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  <p:sldMasterId id="2147483665" r:id="rId2"/>
    <p:sldMasterId id="2147483693" r:id="rId3"/>
  </p:sldMasterIdLst>
  <p:notesMasterIdLst>
    <p:notesMasterId r:id="rId22"/>
  </p:notesMasterIdLst>
  <p:handoutMasterIdLst>
    <p:handoutMasterId r:id="rId23"/>
  </p:handoutMasterIdLst>
  <p:sldIdLst>
    <p:sldId id="572" r:id="rId4"/>
    <p:sldId id="573" r:id="rId5"/>
    <p:sldId id="518" r:id="rId6"/>
    <p:sldId id="545" r:id="rId7"/>
    <p:sldId id="560" r:id="rId8"/>
    <p:sldId id="558" r:id="rId9"/>
    <p:sldId id="561" r:id="rId10"/>
    <p:sldId id="567" r:id="rId11"/>
    <p:sldId id="564" r:id="rId12"/>
    <p:sldId id="534" r:id="rId13"/>
    <p:sldId id="569" r:id="rId14"/>
    <p:sldId id="575" r:id="rId15"/>
    <p:sldId id="576" r:id="rId16"/>
    <p:sldId id="571" r:id="rId17"/>
    <p:sldId id="544" r:id="rId18"/>
    <p:sldId id="562" r:id="rId19"/>
    <p:sldId id="565" r:id="rId20"/>
    <p:sldId id="353" r:id="rId21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2523"/>
    <a:srgbClr val="3935CD"/>
    <a:srgbClr val="E2FFFF"/>
    <a:srgbClr val="FF3300"/>
    <a:srgbClr val="958C5C"/>
    <a:srgbClr val="F6E6D8"/>
    <a:srgbClr val="E8C5A7"/>
    <a:srgbClr val="D6D1B6"/>
    <a:srgbClr val="EEECE1"/>
    <a:srgbClr val="FCD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5320" autoAdjust="0"/>
  </p:normalViewPr>
  <p:slideViewPr>
    <p:cSldViewPr>
      <p:cViewPr varScale="1">
        <p:scale>
          <a:sx n="84" d="100"/>
          <a:sy n="84" d="100"/>
        </p:scale>
        <p:origin x="1243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汽車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工作表1!$A$2:$A$4</c:f>
              <c:strCache>
                <c:ptCount val="3"/>
                <c:pt idx="0">
                  <c:v>103年</c:v>
                </c:pt>
                <c:pt idx="1">
                  <c:v>104年</c:v>
                </c:pt>
                <c:pt idx="2">
                  <c:v>105年</c:v>
                </c:pt>
              </c:strCache>
            </c:strRef>
          </c:cat>
          <c:val>
            <c:numRef>
              <c:f>工作表1!$B$2:$B$4</c:f>
              <c:numCache>
                <c:formatCode>General</c:formatCode>
                <c:ptCount val="3"/>
                <c:pt idx="0">
                  <c:v>8</c:v>
                </c:pt>
                <c:pt idx="1">
                  <c:v>10</c:v>
                </c:pt>
                <c:pt idx="2">
                  <c:v>17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EC7-4B6D-9790-9AE2903E232C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機車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工作表1!$A$2:$A$4</c:f>
              <c:strCache>
                <c:ptCount val="3"/>
                <c:pt idx="0">
                  <c:v>103年</c:v>
                </c:pt>
                <c:pt idx="1">
                  <c:v>104年</c:v>
                </c:pt>
                <c:pt idx="2">
                  <c:v>105年</c:v>
                </c:pt>
              </c:strCache>
            </c:strRef>
          </c:cat>
          <c:val>
            <c:numRef>
              <c:f>工作表1!$C$2:$C$4</c:f>
              <c:numCache>
                <c:formatCode>General</c:formatCode>
                <c:ptCount val="3"/>
                <c:pt idx="0">
                  <c:v>64</c:v>
                </c:pt>
                <c:pt idx="1">
                  <c:v>84</c:v>
                </c:pt>
                <c:pt idx="2">
                  <c:v>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EC7-4B6D-9790-9AE2903E232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5505664"/>
        <c:axId val="93016000"/>
      </c:lineChart>
      <c:catAx>
        <c:axId val="35505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93016000"/>
        <c:crosses val="autoZero"/>
        <c:auto val="1"/>
        <c:lblAlgn val="ctr"/>
        <c:lblOffset val="100"/>
        <c:noMultiLvlLbl val="0"/>
      </c:catAx>
      <c:valAx>
        <c:axId val="93016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35505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880E7D-874C-4E3C-B456-934775C98097}" type="doc">
      <dgm:prSet loTypeId="urn:microsoft.com/office/officeart/2005/8/layout/funnel1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C167B07-D5AE-420C-9DB3-B6939DD53988}">
      <dgm:prSet phldrT="[文字]"/>
      <dgm:spPr>
        <a:solidFill>
          <a:srgbClr val="C4BD97"/>
        </a:solidFill>
      </dgm:spPr>
      <dgm:t>
        <a:bodyPr/>
        <a:lstStyle/>
        <a:p>
          <a:r>
            <a:rPr lang="zh-TW" altLang="en-US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預防</a:t>
          </a:r>
          <a:endParaRPr lang="zh-TW" altLang="en-US" dirty="0"/>
        </a:p>
      </dgm:t>
    </dgm:pt>
    <dgm:pt modelId="{AADF1945-CAC8-4C51-AE08-62684D69AE32}" type="parTrans" cxnId="{8BDB5D55-64BE-4ED6-A185-AFC9077EE0A3}">
      <dgm:prSet/>
      <dgm:spPr/>
      <dgm:t>
        <a:bodyPr/>
        <a:lstStyle/>
        <a:p>
          <a:endParaRPr lang="zh-TW" altLang="en-US"/>
        </a:p>
      </dgm:t>
    </dgm:pt>
    <dgm:pt modelId="{DED045C8-6F3D-426F-BD98-A07948EA92CC}" type="sibTrans" cxnId="{8BDB5D55-64BE-4ED6-A185-AFC9077EE0A3}">
      <dgm:prSet/>
      <dgm:spPr/>
      <dgm:t>
        <a:bodyPr/>
        <a:lstStyle/>
        <a:p>
          <a:endParaRPr lang="zh-TW" altLang="en-US"/>
        </a:p>
      </dgm:t>
    </dgm:pt>
    <dgm:pt modelId="{BDB33A23-DC5D-49A4-93A2-40703A093080}">
      <dgm:prSet phldrT="[文字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endParaRPr lang="zh-TW" altLang="en-US" dirty="0"/>
        </a:p>
      </dgm:t>
    </dgm:pt>
    <dgm:pt modelId="{A722F455-6917-4352-8176-B9BEEDA5C461}" type="parTrans" cxnId="{1CEED3A7-6261-4279-8A53-5A513B31FDF6}">
      <dgm:prSet/>
      <dgm:spPr/>
      <dgm:t>
        <a:bodyPr/>
        <a:lstStyle/>
        <a:p>
          <a:endParaRPr lang="zh-TW" altLang="en-US"/>
        </a:p>
      </dgm:t>
    </dgm:pt>
    <dgm:pt modelId="{8C5ABC03-D819-40A5-BF0E-B4D0D0287E95}" type="sibTrans" cxnId="{1CEED3A7-6261-4279-8A53-5A513B31FDF6}">
      <dgm:prSet/>
      <dgm:spPr/>
      <dgm:t>
        <a:bodyPr/>
        <a:lstStyle/>
        <a:p>
          <a:endParaRPr lang="zh-TW" altLang="en-US"/>
        </a:p>
      </dgm:t>
    </dgm:pt>
    <dgm:pt modelId="{807BAE47-362C-4073-9B83-C33C9C3E8374}">
      <dgm:prSet phldrT="[文字]" custT="1"/>
      <dgm:spPr/>
      <dgm:t>
        <a:bodyPr/>
        <a:lstStyle/>
        <a:p>
          <a:endParaRPr lang="zh-TW" altLang="en-US" sz="2400" dirty="0"/>
        </a:p>
      </dgm:t>
    </dgm:pt>
    <dgm:pt modelId="{E1DBD959-B9C7-49CC-B24A-9EDAEE2C57A6}" type="parTrans" cxnId="{C5796EA6-09DF-4BE4-ACF5-8EE97257E9B0}">
      <dgm:prSet/>
      <dgm:spPr/>
      <dgm:t>
        <a:bodyPr/>
        <a:lstStyle/>
        <a:p>
          <a:endParaRPr lang="zh-TW" altLang="en-US"/>
        </a:p>
      </dgm:t>
    </dgm:pt>
    <dgm:pt modelId="{DB5D6A53-59A8-4AF5-ABAE-95E45406F818}" type="sibTrans" cxnId="{C5796EA6-09DF-4BE4-ACF5-8EE97257E9B0}">
      <dgm:prSet/>
      <dgm:spPr/>
      <dgm:t>
        <a:bodyPr/>
        <a:lstStyle/>
        <a:p>
          <a:endParaRPr lang="zh-TW" altLang="en-US"/>
        </a:p>
      </dgm:t>
    </dgm:pt>
    <dgm:pt modelId="{5F5F6CFF-B912-49C9-9610-048FA88F72DE}" type="pres">
      <dgm:prSet presAssocID="{31880E7D-874C-4E3C-B456-934775C98097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D4D3955-A400-4E7E-875A-252065C9D6DB}" type="pres">
      <dgm:prSet presAssocID="{31880E7D-874C-4E3C-B456-934775C98097}" presName="ellipse" presStyleLbl="trBgShp" presStyleIdx="0" presStyleCnt="1" custScaleY="123640" custLinFactNeighborX="155" custLinFactNeighborY="4620"/>
      <dgm:spPr/>
      <dgm:t>
        <a:bodyPr/>
        <a:lstStyle/>
        <a:p>
          <a:endParaRPr lang="zh-TW" altLang="en-US"/>
        </a:p>
      </dgm:t>
    </dgm:pt>
    <dgm:pt modelId="{4F583949-4D45-46DF-91E1-86798E212B6F}" type="pres">
      <dgm:prSet presAssocID="{31880E7D-874C-4E3C-B456-934775C98097}" presName="arrow1" presStyleLbl="fgShp" presStyleIdx="0" presStyleCnt="1" custAng="0" custScaleX="115119" custScaleY="241183" custLinFactNeighborX="13958" custLinFactNeighborY="-17524"/>
      <dgm:spPr>
        <a:solidFill>
          <a:srgbClr val="EACAAF"/>
        </a:solidFill>
      </dgm:spPr>
      <dgm:t>
        <a:bodyPr/>
        <a:lstStyle/>
        <a:p>
          <a:endParaRPr lang="zh-TW" altLang="en-US"/>
        </a:p>
      </dgm:t>
    </dgm:pt>
    <dgm:pt modelId="{C87154AE-0A02-4F40-B362-E3F158328FC1}" type="pres">
      <dgm:prSet presAssocID="{31880E7D-874C-4E3C-B456-934775C98097}" presName="rectangle" presStyleLbl="revTx" presStyleIdx="0" presStyleCnt="1" custScaleX="179299" custLinFactNeighborY="210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AA7B4C8-FF19-4220-9F2E-D8E1A060D35F}" type="pres">
      <dgm:prSet presAssocID="{BDB33A23-DC5D-49A4-93A2-40703A093080}" presName="item1" presStyleLbl="node1" presStyleIdx="0" presStyleCnt="2" custScaleX="137799" custScaleY="137799" custLinFactY="-7212" custLinFactNeighborX="58455" custLinFactNeighborY="-100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4B1EFD8-5C52-4742-978B-FE29A3C05CBD}" type="pres">
      <dgm:prSet presAssocID="{807BAE47-362C-4073-9B83-C33C9C3E8374}" presName="item2" presStyleLbl="node1" presStyleIdx="1" presStyleCnt="2" custScaleX="136559" custScaleY="136559" custLinFactNeighborX="14623" custLinFactNeighborY="81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7E902AE-F193-4B6E-8021-B55FB675B392}" type="pres">
      <dgm:prSet presAssocID="{31880E7D-874C-4E3C-B456-934775C98097}" presName="funnel" presStyleLbl="trAlignAcc1" presStyleIdx="0" presStyleCnt="1" custScaleX="100963" custScaleY="105322" custLinFactNeighborX="1564" custLinFactNeighborY="1201"/>
      <dgm:spPr>
        <a:ln>
          <a:solidFill>
            <a:schemeClr val="tx2">
              <a:lumMod val="75000"/>
            </a:schemeClr>
          </a:solidFill>
        </a:ln>
      </dgm:spPr>
      <dgm:t>
        <a:bodyPr/>
        <a:lstStyle/>
        <a:p>
          <a:endParaRPr lang="zh-TW" altLang="en-US"/>
        </a:p>
      </dgm:t>
    </dgm:pt>
  </dgm:ptLst>
  <dgm:cxnLst>
    <dgm:cxn modelId="{04E4C11C-0C0A-400A-95C1-84BCF92B8BAA}" type="presOf" srcId="{31880E7D-874C-4E3C-B456-934775C98097}" destId="{5F5F6CFF-B912-49C9-9610-048FA88F72DE}" srcOrd="0" destOrd="0" presId="urn:microsoft.com/office/officeart/2005/8/layout/funnel1"/>
    <dgm:cxn modelId="{4015825D-948E-43E7-991B-2CD358E55002}" type="presOf" srcId="{BDB33A23-DC5D-49A4-93A2-40703A093080}" destId="{CAA7B4C8-FF19-4220-9F2E-D8E1A060D35F}" srcOrd="0" destOrd="0" presId="urn:microsoft.com/office/officeart/2005/8/layout/funnel1"/>
    <dgm:cxn modelId="{D1D80053-2018-4C9C-8BA3-EFFA87C28CD1}" type="presOf" srcId="{807BAE47-362C-4073-9B83-C33C9C3E8374}" destId="{C87154AE-0A02-4F40-B362-E3F158328FC1}" srcOrd="0" destOrd="0" presId="urn:microsoft.com/office/officeart/2005/8/layout/funnel1"/>
    <dgm:cxn modelId="{3CFBC9CF-6342-40E8-865A-DC351B5226B9}" type="presOf" srcId="{0C167B07-D5AE-420C-9DB3-B6939DD53988}" destId="{74B1EFD8-5C52-4742-978B-FE29A3C05CBD}" srcOrd="0" destOrd="0" presId="urn:microsoft.com/office/officeart/2005/8/layout/funnel1"/>
    <dgm:cxn modelId="{8BDB5D55-64BE-4ED6-A185-AFC9077EE0A3}" srcId="{31880E7D-874C-4E3C-B456-934775C98097}" destId="{0C167B07-D5AE-420C-9DB3-B6939DD53988}" srcOrd="0" destOrd="0" parTransId="{AADF1945-CAC8-4C51-AE08-62684D69AE32}" sibTransId="{DED045C8-6F3D-426F-BD98-A07948EA92CC}"/>
    <dgm:cxn modelId="{1CEED3A7-6261-4279-8A53-5A513B31FDF6}" srcId="{31880E7D-874C-4E3C-B456-934775C98097}" destId="{BDB33A23-DC5D-49A4-93A2-40703A093080}" srcOrd="1" destOrd="0" parTransId="{A722F455-6917-4352-8176-B9BEEDA5C461}" sibTransId="{8C5ABC03-D819-40A5-BF0E-B4D0D0287E95}"/>
    <dgm:cxn modelId="{C5796EA6-09DF-4BE4-ACF5-8EE97257E9B0}" srcId="{31880E7D-874C-4E3C-B456-934775C98097}" destId="{807BAE47-362C-4073-9B83-C33C9C3E8374}" srcOrd="2" destOrd="0" parTransId="{E1DBD959-B9C7-49CC-B24A-9EDAEE2C57A6}" sibTransId="{DB5D6A53-59A8-4AF5-ABAE-95E45406F818}"/>
    <dgm:cxn modelId="{F379D2AB-A01C-40DC-B9EA-90D9B3A57E5A}" type="presParOf" srcId="{5F5F6CFF-B912-49C9-9610-048FA88F72DE}" destId="{BD4D3955-A400-4E7E-875A-252065C9D6DB}" srcOrd="0" destOrd="0" presId="urn:microsoft.com/office/officeart/2005/8/layout/funnel1"/>
    <dgm:cxn modelId="{A1E4EFFF-9D5D-4413-8414-F4F5BE8E1CF7}" type="presParOf" srcId="{5F5F6CFF-B912-49C9-9610-048FA88F72DE}" destId="{4F583949-4D45-46DF-91E1-86798E212B6F}" srcOrd="1" destOrd="0" presId="urn:microsoft.com/office/officeart/2005/8/layout/funnel1"/>
    <dgm:cxn modelId="{8430E604-B7B6-48D6-BC29-8CA81FE450F1}" type="presParOf" srcId="{5F5F6CFF-B912-49C9-9610-048FA88F72DE}" destId="{C87154AE-0A02-4F40-B362-E3F158328FC1}" srcOrd="2" destOrd="0" presId="urn:microsoft.com/office/officeart/2005/8/layout/funnel1"/>
    <dgm:cxn modelId="{FCFE8E89-1F3C-4BB8-BFC2-FB00FF0E8DC3}" type="presParOf" srcId="{5F5F6CFF-B912-49C9-9610-048FA88F72DE}" destId="{CAA7B4C8-FF19-4220-9F2E-D8E1A060D35F}" srcOrd="3" destOrd="0" presId="urn:microsoft.com/office/officeart/2005/8/layout/funnel1"/>
    <dgm:cxn modelId="{C4134147-2694-4905-B2D4-D4CEF7FB2316}" type="presParOf" srcId="{5F5F6CFF-B912-49C9-9610-048FA88F72DE}" destId="{74B1EFD8-5C52-4742-978B-FE29A3C05CBD}" srcOrd="4" destOrd="0" presId="urn:microsoft.com/office/officeart/2005/8/layout/funnel1"/>
    <dgm:cxn modelId="{99FBC3F6-F4CF-494C-A654-16CB0F3C0570}" type="presParOf" srcId="{5F5F6CFF-B912-49C9-9610-048FA88F72DE}" destId="{17E902AE-F193-4B6E-8021-B55FB675B392}" srcOrd="5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D3955-A400-4E7E-875A-252065C9D6DB}">
      <dsp:nvSpPr>
        <dsp:cNvPr id="0" name=""/>
        <dsp:cNvSpPr/>
      </dsp:nvSpPr>
      <dsp:spPr>
        <a:xfrm>
          <a:off x="1003289" y="118238"/>
          <a:ext cx="3201293" cy="1374588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83949-4D45-46DF-91E1-86798E212B6F}">
      <dsp:nvSpPr>
        <dsp:cNvPr id="0" name=""/>
        <dsp:cNvSpPr/>
      </dsp:nvSpPr>
      <dsp:spPr>
        <a:xfrm>
          <a:off x="2333431" y="2570754"/>
          <a:ext cx="714204" cy="957640"/>
        </a:xfrm>
        <a:prstGeom prst="downArrow">
          <a:avLst/>
        </a:prstGeom>
        <a:solidFill>
          <a:srgbClr val="EACAA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7154AE-0A02-4F40-B362-E3F158328FC1}">
      <dsp:nvSpPr>
        <dsp:cNvPr id="0" name=""/>
        <dsp:cNvSpPr/>
      </dsp:nvSpPr>
      <dsp:spPr>
        <a:xfrm>
          <a:off x="-65777" y="3238273"/>
          <a:ext cx="5339429" cy="7444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 dirty="0"/>
        </a:p>
      </dsp:txBody>
      <dsp:txXfrm>
        <a:off x="-65777" y="3238273"/>
        <a:ext cx="5339429" cy="744486"/>
      </dsp:txXfrm>
    </dsp:sp>
    <dsp:sp modelId="{CAA7B4C8-FF19-4220-9F2E-D8E1A060D35F}">
      <dsp:nvSpPr>
        <dsp:cNvPr id="0" name=""/>
        <dsp:cNvSpPr/>
      </dsp:nvSpPr>
      <dsp:spPr>
        <a:xfrm>
          <a:off x="2603936" y="0"/>
          <a:ext cx="1538842" cy="1538842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3800" kern="1200" dirty="0"/>
        </a:p>
      </dsp:txBody>
      <dsp:txXfrm>
        <a:off x="2829294" y="225358"/>
        <a:ext cx="1088126" cy="1088126"/>
      </dsp:txXfrm>
    </dsp:sp>
    <dsp:sp modelId="{74B1EFD8-5C52-4742-978B-FE29A3C05CBD}">
      <dsp:nvSpPr>
        <dsp:cNvPr id="0" name=""/>
        <dsp:cNvSpPr/>
      </dsp:nvSpPr>
      <dsp:spPr>
        <a:xfrm>
          <a:off x="1322293" y="363078"/>
          <a:ext cx="1524995" cy="1524995"/>
        </a:xfrm>
        <a:prstGeom prst="ellipse">
          <a:avLst/>
        </a:prstGeom>
        <a:solidFill>
          <a:srgbClr val="C4BD97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260" tIns="48260" rIns="48260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800" b="1" kern="1200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rPr>
            <a:t>預防</a:t>
          </a:r>
          <a:endParaRPr lang="zh-TW" altLang="en-US" sz="3800" kern="1200" dirty="0"/>
        </a:p>
      </dsp:txBody>
      <dsp:txXfrm>
        <a:off x="1545623" y="586408"/>
        <a:ext cx="1078335" cy="1078335"/>
      </dsp:txXfrm>
    </dsp:sp>
    <dsp:sp modelId="{17E902AE-F193-4B6E-8021-B55FB675B392}">
      <dsp:nvSpPr>
        <dsp:cNvPr id="0" name=""/>
        <dsp:cNvSpPr/>
      </dsp:nvSpPr>
      <dsp:spPr>
        <a:xfrm>
          <a:off x="904410" y="21216"/>
          <a:ext cx="3507728" cy="2927337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tx2">
              <a:lumMod val="7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45448" cy="497838"/>
          </a:xfrm>
          <a:prstGeom prst="rect">
            <a:avLst/>
          </a:prstGeom>
        </p:spPr>
        <p:txBody>
          <a:bodyPr vert="horz" lIns="91291" tIns="45644" rIns="91291" bIns="45644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646" y="4"/>
            <a:ext cx="2945448" cy="497838"/>
          </a:xfrm>
          <a:prstGeom prst="rect">
            <a:avLst/>
          </a:prstGeom>
        </p:spPr>
        <p:txBody>
          <a:bodyPr vert="horz" lIns="91291" tIns="45644" rIns="91291" bIns="45644" rtlCol="0"/>
          <a:lstStyle>
            <a:lvl1pPr algn="r">
              <a:defRPr sz="1200"/>
            </a:lvl1pPr>
          </a:lstStyle>
          <a:p>
            <a:fld id="{FA4AA50C-6351-4E00-BDB0-60CAE16912DA}" type="datetimeFigureOut">
              <a:rPr lang="zh-TW" altLang="en-US" smtClean="0"/>
              <a:t>2017/6/28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4" y="9428805"/>
            <a:ext cx="2945448" cy="497838"/>
          </a:xfrm>
          <a:prstGeom prst="rect">
            <a:avLst/>
          </a:prstGeom>
        </p:spPr>
        <p:txBody>
          <a:bodyPr vert="horz" lIns="91291" tIns="45644" rIns="91291" bIns="45644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646" y="9428805"/>
            <a:ext cx="2945448" cy="497838"/>
          </a:xfrm>
          <a:prstGeom prst="rect">
            <a:avLst/>
          </a:prstGeom>
        </p:spPr>
        <p:txBody>
          <a:bodyPr vert="horz" lIns="91291" tIns="45644" rIns="91291" bIns="45644" rtlCol="0" anchor="b"/>
          <a:lstStyle>
            <a:lvl1pPr algn="r">
              <a:defRPr sz="1200"/>
            </a:lvl1pPr>
          </a:lstStyle>
          <a:p>
            <a:fld id="{4C497A42-3554-432C-86EB-2CBC2F10DF2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5161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0" y="5"/>
            <a:ext cx="2945448" cy="496253"/>
          </a:xfrm>
          <a:prstGeom prst="rect">
            <a:avLst/>
          </a:prstGeom>
        </p:spPr>
        <p:txBody>
          <a:bodyPr vert="horz" lIns="91251" tIns="45627" rIns="91251" bIns="4562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654" y="5"/>
            <a:ext cx="2945448" cy="496253"/>
          </a:xfrm>
          <a:prstGeom prst="rect">
            <a:avLst/>
          </a:prstGeom>
        </p:spPr>
        <p:txBody>
          <a:bodyPr vert="horz" lIns="91251" tIns="45627" rIns="91251" bIns="4562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18DA392-CCC2-4533-83C5-6DBBE5C15FF5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51" tIns="45627" rIns="91251" bIns="45627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087" y="4715198"/>
            <a:ext cx="5437505" cy="4466276"/>
          </a:xfrm>
          <a:prstGeom prst="rect">
            <a:avLst/>
          </a:prstGeom>
        </p:spPr>
        <p:txBody>
          <a:bodyPr vert="horz" lIns="91251" tIns="45627" rIns="91251" bIns="45627" rtlCol="0"/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0" y="9428810"/>
            <a:ext cx="2945448" cy="496252"/>
          </a:xfrm>
          <a:prstGeom prst="rect">
            <a:avLst/>
          </a:prstGeom>
        </p:spPr>
        <p:txBody>
          <a:bodyPr vert="horz" lIns="91251" tIns="45627" rIns="91251" bIns="4562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654" y="9428810"/>
            <a:ext cx="2945448" cy="496252"/>
          </a:xfrm>
          <a:prstGeom prst="rect">
            <a:avLst/>
          </a:prstGeom>
        </p:spPr>
        <p:txBody>
          <a:bodyPr vert="horz" lIns="91251" tIns="45627" rIns="91251" bIns="4562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8BF2780-7C68-483E-AA02-0B807AA838B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53685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2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9" tIns="46003" rIns="92009" bIns="46003" anchor="b"/>
          <a:lstStyle/>
          <a:p>
            <a:pPr algn="r" defTabSz="920038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20038"/>
              <a:t>2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590625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2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9" tIns="46003" rIns="92009" bIns="46003" anchor="b"/>
          <a:lstStyle/>
          <a:p>
            <a:pPr algn="r" defTabSz="920038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20038"/>
              <a:t>3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248363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3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3" tIns="45999" rIns="92003" bIns="45999" anchor="b"/>
          <a:lstStyle/>
          <a:p>
            <a:pPr algn="r" defTabSz="919972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9972"/>
              <a:t>4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5806186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2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9" tIns="46003" rIns="92009" bIns="46003" anchor="b"/>
          <a:lstStyle/>
          <a:p>
            <a:pPr algn="r" defTabSz="920038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20038"/>
              <a:t>5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4550873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2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9" tIns="46003" rIns="92009" bIns="46003" anchor="b"/>
          <a:lstStyle/>
          <a:p>
            <a:pPr algn="r" defTabSz="920038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20038"/>
              <a:t>6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8429428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6" y="9428477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25" tIns="45612" rIns="91225" bIns="45612" anchor="b"/>
          <a:lstStyle/>
          <a:p>
            <a:pPr algn="r" defTabSz="912217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17"/>
              <a:t>7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18191726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92280" y="9495202"/>
            <a:ext cx="2975874" cy="50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09" tIns="46003" rIns="92009" bIns="46003" anchor="b"/>
          <a:lstStyle/>
          <a:p>
            <a:pPr algn="r" defTabSz="920038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20038"/>
              <a:t>8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2965846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5" y="9428476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32" tIns="45616" rIns="91232" bIns="45616" anchor="b"/>
          <a:lstStyle/>
          <a:p>
            <a:pPr algn="r" defTabSz="912283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83"/>
              <a:t>9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111788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5" y="9428476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32" tIns="45616" rIns="91232" bIns="45616" anchor="b"/>
          <a:lstStyle/>
          <a:p>
            <a:pPr algn="r" defTabSz="912283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83"/>
              <a:t>10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13406226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3A18C9-3F51-45E3-B1BA-9112E133C850}" type="slidenum">
              <a:rPr lang="en-US" altLang="zh-TW" smtClean="0">
                <a:solidFill>
                  <a:prstClr val="black"/>
                </a:solidFill>
              </a:rPr>
              <a:pPr/>
              <a:t>11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12178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5" y="9428476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32" tIns="45616" rIns="91232" bIns="45616" anchor="b"/>
          <a:lstStyle/>
          <a:p>
            <a:pPr algn="r" defTabSz="912283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83"/>
              <a:t>12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1886764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6" y="9428477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25" tIns="45612" rIns="91225" bIns="45612" anchor="b"/>
          <a:lstStyle/>
          <a:p>
            <a:pPr algn="r" defTabSz="912217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17"/>
              <a:t>13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22856258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6" y="9428477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25" tIns="45612" rIns="91225" bIns="45612" anchor="b"/>
          <a:lstStyle/>
          <a:p>
            <a:pPr algn="r" defTabSz="912217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17"/>
              <a:t>14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725224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6" y="9428477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25" tIns="45612" rIns="91225" bIns="45612" anchor="b"/>
          <a:lstStyle/>
          <a:p>
            <a:pPr algn="r" defTabSz="912217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17"/>
              <a:t>15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42277892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7"/>
          <p:cNvSpPr txBox="1">
            <a:spLocks noGrp="1" noChangeArrowheads="1"/>
          </p:cNvSpPr>
          <p:nvPr/>
        </p:nvSpPr>
        <p:spPr bwMode="auto">
          <a:xfrm>
            <a:off x="3851436" y="9428477"/>
            <a:ext cx="2944644" cy="496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25" tIns="45612" rIns="91225" bIns="45612" anchor="b"/>
          <a:lstStyle/>
          <a:p>
            <a:pPr algn="r" defTabSz="912217"/>
            <a:fld id="{FD4020C5-4CC6-4DDB-B164-B5087FCA40F7}" type="slidenum">
              <a:rPr lang="en-US" altLang="zh-TW" sz="1200">
                <a:solidFill>
                  <a:prstClr val="black"/>
                </a:solidFill>
              </a:rPr>
              <a:pPr algn="r" defTabSz="912217"/>
              <a:t>16</a:t>
            </a:fld>
            <a:endParaRPr lang="en-US" altLang="zh-TW" sz="1200" dirty="0">
              <a:solidFill>
                <a:prstClr val="black"/>
              </a:solidFill>
            </a:endParaRPr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zh-TW"/>
          </a:p>
        </p:txBody>
      </p:sp>
    </p:spTree>
    <p:extLst>
      <p:ext uri="{BB962C8B-B14F-4D97-AF65-F5344CB8AC3E}">
        <p14:creationId xmlns:p14="http://schemas.microsoft.com/office/powerpoint/2010/main" val="1678735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D60B4-A429-4F99-9D1B-8A733B7E58BB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8DCFC-4189-48B1-99C2-84A7CB7F504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B1100-04AC-422C-B325-723F79316713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>
            <a:lvl1pPr>
              <a:defRPr/>
            </a:lvl1pPr>
          </a:lstStyle>
          <a:p>
            <a:pPr>
              <a:defRPr/>
            </a:pPr>
            <a:fld id="{67C171A8-F8B6-4B61-8FB4-F61A65B079B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7CD2D-01BB-48DB-9154-F5C12E806193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AA3D-4E76-4E45-85F7-4E559EE2069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42C2A-CF60-4FD6-AA98-4147C4A38FA3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AC5F5-3F6B-4E43-97BB-1364374D625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AB06B-9F22-4BD3-B14C-E0540860B99F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E5E65-4215-48C7-A814-5EA2014EEB0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067D3-C029-4184-ADB4-DA644DF4AD11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E3BF7-F3AF-455D-9A81-4A268CD5FBD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4D40F-1372-4564-88EB-4DB17F8C1892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26E63-8E73-4FEB-91E1-643E36B05D2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D1A19-A49D-479E-AE7E-2C288178A80D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2B2D8-8D2F-451C-A8F0-BF5C102A1794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47645-52A3-4DFE-B3C1-A528005EB4A6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0ECE-98F6-4153-853C-470070B0CAB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2AE16-B905-4102-9256-B737AF677C56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62B3E-0E7E-4B47-9D8D-6CB9816F29A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C1321-1ED4-4E2C-B674-BCFE0F560651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C2788-E0D8-4109-8D8B-90ED20E58C1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92600"/>
            <a:ext cx="91440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5076825" y="3062288"/>
            <a:ext cx="2808288" cy="3968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zh-TW" altLang="en-US" sz="2000" b="1" dirty="0">
                <a:solidFill>
                  <a:srgbClr val="4D4D4D"/>
                </a:solidFill>
                <a:ea typeface="微軟正黑體" pitchFamily="34" charset="-120"/>
              </a:rPr>
              <a:t>交通部公路總局</a:t>
            </a:r>
          </a:p>
        </p:txBody>
      </p:sp>
      <p:sp>
        <p:nvSpPr>
          <p:cNvPr id="5" name="Text Box 24"/>
          <p:cNvSpPr txBox="1">
            <a:spLocks noChangeArrowheads="1"/>
          </p:cNvSpPr>
          <p:nvPr/>
        </p:nvSpPr>
        <p:spPr bwMode="auto">
          <a:xfrm>
            <a:off x="3405188" y="3414713"/>
            <a:ext cx="3671887" cy="30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dist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400" b="1" dirty="0">
                <a:solidFill>
                  <a:srgbClr val="4D4D4D"/>
                </a:solidFill>
                <a:latin typeface="微軟正黑體" pitchFamily="34" charset="-120"/>
                <a:ea typeface="微軟正黑體" pitchFamily="34" charset="-120"/>
              </a:rPr>
              <a:t>Directorate General of Highways, MOTC</a:t>
            </a:r>
          </a:p>
        </p:txBody>
      </p:sp>
      <p:pic>
        <p:nvPicPr>
          <p:cNvPr id="6" name="Picture 25" descr="立體壓克立化拷貝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2997200"/>
            <a:ext cx="1800225" cy="57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27"/>
          <p:cNvSpPr txBox="1">
            <a:spLocks noChangeArrowheads="1"/>
          </p:cNvSpPr>
          <p:nvPr/>
        </p:nvSpPr>
        <p:spPr bwMode="auto">
          <a:xfrm>
            <a:off x="3119438" y="3086100"/>
            <a:ext cx="2087562" cy="3365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zh-TW" altLang="en-US" sz="1600" b="1" dirty="0">
                <a:solidFill>
                  <a:srgbClr val="777777"/>
                </a:solidFill>
                <a:ea typeface="微軟正黑體" pitchFamily="34" charset="-120"/>
              </a:rPr>
              <a:t>串聯幸褔的公路人</a:t>
            </a:r>
          </a:p>
        </p:txBody>
      </p:sp>
      <p:sp>
        <p:nvSpPr>
          <p:cNvPr id="22" name="標題 2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1268760"/>
          </a:xfrm>
          <a:noFill/>
        </p:spPr>
        <p:txBody>
          <a:bodyPr>
            <a:noAutofit/>
          </a:bodyPr>
          <a:lstStyle>
            <a:lvl1pPr algn="ctr">
              <a:defRPr lang="zh-TW" altLang="en-US" sz="4000" kern="1200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n-cs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4" name="日期版面配置區 29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FFFFFF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D0EA8224-8FB0-40B1-B469-77843ECBF9F9}" type="datetime1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18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4F81BD">
                    <a:tint val="20000"/>
                  </a:srgb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6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srgbClr val="FFFFFF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D56A633A-AFD6-4B65-BFCA-BB4355E8C5B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prstClr val="black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988B1606-EF7B-4C32-9E9A-3C0287FE42AA}" type="datetime1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prstClr val="black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kumimoji="0">
                <a:solidFill>
                  <a:prstClr val="black"/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9FC79514-1B81-406A-A6E5-0E31F690D5A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D60B4-A429-4F99-9D1B-8A733B7E58BB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8DCFC-4189-48B1-99C2-84A7CB7F504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5857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B1100-04AC-422C-B325-723F79316713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 anchor="b"/>
          <a:lstStyle>
            <a:lvl1pPr>
              <a:defRPr/>
            </a:lvl1pPr>
          </a:lstStyle>
          <a:p>
            <a:pPr>
              <a:defRPr/>
            </a:pPr>
            <a:fld id="{67C171A8-F8B6-4B61-8FB4-F61A65B079BC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298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7CD2D-01BB-48DB-9154-F5C12E806193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AA3D-4E76-4E45-85F7-4E559EE20693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6468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42C2A-CF60-4FD6-AA98-4147C4A38FA3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AC5F5-3F6B-4E43-97BB-1364374D6253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3939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AB06B-9F22-4BD3-B14C-E0540860B99F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E5E65-4215-48C7-A814-5EA2014EEB0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0344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067D3-C029-4184-ADB4-DA644DF4AD11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E3BF7-F3AF-455D-9A81-4A268CD5FBD1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2663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4D40F-1372-4564-88EB-4DB17F8C1892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26E63-8E73-4FEB-91E1-643E36B05D2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5908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D1A19-A49D-479E-AE7E-2C288178A80D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2B2D8-8D2F-451C-A8F0-BF5C102A17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7041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47645-52A3-4DFE-B3C1-A528005EB4A6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0ECE-98F6-4153-853C-470070B0CAB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5696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2AE16-B905-4102-9256-B737AF677C56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62B3E-0E7E-4B47-9D8D-6CB9816F29A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0362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7C1321-1ED4-4E2C-B674-BCFE0F560651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C2788-E0D8-4109-8D8B-90ED20E58C1B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320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3.jpe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jpeg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BB0DFE8-57B6-49F7-9C99-4B66BDCEACC8}" type="datetimeFigureOut">
              <a:rPr lang="zh-TW" altLang="en-US"/>
              <a:pPr>
                <a:defRPr/>
              </a:pPr>
              <a:t>2017/6/28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75475" y="64484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5447327-FC7D-4EF3-855D-AC9BD971DAC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2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立體壓克立化拷貝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188913"/>
            <a:ext cx="792163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18437" name="Picture 11" descr="車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13" descr="等車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688013"/>
            <a:ext cx="1573213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250825" y="0"/>
            <a:ext cx="4321175" cy="126841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編輯母片標題樣式</a:t>
            </a:r>
          </a:p>
        </p:txBody>
      </p:sp>
      <p:pic>
        <p:nvPicPr>
          <p:cNvPr id="18440" name="Picture 3" descr="立體壓克立化拷貝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188913"/>
            <a:ext cx="792163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  <a:effectLst/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prstClr val="black"/>
              </a:solidFill>
              <a:latin typeface="+mn-lt"/>
              <a:ea typeface="+mn-ea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18443" name="Picture 11" descr="車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3" descr="等車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5688013"/>
            <a:ext cx="1573213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5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268413"/>
            <a:ext cx="82296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lang="zh-TW" altLang="en-US" sz="4000" kern="1200" dirty="0">
          <a:solidFill>
            <a:srgbClr val="663300"/>
          </a:solidFill>
          <a:effectLst>
            <a:outerShdw blurRad="38100" dist="38100" dir="2700000" algn="tl">
              <a:srgbClr val="C0C0C0"/>
            </a:outerShdw>
          </a:effectLst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663300"/>
          </a:solidFill>
          <a:latin typeface="標楷體" pitchFamily="65" charset="-120"/>
          <a:ea typeface="標楷體" pitchFamily="65" charset="-12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BB0DFE8-57B6-49F7-9C99-4B66BDCEACC8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2017/6/28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75475" y="64484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5447327-FC7D-4EF3-855D-AC9BD971DACD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669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9.png"/><Relationship Id="rId5" Type="http://schemas.openxmlformats.org/officeDocument/2006/relationships/diagramLayout" Target="../diagrams/layout1.xml"/><Relationship Id="rId10" Type="http://schemas.microsoft.com/office/2007/relationships/hdphoto" Target="../media/hdphoto1.wdp"/><Relationship Id="rId4" Type="http://schemas.openxmlformats.org/officeDocument/2006/relationships/diagramData" Target="../diagrams/data1.xml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9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0307E0-C10E-4010-9855-74165B951B75}" type="slidenum">
              <a:rPr kumimoji="1" lang="en-US" altLang="zh-TW" sz="1400">
                <a:solidFill>
                  <a:prstClr val="black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</a:t>
            </a:fld>
            <a:endParaRPr kumimoji="1" lang="en-US" altLang="zh-TW" sz="140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2355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92600"/>
            <a:ext cx="9144000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22"/>
          <p:cNvSpPr txBox="1">
            <a:spLocks noChangeArrowheads="1"/>
          </p:cNvSpPr>
          <p:nvPr/>
        </p:nvSpPr>
        <p:spPr bwMode="auto">
          <a:xfrm>
            <a:off x="215516" y="1259629"/>
            <a:ext cx="8712968" cy="101508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algn="ctr" fontAlgn="auto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4800" b="1" dirty="0" smtClean="0">
                <a:solidFill>
                  <a:srgbClr val="001D58"/>
                </a:solidFill>
                <a:latin typeface="標楷體" pitchFamily="65" charset="-120"/>
                <a:ea typeface="標楷體" pitchFamily="65" charset="-120"/>
              </a:rPr>
              <a:t>銀髮族駕駛關懷方案</a:t>
            </a:r>
            <a:endParaRPr kumimoji="0" lang="zh-TW" altLang="en-US" sz="4800" b="1" dirty="0">
              <a:solidFill>
                <a:srgbClr val="001D58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文字方塊 1"/>
          <p:cNvSpPr txBox="1">
            <a:spLocks noChangeArrowheads="1"/>
          </p:cNvSpPr>
          <p:nvPr/>
        </p:nvSpPr>
        <p:spPr bwMode="auto">
          <a:xfrm>
            <a:off x="157178" y="231850"/>
            <a:ext cx="3594100" cy="52322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 eaLnBrk="1" hangingPunct="1">
              <a:buFontTx/>
              <a:buNone/>
            </a:pPr>
            <a:r>
              <a:rPr lang="zh-TW" altLang="en-US" sz="2800" dirty="0">
                <a:latin typeface="標楷體" panose="03000509000000000000" pitchFamily="65" charset="-120"/>
              </a:rPr>
              <a:t>行政院第</a:t>
            </a:r>
            <a:r>
              <a:rPr lang="en-US" altLang="zh-TW" sz="2800" dirty="0" smtClean="0">
                <a:latin typeface="標楷體" panose="03000509000000000000" pitchFamily="65" charset="-120"/>
              </a:rPr>
              <a:t>3555</a:t>
            </a:r>
            <a:r>
              <a:rPr lang="zh-TW" altLang="en-US" sz="2800" dirty="0" smtClean="0">
                <a:latin typeface="標楷體" panose="03000509000000000000" pitchFamily="65" charset="-120"/>
              </a:rPr>
              <a:t>次</a:t>
            </a:r>
            <a:r>
              <a:rPr lang="zh-TW" altLang="en-US" sz="2800" dirty="0">
                <a:latin typeface="標楷體" panose="03000509000000000000" pitchFamily="65" charset="-120"/>
              </a:rPr>
              <a:t>會議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1187624" y="2891104"/>
            <a:ext cx="6934200" cy="1295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>
            <a:defPPr>
              <a:defRPr lang="zh-TW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algn="ctr">
              <a:lnSpc>
                <a:spcPct val="100000"/>
              </a:lnSpc>
              <a:defRPr/>
            </a:pPr>
            <a:r>
              <a:rPr lang="zh-TW" altLang="en-US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交通部</a:t>
            </a:r>
            <a:endParaRPr lang="en-US" altLang="zh-TW" sz="2400" kern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00000"/>
              </a:lnSpc>
              <a:defRPr/>
            </a:pPr>
            <a:r>
              <a:rPr lang="zh-TW" altLang="en-US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報告人</a:t>
            </a:r>
            <a:r>
              <a:rPr lang="zh-TW" altLang="en-US" sz="2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：公路總局陳</a:t>
            </a:r>
            <a:r>
              <a:rPr lang="zh-TW" altLang="en-US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局長</a:t>
            </a:r>
            <a:r>
              <a:rPr lang="zh-TW" altLang="zh-TW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彥伯</a:t>
            </a:r>
            <a:endParaRPr lang="en-US" altLang="zh-TW" sz="2400" kern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100000"/>
              </a:lnSpc>
              <a:defRPr/>
            </a:pPr>
            <a:r>
              <a:rPr lang="en-US" altLang="zh-TW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29</a:t>
            </a:r>
            <a:r>
              <a:rPr lang="zh-TW" altLang="en-US" sz="2400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</a:p>
          <a:p>
            <a:pPr>
              <a:lnSpc>
                <a:spcPct val="100000"/>
              </a:lnSpc>
              <a:defRPr/>
            </a:pPr>
            <a:endParaRPr lang="en-US" altLang="zh-TW" sz="2400" kern="0" dirty="0">
              <a:solidFill>
                <a:srgbClr val="0000CC"/>
              </a:solidFill>
              <a:latin typeface="標楷體" pitchFamily="65" charset="-120"/>
              <a:ea typeface="+mn-ea"/>
            </a:endParaRPr>
          </a:p>
        </p:txBody>
      </p:sp>
      <p:sp>
        <p:nvSpPr>
          <p:cNvPr id="8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22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361"/>
            <a:ext cx="9144000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字方塊 4"/>
          <p:cNvSpPr txBox="1"/>
          <p:nvPr/>
        </p:nvSpPr>
        <p:spPr>
          <a:xfrm>
            <a:off x="1187624" y="2132856"/>
            <a:ext cx="1107996" cy="3410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60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簡報大綱</a:t>
            </a:r>
          </a:p>
        </p:txBody>
      </p:sp>
      <p:pic>
        <p:nvPicPr>
          <p:cNvPr id="13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圓角矩形 11"/>
          <p:cNvSpPr/>
          <p:nvPr/>
        </p:nvSpPr>
        <p:spPr>
          <a:xfrm>
            <a:off x="2594731" y="4523659"/>
            <a:ext cx="5040560" cy="792088"/>
          </a:xfrm>
          <a:prstGeom prst="roundRect">
            <a:avLst/>
          </a:prstGeom>
          <a:solidFill>
            <a:schemeClr val="accent6">
              <a:lumMod val="40000"/>
              <a:lumOff val="60000"/>
              <a:alpha val="5568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肆、加強宣導</a:t>
            </a:r>
          </a:p>
        </p:txBody>
      </p:sp>
      <p:sp>
        <p:nvSpPr>
          <p:cNvPr id="15" name="圓角矩形 14"/>
          <p:cNvSpPr/>
          <p:nvPr/>
        </p:nvSpPr>
        <p:spPr>
          <a:xfrm>
            <a:off x="2581764" y="3587555"/>
            <a:ext cx="5053431" cy="792088"/>
          </a:xfrm>
          <a:prstGeom prst="roundRect">
            <a:avLst/>
          </a:prstGeom>
          <a:solidFill>
            <a:srgbClr val="E9F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</a:t>
            </a:r>
            <a:r>
              <a:rPr lang="zh-TW" altLang="en-US" sz="36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、施行方式</a:t>
            </a:r>
            <a:endParaRPr lang="en-US" altLang="zh-TW" sz="36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2581764" y="5459763"/>
            <a:ext cx="5040560" cy="792088"/>
          </a:xfrm>
          <a:prstGeom prst="roundRect">
            <a:avLst/>
          </a:prstGeom>
          <a:solidFill>
            <a:srgbClr val="CCFFFF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伍</a:t>
            </a:r>
            <a:r>
              <a:rPr lang="zh-TW" altLang="en-US" sz="36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、結語</a:t>
            </a:r>
            <a:endParaRPr lang="zh-TW" altLang="zh-TW" sz="36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圓角矩形 16"/>
          <p:cNvSpPr/>
          <p:nvPr/>
        </p:nvSpPr>
        <p:spPr>
          <a:xfrm>
            <a:off x="2555776" y="1736812"/>
            <a:ext cx="5053431" cy="792088"/>
          </a:xfrm>
          <a:prstGeom prst="roundRect">
            <a:avLst/>
          </a:prstGeom>
          <a:solidFill>
            <a:srgbClr val="FDE8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壹</a:t>
            </a:r>
            <a:r>
              <a:rPr lang="zh-TW" altLang="en-US" sz="36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、制度緣起</a:t>
            </a:r>
            <a:endParaRPr lang="zh-TW" altLang="zh-TW" sz="36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圓角矩形 13"/>
          <p:cNvSpPr/>
          <p:nvPr/>
        </p:nvSpPr>
        <p:spPr>
          <a:xfrm>
            <a:off x="2568743" y="2651451"/>
            <a:ext cx="5040560" cy="792088"/>
          </a:xfrm>
          <a:prstGeom prst="roundRect">
            <a:avLst/>
          </a:prstGeom>
          <a:solidFill>
            <a:srgbClr val="CCFFFF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3600" b="1" dirty="0" smtClean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貳、規劃</a:t>
            </a:r>
            <a:r>
              <a:rPr lang="zh-TW" altLang="en-US" sz="3600" b="1" dirty="0">
                <a:solidFill>
                  <a:srgbClr val="0000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endParaRPr lang="zh-TW" altLang="zh-TW" sz="3600" b="1" dirty="0">
              <a:solidFill>
                <a:srgbClr val="0000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2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19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3" name="Rectangle 10"/>
          <p:cNvSpPr>
            <a:spLocks noChangeArrowheads="1"/>
          </p:cNvSpPr>
          <p:nvPr/>
        </p:nvSpPr>
        <p:spPr bwMode="auto">
          <a:xfrm>
            <a:off x="827088" y="1381944"/>
            <a:ext cx="7345362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kumimoji="0" lang="zh-TW" altLang="en-US" sz="240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微軟正黑體"/>
            </a:endParaRPr>
          </a:p>
        </p:txBody>
      </p:sp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844824"/>
            <a:ext cx="8352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altLang="zh-TW" sz="3200" dirty="0">
              <a:solidFill>
                <a:prstClr val="black"/>
              </a:solidFill>
              <a:latin typeface="標楷體"/>
              <a:ea typeface="標楷體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39052" y="1093489"/>
            <a:ext cx="87908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SzPct val="80000"/>
              <a:buFont typeface="Wingdings" panose="05000000000000000000" pitchFamily="2" charset="2"/>
              <a:buChar char="l"/>
            </a:pP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內政部人口統計資料顯示，我國至</a:t>
            </a:r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105</a:t>
            </a:r>
            <a:r>
              <a:rPr lang="zh-TW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底</a:t>
            </a:r>
            <a:r>
              <a:rPr lang="en-US" altLang="zh-TW" sz="2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65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歲以上高齡人口數已達</a:t>
            </a:r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310.2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萬人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，占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全國人口數</a:t>
            </a:r>
            <a:r>
              <a:rPr lang="en-US" altLang="zh-TW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13.18%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，可見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已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逐步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朝向「高齡社會」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發展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2547192" y="6385901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歷年幼年、老年人口數與人口老化指數圖 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53977" y="2518727"/>
            <a:ext cx="6618473" cy="3801644"/>
          </a:xfrm>
          <a:prstGeom prst="rect">
            <a:avLst/>
          </a:prstGeom>
        </p:spPr>
      </p:pic>
      <p:pic>
        <p:nvPicPr>
          <p:cNvPr id="25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-180528" y="-3364"/>
            <a:ext cx="7927408" cy="974014"/>
          </a:xfrm>
          <a:prstGeom prst="rect">
            <a:avLst/>
          </a:prstGeom>
          <a:noFill/>
        </p:spPr>
      </p:pic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107505" y="114715"/>
            <a:ext cx="7379257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壹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、制度緣起 </a:t>
            </a:r>
            <a:r>
              <a:rPr kumimoji="0" lang="en-US" altLang="zh-TW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高齡社會的來臨</a:t>
            </a:r>
            <a:endParaRPr kumimoji="0" lang="en-US" altLang="zh-TW" sz="36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6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>
                <a:solidFill>
                  <a:prstClr val="black"/>
                </a:solidFill>
                <a:latin typeface="Arial" charset="0"/>
              </a:rPr>
              <a:t>3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69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3" name="Rectangle 10"/>
          <p:cNvSpPr>
            <a:spLocks noChangeArrowheads="1"/>
          </p:cNvSpPr>
          <p:nvPr/>
        </p:nvSpPr>
        <p:spPr bwMode="auto">
          <a:xfrm>
            <a:off x="827088" y="1381944"/>
            <a:ext cx="7345362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kumimoji="0" lang="zh-TW" altLang="en-US" sz="240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微軟正黑體"/>
            </a:endParaRPr>
          </a:p>
        </p:txBody>
      </p:sp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844824"/>
            <a:ext cx="8352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US" altLang="zh-TW" sz="3200" dirty="0">
              <a:solidFill>
                <a:prstClr val="black"/>
              </a:solidFill>
              <a:latin typeface="標楷體"/>
              <a:ea typeface="標楷體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-26986" y="740098"/>
            <a:ext cx="92795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buSzPct val="80000"/>
              <a:buFont typeface="Wingdings" panose="05000000000000000000" pitchFamily="2" charset="2"/>
              <a:buChar char="l"/>
            </a:pPr>
            <a:r>
              <a:rPr lang="en-US" altLang="zh-TW" sz="2800" b="1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75~85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歲年長者騎乘機車之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A1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類事故比例約為各年齡層平均值的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，顯示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高齡駕駛人之安全性須更加重視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3739128"/>
              </p:ext>
            </p:extLst>
          </p:nvPr>
        </p:nvGraphicFramePr>
        <p:xfrm>
          <a:off x="107505" y="2257584"/>
          <a:ext cx="8934894" cy="41908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88462">
                  <a:extLst>
                    <a:ext uri="{9D8B030D-6E8A-4147-A177-3AD203B41FA5}">
                      <a16:colId xmlns:a16="http://schemas.microsoft.com/office/drawing/2014/main" val="3869578085"/>
                    </a:ext>
                  </a:extLst>
                </a:gridCol>
                <a:gridCol w="887207">
                  <a:extLst>
                    <a:ext uri="{9D8B030D-6E8A-4147-A177-3AD203B41FA5}">
                      <a16:colId xmlns:a16="http://schemas.microsoft.com/office/drawing/2014/main" val="607610005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3890545067"/>
                    </a:ext>
                  </a:extLst>
                </a:gridCol>
                <a:gridCol w="1621416">
                  <a:extLst>
                    <a:ext uri="{9D8B030D-6E8A-4147-A177-3AD203B41FA5}">
                      <a16:colId xmlns:a16="http://schemas.microsoft.com/office/drawing/2014/main" val="3456124333"/>
                    </a:ext>
                  </a:extLst>
                </a:gridCol>
                <a:gridCol w="969385">
                  <a:extLst>
                    <a:ext uri="{9D8B030D-6E8A-4147-A177-3AD203B41FA5}">
                      <a16:colId xmlns:a16="http://schemas.microsoft.com/office/drawing/2014/main" val="1667521916"/>
                    </a:ext>
                  </a:extLst>
                </a:gridCol>
                <a:gridCol w="1225623">
                  <a:extLst>
                    <a:ext uri="{9D8B030D-6E8A-4147-A177-3AD203B41FA5}">
                      <a16:colId xmlns:a16="http://schemas.microsoft.com/office/drawing/2014/main" val="1254064980"/>
                    </a:ext>
                  </a:extLst>
                </a:gridCol>
                <a:gridCol w="1574649">
                  <a:extLst>
                    <a:ext uri="{9D8B030D-6E8A-4147-A177-3AD203B41FA5}">
                      <a16:colId xmlns:a16="http://schemas.microsoft.com/office/drawing/2014/main" val="2524746642"/>
                    </a:ext>
                  </a:extLst>
                </a:gridCol>
              </a:tblGrid>
              <a:tr h="334431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年齡層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汽車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機車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939852"/>
                  </a:ext>
                </a:extLst>
              </a:tr>
              <a:tr h="1180962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類事故駕駛人數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領有</a:t>
                      </a:r>
                      <a:r>
                        <a:rPr lang="zh-TW" sz="1600" kern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駕駛</a:t>
                      </a:r>
                      <a:endParaRPr lang="en-US" altLang="zh-TW" sz="1600" kern="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執照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人數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類事故駕駛人數佔該年齡層駕駛人比例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(%)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類事故駕駛人數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領有</a:t>
                      </a:r>
                      <a:r>
                        <a:rPr lang="zh-TW" sz="1600" kern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駕駛</a:t>
                      </a:r>
                      <a:endParaRPr lang="en-US" altLang="zh-TW" sz="1600" kern="0" dirty="0" smtClean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執照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人數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A1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類事故駕駛人數佔該年齡層駕駛人比例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(%)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22722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&lt;60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633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11,275,898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0.006%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471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12,001,041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0.004%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3721090612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60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≦年齡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&lt;65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51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1,026,656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0.005%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1,001,583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0.004%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769696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65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≦年齡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&lt;70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654,491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0.005%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672,908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0.006%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2442580806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70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≦年齡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&lt;75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292,174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0.004%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43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336,596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0.013%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692440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75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≦年齡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&lt;80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180,008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0.006%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47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246,752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0.019%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238202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80</a:t>
                      </a: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≦年齡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&lt;85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81,653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0.007%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25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140,712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0.018%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238344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年齡≧</a:t>
                      </a:r>
                      <a:r>
                        <a:rPr lang="en-US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85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63,041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0.002%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142,009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0.010%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9580211"/>
                  </a:ext>
                </a:extLst>
              </a:tr>
              <a:tr h="3344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總人數</a:t>
                      </a: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743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13,573,921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0.005%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679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14,541,601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0.005%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1236546"/>
                  </a:ext>
                </a:extLst>
              </a:tr>
            </a:tbl>
          </a:graphicData>
        </a:graphic>
      </p:graphicFrame>
      <p:sp>
        <p:nvSpPr>
          <p:cNvPr id="20" name="矩形 19"/>
          <p:cNvSpPr/>
          <p:nvPr/>
        </p:nvSpPr>
        <p:spPr>
          <a:xfrm>
            <a:off x="92075" y="5301208"/>
            <a:ext cx="8934894" cy="324000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6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-180528" y="-3364"/>
            <a:ext cx="7927408" cy="974014"/>
          </a:xfrm>
          <a:prstGeom prst="rect">
            <a:avLst/>
          </a:prstGeom>
          <a:noFill/>
        </p:spPr>
      </p:pic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07505" y="114715"/>
            <a:ext cx="7379257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壹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、制度緣起 </a:t>
            </a:r>
            <a:r>
              <a:rPr kumimoji="0" lang="en-US" altLang="zh-TW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偏高的交通事故率 </a:t>
            </a:r>
            <a:endParaRPr kumimoji="0" lang="en-US" altLang="zh-TW" sz="36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5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4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80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372010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graphicFrame>
        <p:nvGraphicFramePr>
          <p:cNvPr id="11" name="圖表 10"/>
          <p:cNvGraphicFramePr/>
          <p:nvPr>
            <p:extLst>
              <p:ext uri="{D42A27DB-BD31-4B8C-83A1-F6EECF244321}">
                <p14:modId xmlns:p14="http://schemas.microsoft.com/office/powerpoint/2010/main" val="1904708751"/>
              </p:ext>
            </p:extLst>
          </p:nvPr>
        </p:nvGraphicFramePr>
        <p:xfrm>
          <a:off x="1835696" y="2165093"/>
          <a:ext cx="6841508" cy="41442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9" name="矩形 28"/>
          <p:cNvSpPr/>
          <p:nvPr/>
        </p:nvSpPr>
        <p:spPr>
          <a:xfrm>
            <a:off x="184150" y="750614"/>
            <a:ext cx="90634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indent="-457200">
              <a:buSzPct val="80000"/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以上年長者騎乘機車之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A1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類死亡人數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逐年升高。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2907557" y="4617945"/>
            <a:ext cx="792088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zh-TW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文字方塊 31"/>
          <p:cNvSpPr txBox="1"/>
          <p:nvPr/>
        </p:nvSpPr>
        <p:spPr>
          <a:xfrm>
            <a:off x="5020361" y="4473051"/>
            <a:ext cx="1041121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r>
              <a:rPr lang="zh-TW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7133167" y="4237206"/>
            <a:ext cx="95896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zh-TW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文字方塊 33"/>
          <p:cNvSpPr txBox="1"/>
          <p:nvPr/>
        </p:nvSpPr>
        <p:spPr>
          <a:xfrm>
            <a:off x="2907557" y="2755073"/>
            <a:ext cx="100811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4956040" y="2288305"/>
            <a:ext cx="100811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文字方塊 35"/>
          <p:cNvSpPr txBox="1"/>
          <p:nvPr/>
        </p:nvSpPr>
        <p:spPr>
          <a:xfrm>
            <a:off x="7052531" y="2074937"/>
            <a:ext cx="100811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86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人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" name="直線接點 2"/>
          <p:cNvCxnSpPr/>
          <p:nvPr/>
        </p:nvCxnSpPr>
        <p:spPr>
          <a:xfrm>
            <a:off x="323528" y="4542017"/>
            <a:ext cx="57606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接點 21"/>
          <p:cNvCxnSpPr/>
          <p:nvPr/>
        </p:nvCxnSpPr>
        <p:spPr>
          <a:xfrm>
            <a:off x="323528" y="3720108"/>
            <a:ext cx="576064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字方塊 22"/>
          <p:cNvSpPr txBox="1"/>
          <p:nvPr/>
        </p:nvSpPr>
        <p:spPr>
          <a:xfrm>
            <a:off x="953475" y="3450923"/>
            <a:ext cx="100811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機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車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971600" y="4263206"/>
            <a:ext cx="100811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汽車</a:t>
            </a:r>
            <a:endParaRPr lang="zh-TW" altLang="en-US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-180528" y="-3364"/>
            <a:ext cx="7927408" cy="974014"/>
          </a:xfrm>
          <a:prstGeom prst="rect">
            <a:avLst/>
          </a:prstGeom>
          <a:noFill/>
        </p:spPr>
      </p:pic>
      <p:sp>
        <p:nvSpPr>
          <p:cNvPr id="26" name="Text Box 6"/>
          <p:cNvSpPr txBox="1">
            <a:spLocks noChangeArrowheads="1"/>
          </p:cNvSpPr>
          <p:nvPr/>
        </p:nvSpPr>
        <p:spPr bwMode="auto">
          <a:xfrm>
            <a:off x="107505" y="114715"/>
            <a:ext cx="7379257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壹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、制度緣起 </a:t>
            </a:r>
            <a:r>
              <a:rPr kumimoji="0" lang="en-US" altLang="zh-TW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偏高的交通事故率 </a:t>
            </a:r>
            <a:endParaRPr kumimoji="0" lang="en-US" altLang="zh-TW" sz="36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pic>
        <p:nvPicPr>
          <p:cNvPr id="27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>
                <a:solidFill>
                  <a:prstClr val="black"/>
                </a:solidFill>
                <a:latin typeface="Arial" charset="0"/>
              </a:rPr>
              <a:t>5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83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6" name="Diagram group"/>
          <p:cNvGrpSpPr/>
          <p:nvPr/>
        </p:nvGrpSpPr>
        <p:grpSpPr>
          <a:xfrm>
            <a:off x="1619672" y="908720"/>
            <a:ext cx="648072" cy="668237"/>
            <a:chOff x="0" y="1599954"/>
            <a:chExt cx="1712976" cy="1476884"/>
          </a:xfrm>
          <a:scene3d>
            <a:camera prst="perspectiveLeft" zoom="91000">
              <a:rot lat="0" lon="19799985" rev="0"/>
            </a:camera>
            <a:lightRig rig="threePt" dir="t">
              <a:rot lat="0" lon="0" rev="20640000"/>
            </a:lightRig>
          </a:scene3d>
        </p:grpSpPr>
        <p:sp>
          <p:nvSpPr>
            <p:cNvPr id="147" name="六邊形 146"/>
            <p:cNvSpPr/>
            <p:nvPr/>
          </p:nvSpPr>
          <p:spPr>
            <a:xfrm>
              <a:off x="0" y="1599954"/>
              <a:ext cx="1712976" cy="1476884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4" cstate="print">
                <a:extLst/>
              </a:blip>
              <a:srcRect/>
              <a:stretch>
                <a:fillRect l="-15000" r="-15000"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48" name="Diagram group"/>
          <p:cNvGrpSpPr/>
          <p:nvPr/>
        </p:nvGrpSpPr>
        <p:grpSpPr>
          <a:xfrm>
            <a:off x="1649428" y="2610626"/>
            <a:ext cx="546985" cy="690405"/>
            <a:chOff x="3959992" y="169632"/>
            <a:chExt cx="1320259" cy="1152132"/>
          </a:xfrm>
          <a:scene3d>
            <a:camera prst="perspectiveLeft" zoom="91000">
              <a:rot lat="0" lon="19799981" rev="0"/>
            </a:camera>
            <a:lightRig rig="threePt" dir="t">
              <a:rot lat="0" lon="0" rev="20640000"/>
            </a:lightRig>
          </a:scene3d>
        </p:grpSpPr>
        <p:sp>
          <p:nvSpPr>
            <p:cNvPr id="149" name="六邊形 148"/>
            <p:cNvSpPr/>
            <p:nvPr/>
          </p:nvSpPr>
          <p:spPr>
            <a:xfrm>
              <a:off x="3959992" y="169632"/>
              <a:ext cx="1320259" cy="1152132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5" cstate="print">
                <a:extLst/>
              </a:blip>
              <a:srcRect/>
              <a:stretch>
                <a:fillRect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50" name="Diagram group"/>
          <p:cNvGrpSpPr/>
          <p:nvPr/>
        </p:nvGrpSpPr>
        <p:grpSpPr>
          <a:xfrm>
            <a:off x="1622074" y="1764559"/>
            <a:ext cx="608475" cy="630122"/>
            <a:chOff x="4383024" y="2424897"/>
            <a:chExt cx="1712976" cy="1476884"/>
          </a:xfrm>
          <a:scene3d>
            <a:camera prst="perspectiveLeft" zoom="91000">
              <a:rot lat="0" lon="19799978" rev="0"/>
            </a:camera>
            <a:lightRig rig="threePt" dir="t">
              <a:rot lat="0" lon="0" rev="20640000"/>
            </a:lightRig>
          </a:scene3d>
        </p:grpSpPr>
        <p:sp>
          <p:nvSpPr>
            <p:cNvPr id="151" name="六邊形 150"/>
            <p:cNvSpPr/>
            <p:nvPr/>
          </p:nvSpPr>
          <p:spPr>
            <a:xfrm>
              <a:off x="4383024" y="2424897"/>
              <a:ext cx="1712976" cy="1476884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6" cstate="print">
                <a:extLst/>
              </a:blip>
              <a:srcRect/>
              <a:stretch>
                <a:fillRect l="-19000" r="-19000"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52" name="Diagram group"/>
          <p:cNvGrpSpPr/>
          <p:nvPr/>
        </p:nvGrpSpPr>
        <p:grpSpPr>
          <a:xfrm>
            <a:off x="1593056" y="3378460"/>
            <a:ext cx="587718" cy="573348"/>
            <a:chOff x="0" y="1599954"/>
            <a:chExt cx="1712976" cy="1476884"/>
          </a:xfrm>
          <a:scene3d>
            <a:camera prst="perspectiveLeft" zoom="91000">
              <a:rot lat="0" lon="20399984" rev="0"/>
            </a:camera>
            <a:lightRig rig="threePt" dir="t">
              <a:rot lat="0" lon="0" rev="20640000"/>
            </a:lightRig>
          </a:scene3d>
        </p:grpSpPr>
        <p:sp>
          <p:nvSpPr>
            <p:cNvPr id="153" name="六邊形 152"/>
            <p:cNvSpPr/>
            <p:nvPr/>
          </p:nvSpPr>
          <p:spPr>
            <a:xfrm>
              <a:off x="0" y="1599954"/>
              <a:ext cx="1712976" cy="1476884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7" cstate="print">
                <a:extLst/>
              </a:blip>
              <a:srcRect/>
              <a:stretch>
                <a:fillRect l="-36000" r="-36000"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54" name="Diagram group"/>
          <p:cNvGrpSpPr/>
          <p:nvPr/>
        </p:nvGrpSpPr>
        <p:grpSpPr>
          <a:xfrm>
            <a:off x="1634263" y="5897855"/>
            <a:ext cx="675195" cy="758988"/>
            <a:chOff x="0" y="1599954"/>
            <a:chExt cx="1712976" cy="1476884"/>
          </a:xfrm>
          <a:scene3d>
            <a:camera prst="perspectiveLeft" zoom="91000">
              <a:rot lat="0" lon="20399994" rev="0"/>
            </a:camera>
            <a:lightRig rig="threePt" dir="t">
              <a:rot lat="0" lon="0" rev="20640000"/>
            </a:lightRig>
          </a:scene3d>
        </p:grpSpPr>
        <p:sp>
          <p:nvSpPr>
            <p:cNvPr id="155" name="六邊形 154"/>
            <p:cNvSpPr/>
            <p:nvPr/>
          </p:nvSpPr>
          <p:spPr>
            <a:xfrm>
              <a:off x="0" y="1599954"/>
              <a:ext cx="1712976" cy="1476884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8">
                <a:extLst/>
              </a:blip>
              <a:srcRect/>
              <a:stretch>
                <a:fillRect l="-36000" r="-36000"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56" name="Diagram group"/>
          <p:cNvGrpSpPr/>
          <p:nvPr/>
        </p:nvGrpSpPr>
        <p:grpSpPr>
          <a:xfrm>
            <a:off x="1609277" y="4987834"/>
            <a:ext cx="728306" cy="789000"/>
            <a:chOff x="4383024" y="2424897"/>
            <a:chExt cx="1712976" cy="1476884"/>
          </a:xfrm>
          <a:scene3d>
            <a:camera prst="perspectiveLeft" zoom="91000">
              <a:rot lat="0" lon="19799985" rev="0"/>
            </a:camera>
            <a:lightRig rig="threePt" dir="t">
              <a:rot lat="0" lon="0" rev="20640000"/>
            </a:lightRig>
          </a:scene3d>
        </p:grpSpPr>
        <p:sp>
          <p:nvSpPr>
            <p:cNvPr id="157" name="六邊形 156"/>
            <p:cNvSpPr/>
            <p:nvPr/>
          </p:nvSpPr>
          <p:spPr>
            <a:xfrm>
              <a:off x="4383024" y="2424897"/>
              <a:ext cx="1712976" cy="1476884"/>
            </a:xfrm>
            <a:prstGeom prst="hexagon">
              <a:avLst>
                <a:gd name="adj" fmla="val 25000"/>
                <a:gd name="vf" fmla="val 115470"/>
              </a:avLst>
            </a:prstGeom>
            <a:blipFill>
              <a:blip r:embed="rId9">
                <a:extLst/>
              </a:blip>
              <a:srcRect/>
              <a:stretch>
                <a:fillRect l="-36000" r="-36000"/>
              </a:stretch>
            </a:blipFill>
            <a:sp3d extrusionH="50600">
              <a:bevelT w="101600" h="80600"/>
              <a:bevelB w="80600" h="80600"/>
            </a:sp3d>
          </p:spPr>
          <p:style>
            <a:lnRef idx="1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58" name="文字方塊 157"/>
          <p:cNvSpPr txBox="1"/>
          <p:nvPr/>
        </p:nvSpPr>
        <p:spPr>
          <a:xfrm>
            <a:off x="1568278" y="1398460"/>
            <a:ext cx="634293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日本</a:t>
            </a:r>
          </a:p>
        </p:txBody>
      </p:sp>
      <p:sp>
        <p:nvSpPr>
          <p:cNvPr id="159" name="圓角矩形 158"/>
          <p:cNvSpPr/>
          <p:nvPr/>
        </p:nvSpPr>
        <p:spPr>
          <a:xfrm>
            <a:off x="2370175" y="1026096"/>
            <a:ext cx="1223963" cy="47942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160" name="文字方塊 159"/>
          <p:cNvSpPr txBox="1"/>
          <p:nvPr/>
        </p:nvSpPr>
        <p:spPr>
          <a:xfrm>
            <a:off x="2416213" y="1061021"/>
            <a:ext cx="1296987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161" name="群組 160"/>
          <p:cNvGrpSpPr/>
          <p:nvPr/>
        </p:nvGrpSpPr>
        <p:grpSpPr>
          <a:xfrm>
            <a:off x="3688614" y="958871"/>
            <a:ext cx="4821455" cy="668236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162" name="＞形箭號 161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3" name="＞形箭號 162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4" name="＞形箭號 163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5" name="＞形箭號 164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6" name="＞形箭號 165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7" name="＞形箭號 166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8" name="＞形箭號 167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69" name="群組 168"/>
          <p:cNvGrpSpPr/>
          <p:nvPr/>
        </p:nvGrpSpPr>
        <p:grpSpPr>
          <a:xfrm>
            <a:off x="3770153" y="1013755"/>
            <a:ext cx="4610336" cy="575901"/>
            <a:chOff x="495920" y="477315"/>
            <a:chExt cx="4797878" cy="742974"/>
          </a:xfrm>
          <a:scene3d>
            <a:camera prst="orthographicFront"/>
            <a:lightRig rig="chilly" dir="t"/>
          </a:scene3d>
        </p:grpSpPr>
        <p:sp>
          <p:nvSpPr>
            <p:cNvPr id="170" name="矩形 169"/>
            <p:cNvSpPr/>
            <p:nvPr/>
          </p:nvSpPr>
          <p:spPr>
            <a:xfrm>
              <a:off x="495920" y="477315"/>
              <a:ext cx="4797878" cy="701675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1" name="矩形 170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16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172" name="文字方塊 19"/>
          <p:cNvSpPr txBox="1">
            <a:spLocks noChangeArrowheads="1"/>
          </p:cNvSpPr>
          <p:nvPr/>
        </p:nvSpPr>
        <p:spPr bwMode="auto">
          <a:xfrm>
            <a:off x="3778288" y="1002283"/>
            <a:ext cx="4608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6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滿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70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歲者，體檢及講習後換照；滿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75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歲者，再加認知</a:t>
            </a:r>
            <a:r>
              <a:rPr kumimoji="1" lang="zh-TW" altLang="en-US" sz="1600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檢查審驗後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換照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3~5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</a:p>
        </p:txBody>
      </p:sp>
      <p:sp>
        <p:nvSpPr>
          <p:cNvPr id="173" name="文字方塊 172"/>
          <p:cNvSpPr txBox="1"/>
          <p:nvPr/>
        </p:nvSpPr>
        <p:spPr>
          <a:xfrm>
            <a:off x="1561174" y="2269044"/>
            <a:ext cx="730273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香港</a:t>
            </a:r>
          </a:p>
        </p:txBody>
      </p:sp>
      <p:sp>
        <p:nvSpPr>
          <p:cNvPr id="174" name="圓角矩形 173"/>
          <p:cNvSpPr/>
          <p:nvPr/>
        </p:nvSpPr>
        <p:spPr>
          <a:xfrm>
            <a:off x="2387638" y="1875408"/>
            <a:ext cx="1223962" cy="479425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175" name="文字方塊 174"/>
          <p:cNvSpPr txBox="1"/>
          <p:nvPr/>
        </p:nvSpPr>
        <p:spPr>
          <a:xfrm>
            <a:off x="2411450" y="1894458"/>
            <a:ext cx="12954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60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176" name="群組 175"/>
          <p:cNvGrpSpPr/>
          <p:nvPr/>
        </p:nvGrpSpPr>
        <p:grpSpPr>
          <a:xfrm>
            <a:off x="3707295" y="1764559"/>
            <a:ext cx="4880219" cy="701769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177" name="＞形箭號 176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8" name="＞形箭號 177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9" name="＞形箭號 178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0" name="＞形箭號 179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1" name="＞形箭號 180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2" name="＞形箭號 181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3" name="＞形箭號 182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84" name="群組 183"/>
          <p:cNvGrpSpPr/>
          <p:nvPr/>
        </p:nvGrpSpPr>
        <p:grpSpPr>
          <a:xfrm>
            <a:off x="3803935" y="1851455"/>
            <a:ext cx="4610336" cy="614872"/>
            <a:chOff x="495920" y="518614"/>
            <a:chExt cx="4797878" cy="701675"/>
          </a:xfrm>
          <a:scene3d>
            <a:camera prst="orthographicFront"/>
            <a:lightRig rig="chilly" dir="t"/>
          </a:scene3d>
        </p:grpSpPr>
        <p:sp>
          <p:nvSpPr>
            <p:cNvPr id="185" name="矩形 184"/>
            <p:cNvSpPr/>
            <p:nvPr/>
          </p:nvSpPr>
          <p:spPr>
            <a:xfrm>
              <a:off x="495920" y="518615"/>
              <a:ext cx="4797878" cy="601310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6" name="矩形 185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16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187" name="文字方塊 186"/>
          <p:cNvSpPr txBox="1"/>
          <p:nvPr/>
        </p:nvSpPr>
        <p:spPr>
          <a:xfrm>
            <a:off x="3803688" y="1953196"/>
            <a:ext cx="4610100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年換發；滿</a:t>
            </a:r>
            <a:r>
              <a:rPr kumimoji="1" lang="en-US" altLang="zh-TW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kumimoji="1" lang="zh-TW" altLang="en-US" sz="1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歲者，體檢審驗換發</a:t>
            </a:r>
            <a:r>
              <a:rPr kumimoji="1" lang="en-US" altLang="zh-TW" sz="1600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</a:t>
            </a:r>
            <a:r>
              <a:rPr kumimoji="1" lang="zh-TW" altLang="zh-TW" sz="1600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年或</a:t>
            </a:r>
            <a:r>
              <a:rPr kumimoji="1" lang="en-US" altLang="zh-TW" sz="1600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kumimoji="1" lang="zh-TW" altLang="zh-TW" sz="1600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endParaRPr kumimoji="1" lang="zh-TW" altLang="en-US" sz="1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88" name="文字方塊 187"/>
          <p:cNvSpPr txBox="1"/>
          <p:nvPr/>
        </p:nvSpPr>
        <p:spPr>
          <a:xfrm>
            <a:off x="1384168" y="3067261"/>
            <a:ext cx="1062258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新加坡</a:t>
            </a:r>
          </a:p>
        </p:txBody>
      </p:sp>
      <p:sp>
        <p:nvSpPr>
          <p:cNvPr id="189" name="圓角矩形 188"/>
          <p:cNvSpPr/>
          <p:nvPr/>
        </p:nvSpPr>
        <p:spPr>
          <a:xfrm>
            <a:off x="2373350" y="2681858"/>
            <a:ext cx="1223963" cy="479425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90" name="文字方塊 189"/>
          <p:cNvSpPr txBox="1"/>
          <p:nvPr/>
        </p:nvSpPr>
        <p:spPr>
          <a:xfrm>
            <a:off x="2379700" y="2700908"/>
            <a:ext cx="1295400" cy="441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65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191" name="群組 190"/>
          <p:cNvGrpSpPr/>
          <p:nvPr/>
        </p:nvGrpSpPr>
        <p:grpSpPr>
          <a:xfrm>
            <a:off x="3690414" y="2610626"/>
            <a:ext cx="4880219" cy="621796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192" name="＞形箭號 191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3" name="＞形箭號 192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4" name="＞形箭號 193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5" name="＞形箭號 194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6" name="＞形箭號 195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7" name="＞形箭號 196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8" name="＞形箭號 197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199" name="群組 198"/>
          <p:cNvGrpSpPr/>
          <p:nvPr/>
        </p:nvGrpSpPr>
        <p:grpSpPr>
          <a:xfrm>
            <a:off x="3825197" y="2679317"/>
            <a:ext cx="4610336" cy="511857"/>
            <a:chOff x="495920" y="518614"/>
            <a:chExt cx="4797878" cy="701675"/>
          </a:xfrm>
          <a:scene3d>
            <a:camera prst="orthographicFront"/>
            <a:lightRig rig="chilly" dir="t"/>
          </a:scene3d>
        </p:grpSpPr>
        <p:sp>
          <p:nvSpPr>
            <p:cNvPr id="200" name="矩形 199"/>
            <p:cNvSpPr/>
            <p:nvPr/>
          </p:nvSpPr>
          <p:spPr>
            <a:xfrm>
              <a:off x="495920" y="518614"/>
              <a:ext cx="4797878" cy="685304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01" name="矩形 200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3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02" name="文字方塊 31"/>
          <p:cNvSpPr txBox="1">
            <a:spLocks noChangeArrowheads="1"/>
          </p:cNvSpPr>
          <p:nvPr/>
        </p:nvSpPr>
        <p:spPr bwMode="auto">
          <a:xfrm>
            <a:off x="3817975" y="2759646"/>
            <a:ext cx="4608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kumimoji="1" lang="en-US" altLang="zh-TW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年體檢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審驗換</a:t>
            </a: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照</a:t>
            </a:r>
            <a:endParaRPr kumimoji="1" lang="zh-TW" altLang="en-US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3" name="文字方塊 202"/>
          <p:cNvSpPr txBox="1"/>
          <p:nvPr/>
        </p:nvSpPr>
        <p:spPr>
          <a:xfrm>
            <a:off x="1331640" y="3790522"/>
            <a:ext cx="1062258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英國</a:t>
            </a:r>
          </a:p>
        </p:txBody>
      </p:sp>
      <p:sp>
        <p:nvSpPr>
          <p:cNvPr id="204" name="圓角矩形 203"/>
          <p:cNvSpPr/>
          <p:nvPr/>
        </p:nvSpPr>
        <p:spPr>
          <a:xfrm>
            <a:off x="2355888" y="3416871"/>
            <a:ext cx="1223962" cy="4810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205" name="文字方塊 204"/>
          <p:cNvSpPr txBox="1"/>
          <p:nvPr/>
        </p:nvSpPr>
        <p:spPr>
          <a:xfrm>
            <a:off x="2362238" y="3437508"/>
            <a:ext cx="1295400" cy="439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206" name="群組 205"/>
          <p:cNvGrpSpPr/>
          <p:nvPr/>
        </p:nvGrpSpPr>
        <p:grpSpPr>
          <a:xfrm>
            <a:off x="3683001" y="3378460"/>
            <a:ext cx="4821455" cy="665895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207" name="＞形箭號 206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8" name="＞形箭號 207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9" name="＞形箭號 208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0" name="＞形箭號 209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1" name="＞形箭號 210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2" name="＞形箭號 211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3" name="＞形箭號 212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14" name="群組 213"/>
          <p:cNvGrpSpPr/>
          <p:nvPr/>
        </p:nvGrpSpPr>
        <p:grpSpPr>
          <a:xfrm>
            <a:off x="3808203" y="3426877"/>
            <a:ext cx="4610336" cy="548870"/>
            <a:chOff x="495920" y="518614"/>
            <a:chExt cx="4797878" cy="701675"/>
          </a:xfrm>
          <a:scene3d>
            <a:camera prst="orthographicFront"/>
            <a:lightRig rig="chilly" dir="t"/>
          </a:scene3d>
        </p:grpSpPr>
        <p:sp>
          <p:nvSpPr>
            <p:cNvPr id="215" name="矩形 214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6" name="矩形 215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3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17" name="文字方塊 37"/>
          <p:cNvSpPr txBox="1">
            <a:spLocks noChangeArrowheads="1"/>
          </p:cNvSpPr>
          <p:nvPr/>
        </p:nvSpPr>
        <p:spPr bwMode="auto">
          <a:xfrm>
            <a:off x="3825913" y="3524821"/>
            <a:ext cx="46085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年體檢審驗換</a:t>
            </a: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照</a:t>
            </a:r>
            <a:endParaRPr kumimoji="1" lang="zh-TW" altLang="en-US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8" name="圓角矩形 217"/>
          <p:cNvSpPr/>
          <p:nvPr/>
        </p:nvSpPr>
        <p:spPr>
          <a:xfrm>
            <a:off x="2384463" y="4278883"/>
            <a:ext cx="1223962" cy="48101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sp>
      <p:sp>
        <p:nvSpPr>
          <p:cNvPr id="219" name="文字方塊 218"/>
          <p:cNvSpPr txBox="1"/>
          <p:nvPr/>
        </p:nvSpPr>
        <p:spPr>
          <a:xfrm>
            <a:off x="2390755" y="4299137"/>
            <a:ext cx="1296144" cy="461665"/>
          </a:xfrm>
          <a:prstGeom prst="rect">
            <a:avLst/>
          </a:prstGeom>
          <a:noFill/>
          <a:scene3d>
            <a:camera prst="orthographicFront">
              <a:rot lat="0" lon="300000" rev="0"/>
            </a:camera>
            <a:lightRig rig="threePt" dir="t"/>
          </a:scene3d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65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220" name="群組 219"/>
          <p:cNvGrpSpPr/>
          <p:nvPr/>
        </p:nvGrpSpPr>
        <p:grpSpPr>
          <a:xfrm>
            <a:off x="3718085" y="4190138"/>
            <a:ext cx="4821455" cy="641957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221" name="＞形箭號 220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2" name="＞形箭號 221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3" name="＞形箭號 222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4" name="＞形箭號 223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5" name="＞形箭號 224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6" name="＞形箭號 225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7" name="＞形箭號 226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28" name="群組 227"/>
          <p:cNvGrpSpPr/>
          <p:nvPr/>
        </p:nvGrpSpPr>
        <p:grpSpPr>
          <a:xfrm>
            <a:off x="3823396" y="4258747"/>
            <a:ext cx="4610336" cy="480261"/>
            <a:chOff x="495920" y="518614"/>
            <a:chExt cx="4797878" cy="701675"/>
          </a:xfrm>
          <a:scene3d>
            <a:camera prst="orthographicFront"/>
            <a:lightRig rig="chilly" dir="t"/>
          </a:scene3d>
        </p:grpSpPr>
        <p:sp>
          <p:nvSpPr>
            <p:cNvPr id="229" name="矩形 228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0" name="矩形 229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3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31" name="文字方塊 43"/>
          <p:cNvSpPr txBox="1">
            <a:spLocks noChangeArrowheads="1"/>
          </p:cNvSpPr>
          <p:nvPr/>
        </p:nvSpPr>
        <p:spPr bwMode="auto">
          <a:xfrm>
            <a:off x="3886238" y="4323333"/>
            <a:ext cx="4610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每</a:t>
            </a:r>
            <a:r>
              <a:rPr kumimoji="1" lang="en-US" altLang="zh-TW" b="1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年體檢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審驗換</a:t>
            </a:r>
            <a:r>
              <a:rPr kumimoji="1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照</a:t>
            </a:r>
            <a:endParaRPr kumimoji="1" lang="zh-TW" altLang="en-US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32" name="文字方塊 231"/>
          <p:cNvSpPr txBox="1"/>
          <p:nvPr/>
        </p:nvSpPr>
        <p:spPr>
          <a:xfrm>
            <a:off x="1442301" y="5536552"/>
            <a:ext cx="1062258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澳洲</a:t>
            </a:r>
          </a:p>
        </p:txBody>
      </p:sp>
      <p:sp>
        <p:nvSpPr>
          <p:cNvPr id="233" name="圓角矩形 232"/>
          <p:cNvSpPr/>
          <p:nvPr/>
        </p:nvSpPr>
        <p:spPr>
          <a:xfrm>
            <a:off x="2428913" y="5121846"/>
            <a:ext cx="1223962" cy="48101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sp>
      <p:sp>
        <p:nvSpPr>
          <p:cNvPr id="234" name="文字方塊 233"/>
          <p:cNvSpPr txBox="1"/>
          <p:nvPr/>
        </p:nvSpPr>
        <p:spPr>
          <a:xfrm>
            <a:off x="2411450" y="5142483"/>
            <a:ext cx="1295400" cy="4397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75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235" name="群組 234"/>
          <p:cNvGrpSpPr/>
          <p:nvPr/>
        </p:nvGrpSpPr>
        <p:grpSpPr>
          <a:xfrm>
            <a:off x="3695885" y="4995300"/>
            <a:ext cx="4821455" cy="807832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236" name="＞形箭號 235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7" name="＞形箭號 236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8" name="＞形箭號 237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9" name="＞形箭號 238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0" name="＞形箭號 239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1" name="＞形箭號 240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2" name="＞形箭號 241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43" name="群組 242"/>
          <p:cNvGrpSpPr/>
          <p:nvPr/>
        </p:nvGrpSpPr>
        <p:grpSpPr>
          <a:xfrm>
            <a:off x="3821087" y="5043716"/>
            <a:ext cx="4610336" cy="714306"/>
            <a:chOff x="495920" y="518614"/>
            <a:chExt cx="4797878" cy="701675"/>
          </a:xfrm>
          <a:scene3d>
            <a:camera prst="orthographicFront"/>
            <a:lightRig rig="chilly" dir="t"/>
          </a:scene3d>
        </p:grpSpPr>
        <p:sp>
          <p:nvSpPr>
            <p:cNvPr id="244" name="矩形 243"/>
            <p:cNvSpPr/>
            <p:nvPr/>
          </p:nvSpPr>
          <p:spPr>
            <a:xfrm>
              <a:off x="495920" y="557068"/>
              <a:ext cx="4797878" cy="624766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45" name="矩形 244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3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46" name="文字方塊 245"/>
          <p:cNvSpPr txBox="1"/>
          <p:nvPr/>
        </p:nvSpPr>
        <p:spPr>
          <a:xfrm>
            <a:off x="3838613" y="5086921"/>
            <a:ext cx="46085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體檢審驗換照；滿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85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歲者，體檢及路考審驗換照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1~3</a:t>
            </a:r>
            <a:r>
              <a:rPr kumimoji="1" lang="zh-TW" altLang="en-US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1" lang="zh-TW" altLang="zh-TW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西澳</a:t>
            </a:r>
            <a:r>
              <a:rPr kumimoji="1" lang="zh-TW" altLang="en-US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1" lang="zh-TW" altLang="zh-TW" b="1" kern="1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新南威爾斯州</a:t>
            </a:r>
            <a:r>
              <a:rPr kumimoji="1" lang="en-US" altLang="zh-TW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kumimoji="1" lang="zh-TW" altLang="en-US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47" name="文字方塊 246"/>
          <p:cNvSpPr txBox="1"/>
          <p:nvPr/>
        </p:nvSpPr>
        <p:spPr>
          <a:xfrm>
            <a:off x="1431559" y="6495557"/>
            <a:ext cx="1062258" cy="322572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加拿大</a:t>
            </a:r>
          </a:p>
        </p:txBody>
      </p:sp>
      <p:sp>
        <p:nvSpPr>
          <p:cNvPr id="248" name="圓角矩形 247"/>
          <p:cNvSpPr/>
          <p:nvPr/>
        </p:nvSpPr>
        <p:spPr>
          <a:xfrm>
            <a:off x="2447963" y="6082283"/>
            <a:ext cx="1223962" cy="481013"/>
          </a:xfrm>
          <a:prstGeom prst="roundRect">
            <a:avLst/>
          </a:prstGeom>
          <a:solidFill>
            <a:srgbClr val="FF00FF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sp>
      <p:sp>
        <p:nvSpPr>
          <p:cNvPr id="249" name="文字方塊 248"/>
          <p:cNvSpPr txBox="1"/>
          <p:nvPr/>
        </p:nvSpPr>
        <p:spPr>
          <a:xfrm>
            <a:off x="2452725" y="6102921"/>
            <a:ext cx="1296988" cy="4397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滿</a:t>
            </a:r>
            <a:r>
              <a:rPr kumimoji="1" lang="en-US" altLang="zh-TW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80</a:t>
            </a:r>
            <a:r>
              <a:rPr kumimoji="1" lang="zh-TW" altLang="en-US" sz="2400" b="1" dirty="0">
                <a:solidFill>
                  <a:prstClr val="white"/>
                </a:solidFill>
                <a:effectLst>
                  <a:outerShdw blurRad="50800" dist="50800" dir="5400000" algn="ctr" rotWithShape="0">
                    <a:prstClr val="black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歲</a:t>
            </a:r>
          </a:p>
        </p:txBody>
      </p:sp>
      <p:grpSp>
        <p:nvGrpSpPr>
          <p:cNvPr id="250" name="群組 249"/>
          <p:cNvGrpSpPr/>
          <p:nvPr/>
        </p:nvGrpSpPr>
        <p:grpSpPr>
          <a:xfrm>
            <a:off x="3704875" y="5971301"/>
            <a:ext cx="4821455" cy="748793"/>
            <a:chOff x="2990904" y="406664"/>
            <a:chExt cx="5104159" cy="877093"/>
          </a:xfrm>
          <a:scene3d>
            <a:camera prst="orthographicFront">
              <a:rot lat="0" lon="10799978" rev="0"/>
            </a:camera>
            <a:lightRig rig="threePt" dir="t"/>
          </a:scene3d>
        </p:grpSpPr>
        <p:sp>
          <p:nvSpPr>
            <p:cNvPr id="251" name="＞形箭號 250"/>
            <p:cNvSpPr/>
            <p:nvPr/>
          </p:nvSpPr>
          <p:spPr>
            <a:xfrm>
              <a:off x="2990904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2" name="＞形箭號 251"/>
            <p:cNvSpPr/>
            <p:nvPr/>
          </p:nvSpPr>
          <p:spPr>
            <a:xfrm>
              <a:off x="365661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3" name="＞形箭號 252"/>
            <p:cNvSpPr/>
            <p:nvPr/>
          </p:nvSpPr>
          <p:spPr>
            <a:xfrm>
              <a:off x="432285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4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4" name="＞形箭號 253"/>
            <p:cNvSpPr/>
            <p:nvPr/>
          </p:nvSpPr>
          <p:spPr>
            <a:xfrm>
              <a:off x="498857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5" name="＞形箭號 254"/>
            <p:cNvSpPr/>
            <p:nvPr/>
          </p:nvSpPr>
          <p:spPr>
            <a:xfrm>
              <a:off x="5654813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6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6" name="＞形箭號 255"/>
            <p:cNvSpPr/>
            <p:nvPr/>
          </p:nvSpPr>
          <p:spPr>
            <a:xfrm>
              <a:off x="6320527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7" name="＞形箭號 256"/>
            <p:cNvSpPr/>
            <p:nvPr/>
          </p:nvSpPr>
          <p:spPr>
            <a:xfrm>
              <a:off x="6986768" y="406664"/>
              <a:ext cx="1108295" cy="877093"/>
            </a:xfrm>
            <a:prstGeom prst="chevron">
              <a:avLst>
                <a:gd name="adj" fmla="val 70610"/>
              </a:avLst>
            </a:prstGeom>
            <a:sp3d prstMaterial="translucentPowder">
              <a:bevelT w="127000" h="25400" prst="softRound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grpSp>
        <p:nvGrpSpPr>
          <p:cNvPr id="258" name="群組 257"/>
          <p:cNvGrpSpPr/>
          <p:nvPr/>
        </p:nvGrpSpPr>
        <p:grpSpPr>
          <a:xfrm>
            <a:off x="3821087" y="5969532"/>
            <a:ext cx="4627177" cy="687311"/>
            <a:chOff x="478394" y="518614"/>
            <a:chExt cx="4815404" cy="701675"/>
          </a:xfrm>
          <a:scene3d>
            <a:camera prst="orthographicFront"/>
            <a:lightRig rig="chilly" dir="t"/>
          </a:scene3d>
        </p:grpSpPr>
        <p:sp>
          <p:nvSpPr>
            <p:cNvPr id="259" name="矩形 258"/>
            <p:cNvSpPr/>
            <p:nvPr/>
          </p:nvSpPr>
          <p:spPr>
            <a:xfrm>
              <a:off x="478394" y="613104"/>
              <a:ext cx="4797878" cy="565809"/>
            </a:xfrm>
            <a:prstGeom prst="rect">
              <a:avLst/>
            </a:prstGeom>
            <a:sp3d z="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0" name="矩形 259"/>
            <p:cNvSpPr/>
            <p:nvPr/>
          </p:nvSpPr>
          <p:spPr>
            <a:xfrm>
              <a:off x="495920" y="518614"/>
              <a:ext cx="4797878" cy="701675"/>
            </a:xfrm>
            <a:prstGeom prst="rect">
              <a:avLst/>
            </a:prstGeom>
            <a:sp3d z="12700"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6360" tIns="86360" rIns="86360" bIns="86360" spcCol="1270" anchor="ctr"/>
            <a:lstStyle/>
            <a:p>
              <a:pPr defTabSz="15113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kumimoji="1" lang="zh-TW" altLang="en-US" sz="340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endParaRPr>
            </a:p>
          </p:txBody>
        </p:sp>
      </p:grpSp>
      <p:sp>
        <p:nvSpPr>
          <p:cNvPr id="261" name="文字方塊 55"/>
          <p:cNvSpPr txBox="1">
            <a:spLocks noChangeArrowheads="1"/>
          </p:cNvSpPr>
          <p:nvPr/>
        </p:nvSpPr>
        <p:spPr bwMode="auto">
          <a:xfrm>
            <a:off x="3854488" y="6169596"/>
            <a:ext cx="4610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體檢</a:t>
            </a:r>
            <a:r>
              <a:rPr kumimoji="1" lang="zh-TW" altLang="en-US" b="1">
                <a:solidFill>
                  <a:prstClr val="black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kumimoji="1" lang="zh-TW" altLang="en-US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路考及課程訓練後換照</a:t>
            </a:r>
            <a:r>
              <a:rPr kumimoji="1" lang="en-US" altLang="zh-TW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1" lang="zh-TW" altLang="en-US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kumimoji="1" lang="en-US" altLang="zh-TW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1" lang="zh-TW" altLang="en-US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安大略省</a:t>
            </a:r>
            <a:r>
              <a:rPr kumimoji="1" lang="en-US" altLang="zh-TW" b="1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1" lang="zh-TW" altLang="en-US" b="1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62" name="六邊形 261"/>
          <p:cNvSpPr/>
          <p:nvPr/>
        </p:nvSpPr>
        <p:spPr>
          <a:xfrm>
            <a:off x="1596385" y="4220739"/>
            <a:ext cx="634673" cy="597818"/>
          </a:xfrm>
          <a:prstGeom prst="hexagon">
            <a:avLst>
              <a:gd name="adj" fmla="val 25000"/>
              <a:gd name="vf" fmla="val 115470"/>
            </a:avLst>
          </a:prstGeom>
          <a:blipFill>
            <a:blip r:embed="rId10" cstate="print">
              <a:extLst/>
            </a:blip>
            <a:srcRect/>
            <a:stretch>
              <a:fillRect l="-15000" r="-15000"/>
            </a:stretch>
          </a:blipFill>
          <a:scene3d>
            <a:camera prst="orthographicFront">
              <a:rot lat="0" lon="18899981" rev="0"/>
            </a:camera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3" name="文字方塊 262"/>
          <p:cNvSpPr txBox="1"/>
          <p:nvPr/>
        </p:nvSpPr>
        <p:spPr>
          <a:xfrm>
            <a:off x="1385222" y="4649280"/>
            <a:ext cx="1062258" cy="338554"/>
          </a:xfrm>
          <a:prstGeom prst="rect">
            <a:avLst/>
          </a:prstGeom>
          <a:noFill/>
          <a:effectLst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1600" b="1" spc="50" dirty="0">
                <a:ln w="3175"/>
                <a:solidFill>
                  <a:prstClr val="black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韓國</a:t>
            </a:r>
          </a:p>
        </p:txBody>
      </p:sp>
      <p:pic>
        <p:nvPicPr>
          <p:cNvPr id="264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-180528" y="-3364"/>
            <a:ext cx="7927408" cy="974014"/>
          </a:xfrm>
          <a:prstGeom prst="rect">
            <a:avLst/>
          </a:prstGeom>
          <a:noFill/>
        </p:spPr>
      </p:pic>
      <p:sp>
        <p:nvSpPr>
          <p:cNvPr id="132" name="Text Box 6"/>
          <p:cNvSpPr txBox="1">
            <a:spLocks noChangeArrowheads="1"/>
          </p:cNvSpPr>
          <p:nvPr/>
        </p:nvSpPr>
        <p:spPr bwMode="auto">
          <a:xfrm>
            <a:off x="107505" y="114715"/>
            <a:ext cx="7379257" cy="867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壹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、制度緣起 </a:t>
            </a:r>
            <a:r>
              <a:rPr kumimoji="0" lang="en-US" altLang="zh-TW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各國相關制度規劃 </a:t>
            </a:r>
            <a:endParaRPr kumimoji="0" lang="en-US" altLang="zh-TW" sz="36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28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>
                <a:solidFill>
                  <a:prstClr val="black"/>
                </a:solidFill>
                <a:latin typeface="Arial" charset="0"/>
              </a:rPr>
              <a:t>6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653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4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544644"/>
              </p:ext>
            </p:extLst>
          </p:nvPr>
        </p:nvGraphicFramePr>
        <p:xfrm>
          <a:off x="580636" y="1443993"/>
          <a:ext cx="7982728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9116">
                  <a:extLst>
                    <a:ext uri="{9D8B030D-6E8A-4147-A177-3AD203B41FA5}">
                      <a16:colId xmlns:a16="http://schemas.microsoft.com/office/drawing/2014/main" val="3482500358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814590337"/>
                    </a:ext>
                  </a:extLst>
                </a:gridCol>
                <a:gridCol w="2551204">
                  <a:extLst>
                    <a:ext uri="{9D8B030D-6E8A-4147-A177-3AD203B41FA5}">
                      <a16:colId xmlns:a16="http://schemas.microsoft.com/office/drawing/2014/main" val="1895106305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05396558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國家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體格檢查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認知功能測驗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其他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4706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日本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註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85891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香港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7203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新加坡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0919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英國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7574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韓國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10741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澳洲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註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2747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加拿大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V</a:t>
                      </a:r>
                      <a:endParaRPr lang="zh-TW" altLang="en-US" sz="24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註</a:t>
                      </a:r>
                      <a:r>
                        <a:rPr lang="en-US" altLang="zh-TW" sz="24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8339883"/>
                  </a:ext>
                </a:extLst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1403648" y="5574937"/>
            <a:ext cx="76387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[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1] 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日本滿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歲增加交通安全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講習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課程</a:t>
            </a:r>
            <a:r>
              <a:rPr lang="zh-TW" altLang="en-US" sz="2000" dirty="0" smtClean="0">
                <a:latin typeface="標楷體"/>
                <a:ea typeface="標楷體"/>
              </a:rPr>
              <a:t>，</a:t>
            </a:r>
            <a:r>
              <a:rPr lang="en-US" altLang="zh-TW" sz="2000" dirty="0" smtClean="0">
                <a:latin typeface="標楷體"/>
                <a:ea typeface="標楷體"/>
              </a:rPr>
              <a:t>75</a:t>
            </a:r>
            <a:r>
              <a:rPr lang="zh-TW" altLang="en-US" sz="2000" dirty="0" smtClean="0">
                <a:latin typeface="標楷體"/>
                <a:ea typeface="標楷體"/>
              </a:rPr>
              <a:t>歲增加認知功能測驗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[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2]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澳洲新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南威爾斯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州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85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歲後增加路考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[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3]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加拿大安</a:t>
            </a:r>
            <a:r>
              <a: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大略</a:t>
            </a:r>
            <a:r>
              <a:rPr lang="zh-TW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省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歲後增加路考及交通安全講習訓練課程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5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-180528" y="-3364"/>
            <a:ext cx="7927408" cy="974014"/>
          </a:xfrm>
          <a:prstGeom prst="rect">
            <a:avLst/>
          </a:prstGeom>
          <a:noFill/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107505" y="114715"/>
            <a:ext cx="7379257" cy="783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壹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、制度緣起 </a:t>
            </a:r>
            <a:r>
              <a:rPr kumimoji="0" lang="en-US" altLang="zh-TW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各國</a:t>
            </a:r>
            <a:r>
              <a:rPr kumimoji="0" lang="zh-TW" altLang="en-US" sz="36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審驗項目彙</a:t>
            </a:r>
            <a:r>
              <a:rPr kumimoji="0" lang="zh-TW" altLang="en-US" sz="36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整</a:t>
            </a:r>
            <a:endParaRPr kumimoji="0" lang="zh-TW" altLang="en-US" sz="36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2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>
                <a:solidFill>
                  <a:prstClr val="black"/>
                </a:solidFill>
                <a:latin typeface="Arial" charset="0"/>
              </a:rPr>
              <a:t>7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0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7" name="AutoShape 2" descr="「小白人」的圖片搜尋結果"/>
          <p:cNvSpPr>
            <a:spLocks noChangeAspect="1" noChangeArrowheads="1"/>
          </p:cNvSpPr>
          <p:nvPr/>
        </p:nvSpPr>
        <p:spPr bwMode="auto">
          <a:xfrm>
            <a:off x="155575" y="-1790700"/>
            <a:ext cx="2886075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資料庫圖表 1"/>
          <p:cNvGraphicFramePr/>
          <p:nvPr>
            <p:extLst/>
          </p:nvPr>
        </p:nvGraphicFramePr>
        <p:xfrm>
          <a:off x="1884405" y="1556792"/>
          <a:ext cx="5207875" cy="39705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5" name="橢圓 24"/>
          <p:cNvSpPr/>
          <p:nvPr/>
        </p:nvSpPr>
        <p:spPr>
          <a:xfrm>
            <a:off x="2915816" y="5226500"/>
            <a:ext cx="3443361" cy="1381630"/>
          </a:xfrm>
          <a:prstGeom prst="ellipse">
            <a:avLst/>
          </a:prstGeom>
          <a:solidFill>
            <a:srgbClr val="EACAAF">
              <a:alpha val="65098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文字方塊 15"/>
          <p:cNvSpPr txBox="1"/>
          <p:nvPr/>
        </p:nvSpPr>
        <p:spPr>
          <a:xfrm>
            <a:off x="4495271" y="1764163"/>
            <a:ext cx="14430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關懷</a:t>
            </a:r>
            <a:endParaRPr lang="zh-TW" altLang="en-US" sz="44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2213991" y="5013176"/>
            <a:ext cx="480628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高齡駕駛人</a:t>
            </a:r>
            <a:endParaRPr lang="en-US" altLang="zh-TW" sz="44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4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駕照管理制度</a:t>
            </a:r>
            <a:endParaRPr lang="zh-TW" altLang="en-US" sz="44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圓角矩形 2"/>
          <p:cNvSpPr/>
          <p:nvPr/>
        </p:nvSpPr>
        <p:spPr>
          <a:xfrm>
            <a:off x="228560" y="2018600"/>
            <a:ext cx="2366707" cy="3046980"/>
          </a:xfrm>
          <a:prstGeom prst="roundRect">
            <a:avLst>
              <a:gd name="adj" fmla="val 10333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 </a:t>
            </a:r>
            <a:endParaRPr lang="zh-TW" altLang="en-US" dirty="0"/>
          </a:p>
        </p:txBody>
      </p:sp>
      <p:sp>
        <p:nvSpPr>
          <p:cNvPr id="21" name="圓角矩形 20"/>
          <p:cNvSpPr/>
          <p:nvPr/>
        </p:nvSpPr>
        <p:spPr>
          <a:xfrm>
            <a:off x="6629905" y="1601675"/>
            <a:ext cx="2078721" cy="247101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6795330" y="1789018"/>
            <a:ext cx="18774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主動關懷高齡駕駛人之用路安全，而非以處罰為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目的。</a:t>
            </a:r>
            <a:endParaRPr lang="zh-TW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向上箭號 3"/>
          <p:cNvSpPr/>
          <p:nvPr/>
        </p:nvSpPr>
        <p:spPr>
          <a:xfrm rot="17562891">
            <a:off x="5916424" y="2612994"/>
            <a:ext cx="847134" cy="1315367"/>
          </a:xfrm>
          <a:prstGeom prst="upArrow">
            <a:avLst/>
          </a:prstGeom>
          <a:solidFill>
            <a:srgbClr val="CCC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向上箭號 22"/>
          <p:cNvSpPr/>
          <p:nvPr/>
        </p:nvSpPr>
        <p:spPr>
          <a:xfrm rot="4099717">
            <a:off x="2538395" y="2973637"/>
            <a:ext cx="847134" cy="1053098"/>
          </a:xfrm>
          <a:prstGeom prst="upArrow">
            <a:avLst/>
          </a:prstGeom>
          <a:solidFill>
            <a:srgbClr val="C4BD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283961" y="1330851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預防潛在風險</a:t>
            </a:r>
            <a:endParaRPr lang="zh-TW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499714" y="992804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關懷駕車安全</a:t>
            </a:r>
            <a:endParaRPr lang="zh-TW" altLang="en-US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37778" y="2085715"/>
            <a:ext cx="25922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預防高齡駕駛人因身心狀況之變化，而造成駕車之潛在風險，並以最小衝擊為前提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作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最大有效管理。</a:t>
            </a:r>
            <a:endParaRPr lang="en-US" altLang="zh-TW" sz="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4" name="圖片 33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403" b="92453" l="9974" r="8976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4447"/>
          <a:stretch/>
        </p:blipFill>
        <p:spPr>
          <a:xfrm flipH="1">
            <a:off x="6701109" y="3820407"/>
            <a:ext cx="2653757" cy="3169676"/>
          </a:xfrm>
          <a:prstGeom prst="rect">
            <a:avLst/>
          </a:prstGeom>
        </p:spPr>
      </p:pic>
      <p:pic>
        <p:nvPicPr>
          <p:cNvPr id="32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11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2" y="-20670"/>
            <a:ext cx="7416824" cy="974014"/>
          </a:xfrm>
          <a:prstGeom prst="rect">
            <a:avLst/>
          </a:prstGeom>
          <a:noFill/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395535" y="75232"/>
            <a:ext cx="657993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貳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、規劃</a:t>
            </a: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目標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</a:t>
            </a:r>
            <a:r>
              <a:rPr kumimoji="0" lang="en-US" altLang="zh-TW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預防及關懷  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27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>
                <a:solidFill>
                  <a:prstClr val="black"/>
                </a:solidFill>
                <a:latin typeface="Arial" charset="0"/>
              </a:rPr>
              <a:t>8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39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3" name="Rectangle 10"/>
          <p:cNvSpPr>
            <a:spLocks noChangeArrowheads="1"/>
          </p:cNvSpPr>
          <p:nvPr/>
        </p:nvSpPr>
        <p:spPr bwMode="auto">
          <a:xfrm>
            <a:off x="827088" y="1298709"/>
            <a:ext cx="7345362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endParaRPr kumimoji="0" lang="zh-TW" altLang="en-US" sz="2400">
              <a:solidFill>
                <a:srgbClr val="000000"/>
              </a:solidFill>
              <a:latin typeface="標楷體" pitchFamily="65" charset="-120"/>
              <a:ea typeface="標楷體" pitchFamily="65" charset="-120"/>
              <a:cs typeface="微軟正黑體"/>
            </a:endParaRPr>
          </a:p>
        </p:txBody>
      </p:sp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02680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6" name="圓角矩形 15"/>
          <p:cNvSpPr/>
          <p:nvPr/>
        </p:nvSpPr>
        <p:spPr>
          <a:xfrm>
            <a:off x="189922" y="1257533"/>
            <a:ext cx="4382078" cy="196982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圓角矩形 16"/>
          <p:cNvSpPr/>
          <p:nvPr/>
        </p:nvSpPr>
        <p:spPr>
          <a:xfrm>
            <a:off x="73934" y="1087091"/>
            <a:ext cx="1799629" cy="52956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140717" y="1503781"/>
            <a:ext cx="438207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依肇事者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年齡觀察，國內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103~105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年度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歲以上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A1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類交通事故駕駛人數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第一當事人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，高齡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駕駛人之肇事人數逐年升高。</a:t>
            </a:r>
          </a:p>
        </p:txBody>
      </p:sp>
      <p:sp>
        <p:nvSpPr>
          <p:cNvPr id="6" name="矩形 5"/>
          <p:cNvSpPr/>
          <p:nvPr/>
        </p:nvSpPr>
        <p:spPr>
          <a:xfrm>
            <a:off x="189921" y="1056259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交通安全</a:t>
            </a:r>
            <a:endParaRPr lang="zh-TW" altLang="en-US" sz="2800" dirty="0"/>
          </a:p>
        </p:txBody>
      </p:sp>
      <p:sp>
        <p:nvSpPr>
          <p:cNvPr id="20" name="圓角矩形 19"/>
          <p:cNvSpPr/>
          <p:nvPr/>
        </p:nvSpPr>
        <p:spPr>
          <a:xfrm>
            <a:off x="4721735" y="1257533"/>
            <a:ext cx="4242753" cy="196982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圓角矩形 20"/>
          <p:cNvSpPr/>
          <p:nvPr/>
        </p:nvSpPr>
        <p:spPr>
          <a:xfrm>
            <a:off x="7239370" y="1088006"/>
            <a:ext cx="1799629" cy="52956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矩形 22"/>
          <p:cNvSpPr/>
          <p:nvPr/>
        </p:nvSpPr>
        <p:spPr>
          <a:xfrm>
            <a:off x="7349412" y="105273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失智症狀</a:t>
            </a:r>
            <a:endParaRPr lang="zh-TW" altLang="en-US" sz="2800" dirty="0"/>
          </a:p>
        </p:txBody>
      </p:sp>
      <p:sp>
        <p:nvSpPr>
          <p:cNvPr id="7" name="矩形 6"/>
          <p:cNvSpPr/>
          <p:nvPr/>
        </p:nvSpPr>
        <p:spPr>
          <a:xfrm>
            <a:off x="4808559" y="1502989"/>
            <a:ext cx="42392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依據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台灣失智症</a:t>
            </a:r>
            <a:r>
              <a:rPr lang="zh-TW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協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會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統計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，我國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失智症盛行</a:t>
            </a:r>
            <a:r>
              <a:rPr lang="zh-TW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率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~79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歲的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失智症盛行率約為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65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歲的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倍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26" name="圓角矩形 25"/>
          <p:cNvSpPr/>
          <p:nvPr/>
        </p:nvSpPr>
        <p:spPr>
          <a:xfrm>
            <a:off x="329247" y="4688624"/>
            <a:ext cx="4242753" cy="196982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圓角矩形 26"/>
          <p:cNvSpPr/>
          <p:nvPr/>
        </p:nvSpPr>
        <p:spPr>
          <a:xfrm>
            <a:off x="123813" y="4518182"/>
            <a:ext cx="1799629" cy="52956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矩形 27"/>
          <p:cNvSpPr/>
          <p:nvPr/>
        </p:nvSpPr>
        <p:spPr>
          <a:xfrm>
            <a:off x="195250" y="448735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國外案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例</a:t>
            </a:r>
            <a:endParaRPr lang="zh-TW" altLang="en-US" sz="2800" dirty="0"/>
          </a:p>
        </p:txBody>
      </p:sp>
      <p:sp>
        <p:nvSpPr>
          <p:cNvPr id="29" name="矩形 28"/>
          <p:cNvSpPr/>
          <p:nvPr/>
        </p:nvSpPr>
        <p:spPr>
          <a:xfrm>
            <a:off x="387839" y="4744950"/>
            <a:ext cx="418416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日本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、韓國、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新加坡及澳洲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等國，高齡駕駛人駕駛執照管理年齡自</a:t>
            </a:r>
            <a:r>
              <a:rPr lang="en-US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65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80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不等，其中日本年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歲以上駕駛人需參加認知功能測驗。</a:t>
            </a:r>
          </a:p>
        </p:txBody>
      </p:sp>
      <p:sp>
        <p:nvSpPr>
          <p:cNvPr id="30" name="圓角矩形 29"/>
          <p:cNvSpPr/>
          <p:nvPr/>
        </p:nvSpPr>
        <p:spPr>
          <a:xfrm>
            <a:off x="4762812" y="4691619"/>
            <a:ext cx="4140268" cy="196982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1" name="圓角矩形 30"/>
          <p:cNvSpPr/>
          <p:nvPr/>
        </p:nvSpPr>
        <p:spPr>
          <a:xfrm>
            <a:off x="7164288" y="4520119"/>
            <a:ext cx="1799629" cy="529567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7253623" y="4497893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綜合評估</a:t>
            </a:r>
            <a:endParaRPr lang="zh-TW" altLang="en-US" sz="2800" dirty="0"/>
          </a:p>
        </p:txBody>
      </p:sp>
      <p:sp>
        <p:nvSpPr>
          <p:cNvPr id="33" name="矩形 32"/>
          <p:cNvSpPr/>
          <p:nvPr/>
        </p:nvSpPr>
        <p:spPr>
          <a:xfrm>
            <a:off x="5000155" y="4762648"/>
            <a:ext cx="389232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公路總局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邀集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專家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、學者辦理</a:t>
            </a:r>
            <a:r>
              <a:rPr lang="en-US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場全國公聽會議討論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，另依台灣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精神醫學會研究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分析，亦建議以</a:t>
            </a:r>
            <a:r>
              <a:rPr lang="en-US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歲為實施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對象。</a:t>
            </a:r>
            <a:endParaRPr lang="zh-TW" altLang="en-US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向下箭號 9"/>
          <p:cNvSpPr/>
          <p:nvPr/>
        </p:nvSpPr>
        <p:spPr>
          <a:xfrm>
            <a:off x="2885016" y="3236348"/>
            <a:ext cx="534856" cy="394576"/>
          </a:xfrm>
          <a:prstGeom prst="downArrow">
            <a:avLst>
              <a:gd name="adj1" fmla="val 50000"/>
              <a:gd name="adj2" fmla="val 65954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向下箭號 35"/>
          <p:cNvSpPr/>
          <p:nvPr/>
        </p:nvSpPr>
        <p:spPr>
          <a:xfrm>
            <a:off x="5541977" y="3240938"/>
            <a:ext cx="534856" cy="394576"/>
          </a:xfrm>
          <a:prstGeom prst="downArrow">
            <a:avLst>
              <a:gd name="adj1" fmla="val 50000"/>
              <a:gd name="adj2" fmla="val 65954"/>
            </a:avLst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向下箭號 36"/>
          <p:cNvSpPr/>
          <p:nvPr/>
        </p:nvSpPr>
        <p:spPr>
          <a:xfrm rot="10800000">
            <a:off x="2885016" y="4323386"/>
            <a:ext cx="534856" cy="356245"/>
          </a:xfrm>
          <a:prstGeom prst="downArrow">
            <a:avLst>
              <a:gd name="adj1" fmla="val 50000"/>
              <a:gd name="adj2" fmla="val 65954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向下箭號 38"/>
          <p:cNvSpPr/>
          <p:nvPr/>
        </p:nvSpPr>
        <p:spPr>
          <a:xfrm rot="10800000">
            <a:off x="5541978" y="4339418"/>
            <a:ext cx="534856" cy="349206"/>
          </a:xfrm>
          <a:prstGeom prst="downArrow">
            <a:avLst>
              <a:gd name="adj1" fmla="val 50000"/>
              <a:gd name="adj2" fmla="val 6595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2240340" y="3691838"/>
            <a:ext cx="4852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歲作為管理制度之門檻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值</a:t>
            </a:r>
            <a:endParaRPr lang="zh-TW" altLang="en-US" sz="2800" dirty="0">
              <a:solidFill>
                <a:srgbClr val="C00000"/>
              </a:solidFill>
            </a:endParaRPr>
          </a:p>
        </p:txBody>
      </p:sp>
      <p:pic>
        <p:nvPicPr>
          <p:cNvPr id="38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2" y="-20670"/>
            <a:ext cx="8064896" cy="974014"/>
          </a:xfrm>
          <a:prstGeom prst="rect">
            <a:avLst/>
          </a:prstGeom>
          <a:noFill/>
        </p:spPr>
      </p:pic>
      <p:sp>
        <p:nvSpPr>
          <p:cNvPr id="40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6324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</a:t>
            </a: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、施行方式 </a:t>
            </a:r>
            <a:r>
              <a:rPr kumimoji="0" lang="en-US" altLang="zh-TW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訂定制度門檻值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34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9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39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圓角矩形 19"/>
          <p:cNvSpPr/>
          <p:nvPr/>
        </p:nvSpPr>
        <p:spPr>
          <a:xfrm>
            <a:off x="1187624" y="1931293"/>
            <a:ext cx="6808274" cy="1281683"/>
          </a:xfrm>
          <a:prstGeom prst="roundRect">
            <a:avLst>
              <a:gd name="adj" fmla="val 21373"/>
            </a:avLst>
          </a:prstGeom>
          <a:solidFill>
            <a:schemeClr val="tx2">
              <a:lumMod val="40000"/>
              <a:lumOff val="6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30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7" name="直線單箭頭接點 46"/>
          <p:cNvCxnSpPr/>
          <p:nvPr/>
        </p:nvCxnSpPr>
        <p:spPr>
          <a:xfrm>
            <a:off x="683568" y="4221088"/>
            <a:ext cx="691276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等腰三角形 49"/>
          <p:cNvSpPr/>
          <p:nvPr/>
        </p:nvSpPr>
        <p:spPr>
          <a:xfrm rot="10800000">
            <a:off x="4295192" y="3984486"/>
            <a:ext cx="546849" cy="377408"/>
          </a:xfrm>
          <a:prstGeom prst="triangl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1" name="矩形 50"/>
          <p:cNvSpPr/>
          <p:nvPr/>
        </p:nvSpPr>
        <p:spPr>
          <a:xfrm>
            <a:off x="3139385" y="3501008"/>
            <a:ext cx="2800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106.07.01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正式實施</a:t>
            </a:r>
            <a:endParaRPr lang="zh-TW" altLang="en-U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06417" y="1200903"/>
            <a:ext cx="9109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SzPct val="80000"/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高齡駕駛人駕照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管理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制度之實施對象分以下兩種：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3" name="圓角矩形 52"/>
          <p:cNvSpPr/>
          <p:nvPr/>
        </p:nvSpPr>
        <p:spPr>
          <a:xfrm>
            <a:off x="1724430" y="5218812"/>
            <a:ext cx="6015922" cy="1326340"/>
          </a:xfrm>
          <a:prstGeom prst="roundRect">
            <a:avLst>
              <a:gd name="adj" fmla="val 2585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 smtClean="0"/>
              <a:t> </a:t>
            </a:r>
            <a:endParaRPr lang="zh-TW" altLang="en-US" dirty="0"/>
          </a:p>
        </p:txBody>
      </p:sp>
      <p:cxnSp>
        <p:nvCxnSpPr>
          <p:cNvPr id="10" name="直線單箭頭接點 9"/>
          <p:cNvCxnSpPr/>
          <p:nvPr/>
        </p:nvCxnSpPr>
        <p:spPr>
          <a:xfrm flipV="1">
            <a:off x="6634696" y="3140968"/>
            <a:ext cx="0" cy="1152129"/>
          </a:xfrm>
          <a:prstGeom prst="straightConnector1">
            <a:avLst/>
          </a:prstGeom>
          <a:ln w="38100">
            <a:solidFill>
              <a:schemeClr val="accent1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776434" y="5382795"/>
            <a:ext cx="8902658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tabLst>
                <a:tab pos="723900" algn="l"/>
              </a:tabLst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二、實施日期前已屆滿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75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歲者，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   實施日期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後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有違規記點或</a:t>
            </a: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吊扣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駕照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SzPct val="80000"/>
              <a:tabLst>
                <a:tab pos="723900" algn="l"/>
              </a:tabLst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      </a:t>
            </a:r>
            <a:endParaRPr lang="en-US" altLang="zh-TW" sz="24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369076" y="2053656"/>
            <a:ext cx="7560840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  <a:tabLst>
                <a:tab pos="723900" algn="l"/>
              </a:tabLst>
            </a:pPr>
            <a:r>
              <a:rPr lang="zh-TW" altLang="en-US" sz="2400" b="1" dirty="0">
                <a:latin typeface="標楷體" pitchFamily="65" charset="-120"/>
                <a:ea typeface="標楷體" pitchFamily="65" charset="-120"/>
              </a:rPr>
              <a:t>一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、實施日期後才屆滿</a:t>
            </a:r>
            <a:r>
              <a:rPr lang="en-US" altLang="zh-TW" sz="2400" b="1" dirty="0">
                <a:latin typeface="標楷體" pitchFamily="65" charset="-120"/>
                <a:ea typeface="標楷體" pitchFamily="65" charset="-120"/>
              </a:rPr>
              <a:t>75</a:t>
            </a:r>
            <a:r>
              <a:rPr lang="zh-TW" altLang="en-US" sz="2400" b="1" dirty="0" smtClean="0">
                <a:latin typeface="標楷體" pitchFamily="65" charset="-120"/>
                <a:ea typeface="標楷體" pitchFamily="65" charset="-120"/>
              </a:rPr>
              <a:t>歲者       </a:t>
            </a:r>
            <a:endParaRPr lang="en-US" altLang="zh-TW" sz="2400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 即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民國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31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日以後</a:t>
            </a: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含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出生的駕駛人</a:t>
            </a: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17" name="直線單箭頭接點 16"/>
          <p:cNvCxnSpPr/>
          <p:nvPr/>
        </p:nvCxnSpPr>
        <p:spPr>
          <a:xfrm>
            <a:off x="2411760" y="4066684"/>
            <a:ext cx="0" cy="1152128"/>
          </a:xfrm>
          <a:prstGeom prst="straightConnector1">
            <a:avLst/>
          </a:prstGeom>
          <a:ln w="38100">
            <a:solidFill>
              <a:schemeClr val="accent3">
                <a:lumMod val="75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接點 18"/>
          <p:cNvCxnSpPr/>
          <p:nvPr/>
        </p:nvCxnSpPr>
        <p:spPr>
          <a:xfrm>
            <a:off x="2098192" y="2492896"/>
            <a:ext cx="3402001" cy="0"/>
          </a:xfrm>
          <a:prstGeom prst="line">
            <a:avLst/>
          </a:prstGeom>
          <a:ln w="28575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接點 55"/>
          <p:cNvCxnSpPr/>
          <p:nvPr/>
        </p:nvCxnSpPr>
        <p:spPr>
          <a:xfrm>
            <a:off x="2483768" y="5805264"/>
            <a:ext cx="3402001" cy="0"/>
          </a:xfrm>
          <a:prstGeom prst="line">
            <a:avLst/>
          </a:prstGeom>
          <a:ln w="28575">
            <a:solidFill>
              <a:srgbClr val="C0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矩形 56"/>
          <p:cNvSpPr/>
          <p:nvPr/>
        </p:nvSpPr>
        <p:spPr>
          <a:xfrm>
            <a:off x="2560927" y="4595994"/>
            <a:ext cx="58785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buSzPct val="80000"/>
              <a:tabLst>
                <a:tab pos="723900" algn="l"/>
              </a:tabLst>
            </a:pP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即民國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31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6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30</a:t>
            </a:r>
            <a:r>
              <a:rPr lang="zh-TW" altLang="en-US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日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以前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含</a:t>
            </a:r>
            <a:r>
              <a:rPr lang="en-US" altLang="zh-TW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出生的駕駛人</a:t>
            </a:r>
          </a:p>
        </p:txBody>
      </p:sp>
      <p:pic>
        <p:nvPicPr>
          <p:cNvPr id="1026" name="Picture 2" descr="「開車 卡通」的圖片搜尋結果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143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1877" y="3239297"/>
            <a:ext cx="1601300" cy="1172195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矩形 24"/>
          <p:cNvSpPr/>
          <p:nvPr/>
        </p:nvSpPr>
        <p:spPr>
          <a:xfrm>
            <a:off x="6084168" y="1979992"/>
            <a:ext cx="1824741" cy="369332"/>
          </a:xfrm>
          <a:prstGeom prst="rect">
            <a:avLst/>
          </a:prstGeom>
          <a:ln w="19050"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每月約 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6000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190645" y="5252028"/>
            <a:ext cx="1569660" cy="369332"/>
          </a:xfrm>
          <a:prstGeom prst="rect">
            <a:avLst/>
          </a:prstGeom>
          <a:ln w="19050"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每月約 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300</a:t>
            </a:r>
            <a:r>
              <a:rPr lang="zh-TW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endParaRPr lang="en-US" altLang="zh-TW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7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1" y="-20670"/>
            <a:ext cx="6768677" cy="974014"/>
          </a:xfrm>
          <a:prstGeom prst="rect">
            <a:avLst/>
          </a:prstGeom>
          <a:noFill/>
        </p:spPr>
      </p:pic>
      <p:sp>
        <p:nvSpPr>
          <p:cNvPr id="31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3448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施行方式 </a:t>
            </a:r>
            <a:r>
              <a:rPr kumimoji="0" lang="en-US" altLang="zh-TW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實施對象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28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10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983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30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309784" y="1125241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09784" y="1447418"/>
            <a:ext cx="8928992" cy="5221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  <a:buSzPct val="80000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2800" dirty="0" smtClean="0">
                <a:latin typeface="標楷體"/>
                <a:ea typeface="標楷體"/>
              </a:rPr>
              <a:t>、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監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理單位挑檔、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寄發通知單。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buSzPct val="80000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2800" dirty="0" smtClean="0">
                <a:latin typeface="標楷體"/>
                <a:ea typeface="標楷體"/>
              </a:rPr>
              <a:t>、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駕駛人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需做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體格檢查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」及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認知功能測驗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buSzPct val="80000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合格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換發有效期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年駕照。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buSzPct val="80000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不合格 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</a:t>
            </a:r>
            <a:r>
              <a:rPr lang="zh-TW" altLang="en-US" sz="2800" dirty="0" smtClean="0">
                <a:latin typeface="標楷體"/>
                <a:ea typeface="標楷體"/>
              </a:rPr>
              <a:t>認知功能測驗不合格可補測，</a:t>
            </a:r>
            <a:endParaRPr lang="en-US" altLang="zh-TW" sz="2800" dirty="0" smtClean="0">
              <a:latin typeface="標楷體"/>
              <a:ea typeface="標楷體"/>
            </a:endParaRPr>
          </a:p>
          <a:p>
            <a:pPr>
              <a:lnSpc>
                <a:spcPts val="5000"/>
              </a:lnSpc>
              <a:buSzPct val="80000"/>
            </a:pPr>
            <a:r>
              <a:rPr lang="en-US" altLang="zh-TW" sz="2800" dirty="0" smtClean="0">
                <a:latin typeface="標楷體"/>
                <a:ea typeface="標楷體"/>
              </a:rPr>
              <a:t>                 </a:t>
            </a:r>
            <a:r>
              <a:rPr lang="zh-TW" altLang="en-US" sz="2800" dirty="0" smtClean="0">
                <a:latin typeface="標楷體"/>
                <a:ea typeface="標楷體"/>
              </a:rPr>
              <a:t>或至醫療院所作失智症檢查，</a:t>
            </a:r>
            <a:endParaRPr lang="en-US" altLang="zh-TW" sz="2800" dirty="0" smtClean="0">
              <a:latin typeface="標楷體"/>
              <a:ea typeface="標楷體"/>
            </a:endParaRPr>
          </a:p>
          <a:p>
            <a:pPr>
              <a:lnSpc>
                <a:spcPts val="5000"/>
              </a:lnSpc>
              <a:buSzPct val="80000"/>
            </a:pPr>
            <a:r>
              <a:rPr lang="zh-TW" altLang="en-US" sz="2800" dirty="0" smtClean="0">
                <a:latin typeface="標楷體"/>
                <a:ea typeface="標楷體"/>
              </a:rPr>
              <a:t>                若能提出未患中度以上失智症證明，</a:t>
            </a:r>
            <a:endParaRPr lang="en-US" altLang="zh-TW" sz="2800" dirty="0" smtClean="0">
              <a:latin typeface="標楷體"/>
              <a:ea typeface="標楷體"/>
            </a:endParaRPr>
          </a:p>
          <a:p>
            <a:pPr>
              <a:lnSpc>
                <a:spcPts val="5000"/>
              </a:lnSpc>
              <a:buSzPct val="80000"/>
            </a:pPr>
            <a:r>
              <a:rPr lang="zh-TW" altLang="en-US" sz="2800" dirty="0" smtClean="0">
                <a:latin typeface="標楷體"/>
                <a:ea typeface="標楷體"/>
              </a:rPr>
              <a:t>                仍可換發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有效期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駕照</a:t>
            </a:r>
            <a:r>
              <a:rPr lang="zh-TW" altLang="en-US" sz="2800" dirty="0" smtClean="0">
                <a:latin typeface="標楷體"/>
                <a:ea typeface="標楷體"/>
              </a:rPr>
              <a:t>。</a:t>
            </a:r>
            <a:endParaRPr lang="en-US" altLang="zh-TW" sz="2800" dirty="0" smtClean="0">
              <a:latin typeface="標楷體"/>
              <a:ea typeface="標楷體"/>
            </a:endParaRPr>
          </a:p>
          <a:p>
            <a:pPr>
              <a:lnSpc>
                <a:spcPts val="5000"/>
              </a:lnSpc>
              <a:buSzPct val="80000"/>
            </a:pP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4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1" y="-20670"/>
            <a:ext cx="6768677" cy="974014"/>
          </a:xfrm>
          <a:prstGeom prst="rect">
            <a:avLst/>
          </a:prstGeom>
          <a:noFill/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3448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施行方式 </a:t>
            </a:r>
            <a:r>
              <a:rPr kumimoji="0" lang="en-US" altLang="zh-TW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換照流程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2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11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12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40963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base" hangingPunct="1">
              <a:spcBef>
                <a:spcPct val="5000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zh-TW" sz="160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40966" name="Picture 11" descr="車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圓角矩形 4"/>
          <p:cNvSpPr/>
          <p:nvPr/>
        </p:nvSpPr>
        <p:spPr>
          <a:xfrm>
            <a:off x="568325" y="5235575"/>
            <a:ext cx="1309688" cy="6588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26670" rIns="53340" bIns="26670" spcCol="1270" anchor="ctr"/>
          <a:lstStyle/>
          <a:p>
            <a:pPr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TW" altLang="en-US" sz="24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第</a:t>
            </a:r>
            <a:r>
              <a:rPr lang="en-US" altLang="zh-TW" sz="24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400" dirty="0">
                <a:solidFill>
                  <a:prstClr val="white"/>
                </a:solidFill>
                <a:latin typeface="標楷體" pitchFamily="65" charset="-120"/>
                <a:ea typeface="標楷體" pitchFamily="65" charset="-120"/>
              </a:rPr>
              <a:t>部分</a:t>
            </a:r>
            <a:endParaRPr kumimoji="1" lang="zh-TW" altLang="en-US" sz="2400" dirty="0">
              <a:solidFill>
                <a:prstClr val="white"/>
              </a:solidFill>
            </a:endParaRPr>
          </a:p>
        </p:txBody>
      </p:sp>
      <p:grpSp>
        <p:nvGrpSpPr>
          <p:cNvPr id="31" name="群組 30"/>
          <p:cNvGrpSpPr/>
          <p:nvPr/>
        </p:nvGrpSpPr>
        <p:grpSpPr>
          <a:xfrm>
            <a:off x="173530" y="1784185"/>
            <a:ext cx="10483203" cy="4741158"/>
            <a:chOff x="461715" y="1664418"/>
            <a:chExt cx="9080268" cy="4506191"/>
          </a:xfrm>
        </p:grpSpPr>
        <p:grpSp>
          <p:nvGrpSpPr>
            <p:cNvPr id="32" name="群組 9"/>
            <p:cNvGrpSpPr>
              <a:grpSpLocks/>
            </p:cNvGrpSpPr>
            <p:nvPr/>
          </p:nvGrpSpPr>
          <p:grpSpPr bwMode="auto">
            <a:xfrm>
              <a:off x="1602609" y="1664418"/>
              <a:ext cx="7159682" cy="1452669"/>
              <a:chOff x="1655940" y="-25134"/>
              <a:chExt cx="5528600" cy="1617521"/>
            </a:xfrm>
          </p:grpSpPr>
          <p:sp>
            <p:nvSpPr>
              <p:cNvPr id="47" name="圓角化同側角落矩形 46"/>
              <p:cNvSpPr/>
              <p:nvPr/>
            </p:nvSpPr>
            <p:spPr>
              <a:xfrm rot="5400000">
                <a:off x="3350983" y="-1665623"/>
                <a:ext cx="1525484" cy="4881410"/>
              </a:xfrm>
              <a:prstGeom prst="round2SameRect">
                <a:avLst/>
              </a:prstGeom>
              <a:solidFill>
                <a:srgbClr val="F5E4D7"/>
              </a:solidFill>
              <a:ln>
                <a:noFill/>
              </a:ln>
            </p:spPr>
            <p:style>
              <a:lnRef idx="2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8" name="圓角化同側角落矩形 4"/>
              <p:cNvSpPr/>
              <p:nvPr/>
            </p:nvSpPr>
            <p:spPr>
              <a:xfrm>
                <a:off x="1655940" y="-25134"/>
                <a:ext cx="5528600" cy="161752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40970" tIns="70485" rIns="140970" bIns="70485" spcCol="1270" anchor="ctr"/>
              <a:lstStyle/>
              <a:p>
                <a:pPr marL="285750" lvl="1" indent="-285750" defTabSz="1644650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Tx/>
                  <a:buChar char="••"/>
                  <a:defRPr/>
                </a:pPr>
                <a:r>
                  <a:rPr lang="zh-TW" altLang="en-US" sz="2400" b="1" dirty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對</a:t>
                </a:r>
                <a:r>
                  <a:rPr lang="zh-TW" altLang="en-US" sz="2400" b="1" dirty="0" smtClean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時間及空間的</a:t>
                </a:r>
                <a:r>
                  <a:rPr lang="zh-TW" altLang="en-US" sz="2400" b="1" dirty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正確認知</a:t>
                </a:r>
                <a:r>
                  <a:rPr lang="zh-TW" altLang="en-US" sz="2400" b="1" dirty="0" smtClean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能力</a:t>
                </a:r>
                <a:endParaRPr lang="en-US" altLang="zh-TW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marL="0" lvl="1" defTabSz="164465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   </a:t>
                </a:r>
                <a:r>
                  <a:rPr lang="en-US" altLang="zh-TW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說出</a:t>
                </a:r>
                <a:r>
                  <a:rPr lang="zh-TW" altLang="en-US" sz="2400" dirty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檢查當日的年、月、日、星期幾與所在</a:t>
                </a: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地方</a:t>
                </a:r>
                <a:r>
                  <a:rPr lang="en-US" altLang="zh-TW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)</a:t>
                </a:r>
                <a:endParaRPr lang="en-US" altLang="zh-TW" sz="24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lvl="1" indent="-457200" defTabSz="164465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zh-TW" altLang="en-US" dirty="0" smtClean="0">
                    <a:sym typeface="Wingdings" panose="05000000000000000000" pitchFamily="2" charset="2"/>
                  </a:rPr>
                  <a:t>         </a:t>
                </a:r>
                <a:r>
                  <a:rPr lang="en-US" altLang="zh-TW" sz="2400" dirty="0" smtClean="0"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</a:t>
                </a: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 </a:t>
                </a:r>
                <a:r>
                  <a:rPr lang="zh-TW" altLang="en-US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對應</a:t>
                </a:r>
                <a:r>
                  <a:rPr lang="zh-TW" altLang="zh-TW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駕駛</a:t>
                </a:r>
                <a:r>
                  <a:rPr lang="zh-TW" altLang="zh-TW" sz="2400" b="1" dirty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時的時間</a:t>
                </a:r>
                <a:r>
                  <a:rPr lang="zh-TW" altLang="zh-TW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與空間</a:t>
                </a:r>
                <a:r>
                  <a:rPr lang="zh-TW" altLang="zh-TW" sz="2400" b="1" dirty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定向能</a:t>
                </a:r>
                <a:r>
                  <a:rPr lang="zh-TW" altLang="zh-TW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力</a:t>
                </a:r>
                <a:endParaRPr lang="en-US" altLang="zh-TW" sz="2400" b="1" dirty="0" smtClean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33" name="群組 13"/>
            <p:cNvGrpSpPr>
              <a:grpSpLocks/>
            </p:cNvGrpSpPr>
            <p:nvPr/>
          </p:nvGrpSpPr>
          <p:grpSpPr bwMode="auto">
            <a:xfrm>
              <a:off x="461715" y="1687513"/>
              <a:ext cx="1309688" cy="1370012"/>
              <a:chOff x="-124742" y="0"/>
              <a:chExt cx="1309685" cy="1376749"/>
            </a:xfrm>
          </p:grpSpPr>
          <p:sp>
            <p:nvSpPr>
              <p:cNvPr id="45" name="圓角矩形 44"/>
              <p:cNvSpPr/>
              <p:nvPr/>
            </p:nvSpPr>
            <p:spPr>
              <a:xfrm>
                <a:off x="-99024" y="0"/>
                <a:ext cx="1221707" cy="1376749"/>
              </a:xfrm>
              <a:prstGeom prst="roundRect">
                <a:avLst/>
              </a:prstGeom>
              <a:solidFill>
                <a:srgbClr val="E9C6A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6" name="圓角矩形 4"/>
              <p:cNvSpPr/>
              <p:nvPr/>
            </p:nvSpPr>
            <p:spPr>
              <a:xfrm>
                <a:off x="-124742" y="292738"/>
                <a:ext cx="1309685" cy="791272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53340" tIns="26670" rIns="53340" bIns="26670" spcCol="1270" anchor="ctr"/>
              <a:lstStyle/>
              <a:p>
                <a:pPr algn="ctr" defTabSz="622300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zh-TW" altLang="en-US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程序一</a:t>
                </a:r>
                <a:endParaRPr lang="en-US" altLang="zh-TW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34" name="群組 33"/>
            <p:cNvGrpSpPr/>
            <p:nvPr/>
          </p:nvGrpSpPr>
          <p:grpSpPr>
            <a:xfrm>
              <a:off x="668216" y="3283348"/>
              <a:ext cx="1308621" cy="1417915"/>
              <a:chOff x="99345" y="50732"/>
              <a:chExt cx="1308621" cy="1376749"/>
            </a:xfrm>
            <a:solidFill>
              <a:schemeClr val="accent6">
                <a:lumMod val="60000"/>
                <a:lumOff val="40000"/>
              </a:schemeClr>
            </a:solidFill>
          </p:grpSpPr>
          <p:sp>
            <p:nvSpPr>
              <p:cNvPr id="43" name="圓角矩形 42"/>
              <p:cNvSpPr/>
              <p:nvPr/>
            </p:nvSpPr>
            <p:spPr>
              <a:xfrm>
                <a:off x="160538" y="50732"/>
                <a:ext cx="1212280" cy="1376749"/>
              </a:xfrm>
              <a:prstGeom prst="roundRect">
                <a:avLst/>
              </a:prstGeom>
              <a:solidFill>
                <a:srgbClr val="E9C6A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4" name="圓角矩形 4"/>
              <p:cNvSpPr/>
              <p:nvPr/>
            </p:nvSpPr>
            <p:spPr>
              <a:xfrm>
                <a:off x="99345" y="355723"/>
                <a:ext cx="1308621" cy="792089"/>
              </a:xfrm>
              <a:prstGeom prst="rect">
                <a:avLst/>
              </a:prstGeom>
              <a:no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53340" tIns="26670" rIns="53340" bIns="26670" spcCol="1270" anchor="ctr"/>
              <a:lstStyle/>
              <a:p>
                <a:pPr algn="ctr" defTabSz="622300" fontAlgn="base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zh-TW" altLang="en-US" sz="2400" b="1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程序</a:t>
                </a:r>
                <a:r>
                  <a:rPr lang="zh-TW" altLang="en-US" sz="24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二</a:t>
                </a:r>
                <a:endParaRPr lang="en-US" altLang="zh-TW" sz="24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35" name="群組 19"/>
            <p:cNvGrpSpPr>
              <a:grpSpLocks/>
            </p:cNvGrpSpPr>
            <p:nvPr/>
          </p:nvGrpSpPr>
          <p:grpSpPr bwMode="auto">
            <a:xfrm>
              <a:off x="1976836" y="3282039"/>
              <a:ext cx="7565147" cy="1419224"/>
              <a:chOff x="1931333" y="323901"/>
              <a:chExt cx="5841695" cy="1265504"/>
            </a:xfrm>
          </p:grpSpPr>
          <p:sp>
            <p:nvSpPr>
              <p:cNvPr id="41" name="圓角化同側角落矩形 40"/>
              <p:cNvSpPr/>
              <p:nvPr/>
            </p:nvSpPr>
            <p:spPr>
              <a:xfrm rot="5400000">
                <a:off x="3624532" y="-1349481"/>
                <a:ext cx="1245686" cy="4632084"/>
              </a:xfrm>
              <a:prstGeom prst="round2SameRect">
                <a:avLst/>
              </a:prstGeom>
              <a:solidFill>
                <a:srgbClr val="F5E4D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tint val="40000"/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2" name="圓角化同側角落矩形 4"/>
              <p:cNvSpPr/>
              <p:nvPr/>
            </p:nvSpPr>
            <p:spPr>
              <a:xfrm>
                <a:off x="1931334" y="323901"/>
                <a:ext cx="5841694" cy="1265504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140970" tIns="70485" rIns="140970" bIns="70485" spcCol="1270" anchor="ctr"/>
              <a:lstStyle/>
              <a:p>
                <a:pPr marL="342900" lvl="1" indent="-342900" fontAlgn="base">
                  <a:lnSpc>
                    <a:spcPct val="150000"/>
                  </a:lnSpc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zh-TW" altLang="en-US" sz="2400" b="1" dirty="0" smtClean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近程記憶</a:t>
                </a:r>
                <a:r>
                  <a:rPr lang="zh-TW" altLang="en-US" sz="2400" b="1" dirty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思考的</a:t>
                </a:r>
                <a:r>
                  <a:rPr lang="zh-TW" altLang="en-US" sz="2400" b="1" dirty="0" smtClean="0">
                    <a:solidFill>
                      <a:srgbClr val="0000CC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標楷體" pitchFamily="65" charset="-120"/>
                    <a:ea typeface="標楷體" pitchFamily="65" charset="-120"/>
                  </a:rPr>
                  <a:t>能力</a:t>
                </a:r>
                <a:endParaRPr lang="en-US" altLang="zh-TW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lvl="1" indent="-457200" defTabSz="164465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zh-TW" altLang="en-US" sz="240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   </a:t>
                </a:r>
                <a:r>
                  <a:rPr lang="en-US" altLang="zh-TW" sz="240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(</a:t>
                </a:r>
                <a:r>
                  <a:rPr lang="zh-TW" altLang="en-US" sz="240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觀看</a:t>
                </a:r>
                <a:r>
                  <a:rPr lang="en-US" altLang="zh-TW" sz="240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10</a:t>
                </a:r>
                <a:r>
                  <a:rPr lang="zh-TW" altLang="en-US" sz="240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種</a:t>
                </a:r>
                <a:r>
                  <a:rPr lang="zh-TW" altLang="en-US" sz="2400" dirty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圖案</a:t>
                </a: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，</a:t>
                </a:r>
                <a:r>
                  <a:rPr lang="en-US" altLang="zh-TW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2</a:t>
                </a: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分鐘後說出</a:t>
                </a:r>
                <a:r>
                  <a:rPr lang="zh-TW" altLang="en-US" sz="2400" dirty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記憶</a:t>
                </a:r>
                <a:r>
                  <a:rPr lang="zh-TW" altLang="en-US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結果</a:t>
                </a:r>
                <a:r>
                  <a:rPr lang="en-US" altLang="zh-TW" sz="2400" dirty="0" smtClean="0"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)</a:t>
                </a:r>
                <a:endParaRPr lang="en-US" altLang="zh-TW" sz="2400" dirty="0" smtClean="0">
                  <a:sym typeface="Wingdings" panose="05000000000000000000" pitchFamily="2" charset="2"/>
                </a:endParaRPr>
              </a:p>
              <a:p>
                <a:pPr lvl="1" indent="-457200" defTabSz="1644650">
                  <a:lnSpc>
                    <a:spcPct val="90000"/>
                  </a:lnSpc>
                  <a:spcAft>
                    <a:spcPct val="15000"/>
                  </a:spcAft>
                  <a:defRPr/>
                </a:pP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   </a:t>
                </a:r>
                <a:r>
                  <a:rPr lang="en-US" altLang="zh-TW" sz="2400" dirty="0" smtClean="0"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</a:t>
                </a:r>
                <a:r>
                  <a:rPr lang="zh-TW" altLang="en-US" sz="2400" dirty="0" smtClean="0"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 </a:t>
                </a:r>
                <a:r>
                  <a:rPr lang="zh-TW" altLang="en-US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  <a:sym typeface="Wingdings" panose="05000000000000000000" pitchFamily="2" charset="2"/>
                  </a:rPr>
                  <a:t>對應</a:t>
                </a:r>
                <a:r>
                  <a:rPr lang="zh-TW" altLang="zh-TW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駕駛</a:t>
                </a:r>
                <a:r>
                  <a:rPr lang="zh-TW" altLang="zh-TW" sz="2400" b="1" dirty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時的辨識號誌或記憶目的地的能</a:t>
                </a:r>
                <a:r>
                  <a:rPr lang="zh-TW" altLang="zh-TW" sz="24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力</a:t>
                </a:r>
                <a:endParaRPr lang="en-US" altLang="zh-TW" sz="24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39" name="圓角化同側角落矩形 38"/>
            <p:cNvSpPr/>
            <p:nvPr/>
          </p:nvSpPr>
          <p:spPr>
            <a:xfrm rot="5400000">
              <a:off x="4665820" y="2919039"/>
              <a:ext cx="1233400" cy="5239195"/>
            </a:xfrm>
            <a:prstGeom prst="round2SameRect">
              <a:avLst/>
            </a:prstGeom>
            <a:solidFill>
              <a:srgbClr val="F5E4D7"/>
            </a:solidFill>
            <a:ln>
              <a:noFill/>
            </a:ln>
          </p:spPr>
          <p:style>
            <a:lnRef idx="2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矩形 2"/>
            <p:cNvSpPr>
              <a:spLocks noChangeArrowheads="1"/>
            </p:cNvSpPr>
            <p:nvPr/>
          </p:nvSpPr>
          <p:spPr bwMode="auto">
            <a:xfrm>
              <a:off x="2662922" y="4871805"/>
              <a:ext cx="5488681" cy="12988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Arial" charset="0"/>
                <a:buChar char="•"/>
              </a:pPr>
              <a:r>
                <a:rPr lang="zh-TW" altLang="zh-TW" sz="2400" b="1" dirty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測試判斷力及手腦並用</a:t>
              </a:r>
              <a:r>
                <a:rPr lang="zh-TW" altLang="zh-TW" sz="2400" b="1" dirty="0" smtClean="0">
                  <a:solidFill>
                    <a:srgbClr val="0000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標楷體" pitchFamily="65" charset="-120"/>
                  <a:ea typeface="標楷體" pitchFamily="65" charset="-120"/>
                </a:rPr>
                <a:t>能力</a:t>
              </a:r>
              <a:endParaRPr lang="en-US" altLang="zh-TW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endParaRPr>
            </a:p>
            <a:p>
              <a:pPr lvl="1" indent="-457200" defTabSz="164465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zh-TW" altLang="en-US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    </a:t>
              </a:r>
              <a:r>
                <a:rPr lang="en-US" altLang="zh-TW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lang="zh-TW" altLang="en-US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畫</a:t>
              </a:r>
              <a:r>
                <a:rPr lang="zh-TW" altLang="en-US" sz="24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出指定時刻的</a:t>
              </a:r>
              <a:r>
                <a:rPr lang="zh-TW" altLang="en-US" sz="2400" dirty="0" smtClean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時鐘</a:t>
              </a:r>
              <a:r>
                <a:rPr lang="en-US" altLang="zh-TW" sz="240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標楷體" pitchFamily="65" charset="-120"/>
                  <a:ea typeface="標楷體" pitchFamily="65" charset="-120"/>
                </a:rPr>
                <a:t>)</a:t>
              </a:r>
              <a:endParaRPr lang="en-US" altLang="zh-TW" sz="2400" dirty="0" smtClean="0">
                <a:sym typeface="Wingdings" panose="05000000000000000000" pitchFamily="2" charset="2"/>
              </a:endParaRPr>
            </a:p>
            <a:p>
              <a:pPr lvl="1" indent="-457200" defTabSz="164465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altLang="zh-TW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Wingdings" panose="05000000000000000000" pitchFamily="2" charset="2"/>
                </a:rPr>
                <a:t></a:t>
              </a:r>
              <a:r>
                <a:rPr lang="zh-TW" altLang="en-US" sz="2400" dirty="0" smtClean="0">
                  <a:latin typeface="標楷體" panose="03000509000000000000" pitchFamily="65" charset="-120"/>
                  <a:ea typeface="標楷體" panose="03000509000000000000" pitchFamily="65" charset="-120"/>
                  <a:sym typeface="Wingdings" panose="05000000000000000000" pitchFamily="2" charset="2"/>
                </a:rPr>
                <a:t> </a:t>
              </a:r>
              <a:r>
                <a:rPr lang="zh-TW" altLang="en-US" sz="24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sym typeface="Wingdings" panose="05000000000000000000" pitchFamily="2" charset="2"/>
                </a:rPr>
                <a:t>對應</a:t>
              </a:r>
              <a:r>
                <a:rPr lang="zh-TW" altLang="zh-TW" sz="24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駕駛</a:t>
              </a:r>
              <a:r>
                <a:rPr lang="zh-TW" altLang="zh-TW" sz="24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時的緊急應變和規劃路線等能</a:t>
              </a:r>
              <a:r>
                <a:rPr lang="zh-TW" altLang="zh-TW" sz="24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力</a:t>
              </a:r>
              <a:endPara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49" name="圓角矩形 48"/>
          <p:cNvSpPr/>
          <p:nvPr/>
        </p:nvSpPr>
        <p:spPr>
          <a:xfrm>
            <a:off x="1259632" y="5134501"/>
            <a:ext cx="1436069" cy="1374775"/>
          </a:xfrm>
          <a:prstGeom prst="roundRect">
            <a:avLst/>
          </a:prstGeom>
          <a:solidFill>
            <a:srgbClr val="E9C6A9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0" name="圓角矩形 4"/>
          <p:cNvSpPr/>
          <p:nvPr/>
        </p:nvSpPr>
        <p:spPr>
          <a:xfrm>
            <a:off x="1331640" y="5517232"/>
            <a:ext cx="1309688" cy="65881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53340" tIns="26670" rIns="53340" bIns="26670" spcCol="1270" anchor="ctr"/>
          <a:lstStyle/>
          <a:p>
            <a:pPr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zh-TW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程序</a:t>
            </a:r>
            <a:r>
              <a:rPr lang="zh-TW" alt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標楷體" pitchFamily="65" charset="-120"/>
                <a:ea typeface="標楷體" pitchFamily="65" charset="-120"/>
              </a:rPr>
              <a:t>三</a:t>
            </a:r>
            <a:endParaRPr kumimoji="1" lang="zh-TW" altLang="en-US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0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矩形 36"/>
          <p:cNvSpPr/>
          <p:nvPr/>
        </p:nvSpPr>
        <p:spPr>
          <a:xfrm>
            <a:off x="203222" y="1055831"/>
            <a:ext cx="91090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SzPct val="80000"/>
              <a:buFont typeface="Wingdings" panose="05000000000000000000" pitchFamily="2" charset="2"/>
              <a:buChar char="l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駕駛人認知功能測驗共分以下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序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29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0" y="-20670"/>
            <a:ext cx="7691113" cy="974014"/>
          </a:xfrm>
          <a:prstGeom prst="rect">
            <a:avLst/>
          </a:prstGeom>
          <a:noFill/>
        </p:spPr>
      </p:pic>
      <p:sp>
        <p:nvSpPr>
          <p:cNvPr id="30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3448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施行方式 </a:t>
            </a:r>
            <a:r>
              <a:rPr kumimoji="0" lang="en-US" altLang="zh-TW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認知功能測驗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90556" y="1804754"/>
            <a:ext cx="2749471" cy="400110"/>
          </a:xfrm>
          <a:prstGeom prst="rect">
            <a:avLst/>
          </a:prstGeom>
          <a:ln w="28575">
            <a:solidFill>
              <a:srgbClr val="632523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滿分</a:t>
            </a:r>
            <a:r>
              <a:rPr lang="en-US" altLang="zh-TW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zh-TW" altLang="en-US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分，</a:t>
            </a:r>
            <a:r>
              <a:rPr lang="en-US" altLang="zh-TW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分以上通過</a:t>
            </a:r>
            <a:endParaRPr lang="zh-TW" altLang="en-US" sz="2000" b="1" dirty="0">
              <a:solidFill>
                <a:srgbClr val="632523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936779" y="3532946"/>
            <a:ext cx="2877711" cy="400110"/>
          </a:xfrm>
          <a:prstGeom prst="rect">
            <a:avLst/>
          </a:prstGeom>
          <a:ln w="28575">
            <a:solidFill>
              <a:srgbClr val="632523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滿分</a:t>
            </a:r>
            <a:r>
              <a:rPr lang="en-US" altLang="zh-TW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10</a:t>
            </a:r>
            <a:r>
              <a:rPr lang="zh-TW" altLang="en-US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分，</a:t>
            </a:r>
            <a:r>
              <a:rPr lang="en-US" altLang="zh-TW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zh-TW" altLang="en-US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</a:t>
            </a:r>
            <a:r>
              <a:rPr lang="zh-TW" altLang="en-US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以上通過</a:t>
            </a:r>
            <a:endParaRPr lang="zh-TW" altLang="en-US" sz="2000" b="1" dirty="0">
              <a:solidFill>
                <a:srgbClr val="632523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68194" y="5211038"/>
            <a:ext cx="1595309" cy="707886"/>
          </a:xfrm>
          <a:prstGeom prst="rect">
            <a:avLst/>
          </a:prstGeom>
          <a:ln w="28575">
            <a:solidFill>
              <a:srgbClr val="632523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 滿分</a:t>
            </a:r>
            <a:r>
              <a:rPr lang="en-US" altLang="zh-TW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7</a:t>
            </a:r>
            <a:r>
              <a:rPr lang="zh-TW" altLang="en-US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分，</a:t>
            </a:r>
            <a:endParaRPr lang="en-US" altLang="zh-TW" sz="2000" b="1" dirty="0" smtClean="0">
              <a:solidFill>
                <a:srgbClr val="632523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000" b="1" dirty="0" smtClean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zh-TW" altLang="en-US" sz="2000" b="1" dirty="0">
                <a:solidFill>
                  <a:srgbClr val="632523"/>
                </a:solidFill>
                <a:latin typeface="標楷體" pitchFamily="65" charset="-120"/>
                <a:ea typeface="標楷體" pitchFamily="65" charset="-120"/>
              </a:rPr>
              <a:t>分以上通過</a:t>
            </a:r>
            <a:endParaRPr lang="zh-TW" altLang="en-US" sz="2000" b="1" dirty="0">
              <a:solidFill>
                <a:srgbClr val="6325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166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30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矩形 14"/>
          <p:cNvSpPr/>
          <p:nvPr/>
        </p:nvSpPr>
        <p:spPr>
          <a:xfrm>
            <a:off x="309784" y="1125241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lnSpc>
                <a:spcPct val="150000"/>
              </a:lnSpc>
              <a:buSzPct val="80000"/>
              <a:tabLst>
                <a:tab pos="723900" algn="l"/>
              </a:tabLst>
            </a:pP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-56914" y="1075466"/>
            <a:ext cx="9116418" cy="5801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一、 制度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規劃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原則為關懷高齡年長者之行車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安全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，並以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循序漸進的方式來作管理</a:t>
            </a:r>
            <a:r>
              <a:rPr lang="zh-TW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非以處罰作為目的，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故作以下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點設計：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endParaRPr lang="en-US" altLang="zh-TW" sz="1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SzPct val="80000"/>
              <a:buFont typeface="Wingdings" panose="05000000000000000000" pitchFamily="2" charset="2"/>
              <a:buChar char="Ø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為減少新制上路後對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民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眾之影響，給予首次換發駕照</a:t>
            </a:r>
            <a:r>
              <a:rPr lang="en-US" altLang="zh-TW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年緩衝期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，也就是在</a:t>
            </a:r>
            <a:r>
              <a:rPr lang="en-US" altLang="zh-TW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78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依規定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完成換發新照即可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endParaRPr lang="en-US" altLang="zh-TW" sz="7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endParaRPr lang="en-US" altLang="zh-TW" sz="7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SzPct val="80000"/>
              <a:buFont typeface="Wingdings" panose="05000000000000000000" pitchFamily="2" charset="2"/>
              <a:buChar char="Ø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78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後未換發新照</a:t>
            </a:r>
            <a:r>
              <a:rPr lang="zh-TW" altLang="en-US" sz="2800" dirty="0" smtClean="0">
                <a:latin typeface="標楷體"/>
                <a:ea typeface="標楷體"/>
              </a:rPr>
              <a:t>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逾期駕照駕車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經警察舉發，可於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通知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月內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完成「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換發新照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」或「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自願繳回駕照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」者，就不必繳納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罰款。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buSzPct val="80000"/>
            </a:pPr>
            <a:endParaRPr lang="en-US" altLang="zh-TW" sz="9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SzPct val="80000"/>
              <a:buFont typeface="Wingdings" panose="05000000000000000000" pitchFamily="2" charset="2"/>
              <a:buChar char="Ø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實施日期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前已屆滿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歲者之族群，</a:t>
            </a:r>
            <a:r>
              <a:rPr lang="zh-TW" altLang="en-US" sz="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駕照持續有效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，僅針對有危險駕駛行為者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違規記點或吊扣駕照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進行管理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4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0" y="-20670"/>
            <a:ext cx="8280921" cy="974014"/>
          </a:xfrm>
          <a:prstGeom prst="rect">
            <a:avLst/>
          </a:prstGeom>
          <a:noFill/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7768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施行方式 </a:t>
            </a:r>
            <a:r>
              <a:rPr kumimoji="0" lang="en-US" altLang="zh-TW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降低對民眾影響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1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13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95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橢圓 4"/>
          <p:cNvSpPr/>
          <p:nvPr/>
        </p:nvSpPr>
        <p:spPr>
          <a:xfrm>
            <a:off x="2406481" y="4725144"/>
            <a:ext cx="5261863" cy="1984369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-180528" y="459244"/>
            <a:ext cx="922292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 smtClean="0">
                <a:solidFill>
                  <a:srgbClr val="EEECE1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8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 擴充施測管道</a:t>
            </a:r>
            <a:r>
              <a:rPr lang="en-US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全國可</a:t>
            </a:r>
            <a:r>
              <a:rPr lang="zh-TW" altLang="en-US" sz="2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同時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辦理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體檢或認知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功能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測驗已達</a:t>
            </a:r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405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家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，並提供通信換照之服務。 </a:t>
            </a:r>
            <a:endParaRPr lang="en-US" altLang="zh-TW" sz="2800" dirty="0" smtClean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三、 規劃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75</a:t>
            </a:r>
            <a:r>
              <a:rPr lang="zh-TW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歲以上之高齡駕駛人只要符合「</a:t>
            </a:r>
            <a:r>
              <a:rPr lang="zh-TW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zh-TW" altLang="en-U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endParaRPr lang="en-US" altLang="zh-TW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願</a:t>
            </a:r>
            <a:r>
              <a:rPr lang="zh-TW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繳</a:t>
            </a:r>
            <a:r>
              <a:rPr lang="zh-TW" altLang="zh-TW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回駕照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」或「</a:t>
            </a:r>
            <a:r>
              <a:rPr lang="zh-TW" altLang="zh-TW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首次換發駕照</a:t>
            </a:r>
            <a:r>
              <a:rPr lang="zh-TW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」之資格，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en-US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可獲得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限量發送之紀念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電子票證</a:t>
            </a: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張</a:t>
            </a:r>
            <a:r>
              <a:rPr lang="zh-TW" altLang="en-US" sz="2800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6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0000" b="100000" l="0" r="195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776" t="59627" r="79673" b="-7171"/>
          <a:stretch/>
        </p:blipFill>
        <p:spPr>
          <a:xfrm flipH="1">
            <a:off x="5414292" y="4864670"/>
            <a:ext cx="2895752" cy="2308955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9986">
            <a:off x="2652388" y="4661585"/>
            <a:ext cx="3037423" cy="19148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179510" y="-20670"/>
            <a:ext cx="8280921" cy="974014"/>
          </a:xfrm>
          <a:prstGeom prst="rect">
            <a:avLst/>
          </a:prstGeom>
          <a:noFill/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395536" y="75232"/>
            <a:ext cx="777686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參、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施行方式 </a:t>
            </a:r>
            <a:r>
              <a:rPr kumimoji="0" lang="en-US" altLang="zh-TW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降低對民眾影響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5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14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75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73658" y="677302"/>
            <a:ext cx="8712968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altLang="zh-TW" sz="8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一、 於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17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日，分別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臺北、</a:t>
            </a: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臺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中及高雄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個地區舉行政策公聽會。</a:t>
            </a: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二、 透過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電台廣播及電視專訪說明制度內容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三、 辦理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下鄉宣導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，並委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外製作微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電影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、懶人包及摺頁文宣等，進行多元管道宣導。 </a:t>
            </a:r>
            <a:endParaRPr lang="en-US" altLang="zh-TW" sz="2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四、 製作老人問候圖</a:t>
            </a:r>
            <a:r>
              <a:rPr lang="zh-TW" altLang="en-US" sz="2200" dirty="0" smtClean="0">
                <a:latin typeface="標楷體"/>
                <a:ea typeface="標楷體"/>
              </a:rPr>
              <a:t>，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透過</a:t>
            </a:r>
            <a:r>
              <a:rPr lang="en-US" altLang="zh-TW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LINE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作轉發宣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</a:rPr>
              <a:t>傳</a:t>
            </a:r>
            <a:r>
              <a:rPr lang="zh-TW" altLang="en-US" sz="2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en-US" altLang="zh-TW" sz="2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6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35496" y="-21433"/>
            <a:ext cx="7272808" cy="1002161"/>
          </a:xfrm>
          <a:prstGeom prst="rect">
            <a:avLst/>
          </a:prstGeom>
          <a:noFill/>
        </p:spPr>
      </p:pic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418224" y="40790"/>
            <a:ext cx="64580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肆、加強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宣導 </a:t>
            </a:r>
            <a:r>
              <a:rPr kumimoji="0" lang="en-US" altLang="zh-TW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與民眾溝通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 rotWithShape="1">
          <a:blip r:embed="rId6"/>
          <a:srcRect b="828"/>
          <a:stretch/>
        </p:blipFill>
        <p:spPr>
          <a:xfrm rot="540925">
            <a:off x="6965141" y="729494"/>
            <a:ext cx="1700736" cy="23879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66178" y="3456820"/>
            <a:ext cx="2485227" cy="32725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385" name="投影片編號版面配置區 5"/>
          <p:cNvSpPr txBox="1">
            <a:spLocks noGrp="1"/>
          </p:cNvSpPr>
          <p:nvPr/>
        </p:nvSpPr>
        <p:spPr bwMode="auto">
          <a:xfrm>
            <a:off x="6846597" y="6875469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endParaRPr lang="en-US" altLang="zh-TW" sz="1400" dirty="0">
              <a:solidFill>
                <a:prstClr val="black"/>
              </a:solidFill>
              <a:ea typeface="新細明體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H="1">
            <a:off x="5836566" y="4729995"/>
            <a:ext cx="751658" cy="48625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" name="圖片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3008" y="3962057"/>
            <a:ext cx="4212237" cy="2797347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17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15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12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975475" y="6366261"/>
            <a:ext cx="2133600" cy="365125"/>
          </a:xfrm>
        </p:spPr>
        <p:txBody>
          <a:bodyPr/>
          <a:lstStyle/>
          <a:p>
            <a:pPr>
              <a:defRPr/>
            </a:pPr>
            <a:fld id="{F310E5D6-B7CA-4E4E-B873-87380C57905B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15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385" name="投影片編號版面配置區 5"/>
          <p:cNvSpPr txBox="1">
            <a:spLocks noGrp="1"/>
          </p:cNvSpPr>
          <p:nvPr/>
        </p:nvSpPr>
        <p:spPr bwMode="auto">
          <a:xfrm>
            <a:off x="6975475" y="6448425"/>
            <a:ext cx="2133600" cy="36512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endParaRPr lang="en-US" altLang="zh-TW" sz="1400" dirty="0">
              <a:solidFill>
                <a:prstClr val="black"/>
              </a:solidFill>
              <a:ea typeface="新細明體"/>
            </a:endParaRPr>
          </a:p>
        </p:txBody>
      </p:sp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4"/>
          <a:srcRect t="476"/>
          <a:stretch/>
        </p:blipFill>
        <p:spPr>
          <a:xfrm>
            <a:off x="332983" y="2020136"/>
            <a:ext cx="7819249" cy="379792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12512" y="1042951"/>
            <a:ext cx="850795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詳細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資訊除可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本部公路總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局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網頁之高齡駕駛人專區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查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SzPct val="80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詢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外，亦可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洽詢用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路人服務專線：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0800-231035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0221" y="3457668"/>
            <a:ext cx="3366275" cy="3274163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cxnSp>
        <p:nvCxnSpPr>
          <p:cNvPr id="9" name="直線單箭頭接點 8"/>
          <p:cNvCxnSpPr/>
          <p:nvPr/>
        </p:nvCxnSpPr>
        <p:spPr>
          <a:xfrm flipH="1" flipV="1">
            <a:off x="5066842" y="4476750"/>
            <a:ext cx="603379" cy="320402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35496" y="-21433"/>
            <a:ext cx="7272808" cy="1002161"/>
          </a:xfrm>
          <a:prstGeom prst="rect">
            <a:avLst/>
          </a:prstGeom>
          <a:noFill/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418224" y="40790"/>
            <a:ext cx="64580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肆、加強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宣導 </a:t>
            </a:r>
            <a:r>
              <a:rPr kumimoji="0" lang="en-US" altLang="zh-TW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–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 資訊之揭露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5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16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93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 descr="立體壓克立化拷貝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950" y="188913"/>
            <a:ext cx="792163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Line 4"/>
          <p:cNvSpPr>
            <a:spLocks noChangeShapeType="1"/>
          </p:cNvSpPr>
          <p:nvPr/>
        </p:nvSpPr>
        <p:spPr bwMode="auto">
          <a:xfrm>
            <a:off x="0" y="692150"/>
            <a:ext cx="9144000" cy="0"/>
          </a:xfrm>
          <a:prstGeom prst="line">
            <a:avLst/>
          </a:prstGeom>
          <a:noFill/>
          <a:ln w="38100" cmpd="dbl">
            <a:solidFill>
              <a:srgbClr val="81601D"/>
            </a:solidFill>
            <a:round/>
            <a:headEnd/>
            <a:tailEnd/>
          </a:ln>
        </p:spPr>
        <p:txBody>
          <a:bodyPr/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427538" y="333375"/>
            <a:ext cx="3600450" cy="3365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r" eaLnBrk="1" fontAlgn="auto" hangingPunct="1">
              <a:spcBef>
                <a:spcPct val="5000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TW" sz="1600" dirty="0">
                <a:solidFill>
                  <a:prstClr val="white"/>
                </a:solidFill>
              </a:rPr>
              <a:t>Happiness of Highways</a:t>
            </a:r>
          </a:p>
        </p:txBody>
      </p:sp>
      <p:pic>
        <p:nvPicPr>
          <p:cNvPr id="52231" name="Picture 11" descr="車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99413" y="174625"/>
            <a:ext cx="10429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4" name="Rectangle 160"/>
          <p:cNvSpPr>
            <a:spLocks noChangeArrowheads="1"/>
          </p:cNvSpPr>
          <p:nvPr/>
        </p:nvSpPr>
        <p:spPr bwMode="auto">
          <a:xfrm>
            <a:off x="0" y="41100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pic>
        <p:nvPicPr>
          <p:cNvPr id="15" name="Picture 5" descr="\\Fileserver-pt\server-file2\4.넷째마당\수연\바\바_068.png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323528" y="-21433"/>
            <a:ext cx="3312368" cy="1002161"/>
          </a:xfrm>
          <a:prstGeom prst="rect">
            <a:avLst/>
          </a:prstGeom>
          <a:noFill/>
        </p:spPr>
      </p:pic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827583" y="40790"/>
            <a:ext cx="267605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kumimoji="0" lang="zh-TW" altLang="en-US" sz="4000" b="1" dirty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伍、</a:t>
            </a:r>
            <a:r>
              <a:rPr kumimoji="0" lang="zh-TW" altLang="en-US" sz="4000" b="1" dirty="0" smtClean="0">
                <a:solidFill>
                  <a:srgbClr val="C0504D">
                    <a:lumMod val="5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a typeface="標楷體" pitchFamily="65" charset="-120"/>
              </a:rPr>
              <a:t>結語</a:t>
            </a:r>
            <a:endParaRPr kumimoji="0" lang="zh-TW" altLang="en-US" sz="3200" b="1" dirty="0">
              <a:solidFill>
                <a:srgbClr val="C0504D">
                  <a:lumMod val="50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a typeface="標楷體" pitchFamily="65" charset="-120"/>
            </a:endParaRPr>
          </a:p>
        </p:txBody>
      </p:sp>
      <p:sp>
        <p:nvSpPr>
          <p:cNvPr id="14" name="Rectangle 160"/>
          <p:cNvSpPr>
            <a:spLocks noChangeArrowheads="1"/>
          </p:cNvSpPr>
          <p:nvPr/>
        </p:nvSpPr>
        <p:spPr bwMode="auto">
          <a:xfrm>
            <a:off x="0" y="3966022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TW" altLang="en-US">
              <a:solidFill>
                <a:prstClr val="black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12444" y="1291705"/>
            <a:ext cx="8077958" cy="4564979"/>
          </a:xfrm>
          <a:prstGeom prst="rect">
            <a:avLst/>
          </a:prstGeom>
          <a:solidFill>
            <a:schemeClr val="accent3">
              <a:lumMod val="75000"/>
            </a:schemeClr>
          </a:solidFill>
          <a:ln w="76200">
            <a:solidFill>
              <a:srgbClr val="582A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9" name="直線接點 18"/>
          <p:cNvCxnSpPr/>
          <p:nvPr/>
        </p:nvCxnSpPr>
        <p:spPr>
          <a:xfrm>
            <a:off x="395536" y="5877271"/>
            <a:ext cx="8194866" cy="19170"/>
          </a:xfrm>
          <a:prstGeom prst="line">
            <a:avLst/>
          </a:prstGeom>
          <a:ln w="76200">
            <a:solidFill>
              <a:srgbClr val="582A0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字方塊 19"/>
          <p:cNvSpPr txBox="1"/>
          <p:nvPr/>
        </p:nvSpPr>
        <p:spPr>
          <a:xfrm>
            <a:off x="624552" y="1460098"/>
            <a:ext cx="7907888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高齡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駕駛人管理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制度係以關懷年長者之用路安全作為出發點，除了讓</a:t>
            </a:r>
            <a:r>
              <a:rPr lang="zh-TW" altLang="zh-TW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駕駛人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能安心開車</a:t>
            </a:r>
            <a:r>
              <a:rPr lang="zh-TW" altLang="zh-TW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，更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希望藉此喚起家人對於長輩的關心。     </a:t>
            </a:r>
            <a:endParaRPr lang="en-US" altLang="zh-TW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ct val="150000"/>
              </a:lnSpc>
            </a:pP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安全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不能怕麻煩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，新制度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雖然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會帶給民眾一點點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麻煩，但能夠帶來更多的安全，讓自己及家人都安心</a:t>
            </a:r>
            <a:r>
              <a:rPr lang="zh-TW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，是</a:t>
            </a:r>
            <a:r>
              <a:rPr lang="zh-TW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值得大家付出。</a:t>
            </a:r>
            <a:endParaRPr lang="en-US" altLang="zh-TW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lnSpc>
                <a:spcPct val="150000"/>
              </a:lnSpc>
            </a:pPr>
            <a:endParaRPr lang="en-US" altLang="zh-TW" sz="1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" name="圓角矩形 20"/>
          <p:cNvSpPr/>
          <p:nvPr/>
        </p:nvSpPr>
        <p:spPr>
          <a:xfrm>
            <a:off x="6876677" y="5620251"/>
            <a:ext cx="719659" cy="257021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2" name="Picture 3" descr="D:\威毅\簡報設計素材\圖片\本所\圖片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7247"/>
            <a:ext cx="1573200" cy="1170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直線接點 22"/>
          <p:cNvCxnSpPr/>
          <p:nvPr/>
        </p:nvCxnSpPr>
        <p:spPr>
          <a:xfrm>
            <a:off x="7383391" y="5781983"/>
            <a:ext cx="396552" cy="46561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圖片 2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9375" r="8928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509120"/>
            <a:ext cx="2087520" cy="209683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投影片編號版面配置區 5"/>
          <p:cNvSpPr txBox="1">
            <a:spLocks/>
          </p:cNvSpPr>
          <p:nvPr/>
        </p:nvSpPr>
        <p:spPr bwMode="auto">
          <a:xfrm>
            <a:off x="7027863" y="651510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r" rtl="0" fontAlgn="auto">
              <a:spcBef>
                <a:spcPts val="0"/>
              </a:spcBef>
              <a:spcAft>
                <a:spcPts val="0"/>
              </a:spcAft>
              <a:defRPr kumimoji="0"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新細明體" charset="-120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dirty="0" smtClean="0">
                <a:solidFill>
                  <a:prstClr val="black"/>
                </a:solidFill>
                <a:latin typeface="Arial" charset="0"/>
              </a:rPr>
              <a:t>17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55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投影片編號版面配置區 5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1400" smtClean="0">
                <a:solidFill>
                  <a:prstClr val="black"/>
                </a:solidFill>
                <a:latin typeface="Arial" charset="0"/>
              </a:rPr>
              <a:t>18</a:t>
            </a:r>
            <a:endParaRPr kumimoji="1" lang="en-US" altLang="zh-TW" sz="1400" dirty="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49159" name="Picture 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05263"/>
            <a:ext cx="9144000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2555776" y="2204864"/>
            <a:ext cx="4140200" cy="92333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dist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zh-TW" altLang="en-US" sz="5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簡報</a:t>
            </a:r>
            <a:r>
              <a:rPr kumimoji="0" lang="zh-TW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結束</a:t>
            </a:r>
            <a:endParaRPr kumimoji="0" lang="en-US" altLang="zh-TW" sz="5400" b="1" dirty="0">
              <a:effectLst>
                <a:outerShdw blurRad="38100" dist="38100" dir="2700000" algn="tl">
                  <a:srgbClr val="C0C0C0"/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3759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佈景主題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22358</TotalTime>
  <Words>1698</Words>
  <Application>Microsoft Office PowerPoint</Application>
  <PresentationFormat>如螢幕大小 (4:3)</PresentationFormat>
  <Paragraphs>287</Paragraphs>
  <Slides>18</Slides>
  <Notes>15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18</vt:i4>
      </vt:variant>
    </vt:vector>
  </HeadingPairs>
  <TitlesOfParts>
    <vt:vector size="28" baseType="lpstr">
      <vt:lpstr>微軟正黑體</vt:lpstr>
      <vt:lpstr>新細明體</vt:lpstr>
      <vt:lpstr>標楷體</vt:lpstr>
      <vt:lpstr>Arial</vt:lpstr>
      <vt:lpstr>Calibri</vt:lpstr>
      <vt:lpstr>Times New Roman</vt:lpstr>
      <vt:lpstr>Wingdings</vt:lpstr>
      <vt:lpstr>Office 佈景主題</vt:lpstr>
      <vt:lpstr>1_佈景主題1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景觀科</dc:creator>
  <cp:lastModifiedBy>林章銘</cp:lastModifiedBy>
  <cp:revision>1250</cp:revision>
  <cp:lastPrinted>2017-06-28T06:52:08Z</cp:lastPrinted>
  <dcterms:created xsi:type="dcterms:W3CDTF">2014-03-21T00:49:44Z</dcterms:created>
  <dcterms:modified xsi:type="dcterms:W3CDTF">2017-06-28T07:58:26Z</dcterms:modified>
</cp:coreProperties>
</file>