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116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341" r:id="rId4"/>
    <p:sldId id="316" r:id="rId5"/>
    <p:sldId id="339" r:id="rId6"/>
    <p:sldId id="337" r:id="rId7"/>
    <p:sldId id="340" r:id="rId8"/>
    <p:sldId id="338" r:id="rId9"/>
    <p:sldId id="279" r:id="rId10"/>
    <p:sldId id="309" r:id="rId11"/>
  </p:sldIdLst>
  <p:sldSz cx="9144000" cy="6858000" type="screen4x3"/>
  <p:notesSz cx="6735763" cy="9869488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微軟正黑體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微軟正黑體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微軟正黑體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微軟正黑體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微軟正黑體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微軟正黑體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微軟正黑體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微軟正黑體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微軟正黑體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FF"/>
    <a:srgbClr val="FFFF66"/>
    <a:srgbClr val="FFCCFF"/>
    <a:srgbClr val="FF66CC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佈景主題樣式 1 - 輔色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中等深淺樣式 4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B1032C-EA38-4F05-BA0D-38AFFFC7BED3}" styleName="淺色樣式 3 - 輔色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662" autoAdjust="0"/>
    <p:restoredTop sz="89767" autoAdjust="0"/>
  </p:normalViewPr>
  <p:slideViewPr>
    <p:cSldViewPr>
      <p:cViewPr>
        <p:scale>
          <a:sx n="100" d="100"/>
          <a:sy n="100" d="100"/>
        </p:scale>
        <p:origin x="-680" y="1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12D6C0-E595-446E-83B8-EC028E97931B}" type="datetimeFigureOut">
              <a:rPr lang="zh-TW" altLang="en-US" smtClean="0"/>
              <a:t>2013/11/3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374188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14763" y="9374188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A262DF-F24E-487C-B9F2-2E3073471F2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78300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2919413" cy="493872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872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33519E3-AC66-492F-B82E-8DFDC9A6AF59}" type="datetimeFigureOut">
              <a:rPr lang="zh-TW" altLang="en-US"/>
              <a:pPr>
                <a:defRPr/>
              </a:pPr>
              <a:t>2013/11/3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6" tIns="45713" rIns="91426" bIns="45713" rtlCol="0" anchor="ctr"/>
          <a:lstStyle/>
          <a:p>
            <a:pPr lvl="0"/>
            <a:endParaRPr lang="zh-TW" altLang="en-US" noProof="0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3101" y="4687808"/>
            <a:ext cx="5389563" cy="4441667"/>
          </a:xfrm>
          <a:prstGeom prst="rect">
            <a:avLst/>
          </a:prstGeom>
        </p:spPr>
        <p:txBody>
          <a:bodyPr vert="horz" lIns="91426" tIns="45713" rIns="91426" bIns="45713" rtlCol="0"/>
          <a:lstStyle/>
          <a:p>
            <a:pPr lvl="0"/>
            <a:r>
              <a:rPr lang="zh-TW" altLang="en-US" noProof="0" smtClean="0"/>
              <a:t>按一下以編輯母片文字樣式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  <a:endParaRPr lang="zh-TW" altLang="en-US" noProof="0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4" y="9374030"/>
            <a:ext cx="2919413" cy="493871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14763" y="9374030"/>
            <a:ext cx="2919412" cy="493871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05CCC61-8D0F-4905-8C68-4C0DA7D93E02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490145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投影片圖像版面配置區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備忘稿版面配置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565" indent="-228565">
              <a:spcBef>
                <a:spcPct val="0"/>
              </a:spcBef>
              <a:buFontTx/>
              <a:buAutoNum type="arabicPeriod"/>
            </a:pPr>
            <a:endParaRPr lang="en-US" altLang="zh-TW" smtClean="0"/>
          </a:p>
        </p:txBody>
      </p:sp>
      <p:sp>
        <p:nvSpPr>
          <p:cNvPr id="17411" name="投影片編號版面配置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F7046D2-FD9E-42DB-9D71-DE6FB73F2C86}" type="slidenum">
              <a:rPr lang="zh-TW" altLang="en-US">
                <a:cs typeface="微軟正黑體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altLang="zh-TW">
              <a:cs typeface="微軟正黑體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2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5" name="Group 44"/>
            <p:cNvGrpSpPr>
              <a:grpSpLocks/>
            </p:cNvGrpSpPr>
            <p:nvPr/>
          </p:nvGrpSpPr>
          <p:grpSpPr bwMode="auto">
            <a:xfrm>
              <a:off x="159" y="0"/>
              <a:ext cx="9143396" cy="6858000"/>
              <a:chOff x="159" y="0"/>
              <a:chExt cx="9143396" cy="6858000"/>
            </a:xfrm>
          </p:grpSpPr>
          <p:grpSp>
            <p:nvGrpSpPr>
              <p:cNvPr id="28" name="Group 4"/>
              <p:cNvGrpSpPr>
                <a:grpSpLocks/>
              </p:cNvGrpSpPr>
              <p:nvPr/>
            </p:nvGrpSpPr>
            <p:grpSpPr bwMode="auto">
              <a:xfrm>
                <a:off x="159" y="0"/>
                <a:ext cx="2514434" cy="6858000"/>
                <a:chOff x="159" y="0"/>
                <a:chExt cx="2514434" cy="6858000"/>
              </a:xfrm>
            </p:grpSpPr>
            <p:sp>
              <p:nvSpPr>
                <p:cNvPr id="40" name="Rectangle 114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/>
                </a:p>
              </p:txBody>
            </p:sp>
            <p:sp>
              <p:nvSpPr>
                <p:cNvPr id="41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/>
                </a:p>
              </p:txBody>
            </p:sp>
            <p:sp>
              <p:nvSpPr>
                <p:cNvPr id="42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/>
                </a:p>
              </p:txBody>
            </p:sp>
          </p:grpSp>
          <p:grpSp>
            <p:nvGrpSpPr>
              <p:cNvPr id="29" name="Group 5"/>
              <p:cNvGrpSpPr>
                <a:grpSpLocks/>
              </p:cNvGrpSpPr>
              <p:nvPr/>
            </p:nvGrpSpPr>
            <p:grpSpPr bwMode="auto">
              <a:xfrm>
                <a:off x="422406" y="0"/>
                <a:ext cx="2514434" cy="6858000"/>
                <a:chOff x="-504" y="0"/>
                <a:chExt cx="2514434" cy="6858000"/>
              </a:xfrm>
            </p:grpSpPr>
            <p:sp>
              <p:nvSpPr>
                <p:cNvPr id="37" name="Rectangle 84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/>
                </a:p>
              </p:txBody>
            </p:sp>
            <p:sp>
              <p:nvSpPr>
                <p:cNvPr id="38" name="Rectangle 85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/>
                </a:p>
              </p:txBody>
            </p:sp>
            <p:sp>
              <p:nvSpPr>
                <p:cNvPr id="39" name="Rectangle 113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/>
                </a:p>
              </p:txBody>
            </p:sp>
          </p:grpSp>
          <p:grpSp>
            <p:nvGrpSpPr>
              <p:cNvPr id="30" name="Group 9"/>
              <p:cNvGrpSpPr>
                <a:grpSpLocks/>
              </p:cNvGrpSpPr>
              <p:nvPr/>
            </p:nvGrpSpPr>
            <p:grpSpPr bwMode="auto">
              <a:xfrm rot="10800000">
                <a:off x="6629121" y="0"/>
                <a:ext cx="2514434" cy="6858000"/>
                <a:chOff x="445" y="0"/>
                <a:chExt cx="2514434" cy="6858000"/>
              </a:xfrm>
            </p:grpSpPr>
            <p:sp>
              <p:nvSpPr>
                <p:cNvPr id="34" name="Rectangle 77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/>
                </a:p>
              </p:txBody>
            </p:sp>
            <p:sp>
              <p:nvSpPr>
                <p:cNvPr id="35" name="Rectangle 78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/>
                </a:p>
              </p:txBody>
            </p:sp>
            <p:sp>
              <p:nvSpPr>
                <p:cNvPr id="36" name="Rectangle 80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/>
                </a:p>
              </p:txBody>
            </p:sp>
          </p:grpSp>
          <p:sp>
            <p:nvSpPr>
              <p:cNvPr id="31" name="Rectangle 74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en-US"/>
              </a:p>
            </p:txBody>
          </p:sp>
          <p:sp>
            <p:nvSpPr>
              <p:cNvPr id="32" name="Rectangle 75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en-US"/>
              </a:p>
            </p:txBody>
          </p:sp>
          <p:sp>
            <p:nvSpPr>
              <p:cNvPr id="33" name="Rectangle 76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en-US"/>
              </a:p>
            </p:txBody>
          </p:sp>
        </p:grpSp>
        <p:sp>
          <p:nvSpPr>
            <p:cNvPr id="6" name="Freeform 44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7" name="Freeform 47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8" name="Freeform 48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9" name="Freeform 50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10" name="Freeform 51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11" name="Hexagon 52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12" name="Hexagon 53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13" name="Hexagon 54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14" name="Hexagon 55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15" name="Hexagon 56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16" name="Freeform 57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17" name="Hexagon 58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18" name="Hexagon 59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19" name="Hexagon 60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20" name="Hexagon 61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21" name="Hexagon 62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22" name="Hexagon 63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23" name="Hexagon 64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24" name="Hexagon 65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25" name="Hexagon 66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26" name="Freeform 67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27" name="Freeform 68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</p:grpSp>
      <p:sp>
        <p:nvSpPr>
          <p:cNvPr id="43" name="Rectangle 45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44" name="Rectangle 46"/>
          <p:cNvSpPr/>
          <p:nvPr/>
        </p:nvSpPr>
        <p:spPr>
          <a:xfrm>
            <a:off x="4649788" y="-22225"/>
            <a:ext cx="3505200" cy="2312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45" name="Rectangle 49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46" name="Rectangle 88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 b="1">
                <a:latin typeface="標楷體" pitchFamily="65" charset="-120"/>
                <a:ea typeface="標楷體" pitchFamily="65" charset="-120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 b="1">
                <a:solidFill>
                  <a:srgbClr val="424242"/>
                </a:solidFill>
                <a:latin typeface="標楷體" pitchFamily="65" charset="-120"/>
                <a:ea typeface="標楷體" pitchFamily="65" charset="-12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47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688" y="1516063"/>
            <a:ext cx="2133600" cy="752475"/>
          </a:xfrm>
        </p:spPr>
        <p:txBody>
          <a:bodyPr anchor="b"/>
          <a:lstStyle>
            <a:lvl1pPr algn="l">
              <a:defRPr sz="2400" smtClean="0"/>
            </a:lvl1pPr>
          </a:lstStyle>
          <a:p>
            <a:pPr>
              <a:defRPr/>
            </a:pPr>
            <a:fld id="{1DBCD6CB-4153-418C-BD2B-93F16B745F04}" type="datetime1">
              <a:rPr lang="zh-TW" altLang="en-US"/>
              <a:pPr>
                <a:defRPr/>
              </a:pPr>
              <a:t>2013/11/3</a:t>
            </a:fld>
            <a:endParaRPr lang="zh-TW" altLang="en-US"/>
          </a:p>
        </p:txBody>
      </p:sp>
      <p:sp>
        <p:nvSpPr>
          <p:cNvPr id="4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838" y="5719763"/>
            <a:ext cx="283051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788" y="5719763"/>
            <a:ext cx="642937" cy="365125"/>
          </a:xfrm>
        </p:spPr>
        <p:txBody>
          <a:bodyPr/>
          <a:lstStyle>
            <a:lvl1pPr>
              <a:defRPr smtClean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74A538B3-E0FC-4DA9-B10A-56DCA16BE0D9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標楷體" pitchFamily="65" charset="-120"/>
                <a:ea typeface="標楷體" pitchFamily="65" charset="-12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標楷體" pitchFamily="65" charset="-120"/>
                <a:ea typeface="標楷體" pitchFamily="65" charset="-120"/>
              </a:defRPr>
            </a:lvl1pPr>
            <a:lvl2pPr>
              <a:defRPr>
                <a:latin typeface="標楷體" pitchFamily="65" charset="-120"/>
                <a:ea typeface="標楷體" pitchFamily="65" charset="-120"/>
              </a:defRPr>
            </a:lvl2pPr>
            <a:lvl3pPr>
              <a:defRPr>
                <a:latin typeface="標楷體" pitchFamily="65" charset="-120"/>
                <a:ea typeface="標楷體" pitchFamily="65" charset="-120"/>
              </a:defRPr>
            </a:lvl3pPr>
            <a:lvl4pPr>
              <a:defRPr>
                <a:latin typeface="標楷體" pitchFamily="65" charset="-120"/>
                <a:ea typeface="標楷體" pitchFamily="65" charset="-120"/>
              </a:defRPr>
            </a:lvl4pPr>
            <a:lvl5pPr>
              <a:defRPr>
                <a:latin typeface="標楷體" pitchFamily="65" charset="-120"/>
                <a:ea typeface="標楷體" pitchFamily="65" charset="-120"/>
              </a:defRPr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25085-A0A4-420B-876E-2EA7C30F9C4B}" type="datetime1">
              <a:rPr lang="zh-TW" altLang="en-US"/>
              <a:pPr>
                <a:defRPr/>
              </a:pPr>
              <a:t>2013/11/3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B105B-FEED-48FB-9953-B38E71522B06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>
            <a:lvl1pPr>
              <a:defRPr b="1">
                <a:latin typeface="標楷體" pitchFamily="65" charset="-120"/>
                <a:ea typeface="標楷體" pitchFamily="65" charset="-12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>
            <a:lvl1pPr>
              <a:defRPr>
                <a:latin typeface="標楷體" pitchFamily="65" charset="-120"/>
                <a:ea typeface="標楷體" pitchFamily="65" charset="-120"/>
              </a:defRPr>
            </a:lvl1pPr>
            <a:lvl2pPr>
              <a:defRPr>
                <a:latin typeface="標楷體" pitchFamily="65" charset="-120"/>
                <a:ea typeface="標楷體" pitchFamily="65" charset="-120"/>
              </a:defRPr>
            </a:lvl2pPr>
            <a:lvl3pPr>
              <a:defRPr>
                <a:latin typeface="標楷體" pitchFamily="65" charset="-120"/>
                <a:ea typeface="標楷體" pitchFamily="65" charset="-120"/>
              </a:defRPr>
            </a:lvl3pPr>
            <a:lvl4pPr>
              <a:defRPr>
                <a:latin typeface="標楷體" pitchFamily="65" charset="-120"/>
                <a:ea typeface="標楷體" pitchFamily="65" charset="-120"/>
              </a:defRPr>
            </a:lvl4pPr>
            <a:lvl5pPr>
              <a:defRPr>
                <a:latin typeface="標楷體" pitchFamily="65" charset="-120"/>
                <a:ea typeface="標楷體" pitchFamily="65" charset="-120"/>
              </a:defRPr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DEB5C-B7FD-404C-8825-E57D977F3E19}" type="datetime1">
              <a:rPr lang="zh-TW" altLang="en-US"/>
              <a:pPr>
                <a:defRPr/>
              </a:pPr>
              <a:t>2013/11/3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8F9A7-15CA-435D-BABC-74143758B9B4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692696"/>
            <a:ext cx="7776864" cy="817160"/>
          </a:xfrm>
        </p:spPr>
        <p:txBody>
          <a:bodyPr>
            <a:normAutofit/>
          </a:bodyPr>
          <a:lstStyle>
            <a:lvl1pPr>
              <a:defRPr sz="4000" b="1">
                <a:latin typeface="標楷體" pitchFamily="65" charset="-120"/>
                <a:ea typeface="標楷體" pitchFamily="65" charset="-120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7776864" cy="4824536"/>
          </a:xfrm>
        </p:spPr>
        <p:txBody>
          <a:bodyPr/>
          <a:lstStyle>
            <a:lvl1pPr>
              <a:spcBef>
                <a:spcPts val="1200"/>
              </a:spcBef>
              <a:defRPr>
                <a:latin typeface="標楷體" pitchFamily="65" charset="-120"/>
                <a:ea typeface="標楷體" pitchFamily="65" charset="-120"/>
              </a:defRPr>
            </a:lvl1pPr>
            <a:lvl2pPr>
              <a:spcBef>
                <a:spcPts val="1200"/>
              </a:spcBef>
              <a:defRPr>
                <a:latin typeface="標楷體" pitchFamily="65" charset="-120"/>
                <a:ea typeface="標楷體" pitchFamily="65" charset="-120"/>
              </a:defRPr>
            </a:lvl2pPr>
            <a:lvl3pPr>
              <a:spcBef>
                <a:spcPts val="1200"/>
              </a:spcBef>
              <a:defRPr>
                <a:latin typeface="標楷體" pitchFamily="65" charset="-120"/>
                <a:ea typeface="標楷體" pitchFamily="65" charset="-120"/>
              </a:defRPr>
            </a:lvl3pPr>
            <a:lvl4pPr>
              <a:spcBef>
                <a:spcPts val="1200"/>
              </a:spcBef>
              <a:defRPr>
                <a:latin typeface="標楷體" pitchFamily="65" charset="-120"/>
                <a:ea typeface="標楷體" pitchFamily="65" charset="-120"/>
              </a:defRPr>
            </a:lvl4pPr>
            <a:lvl5pPr>
              <a:spcBef>
                <a:spcPts val="1200"/>
              </a:spcBef>
              <a:defRPr>
                <a:latin typeface="標楷體" pitchFamily="65" charset="-120"/>
                <a:ea typeface="標楷體" pitchFamily="65" charset="-120"/>
              </a:defRPr>
            </a:lvl5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4643438" y="188913"/>
            <a:ext cx="35020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812088" y="6492875"/>
            <a:ext cx="1331912" cy="3651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4DE0160B-7984-4466-B287-3D98F81F9DF7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/>
          <a:lstStyle>
            <a:lvl1pPr algn="l">
              <a:defRPr sz="4000" b="1" cap="none" baseline="0">
                <a:latin typeface="標楷體" pitchFamily="65" charset="-120"/>
                <a:ea typeface="標楷體" pitchFamily="65" charset="-12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/>
          <a:lstStyle>
            <a:lvl1pPr marL="0" indent="0">
              <a:buNone/>
              <a:defRPr sz="2000" b="1">
                <a:solidFill>
                  <a:schemeClr val="tx1">
                    <a:tint val="75000"/>
                  </a:schemeClr>
                </a:solidFill>
                <a:latin typeface="標楷體" pitchFamily="65" charset="-120"/>
                <a:ea typeface="標楷體" pitchFamily="65" charset="-12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EB798-DDC3-4547-B1CD-AD42F0271608}" type="datetime1">
              <a:rPr lang="zh-TW" altLang="en-US"/>
              <a:pPr>
                <a:defRPr/>
              </a:pPr>
              <a:t>2013/11/3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6215F-3AED-41F3-9E87-2D7E3F8C5D58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標楷體" pitchFamily="65" charset="-120"/>
                <a:ea typeface="標楷體" pitchFamily="65" charset="-12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>
            <a:lvl1pPr>
              <a:defRPr>
                <a:latin typeface="標楷體" pitchFamily="65" charset="-120"/>
                <a:ea typeface="標楷體" pitchFamily="65" charset="-120"/>
              </a:defRPr>
            </a:lvl1pPr>
            <a:lvl2pPr>
              <a:defRPr>
                <a:latin typeface="標楷體" pitchFamily="65" charset="-120"/>
                <a:ea typeface="標楷體" pitchFamily="65" charset="-120"/>
              </a:defRPr>
            </a:lvl2pPr>
            <a:lvl3pPr>
              <a:defRPr>
                <a:latin typeface="標楷體" pitchFamily="65" charset="-120"/>
                <a:ea typeface="標楷體" pitchFamily="65" charset="-120"/>
              </a:defRPr>
            </a:lvl3pPr>
            <a:lvl4pPr>
              <a:defRPr>
                <a:latin typeface="標楷體" pitchFamily="65" charset="-120"/>
                <a:ea typeface="標楷體" pitchFamily="65" charset="-120"/>
              </a:defRPr>
            </a:lvl4pPr>
            <a:lvl5pPr>
              <a:defRPr>
                <a:latin typeface="標楷體" pitchFamily="65" charset="-120"/>
                <a:ea typeface="標楷體" pitchFamily="65" charset="-120"/>
              </a:defRPr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>
            <a:lvl1pPr>
              <a:defRPr>
                <a:latin typeface="標楷體" pitchFamily="65" charset="-120"/>
                <a:ea typeface="標楷體" pitchFamily="65" charset="-120"/>
              </a:defRPr>
            </a:lvl1pPr>
            <a:lvl2pPr>
              <a:defRPr>
                <a:latin typeface="標楷體" pitchFamily="65" charset="-120"/>
                <a:ea typeface="標楷體" pitchFamily="65" charset="-120"/>
              </a:defRPr>
            </a:lvl2pPr>
            <a:lvl3pPr>
              <a:defRPr>
                <a:latin typeface="標楷體" pitchFamily="65" charset="-120"/>
                <a:ea typeface="標楷體" pitchFamily="65" charset="-120"/>
              </a:defRPr>
            </a:lvl3pPr>
            <a:lvl4pPr>
              <a:defRPr>
                <a:latin typeface="標楷體" pitchFamily="65" charset="-120"/>
                <a:ea typeface="標楷體" pitchFamily="65" charset="-120"/>
              </a:defRPr>
            </a:lvl4pPr>
            <a:lvl5pPr>
              <a:defRPr>
                <a:latin typeface="標楷體" pitchFamily="65" charset="-120"/>
                <a:ea typeface="標楷體" pitchFamily="65" charset="-120"/>
              </a:defRPr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F8AB4-C80F-459E-B762-42387D2C5418}" type="datetime1">
              <a:rPr lang="zh-TW" altLang="en-US"/>
              <a:pPr>
                <a:defRPr/>
              </a:pPr>
              <a:t>2013/11/3</a:t>
            </a:fld>
            <a:endParaRPr lang="zh-TW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01F6F-B3BA-494A-B021-C7DE55AAB472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F8A133-230C-45F7-AD7C-BDB8DEEEB65E}" type="datetime1">
              <a:rPr lang="zh-TW" altLang="en-US"/>
              <a:pPr>
                <a:defRPr/>
              </a:pPr>
              <a:t>2013/11/3</a:t>
            </a:fld>
            <a:endParaRPr lang="zh-TW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8AD31-DE35-4B44-9302-7003D792B620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B747E-63C9-4B70-A461-8FBD478C66B2}" type="datetime1">
              <a:rPr lang="zh-TW" altLang="en-US"/>
              <a:pPr>
                <a:defRPr/>
              </a:pPr>
              <a:t>2013/11/3</a:t>
            </a:fld>
            <a:endParaRPr lang="zh-TW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FD773-6DC5-443F-9C9A-445D800CEECA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8AD07-5C0C-4E95-9FD1-423B9B76FAB3}" type="datetime1">
              <a:rPr lang="zh-TW" altLang="en-US"/>
              <a:pPr>
                <a:defRPr/>
              </a:pPr>
              <a:t>2013/11/3</a:t>
            </a:fld>
            <a:endParaRPr lang="zh-TW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BCB475-CF94-4B76-8D97-91AC3302DD46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6" name="Group 44"/>
            <p:cNvGrpSpPr>
              <a:grpSpLocks/>
            </p:cNvGrpSpPr>
            <p:nvPr/>
          </p:nvGrpSpPr>
          <p:grpSpPr bwMode="auto">
            <a:xfrm>
              <a:off x="159" y="0"/>
              <a:ext cx="9143396" cy="6858000"/>
              <a:chOff x="159" y="0"/>
              <a:chExt cx="9143396" cy="6858000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159" y="0"/>
                <a:ext cx="2514434" cy="6858000"/>
                <a:chOff x="159" y="0"/>
                <a:chExt cx="2514434" cy="6858000"/>
              </a:xfrm>
            </p:grpSpPr>
            <p:sp>
              <p:nvSpPr>
                <p:cNvPr id="41" name="Rectangle 83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/>
                </a:p>
              </p:txBody>
            </p:sp>
            <p:sp>
              <p:nvSpPr>
                <p:cNvPr id="42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/>
                </a:p>
              </p:txBody>
            </p:sp>
            <p:sp>
              <p:nvSpPr>
                <p:cNvPr id="43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406" y="0"/>
                <a:ext cx="2514434" cy="6858000"/>
                <a:chOff x="-504" y="0"/>
                <a:chExt cx="2514434" cy="6858000"/>
              </a:xfrm>
            </p:grpSpPr>
            <p:sp>
              <p:nvSpPr>
                <p:cNvPr id="38" name="Rectangle 80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/>
                </a:p>
              </p:txBody>
            </p:sp>
            <p:sp>
              <p:nvSpPr>
                <p:cNvPr id="39" name="Rectangle 81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/>
                </a:p>
              </p:txBody>
            </p:sp>
            <p:sp>
              <p:nvSpPr>
                <p:cNvPr id="40" name="Rectangle 82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9121" y="0"/>
                <a:ext cx="2514434" cy="6858000"/>
                <a:chOff x="445" y="0"/>
                <a:chExt cx="2514434" cy="6858000"/>
              </a:xfrm>
            </p:grpSpPr>
            <p:sp>
              <p:nvSpPr>
                <p:cNvPr id="35" name="Rectangle 77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/>
                </a:p>
              </p:txBody>
            </p:sp>
            <p:sp>
              <p:nvSpPr>
                <p:cNvPr id="36" name="Rectangle 78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/>
                </a:p>
              </p:txBody>
            </p:sp>
            <p:sp>
              <p:nvSpPr>
                <p:cNvPr id="37" name="Rectangle 79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/>
                </a:p>
              </p:txBody>
            </p:sp>
          </p:grpSp>
          <p:sp>
            <p:nvSpPr>
              <p:cNvPr id="32" name="Rectangle 74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en-US"/>
              </a:p>
            </p:txBody>
          </p:sp>
          <p:sp>
            <p:nvSpPr>
              <p:cNvPr id="33" name="Rectangle 75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en-US"/>
              </a:p>
            </p:txBody>
          </p:sp>
          <p:sp>
            <p:nvSpPr>
              <p:cNvPr id="34" name="Rectangle 76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en-US"/>
              </a:p>
            </p:txBody>
          </p:sp>
        </p:grpSp>
        <p:sp>
          <p:nvSpPr>
            <p:cNvPr id="7" name="Freeform 46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8" name="Freeform 47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9" name="Freeform 48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10" name="Freeform 49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11" name="Freeform 50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12" name="Hexagon 51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13" name="Hexagon 52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14" name="Hexagon 53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15" name="Hexagon 54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16" name="Hexagon 55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17" name="Freeform 58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18" name="Hexagon 59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19" name="Hexagon 61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20" name="Hexagon 62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21" name="Hexagon 63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22" name="Hexagon 64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23" name="Hexagon 65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24" name="Hexagon 66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25" name="Hexagon 67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26" name="Hexagon 68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27" name="Freeform 69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28" name="Freeform 70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</p:grpSp>
      <p:sp>
        <p:nvSpPr>
          <p:cNvPr id="44" name="Rectangle 45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45" name="Rectangle 56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46" name="Rectangle 57"/>
          <p:cNvSpPr/>
          <p:nvPr/>
        </p:nvSpPr>
        <p:spPr>
          <a:xfrm>
            <a:off x="904875" y="601663"/>
            <a:ext cx="3562350" cy="564832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47" name="Rectangle 60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>
                <a:latin typeface="標楷體" pitchFamily="65" charset="-120"/>
                <a:ea typeface="標楷體" pitchFamily="65" charset="-120"/>
              </a:defRPr>
            </a:lvl1pPr>
            <a:lvl2pPr>
              <a:defRPr sz="2200">
                <a:latin typeface="標楷體" pitchFamily="65" charset="-120"/>
                <a:ea typeface="標楷體" pitchFamily="65" charset="-120"/>
              </a:defRPr>
            </a:lvl2pPr>
            <a:lvl3pPr>
              <a:defRPr sz="2000">
                <a:latin typeface="標楷體" pitchFamily="65" charset="-120"/>
                <a:ea typeface="標楷體" pitchFamily="65" charset="-120"/>
              </a:defRPr>
            </a:lvl3pPr>
            <a:lvl4pPr>
              <a:defRPr sz="1800">
                <a:latin typeface="標楷體" pitchFamily="65" charset="-120"/>
                <a:ea typeface="標楷體" pitchFamily="65" charset="-120"/>
              </a:defRPr>
            </a:lvl4pPr>
            <a:lvl5pPr>
              <a:defRPr sz="1600">
                <a:latin typeface="標楷體" pitchFamily="65" charset="-120"/>
                <a:ea typeface="標楷體" pitchFamily="65" charset="-12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>
            <a:normAutofit/>
          </a:bodyPr>
          <a:lstStyle>
            <a:lvl1pPr algn="l">
              <a:defRPr sz="2800" b="1">
                <a:latin typeface="標楷體" pitchFamily="65" charset="-120"/>
                <a:ea typeface="標楷體" pitchFamily="65" charset="-120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rgbClr val="424242"/>
                </a:solidFill>
                <a:latin typeface="標楷體" pitchFamily="65" charset="-120"/>
                <a:ea typeface="標楷體" pitchFamily="65" charset="-12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1578D-1CD6-4340-ACC9-8F982D86EEE2}" type="datetime1">
              <a:rPr lang="zh-TW" altLang="en-US"/>
              <a:pPr>
                <a:defRPr/>
              </a:pPr>
              <a:t>2013/11/3</a:t>
            </a:fld>
            <a:endParaRPr lang="zh-TW" altLang="en-US"/>
          </a:p>
        </p:txBody>
      </p:sp>
      <p:sp>
        <p:nvSpPr>
          <p:cNvPr id="49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2B732-DBB6-4E58-B67E-2F13B0ABAC23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50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4641850" y="5724525"/>
            <a:ext cx="3492500" cy="365125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6" name="Group 44"/>
            <p:cNvGrpSpPr>
              <a:grpSpLocks/>
            </p:cNvGrpSpPr>
            <p:nvPr/>
          </p:nvGrpSpPr>
          <p:grpSpPr bwMode="auto">
            <a:xfrm>
              <a:off x="159" y="0"/>
              <a:ext cx="9143396" cy="6858000"/>
              <a:chOff x="159" y="0"/>
              <a:chExt cx="9143396" cy="6858000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159" y="0"/>
                <a:ext cx="2514434" cy="6858000"/>
                <a:chOff x="159" y="0"/>
                <a:chExt cx="2514434" cy="6858000"/>
              </a:xfrm>
            </p:grpSpPr>
            <p:sp>
              <p:nvSpPr>
                <p:cNvPr id="41" name="Rectangle 86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/>
                </a:p>
              </p:txBody>
            </p:sp>
            <p:sp>
              <p:nvSpPr>
                <p:cNvPr id="42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/>
                </a:p>
              </p:txBody>
            </p:sp>
            <p:sp>
              <p:nvSpPr>
                <p:cNvPr id="43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406" y="0"/>
                <a:ext cx="2514434" cy="6858000"/>
                <a:chOff x="-504" y="0"/>
                <a:chExt cx="2514434" cy="6858000"/>
              </a:xfrm>
            </p:grpSpPr>
            <p:sp>
              <p:nvSpPr>
                <p:cNvPr id="38" name="Rectangle 83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/>
                </a:p>
              </p:txBody>
            </p:sp>
            <p:sp>
              <p:nvSpPr>
                <p:cNvPr id="39" name="Rectangle 84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/>
                </a:p>
              </p:txBody>
            </p:sp>
            <p:sp>
              <p:nvSpPr>
                <p:cNvPr id="40" name="Rectangle 85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9121" y="0"/>
                <a:ext cx="2514434" cy="6858000"/>
                <a:chOff x="445" y="0"/>
                <a:chExt cx="2514434" cy="6858000"/>
              </a:xfrm>
            </p:grpSpPr>
            <p:sp>
              <p:nvSpPr>
                <p:cNvPr id="35" name="Rectangle 80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/>
                </a:p>
              </p:txBody>
            </p:sp>
            <p:sp>
              <p:nvSpPr>
                <p:cNvPr id="36" name="Rectangle 81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/>
                </a:p>
              </p:txBody>
            </p:sp>
            <p:sp>
              <p:nvSpPr>
                <p:cNvPr id="37" name="Rectangle 82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/>
                </a:p>
              </p:txBody>
            </p:sp>
          </p:grpSp>
          <p:sp>
            <p:nvSpPr>
              <p:cNvPr id="32" name="Rectangle 77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en-US"/>
              </a:p>
            </p:txBody>
          </p:sp>
          <p:sp>
            <p:nvSpPr>
              <p:cNvPr id="33" name="Rectangle 78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en-US"/>
              </a:p>
            </p:txBody>
          </p:sp>
          <p:sp>
            <p:nvSpPr>
              <p:cNvPr id="34" name="Rectangle 79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en-US"/>
              </a:p>
            </p:txBody>
          </p:sp>
        </p:grpSp>
        <p:sp>
          <p:nvSpPr>
            <p:cNvPr id="7" name="Freeform 45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8" name="Freeform 46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9" name="Freeform 47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10" name="Freeform 48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11" name="Freeform 49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12" name="Hexagon 50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13" name="Hexagon 51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14" name="Hexagon 59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15" name="Hexagon 60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16" name="Hexagon 61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17" name="Freeform 62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18" name="Hexagon 63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19" name="Hexagon 64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20" name="Hexagon 65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21" name="Hexagon 66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22" name="Hexagon 67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23" name="Hexagon 68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24" name="Hexagon 69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25" name="Hexagon 70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26" name="Hexagon 71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27" name="Freeform 72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28" name="Freeform 73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</p:grpSp>
      <p:sp>
        <p:nvSpPr>
          <p:cNvPr id="44" name="Rectangle 93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45" name="Rectangle 100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46" name="Rectangle 101"/>
          <p:cNvSpPr/>
          <p:nvPr/>
        </p:nvSpPr>
        <p:spPr>
          <a:xfrm>
            <a:off x="904875" y="601663"/>
            <a:ext cx="3562350" cy="564832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47" name="Rectangle 104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>
            <a:normAutofit/>
          </a:bodyPr>
          <a:lstStyle>
            <a:lvl1pPr algn="l">
              <a:defRPr sz="2800" b="1">
                <a:latin typeface="標楷體" pitchFamily="65" charset="-120"/>
                <a:ea typeface="標楷體" pitchFamily="65" charset="-120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TW" altLang="en-US" noProof="0" dirty="0" smtClean="0"/>
              <a:t>按一下圖示以新增圖片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rgbClr val="424242"/>
                </a:solidFill>
                <a:latin typeface="標楷體" pitchFamily="65" charset="-120"/>
                <a:ea typeface="標楷體" pitchFamily="65" charset="-12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124E0-0E3D-414D-B637-B73000A5CFE5}" type="datetime1">
              <a:rPr lang="zh-TW" altLang="en-US"/>
              <a:pPr>
                <a:defRPr/>
              </a:pPr>
              <a:t>2013/11/3</a:t>
            </a:fld>
            <a:endParaRPr lang="zh-TW" altLang="en-US"/>
          </a:p>
        </p:txBody>
      </p:sp>
      <p:sp>
        <p:nvSpPr>
          <p:cNvPr id="4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850" y="5724525"/>
            <a:ext cx="3492500" cy="365125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CB35BF-C329-41DB-848C-C80163F5F663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304800" y="0"/>
            <a:ext cx="9932988" cy="6858000"/>
            <a:chOff x="-382404" y="0"/>
            <a:chExt cx="9932332" cy="6858000"/>
          </a:xfrm>
        </p:grpSpPr>
        <p:grpSp>
          <p:nvGrpSpPr>
            <p:cNvPr id="1035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8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/>
                </a:p>
              </p:txBody>
            </p:sp>
          </p:grpSp>
          <p:grpSp>
            <p:nvGrpSpPr>
              <p:cNvPr id="1059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/>
                </a:p>
              </p:txBody>
            </p:sp>
          </p:grpSp>
          <p:grpSp>
            <p:nvGrpSpPr>
              <p:cNvPr id="1060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375"/>
            <a:ext cx="82296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70" name="Rectangle 69"/>
          <p:cNvSpPr/>
          <p:nvPr/>
        </p:nvSpPr>
        <p:spPr>
          <a:xfrm>
            <a:off x="4560888" y="-22225"/>
            <a:ext cx="3679825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71" name="Rectangle 70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042988" y="1027113"/>
            <a:ext cx="70246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  <a:endParaRPr lang="en-US" smtClean="0"/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42988" y="2324100"/>
            <a:ext cx="6777037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575" y="2238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rgbClr val="FEFEFE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6361181-A8B4-444B-8E0D-46A3E02C0AF7}" type="datetime1">
              <a:rPr lang="zh-TW" altLang="en-US"/>
              <a:pPr>
                <a:defRPr/>
              </a:pPr>
              <a:t>2013/11/3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850" y="5851525"/>
            <a:ext cx="350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788" y="223838"/>
            <a:ext cx="13319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rgbClr val="FEFEFE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513F301-DFC4-4882-BC53-70AE76F4D549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8" r:id="rId1"/>
    <p:sldLayoutId id="2147484129" r:id="rId2"/>
    <p:sldLayoutId id="2147484127" r:id="rId3"/>
    <p:sldLayoutId id="2147484126" r:id="rId4"/>
    <p:sldLayoutId id="2147484125" r:id="rId5"/>
    <p:sldLayoutId id="2147484124" r:id="rId6"/>
    <p:sldLayoutId id="2147484123" r:id="rId7"/>
    <p:sldLayoutId id="2147484130" r:id="rId8"/>
    <p:sldLayoutId id="2147484131" r:id="rId9"/>
    <p:sldLayoutId id="2147484122" r:id="rId10"/>
    <p:sldLayoutId id="214748412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000" b="1" kern="1200">
          <a:solidFill>
            <a:schemeClr val="accent1"/>
          </a:solidFill>
          <a:latin typeface="標楷體" pitchFamily="65" charset="-120"/>
          <a:ea typeface="標楷體" pitchFamily="65" charset="-120"/>
          <a:cs typeface="Arial Unicode MS" pitchFamily="34" charset="-120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chemeClr val="accent1"/>
          </a:solidFill>
          <a:latin typeface="標楷體" pitchFamily="65" charset="-120"/>
          <a:ea typeface="標楷體" pitchFamily="65" charset="-120"/>
          <a:cs typeface="Arial Unicode MS" pitchFamily="34" charset="-12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chemeClr val="accent1"/>
          </a:solidFill>
          <a:latin typeface="標楷體" pitchFamily="65" charset="-120"/>
          <a:ea typeface="標楷體" pitchFamily="65" charset="-120"/>
          <a:cs typeface="Arial Unicode MS" pitchFamily="34" charset="-12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chemeClr val="accent1"/>
          </a:solidFill>
          <a:latin typeface="標楷體" pitchFamily="65" charset="-120"/>
          <a:ea typeface="標楷體" pitchFamily="65" charset="-120"/>
          <a:cs typeface="Arial Unicode MS" pitchFamily="34" charset="-12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chemeClr val="accent1"/>
          </a:solidFill>
          <a:latin typeface="標楷體" pitchFamily="65" charset="-120"/>
          <a:ea typeface="標楷體" pitchFamily="65" charset="-120"/>
          <a:cs typeface="Arial Unicode MS" pitchFamily="34" charset="-12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標楷體" pitchFamily="65" charset="-120"/>
          <a:ea typeface="標楷體" pitchFamily="65" charset="-120"/>
          <a:cs typeface="Arial Unicode MS" pitchFamily="34" charset="-120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標楷體" pitchFamily="65" charset="-120"/>
          <a:ea typeface="標楷體" pitchFamily="65" charset="-120"/>
          <a:cs typeface="Arial Unicode MS" pitchFamily="34" charset="-120"/>
        </a:defRPr>
      </a:lvl2pPr>
      <a:lvl3pPr marL="914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標楷體" pitchFamily="65" charset="-120"/>
          <a:ea typeface="標楷體" pitchFamily="65" charset="-120"/>
          <a:cs typeface="Arial Unicode MS" pitchFamily="34" charset="-120"/>
        </a:defRPr>
      </a:lvl3pPr>
      <a:lvl4pPr marL="112395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chemeClr val="tx2"/>
          </a:solidFill>
          <a:latin typeface="標楷體" pitchFamily="65" charset="-120"/>
          <a:ea typeface="標楷體" pitchFamily="65" charset="-120"/>
          <a:cs typeface="Arial Unicode MS" pitchFamily="34" charset="-120"/>
        </a:defRPr>
      </a:lvl4pPr>
      <a:lvl5pPr marL="13255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chemeClr val="tx2"/>
          </a:solidFill>
          <a:latin typeface="標楷體" pitchFamily="65" charset="-120"/>
          <a:ea typeface="標楷體" pitchFamily="65" charset="-120"/>
          <a:cs typeface="Arial Unicode MS" pitchFamily="34" charset="-120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標題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zh-TW" altLang="en-US" sz="4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臺日電子商務合作協議簡介</a:t>
            </a:r>
          </a:p>
        </p:txBody>
      </p:sp>
      <p:sp>
        <p:nvSpPr>
          <p:cNvPr id="14338" name="副標題 2"/>
          <p:cNvSpPr>
            <a:spLocks noGrp="1"/>
          </p:cNvSpPr>
          <p:nvPr>
            <p:ph type="subTitle" idx="1"/>
          </p:nvPr>
        </p:nvSpPr>
        <p:spPr/>
        <p:txBody>
          <a:bodyPr anchor="ctr"/>
          <a:lstStyle/>
          <a:p>
            <a:pPr algn="ctr"/>
            <a:r>
              <a:rPr lang="zh-TW" altLang="en-US" dirty="0" smtClean="0">
                <a:latin typeface="Times New Roman" pitchFamily="18" charset="0"/>
                <a:cs typeface="Times New Roman" pitchFamily="18" charset="0"/>
              </a:rPr>
              <a:t>經濟部經貿</a:t>
            </a:r>
            <a:r>
              <a:rPr lang="zh-TW" alt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談判代表辦公室</a:t>
            </a:r>
            <a:endParaRPr lang="en-US" altLang="zh-TW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altLang="zh-TW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102</a:t>
            </a:r>
            <a:r>
              <a:rPr lang="zh-TW" alt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年</a:t>
            </a:r>
            <a:r>
              <a:rPr lang="en-US" altLang="zh-TW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zh-TW" altLang="en-US" dirty="0" smtClean="0">
                <a:latin typeface="Times New Roman" pitchFamily="18" charset="0"/>
                <a:cs typeface="Times New Roman" pitchFamily="18" charset="0"/>
              </a:rPr>
              <a:t>月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zh-TW" altLang="en-US" dirty="0" smtClean="0">
                <a:latin typeface="Times New Roman" pitchFamily="18" charset="0"/>
                <a:cs typeface="Times New Roman" pitchFamily="18" charset="0"/>
              </a:rPr>
              <a:t>日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pic>
        <p:nvPicPr>
          <p:cNvPr id="11" name="Picture 8" descr="C:\Users\mychen\AppData\Local\Microsoft\Windows\Temporary Internet Files\Content.Outlook\8WGXZXWX\下載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3637" y="764704"/>
            <a:ext cx="1791067" cy="649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內容版面配置區 2"/>
          <p:cNvSpPr>
            <a:spLocks noGrp="1"/>
          </p:cNvSpPr>
          <p:nvPr>
            <p:ph idx="1"/>
          </p:nvPr>
        </p:nvSpPr>
        <p:spPr>
          <a:xfrm>
            <a:off x="1979613" y="2420938"/>
            <a:ext cx="5184775" cy="3095625"/>
          </a:xfrm>
        </p:spPr>
        <p:txBody>
          <a:bodyPr/>
          <a:lstStyle/>
          <a:p>
            <a:pPr marL="68263" indent="0" algn="ctr">
              <a:spcAft>
                <a:spcPts val="1200"/>
              </a:spcAft>
              <a:buFont typeface="Wingdings 2" pitchFamily="18" charset="2"/>
              <a:buNone/>
            </a:pPr>
            <a:r>
              <a:rPr lang="zh-TW" altLang="en-US" sz="4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感 謝 聆 聽</a:t>
            </a:r>
            <a:endParaRPr lang="en-US" altLang="zh-TW" sz="48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68263" indent="0" algn="ctr">
              <a:spcAft>
                <a:spcPts val="1200"/>
              </a:spcAft>
              <a:buFont typeface="Wingdings 2" pitchFamily="18" charset="2"/>
              <a:buNone/>
            </a:pPr>
            <a:r>
              <a:rPr lang="zh-TW" altLang="en-US" sz="4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敬 請 指 教</a:t>
            </a:r>
            <a:endParaRPr lang="en-US" altLang="zh-TW" sz="48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18" name="投影片編號版面配置區 4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7DE5F10-067D-4AB1-857E-258C09EB8BB7}" type="slidenum">
              <a:rPr lang="zh-TW" altLang="en-US">
                <a:latin typeface="Times New Roman" pitchFamily="18" charset="0"/>
                <a:cs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altLang="zh-TW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8" descr="C:\Users\mychen\AppData\Local\Microsoft\Windows\Temporary Internet Files\Content.Outlook\8WGXZXWX\下載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-21381"/>
            <a:ext cx="1791067" cy="649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標題 6"/>
          <p:cNvSpPr>
            <a:spLocks noGrp="1"/>
          </p:cNvSpPr>
          <p:nvPr>
            <p:ph type="title"/>
          </p:nvPr>
        </p:nvSpPr>
        <p:spPr>
          <a:xfrm>
            <a:off x="684213" y="684213"/>
            <a:ext cx="7667625" cy="944587"/>
          </a:xfrm>
        </p:spPr>
        <p:txBody>
          <a:bodyPr anchor="ctr"/>
          <a:lstStyle/>
          <a:p>
            <a:r>
              <a:rPr lang="zh-TW" alt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簡報大綱</a:t>
            </a:r>
          </a:p>
        </p:txBody>
      </p:sp>
      <p:sp>
        <p:nvSpPr>
          <p:cNvPr id="15362" name="內容版面配置區 7"/>
          <p:cNvSpPr>
            <a:spLocks noGrp="1"/>
          </p:cNvSpPr>
          <p:nvPr>
            <p:ph idx="1"/>
          </p:nvPr>
        </p:nvSpPr>
        <p:spPr>
          <a:xfrm>
            <a:off x="1043608" y="1844824"/>
            <a:ext cx="7416180" cy="4708376"/>
          </a:xfrm>
        </p:spPr>
        <p:txBody>
          <a:bodyPr/>
          <a:lstStyle/>
          <a:p>
            <a:pPr marL="534988" indent="-465138">
              <a:lnSpc>
                <a:spcPct val="150000"/>
              </a:lnSpc>
              <a:spcBef>
                <a:spcPts val="1800"/>
              </a:spcBef>
              <a:buClr>
                <a:schemeClr val="accent4">
                  <a:lumMod val="50000"/>
                </a:schemeClr>
              </a:buClr>
            </a:pPr>
            <a:r>
              <a:rPr lang="zh-TW" altLang="en-US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洽簽背景</a:t>
            </a:r>
            <a:endParaRPr lang="en-US" altLang="zh-TW" sz="32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34988" indent="-465138">
              <a:lnSpc>
                <a:spcPct val="150000"/>
              </a:lnSpc>
              <a:spcBef>
                <a:spcPts val="1800"/>
              </a:spcBef>
              <a:buClr>
                <a:schemeClr val="accent4">
                  <a:lumMod val="50000"/>
                </a:schemeClr>
              </a:buClr>
            </a:pPr>
            <a:r>
              <a:rPr lang="zh-TW" altLang="en-US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協議重點內容</a:t>
            </a:r>
            <a:endParaRPr lang="en-US" altLang="zh-TW" sz="32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34988" indent="-465138">
              <a:lnSpc>
                <a:spcPct val="150000"/>
              </a:lnSpc>
              <a:spcBef>
                <a:spcPts val="1800"/>
              </a:spcBef>
              <a:buClr>
                <a:schemeClr val="accent4">
                  <a:lumMod val="50000"/>
                </a:schemeClr>
              </a:buClr>
            </a:pPr>
            <a:r>
              <a:rPr lang="zh-TW" altLang="en-US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整體效益</a:t>
            </a:r>
            <a:endParaRPr lang="en-US" altLang="zh-TW" sz="32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3" name="投影片編號版面配置區 2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924A21E-5047-4572-83FA-4CD973B7F2B8}" type="slidenum">
              <a:rPr lang="zh-TW" altLang="en-US">
                <a:latin typeface="Times New Roman" pitchFamily="18" charset="0"/>
                <a:cs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altLang="zh-TW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8" descr="C:\Users\mychen\AppData\Local\Microsoft\Windows\Temporary Internet Files\Content.Outlook\8WGXZXWX\下載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-21381"/>
            <a:ext cx="1791067" cy="649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標題 1"/>
          <p:cNvSpPr>
            <a:spLocks noGrp="1"/>
          </p:cNvSpPr>
          <p:nvPr>
            <p:ph type="title"/>
          </p:nvPr>
        </p:nvSpPr>
        <p:spPr>
          <a:xfrm>
            <a:off x="591924" y="303610"/>
            <a:ext cx="7667625" cy="792087"/>
          </a:xfrm>
        </p:spPr>
        <p:txBody>
          <a:bodyPr anchor="ctr"/>
          <a:lstStyle/>
          <a:p>
            <a:r>
              <a:rPr lang="zh-TW" alt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洽簽背景 </a:t>
            </a:r>
            <a:endParaRPr lang="zh-TW" altLang="en-US" sz="36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83568" y="1052736"/>
            <a:ext cx="7704856" cy="5328592"/>
          </a:xfrm>
        </p:spPr>
        <p:txBody>
          <a:bodyPr>
            <a:noAutofit/>
          </a:bodyPr>
          <a:lstStyle/>
          <a:p>
            <a:pPr marL="411163" indent="-342900" algn="just" hangingPunct="0">
              <a:buClr>
                <a:schemeClr val="accent4">
                  <a:lumMod val="50000"/>
                </a:schemeClr>
              </a:buClr>
            </a:pPr>
            <a:r>
              <a:rPr lang="zh-TW" altLang="zh-TW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打造</a:t>
            </a:r>
            <a:r>
              <a:rPr lang="zh-TW" altLang="en-US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臺</a:t>
            </a:r>
            <a:r>
              <a:rPr lang="zh-TW" altLang="zh-TW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日</a:t>
            </a:r>
            <a:r>
              <a:rPr lang="zh-TW" altLang="zh-TW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數位商品與服務發展之無障礙環境</a:t>
            </a:r>
            <a:endParaRPr lang="en-US" altLang="zh-TW" sz="28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9263" indent="0" algn="just" hangingPunct="0">
              <a:spcBef>
                <a:spcPts val="600"/>
              </a:spcBef>
              <a:buNone/>
            </a:pPr>
            <a:r>
              <a:rPr lang="zh-TW" altLang="zh-TW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網際網路的普及與便利，促使全球電子商務活動與服務的蓬勃發展</a:t>
            </a:r>
            <a:r>
              <a:rPr lang="zh-TW" altLang="en-US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，臺、</a:t>
            </a:r>
            <a:r>
              <a:rPr lang="zh-TW" altLang="en-US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日</a:t>
            </a:r>
            <a:r>
              <a:rPr lang="zh-TW" altLang="zh-TW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雙方政府創造安全與穩定之網路交易環境、提供有利創新之智慧財產權保護及確保網路資訊流通，將數位商品與服務之跨境障礙減到最低。</a:t>
            </a:r>
            <a:endParaRPr lang="en-US" altLang="zh-TW" sz="1800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11163" indent="-342900" algn="just" hangingPunct="0">
              <a:spcBef>
                <a:spcPts val="600"/>
              </a:spcBef>
              <a:buClr>
                <a:schemeClr val="accent4">
                  <a:lumMod val="50000"/>
                </a:schemeClr>
              </a:buClr>
            </a:pPr>
            <a:r>
              <a:rPr lang="zh-TW" altLang="zh-TW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繼</a:t>
            </a:r>
            <a:r>
              <a:rPr lang="zh-TW" altLang="zh-TW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「</a:t>
            </a:r>
            <a:r>
              <a:rPr lang="zh-TW" altLang="en-US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臺</a:t>
            </a:r>
            <a:r>
              <a:rPr lang="zh-TW" altLang="zh-TW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日</a:t>
            </a:r>
            <a:r>
              <a:rPr lang="zh-TW" altLang="zh-TW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投資協議」後之第</a:t>
            </a:r>
            <a:r>
              <a:rPr lang="en-US" altLang="zh-TW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TW" altLang="zh-TW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塊重要「積木」</a:t>
            </a:r>
            <a:endParaRPr lang="en-US" altLang="zh-TW" sz="28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9263" indent="0" algn="just" hangingPunct="0">
              <a:spcBef>
                <a:spcPts val="600"/>
              </a:spcBef>
              <a:buNone/>
            </a:pPr>
            <a:r>
              <a:rPr lang="zh-TW" altLang="en-US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臺</a:t>
            </a:r>
            <a:r>
              <a:rPr lang="zh-TW" altLang="zh-TW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日</a:t>
            </a:r>
            <a:r>
              <a:rPr lang="zh-TW" altLang="zh-TW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雙方持續以「堆積木」方式，選擇有利雙方之經貿議題，簽署協議，逐步為洽簽經濟合作協議（</a:t>
            </a:r>
            <a:r>
              <a:rPr lang="en-US" altLang="zh-TW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ECA</a:t>
            </a:r>
            <a:r>
              <a:rPr lang="zh-TW" altLang="zh-TW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）鋪路。繼</a:t>
            </a:r>
            <a:r>
              <a:rPr lang="en-US" altLang="zh-TW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101</a:t>
            </a:r>
            <a:r>
              <a:rPr lang="zh-TW" altLang="zh-TW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年</a:t>
            </a:r>
            <a:r>
              <a:rPr lang="zh-TW" altLang="zh-TW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「</a:t>
            </a:r>
            <a:r>
              <a:rPr lang="zh-TW" altLang="en-US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臺</a:t>
            </a:r>
            <a:r>
              <a:rPr lang="zh-TW" altLang="zh-TW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日</a:t>
            </a:r>
            <a:r>
              <a:rPr lang="zh-TW" altLang="zh-TW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投資協議」生效後</a:t>
            </a:r>
            <a:r>
              <a:rPr lang="zh-TW" altLang="zh-TW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zh-TW" altLang="en-US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臺</a:t>
            </a:r>
            <a:r>
              <a:rPr lang="zh-TW" altLang="zh-TW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日</a:t>
            </a:r>
            <a:r>
              <a:rPr lang="zh-TW" altLang="zh-TW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雙方自</a:t>
            </a:r>
            <a:r>
              <a:rPr lang="en-US" altLang="zh-TW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101</a:t>
            </a:r>
            <a:r>
              <a:rPr lang="zh-TW" altLang="zh-TW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年</a:t>
            </a:r>
            <a:r>
              <a:rPr lang="en-US" altLang="zh-TW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zh-TW" altLang="zh-TW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月開始就</a:t>
            </a:r>
            <a:r>
              <a:rPr lang="zh-TW" altLang="zh-TW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「</a:t>
            </a:r>
            <a:r>
              <a:rPr lang="zh-TW" altLang="en-US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臺</a:t>
            </a:r>
            <a:r>
              <a:rPr lang="zh-TW" altLang="zh-TW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日</a:t>
            </a:r>
            <a:r>
              <a:rPr lang="zh-TW" altLang="zh-TW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電子商務合作協議」進行諮商，於本（</a:t>
            </a:r>
            <a:r>
              <a:rPr lang="en-US" altLang="zh-TW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102</a:t>
            </a:r>
            <a:r>
              <a:rPr lang="zh-TW" altLang="zh-TW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）年</a:t>
            </a:r>
            <a:r>
              <a:rPr lang="en-US" altLang="zh-TW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TW" altLang="zh-TW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月間就協議文本內容達成共識，為雙方</a:t>
            </a:r>
            <a:r>
              <a:rPr lang="zh-TW" altLang="zh-TW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朝向</a:t>
            </a:r>
            <a:r>
              <a:rPr lang="zh-TW" altLang="en-US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臺</a:t>
            </a:r>
            <a:r>
              <a:rPr lang="zh-TW" altLang="zh-TW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日</a:t>
            </a:r>
            <a:r>
              <a:rPr lang="en-US" altLang="zh-TW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ECA</a:t>
            </a:r>
            <a:r>
              <a:rPr lang="zh-TW" altLang="zh-TW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目標邁進之第</a:t>
            </a:r>
            <a:r>
              <a:rPr lang="en-US" altLang="zh-TW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TW" altLang="zh-TW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塊重要積木。</a:t>
            </a:r>
            <a:endParaRPr lang="en-US" altLang="zh-TW" sz="18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11163" indent="-342900" algn="just" hangingPunct="0">
              <a:spcBef>
                <a:spcPts val="600"/>
              </a:spcBef>
              <a:buClr>
                <a:schemeClr val="accent4">
                  <a:lumMod val="50000"/>
                </a:schemeClr>
              </a:buClr>
            </a:pPr>
            <a:r>
              <a:rPr lang="zh-TW" altLang="en-US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政府</a:t>
            </a:r>
            <a:r>
              <a:rPr lang="zh-TW" altLang="en-US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各機關通力合作完成</a:t>
            </a:r>
            <a:r>
              <a:rPr lang="zh-TW" altLang="en-US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談判</a:t>
            </a:r>
            <a:endParaRPr lang="en-US" altLang="zh-TW" sz="28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9263" indent="0" algn="just" hangingPunct="0">
              <a:spcBef>
                <a:spcPts val="600"/>
              </a:spcBef>
              <a:buNone/>
            </a:pPr>
            <a:r>
              <a:rPr lang="zh-TW" altLang="en-US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本案在亞東關係協會及日本交流協會之架構下，經由外交部</a:t>
            </a:r>
            <a:r>
              <a:rPr lang="zh-TW" altLang="en-US" sz="18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、法務部、財政部關務署、國家通訊傳播委員會、行政院消費者保護處及</a:t>
            </a:r>
            <a:r>
              <a:rPr lang="zh-TW" altLang="en-US" sz="1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本部經貿談判代表辦公室、國際貿易</a:t>
            </a:r>
            <a:r>
              <a:rPr lang="zh-TW" altLang="en-US" sz="18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局、工業局、智慧財產局與商業司等機關之參與及合作下，順利完成談判工作。</a:t>
            </a:r>
            <a:endParaRPr lang="en-US" altLang="zh-TW" sz="18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11163" indent="-342900" algn="just" hangingPunct="0"/>
            <a:endParaRPr lang="en-US" altLang="zh-TW" sz="2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9263" indent="0" algn="just" hangingPunct="0">
              <a:buNone/>
            </a:pPr>
            <a:endParaRPr lang="zh-TW" altLang="zh-TW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86" name="投影片編號版面配置區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07DAA9D-8477-4EAA-8939-0F6DCE98FD9E}" type="slidenum">
              <a:rPr lang="zh-TW" altLang="en-US">
                <a:latin typeface="Times New Roman" pitchFamily="18" charset="0"/>
                <a:cs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altLang="zh-TW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8" descr="C:\Users\mychen\AppData\Local\Microsoft\Windows\Temporary Internet Files\Content.Outlook\8WGXZXWX\下載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-21381"/>
            <a:ext cx="1791067" cy="649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350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7776864" cy="792088"/>
          </a:xfrm>
        </p:spPr>
        <p:txBody>
          <a:bodyPr/>
          <a:lstStyle/>
          <a:p>
            <a:r>
              <a:rPr lang="zh-TW" altLang="en-US" dirty="0" smtClean="0">
                <a:solidFill>
                  <a:schemeClr val="accent1">
                    <a:lumMod val="50000"/>
                  </a:schemeClr>
                </a:solidFill>
              </a:rPr>
              <a:t>協定重點內容</a:t>
            </a:r>
            <a:r>
              <a:rPr lang="en-US" altLang="zh-TW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(1/5)</a:t>
            </a:r>
            <a:endParaRPr lang="zh-TW" altLang="en-US" sz="20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83568" y="1484784"/>
            <a:ext cx="7704856" cy="4824536"/>
          </a:xfrm>
        </p:spPr>
        <p:txBody>
          <a:bodyPr/>
          <a:lstStyle/>
          <a:p>
            <a:pPr algn="just" hangingPunct="0">
              <a:buFont typeface="Wingdings" pitchFamily="2" charset="2"/>
              <a:buChar char="u"/>
            </a:pPr>
            <a:r>
              <a:rPr lang="zh-TW" altLang="en-US" sz="32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zh-TW" altLang="zh-TW" sz="3200" b="1" dirty="0" smtClean="0">
                <a:solidFill>
                  <a:schemeClr val="accent2">
                    <a:lumMod val="50000"/>
                  </a:schemeClr>
                </a:solidFill>
              </a:rPr>
              <a:t>促進</a:t>
            </a:r>
            <a:r>
              <a:rPr lang="zh-TW" altLang="zh-TW" sz="3200" b="1" dirty="0">
                <a:solidFill>
                  <a:schemeClr val="accent2">
                    <a:lumMod val="50000"/>
                  </a:schemeClr>
                </a:solidFill>
              </a:rPr>
              <a:t>數位商品與服務之</a:t>
            </a:r>
            <a:r>
              <a:rPr lang="zh-TW" altLang="zh-TW" sz="3200" b="1" dirty="0" smtClean="0">
                <a:solidFill>
                  <a:schemeClr val="accent2">
                    <a:lumMod val="50000"/>
                  </a:schemeClr>
                </a:solidFill>
              </a:rPr>
              <a:t>貿易</a:t>
            </a:r>
            <a:r>
              <a:rPr lang="en-US" altLang="zh-TW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(1/2)</a:t>
            </a:r>
          </a:p>
          <a:p>
            <a:pPr lvl="1" algn="just" hangingPunct="0">
              <a:spcBef>
                <a:spcPts val="2400"/>
              </a:spcBef>
              <a:buClr>
                <a:schemeClr val="accent4">
                  <a:lumMod val="50000"/>
                </a:schemeClr>
              </a:buClr>
            </a:pPr>
            <a:r>
              <a:rPr lang="zh-TW" altLang="zh-TW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維持數位商品免</a:t>
            </a:r>
            <a:r>
              <a:rPr lang="zh-TW" altLang="zh-TW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關稅</a:t>
            </a:r>
            <a:endParaRPr lang="en-US" altLang="zh-TW" sz="2800" b="1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55638" lvl="1" indent="0" algn="just" hangingPunct="0">
              <a:buNone/>
            </a:pPr>
            <a:r>
              <a:rPr lang="zh-TW" altLang="zh-TW" sz="2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遵循</a:t>
            </a:r>
            <a:r>
              <a:rPr lang="en-US" altLang="zh-TW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WTO</a:t>
            </a:r>
            <a:r>
              <a:rPr lang="zh-TW" altLang="zh-TW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部長會議決議</a:t>
            </a:r>
            <a:r>
              <a:rPr lang="zh-TW" altLang="zh-TW" sz="2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zh-TW" alt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臺</a:t>
            </a:r>
            <a:r>
              <a:rPr lang="zh-TW" altLang="zh-TW" sz="2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日</a:t>
            </a:r>
            <a:r>
              <a:rPr lang="zh-TW" altLang="zh-TW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雙方均不對以電子方式傳輸之數位商品（例如在網路上下載音樂、影片等）課徵關稅</a:t>
            </a:r>
            <a:r>
              <a:rPr lang="zh-TW" altLang="zh-TW" sz="2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en-US" altLang="zh-TW" sz="2000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ts val="2400"/>
              </a:spcBef>
              <a:buClr>
                <a:schemeClr val="accent4">
                  <a:lumMod val="50000"/>
                </a:schemeClr>
              </a:buClr>
            </a:pPr>
            <a:r>
              <a:rPr lang="zh-TW" altLang="zh-TW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保障</a:t>
            </a:r>
            <a:r>
              <a:rPr lang="zh-TW" altLang="zh-TW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數位商品不會遭受歧視性</a:t>
            </a:r>
            <a:r>
              <a:rPr lang="zh-TW" altLang="zh-TW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待遇</a:t>
            </a:r>
            <a:endParaRPr lang="en-US" altLang="zh-TW" sz="2800" b="1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56863" lvl="1" indent="0" algn="just">
              <a:buNone/>
            </a:pPr>
            <a:r>
              <a:rPr lang="zh-TW" altLang="en-US" sz="2000" dirty="0" smtClean="0">
                <a:solidFill>
                  <a:schemeClr val="bg2">
                    <a:lumMod val="10000"/>
                  </a:schemeClr>
                </a:solidFill>
                <a:cs typeface="Arial Unicode MS"/>
              </a:rPr>
              <a:t>雙方</a:t>
            </a:r>
            <a:r>
              <a:rPr lang="zh-TW" altLang="en-US" sz="2000" dirty="0">
                <a:solidFill>
                  <a:schemeClr val="bg2">
                    <a:lumMod val="10000"/>
                  </a:schemeClr>
                </a:solidFill>
                <a:cs typeface="Arial Unicode MS"/>
              </a:rPr>
              <a:t>有關另一方進口數位商品之相關規範，例如內地稅之課徵或網路內容之審查等，應與本國及他國之數位商品一致，享有相同競爭條件</a:t>
            </a:r>
            <a:r>
              <a:rPr lang="zh-TW" altLang="zh-TW" sz="2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TW" altLang="zh-TW" sz="20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DE0160B-7984-4466-B287-3D98F81F9DF7}" type="slidenum">
              <a:rPr lang="zh-TW" altLang="en-US" smtClean="0"/>
              <a:pPr>
                <a:defRPr/>
              </a:pPr>
              <a:t>4</a:t>
            </a:fld>
            <a:endParaRPr lang="zh-TW" altLang="en-US"/>
          </a:p>
        </p:txBody>
      </p:sp>
      <p:pic>
        <p:nvPicPr>
          <p:cNvPr id="6" name="Picture 8" descr="C:\Users\mychen\AppData\Local\Microsoft\Windows\Temporary Internet Files\Content.Outlook\8WGXZXWX\下載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-21381"/>
            <a:ext cx="1791067" cy="649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8535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83568" y="1268760"/>
            <a:ext cx="7776864" cy="4968552"/>
          </a:xfrm>
        </p:spPr>
        <p:txBody>
          <a:bodyPr/>
          <a:lstStyle/>
          <a:p>
            <a:pPr algn="just" hangingPunct="0">
              <a:buFont typeface="Wingdings" pitchFamily="2" charset="2"/>
              <a:buChar char="u"/>
            </a:pPr>
            <a:r>
              <a:rPr lang="zh-TW" altLang="en-US" sz="32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zh-TW" altLang="zh-TW" sz="3200" b="1" dirty="0" smtClean="0">
                <a:solidFill>
                  <a:schemeClr val="accent2">
                    <a:lumMod val="50000"/>
                  </a:schemeClr>
                </a:solidFill>
              </a:rPr>
              <a:t>促進</a:t>
            </a:r>
            <a:r>
              <a:rPr lang="zh-TW" altLang="zh-TW" sz="3200" b="1" dirty="0">
                <a:solidFill>
                  <a:schemeClr val="accent2">
                    <a:lumMod val="50000"/>
                  </a:schemeClr>
                </a:solidFill>
              </a:rPr>
              <a:t>數位商品與服務之</a:t>
            </a:r>
            <a:r>
              <a:rPr lang="zh-TW" altLang="zh-TW" sz="3200" b="1" dirty="0" smtClean="0">
                <a:solidFill>
                  <a:schemeClr val="accent2">
                    <a:lumMod val="50000"/>
                  </a:schemeClr>
                </a:solidFill>
              </a:rPr>
              <a:t>貿易</a:t>
            </a:r>
            <a:r>
              <a:rPr lang="en-US" altLang="zh-TW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(2/2)</a:t>
            </a:r>
          </a:p>
          <a:p>
            <a:pPr lvl="1">
              <a:spcBef>
                <a:spcPts val="2400"/>
              </a:spcBef>
              <a:buClr>
                <a:schemeClr val="accent4">
                  <a:lumMod val="50000"/>
                </a:schemeClr>
              </a:buClr>
            </a:pPr>
            <a:r>
              <a:rPr lang="zh-TW" altLang="zh-TW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合理</a:t>
            </a:r>
            <a:r>
              <a:rPr lang="zh-TW" altLang="zh-TW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減輕或免除網路服務業者的侵權責</a:t>
            </a:r>
            <a:r>
              <a:rPr lang="zh-TW" altLang="zh-TW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任</a:t>
            </a:r>
            <a:endParaRPr lang="en-US" altLang="zh-TW" sz="2800" b="1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55638" lvl="1" indent="0" algn="just">
              <a:buNone/>
            </a:pPr>
            <a:r>
              <a:rPr lang="zh-TW" altLang="zh-TW" sz="2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為</a:t>
            </a:r>
            <a:r>
              <a:rPr lang="zh-TW" altLang="zh-TW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保護智慧財產權，鼓勵網路服務提供者（</a:t>
            </a:r>
            <a:r>
              <a:rPr lang="en-US" altLang="zh-TW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ISP</a:t>
            </a:r>
            <a:r>
              <a:rPr lang="zh-TW" altLang="zh-TW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業者）與智慧財產權人合作，適時刪除涉及侵害智慧財產權之網路內容，雙方政府應各自依據其國內法規定（我國為著作權法），提供</a:t>
            </a:r>
            <a:r>
              <a:rPr lang="en-US" altLang="zh-TW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ISP</a:t>
            </a:r>
            <a:r>
              <a:rPr lang="zh-TW" altLang="zh-TW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業者豁免侵權責任之機制</a:t>
            </a:r>
            <a:r>
              <a:rPr lang="zh-TW" altLang="zh-TW" sz="2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TW" altLang="zh-TW" sz="20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ts val="2400"/>
              </a:spcBef>
              <a:buClr>
                <a:schemeClr val="accent4">
                  <a:lumMod val="50000"/>
                </a:schemeClr>
              </a:buClr>
            </a:pPr>
            <a:r>
              <a:rPr lang="zh-TW" altLang="zh-TW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透過</a:t>
            </a:r>
            <a:r>
              <a:rPr lang="zh-TW" altLang="zh-TW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電子方式提供之跨境服務仍維持雙方在</a:t>
            </a:r>
            <a:r>
              <a:rPr lang="en-US" altLang="zh-TW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WTO</a:t>
            </a:r>
            <a:r>
              <a:rPr lang="zh-TW" altLang="zh-TW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之既有</a:t>
            </a:r>
            <a:r>
              <a:rPr lang="zh-TW" altLang="zh-TW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承諾</a:t>
            </a:r>
            <a:endParaRPr lang="en-US" altLang="zh-TW" sz="2800" b="1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55638" lvl="1" indent="0" algn="just">
              <a:buNone/>
            </a:pPr>
            <a:r>
              <a:rPr lang="zh-TW" altLang="zh-TW" sz="2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維持</a:t>
            </a:r>
            <a:r>
              <a:rPr lang="zh-TW" altLang="zh-TW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雙方在</a:t>
            </a:r>
            <a:r>
              <a:rPr lang="en-US" altLang="zh-TW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WTO</a:t>
            </a:r>
            <a:r>
              <a:rPr lang="zh-TW" altLang="zh-TW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服務貿易總協定（</a:t>
            </a:r>
            <a:r>
              <a:rPr lang="en-US" altLang="zh-TW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GATS</a:t>
            </a:r>
            <a:r>
              <a:rPr lang="zh-TW" altLang="zh-TW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）市場開放之既有承諾，透過電子方式跨境傳輸提供服務（例如線上金融服務等）並未再進一步開放。</a:t>
            </a:r>
            <a:endParaRPr lang="en-US" altLang="zh-TW" sz="20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DE0160B-7984-4466-B287-3D98F81F9DF7}" type="slidenum">
              <a:rPr lang="zh-TW" altLang="en-US" smtClean="0"/>
              <a:pPr>
                <a:defRPr/>
              </a:pPr>
              <a:t>5</a:t>
            </a:fld>
            <a:endParaRPr lang="zh-TW" altLang="en-US"/>
          </a:p>
        </p:txBody>
      </p:sp>
      <p:pic>
        <p:nvPicPr>
          <p:cNvPr id="6" name="Picture 8" descr="C:\Users\mychen\AppData\Local\Microsoft\Windows\Temporary Internet Files\Content.Outlook\8WGXZXWX\下載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-21381"/>
            <a:ext cx="1791067" cy="649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標題 1"/>
          <p:cNvSpPr txBox="1">
            <a:spLocks/>
          </p:cNvSpPr>
          <p:nvPr/>
        </p:nvSpPr>
        <p:spPr bwMode="auto">
          <a:xfrm>
            <a:off x="539552" y="404664"/>
            <a:ext cx="777686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accent1"/>
                </a:solidFill>
                <a:latin typeface="標楷體" pitchFamily="65" charset="-120"/>
                <a:ea typeface="標楷體" pitchFamily="65" charset="-120"/>
                <a:cs typeface="Arial Unicode MS" pitchFamily="34" charset="-12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accent1"/>
                </a:solidFill>
                <a:latin typeface="標楷體" pitchFamily="65" charset="-120"/>
                <a:ea typeface="標楷體" pitchFamily="65" charset="-120"/>
                <a:cs typeface="Arial Unicode MS" pitchFamily="34" charset="-12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accent1"/>
                </a:solidFill>
                <a:latin typeface="標楷體" pitchFamily="65" charset="-120"/>
                <a:ea typeface="標楷體" pitchFamily="65" charset="-120"/>
                <a:cs typeface="Arial Unicode MS" pitchFamily="34" charset="-12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accent1"/>
                </a:solidFill>
                <a:latin typeface="標楷體" pitchFamily="65" charset="-120"/>
                <a:ea typeface="標楷體" pitchFamily="65" charset="-120"/>
                <a:cs typeface="Arial Unicode MS" pitchFamily="34" charset="-12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accent1"/>
                </a:solidFill>
                <a:latin typeface="標楷體" pitchFamily="65" charset="-120"/>
                <a:ea typeface="標楷體" pitchFamily="65" charset="-120"/>
                <a:cs typeface="Arial Unicode MS" pitchFamily="34" charset="-12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zh-TW" altLang="en-US" dirty="0" smtClean="0">
                <a:solidFill>
                  <a:schemeClr val="accent1">
                    <a:lumMod val="50000"/>
                  </a:schemeClr>
                </a:solidFill>
              </a:rPr>
              <a:t>協定重點內容</a:t>
            </a:r>
            <a:r>
              <a:rPr lang="en-US" altLang="zh-TW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(2/5)</a:t>
            </a:r>
            <a:endParaRPr lang="zh-TW" altLang="en-US" sz="20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366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83568" y="1340768"/>
            <a:ext cx="7632848" cy="5112568"/>
          </a:xfrm>
        </p:spPr>
        <p:txBody>
          <a:bodyPr/>
          <a:lstStyle/>
          <a:p>
            <a:pPr algn="just" hangingPunct="0">
              <a:buFont typeface="Wingdings" pitchFamily="2" charset="2"/>
              <a:buChar char="u"/>
            </a:pPr>
            <a:r>
              <a:rPr lang="zh-TW" altLang="en-US" sz="32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zh-TW" altLang="zh-TW" sz="3200" b="1" dirty="0" smtClean="0">
                <a:solidFill>
                  <a:schemeClr val="accent2">
                    <a:lumMod val="50000"/>
                  </a:schemeClr>
                </a:solidFill>
              </a:rPr>
              <a:t>創造穩定與資訊自由流通之發展環境</a:t>
            </a:r>
            <a:endParaRPr lang="en-US" altLang="zh-TW" sz="32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just" hangingPunct="0">
              <a:spcBef>
                <a:spcPts val="2400"/>
              </a:spcBef>
              <a:buClr>
                <a:schemeClr val="accent4">
                  <a:lumMod val="50000"/>
                </a:schemeClr>
              </a:buClr>
            </a:pPr>
            <a:r>
              <a:rPr lang="zh-TW" altLang="zh-TW" sz="2800" b="1" dirty="0" smtClean="0">
                <a:solidFill>
                  <a:schemeClr val="accent6">
                    <a:lumMod val="50000"/>
                  </a:schemeClr>
                </a:solidFill>
              </a:rPr>
              <a:t>法規透明與合理</a:t>
            </a:r>
            <a:endParaRPr lang="en-US" altLang="zh-TW" sz="2800" b="1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55638" lvl="1" indent="0" algn="just" hangingPunct="0">
              <a:buNone/>
            </a:pPr>
            <a:r>
              <a:rPr lang="zh-TW" altLang="en-US" sz="2000" dirty="0" smtClean="0">
                <a:solidFill>
                  <a:schemeClr val="bg2">
                    <a:lumMod val="10000"/>
                  </a:schemeClr>
                </a:solidFill>
                <a:cs typeface="Arial Unicode MS"/>
              </a:rPr>
              <a:t>雙方</a:t>
            </a:r>
            <a:r>
              <a:rPr lang="zh-TW" altLang="en-US" sz="2000" dirty="0">
                <a:solidFill>
                  <a:schemeClr val="bg2">
                    <a:lumMod val="10000"/>
                  </a:schemeClr>
                </a:solidFill>
                <a:cs typeface="Arial Unicode MS"/>
              </a:rPr>
              <a:t>電子商務相關規範與措施應透明、客觀、合理及公正，並減少雙方數位產業的跨境貿易障礙</a:t>
            </a:r>
            <a:r>
              <a:rPr lang="zh-TW" altLang="zh-TW" sz="2000" dirty="0" smtClean="0">
                <a:solidFill>
                  <a:schemeClr val="bg2">
                    <a:lumMod val="10000"/>
                  </a:schemeClr>
                </a:solidFill>
              </a:rPr>
              <a:t>。</a:t>
            </a:r>
            <a:endParaRPr lang="en-US" altLang="zh-TW" sz="20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just">
              <a:spcBef>
                <a:spcPts val="2400"/>
              </a:spcBef>
              <a:buClr>
                <a:schemeClr val="accent4">
                  <a:lumMod val="50000"/>
                </a:schemeClr>
              </a:buClr>
            </a:pPr>
            <a:r>
              <a:rPr lang="zh-TW" altLang="zh-TW" sz="2800" b="1" dirty="0" smtClean="0">
                <a:solidFill>
                  <a:schemeClr val="accent6">
                    <a:lumMod val="50000"/>
                  </a:schemeClr>
                </a:solidFill>
              </a:rPr>
              <a:t>確保</a:t>
            </a:r>
            <a:r>
              <a:rPr lang="zh-TW" altLang="zh-TW" sz="2800" b="1" dirty="0">
                <a:solidFill>
                  <a:schemeClr val="accent6">
                    <a:lumMod val="50000"/>
                  </a:schemeClr>
                </a:solidFill>
              </a:rPr>
              <a:t>電子交易雙方當事人自由選擇電子簽章方式之</a:t>
            </a:r>
            <a:r>
              <a:rPr lang="zh-TW" altLang="zh-TW" sz="2800" b="1" dirty="0" smtClean="0">
                <a:solidFill>
                  <a:schemeClr val="accent6">
                    <a:lumMod val="50000"/>
                  </a:schemeClr>
                </a:solidFill>
              </a:rPr>
              <a:t>權利</a:t>
            </a:r>
            <a:endParaRPr lang="en-US" altLang="zh-TW" sz="28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685800" lvl="2" indent="0" algn="just">
              <a:buNone/>
            </a:pPr>
            <a:r>
              <a:rPr lang="zh-TW" altLang="zh-TW" dirty="0">
                <a:solidFill>
                  <a:schemeClr val="bg2">
                    <a:lumMod val="10000"/>
                  </a:schemeClr>
                </a:solidFill>
              </a:rPr>
              <a:t>電子交易雙方當事人可自由選擇電子簽章方式，並有機會在法庭或行政主管機關前，證明其電子交易符合相關電子簽章法規</a:t>
            </a:r>
            <a:r>
              <a:rPr lang="zh-TW" altLang="zh-TW" dirty="0" smtClean="0">
                <a:solidFill>
                  <a:schemeClr val="bg2">
                    <a:lumMod val="10000"/>
                  </a:schemeClr>
                </a:solidFill>
              </a:rPr>
              <a:t>。已</a:t>
            </a:r>
            <a:r>
              <a:rPr lang="zh-TW" altLang="zh-TW" dirty="0">
                <a:solidFill>
                  <a:schemeClr val="bg2">
                    <a:lumMod val="10000"/>
                  </a:schemeClr>
                </a:solidFill>
              </a:rPr>
              <a:t>獲一方授權或承認之電子簽章認證服務提供者，在對方境內取得認證或承認之程序宜較為</a:t>
            </a:r>
            <a:r>
              <a:rPr lang="zh-TW" altLang="zh-TW" dirty="0" smtClean="0">
                <a:solidFill>
                  <a:schemeClr val="bg2">
                    <a:lumMod val="10000"/>
                  </a:schemeClr>
                </a:solidFill>
              </a:rPr>
              <a:t>簡便</a:t>
            </a:r>
            <a:r>
              <a:rPr lang="zh-TW" altLang="en-US" dirty="0" smtClean="0">
                <a:solidFill>
                  <a:schemeClr val="bg2">
                    <a:lumMod val="10000"/>
                  </a:schemeClr>
                </a:solidFill>
              </a:rPr>
              <a:t>。</a:t>
            </a:r>
            <a:endParaRPr lang="en-US" altLang="zh-TW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DE0160B-7984-4466-B287-3D98F81F9DF7}" type="slidenum">
              <a:rPr lang="zh-TW" altLang="en-US" smtClean="0"/>
              <a:pPr>
                <a:defRPr/>
              </a:pPr>
              <a:t>6</a:t>
            </a:fld>
            <a:endParaRPr lang="zh-TW" altLang="en-US"/>
          </a:p>
        </p:txBody>
      </p:sp>
      <p:pic>
        <p:nvPicPr>
          <p:cNvPr id="6" name="Picture 8" descr="C:\Users\mychen\AppData\Local\Microsoft\Windows\Temporary Internet Files\Content.Outlook\8WGXZXWX\下載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-21381"/>
            <a:ext cx="1791067" cy="649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標題 1"/>
          <p:cNvSpPr txBox="1">
            <a:spLocks/>
          </p:cNvSpPr>
          <p:nvPr/>
        </p:nvSpPr>
        <p:spPr bwMode="auto">
          <a:xfrm>
            <a:off x="539552" y="404664"/>
            <a:ext cx="777686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accent1"/>
                </a:solidFill>
                <a:latin typeface="標楷體" pitchFamily="65" charset="-120"/>
                <a:ea typeface="標楷體" pitchFamily="65" charset="-120"/>
                <a:cs typeface="Arial Unicode MS" pitchFamily="34" charset="-12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accent1"/>
                </a:solidFill>
                <a:latin typeface="標楷體" pitchFamily="65" charset="-120"/>
                <a:ea typeface="標楷體" pitchFamily="65" charset="-120"/>
                <a:cs typeface="Arial Unicode MS" pitchFamily="34" charset="-12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accent1"/>
                </a:solidFill>
                <a:latin typeface="標楷體" pitchFamily="65" charset="-120"/>
                <a:ea typeface="標楷體" pitchFamily="65" charset="-120"/>
                <a:cs typeface="Arial Unicode MS" pitchFamily="34" charset="-12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accent1"/>
                </a:solidFill>
                <a:latin typeface="標楷體" pitchFamily="65" charset="-120"/>
                <a:ea typeface="標楷體" pitchFamily="65" charset="-120"/>
                <a:cs typeface="Arial Unicode MS" pitchFamily="34" charset="-12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accent1"/>
                </a:solidFill>
                <a:latin typeface="標楷體" pitchFamily="65" charset="-120"/>
                <a:ea typeface="標楷體" pitchFamily="65" charset="-120"/>
                <a:cs typeface="Arial Unicode MS" pitchFamily="34" charset="-12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zh-TW" altLang="en-US" dirty="0" smtClean="0">
                <a:solidFill>
                  <a:schemeClr val="accent1">
                    <a:lumMod val="50000"/>
                  </a:schemeClr>
                </a:solidFill>
              </a:rPr>
              <a:t>協定重點內容</a:t>
            </a:r>
            <a:r>
              <a:rPr lang="en-US" altLang="zh-TW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(3/5)</a:t>
            </a:r>
            <a:endParaRPr lang="zh-TW" altLang="en-US" sz="20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91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83568" y="1484784"/>
            <a:ext cx="7776864" cy="4464496"/>
          </a:xfrm>
        </p:spPr>
        <p:txBody>
          <a:bodyPr/>
          <a:lstStyle/>
          <a:p>
            <a:pPr algn="just">
              <a:spcBef>
                <a:spcPts val="2400"/>
              </a:spcBef>
              <a:buFont typeface="Wingdings" pitchFamily="2" charset="2"/>
              <a:buChar char="u"/>
            </a:pPr>
            <a:r>
              <a:rPr lang="zh-TW" altLang="en-US" sz="32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zh-TW" altLang="zh-TW" sz="3200" b="1" dirty="0" smtClean="0">
                <a:solidFill>
                  <a:schemeClr val="accent2">
                    <a:lumMod val="50000"/>
                  </a:schemeClr>
                </a:solidFill>
              </a:rPr>
              <a:t>合作</a:t>
            </a:r>
            <a:r>
              <a:rPr lang="zh-TW" altLang="zh-TW" sz="3200" b="1" dirty="0">
                <a:solidFill>
                  <a:schemeClr val="accent2">
                    <a:lumMod val="50000"/>
                  </a:schemeClr>
                </a:solidFill>
              </a:rPr>
              <a:t>防止網路詐欺，維護網路</a:t>
            </a:r>
            <a:r>
              <a:rPr lang="zh-TW" altLang="zh-TW" sz="3200" b="1" dirty="0" smtClean="0">
                <a:solidFill>
                  <a:schemeClr val="accent2">
                    <a:lumMod val="50000"/>
                  </a:schemeClr>
                </a:solidFill>
              </a:rPr>
              <a:t>交易安全</a:t>
            </a:r>
            <a:endParaRPr lang="en-US" altLang="zh-TW" sz="3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655638" lvl="1" indent="0" algn="just">
              <a:buNone/>
            </a:pPr>
            <a:r>
              <a:rPr lang="zh-TW" altLang="zh-TW" sz="2000" dirty="0" smtClean="0">
                <a:solidFill>
                  <a:schemeClr val="bg2">
                    <a:lumMod val="10000"/>
                  </a:schemeClr>
                </a:solidFill>
              </a:rPr>
              <a:t>採取</a:t>
            </a:r>
            <a:r>
              <a:rPr lang="zh-TW" altLang="zh-TW" sz="2000" dirty="0">
                <a:solidFill>
                  <a:schemeClr val="bg2">
                    <a:lumMod val="10000"/>
                  </a:schemeClr>
                </a:solidFill>
              </a:rPr>
              <a:t>透明及有效之措施，防杜網路上之商業詐欺行為，並依各自之國內法規保護電子商務使用者個人資料</a:t>
            </a:r>
            <a:r>
              <a:rPr lang="zh-TW" altLang="zh-TW" sz="2000" dirty="0" smtClean="0">
                <a:solidFill>
                  <a:schemeClr val="bg2">
                    <a:lumMod val="10000"/>
                  </a:schemeClr>
                </a:solidFill>
              </a:rPr>
              <a:t>。</a:t>
            </a:r>
            <a:endParaRPr lang="en-US" altLang="zh-TW" sz="20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hangingPunct="0">
              <a:spcBef>
                <a:spcPts val="2400"/>
              </a:spcBef>
              <a:buFont typeface="Wingdings" pitchFamily="2" charset="2"/>
              <a:buChar char="u"/>
            </a:pPr>
            <a:r>
              <a:rPr lang="zh-TW" altLang="en-US" sz="32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zh-TW" altLang="zh-TW" sz="3200" b="1" dirty="0" smtClean="0">
                <a:solidFill>
                  <a:schemeClr val="accent2">
                    <a:lumMod val="50000"/>
                  </a:schemeClr>
                </a:solidFill>
              </a:rPr>
              <a:t>鼓勵</a:t>
            </a:r>
            <a:r>
              <a:rPr lang="zh-TW" altLang="zh-TW" sz="3200" b="1" dirty="0">
                <a:solidFill>
                  <a:schemeClr val="accent2">
                    <a:lumMod val="50000"/>
                  </a:schemeClr>
                </a:solidFill>
              </a:rPr>
              <a:t>無紙化貿易及接受電子證明文件</a:t>
            </a:r>
            <a:endParaRPr lang="en-US" altLang="zh-TW" sz="32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655638" lvl="1" indent="0" algn="just" hangingPunct="0">
              <a:buNone/>
            </a:pPr>
            <a:r>
              <a:rPr lang="zh-TW" altLang="zh-TW" sz="2000" dirty="0" smtClean="0">
                <a:solidFill>
                  <a:schemeClr val="bg2">
                    <a:lumMod val="10000"/>
                  </a:schemeClr>
                </a:solidFill>
              </a:rPr>
              <a:t>推動</a:t>
            </a:r>
            <a:r>
              <a:rPr lang="zh-TW" altLang="zh-TW" sz="2000" dirty="0">
                <a:solidFill>
                  <a:schemeClr val="bg2">
                    <a:lumMod val="10000"/>
                  </a:schemeClr>
                </a:solidFill>
              </a:rPr>
              <a:t>貿易無紙化，鼓勵主管機關以電子方式向大眾提供進、出口通關申請文件，並承認以電子方式提供之進、出口文件與紙本文件具有相同效力。</a:t>
            </a:r>
            <a:endParaRPr lang="en-US" altLang="zh-TW" sz="20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58775" indent="0" algn="just">
              <a:buNone/>
            </a:pPr>
            <a:endParaRPr lang="en-US" altLang="zh-TW" sz="1600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DE0160B-7984-4466-B287-3D98F81F9DF7}" type="slidenum">
              <a:rPr lang="zh-TW" altLang="en-US" smtClean="0"/>
              <a:pPr>
                <a:defRPr/>
              </a:pPr>
              <a:t>7</a:t>
            </a:fld>
            <a:endParaRPr lang="zh-TW" altLang="en-US"/>
          </a:p>
        </p:txBody>
      </p:sp>
      <p:pic>
        <p:nvPicPr>
          <p:cNvPr id="6" name="Picture 8" descr="C:\Users\mychen\AppData\Local\Microsoft\Windows\Temporary Internet Files\Content.Outlook\8WGXZXWX\下載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-21381"/>
            <a:ext cx="1791067" cy="649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標題 1"/>
          <p:cNvSpPr txBox="1">
            <a:spLocks/>
          </p:cNvSpPr>
          <p:nvPr/>
        </p:nvSpPr>
        <p:spPr bwMode="auto">
          <a:xfrm>
            <a:off x="539552" y="404664"/>
            <a:ext cx="777686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accent1"/>
                </a:solidFill>
                <a:latin typeface="標楷體" pitchFamily="65" charset="-120"/>
                <a:ea typeface="標楷體" pitchFamily="65" charset="-120"/>
                <a:cs typeface="Arial Unicode MS" pitchFamily="34" charset="-12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accent1"/>
                </a:solidFill>
                <a:latin typeface="標楷體" pitchFamily="65" charset="-120"/>
                <a:ea typeface="標楷體" pitchFamily="65" charset="-120"/>
                <a:cs typeface="Arial Unicode MS" pitchFamily="34" charset="-12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accent1"/>
                </a:solidFill>
                <a:latin typeface="標楷體" pitchFamily="65" charset="-120"/>
                <a:ea typeface="標楷體" pitchFamily="65" charset="-120"/>
                <a:cs typeface="Arial Unicode MS" pitchFamily="34" charset="-12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accent1"/>
                </a:solidFill>
                <a:latin typeface="標楷體" pitchFamily="65" charset="-120"/>
                <a:ea typeface="標楷體" pitchFamily="65" charset="-120"/>
                <a:cs typeface="Arial Unicode MS" pitchFamily="34" charset="-12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accent1"/>
                </a:solidFill>
                <a:latin typeface="標楷體" pitchFamily="65" charset="-120"/>
                <a:ea typeface="標楷體" pitchFamily="65" charset="-120"/>
                <a:cs typeface="Arial Unicode MS" pitchFamily="34" charset="-12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zh-TW" altLang="en-US" dirty="0" smtClean="0">
                <a:solidFill>
                  <a:schemeClr val="accent1">
                    <a:lumMod val="50000"/>
                  </a:schemeClr>
                </a:solidFill>
              </a:rPr>
              <a:t>協定重點內容</a:t>
            </a:r>
            <a:r>
              <a:rPr lang="en-US" altLang="zh-TW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(4/5)</a:t>
            </a:r>
            <a:endParaRPr lang="zh-TW" altLang="en-US" sz="20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686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83568" y="1556792"/>
            <a:ext cx="7704856" cy="4680520"/>
          </a:xfrm>
        </p:spPr>
        <p:txBody>
          <a:bodyPr/>
          <a:lstStyle/>
          <a:p>
            <a:pPr algn="just" hangingPunct="0">
              <a:buFont typeface="Wingdings" pitchFamily="2" charset="2"/>
              <a:buChar char="u"/>
            </a:pPr>
            <a:r>
              <a:rPr lang="zh-TW" altLang="en-US" sz="32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zh-TW" altLang="zh-TW" sz="3200" b="1" dirty="0" smtClean="0">
                <a:solidFill>
                  <a:schemeClr val="accent2">
                    <a:lumMod val="50000"/>
                  </a:schemeClr>
                </a:solidFill>
              </a:rPr>
              <a:t>未來</a:t>
            </a:r>
            <a:r>
              <a:rPr lang="zh-TW" altLang="zh-TW" sz="3200" b="1" dirty="0">
                <a:solidFill>
                  <a:schemeClr val="accent2">
                    <a:lumMod val="50000"/>
                  </a:schemeClr>
                </a:solidFill>
              </a:rPr>
              <a:t>雙方主管機關可能的合作</a:t>
            </a:r>
            <a:r>
              <a:rPr lang="zh-TW" altLang="zh-TW" sz="3200" b="1" dirty="0" smtClean="0">
                <a:solidFill>
                  <a:schemeClr val="accent2">
                    <a:lumMod val="50000"/>
                  </a:schemeClr>
                </a:solidFill>
              </a:rPr>
              <a:t>議題</a:t>
            </a:r>
            <a:endParaRPr lang="en-US" altLang="zh-TW" sz="3200" b="1" dirty="0">
              <a:solidFill>
                <a:schemeClr val="accent2">
                  <a:lumMod val="50000"/>
                </a:schemeClr>
              </a:solidFill>
            </a:endParaRPr>
          </a:p>
          <a:p>
            <a:pPr lvl="1" algn="just" hangingPunct="0">
              <a:buClr>
                <a:schemeClr val="accent4">
                  <a:lumMod val="50000"/>
                </a:schemeClr>
              </a:buClr>
            </a:pPr>
            <a:r>
              <a:rPr lang="zh-TW" altLang="zh-TW" sz="2000" dirty="0" smtClean="0">
                <a:solidFill>
                  <a:schemeClr val="bg2">
                    <a:lumMod val="10000"/>
                  </a:schemeClr>
                </a:solidFill>
              </a:rPr>
              <a:t>協助</a:t>
            </a:r>
            <a:r>
              <a:rPr lang="zh-TW" altLang="zh-TW" sz="2000" dirty="0">
                <a:solidFill>
                  <a:schemeClr val="bg2">
                    <a:lumMod val="10000"/>
                  </a:schemeClr>
                </a:solidFill>
              </a:rPr>
              <a:t>中小企業克服進行電子商務交易之困難與</a:t>
            </a:r>
            <a:r>
              <a:rPr lang="zh-TW" altLang="zh-TW" sz="2000" dirty="0" smtClean="0">
                <a:solidFill>
                  <a:schemeClr val="bg2">
                    <a:lumMod val="10000"/>
                  </a:schemeClr>
                </a:solidFill>
              </a:rPr>
              <a:t>障礙</a:t>
            </a:r>
            <a:r>
              <a:rPr lang="zh-TW" altLang="en-US" sz="2000" dirty="0" smtClean="0">
                <a:solidFill>
                  <a:schemeClr val="bg2">
                    <a:lumMod val="10000"/>
                  </a:schemeClr>
                </a:solidFill>
              </a:rPr>
              <a:t>。</a:t>
            </a:r>
            <a:endParaRPr lang="en-US" altLang="zh-TW" sz="20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buClr>
                <a:schemeClr val="accent4">
                  <a:lumMod val="50000"/>
                </a:schemeClr>
              </a:buClr>
            </a:pPr>
            <a:r>
              <a:rPr lang="zh-TW" altLang="zh-TW" sz="2000" dirty="0" smtClean="0">
                <a:solidFill>
                  <a:schemeClr val="bg2">
                    <a:lumMod val="10000"/>
                  </a:schemeClr>
                </a:solidFill>
              </a:rPr>
              <a:t>分享</a:t>
            </a:r>
            <a:r>
              <a:rPr lang="zh-TW" altLang="zh-TW" sz="2000" dirty="0">
                <a:solidFill>
                  <a:schemeClr val="bg2">
                    <a:lumMod val="10000"/>
                  </a:schemeClr>
                </a:solidFill>
              </a:rPr>
              <a:t>電子商務法規資訊及執行經驗（如消費者保護、智慧財產權保護及網路安全等</a:t>
            </a:r>
            <a:r>
              <a:rPr lang="zh-TW" altLang="zh-TW" sz="2000" dirty="0" smtClean="0">
                <a:solidFill>
                  <a:schemeClr val="bg2">
                    <a:lumMod val="10000"/>
                  </a:schemeClr>
                </a:solidFill>
              </a:rPr>
              <a:t>）</a:t>
            </a:r>
            <a:r>
              <a:rPr lang="zh-TW" altLang="en-US" sz="2000" dirty="0" smtClean="0">
                <a:solidFill>
                  <a:schemeClr val="bg2">
                    <a:lumMod val="10000"/>
                  </a:schemeClr>
                </a:solidFill>
              </a:rPr>
              <a:t>。</a:t>
            </a:r>
            <a:endParaRPr lang="en-US" altLang="zh-TW" sz="2000" dirty="0" smtClean="0">
              <a:solidFill>
                <a:schemeClr val="bg2">
                  <a:lumMod val="10000"/>
                </a:schemeClr>
              </a:solidFill>
            </a:endParaRPr>
          </a:p>
          <a:p>
            <a:pPr lvl="1" algn="just">
              <a:buClr>
                <a:schemeClr val="accent4">
                  <a:lumMod val="50000"/>
                </a:schemeClr>
              </a:buClr>
            </a:pPr>
            <a:r>
              <a:rPr lang="zh-TW" altLang="zh-TW" sz="2000" dirty="0">
                <a:solidFill>
                  <a:schemeClr val="bg2">
                    <a:lumMod val="10000"/>
                  </a:schemeClr>
                </a:solidFill>
              </a:rPr>
              <a:t>合作維持雙方之間網路與資訊的自由</a:t>
            </a:r>
            <a:r>
              <a:rPr lang="zh-TW" altLang="zh-TW" sz="2000" dirty="0" smtClean="0">
                <a:solidFill>
                  <a:schemeClr val="bg2">
                    <a:lumMod val="10000"/>
                  </a:schemeClr>
                </a:solidFill>
              </a:rPr>
              <a:t>流通</a:t>
            </a:r>
            <a:r>
              <a:rPr lang="zh-TW" altLang="en-US" sz="2000" dirty="0" smtClean="0">
                <a:solidFill>
                  <a:schemeClr val="bg2">
                    <a:lumMod val="10000"/>
                  </a:schemeClr>
                </a:solidFill>
              </a:rPr>
              <a:t>。</a:t>
            </a:r>
            <a:endParaRPr lang="en-US" altLang="zh-TW" sz="2000" dirty="0" smtClean="0">
              <a:solidFill>
                <a:schemeClr val="bg2">
                  <a:lumMod val="10000"/>
                </a:schemeClr>
              </a:solidFill>
            </a:endParaRPr>
          </a:p>
          <a:p>
            <a:pPr lvl="1" algn="just">
              <a:buClr>
                <a:schemeClr val="accent4">
                  <a:lumMod val="50000"/>
                </a:schemeClr>
              </a:buClr>
            </a:pPr>
            <a:r>
              <a:rPr lang="zh-TW" altLang="zh-TW" sz="2000" dirty="0">
                <a:solidFill>
                  <a:schemeClr val="bg2">
                    <a:lumMod val="10000"/>
                  </a:schemeClr>
                </a:solidFill>
              </a:rPr>
              <a:t>鼓勵業者採取自律</a:t>
            </a:r>
            <a:r>
              <a:rPr lang="zh-TW" altLang="zh-TW" sz="2000" dirty="0" smtClean="0">
                <a:solidFill>
                  <a:schemeClr val="bg2">
                    <a:lumMod val="10000"/>
                  </a:schemeClr>
                </a:solidFill>
              </a:rPr>
              <a:t>措施</a:t>
            </a:r>
            <a:r>
              <a:rPr lang="zh-TW" altLang="en-US" sz="2000" dirty="0" smtClean="0">
                <a:solidFill>
                  <a:schemeClr val="bg2">
                    <a:lumMod val="10000"/>
                  </a:schemeClr>
                </a:solidFill>
              </a:rPr>
              <a:t>（</a:t>
            </a:r>
            <a:r>
              <a:rPr lang="zh-TW" altLang="zh-TW" sz="2000" dirty="0">
                <a:solidFill>
                  <a:schemeClr val="bg2">
                    <a:lumMod val="10000"/>
                  </a:schemeClr>
                </a:solidFill>
              </a:rPr>
              <a:t>例如訂定共同行為準則</a:t>
            </a:r>
            <a:r>
              <a:rPr lang="zh-TW" altLang="zh-TW" sz="2000" dirty="0" smtClean="0">
                <a:solidFill>
                  <a:schemeClr val="bg2">
                    <a:lumMod val="10000"/>
                  </a:schemeClr>
                </a:solidFill>
              </a:rPr>
              <a:t>與契約範本等</a:t>
            </a:r>
            <a:r>
              <a:rPr lang="zh-TW" altLang="en-US" sz="2000" dirty="0" smtClean="0">
                <a:solidFill>
                  <a:schemeClr val="bg2">
                    <a:lumMod val="10000"/>
                  </a:schemeClr>
                </a:solidFill>
              </a:rPr>
              <a:t>）。</a:t>
            </a:r>
            <a:endParaRPr lang="en-US" altLang="zh-TW" sz="2000" dirty="0" smtClean="0">
              <a:solidFill>
                <a:schemeClr val="bg2">
                  <a:lumMod val="10000"/>
                </a:schemeClr>
              </a:solidFill>
            </a:endParaRPr>
          </a:p>
          <a:p>
            <a:pPr lvl="1" algn="just">
              <a:buClr>
                <a:schemeClr val="accent4">
                  <a:lumMod val="50000"/>
                </a:schemeClr>
              </a:buClr>
            </a:pPr>
            <a:r>
              <a:rPr lang="zh-TW" altLang="zh-TW" sz="2000" dirty="0" smtClean="0">
                <a:solidFill>
                  <a:schemeClr val="bg2">
                    <a:lumMod val="10000"/>
                  </a:schemeClr>
                </a:solidFill>
              </a:rPr>
              <a:t>合作</a:t>
            </a:r>
            <a:r>
              <a:rPr lang="zh-TW" altLang="zh-TW" sz="2000" dirty="0">
                <a:solidFill>
                  <a:schemeClr val="bg2">
                    <a:lumMod val="10000"/>
                  </a:schemeClr>
                </a:solidFill>
              </a:rPr>
              <a:t>查處雙方共同關切之電子商務網路詐欺行為</a:t>
            </a:r>
            <a:r>
              <a:rPr lang="zh-TW" altLang="zh-TW" sz="2000" dirty="0" smtClean="0">
                <a:solidFill>
                  <a:schemeClr val="bg2">
                    <a:lumMod val="10000"/>
                  </a:schemeClr>
                </a:solidFill>
              </a:rPr>
              <a:t>案件</a:t>
            </a:r>
            <a:r>
              <a:rPr lang="zh-TW" altLang="en-US" sz="2000" dirty="0" smtClean="0">
                <a:solidFill>
                  <a:schemeClr val="bg2">
                    <a:lumMod val="10000"/>
                  </a:schemeClr>
                </a:solidFill>
              </a:rPr>
              <a:t>。</a:t>
            </a:r>
            <a:endParaRPr lang="en-US" altLang="zh-TW" sz="2000" dirty="0" smtClean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DE0160B-7984-4466-B287-3D98F81F9DF7}" type="slidenum">
              <a:rPr lang="zh-TW" altLang="en-US" smtClean="0"/>
              <a:pPr>
                <a:defRPr/>
              </a:pPr>
              <a:t>8</a:t>
            </a:fld>
            <a:endParaRPr lang="zh-TW" altLang="en-US"/>
          </a:p>
        </p:txBody>
      </p:sp>
      <p:pic>
        <p:nvPicPr>
          <p:cNvPr id="6" name="Picture 8" descr="C:\Users\mychen\AppData\Local\Microsoft\Windows\Temporary Internet Files\Content.Outlook\8WGXZXWX\下載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-21381"/>
            <a:ext cx="1791067" cy="649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標題 1"/>
          <p:cNvSpPr txBox="1">
            <a:spLocks/>
          </p:cNvSpPr>
          <p:nvPr/>
        </p:nvSpPr>
        <p:spPr bwMode="auto">
          <a:xfrm>
            <a:off x="539552" y="404664"/>
            <a:ext cx="777686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accent1"/>
                </a:solidFill>
                <a:latin typeface="標楷體" pitchFamily="65" charset="-120"/>
                <a:ea typeface="標楷體" pitchFamily="65" charset="-120"/>
                <a:cs typeface="Arial Unicode MS" pitchFamily="34" charset="-12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accent1"/>
                </a:solidFill>
                <a:latin typeface="標楷體" pitchFamily="65" charset="-120"/>
                <a:ea typeface="標楷體" pitchFamily="65" charset="-120"/>
                <a:cs typeface="Arial Unicode MS" pitchFamily="34" charset="-12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accent1"/>
                </a:solidFill>
                <a:latin typeface="標楷體" pitchFamily="65" charset="-120"/>
                <a:ea typeface="標楷體" pitchFamily="65" charset="-120"/>
                <a:cs typeface="Arial Unicode MS" pitchFamily="34" charset="-12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accent1"/>
                </a:solidFill>
                <a:latin typeface="標楷體" pitchFamily="65" charset="-120"/>
                <a:ea typeface="標楷體" pitchFamily="65" charset="-120"/>
                <a:cs typeface="Arial Unicode MS" pitchFamily="34" charset="-12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accent1"/>
                </a:solidFill>
                <a:latin typeface="標楷體" pitchFamily="65" charset="-120"/>
                <a:ea typeface="標楷體" pitchFamily="65" charset="-120"/>
                <a:cs typeface="Arial Unicode MS" pitchFamily="34" charset="-12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zh-TW" altLang="en-US" dirty="0" smtClean="0">
                <a:solidFill>
                  <a:schemeClr val="accent1">
                    <a:lumMod val="50000"/>
                  </a:schemeClr>
                </a:solidFill>
              </a:rPr>
              <a:t>協定重點內容</a:t>
            </a:r>
            <a:r>
              <a:rPr lang="en-US" altLang="zh-TW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(5/5)</a:t>
            </a:r>
            <a:endParaRPr lang="zh-TW" altLang="en-US" sz="20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91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標題 1"/>
          <p:cNvSpPr>
            <a:spLocks noGrp="1"/>
          </p:cNvSpPr>
          <p:nvPr>
            <p:ph type="title"/>
          </p:nvPr>
        </p:nvSpPr>
        <p:spPr>
          <a:xfrm>
            <a:off x="593391" y="311935"/>
            <a:ext cx="7667625" cy="827087"/>
          </a:xfrm>
        </p:spPr>
        <p:txBody>
          <a:bodyPr anchor="ctr"/>
          <a:lstStyle/>
          <a:p>
            <a:r>
              <a:rPr lang="zh-TW" altLang="en-U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整體效益</a:t>
            </a:r>
          </a:p>
        </p:txBody>
      </p:sp>
      <p:sp>
        <p:nvSpPr>
          <p:cNvPr id="58369" name="內容版面配置區 2"/>
          <p:cNvSpPr>
            <a:spLocks noGrp="1"/>
          </p:cNvSpPr>
          <p:nvPr>
            <p:ph idx="1"/>
          </p:nvPr>
        </p:nvSpPr>
        <p:spPr>
          <a:xfrm>
            <a:off x="827584" y="1268760"/>
            <a:ext cx="7488832" cy="5184576"/>
          </a:xfrm>
        </p:spPr>
        <p:txBody>
          <a:bodyPr/>
          <a:lstStyle/>
          <a:p>
            <a:pPr algn="just">
              <a:buClr>
                <a:schemeClr val="accent4">
                  <a:lumMod val="50000"/>
                </a:schemeClr>
              </a:buClr>
            </a:pPr>
            <a:r>
              <a:rPr lang="zh-TW" altLang="en-US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經貿利益</a:t>
            </a:r>
            <a:endParaRPr lang="en-US" altLang="zh-TW" sz="32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66713" lvl="1" indent="0" algn="just">
              <a:buNone/>
            </a:pPr>
            <a:r>
              <a:rPr lang="zh-TW" altLang="zh-TW" sz="2000" dirty="0" smtClean="0">
                <a:solidFill>
                  <a:schemeClr val="bg2">
                    <a:lumMod val="10000"/>
                  </a:schemeClr>
                </a:solidFill>
              </a:rPr>
              <a:t>透過</a:t>
            </a:r>
            <a:r>
              <a:rPr lang="zh-TW" altLang="zh-TW" sz="2000" dirty="0">
                <a:solidFill>
                  <a:schemeClr val="bg2">
                    <a:lumMod val="10000"/>
                  </a:schemeClr>
                </a:solidFill>
              </a:rPr>
              <a:t>減少數位商品及服務之貿易障礙，為業者及消費者創造穩定與安全之交易環境，促進電子商務之蓬勃發展，為我國經濟帶來成長與機會。</a:t>
            </a:r>
          </a:p>
          <a:p>
            <a:pPr algn="just">
              <a:buClr>
                <a:schemeClr val="accent4">
                  <a:lumMod val="50000"/>
                </a:schemeClr>
              </a:buClr>
            </a:pPr>
            <a:r>
              <a:rPr lang="zh-TW" altLang="en-US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累積動能</a:t>
            </a:r>
            <a:endParaRPr lang="en-US" altLang="zh-TW" sz="32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66713" lvl="1" indent="0" algn="just">
              <a:buNone/>
            </a:pPr>
            <a:r>
              <a:rPr lang="zh-TW" altLang="zh-TW" sz="2000" dirty="0" smtClean="0">
                <a:solidFill>
                  <a:schemeClr val="bg2">
                    <a:lumMod val="10000"/>
                  </a:schemeClr>
                </a:solidFill>
              </a:rPr>
              <a:t>延續</a:t>
            </a:r>
            <a:r>
              <a:rPr lang="zh-TW" altLang="en-US" sz="2000" dirty="0" smtClean="0">
                <a:solidFill>
                  <a:schemeClr val="bg2">
                    <a:lumMod val="10000"/>
                  </a:schemeClr>
                </a:solidFill>
              </a:rPr>
              <a:t>臺</a:t>
            </a:r>
            <a:r>
              <a:rPr lang="zh-TW" altLang="zh-TW" sz="2000" dirty="0" smtClean="0">
                <a:solidFill>
                  <a:schemeClr val="bg2">
                    <a:lumMod val="10000"/>
                  </a:schemeClr>
                </a:solidFill>
              </a:rPr>
              <a:t>、</a:t>
            </a:r>
            <a:r>
              <a:rPr lang="zh-TW" altLang="zh-TW" sz="2000" dirty="0">
                <a:solidFill>
                  <a:schemeClr val="bg2">
                    <a:lumMod val="10000"/>
                  </a:schemeClr>
                </a:solidFill>
              </a:rPr>
              <a:t>日間「堆積木」作法，繼</a:t>
            </a:r>
            <a:r>
              <a:rPr lang="zh-TW" altLang="zh-TW" sz="2000" dirty="0" smtClean="0">
                <a:solidFill>
                  <a:schemeClr val="bg2">
                    <a:lumMod val="10000"/>
                  </a:schemeClr>
                </a:solidFill>
              </a:rPr>
              <a:t>「</a:t>
            </a:r>
            <a:r>
              <a:rPr lang="zh-TW" altLang="en-US" sz="2000" dirty="0" smtClean="0">
                <a:solidFill>
                  <a:schemeClr val="bg2">
                    <a:lumMod val="10000"/>
                  </a:schemeClr>
                </a:solidFill>
              </a:rPr>
              <a:t>臺</a:t>
            </a:r>
            <a:r>
              <a:rPr lang="zh-TW" altLang="zh-TW" sz="2000" dirty="0" smtClean="0">
                <a:solidFill>
                  <a:schemeClr val="bg2">
                    <a:lumMod val="10000"/>
                  </a:schemeClr>
                </a:solidFill>
              </a:rPr>
              <a:t>日</a:t>
            </a:r>
            <a:r>
              <a:rPr lang="zh-TW" altLang="zh-TW" sz="2000" dirty="0" smtClean="0">
                <a:solidFill>
                  <a:schemeClr val="bg2">
                    <a:lumMod val="10000"/>
                  </a:schemeClr>
                </a:solidFill>
              </a:rPr>
              <a:t>投資協議</a:t>
            </a:r>
            <a:r>
              <a:rPr lang="zh-TW" altLang="zh-TW" sz="2000" dirty="0">
                <a:solidFill>
                  <a:schemeClr val="bg2">
                    <a:lumMod val="10000"/>
                  </a:schemeClr>
                </a:solidFill>
              </a:rPr>
              <a:t>」之後，進一步完成</a:t>
            </a:r>
            <a:r>
              <a:rPr lang="zh-TW" altLang="zh-TW" sz="2000" dirty="0" smtClean="0">
                <a:solidFill>
                  <a:schemeClr val="bg2">
                    <a:lumMod val="10000"/>
                  </a:schemeClr>
                </a:solidFill>
              </a:rPr>
              <a:t>「</a:t>
            </a:r>
            <a:r>
              <a:rPr lang="zh-TW" altLang="en-US" sz="2000" dirty="0" smtClean="0">
                <a:solidFill>
                  <a:schemeClr val="bg2">
                    <a:lumMod val="10000"/>
                  </a:schemeClr>
                </a:solidFill>
              </a:rPr>
              <a:t>臺</a:t>
            </a:r>
            <a:r>
              <a:rPr lang="zh-TW" altLang="zh-TW" sz="2000" dirty="0" smtClean="0">
                <a:solidFill>
                  <a:schemeClr val="bg2">
                    <a:lumMod val="10000"/>
                  </a:schemeClr>
                </a:solidFill>
              </a:rPr>
              <a:t>日</a:t>
            </a:r>
            <a:r>
              <a:rPr lang="zh-TW" altLang="zh-TW" sz="2000" dirty="0">
                <a:solidFill>
                  <a:schemeClr val="bg2">
                    <a:lumMod val="10000"/>
                  </a:schemeClr>
                </a:solidFill>
              </a:rPr>
              <a:t>電子商務合作協議」，為雙方未來持續洽簽經貿協議奠定良好基礎。</a:t>
            </a:r>
          </a:p>
          <a:p>
            <a:pPr algn="just">
              <a:buClr>
                <a:schemeClr val="accent4">
                  <a:lumMod val="50000"/>
                </a:schemeClr>
              </a:buClr>
            </a:pPr>
            <a:r>
              <a:rPr lang="zh-TW" altLang="en-US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深化合作</a:t>
            </a:r>
            <a:endParaRPr lang="en-US" altLang="zh-TW" sz="32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66713" lvl="1" indent="0" algn="just">
              <a:buNone/>
            </a:pPr>
            <a:r>
              <a:rPr lang="zh-TW" altLang="zh-TW" sz="2000" dirty="0" smtClean="0">
                <a:solidFill>
                  <a:schemeClr val="bg2">
                    <a:lumMod val="10000"/>
                  </a:schemeClr>
                </a:solidFill>
              </a:rPr>
              <a:t>提供</a:t>
            </a:r>
            <a:r>
              <a:rPr lang="zh-TW" altLang="en-US" sz="2000" dirty="0" smtClean="0">
                <a:solidFill>
                  <a:schemeClr val="bg2">
                    <a:lumMod val="10000"/>
                  </a:schemeClr>
                </a:solidFill>
              </a:rPr>
              <a:t>臺</a:t>
            </a:r>
            <a:r>
              <a:rPr lang="zh-TW" altLang="zh-TW" sz="2000" dirty="0" smtClean="0">
                <a:solidFill>
                  <a:schemeClr val="bg2">
                    <a:lumMod val="10000"/>
                  </a:schemeClr>
                </a:solidFill>
              </a:rPr>
              <a:t>、</a:t>
            </a:r>
            <a:r>
              <a:rPr lang="zh-TW" altLang="zh-TW" sz="2000" dirty="0">
                <a:solidFill>
                  <a:schemeClr val="bg2">
                    <a:lumMod val="10000"/>
                  </a:schemeClr>
                </a:solidFill>
              </a:rPr>
              <a:t>日未來合作方向，雙方可在亞東關係協會及日本交流協會之</a:t>
            </a:r>
            <a:r>
              <a:rPr lang="zh-TW" altLang="zh-TW" sz="2000" dirty="0" smtClean="0">
                <a:solidFill>
                  <a:schemeClr val="bg2">
                    <a:lumMod val="10000"/>
                  </a:schemeClr>
                </a:solidFill>
              </a:rPr>
              <a:t>年度</a:t>
            </a:r>
            <a:r>
              <a:rPr lang="zh-TW" altLang="en-US" sz="2000" dirty="0" smtClean="0">
                <a:solidFill>
                  <a:schemeClr val="bg2">
                    <a:lumMod val="10000"/>
                  </a:schemeClr>
                </a:solidFill>
              </a:rPr>
              <a:t>臺</a:t>
            </a:r>
            <a:r>
              <a:rPr lang="zh-TW" altLang="zh-TW" sz="2000" dirty="0" smtClean="0">
                <a:solidFill>
                  <a:schemeClr val="bg2">
                    <a:lumMod val="10000"/>
                  </a:schemeClr>
                </a:solidFill>
              </a:rPr>
              <a:t>日</a:t>
            </a:r>
            <a:r>
              <a:rPr lang="zh-TW" altLang="zh-TW" sz="2000" dirty="0">
                <a:solidFill>
                  <a:schemeClr val="bg2">
                    <a:lumMod val="10000"/>
                  </a:schemeClr>
                </a:solidFill>
              </a:rPr>
              <a:t>經濟貿易會議，進行電子商務相關議題之資訊分享、經驗交流與合作，深化雙邊經貿關係。</a:t>
            </a:r>
            <a:endParaRPr lang="zh-TW" altLang="en-US" sz="20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371" name="投影片編號版面配置區 4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2FFDA19-6858-446A-9A1B-0CF5D2DA68F9}" type="slidenum">
              <a:rPr lang="zh-TW" altLang="en-US">
                <a:latin typeface="Times New Roman" pitchFamily="18" charset="0"/>
                <a:cs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altLang="zh-TW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8" descr="C:\Users\mychen\AppData\Local\Microsoft\Windows\Temporary Internet Files\Content.Outlook\8WGXZXWX\下載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-21381"/>
            <a:ext cx="1791067" cy="649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奧斯丁">
  <a:themeElements>
    <a:clrScheme name="原創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奧斯丁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奧斯丁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5583</TotalTime>
  <Words>958</Words>
  <Application>Microsoft Office PowerPoint</Application>
  <PresentationFormat>如螢幕大小 (4:3)</PresentationFormat>
  <Paragraphs>63</Paragraphs>
  <Slides>10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10</vt:i4>
      </vt:variant>
    </vt:vector>
  </HeadingPairs>
  <TitlesOfParts>
    <vt:vector size="11" baseType="lpstr">
      <vt:lpstr>奧斯丁</vt:lpstr>
      <vt:lpstr>臺日電子商務合作協議簡介</vt:lpstr>
      <vt:lpstr>簡報大綱</vt:lpstr>
      <vt:lpstr>洽簽背景 </vt:lpstr>
      <vt:lpstr>協定重點內容(1/5)</vt:lpstr>
      <vt:lpstr>PowerPoint 簡報</vt:lpstr>
      <vt:lpstr>PowerPoint 簡報</vt:lpstr>
      <vt:lpstr>PowerPoint 簡報</vt:lpstr>
      <vt:lpstr>PowerPoint 簡報</vt:lpstr>
      <vt:lpstr>整體效益</vt:lpstr>
      <vt:lpstr>PowerPoint 簡報</vt:lpstr>
    </vt:vector>
  </TitlesOfParts>
  <Company>MOEA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Ke-Hsin Lo</dc:creator>
  <cp:lastModifiedBy>陳滿盈</cp:lastModifiedBy>
  <cp:revision>448</cp:revision>
  <cp:lastPrinted>2013-07-08T02:25:23Z</cp:lastPrinted>
  <dcterms:created xsi:type="dcterms:W3CDTF">2013-01-10T03:07:39Z</dcterms:created>
  <dcterms:modified xsi:type="dcterms:W3CDTF">2013-11-03T05:23:37Z</dcterms:modified>
</cp:coreProperties>
</file>