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handoutMasterIdLst>
    <p:handoutMasterId r:id="rId7"/>
  </p:handoutMasterIdLst>
  <p:sldIdLst>
    <p:sldId id="262" r:id="rId3"/>
    <p:sldId id="266" r:id="rId4"/>
    <p:sldId id="267" r:id="rId5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A7CBBD"/>
    <a:srgbClr val="002A00"/>
    <a:srgbClr val="A5CDA7"/>
    <a:srgbClr val="A2D0AB"/>
    <a:srgbClr val="A6CCAC"/>
    <a:srgbClr val="0ABAB5"/>
    <a:srgbClr val="7BD7C1"/>
    <a:srgbClr val="94DECC"/>
    <a:srgbClr val="95DD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327" autoAdjust="0"/>
  </p:normalViewPr>
  <p:slideViewPr>
    <p:cSldViewPr>
      <p:cViewPr varScale="1">
        <p:scale>
          <a:sx n="94" d="100"/>
          <a:sy n="94" d="100"/>
        </p:scale>
        <p:origin x="79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6" d="100"/>
          <a:sy n="66" d="100"/>
        </p:scale>
        <p:origin x="-2352" y="-114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728FA-15A5-4D24-9781-9241156A12B5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AF5854-DFCF-43FC-8393-3739A7F3D65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68110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8F8B1-79B0-453F-A88D-D0F1B5F20C45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4DBFCE-FE2A-4544-8A20-3FD031858AD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8648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5513" y="742950"/>
            <a:ext cx="4970462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803" tIns="45392" rIns="90803" bIns="45392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err="1" smtClean="0">
                <a:ea typeface="新細明體" charset="-120"/>
              </a:rPr>
              <a:t>cdc</a:t>
            </a:r>
            <a:endParaRPr lang="zh-CN" altLang="en-US" dirty="0" smtClean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539008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25513" y="742950"/>
            <a:ext cx="4970462" cy="37290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803" tIns="45392" rIns="90803" bIns="45392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err="1" smtClean="0">
                <a:ea typeface="新細明體" charset="-120"/>
              </a:rPr>
              <a:t>cdc</a:t>
            </a:r>
            <a:endParaRPr lang="zh-CN" altLang="en-US" dirty="0" smtClean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53900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9648"/>
            <a:ext cx="9180512" cy="4379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 userDrawn="1"/>
        </p:nvSpPr>
        <p:spPr>
          <a:xfrm>
            <a:off x="-36512" y="6021288"/>
            <a:ext cx="9167124" cy="836712"/>
          </a:xfrm>
          <a:prstGeom prst="rect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TW" altLang="en-US"/>
          </a:p>
        </p:txBody>
      </p:sp>
      <p:sp>
        <p:nvSpPr>
          <p:cNvPr id="11" name="標題 1"/>
          <p:cNvSpPr>
            <a:spLocks noGrp="1"/>
          </p:cNvSpPr>
          <p:nvPr>
            <p:ph type="ctrTitle"/>
          </p:nvPr>
        </p:nvSpPr>
        <p:spPr>
          <a:xfrm>
            <a:off x="374848" y="2271787"/>
            <a:ext cx="7772400" cy="1470025"/>
          </a:xfr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12" name="副標題 2"/>
          <p:cNvSpPr>
            <a:spLocks noGrp="1"/>
          </p:cNvSpPr>
          <p:nvPr>
            <p:ph type="subTitle" idx="1"/>
          </p:nvPr>
        </p:nvSpPr>
        <p:spPr>
          <a:xfrm>
            <a:off x="1887016" y="392797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13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518864" y="6304235"/>
            <a:ext cx="2133600" cy="365125"/>
          </a:xfrm>
        </p:spPr>
        <p:txBody>
          <a:bodyPr/>
          <a:lstStyle/>
          <a:p>
            <a:fld id="{89750459-4E04-46AE-B4E3-08EACA9F2E43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14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85864" y="6304235"/>
            <a:ext cx="2895600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15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614864" y="6304235"/>
            <a:ext cx="2133600" cy="365125"/>
          </a:xfrm>
        </p:spPr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6" name="Picture 2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471"/>
          <a:stretch>
            <a:fillRect/>
          </a:stretch>
        </p:blipFill>
        <p:spPr bwMode="auto">
          <a:xfrm>
            <a:off x="0" y="18068"/>
            <a:ext cx="3131840" cy="83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/>
          <p:cNvSpPr/>
          <p:nvPr userDrawn="1"/>
        </p:nvSpPr>
        <p:spPr bwMode="auto">
          <a:xfrm>
            <a:off x="3521075" y="1"/>
            <a:ext cx="5659437" cy="836711"/>
          </a:xfrm>
          <a:prstGeom prst="rect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TW" altLang="en-US"/>
          </a:p>
        </p:txBody>
      </p:sp>
      <p:sp>
        <p:nvSpPr>
          <p:cNvPr id="19" name="平行四邊形 18"/>
          <p:cNvSpPr/>
          <p:nvPr userDrawn="1"/>
        </p:nvSpPr>
        <p:spPr bwMode="auto">
          <a:xfrm>
            <a:off x="2915816" y="0"/>
            <a:ext cx="634553" cy="836712"/>
          </a:xfrm>
          <a:prstGeom prst="parallelogram">
            <a:avLst>
              <a:gd name="adj" fmla="val 45333"/>
            </a:avLst>
          </a:prstGeom>
          <a:solidFill>
            <a:srgbClr val="FFCC66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0" name="直角三角形 19"/>
          <p:cNvSpPr/>
          <p:nvPr userDrawn="1"/>
        </p:nvSpPr>
        <p:spPr bwMode="auto">
          <a:xfrm flipH="1">
            <a:off x="3253085" y="0"/>
            <a:ext cx="267990" cy="830867"/>
          </a:xfrm>
          <a:prstGeom prst="rtTriangle">
            <a:avLst/>
          </a:prstGeom>
          <a:solidFill>
            <a:srgbClr val="A7CBBD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6519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99666"/>
            <a:ext cx="8229600" cy="854968"/>
          </a:xfrm>
        </p:spPr>
        <p:txBody>
          <a:bodyPr>
            <a:normAutofit/>
          </a:bodyPr>
          <a:lstStyle>
            <a:lvl1pPr>
              <a:defRPr sz="40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97962-3490-4903-A9F7-A366B92084C8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-36512" y="6021288"/>
            <a:ext cx="9167124" cy="836712"/>
          </a:xfrm>
          <a:prstGeom prst="rect">
            <a:avLst/>
          </a:prstGeom>
          <a:solidFill>
            <a:srgbClr val="A7CBBD">
              <a:alpha val="3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TW" altLang="en-U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00392" y="116632"/>
            <a:ext cx="900113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6127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B213C-081E-44AC-9AD5-7D205EB4E5D3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2035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B759A-7238-4EDE-80C7-1192AA5A824B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1401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262B0-2ECC-4635-A58E-012174BE9548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8282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61759-7361-49F6-9159-1BAD81A50BE7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4919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6DD02-9570-467C-8017-38F762F7B172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3917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562FB-A346-40F0-950B-A28AEFA66D09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6333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37145-3C21-49EF-ABCB-196B655DD9E9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6787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52FAC-365A-49D5-9AE7-9915FF5D2222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54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5998A-1253-4156-98BC-6C909A81C087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821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CFD2E-A766-480C-8040-FDDB4EA26590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4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6335-3103-43A7-AE9C-E7C51BAC0D38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94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0DA59-0995-4833-848D-D47666D999DF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89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EEB1A-8A34-4B35-9939-AE594F982F47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65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DFAD3-6C88-438B-8351-A75A35EE0898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53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20E39-4866-4D67-AF5E-22AF14F4F0D7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5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025BB-5324-479E-9B9B-E640281893C6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00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1F8C3-00D0-4A5F-ACCB-554D4C640871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20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DB9B6-886C-4230-812A-39A77556538E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06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7DBDA-28AB-4D9A-BF27-006E6D938ADA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990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C73038-BF7F-4552-8F7B-3A8BF013120B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96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457200" y="765175"/>
            <a:ext cx="8240713" cy="5360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95D78E-85BF-4FEC-8A1B-52CDEAA999BF}" type="slidenum">
              <a:rPr lang="en-US" altLang="zh-TW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29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BCA62-169E-4518-B23C-E36DCBD3D708}" type="datetime1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ED283-3321-4A87-8015-5377E0F8A7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4356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2BFC18-744B-4E2C-A429-C20CB5C93470}" type="slidenum">
              <a:rPr kumimoji="1" lang="en-US" altLang="zh-TW" smtClean="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zh-TW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584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553200" y="6384777"/>
            <a:ext cx="2133600" cy="365125"/>
          </a:xfrm>
        </p:spPr>
        <p:txBody>
          <a:bodyPr/>
          <a:lstStyle/>
          <a:p>
            <a:pPr>
              <a:defRPr/>
            </a:pPr>
            <a:fld id="{BE9B0BAC-61F4-480D-BCAE-66DD7E952935}" type="slidenum">
              <a:rPr lang="zh-TW" altLang="en-US" smtClean="0">
                <a:latin typeface="標楷體" panose="03000509000000000000" pitchFamily="65" charset="-120"/>
                <a:ea typeface="標楷體" panose="03000509000000000000" pitchFamily="65" charset="-120"/>
              </a:rPr>
              <a:pPr>
                <a:defRPr/>
              </a:pPr>
              <a:t>1</a:t>
            </a:fld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1619672" y="116632"/>
            <a:ext cx="6552728" cy="8389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  <a:cs typeface="+mj-cs"/>
              </a:defRPr>
            </a:lvl1pPr>
          </a:lstStyle>
          <a:p>
            <a:pPr marL="447675" indent="-447675"/>
            <a:endParaRPr lang="zh-TW" altLang="en-US" sz="4000" b="1" dirty="0">
              <a:solidFill>
                <a:srgbClr val="002A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19672" y="3393827"/>
            <a:ext cx="6002793" cy="265588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8" name="圓角矩形 27"/>
          <p:cNvSpPr/>
          <p:nvPr/>
        </p:nvSpPr>
        <p:spPr>
          <a:xfrm>
            <a:off x="909831" y="980728"/>
            <a:ext cx="7992888" cy="504056"/>
          </a:xfrm>
          <a:prstGeom prst="roundRect">
            <a:avLst>
              <a:gd name="adj" fmla="val 3133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推動重要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蚊媒傳染病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防治及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流腦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疫情監控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344330" y="109544"/>
            <a:ext cx="8229600" cy="854968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</a:rPr>
              <a:t>國</a:t>
            </a:r>
            <a:r>
              <a:rPr lang="zh-TW" altLang="en-US" b="1" dirty="0">
                <a:solidFill>
                  <a:schemeClr val="tx2">
                    <a:lumMod val="75000"/>
                  </a:schemeClr>
                </a:solidFill>
              </a:rPr>
              <a:t>內</a:t>
            </a:r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</a:rPr>
              <a:t>重要</a:t>
            </a:r>
            <a:r>
              <a:rPr lang="zh-TW" altLang="en-US" b="1" dirty="0">
                <a:solidFill>
                  <a:schemeClr val="tx2">
                    <a:lumMod val="75000"/>
                  </a:schemeClr>
                </a:solidFill>
              </a:rPr>
              <a:t>急性</a:t>
            </a:r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</a:rPr>
              <a:t>傳染病現況及因應</a:t>
            </a:r>
            <a:endParaRPr lang="zh-TW" alt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投影片編號版面配置區 3"/>
          <p:cNvSpPr txBox="1">
            <a:spLocks/>
          </p:cNvSpPr>
          <p:nvPr/>
        </p:nvSpPr>
        <p:spPr>
          <a:xfrm>
            <a:off x="6553200" y="638477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4DED283-3321-4A87-8015-5377E0F8A722}" type="slidenum">
              <a:rPr lang="zh-TW" altLang="en-US" smtClean="0"/>
              <a:pPr/>
              <a:t>1</a:t>
            </a:fld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4621068" y="1618475"/>
            <a:ext cx="4464706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嚴密監控國內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外流腦疫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情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320066" y="1624734"/>
            <a:ext cx="4139064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強化</a:t>
            </a:r>
            <a:r>
              <a:rPr lang="zh-TW" altLang="en-US" dirty="0"/>
              <a:t>登革熱</a:t>
            </a:r>
            <a:r>
              <a:rPr lang="zh-TW" altLang="en-US" dirty="0" smtClean="0"/>
              <a:t>與日本腦炎防治</a:t>
            </a:r>
            <a:endParaRPr lang="zh-TW" altLang="en-US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339418" y="2093658"/>
            <a:ext cx="4119712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>
              <a:buFont typeface="Wingdings" panose="05000000000000000000" pitchFamily="2" charset="2"/>
              <a:buChar char="n"/>
            </a:pP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登革熱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月入夏以來累計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例本土病例，境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外移入累計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148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例。</a:t>
            </a:r>
            <a:endParaRPr lang="en-US" altLang="zh-TW" sz="17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3525" indent="-263525">
              <a:buFont typeface="Wingdings" panose="05000000000000000000" pitchFamily="2" charset="2"/>
              <a:buChar char="n"/>
            </a:pP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日本腦炎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年截至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7/31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累計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21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例。</a:t>
            </a:r>
            <a:endParaRPr lang="en-US" altLang="zh-TW" sz="17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3525" indent="-263525">
              <a:buFont typeface="Wingdings" panose="05000000000000000000" pitchFamily="2" charset="2"/>
              <a:buChar char="n"/>
            </a:pP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加強邊境檢疫，深化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社區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動員，早期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發現病例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，縮短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病例隱藏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期。</a:t>
            </a:r>
            <a:endParaRPr lang="en-US" altLang="zh-TW" sz="17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3525" indent="-263525">
              <a:buFont typeface="Wingdings" panose="05000000000000000000" pitchFamily="2" charset="2"/>
              <a:buChar char="n"/>
            </a:pP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提升診斷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與處置品質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，擴增實驗室量能。</a:t>
            </a:r>
            <a:endParaRPr lang="en-US" altLang="zh-TW" sz="17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3525" indent="-263525">
              <a:buFont typeface="Wingdings" panose="05000000000000000000" pitchFamily="2" charset="2"/>
              <a:buChar char="n"/>
            </a:pP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持續強化中央地方合作聯繫。</a:t>
            </a:r>
            <a:endParaRPr lang="en-US" altLang="zh-TW" sz="17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4525787" y="2100512"/>
            <a:ext cx="456418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年截至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7/31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累計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例，包含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起軍營群聚案件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例確定病例、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例死亡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7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持續國內外疫情監視與警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示。</a:t>
            </a:r>
            <a:endParaRPr lang="zh-TW" altLang="en-US" sz="17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提升醫療臨床診斷及處置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品質，降低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死亡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風險。</a:t>
            </a:r>
            <a:endParaRPr lang="zh-TW" altLang="en-US" sz="17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落實執行群聚事件調查及介入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處置。</a:t>
            </a:r>
            <a:endParaRPr lang="zh-TW" altLang="en-US" sz="17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運用多元化宣導管道深化民眾衛教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觀念。</a:t>
            </a:r>
            <a:endParaRPr lang="zh-TW" altLang="en-US" sz="17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發布新聞稿及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1922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防疫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專線服務等多元風險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溝通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管道。</a:t>
            </a:r>
            <a:endParaRPr lang="zh-TW" altLang="en-US" sz="17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sz="17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185226" y="4049109"/>
            <a:ext cx="2390354" cy="1447066"/>
            <a:chOff x="254667" y="4398560"/>
            <a:chExt cx="2543584" cy="1539828"/>
          </a:xfrm>
        </p:grpSpPr>
        <p:pic>
          <p:nvPicPr>
            <p:cNvPr id="22" name="圖片 21"/>
            <p:cNvPicPr>
              <a:picLocks noChangeAspect="1"/>
            </p:cNvPicPr>
            <p:nvPr/>
          </p:nvPicPr>
          <p:blipFill rotWithShape="1">
            <a:blip r:embed="rId3"/>
            <a:srcRect t="7308"/>
            <a:stretch/>
          </p:blipFill>
          <p:spPr>
            <a:xfrm>
              <a:off x="254667" y="4398560"/>
              <a:ext cx="2543584" cy="1539828"/>
            </a:xfrm>
            <a:prstGeom prst="rect">
              <a:avLst/>
            </a:prstGeom>
          </p:spPr>
        </p:pic>
        <p:sp>
          <p:nvSpPr>
            <p:cNvPr id="21" name="矩形 20"/>
            <p:cNvSpPr/>
            <p:nvPr/>
          </p:nvSpPr>
          <p:spPr>
            <a:xfrm>
              <a:off x="322204" y="4398560"/>
              <a:ext cx="2448272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1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Arial" panose="020B0604020202020204" pitchFamily="34" charset="0"/>
                </a:rPr>
                <a:t>日本腦炎確定病例趨勢</a:t>
              </a:r>
              <a:endParaRPr lang="zh-TW" altLang="en-US" sz="11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2429203" y="5060985"/>
            <a:ext cx="2466833" cy="1611703"/>
            <a:chOff x="2862235" y="4688218"/>
            <a:chExt cx="2717877" cy="1775722"/>
          </a:xfrm>
        </p:grpSpPr>
        <p:pic>
          <p:nvPicPr>
            <p:cNvPr id="24" name="圖片 2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62235" y="4937864"/>
              <a:ext cx="2717877" cy="1526076"/>
            </a:xfrm>
            <a:prstGeom prst="rect">
              <a:avLst/>
            </a:prstGeom>
          </p:spPr>
        </p:pic>
        <p:sp>
          <p:nvSpPr>
            <p:cNvPr id="23" name="文字方塊 22"/>
            <p:cNvSpPr txBox="1"/>
            <p:nvPr/>
          </p:nvSpPr>
          <p:spPr>
            <a:xfrm>
              <a:off x="2971982" y="4688218"/>
              <a:ext cx="249838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1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本土登革熱確定病例趨勢</a:t>
              </a:r>
              <a:endParaRPr lang="zh-TW" altLang="en-US" sz="11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6" name="文字方塊 25"/>
          <p:cNvSpPr txBox="1"/>
          <p:nvPr/>
        </p:nvSpPr>
        <p:spPr>
          <a:xfrm>
            <a:off x="5458793" y="4453971"/>
            <a:ext cx="2698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流行性腦脊髓膜炎個案死亡情形</a:t>
            </a:r>
            <a:endParaRPr lang="zh-TW" altLang="en-US" sz="105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7" name="表格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020749"/>
              </p:ext>
            </p:extLst>
          </p:nvPr>
        </p:nvGraphicFramePr>
        <p:xfrm>
          <a:off x="5049473" y="4797152"/>
          <a:ext cx="3960440" cy="19009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3722"/>
                <a:gridCol w="561718"/>
                <a:gridCol w="505588"/>
                <a:gridCol w="926912"/>
                <a:gridCol w="842647"/>
                <a:gridCol w="589853"/>
              </a:tblGrid>
              <a:tr h="4516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確定</a:t>
                      </a:r>
                      <a:endParaRPr lang="en-US" altLang="zh-TW" sz="10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死亡</a:t>
                      </a:r>
                      <a:endParaRPr lang="en-US" altLang="zh-TW" sz="10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每十萬</a:t>
                      </a:r>
                      <a:r>
                        <a:rPr lang="zh-TW" sz="10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en-US" altLang="zh-TW" sz="10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發生率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每十萬</a:t>
                      </a:r>
                      <a:r>
                        <a:rPr lang="zh-TW" sz="10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en-US" altLang="zh-TW" sz="1000" dirty="0" smtClean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死亡率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致死率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</a:tr>
              <a:tr h="207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2011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0.02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0.0043 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0.2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</a:tr>
              <a:tr h="207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0.03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0.0000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</a:tr>
              <a:tr h="207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0.03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0.0000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</a:tr>
              <a:tr h="207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2014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0.01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0.0000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</a:tr>
              <a:tr h="207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2015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　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0.01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0.0000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</a:tr>
              <a:tr h="207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2016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0.03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0.0042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0.125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</a:tr>
              <a:tr h="207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2017.7</a:t>
                      </a:r>
                      <a:endParaRPr lang="zh-TW" sz="12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0.04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0.0042 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0.1</a:t>
                      </a:r>
                      <a:endParaRPr lang="zh-TW" sz="12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新細明體" panose="02020500000000000000" pitchFamily="18" charset="-120"/>
                      </a:endParaRPr>
                    </a:p>
                  </a:txBody>
                  <a:tcPr marL="17780" marR="177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19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553200" y="5937302"/>
            <a:ext cx="2133600" cy="365125"/>
          </a:xfrm>
        </p:spPr>
        <p:txBody>
          <a:bodyPr/>
          <a:lstStyle/>
          <a:p>
            <a:pPr>
              <a:defRPr/>
            </a:pPr>
            <a:fld id="{BE9B0BAC-61F4-480D-BCAE-66DD7E952935}" type="slidenum">
              <a:rPr lang="zh-TW" altLang="en-US" smtClean="0">
                <a:latin typeface="標楷體" panose="03000509000000000000" pitchFamily="65" charset="-120"/>
                <a:ea typeface="標楷體" panose="03000509000000000000" pitchFamily="65" charset="-120"/>
              </a:rPr>
              <a:pPr>
                <a:defRPr/>
              </a:pPr>
              <a:t>2</a:t>
            </a:fld>
            <a:endParaRPr lang="zh-TW" altLang="en-US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1619672" y="116632"/>
            <a:ext cx="6552728" cy="8389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  <a:cs typeface="+mj-cs"/>
              </a:defRPr>
            </a:lvl1pPr>
          </a:lstStyle>
          <a:p>
            <a:pPr marL="447675" indent="-447675"/>
            <a:endParaRPr lang="zh-TW" altLang="en-US" sz="4000" b="1" dirty="0">
              <a:solidFill>
                <a:srgbClr val="002A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19672" y="3406827"/>
            <a:ext cx="6002793" cy="265588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28" name="圓角矩形 27"/>
          <p:cNvSpPr/>
          <p:nvPr/>
        </p:nvSpPr>
        <p:spPr>
          <a:xfrm>
            <a:off x="909831" y="993728"/>
            <a:ext cx="7992888" cy="504056"/>
          </a:xfrm>
          <a:prstGeom prst="roundRect">
            <a:avLst>
              <a:gd name="adj" fmla="val 31330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防範腸病毒及流感</a:t>
            </a:r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禽流感疫情</a:t>
            </a:r>
          </a:p>
        </p:txBody>
      </p: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298023" y="109328"/>
            <a:ext cx="8229600" cy="854968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</a:rPr>
              <a:t>國內重要</a:t>
            </a:r>
            <a:r>
              <a:rPr lang="zh-TW" altLang="en-US" b="1" dirty="0">
                <a:solidFill>
                  <a:schemeClr val="tx2">
                    <a:lumMod val="75000"/>
                  </a:schemeClr>
                </a:solidFill>
              </a:rPr>
              <a:t>急性</a:t>
            </a:r>
            <a:r>
              <a:rPr lang="zh-TW" altLang="en-US" b="1" dirty="0" smtClean="0">
                <a:solidFill>
                  <a:schemeClr val="tx2">
                    <a:lumMod val="75000"/>
                  </a:schemeClr>
                </a:solidFill>
              </a:rPr>
              <a:t>傳染病現況及因應</a:t>
            </a:r>
            <a:endParaRPr lang="zh-TW" alt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投影片編號版面配置區 3"/>
          <p:cNvSpPr txBox="1">
            <a:spLocks/>
          </p:cNvSpPr>
          <p:nvPr/>
        </p:nvSpPr>
        <p:spPr>
          <a:xfrm>
            <a:off x="6553200" y="593730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4DED283-3321-4A87-8015-5377E0F8A722}" type="slidenum">
              <a:rPr lang="zh-TW" altLang="en-US" smtClean="0"/>
              <a:pPr/>
              <a:t>2</a:t>
            </a:fld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4621068" y="1631475"/>
            <a:ext cx="4464706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/>
              <a:t>整合資源，因應流感</a:t>
            </a:r>
            <a:r>
              <a:rPr lang="en-US" altLang="zh-TW" dirty="0"/>
              <a:t>/</a:t>
            </a:r>
            <a:r>
              <a:rPr lang="zh-TW" altLang="en-US" dirty="0"/>
              <a:t>禽流感疫情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320066" y="1637734"/>
            <a:ext cx="4139064" cy="4001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>
            <a:defPPr>
              <a:defRPr lang="zh-TW"/>
            </a:defPPr>
            <a:lvl1pPr algn="ctr"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/>
              <a:t>多元監測及衛教防範腸病毒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4525787" y="2001840"/>
            <a:ext cx="45641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歷年於秋、</a:t>
            </a:r>
            <a:r>
              <a:rPr lang="zh-TW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冬疫</a:t>
            </a: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情開始上升，</a:t>
            </a:r>
            <a:r>
              <a:rPr lang="en-US" altLang="zh-TW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月至隔年</a:t>
            </a:r>
            <a:r>
              <a:rPr lang="en-US" altLang="zh-TW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月進入流行高峰；</a:t>
            </a:r>
            <a:r>
              <a:rPr lang="zh-TW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今年</a:t>
            </a:r>
            <a:r>
              <a:rPr lang="en-US" altLang="zh-TW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月底出現另一波疫情，</a:t>
            </a:r>
            <a:r>
              <a:rPr lang="en-US" altLang="zh-TW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月初開始下降，預計</a:t>
            </a:r>
            <a:r>
              <a:rPr lang="en-US" altLang="zh-TW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月中旬脫離流行高峰</a:t>
            </a:r>
            <a:r>
              <a:rPr lang="zh-TW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6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持續提供</a:t>
            </a:r>
            <a:r>
              <a:rPr lang="en-US" altLang="zh-TW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600</a:t>
            </a: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萬劑公費疫苗注射，以提升全人口涵蓋率至 </a:t>
            </a:r>
            <a:r>
              <a:rPr lang="en-US" altLang="zh-TW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lang="en-US" altLang="zh-TW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6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嚴密監測國內流感</a:t>
            </a:r>
            <a:r>
              <a:rPr lang="en-US" altLang="zh-TW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16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新型流感流行趨勢與病毒活動，並加強入境旅客健康</a:t>
            </a:r>
            <a:r>
              <a:rPr lang="zh-TW" altLang="en-US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監視。</a:t>
            </a:r>
            <a:endParaRPr lang="en-US" altLang="zh-TW" sz="16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因應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月疫情上升，於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25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日再度擴大公費藥劑使用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條件用藥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期限至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加強民眾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禽</a:t>
            </a:r>
            <a:r>
              <a:rPr lang="zh-TW" altLang="en-US" sz="17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畜相關從業人員</a:t>
            </a: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衛教宣導。</a:t>
            </a:r>
            <a:endParaRPr lang="en-US" altLang="zh-TW" sz="1700" dirty="0" smtClean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n"/>
            </a:pPr>
            <a:r>
              <a:rPr lang="zh-TW" altLang="en-US" sz="17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提醒醫界疑似病例通報及持續跨部會合作。</a:t>
            </a:r>
            <a:endParaRPr lang="zh-TW" altLang="en-US" sz="1700" dirty="0">
              <a:solidFill>
                <a:prstClr val="black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-17044" y="2083869"/>
            <a:ext cx="4589044" cy="31453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3525" indent="-263525" defTabSz="1074738">
              <a:lnSpc>
                <a:spcPts val="1600"/>
              </a:lnSpc>
              <a:spcBef>
                <a:spcPts val="600"/>
              </a:spcBef>
              <a:buFont typeface="Wingdings" panose="05000000000000000000" pitchFamily="2" charset="2"/>
              <a:buChar char="n"/>
              <a:defRPr/>
            </a:pP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歷年</a:t>
            </a:r>
            <a:r>
              <a:rPr lang="en-US" altLang="zh-TW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月起疫情開始升溫，暑假期間略降；今年流行較晚，</a:t>
            </a:r>
            <a:r>
              <a:rPr lang="en-US" altLang="zh-TW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月底始超過流行閾值，預計</a:t>
            </a:r>
            <a:r>
              <a:rPr lang="en-US" altLang="zh-TW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月開學</a:t>
            </a: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後可能</a:t>
            </a: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有一波疫情發生</a:t>
            </a: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17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63525" indent="-263525" defTabSz="1074738">
              <a:lnSpc>
                <a:spcPts val="1600"/>
              </a:lnSpc>
              <a:spcBef>
                <a:spcPts val="600"/>
              </a:spcBef>
              <a:buFont typeface="Wingdings" panose="05000000000000000000" pitchFamily="2" charset="2"/>
              <a:buChar char="n"/>
              <a:defRPr/>
            </a:pP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運用多元監視</a:t>
            </a: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系統，嚴密監測就診</a:t>
            </a: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、重症病例，病毒活動以及停課</a:t>
            </a: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情形。</a:t>
            </a:r>
            <a:endParaRPr lang="zh-TW" altLang="en-US" sz="17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63525" indent="-263525" defTabSz="1074738">
              <a:lnSpc>
                <a:spcPts val="1600"/>
              </a:lnSpc>
              <a:spcBef>
                <a:spcPts val="600"/>
              </a:spcBef>
              <a:buFont typeface="Wingdings" panose="05000000000000000000" pitchFamily="2" charset="2"/>
              <a:buChar char="n"/>
              <a:defRPr/>
            </a:pPr>
            <a:r>
              <a:rPr lang="zh-TW" altLang="en-US" sz="17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加強風險溝通，提升</a:t>
            </a:r>
            <a:r>
              <a:rPr lang="zh-TW" altLang="en-US" sz="17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民眾防疫認知。</a:t>
            </a:r>
            <a:endParaRPr lang="en-US" altLang="zh-TW" sz="17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3525" indent="-263525" defTabSz="1074738">
              <a:lnSpc>
                <a:spcPts val="1600"/>
              </a:lnSpc>
              <a:spcBef>
                <a:spcPts val="600"/>
              </a:spcBef>
              <a:buFont typeface="Wingdings" panose="05000000000000000000" pitchFamily="2" charset="2"/>
              <a:buChar char="n"/>
              <a:defRPr/>
            </a:pPr>
            <a:r>
              <a:rPr lang="zh-TW" altLang="en-US" sz="17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加強</a:t>
            </a:r>
            <a:r>
              <a:rPr lang="zh-TW" altLang="en-US" sz="17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教托育機構</a:t>
            </a:r>
            <a:r>
              <a:rPr lang="zh-TW" altLang="en-US" sz="17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及相關場所</a:t>
            </a:r>
            <a:r>
              <a:rPr lang="zh-TW" altLang="en-US" sz="17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</a:t>
            </a:r>
            <a:r>
              <a:rPr lang="zh-TW" altLang="en-US" sz="17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查核。</a:t>
            </a:r>
            <a:endParaRPr lang="zh-TW" altLang="en-US" sz="17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3525" indent="-263525" defTabSz="1074738">
              <a:lnSpc>
                <a:spcPts val="1600"/>
              </a:lnSpc>
              <a:spcBef>
                <a:spcPts val="600"/>
              </a:spcBef>
              <a:buClr>
                <a:prstClr val="black"/>
              </a:buClr>
              <a:buFont typeface="Wingdings" panose="05000000000000000000" pitchFamily="2" charset="2"/>
              <a:buChar char="n"/>
              <a:defRPr/>
            </a:pP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完備重症醫療網絡，加強責任醫院查核輔導、教育訓練，以提升重症醫療</a:t>
            </a: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品質，降低腸病毒重症致死</a:t>
            </a: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率。</a:t>
            </a:r>
            <a:endParaRPr lang="en-US" altLang="zh-TW" sz="17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63525" indent="-263525" defTabSz="1074738">
              <a:lnSpc>
                <a:spcPts val="1600"/>
              </a:lnSpc>
              <a:spcBef>
                <a:spcPts val="600"/>
              </a:spcBef>
              <a:buClr>
                <a:prstClr val="black"/>
              </a:buClr>
              <a:buFont typeface="Wingdings" panose="05000000000000000000" pitchFamily="2" charset="2"/>
              <a:buChar char="n"/>
              <a:defRPr/>
            </a:pP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持續進行多方通路衛教宣導包括傳統媒體、新媒體、主動</a:t>
            </a: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召開</a:t>
            </a: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記者會、設置「腸病毒專區」及提供</a:t>
            </a:r>
            <a:r>
              <a:rPr lang="zh-TW" altLang="en-US" sz="1700" dirty="0">
                <a:latin typeface="標楷體" panose="03000509000000000000" pitchFamily="65" charset="-120"/>
                <a:ea typeface="標楷體" panose="03000509000000000000" pitchFamily="65" charset="-120"/>
              </a:rPr>
              <a:t>免付</a:t>
            </a: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費「</a:t>
            </a:r>
            <a:r>
              <a:rPr lang="en-US" altLang="zh-TW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1922</a:t>
            </a:r>
            <a:r>
              <a:rPr lang="zh-TW" altLang="en-US" sz="17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防疫專線」服務。</a:t>
            </a:r>
            <a:endParaRPr lang="zh-TW" altLang="en-US" sz="17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4" b="10906"/>
          <a:stretch/>
        </p:blipFill>
        <p:spPr>
          <a:xfrm>
            <a:off x="597717" y="5229635"/>
            <a:ext cx="3385355" cy="151286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21" name="矩形 20"/>
          <p:cNvSpPr/>
          <p:nvPr/>
        </p:nvSpPr>
        <p:spPr>
          <a:xfrm>
            <a:off x="1499182" y="5361317"/>
            <a:ext cx="178083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1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腸</a:t>
            </a:r>
            <a:r>
              <a:rPr lang="zh-TW" altLang="en-US" sz="11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病毒併發重症病例趨勢</a:t>
            </a:r>
            <a:endParaRPr lang="zh-TW" altLang="en-US" sz="11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2" name="圖片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2790" y="5013176"/>
            <a:ext cx="4169929" cy="1734420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6073035" y="5039598"/>
            <a:ext cx="15953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10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流感併發重症病例趨勢</a:t>
            </a:r>
            <a:endParaRPr lang="zh-TW" altLang="en-US" sz="11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0643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16632"/>
            <a:ext cx="896937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8174736" y="64057"/>
            <a:ext cx="762000" cy="365760"/>
          </a:xfrm>
        </p:spPr>
        <p:txBody>
          <a:bodyPr/>
          <a:lstStyle/>
          <a:p>
            <a:pPr>
              <a:defRPr/>
            </a:pPr>
            <a:fld id="{39A2324E-18F6-4066-8489-E9E4359DD8DE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4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>
                <a:solidFill>
                  <a:srgbClr val="002A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結論</a:t>
            </a:r>
          </a:p>
        </p:txBody>
      </p:sp>
      <p:grpSp>
        <p:nvGrpSpPr>
          <p:cNvPr id="55" name="群組 54"/>
          <p:cNvGrpSpPr/>
          <p:nvPr/>
        </p:nvGrpSpPr>
        <p:grpSpPr>
          <a:xfrm>
            <a:off x="1575199" y="707334"/>
            <a:ext cx="5971566" cy="5971565"/>
            <a:chOff x="1575199" y="645549"/>
            <a:chExt cx="5971566" cy="5971565"/>
          </a:xfrm>
        </p:grpSpPr>
        <p:sp>
          <p:nvSpPr>
            <p:cNvPr id="56" name="拱形 55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13500000"/>
                <a:gd name="adj2" fmla="val 162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17105"/>
                <a:satOff val="-13119"/>
                <a:lumOff val="37600"/>
                <a:alphaOff val="0"/>
              </a:schemeClr>
            </a:lnRef>
            <a:fillRef idx="1">
              <a:schemeClr val="accent1">
                <a:shade val="90000"/>
                <a:hueOff val="17105"/>
                <a:satOff val="-13119"/>
                <a:lumOff val="37600"/>
                <a:alphaOff val="0"/>
              </a:schemeClr>
            </a:fillRef>
            <a:effectRef idx="0">
              <a:schemeClr val="accent1">
                <a:shade val="90000"/>
                <a:hueOff val="17105"/>
                <a:satOff val="-13119"/>
                <a:lumOff val="3760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拱形 56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10800000"/>
                <a:gd name="adj2" fmla="val 135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14661"/>
                <a:satOff val="-11245"/>
                <a:lumOff val="32229"/>
                <a:alphaOff val="0"/>
              </a:schemeClr>
            </a:lnRef>
            <a:fillRef idx="1">
              <a:schemeClr val="accent1">
                <a:shade val="90000"/>
                <a:hueOff val="14661"/>
                <a:satOff val="-11245"/>
                <a:lumOff val="32229"/>
                <a:alphaOff val="0"/>
              </a:schemeClr>
            </a:fillRef>
            <a:effectRef idx="0">
              <a:schemeClr val="accent1">
                <a:shade val="90000"/>
                <a:hueOff val="14661"/>
                <a:satOff val="-11245"/>
                <a:lumOff val="3222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拱形 57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8100000"/>
                <a:gd name="adj2" fmla="val 108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12218"/>
                <a:satOff val="-9371"/>
                <a:lumOff val="26857"/>
                <a:alphaOff val="0"/>
              </a:schemeClr>
            </a:lnRef>
            <a:fillRef idx="1">
              <a:schemeClr val="accent1">
                <a:shade val="90000"/>
                <a:hueOff val="12218"/>
                <a:satOff val="-9371"/>
                <a:lumOff val="26857"/>
                <a:alphaOff val="0"/>
              </a:schemeClr>
            </a:fillRef>
            <a:effectRef idx="0">
              <a:schemeClr val="accent1">
                <a:shade val="90000"/>
                <a:hueOff val="12218"/>
                <a:satOff val="-9371"/>
                <a:lumOff val="2685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拱形 58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5400000"/>
                <a:gd name="adj2" fmla="val 81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9774"/>
                <a:satOff val="-7497"/>
                <a:lumOff val="21486"/>
                <a:alphaOff val="0"/>
              </a:schemeClr>
            </a:lnRef>
            <a:fillRef idx="1">
              <a:schemeClr val="accent1">
                <a:shade val="90000"/>
                <a:hueOff val="9774"/>
                <a:satOff val="-7497"/>
                <a:lumOff val="21486"/>
                <a:alphaOff val="0"/>
              </a:schemeClr>
            </a:fillRef>
            <a:effectRef idx="0">
              <a:schemeClr val="accent1">
                <a:shade val="90000"/>
                <a:hueOff val="9774"/>
                <a:satOff val="-7497"/>
                <a:lumOff val="214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拱形 59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2700000"/>
                <a:gd name="adj2" fmla="val 54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7331"/>
                <a:satOff val="-5622"/>
                <a:lumOff val="16114"/>
                <a:alphaOff val="0"/>
              </a:schemeClr>
            </a:lnRef>
            <a:fillRef idx="1">
              <a:schemeClr val="accent1">
                <a:shade val="90000"/>
                <a:hueOff val="7331"/>
                <a:satOff val="-5622"/>
                <a:lumOff val="16114"/>
                <a:alphaOff val="0"/>
              </a:schemeClr>
            </a:fillRef>
            <a:effectRef idx="0">
              <a:schemeClr val="accent1">
                <a:shade val="90000"/>
                <a:hueOff val="7331"/>
                <a:satOff val="-5622"/>
                <a:lumOff val="161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拱形 61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0"/>
                <a:gd name="adj2" fmla="val 27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4887"/>
                <a:satOff val="-3748"/>
                <a:lumOff val="10743"/>
                <a:alphaOff val="0"/>
              </a:schemeClr>
            </a:lnRef>
            <a:fillRef idx="1">
              <a:schemeClr val="accent1">
                <a:shade val="90000"/>
                <a:hueOff val="4887"/>
                <a:satOff val="-3748"/>
                <a:lumOff val="10743"/>
                <a:alphaOff val="0"/>
              </a:schemeClr>
            </a:fillRef>
            <a:effectRef idx="0">
              <a:schemeClr val="accent1">
                <a:shade val="90000"/>
                <a:hueOff val="4887"/>
                <a:satOff val="-3748"/>
                <a:lumOff val="1074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4" name="拱形 63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18900000"/>
                <a:gd name="adj2" fmla="val 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2444"/>
                <a:satOff val="-1874"/>
                <a:lumOff val="5371"/>
                <a:alphaOff val="0"/>
              </a:schemeClr>
            </a:lnRef>
            <a:fillRef idx="1">
              <a:schemeClr val="accent1">
                <a:shade val="90000"/>
                <a:hueOff val="2444"/>
                <a:satOff val="-1874"/>
                <a:lumOff val="5371"/>
                <a:alphaOff val="0"/>
              </a:schemeClr>
            </a:fillRef>
            <a:effectRef idx="0">
              <a:schemeClr val="accent1">
                <a:shade val="90000"/>
                <a:hueOff val="2444"/>
                <a:satOff val="-1874"/>
                <a:lumOff val="53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拱形 65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16200000"/>
                <a:gd name="adj2" fmla="val 189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手繪多邊形 66"/>
            <p:cNvSpPr/>
            <p:nvPr/>
          </p:nvSpPr>
          <p:spPr>
            <a:xfrm>
              <a:off x="3325827" y="2396176"/>
              <a:ext cx="2470311" cy="2470311"/>
            </a:xfrm>
            <a:custGeom>
              <a:avLst/>
              <a:gdLst>
                <a:gd name="connsiteX0" fmla="*/ 0 w 2470311"/>
                <a:gd name="connsiteY0" fmla="*/ 1235156 h 2470311"/>
                <a:gd name="connsiteX1" fmla="*/ 1235156 w 2470311"/>
                <a:gd name="connsiteY1" fmla="*/ 0 h 2470311"/>
                <a:gd name="connsiteX2" fmla="*/ 2470312 w 2470311"/>
                <a:gd name="connsiteY2" fmla="*/ 1235156 h 2470311"/>
                <a:gd name="connsiteX3" fmla="*/ 1235156 w 2470311"/>
                <a:gd name="connsiteY3" fmla="*/ 2470312 h 2470311"/>
                <a:gd name="connsiteX4" fmla="*/ 0 w 2470311"/>
                <a:gd name="connsiteY4" fmla="*/ 1235156 h 2470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0311" h="2470311">
                  <a:moveTo>
                    <a:pt x="0" y="1235156"/>
                  </a:moveTo>
                  <a:cubicBezTo>
                    <a:pt x="0" y="552998"/>
                    <a:pt x="552998" y="0"/>
                    <a:pt x="1235156" y="0"/>
                  </a:cubicBezTo>
                  <a:cubicBezTo>
                    <a:pt x="1917314" y="0"/>
                    <a:pt x="2470312" y="552998"/>
                    <a:pt x="2470312" y="1235156"/>
                  </a:cubicBezTo>
                  <a:cubicBezTo>
                    <a:pt x="2470312" y="1917314"/>
                    <a:pt x="1917314" y="2470312"/>
                    <a:pt x="1235156" y="2470312"/>
                  </a:cubicBezTo>
                  <a:cubicBezTo>
                    <a:pt x="552998" y="2470312"/>
                    <a:pt x="0" y="1917314"/>
                    <a:pt x="0" y="1235156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789" tIns="394789" rIns="394789" bIns="394789" numCol="1" spcCol="1270" anchor="ctr" anchorCtr="0">
              <a:noAutofit/>
            </a:bodyPr>
            <a:lstStyle/>
            <a:p>
              <a:pPr lvl="0" algn="ctr" defTabSz="1155700">
                <a:lnSpc>
                  <a:spcPts val="312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zh-TW" altLang="en-US" sz="2600" b="1" kern="1200" dirty="0" smtClean="0">
                  <a:latin typeface="+mj-ea"/>
                  <a:ea typeface="+mj-ea"/>
                </a:rPr>
                <a:t>全方位推動</a:t>
              </a:r>
              <a:endParaRPr lang="en-US" altLang="zh-TW" sz="2600" b="1" kern="1200" dirty="0" smtClean="0">
                <a:latin typeface="+mj-ea"/>
                <a:ea typeface="+mj-ea"/>
              </a:endParaRPr>
            </a:p>
            <a:p>
              <a:pPr lvl="0" algn="ctr" defTabSz="1155700">
                <a:lnSpc>
                  <a:spcPts val="312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zh-TW" altLang="en-US" sz="2600" b="1" kern="1200" dirty="0" smtClean="0">
                  <a:latin typeface="+mj-ea"/>
                  <a:ea typeface="+mj-ea"/>
                </a:rPr>
                <a:t>傳染病防治</a:t>
              </a:r>
              <a:endParaRPr lang="zh-TW" altLang="en-US" sz="2600" kern="1200" dirty="0">
                <a:latin typeface="+mj-ea"/>
                <a:ea typeface="+mj-ea"/>
              </a:endParaRPr>
            </a:p>
          </p:txBody>
        </p:sp>
        <p:sp>
          <p:nvSpPr>
            <p:cNvPr id="71" name="手繪多邊形 70"/>
            <p:cNvSpPr/>
            <p:nvPr/>
          </p:nvSpPr>
          <p:spPr>
            <a:xfrm>
              <a:off x="3824151" y="645549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  <p:sp>
          <p:nvSpPr>
            <p:cNvPr id="73" name="手繪多邊形 72"/>
            <p:cNvSpPr/>
            <p:nvPr/>
          </p:nvSpPr>
          <p:spPr>
            <a:xfrm>
              <a:off x="5414400" y="1304251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5714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5714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5100" kern="1200" dirty="0" smtClean="0"/>
                <a:t>  </a:t>
              </a:r>
              <a:endParaRPr lang="zh-TW" altLang="en-US" sz="5100" kern="1200" dirty="0"/>
            </a:p>
          </p:txBody>
        </p:sp>
        <p:sp>
          <p:nvSpPr>
            <p:cNvPr id="74" name="手繪多邊形 73"/>
            <p:cNvSpPr/>
            <p:nvPr/>
          </p:nvSpPr>
          <p:spPr>
            <a:xfrm>
              <a:off x="6073103" y="2894500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11429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11429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5100" kern="1200" dirty="0" smtClean="0"/>
                <a:t>  </a:t>
              </a:r>
              <a:endParaRPr lang="zh-TW" altLang="en-US" sz="5100" kern="1200" dirty="0"/>
            </a:p>
          </p:txBody>
        </p:sp>
        <p:sp>
          <p:nvSpPr>
            <p:cNvPr id="75" name="手繪多邊形 74"/>
            <p:cNvSpPr/>
            <p:nvPr/>
          </p:nvSpPr>
          <p:spPr>
            <a:xfrm>
              <a:off x="5414400" y="4484749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17143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17143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5100" kern="1200" dirty="0" smtClean="0"/>
                <a:t>  </a:t>
              </a:r>
              <a:endParaRPr lang="zh-TW" altLang="en-US" sz="5100" kern="1200" dirty="0"/>
            </a:p>
          </p:txBody>
        </p:sp>
        <p:sp>
          <p:nvSpPr>
            <p:cNvPr id="76" name="手繪多邊形 75"/>
            <p:cNvSpPr/>
            <p:nvPr/>
          </p:nvSpPr>
          <p:spPr>
            <a:xfrm>
              <a:off x="3824151" y="5143452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22857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22857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  <p:sp>
          <p:nvSpPr>
            <p:cNvPr id="77" name="手繪多邊形 76"/>
            <p:cNvSpPr/>
            <p:nvPr/>
          </p:nvSpPr>
          <p:spPr>
            <a:xfrm>
              <a:off x="2233902" y="4484749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28571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28571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  <p:sp>
          <p:nvSpPr>
            <p:cNvPr id="78" name="手繪多邊形 77"/>
            <p:cNvSpPr/>
            <p:nvPr/>
          </p:nvSpPr>
          <p:spPr>
            <a:xfrm>
              <a:off x="1575199" y="2894500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  <p:sp>
          <p:nvSpPr>
            <p:cNvPr id="79" name="手繪多邊形 78"/>
            <p:cNvSpPr/>
            <p:nvPr/>
          </p:nvSpPr>
          <p:spPr>
            <a:xfrm>
              <a:off x="2233902" y="1304251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</p:grpSp>
      <p:sp>
        <p:nvSpPr>
          <p:cNvPr id="80" name="文字方塊 79"/>
          <p:cNvSpPr txBox="1"/>
          <p:nvPr/>
        </p:nvSpPr>
        <p:spPr>
          <a:xfrm>
            <a:off x="4112280" y="1600439"/>
            <a:ext cx="9028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提升監測</a:t>
            </a:r>
            <a:endParaRPr lang="en-US" altLang="zh-TW" sz="1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系統效能</a:t>
            </a:r>
            <a:endParaRPr lang="en-US" altLang="zh-TW" sz="1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1" name="圖片 80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759" y="899157"/>
            <a:ext cx="778446" cy="727975"/>
          </a:xfrm>
          <a:prstGeom prst="rect">
            <a:avLst/>
          </a:prstGeom>
        </p:spPr>
      </p:pic>
      <p:pic>
        <p:nvPicPr>
          <p:cNvPr id="82" name="圖片 8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040" y="3051055"/>
            <a:ext cx="853787" cy="853787"/>
          </a:xfrm>
          <a:prstGeom prst="rect">
            <a:avLst/>
          </a:prstGeom>
        </p:spPr>
      </p:pic>
      <p:pic>
        <p:nvPicPr>
          <p:cNvPr id="83" name="圖片 8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582" y="1543407"/>
            <a:ext cx="692704" cy="692704"/>
          </a:xfrm>
          <a:prstGeom prst="rect">
            <a:avLst/>
          </a:prstGeom>
        </p:spPr>
      </p:pic>
      <p:pic>
        <p:nvPicPr>
          <p:cNvPr id="84" name="圖片 83"/>
          <p:cNvPicPr>
            <a:picLocks noChangeAspect="1"/>
          </p:cNvPicPr>
          <p:nvPr/>
        </p:nvPicPr>
        <p:blipFill>
          <a:blip r:embed="rId7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1823">
            <a:off x="5693737" y="4623887"/>
            <a:ext cx="914985" cy="914985"/>
          </a:xfrm>
          <a:prstGeom prst="rect">
            <a:avLst/>
          </a:prstGeom>
        </p:spPr>
      </p:pic>
      <p:pic>
        <p:nvPicPr>
          <p:cNvPr id="85" name="圖片 8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221" y="5310713"/>
            <a:ext cx="709483" cy="709483"/>
          </a:xfrm>
          <a:prstGeom prst="rect">
            <a:avLst/>
          </a:prstGeom>
        </p:spPr>
      </p:pic>
      <p:pic>
        <p:nvPicPr>
          <p:cNvPr id="86" name="圖片 8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18" y="4672358"/>
            <a:ext cx="661229" cy="661229"/>
          </a:xfrm>
          <a:prstGeom prst="rect">
            <a:avLst/>
          </a:prstGeom>
        </p:spPr>
      </p:pic>
      <p:pic>
        <p:nvPicPr>
          <p:cNvPr id="87" name="圖片 8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67" y="1421468"/>
            <a:ext cx="774932" cy="774932"/>
          </a:xfrm>
          <a:prstGeom prst="rect">
            <a:avLst/>
          </a:prstGeom>
        </p:spPr>
      </p:pic>
      <p:sp>
        <p:nvSpPr>
          <p:cNvPr id="88" name="文字方塊 87"/>
          <p:cNvSpPr txBox="1"/>
          <p:nvPr/>
        </p:nvSpPr>
        <p:spPr>
          <a:xfrm>
            <a:off x="5699825" y="2250023"/>
            <a:ext cx="9028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擴增檢驗</a:t>
            </a:r>
            <a:endParaRPr lang="en-US" altLang="zh-TW" dirty="0"/>
          </a:p>
          <a:p>
            <a:r>
              <a:rPr lang="zh-TW" altLang="en-US" dirty="0"/>
              <a:t>診斷量能</a:t>
            </a:r>
            <a:endParaRPr lang="en-US" altLang="zh-TW" dirty="0"/>
          </a:p>
        </p:txBody>
      </p:sp>
      <p:sp>
        <p:nvSpPr>
          <p:cNvPr id="89" name="文字方塊 88"/>
          <p:cNvSpPr txBox="1"/>
          <p:nvPr/>
        </p:nvSpPr>
        <p:spPr>
          <a:xfrm>
            <a:off x="6179052" y="3903088"/>
            <a:ext cx="1261884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加強邊境檢疫</a:t>
            </a:r>
            <a:endParaRPr lang="en-US" altLang="zh-TW" dirty="0"/>
          </a:p>
        </p:txBody>
      </p:sp>
      <p:sp>
        <p:nvSpPr>
          <p:cNvPr id="90" name="文字方塊 89"/>
          <p:cNvSpPr txBox="1"/>
          <p:nvPr/>
        </p:nvSpPr>
        <p:spPr>
          <a:xfrm>
            <a:off x="5520991" y="5435001"/>
            <a:ext cx="1261885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提升</a:t>
            </a:r>
            <a:r>
              <a:rPr lang="zh-TW" altLang="en-US" dirty="0" smtClean="0"/>
              <a:t>疫苗接種</a:t>
            </a:r>
            <a:endParaRPr lang="en-US" altLang="zh-TW" dirty="0"/>
          </a:p>
        </p:txBody>
      </p:sp>
      <p:sp>
        <p:nvSpPr>
          <p:cNvPr id="91" name="文字方塊 90"/>
          <p:cNvSpPr txBox="1"/>
          <p:nvPr/>
        </p:nvSpPr>
        <p:spPr>
          <a:xfrm>
            <a:off x="4019808" y="6018002"/>
            <a:ext cx="1082348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強化急、重</a:t>
            </a:r>
            <a:endParaRPr lang="en-US" altLang="zh-TW" dirty="0"/>
          </a:p>
          <a:p>
            <a:r>
              <a:rPr lang="zh-TW" altLang="en-US" dirty="0"/>
              <a:t>症醫療體系</a:t>
            </a:r>
            <a:endParaRPr lang="en-US" altLang="zh-TW" dirty="0"/>
          </a:p>
        </p:txBody>
      </p:sp>
      <p:sp>
        <p:nvSpPr>
          <p:cNvPr id="92" name="文字方塊 91"/>
          <p:cNvSpPr txBox="1"/>
          <p:nvPr/>
        </p:nvSpPr>
        <p:spPr>
          <a:xfrm>
            <a:off x="2346849" y="5333588"/>
            <a:ext cx="1261884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運用</a:t>
            </a:r>
            <a:r>
              <a:rPr lang="zh-TW" altLang="en-US" dirty="0" smtClean="0"/>
              <a:t>多元管道</a:t>
            </a:r>
            <a:endParaRPr lang="en-US" altLang="zh-TW" dirty="0" smtClean="0"/>
          </a:p>
          <a:p>
            <a:r>
              <a:rPr lang="zh-TW" altLang="en-US" dirty="0"/>
              <a:t>加強</a:t>
            </a:r>
            <a:r>
              <a:rPr lang="zh-TW" altLang="en-US" dirty="0" smtClean="0"/>
              <a:t>風險</a:t>
            </a:r>
            <a:r>
              <a:rPr lang="zh-TW" altLang="en-US" dirty="0"/>
              <a:t>溝通</a:t>
            </a:r>
            <a:endParaRPr lang="en-US" altLang="zh-TW" dirty="0"/>
          </a:p>
        </p:txBody>
      </p:sp>
      <p:sp>
        <p:nvSpPr>
          <p:cNvPr id="93" name="文字方塊 92"/>
          <p:cNvSpPr txBox="1"/>
          <p:nvPr/>
        </p:nvSpPr>
        <p:spPr>
          <a:xfrm>
            <a:off x="2257082" y="2102867"/>
            <a:ext cx="14414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配合新南向發展</a:t>
            </a:r>
            <a:endParaRPr lang="en-US" altLang="zh-TW" dirty="0"/>
          </a:p>
          <a:p>
            <a:r>
              <a:rPr lang="zh-TW" altLang="en-US" dirty="0" smtClean="0"/>
              <a:t>區域防</a:t>
            </a:r>
            <a:r>
              <a:rPr lang="zh-TW" altLang="en-US" dirty="0"/>
              <a:t>疫</a:t>
            </a:r>
            <a:r>
              <a:rPr lang="zh-TW" altLang="en-US" dirty="0" smtClean="0"/>
              <a:t>合作</a:t>
            </a:r>
            <a:endParaRPr lang="en-US" altLang="zh-TW" dirty="0"/>
          </a:p>
        </p:txBody>
      </p:sp>
      <p:sp>
        <p:nvSpPr>
          <p:cNvPr id="94" name="文字方塊 93"/>
          <p:cNvSpPr txBox="1"/>
          <p:nvPr/>
        </p:nvSpPr>
        <p:spPr>
          <a:xfrm>
            <a:off x="1681088" y="3717893"/>
            <a:ext cx="1261884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強化跨</a:t>
            </a:r>
            <a:r>
              <a:rPr lang="zh-TW" altLang="en-US" dirty="0" smtClean="0"/>
              <a:t>部會與</a:t>
            </a:r>
            <a:endParaRPr lang="en-US" altLang="zh-TW" dirty="0" smtClean="0"/>
          </a:p>
          <a:p>
            <a:r>
              <a:rPr lang="zh-TW" altLang="en-US" dirty="0" smtClean="0"/>
              <a:t>地方政府</a:t>
            </a:r>
            <a:r>
              <a:rPr lang="zh-TW" altLang="en-US" dirty="0"/>
              <a:t>合作</a:t>
            </a:r>
            <a:endParaRPr lang="en-US" altLang="zh-TW" dirty="0"/>
          </a:p>
        </p:txBody>
      </p:sp>
      <p:sp>
        <p:nvSpPr>
          <p:cNvPr id="95" name="圓形箭號 94"/>
          <p:cNvSpPr/>
          <p:nvPr/>
        </p:nvSpPr>
        <p:spPr>
          <a:xfrm>
            <a:off x="1943627" y="3058717"/>
            <a:ext cx="696491" cy="694241"/>
          </a:xfrm>
          <a:prstGeom prst="circularArrow">
            <a:avLst/>
          </a:prstGeom>
          <a:solidFill>
            <a:srgbClr val="EB6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aseline="-25000" dirty="0">
              <a:solidFill>
                <a:schemeClr val="tx1"/>
              </a:solidFill>
            </a:endParaRPr>
          </a:p>
        </p:txBody>
      </p:sp>
      <p:sp>
        <p:nvSpPr>
          <p:cNvPr id="96" name="圓形箭號 95"/>
          <p:cNvSpPr/>
          <p:nvPr/>
        </p:nvSpPr>
        <p:spPr>
          <a:xfrm rot="10800000">
            <a:off x="1943627" y="3103374"/>
            <a:ext cx="696491" cy="694241"/>
          </a:xfrm>
          <a:prstGeom prst="circularArrow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aseline="-250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480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735">
        <p:fade/>
      </p:transition>
    </mc:Choice>
    <mc:Fallback xmlns="">
      <p:transition spd="med" advTm="1173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5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2232</TotalTime>
  <Words>633</Words>
  <Application>Microsoft Office PowerPoint</Application>
  <PresentationFormat>如螢幕大小 (4:3)</PresentationFormat>
  <Paragraphs>115</Paragraphs>
  <Slides>3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</vt:i4>
      </vt:variant>
    </vt:vector>
  </HeadingPairs>
  <TitlesOfParts>
    <vt:vector size="13" baseType="lpstr">
      <vt:lpstr>微軟正黑體</vt:lpstr>
      <vt:lpstr>新細明體</vt:lpstr>
      <vt:lpstr>標楷體</vt:lpstr>
      <vt:lpstr>Arial</vt:lpstr>
      <vt:lpstr>Calibri</vt:lpstr>
      <vt:lpstr>Calibri Light</vt:lpstr>
      <vt:lpstr>Times New Roman</vt:lpstr>
      <vt:lpstr>Wingdings</vt:lpstr>
      <vt:lpstr>Office 佈景主題</vt:lpstr>
      <vt:lpstr>1_Office 佈景主題</vt:lpstr>
      <vt:lpstr>國內重要急性傳染病現況及因應</vt:lpstr>
      <vt:lpstr>國內重要急性傳染病現況及因應</vt:lpstr>
      <vt:lpstr>PowerPoint 簡報</vt:lpstr>
    </vt:vector>
  </TitlesOfParts>
  <Company>DOH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企劃處陳瑩萍</dc:creator>
  <cp:lastModifiedBy>陳毓翎</cp:lastModifiedBy>
  <cp:revision>131</cp:revision>
  <cp:lastPrinted>2017-08-01T10:03:58Z</cp:lastPrinted>
  <dcterms:created xsi:type="dcterms:W3CDTF">2016-10-14T03:53:27Z</dcterms:created>
  <dcterms:modified xsi:type="dcterms:W3CDTF">2017-08-02T04:06:00Z</dcterms:modified>
</cp:coreProperties>
</file>