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21"/>
  </p:notesMasterIdLst>
  <p:handoutMasterIdLst>
    <p:handoutMasterId r:id="rId22"/>
  </p:handoutMasterIdLst>
  <p:sldIdLst>
    <p:sldId id="797" r:id="rId2"/>
    <p:sldId id="798" r:id="rId3"/>
    <p:sldId id="897" r:id="rId4"/>
    <p:sldId id="817" r:id="rId5"/>
    <p:sldId id="982" r:id="rId6"/>
    <p:sldId id="878" r:id="rId7"/>
    <p:sldId id="911" r:id="rId8"/>
    <p:sldId id="980" r:id="rId9"/>
    <p:sldId id="866" r:id="rId10"/>
    <p:sldId id="868" r:id="rId11"/>
    <p:sldId id="869" r:id="rId12"/>
    <p:sldId id="870" r:id="rId13"/>
    <p:sldId id="964" r:id="rId14"/>
    <p:sldId id="968" r:id="rId15"/>
    <p:sldId id="969" r:id="rId16"/>
    <p:sldId id="970" r:id="rId17"/>
    <p:sldId id="978" r:id="rId18"/>
    <p:sldId id="974" r:id="rId19"/>
    <p:sldId id="975" r:id="rId20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9933FF"/>
    <a:srgbClr val="0099CC"/>
    <a:srgbClr val="E523B7"/>
    <a:srgbClr val="E626B8"/>
    <a:srgbClr val="0000CC"/>
    <a:srgbClr val="FFFF61"/>
    <a:srgbClr val="FFFFA3"/>
    <a:srgbClr val="33CCFF"/>
    <a:srgbClr val="24527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06" autoAdjust="0"/>
    <p:restoredTop sz="94118" autoAdjust="0"/>
  </p:normalViewPr>
  <p:slideViewPr>
    <p:cSldViewPr>
      <p:cViewPr varScale="1">
        <p:scale>
          <a:sx n="64" d="100"/>
          <a:sy n="64" d="100"/>
        </p:scale>
        <p:origin x="-1232" y="-76"/>
      </p:cViewPr>
      <p:guideLst>
        <p:guide orient="horz" pos="527"/>
        <p:guide pos="2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982" y="-96"/>
      </p:cViewPr>
      <p:guideLst>
        <p:guide orient="horz" pos="3107"/>
        <p:guide pos="212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nny\AppData\Local\Microsoft\Windows\Temporary%20Internet%20Files\Content.Outlook\SDZEW27Q\&#20154;&#21475;-&#25945;&#32946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6.&#33256;&#26178;&#20132;&#36774;\1041013\OECD&#36864;&#20241;&#24180;&#40801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104&#24180;\&#23565;&#22806;&#25552;&#20379;\1040820_103&#24180;&#22899;&#24615;&#21214;&#21443;&#29575;-&#25353;&#24180;&#40801;&#20998;(&#32156;&#35215;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0"/>
  <c:chart>
    <c:plotArea>
      <c:layout>
        <c:manualLayout>
          <c:layoutTarget val="inner"/>
          <c:xMode val="edge"/>
          <c:yMode val="edge"/>
          <c:x val="6.8005145677070764E-2"/>
          <c:y val="0.15350030552160923"/>
          <c:w val="0.858727861178739"/>
          <c:h val="0.7561805021449941"/>
        </c:manualLayout>
      </c:layout>
      <c:lineChart>
        <c:grouping val="standard"/>
        <c:ser>
          <c:idx val="0"/>
          <c:order val="0"/>
          <c:tx>
            <c:strRef>
              <c:f>'table2-7'!$B$4</c:f>
              <c:strCache>
                <c:ptCount val="1"/>
                <c:pt idx="0">
                  <c:v>總計(男性)</c:v>
                </c:pt>
              </c:strCache>
            </c:strRef>
          </c:tx>
          <c:spPr>
            <a:ln>
              <a:solidFill>
                <a:schemeClr val="accent1">
                  <a:lumMod val="75000"/>
                </a:schemeClr>
              </a:solidFill>
            </a:ln>
          </c:spPr>
          <c:dLbls>
            <c:dLbl>
              <c:idx val="0"/>
              <c:layout>
                <c:manualLayout>
                  <c:x val="-2.7133737277054832E-2"/>
                  <c:y val="3.9825324067935111E-2"/>
                </c:manualLayout>
              </c:layout>
              <c:showVal val="1"/>
            </c:dLbl>
            <c:dLbl>
              <c:idx val="10"/>
              <c:layout>
                <c:manualLayout>
                  <c:x val="-2.8641167125780062E-2"/>
                  <c:y val="2.560199404367261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'table2-7'!$B$5:$B$15</c:f>
              <c:numCache>
                <c:formatCode>General</c:formatCode>
                <c:ptCount val="11"/>
                <c:pt idx="0">
                  <c:v>67.78</c:v>
                </c:pt>
                <c:pt idx="1">
                  <c:v>67.61999999999999</c:v>
                </c:pt>
                <c:pt idx="2">
                  <c:v>67.349999999999994</c:v>
                </c:pt>
                <c:pt idx="3">
                  <c:v>67.239999999999995</c:v>
                </c:pt>
                <c:pt idx="4">
                  <c:v>67.09</c:v>
                </c:pt>
                <c:pt idx="5">
                  <c:v>66.400000000000006</c:v>
                </c:pt>
                <c:pt idx="6">
                  <c:v>66.510000000000005</c:v>
                </c:pt>
                <c:pt idx="7">
                  <c:v>66.669999999999987</c:v>
                </c:pt>
                <c:pt idx="8">
                  <c:v>66.83</c:v>
                </c:pt>
                <c:pt idx="9">
                  <c:v>66.739999999999995</c:v>
                </c:pt>
                <c:pt idx="10">
                  <c:v>66.78</c:v>
                </c:pt>
              </c:numCache>
            </c:numRef>
          </c:val>
        </c:ser>
        <c:ser>
          <c:idx val="6"/>
          <c:order val="1"/>
          <c:tx>
            <c:strRef>
              <c:f>'table2-7'!$C$4</c:f>
              <c:strCache>
                <c:ptCount val="1"/>
                <c:pt idx="0">
                  <c:v>15-24歲(男性)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triangle"/>
            <c:size val="9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2850728728465105E-2"/>
                  <c:y val="-4.3232210754801194E-2"/>
                </c:manualLayout>
              </c:layout>
              <c:showVal val="1"/>
            </c:dLbl>
            <c:dLbl>
              <c:idx val="10"/>
              <c:layout>
                <c:manualLayout>
                  <c:x val="-2.1104215942426442E-2"/>
                  <c:y val="-3.5612055140433516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'table2-7'!$C$5:$C$15</c:f>
              <c:numCache>
                <c:formatCode>General</c:formatCode>
                <c:ptCount val="11"/>
                <c:pt idx="0">
                  <c:v>30.77</c:v>
                </c:pt>
                <c:pt idx="1">
                  <c:v>29.650000000000031</c:v>
                </c:pt>
                <c:pt idx="2">
                  <c:v>28.459999999999987</c:v>
                </c:pt>
                <c:pt idx="3">
                  <c:v>28.130000000000031</c:v>
                </c:pt>
                <c:pt idx="4">
                  <c:v>27.810000000000031</c:v>
                </c:pt>
                <c:pt idx="5">
                  <c:v>25.72</c:v>
                </c:pt>
                <c:pt idx="6">
                  <c:v>26.459999999999987</c:v>
                </c:pt>
                <c:pt idx="7">
                  <c:v>26.43</c:v>
                </c:pt>
                <c:pt idx="8">
                  <c:v>26.939999999999987</c:v>
                </c:pt>
                <c:pt idx="9">
                  <c:v>28.32</c:v>
                </c:pt>
                <c:pt idx="10">
                  <c:v>29.04</c:v>
                </c:pt>
              </c:numCache>
            </c:numRef>
          </c:val>
        </c:ser>
        <c:ser>
          <c:idx val="1"/>
          <c:order val="2"/>
          <c:tx>
            <c:strRef>
              <c:f>'table2-7'!$F$4</c:f>
              <c:strCache>
                <c:ptCount val="1"/>
                <c:pt idx="0">
                  <c:v>25-44歲(男性)</c:v>
                </c:pt>
              </c:strCache>
            </c:strRef>
          </c:tx>
          <c:marker>
            <c:symbol val="circle"/>
            <c:size val="9"/>
          </c:marker>
          <c:dLbls>
            <c:dLbl>
              <c:idx val="0"/>
              <c:layout>
                <c:manualLayout>
                  <c:x val="-2.7133737277054832E-2"/>
                  <c:y val="-5.6893320097050164E-2"/>
                </c:manualLayout>
              </c:layout>
              <c:showVal val="1"/>
            </c:dLbl>
            <c:dLbl>
              <c:idx val="10"/>
              <c:layout>
                <c:manualLayout>
                  <c:x val="-3.7685746218131616E-2"/>
                  <c:y val="-4.8359322082492627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'table2-7'!$F$5:$F$15</c:f>
              <c:numCache>
                <c:formatCode>General</c:formatCode>
                <c:ptCount val="11"/>
                <c:pt idx="0">
                  <c:v>93.3</c:v>
                </c:pt>
                <c:pt idx="1">
                  <c:v>93.19</c:v>
                </c:pt>
                <c:pt idx="2">
                  <c:v>93.34</c:v>
                </c:pt>
                <c:pt idx="3">
                  <c:v>92.990000000000023</c:v>
                </c:pt>
                <c:pt idx="4">
                  <c:v>92.940000000000026</c:v>
                </c:pt>
                <c:pt idx="5">
                  <c:v>92.98</c:v>
                </c:pt>
                <c:pt idx="6">
                  <c:v>93.149999999999991</c:v>
                </c:pt>
                <c:pt idx="7">
                  <c:v>93.89</c:v>
                </c:pt>
                <c:pt idx="8">
                  <c:v>94.6</c:v>
                </c:pt>
                <c:pt idx="9">
                  <c:v>94.490000000000023</c:v>
                </c:pt>
                <c:pt idx="10">
                  <c:v>94.61</c:v>
                </c:pt>
              </c:numCache>
            </c:numRef>
          </c:val>
        </c:ser>
        <c:ser>
          <c:idx val="2"/>
          <c:order val="3"/>
          <c:tx>
            <c:strRef>
              <c:f>'table2-7'!$K$4</c:f>
              <c:strCache>
                <c:ptCount val="1"/>
                <c:pt idx="0">
                  <c:v>45-64歲(男性)</c:v>
                </c:pt>
              </c:strCache>
            </c:strRef>
          </c:tx>
          <c:spPr>
            <a:ln>
              <a:solidFill>
                <a:schemeClr val="accent3">
                  <a:lumMod val="75000"/>
                </a:schemeClr>
              </a:solidFill>
            </a:ln>
          </c:spPr>
          <c:marker>
            <c:symbol val="star"/>
            <c:size val="9"/>
          </c:marker>
          <c:dLbls>
            <c:dLbl>
              <c:idx val="0"/>
              <c:layout>
                <c:manualLayout>
                  <c:x val="-2.7133737277054832E-2"/>
                  <c:y val="-4.8359322082492627E-2"/>
                </c:manualLayout>
              </c:layout>
              <c:showVal val="1"/>
            </c:dLbl>
            <c:dLbl>
              <c:idx val="10"/>
              <c:layout>
                <c:manualLayout>
                  <c:x val="-1.9210987211486251E-2"/>
                  <c:y val="-3.324991923911879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'table2-7'!$K$5:$K$15</c:f>
              <c:numCache>
                <c:formatCode>General</c:formatCode>
                <c:ptCount val="11"/>
                <c:pt idx="0">
                  <c:v>78.099999999999994</c:v>
                </c:pt>
                <c:pt idx="1">
                  <c:v>78.11999999999999</c:v>
                </c:pt>
                <c:pt idx="2">
                  <c:v>77.61</c:v>
                </c:pt>
                <c:pt idx="3">
                  <c:v>77.25</c:v>
                </c:pt>
                <c:pt idx="4">
                  <c:v>76.89</c:v>
                </c:pt>
                <c:pt idx="5">
                  <c:v>75.649999999999991</c:v>
                </c:pt>
                <c:pt idx="6">
                  <c:v>75.36</c:v>
                </c:pt>
                <c:pt idx="7">
                  <c:v>75.540000000000006</c:v>
                </c:pt>
                <c:pt idx="8">
                  <c:v>75.39</c:v>
                </c:pt>
                <c:pt idx="9">
                  <c:v>74.819999999999993</c:v>
                </c:pt>
                <c:pt idx="10">
                  <c:v>75.06</c:v>
                </c:pt>
              </c:numCache>
            </c:numRef>
          </c:val>
        </c:ser>
        <c:marker val="1"/>
        <c:axId val="83272064"/>
        <c:axId val="83273984"/>
      </c:lineChart>
      <c:catAx>
        <c:axId val="8327206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400" b="0">
                    <a:latin typeface="標楷體" pitchFamily="65" charset="-120"/>
                    <a:ea typeface="標楷體" pitchFamily="65" charset="-120"/>
                  </a:defRPr>
                </a:pPr>
                <a:r>
                  <a:rPr lang="zh-TW" sz="1400" b="0" dirty="0">
                    <a:latin typeface="標楷體" pitchFamily="65" charset="-120"/>
                    <a:ea typeface="標楷體" pitchFamily="65" charset="-120"/>
                  </a:rPr>
                  <a:t>年</a:t>
                </a:r>
              </a:p>
            </c:rich>
          </c:tx>
          <c:layout>
            <c:manualLayout>
              <c:xMode val="edge"/>
              <c:yMode val="edge"/>
              <c:x val="0.93084480227158073"/>
              <c:y val="0.90231207648487122"/>
            </c:manualLayout>
          </c:layout>
        </c:title>
        <c:numFmt formatCode="General" sourceLinked="1"/>
        <c:majorTickMark val="in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83273984"/>
        <c:crosses val="autoZero"/>
        <c:auto val="1"/>
        <c:lblAlgn val="ctr"/>
        <c:lblOffset val="100"/>
      </c:catAx>
      <c:valAx>
        <c:axId val="83273984"/>
        <c:scaling>
          <c:orientation val="minMax"/>
          <c:min val="20"/>
        </c:scaling>
        <c:axPos val="l"/>
        <c:title>
          <c:tx>
            <c:rich>
              <a:bodyPr rot="0" vert="horz"/>
              <a:lstStyle/>
              <a:p>
                <a:pPr>
                  <a:defRPr sz="1600" b="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US" sz="1600" b="0">
                    <a:latin typeface="Times New Roman" pitchFamily="18" charset="0"/>
                    <a:cs typeface="Times New Roman" pitchFamily="18" charset="0"/>
                  </a:rPr>
                  <a:t>%</a:t>
                </a:r>
                <a:endParaRPr lang="zh-TW" sz="1600" b="0">
                  <a:latin typeface="Times New Roman" pitchFamily="18" charset="0"/>
                  <a:cs typeface="Times New Roman" pitchFamily="18" charset="0"/>
                </a:endParaRPr>
              </a:p>
            </c:rich>
          </c:tx>
          <c:layout>
            <c:manualLayout>
              <c:xMode val="edge"/>
              <c:yMode val="edge"/>
              <c:x val="1.8089158184703125E-2"/>
              <c:y val="6.1717844842636836E-2"/>
            </c:manualLayout>
          </c:layout>
        </c:title>
        <c:numFmt formatCode="General" sourceLinked="1"/>
        <c:majorTickMark val="in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832720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7059978397045037"/>
          <c:y val="2.2060392973269165E-2"/>
          <c:w val="0.6040493660196028"/>
          <c:h val="9.8613488423451703E-2"/>
        </c:manualLayout>
      </c:layout>
      <c:txPr>
        <a:bodyPr/>
        <a:lstStyle/>
        <a:p>
          <a:pPr>
            <a:defRPr sz="1100" b="0"/>
          </a:pPr>
          <a:endParaRPr lang="zh-TW"/>
        </a:p>
      </c:txPr>
    </c:legend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10"/>
  <c:chart>
    <c:plotArea>
      <c:layout>
        <c:manualLayout>
          <c:layoutTarget val="inner"/>
          <c:xMode val="edge"/>
          <c:yMode val="edge"/>
          <c:x val="6.8005145677070764E-2"/>
          <c:y val="0.15350030552160923"/>
          <c:w val="0.85553748043866851"/>
          <c:h val="0.74922088675609022"/>
        </c:manualLayout>
      </c:layout>
      <c:lineChart>
        <c:grouping val="standard"/>
        <c:ser>
          <c:idx val="3"/>
          <c:order val="0"/>
          <c:tx>
            <c:strRef>
              <c:f>'table2-7'!$B$20</c:f>
              <c:strCache>
                <c:ptCount val="1"/>
                <c:pt idx="0">
                  <c:v>總計(女性)</c:v>
                </c:pt>
              </c:strCache>
            </c:strRef>
          </c:tx>
          <c:spPr>
            <a:ln>
              <a:solidFill>
                <a:schemeClr val="accent1">
                  <a:lumMod val="75000"/>
                </a:schemeClr>
              </a:solidFill>
              <a:prstDash val="sysDot"/>
            </a:ln>
          </c:spPr>
          <c:marker>
            <c:symbol val="diamond"/>
            <c:size val="9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5986726128990504E-2"/>
                  <c:y val="-4.2034851446517474E-2"/>
                </c:manualLayout>
              </c:layout>
              <c:showVal val="1"/>
            </c:dLbl>
            <c:dLbl>
              <c:idx val="10"/>
              <c:layout>
                <c:manualLayout>
                  <c:x val="-2.8641129206846003E-2"/>
                  <c:y val="-5.0899781952411176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'table2-7'!$B$21:$B$31</c:f>
              <c:numCache>
                <c:formatCode>General</c:formatCode>
                <c:ptCount val="11"/>
                <c:pt idx="0">
                  <c:v>47.71</c:v>
                </c:pt>
                <c:pt idx="1">
                  <c:v>48.120000000000012</c:v>
                </c:pt>
                <c:pt idx="2">
                  <c:v>48.68</c:v>
                </c:pt>
                <c:pt idx="3">
                  <c:v>49.44</c:v>
                </c:pt>
                <c:pt idx="4">
                  <c:v>49.67</c:v>
                </c:pt>
                <c:pt idx="5">
                  <c:v>49.620000000000012</c:v>
                </c:pt>
                <c:pt idx="6">
                  <c:v>49.89</c:v>
                </c:pt>
                <c:pt idx="7">
                  <c:v>49.97</c:v>
                </c:pt>
                <c:pt idx="8">
                  <c:v>50.190000000000012</c:v>
                </c:pt>
                <c:pt idx="9">
                  <c:v>50.46</c:v>
                </c:pt>
                <c:pt idx="10">
                  <c:v>50.64</c:v>
                </c:pt>
              </c:numCache>
            </c:numRef>
          </c:val>
        </c:ser>
        <c:ser>
          <c:idx val="7"/>
          <c:order val="1"/>
          <c:tx>
            <c:strRef>
              <c:f>'table2-7'!$C$20</c:f>
              <c:strCache>
                <c:ptCount val="1"/>
                <c:pt idx="0">
                  <c:v>15-24歲(女性)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  <a:prstDash val="sysDot"/>
            </a:ln>
          </c:spPr>
          <c:marker>
            <c:symbol val="triangle"/>
            <c:size val="9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3715446802456912E-2"/>
                  <c:y val="4.7218893146817431E-2"/>
                </c:manualLayout>
              </c:layout>
              <c:numFmt formatCode="#,##0.0_);[Red]\(#,##0.0\)" sourceLinked="0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accent6">
                          <a:lumMod val="50000"/>
                        </a:schemeClr>
                      </a:solidFill>
                      <a:latin typeface="+mn-lt"/>
                    </a:defRPr>
                  </a:pPr>
                  <a:endParaRPr lang="zh-TW"/>
                </a:p>
              </c:txPr>
              <c:showVal val="1"/>
            </c:dLbl>
            <c:dLbl>
              <c:idx val="10"/>
              <c:layout>
                <c:manualLayout>
                  <c:x val="-2.8641167125780062E-2"/>
                  <c:y val="-3.1494516482295717E-2"/>
                </c:manualLayout>
              </c:layout>
              <c:numFmt formatCode="#,##0.0_);[Red]\(#,##0.0\)" sourceLinked="0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accent6">
                          <a:lumMod val="50000"/>
                        </a:schemeClr>
                      </a:solidFill>
                      <a:latin typeface="+mn-lt"/>
                    </a:defRPr>
                  </a:pPr>
                  <a:endParaRPr lang="zh-TW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'table2-7'!$C$21:$C$31</c:f>
              <c:numCache>
                <c:formatCode>General</c:formatCode>
                <c:ptCount val="11"/>
                <c:pt idx="0">
                  <c:v>36.050000000000004</c:v>
                </c:pt>
                <c:pt idx="1">
                  <c:v>35.35</c:v>
                </c:pt>
                <c:pt idx="2">
                  <c:v>34.35</c:v>
                </c:pt>
                <c:pt idx="3">
                  <c:v>33.96</c:v>
                </c:pt>
                <c:pt idx="4">
                  <c:v>32.47</c:v>
                </c:pt>
                <c:pt idx="5">
                  <c:v>31.479999999999986</c:v>
                </c:pt>
                <c:pt idx="6">
                  <c:v>31.06</c:v>
                </c:pt>
                <c:pt idx="7">
                  <c:v>30.7</c:v>
                </c:pt>
                <c:pt idx="8">
                  <c:v>31.23</c:v>
                </c:pt>
                <c:pt idx="9">
                  <c:v>30.830000000000005</c:v>
                </c:pt>
                <c:pt idx="10">
                  <c:v>29.7</c:v>
                </c:pt>
              </c:numCache>
            </c:numRef>
          </c:val>
        </c:ser>
        <c:ser>
          <c:idx val="4"/>
          <c:order val="2"/>
          <c:tx>
            <c:strRef>
              <c:f>'table2-7'!$F$20</c:f>
              <c:strCache>
                <c:ptCount val="1"/>
                <c:pt idx="0">
                  <c:v>25-44歲(女性)</c:v>
                </c:pt>
              </c:strCache>
            </c:strRef>
          </c:tx>
          <c:spPr>
            <a:ln>
              <a:solidFill>
                <a:schemeClr val="accent2">
                  <a:lumMod val="75000"/>
                </a:schemeClr>
              </a:solidFill>
              <a:prstDash val="sysDot"/>
            </a:ln>
          </c:spPr>
          <c:marker>
            <c:symbol val="circle"/>
            <c:size val="9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5986726128990504E-2"/>
                  <c:y val="-6.1974232134372975E-2"/>
                </c:manualLayout>
              </c:layout>
              <c:showVal val="1"/>
            </c:dLbl>
            <c:dLbl>
              <c:idx val="10"/>
              <c:layout>
                <c:manualLayout>
                  <c:x val="-3.0148596974505198E-2"/>
                  <c:y val="-4.8359322082492627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'table2-7'!$F$21:$F$31</c:f>
              <c:numCache>
                <c:formatCode>General</c:formatCode>
                <c:ptCount val="11"/>
                <c:pt idx="0">
                  <c:v>69.25</c:v>
                </c:pt>
                <c:pt idx="1">
                  <c:v>70.61999999999999</c:v>
                </c:pt>
                <c:pt idx="2">
                  <c:v>72.75</c:v>
                </c:pt>
                <c:pt idx="3">
                  <c:v>73.98</c:v>
                </c:pt>
                <c:pt idx="4">
                  <c:v>74.83</c:v>
                </c:pt>
                <c:pt idx="5">
                  <c:v>75.58</c:v>
                </c:pt>
                <c:pt idx="6">
                  <c:v>76.510000000000005</c:v>
                </c:pt>
                <c:pt idx="7">
                  <c:v>77.53</c:v>
                </c:pt>
                <c:pt idx="8">
                  <c:v>78.38</c:v>
                </c:pt>
                <c:pt idx="9">
                  <c:v>79.09</c:v>
                </c:pt>
                <c:pt idx="10">
                  <c:v>79.36999999999999</c:v>
                </c:pt>
              </c:numCache>
            </c:numRef>
          </c:val>
        </c:ser>
        <c:ser>
          <c:idx val="5"/>
          <c:order val="3"/>
          <c:tx>
            <c:strRef>
              <c:f>'table2-7'!$K$20</c:f>
              <c:strCache>
                <c:ptCount val="1"/>
                <c:pt idx="0">
                  <c:v>45-64歲(女性)</c:v>
                </c:pt>
              </c:strCache>
            </c:strRef>
          </c:tx>
          <c:spPr>
            <a:ln>
              <a:solidFill>
                <a:schemeClr val="accent3">
                  <a:lumMod val="75000"/>
                </a:schemeClr>
              </a:solidFill>
              <a:prstDash val="sysDot"/>
            </a:ln>
          </c:spPr>
          <c:marker>
            <c:symbol val="star"/>
            <c:size val="9"/>
            <c:spPr>
              <a:ln>
                <a:solidFill>
                  <a:schemeClr val="accent3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6.2568549708976878E-2"/>
                  <c:y val="-1.546691173045614E-2"/>
                </c:manualLayout>
              </c:layout>
              <c:showVal val="1"/>
            </c:dLbl>
            <c:dLbl>
              <c:idx val="10"/>
              <c:layout>
                <c:manualLayout>
                  <c:x val="-2.1104017882153759E-2"/>
                  <c:y val="4.5514656077640388E-2"/>
                </c:manualLayout>
              </c:layout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</c:dLbls>
          <c:cat>
            <c:numRef>
              <c:f>'table2-7'!$A$5:$A$15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'table2-7'!$K$21:$K$31</c:f>
              <c:numCache>
                <c:formatCode>General</c:formatCode>
                <c:ptCount val="11"/>
                <c:pt idx="0">
                  <c:v>42.03</c:v>
                </c:pt>
                <c:pt idx="1">
                  <c:v>42.59</c:v>
                </c:pt>
                <c:pt idx="2">
                  <c:v>42.68</c:v>
                </c:pt>
                <c:pt idx="3">
                  <c:v>44.13</c:v>
                </c:pt>
                <c:pt idx="4">
                  <c:v>45.08</c:v>
                </c:pt>
                <c:pt idx="5">
                  <c:v>45.17</c:v>
                </c:pt>
                <c:pt idx="6">
                  <c:v>45.61</c:v>
                </c:pt>
                <c:pt idx="7">
                  <c:v>45.59</c:v>
                </c:pt>
                <c:pt idx="8">
                  <c:v>46.01</c:v>
                </c:pt>
                <c:pt idx="9">
                  <c:v>47.08</c:v>
                </c:pt>
                <c:pt idx="10">
                  <c:v>48.690000000000012</c:v>
                </c:pt>
              </c:numCache>
            </c:numRef>
          </c:val>
        </c:ser>
        <c:marker val="1"/>
        <c:axId val="97192576"/>
        <c:axId val="97207040"/>
      </c:lineChart>
      <c:catAx>
        <c:axId val="9719257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400" b="0">
                    <a:latin typeface="標楷體" pitchFamily="65" charset="-120"/>
                    <a:ea typeface="標楷體" pitchFamily="65" charset="-120"/>
                  </a:defRPr>
                </a:pPr>
                <a:r>
                  <a:rPr lang="zh-TW" sz="1400" b="0" dirty="0">
                    <a:latin typeface="標楷體" pitchFamily="65" charset="-120"/>
                    <a:ea typeface="標楷體" pitchFamily="65" charset="-120"/>
                  </a:rPr>
                  <a:t>年</a:t>
                </a:r>
              </a:p>
            </c:rich>
          </c:tx>
          <c:layout>
            <c:manualLayout>
              <c:xMode val="edge"/>
              <c:yMode val="edge"/>
              <c:x val="0.93715632364493318"/>
              <c:y val="0.89535250113571963"/>
            </c:manualLayout>
          </c:layout>
        </c:title>
        <c:numFmt formatCode="General" sourceLinked="1"/>
        <c:majorTickMark val="in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97207040"/>
        <c:crosses val="autoZero"/>
        <c:auto val="1"/>
        <c:lblAlgn val="ctr"/>
        <c:lblOffset val="100"/>
      </c:catAx>
      <c:valAx>
        <c:axId val="97207040"/>
        <c:scaling>
          <c:orientation val="minMax"/>
          <c:max val="100"/>
          <c:min val="20"/>
        </c:scaling>
        <c:axPos val="l"/>
        <c:title>
          <c:tx>
            <c:rich>
              <a:bodyPr rot="0" vert="horz"/>
              <a:lstStyle/>
              <a:p>
                <a:pPr>
                  <a:defRPr sz="1600" b="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US" sz="1600" b="0">
                    <a:latin typeface="Times New Roman" pitchFamily="18" charset="0"/>
                    <a:cs typeface="Times New Roman" pitchFamily="18" charset="0"/>
                  </a:rPr>
                  <a:t>%</a:t>
                </a:r>
                <a:endParaRPr lang="zh-TW" sz="1600" b="0">
                  <a:latin typeface="Times New Roman" pitchFamily="18" charset="0"/>
                  <a:cs typeface="Times New Roman" pitchFamily="18" charset="0"/>
                </a:endParaRPr>
              </a:p>
            </c:rich>
          </c:tx>
          <c:layout>
            <c:manualLayout>
              <c:xMode val="edge"/>
              <c:yMode val="edge"/>
              <c:x val="1.8089158184703125E-2"/>
              <c:y val="6.1717844842636836E-2"/>
            </c:manualLayout>
          </c:layout>
        </c:title>
        <c:numFmt formatCode="General" sourceLinked="1"/>
        <c:majorTickMark val="in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971925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64533775383341"/>
          <c:y val="3.5979496183482194E-2"/>
          <c:w val="0.65729363955192965"/>
          <c:h val="9.8613515443347927E-2"/>
        </c:manualLayout>
      </c:layout>
      <c:txPr>
        <a:bodyPr/>
        <a:lstStyle/>
        <a:p>
          <a:pPr>
            <a:defRPr sz="1100" b="0"/>
          </a:pPr>
          <a:endParaRPr lang="zh-TW"/>
        </a:p>
      </c:txPr>
    </c:legend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0.10808573928259124"/>
          <c:y val="9.2762585527389668E-2"/>
          <c:w val="0.85243066491688535"/>
          <c:h val="0.73468192764593065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中華民國</c:v>
                </c:pt>
              </c:strCache>
            </c:strRef>
          </c:tx>
          <c:spPr>
            <a:ln w="44442">
              <a:solidFill>
                <a:srgbClr val="002060"/>
              </a:solidFill>
            </a:ln>
          </c:spPr>
          <c:marker>
            <c:spPr>
              <a:ln w="57140">
                <a:solidFill>
                  <a:srgbClr val="002060"/>
                </a:solidFill>
              </a:ln>
            </c:spPr>
          </c:marker>
          <c:dLbls>
            <c:dLbl>
              <c:idx val="10"/>
              <c:layout>
                <c:manualLayout>
                  <c:x val="-1.9041994750656301E-3"/>
                  <c:y val="4.8860012016875322E-2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alt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50.6</a:t>
                    </a:r>
                    <a:endParaRPr lang="en-US" alt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dLblPos val="r"/>
            </c:dLbl>
            <c:delete val="1"/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47.71</c:v>
                </c:pt>
                <c:pt idx="1">
                  <c:v>48.120000000000012</c:v>
                </c:pt>
                <c:pt idx="2">
                  <c:v>48.68</c:v>
                </c:pt>
                <c:pt idx="3">
                  <c:v>49.44</c:v>
                </c:pt>
                <c:pt idx="4">
                  <c:v>49.67</c:v>
                </c:pt>
                <c:pt idx="5">
                  <c:v>49.620000000000012</c:v>
                </c:pt>
                <c:pt idx="6">
                  <c:v>49.89</c:v>
                </c:pt>
                <c:pt idx="7">
                  <c:v>49.97</c:v>
                </c:pt>
                <c:pt idx="8">
                  <c:v>50.190000000000012</c:v>
                </c:pt>
                <c:pt idx="9">
                  <c:v>50.46</c:v>
                </c:pt>
                <c:pt idx="10">
                  <c:v>50.64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韓國</c:v>
                </c:pt>
              </c:strCache>
            </c:strRef>
          </c:tx>
          <c:spPr>
            <a:ln w="50791">
              <a:solidFill>
                <a:srgbClr val="FF33CC"/>
              </a:solidFill>
              <a:prstDash val="sysDot"/>
            </a:ln>
          </c:spPr>
          <c:marker>
            <c:symbol val="square"/>
            <c:size val="6"/>
            <c:spPr>
              <a:solidFill>
                <a:schemeClr val="accent2">
                  <a:lumMod val="20000"/>
                  <a:lumOff val="80000"/>
                </a:schemeClr>
              </a:solidFill>
              <a:ln w="44442">
                <a:solidFill>
                  <a:srgbClr val="FF33CC"/>
                </a:solidFill>
              </a:ln>
            </c:spPr>
          </c:marker>
          <c:dLbls>
            <c:dLbl>
              <c:idx val="10"/>
              <c:layout>
                <c:manualLayout>
                  <c:x val="-3.9874234470691251E-2"/>
                  <c:y val="-4.9653061180539554E-2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alt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51.3 </a:t>
                    </a:r>
                    <a:endParaRPr lang="en-US" alt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dLblPos val="r"/>
            </c:dLbl>
            <c:delete val="1"/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Sheet1!$C$2:$C$12</c:f>
              <c:numCache>
                <c:formatCode>General</c:formatCode>
                <c:ptCount val="11"/>
                <c:pt idx="0">
                  <c:v>49.9</c:v>
                </c:pt>
                <c:pt idx="1">
                  <c:v>50.1</c:v>
                </c:pt>
                <c:pt idx="2">
                  <c:v>50.3</c:v>
                </c:pt>
                <c:pt idx="3">
                  <c:v>50.2</c:v>
                </c:pt>
                <c:pt idx="4">
                  <c:v>50</c:v>
                </c:pt>
                <c:pt idx="5">
                  <c:v>49.2</c:v>
                </c:pt>
                <c:pt idx="6">
                  <c:v>49.4</c:v>
                </c:pt>
                <c:pt idx="7">
                  <c:v>49.7</c:v>
                </c:pt>
                <c:pt idx="8">
                  <c:v>49.9</c:v>
                </c:pt>
                <c:pt idx="9">
                  <c:v>50.2</c:v>
                </c:pt>
                <c:pt idx="10">
                  <c:v>51.3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日本</c:v>
                </c:pt>
              </c:strCache>
            </c:strRef>
          </c:tx>
          <c:spPr>
            <a:ln w="44442" cap="flat" cmpd="sng" algn="ctr">
              <a:solidFill>
                <a:schemeClr val="accent3">
                  <a:shade val="50000"/>
                </a:schemeClr>
              </a:solidFill>
              <a:prstDash val="sysDash"/>
            </a:ln>
            <a:effectLst/>
          </c:spPr>
          <c:marker>
            <c:symbol val="triangle"/>
            <c:size val="8"/>
            <c:spPr>
              <a:solidFill>
                <a:schemeClr val="accent3"/>
              </a:solidFill>
              <a:ln w="38093" cap="flat" cmpd="sng" algn="ctr">
                <a:solidFill>
                  <a:schemeClr val="accent3">
                    <a:shade val="50000"/>
                  </a:schemeClr>
                </a:solidFill>
                <a:prstDash val="solid"/>
              </a:ln>
              <a:effectLst/>
            </c:spPr>
          </c:marker>
          <c:dLbls>
            <c:dLbl>
              <c:idx val="10"/>
              <c:layout>
                <c:manualLayout>
                  <c:x val="-3.9734470691163606E-2"/>
                  <c:y val="5.1009535972020917E-2"/>
                </c:manualLayout>
              </c:layout>
              <c:tx>
                <c:rich>
                  <a:bodyPr/>
                  <a:lstStyle/>
                  <a:p>
                    <a:pPr>
                      <a:defRPr sz="1400" b="1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defRPr>
                    </a:pPr>
                    <a:r>
                      <a:rPr lang="en-US" altLang="en-US" sz="14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49.2 </a:t>
                    </a:r>
                    <a:endParaRPr lang="en-US" altLang="en-US" sz="1400" b="1" dirty="0">
                      <a:latin typeface="Times New Roman" pitchFamily="18" charset="0"/>
                      <a:ea typeface="標楷體" pitchFamily="65" charset="-120"/>
                      <a:cs typeface="Times New Roman" pitchFamily="18" charset="0"/>
                    </a:endParaRPr>
                  </a:p>
                </c:rich>
              </c:tx>
              <c:spPr/>
              <c:dLblPos val="r"/>
            </c:dLbl>
            <c:delete val="1"/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Sheet1!$D$2:$D$12</c:f>
              <c:numCache>
                <c:formatCode>General</c:formatCode>
                <c:ptCount val="11"/>
                <c:pt idx="0">
                  <c:v>48.3</c:v>
                </c:pt>
                <c:pt idx="1">
                  <c:v>48.4</c:v>
                </c:pt>
                <c:pt idx="2">
                  <c:v>48.5</c:v>
                </c:pt>
                <c:pt idx="3">
                  <c:v>48.5</c:v>
                </c:pt>
                <c:pt idx="4">
                  <c:v>48.4</c:v>
                </c:pt>
                <c:pt idx="5">
                  <c:v>48.5</c:v>
                </c:pt>
                <c:pt idx="6">
                  <c:v>48.5</c:v>
                </c:pt>
                <c:pt idx="7">
                  <c:v>48.2</c:v>
                </c:pt>
                <c:pt idx="8">
                  <c:v>48.2</c:v>
                </c:pt>
                <c:pt idx="9">
                  <c:v>48.9</c:v>
                </c:pt>
                <c:pt idx="10">
                  <c:v>49.2</c:v>
                </c:pt>
              </c:numCache>
            </c:numRef>
          </c:val>
        </c:ser>
        <c:ser>
          <c:idx val="4"/>
          <c:order val="3"/>
          <c:tx>
            <c:strRef>
              <c:f>Sheet1!$F$1</c:f>
              <c:strCache>
                <c:ptCount val="1"/>
                <c:pt idx="0">
                  <c:v>德國</c:v>
                </c:pt>
              </c:strCache>
            </c:strRef>
          </c:tx>
          <c:dLbls>
            <c:dLbl>
              <c:idx val="10"/>
              <c:layout>
                <c:manualLayout>
                  <c:x val="-3.8150043744531931E-2"/>
                  <c:y val="-5.1949296539010703E-2"/>
                </c:manualLayout>
              </c:layout>
              <c:dLblPos val="r"/>
              <c:showVal val="1"/>
            </c:dLbl>
            <c:delete val="1"/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Sheet1!$F$2:$F$12</c:f>
              <c:numCache>
                <c:formatCode>0.0_ </c:formatCode>
                <c:ptCount val="11"/>
                <c:pt idx="0">
                  <c:v>49.845537279785994</c:v>
                </c:pt>
                <c:pt idx="1">
                  <c:v>51.09555944347246</c:v>
                </c:pt>
                <c:pt idx="2">
                  <c:v>51.986690697351975</c:v>
                </c:pt>
                <c:pt idx="3">
                  <c:v>52.410256410255997</c:v>
                </c:pt>
                <c:pt idx="4">
                  <c:v>52.527910906723562</c:v>
                </c:pt>
                <c:pt idx="5">
                  <c:v>52.930061963377007</c:v>
                </c:pt>
                <c:pt idx="6">
                  <c:v>53.160927539459401</c:v>
                </c:pt>
                <c:pt idx="7">
                  <c:v>54.003175323202548</c:v>
                </c:pt>
                <c:pt idx="8">
                  <c:v>54.019865862976474</c:v>
                </c:pt>
                <c:pt idx="9">
                  <c:v>54.580616018745943</c:v>
                </c:pt>
                <c:pt idx="10">
                  <c:v>54.767733040713537</c:v>
                </c:pt>
              </c:numCache>
            </c:numRef>
          </c:val>
        </c:ser>
        <c:ser>
          <c:idx val="6"/>
          <c:order val="4"/>
          <c:tx>
            <c:strRef>
              <c:f>Sheet1!$H$1</c:f>
              <c:strCache>
                <c:ptCount val="1"/>
                <c:pt idx="0">
                  <c:v>美國</c:v>
                </c:pt>
              </c:strCache>
            </c:strRef>
          </c:tx>
          <c:marker>
            <c:symbol val="circle"/>
            <c:size val="7"/>
          </c:marker>
          <c:dLbls>
            <c:dLbl>
              <c:idx val="10"/>
              <c:layout>
                <c:manualLayout>
                  <c:x val="-2.7038932633421456E-2"/>
                  <c:y val="-4.5342976265594477E-2"/>
                </c:manualLayout>
              </c:layout>
              <c:dLblPos val="r"/>
              <c:showVal val="1"/>
            </c:dLbl>
            <c:delete val="1"/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Sheet1!$H$2:$H$12</c:f>
              <c:numCache>
                <c:formatCode>General</c:formatCode>
                <c:ptCount val="11"/>
                <c:pt idx="0">
                  <c:v>59.2</c:v>
                </c:pt>
                <c:pt idx="1">
                  <c:v>59.3</c:v>
                </c:pt>
                <c:pt idx="2">
                  <c:v>59.4</c:v>
                </c:pt>
                <c:pt idx="3">
                  <c:v>59.3</c:v>
                </c:pt>
                <c:pt idx="4">
                  <c:v>59.5</c:v>
                </c:pt>
                <c:pt idx="5">
                  <c:v>59.2</c:v>
                </c:pt>
                <c:pt idx="6">
                  <c:v>58.6</c:v>
                </c:pt>
                <c:pt idx="7">
                  <c:v>58.1</c:v>
                </c:pt>
                <c:pt idx="8">
                  <c:v>57.7</c:v>
                </c:pt>
                <c:pt idx="9">
                  <c:v>57.2</c:v>
                </c:pt>
                <c:pt idx="10">
                  <c:v>57</c:v>
                </c:pt>
              </c:numCache>
            </c:numRef>
          </c:val>
        </c:ser>
        <c:marker val="1"/>
        <c:axId val="83223296"/>
        <c:axId val="83225216"/>
      </c:lineChart>
      <c:catAx>
        <c:axId val="8322329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新細明體"/>
                    <a:ea typeface="新細明體"/>
                    <a:cs typeface="新細明體"/>
                  </a:defRPr>
                </a:pPr>
                <a:r>
                  <a:rPr lang="zh-TW" altLang="en-US" dirty="0">
                    <a:latin typeface="標楷體" pitchFamily="65" charset="-120"/>
                    <a:ea typeface="標楷體" pitchFamily="65" charset="-120"/>
                  </a:rPr>
                  <a:t>年</a:t>
                </a:r>
              </a:p>
            </c:rich>
          </c:tx>
          <c:layout>
            <c:manualLayout>
              <c:xMode val="edge"/>
              <c:yMode val="edge"/>
              <c:x val="0.93524957858779589"/>
              <c:y val="0.90203770025433549"/>
            </c:manualLayout>
          </c:layout>
        </c:title>
        <c:numFmt formatCode="General" sourceLinked="1"/>
        <c:majorTickMark val="in"/>
        <c:tickLblPos val="nextTo"/>
        <c:spPr>
          <a:ln w="12698">
            <a:solidFill>
              <a:schemeClr val="tx1"/>
            </a:solidFill>
          </a:ln>
        </c:spPr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83225216"/>
        <c:crosses val="autoZero"/>
        <c:auto val="1"/>
        <c:lblAlgn val="ctr"/>
        <c:lblOffset val="0"/>
      </c:catAx>
      <c:valAx>
        <c:axId val="83225216"/>
        <c:scaling>
          <c:orientation val="minMax"/>
          <c:max val="60"/>
          <c:min val="46"/>
        </c:scaling>
        <c:axPos val="l"/>
        <c:title>
          <c:tx>
            <c:rich>
              <a:bodyPr rot="0" vert="horz"/>
              <a:lstStyle/>
              <a:p>
                <a:pPr algn="ctr">
                  <a:defRPr sz="14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US" altLang="zh-TW"/>
                  <a:t>%</a:t>
                </a:r>
              </a:p>
            </c:rich>
          </c:tx>
          <c:layout>
            <c:manualLayout>
              <c:xMode val="edge"/>
              <c:yMode val="edge"/>
              <c:x val="3.3096237970253801E-2"/>
              <c:y val="3.2536459904273802E-3"/>
            </c:manualLayout>
          </c:layout>
        </c:title>
        <c:numFmt formatCode="General" sourceLinked="1"/>
        <c:majorTickMark val="in"/>
        <c:tickLblPos val="nextTo"/>
        <c:spPr>
          <a:ln w="12698">
            <a:solidFill>
              <a:prstClr val="black"/>
            </a:solidFill>
          </a:ln>
        </c:spPr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83223296"/>
        <c:crosses val="autoZero"/>
        <c:crossBetween val="between"/>
        <c:majorUnit val="2"/>
      </c:valAx>
    </c:plotArea>
    <c:legend>
      <c:legendPos val="r"/>
      <c:layout>
        <c:manualLayout>
          <c:xMode val="edge"/>
          <c:yMode val="edge"/>
          <c:x val="0.12300721784776901"/>
          <c:y val="0.21116347257546994"/>
          <c:w val="0.48510717410323712"/>
          <c:h val="0.17682035202122795"/>
        </c:manualLayout>
      </c:layout>
      <c:spPr>
        <a:ln>
          <a:solidFill>
            <a:prstClr val="black"/>
          </a:solidFill>
        </a:ln>
      </c:spPr>
      <c:txPr>
        <a:bodyPr/>
        <a:lstStyle/>
        <a:p>
          <a:pPr>
            <a:defRPr sz="1200">
              <a:latin typeface="標楷體" pitchFamily="65" charset="-120"/>
              <a:ea typeface="標楷體" pitchFamily="65" charset="-120"/>
            </a:defRPr>
          </a:pPr>
          <a:endParaRPr lang="zh-TW"/>
        </a:p>
      </c:txPr>
    </c:legend>
    <c:plotVisOnly val="1"/>
    <c:dispBlanksAs val="gap"/>
  </c:chart>
  <c:txPr>
    <a:bodyPr/>
    <a:lstStyle/>
    <a:p>
      <a:pPr>
        <a:defRPr sz="1400"/>
      </a:pPr>
      <a:endParaRPr lang="zh-TW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0.15325190408199729"/>
          <c:y val="0.12993446155430377"/>
          <c:w val="0.77055815299048092"/>
          <c:h val="0.74235317067179385"/>
        </c:manualLayout>
      </c:layout>
      <c:lineChart>
        <c:grouping val="standard"/>
        <c:ser>
          <c:idx val="0"/>
          <c:order val="0"/>
          <c:tx>
            <c:strRef>
              <c:f>'table2-2'!$B$56</c:f>
              <c:strCache>
                <c:ptCount val="1"/>
                <c:pt idx="0">
                  <c:v>勞動力人口</c:v>
                </c:pt>
              </c:strCache>
            </c:strRef>
          </c:tx>
          <c:spPr>
            <a:ln w="44450">
              <a:solidFill>
                <a:srgbClr val="00B050"/>
              </a:solidFill>
            </a:ln>
          </c:spPr>
          <c:marker>
            <c:spPr>
              <a:solidFill>
                <a:schemeClr val="bg1"/>
              </a:solidFill>
              <a:ln w="44450">
                <a:solidFill>
                  <a:srgbClr val="00B050"/>
                </a:solidFill>
              </a:ln>
            </c:spPr>
          </c:marker>
          <c:dLbls>
            <c:dLbl>
              <c:idx val="0"/>
              <c:layout>
                <c:manualLayout>
                  <c:x val="1.0158659057004476E-2"/>
                  <c:y val="8.602090330528174E-3"/>
                </c:manualLayout>
              </c:layout>
              <c:spPr/>
              <c:txPr>
                <a:bodyPr/>
                <a:lstStyle/>
                <a:p>
                  <a:pPr>
                    <a:defRPr sz="1200"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t"/>
              <c:showVal val="1"/>
            </c:dLbl>
            <c:dLbl>
              <c:idx val="10"/>
              <c:layout>
                <c:manualLayout>
                  <c:x val="-3.3862196856681583E-3"/>
                  <c:y val="-5.7347268870187014E-3"/>
                </c:manualLayout>
              </c:layout>
              <c:tx>
                <c:rich>
                  <a:bodyPr/>
                  <a:lstStyle/>
                  <a:p>
                    <a:pPr>
                      <a:defRPr sz="1200">
                        <a:solidFill>
                          <a:srgbClr val="FF0000"/>
                        </a:solidFill>
                      </a:defRPr>
                    </a:pPr>
                    <a:r>
                      <a:rPr lang="en-US" altLang="en-US" sz="1200" dirty="0" smtClean="0">
                        <a:solidFill>
                          <a:srgbClr val="FF0000"/>
                        </a:solidFill>
                      </a:rPr>
                      <a:t>5</a:t>
                    </a:r>
                    <a:r>
                      <a:rPr lang="en-US" altLang="en-US" dirty="0" smtClean="0">
                        <a:solidFill>
                          <a:srgbClr val="FF0000"/>
                        </a:solidFill>
                      </a:rPr>
                      <a:t>172</a:t>
                    </a:r>
                    <a:endParaRPr lang="en-US" altLang="en-US" dirty="0">
                      <a:solidFill>
                        <a:srgbClr val="FF0000"/>
                      </a:solidFill>
                    </a:endParaRPr>
                  </a:p>
                </c:rich>
              </c:tx>
              <c:spPr/>
              <c:dLblPos val="t"/>
              <c:showVal val="1"/>
            </c:dLbl>
            <c:delete val="1"/>
          </c:dLbls>
          <c:cat>
            <c:numRef>
              <c:f>'table2-2'!$A$57:$A$67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'table2-2'!$B$57:$B$67</c:f>
              <c:numCache>
                <c:formatCode>General</c:formatCode>
                <c:ptCount val="11"/>
                <c:pt idx="0">
                  <c:v>4272</c:v>
                </c:pt>
                <c:pt idx="1">
                  <c:v>4359</c:v>
                </c:pt>
                <c:pt idx="2">
                  <c:v>4467</c:v>
                </c:pt>
                <c:pt idx="3">
                  <c:v>4597</c:v>
                </c:pt>
                <c:pt idx="4">
                  <c:v>4680</c:v>
                </c:pt>
                <c:pt idx="5">
                  <c:v>4737</c:v>
                </c:pt>
                <c:pt idx="6">
                  <c:v>4828</c:v>
                </c:pt>
                <c:pt idx="7">
                  <c:v>4896</c:v>
                </c:pt>
                <c:pt idx="8">
                  <c:v>4972</c:v>
                </c:pt>
                <c:pt idx="9">
                  <c:v>5043</c:v>
                </c:pt>
                <c:pt idx="10">
                  <c:v>5094</c:v>
                </c:pt>
              </c:numCache>
            </c:numRef>
          </c:val>
        </c:ser>
        <c:ser>
          <c:idx val="1"/>
          <c:order val="1"/>
          <c:tx>
            <c:strRef>
              <c:f>'table2-2'!$C$56</c:f>
              <c:strCache>
                <c:ptCount val="1"/>
                <c:pt idx="0">
                  <c:v>非勞動力人口</c:v>
                </c:pt>
              </c:strCache>
            </c:strRef>
          </c:tx>
          <c:spPr>
            <a:ln w="44450">
              <a:solidFill>
                <a:srgbClr val="FF3399"/>
              </a:solidFill>
            </a:ln>
          </c:spPr>
          <c:marker>
            <c:symbol val="circle"/>
            <c:size val="9"/>
            <c:spPr>
              <a:solidFill>
                <a:schemeClr val="bg1">
                  <a:lumMod val="95000"/>
                </a:schemeClr>
              </a:solidFill>
              <a:ln w="44450">
                <a:solidFill>
                  <a:srgbClr val="FF3399"/>
                </a:solidFill>
              </a:ln>
            </c:spPr>
          </c:marker>
          <c:dLbls>
            <c:dLbl>
              <c:idx val="0"/>
              <c:layout>
                <c:manualLayout>
                  <c:x val="-6.3040996794984552E-2"/>
                  <c:y val="-7.3636720687944454E-2"/>
                </c:manualLayout>
              </c:layout>
              <c:numFmt formatCode="#,##0;[Red]\-#,##0" sourceLinked="0"/>
              <c:spPr/>
              <c:txPr>
                <a:bodyPr/>
                <a:lstStyle/>
                <a:p>
                  <a:pPr algn="ctr">
                    <a:defRPr lang="zh-TW" altLang="en-US" sz="1200" b="0" i="0" u="none" strike="noStrike" kern="1200" baseline="0">
                      <a:solidFill>
                        <a:prstClr val="black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pPr algn="ctr">
                      <a:defRPr lang="zh-TW" altLang="en-US" sz="1200" b="0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zh-TW" altLang="en-US" sz="1200" b="0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4</a:t>
                    </a:r>
                    <a:r>
                      <a:rPr lang="en-US" altLang="en-US" dirty="0" smtClean="0"/>
                      <a:t>,968 </a:t>
                    </a:r>
                    <a:endParaRPr lang="en-US" altLang="en-US" dirty="0"/>
                  </a:p>
                </c:rich>
              </c:tx>
              <c:numFmt formatCode="#,##0;[Red]\-#,##0" sourceLinked="0"/>
              <c:spPr/>
              <c:dLblPos val="b"/>
              <c:showVal val="1"/>
            </c:dLbl>
            <c:delete val="1"/>
          </c:dLbls>
          <c:cat>
            <c:numRef>
              <c:f>'table2-2'!$A$57:$A$67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'table2-2'!$C$57:$C$67</c:f>
              <c:numCache>
                <c:formatCode>General</c:formatCode>
                <c:ptCount val="11"/>
                <c:pt idx="0">
                  <c:v>4682</c:v>
                </c:pt>
                <c:pt idx="1">
                  <c:v>4700</c:v>
                </c:pt>
                <c:pt idx="2">
                  <c:v>4708</c:v>
                </c:pt>
                <c:pt idx="3">
                  <c:v>4700</c:v>
                </c:pt>
                <c:pt idx="4">
                  <c:v>4742</c:v>
                </c:pt>
                <c:pt idx="5">
                  <c:v>4810</c:v>
                </c:pt>
                <c:pt idx="6">
                  <c:v>4849</c:v>
                </c:pt>
                <c:pt idx="7">
                  <c:v>4901</c:v>
                </c:pt>
                <c:pt idx="8">
                  <c:v>4934</c:v>
                </c:pt>
                <c:pt idx="9">
                  <c:v>4951</c:v>
                </c:pt>
                <c:pt idx="10">
                  <c:v>4966</c:v>
                </c:pt>
              </c:numCache>
            </c:numRef>
          </c:val>
        </c:ser>
        <c:marker val="1"/>
        <c:axId val="97419648"/>
        <c:axId val="97421568"/>
      </c:lineChart>
      <c:catAx>
        <c:axId val="9741964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zh-TW" altLang="en-US" sz="1400" dirty="0" smtClean="0">
                    <a:latin typeface="微軟正黑體" pitchFamily="34" charset="-120"/>
                    <a:ea typeface="微軟正黑體" pitchFamily="34" charset="-120"/>
                  </a:rPr>
                  <a:t>年</a:t>
                </a:r>
                <a:endParaRPr lang="zh-TW" altLang="en-US" sz="1400" dirty="0">
                  <a:latin typeface="微軟正黑體" pitchFamily="34" charset="-120"/>
                  <a:ea typeface="微軟正黑體" pitchFamily="34" charset="-120"/>
                </a:endParaRPr>
              </a:p>
            </c:rich>
          </c:tx>
          <c:layout>
            <c:manualLayout>
              <c:xMode val="edge"/>
              <c:yMode val="edge"/>
              <c:x val="0.92286684824269849"/>
              <c:y val="0.88470331593648999"/>
            </c:manualLayout>
          </c:layout>
        </c:title>
        <c:numFmt formatCode="General" sourceLinked="1"/>
        <c:majorTickMark val="in"/>
        <c:tickLblPos val="nextTo"/>
        <c:spPr>
          <a:noFill/>
          <a:ln>
            <a:solidFill>
              <a:prstClr val="black"/>
            </a:solidFill>
          </a:ln>
        </c:spPr>
        <c:txPr>
          <a:bodyPr/>
          <a:lstStyle/>
          <a:p>
            <a:pPr>
              <a:defRPr sz="1100">
                <a:latin typeface="微軟正黑體" pitchFamily="34" charset="-120"/>
                <a:ea typeface="微軟正黑體" pitchFamily="34" charset="-120"/>
              </a:defRPr>
            </a:pPr>
            <a:endParaRPr lang="zh-TW"/>
          </a:p>
        </c:txPr>
        <c:crossAx val="97421568"/>
        <c:crosses val="autoZero"/>
        <c:auto val="1"/>
        <c:lblAlgn val="ctr"/>
        <c:lblOffset val="0"/>
      </c:catAx>
      <c:valAx>
        <c:axId val="97421568"/>
        <c:scaling>
          <c:orientation val="minMax"/>
        </c:scaling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zh-TW" altLang="en-US" sz="1400" dirty="0" smtClean="0">
                    <a:latin typeface="微軟正黑體" pitchFamily="34" charset="-120"/>
                    <a:ea typeface="微軟正黑體" pitchFamily="34" charset="-120"/>
                  </a:rPr>
                  <a:t>千人</a:t>
                </a:r>
                <a:endParaRPr lang="zh-TW" altLang="en-US" dirty="0">
                  <a:latin typeface="微軟正黑體" pitchFamily="34" charset="-120"/>
                  <a:ea typeface="微軟正黑體" pitchFamily="34" charset="-120"/>
                </a:endParaRPr>
              </a:p>
            </c:rich>
          </c:tx>
          <c:layout>
            <c:manualLayout>
              <c:xMode val="edge"/>
              <c:yMode val="edge"/>
              <c:x val="7.618994292753356E-2"/>
              <c:y val="1.7659120608983041E-2"/>
            </c:manualLayout>
          </c:layout>
        </c:title>
        <c:numFmt formatCode="#,##0;[Red]\-#,##0" sourceLinked="0"/>
        <c:majorTickMark val="in"/>
        <c:tickLblPos val="nextTo"/>
        <c:spPr>
          <a:solidFill>
            <a:prstClr val="white"/>
          </a:solidFill>
          <a:ln>
            <a:solidFill>
              <a:schemeClr val="tx1"/>
            </a:solidFill>
          </a:ln>
        </c:spPr>
        <c:txPr>
          <a:bodyPr/>
          <a:lstStyle/>
          <a:p>
            <a:pPr>
              <a:defRPr sz="1100">
                <a:latin typeface="微軟正黑體" pitchFamily="34" charset="-120"/>
                <a:ea typeface="微軟正黑體" pitchFamily="34" charset="-120"/>
              </a:defRPr>
            </a:pPr>
            <a:endParaRPr lang="zh-TW"/>
          </a:p>
        </c:txPr>
        <c:crossAx val="974196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8032942596711267"/>
          <c:y val="0.5972526142678195"/>
          <c:w val="0.44953466175145002"/>
          <c:h val="0.14957838468548201"/>
        </c:manualLayout>
      </c:layout>
      <c:txPr>
        <a:bodyPr/>
        <a:lstStyle/>
        <a:p>
          <a:pPr>
            <a:defRPr sz="1200">
              <a:latin typeface="微軟正黑體" pitchFamily="34" charset="-120"/>
              <a:ea typeface="微軟正黑體" pitchFamily="34" charset="-120"/>
            </a:defRPr>
          </a:pPr>
          <a:endParaRPr lang="zh-TW"/>
        </a:p>
      </c:txPr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9.4401406894845233E-2"/>
          <c:y val="0.18863733209819625"/>
          <c:w val="0.82420689838012673"/>
          <c:h val="0.70135618341824857"/>
        </c:manualLayout>
      </c:layout>
      <c:lineChart>
        <c:grouping val="standard"/>
        <c:ser>
          <c:idx val="0"/>
          <c:order val="0"/>
          <c:tx>
            <c:strRef>
              <c:f>'table2 (1)'!$B$4:$B$5</c:f>
              <c:strCache>
                <c:ptCount val="1"/>
                <c:pt idx="0">
                  <c:v>國中及 以下</c:v>
                </c:pt>
              </c:strCache>
            </c:strRef>
          </c:tx>
          <c:dLbls>
            <c:dLbl>
              <c:idx val="0"/>
              <c:layout>
                <c:manualLayout>
                  <c:x val="-3.815937149270484E-2"/>
                  <c:y val="-4.3137254901960784E-2"/>
                </c:manualLayout>
              </c:layout>
              <c:showVal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layout>
                <c:manualLayout>
                  <c:x val="-1.5074298487253708E-3"/>
                  <c:y val="3.3917171596318359E-2"/>
                </c:manualLayout>
              </c:layout>
              <c:showVal val="1"/>
            </c:dLbl>
            <c:numFmt formatCode="#,##0;\-#,##0" sourceLinked="0"/>
            <c:txPr>
              <a:bodyPr/>
              <a:lstStyle/>
              <a:p>
                <a:pPr>
                  <a:defRPr sz="1800" b="1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zh-TW"/>
              </a:p>
            </c:txPr>
            <c:showVal val="1"/>
          </c:dLbls>
          <c:cat>
            <c:numRef>
              <c:f>'table2 (1)'!$A$6:$A$16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 (1)'!$B$6:$B$16</c:f>
              <c:numCache>
                <c:formatCode>General</c:formatCode>
                <c:ptCount val="11"/>
                <c:pt idx="0">
                  <c:v>3524</c:v>
                </c:pt>
                <c:pt idx="1">
                  <c:v>3463</c:v>
                </c:pt>
                <c:pt idx="2">
                  <c:v>3402</c:v>
                </c:pt>
                <c:pt idx="3">
                  <c:v>3344</c:v>
                </c:pt>
                <c:pt idx="4">
                  <c:v>3275</c:v>
                </c:pt>
                <c:pt idx="5">
                  <c:v>3213</c:v>
                </c:pt>
                <c:pt idx="6">
                  <c:v>3136</c:v>
                </c:pt>
                <c:pt idx="7">
                  <c:v>3043</c:v>
                </c:pt>
                <c:pt idx="8">
                  <c:v>2929</c:v>
                </c:pt>
                <c:pt idx="9">
                  <c:v>2795</c:v>
                </c:pt>
                <c:pt idx="10">
                  <c:v>2651</c:v>
                </c:pt>
              </c:numCache>
            </c:numRef>
          </c:val>
        </c:ser>
        <c:ser>
          <c:idx val="1"/>
          <c:order val="1"/>
          <c:tx>
            <c:strRef>
              <c:f>'table2 (1)'!$C$4:$C$5</c:f>
              <c:strCache>
                <c:ptCount val="1"/>
                <c:pt idx="0">
                  <c:v>高中 (職)</c:v>
                </c:pt>
              </c:strCache>
            </c:strRef>
          </c:tx>
          <c:dLbls>
            <c:dLbl>
              <c:idx val="0"/>
              <c:layout>
                <c:manualLayout>
                  <c:x val="-5.3872053872053884E-2"/>
                  <c:y val="-3.137254901960785E-2"/>
                </c:manualLayout>
              </c:layout>
              <c:showVal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numFmt formatCode="#,##0;\-#,##0" sourceLinked="0"/>
            <c:txPr>
              <a:bodyPr/>
              <a:lstStyle/>
              <a:p>
                <a:pPr>
                  <a:defRPr sz="1800" i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zh-TW"/>
              </a:p>
            </c:txPr>
            <c:showVal val="1"/>
          </c:dLbls>
          <c:cat>
            <c:numRef>
              <c:f>'table2 (1)'!$A$6:$A$16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 (1)'!$C$6:$C$16</c:f>
              <c:numCache>
                <c:formatCode>General</c:formatCode>
                <c:ptCount val="11"/>
                <c:pt idx="0">
                  <c:v>3020</c:v>
                </c:pt>
                <c:pt idx="1">
                  <c:v>3014</c:v>
                </c:pt>
                <c:pt idx="2">
                  <c:v>3029</c:v>
                </c:pt>
                <c:pt idx="3">
                  <c:v>3037</c:v>
                </c:pt>
                <c:pt idx="4">
                  <c:v>3038</c:v>
                </c:pt>
                <c:pt idx="5">
                  <c:v>3048</c:v>
                </c:pt>
                <c:pt idx="6">
                  <c:v>3075</c:v>
                </c:pt>
                <c:pt idx="7">
                  <c:v>3098</c:v>
                </c:pt>
                <c:pt idx="8">
                  <c:v>3098</c:v>
                </c:pt>
                <c:pt idx="9">
                  <c:v>3086</c:v>
                </c:pt>
                <c:pt idx="10">
                  <c:v>3069</c:v>
                </c:pt>
              </c:numCache>
            </c:numRef>
          </c:val>
        </c:ser>
        <c:ser>
          <c:idx val="2"/>
          <c:order val="2"/>
          <c:tx>
            <c:strRef>
              <c:f>'table2 (1)'!$D$4:$D$5</c:f>
              <c:strCache>
                <c:ptCount val="1"/>
                <c:pt idx="0">
                  <c:v>大專及 以上</c:v>
                </c:pt>
              </c:strCache>
            </c:strRef>
          </c:tx>
          <c:dLbls>
            <c:dLbl>
              <c:idx val="0"/>
              <c:layout>
                <c:manualLayout>
                  <c:x val="-4.9382716049383685E-2"/>
                  <c:y val="8.2352941176470726E-2"/>
                </c:manualLayout>
              </c:layout>
              <c:showVal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layout>
                <c:manualLayout>
                  <c:x val="-6.7340067340067424E-3"/>
                  <c:y val="-4.7058823529411813E-2"/>
                </c:manualLayout>
              </c:layout>
              <c:showVal val="1"/>
            </c:dLbl>
            <c:numFmt formatCode="#,##0;\-#,##0" sourceLinked="0"/>
            <c:txPr>
              <a:bodyPr/>
              <a:lstStyle/>
              <a:p>
                <a:pPr>
                  <a:defRPr sz="1800" b="1">
                    <a:solidFill>
                      <a:schemeClr val="accent3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defRPr>
                </a:pPr>
                <a:endParaRPr lang="zh-TW"/>
              </a:p>
            </c:txPr>
            <c:showVal val="1"/>
          </c:dLbls>
          <c:cat>
            <c:numRef>
              <c:f>'table2 (1)'!$A$6:$A$16</c:f>
              <c:numCache>
                <c:formatCode>General</c:formatCode>
                <c:ptCount val="1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100</c:v>
                </c:pt>
                <c:pt idx="8">
                  <c:v>101</c:v>
                </c:pt>
                <c:pt idx="9">
                  <c:v>102</c:v>
                </c:pt>
                <c:pt idx="10">
                  <c:v>103</c:v>
                </c:pt>
              </c:numCache>
            </c:numRef>
          </c:cat>
          <c:val>
            <c:numRef>
              <c:f>'table2 (1)'!$D$6:$D$16</c:f>
              <c:numCache>
                <c:formatCode>General</c:formatCode>
                <c:ptCount val="11"/>
                <c:pt idx="0">
                  <c:v>2410</c:v>
                </c:pt>
                <c:pt idx="1">
                  <c:v>2582</c:v>
                </c:pt>
                <c:pt idx="2">
                  <c:v>2744</c:v>
                </c:pt>
                <c:pt idx="3">
                  <c:v>2916</c:v>
                </c:pt>
                <c:pt idx="4">
                  <c:v>3109</c:v>
                </c:pt>
                <c:pt idx="5">
                  <c:v>3286</c:v>
                </c:pt>
                <c:pt idx="6">
                  <c:v>3466</c:v>
                </c:pt>
                <c:pt idx="7">
                  <c:v>3656</c:v>
                </c:pt>
                <c:pt idx="8">
                  <c:v>3879</c:v>
                </c:pt>
                <c:pt idx="9">
                  <c:v>4113</c:v>
                </c:pt>
                <c:pt idx="10">
                  <c:v>4340</c:v>
                </c:pt>
              </c:numCache>
            </c:numRef>
          </c:val>
        </c:ser>
        <c:marker val="1"/>
        <c:axId val="73345280"/>
        <c:axId val="73392512"/>
      </c:lineChart>
      <c:catAx>
        <c:axId val="7334528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zh-TW" altLang="en-US" sz="1400"/>
                  <a:t>年</a:t>
                </a:r>
              </a:p>
            </c:rich>
          </c:tx>
          <c:layout>
            <c:manualLayout>
              <c:xMode val="edge"/>
              <c:yMode val="edge"/>
              <c:x val="0.94757107381779293"/>
              <c:y val="0.85486274509803917"/>
            </c:manualLayout>
          </c:layout>
        </c:title>
        <c:numFmt formatCode="General" sourceLinked="1"/>
        <c:majorTickMark val="in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73392512"/>
        <c:crosses val="autoZero"/>
        <c:auto val="1"/>
        <c:lblAlgn val="ctr"/>
        <c:lblOffset val="100"/>
      </c:catAx>
      <c:valAx>
        <c:axId val="73392512"/>
        <c:scaling>
          <c:orientation val="minMax"/>
          <c:min val="1000"/>
        </c:scaling>
        <c:axPos val="l"/>
        <c:title>
          <c:tx>
            <c:rich>
              <a:bodyPr rot="0" vert="horz"/>
              <a:lstStyle/>
              <a:p>
                <a:pPr>
                  <a:defRPr sz="1400"/>
                </a:pPr>
                <a:r>
                  <a:rPr lang="zh-TW" altLang="en-US" sz="1400"/>
                  <a:t>千人</a:t>
                </a:r>
              </a:p>
            </c:rich>
          </c:tx>
          <c:layout>
            <c:manualLayout>
              <c:xMode val="edge"/>
              <c:yMode val="edge"/>
              <c:x val="5.1627384960718302E-2"/>
              <c:y val="9.6236838042303541E-2"/>
            </c:manualLayout>
          </c:layout>
        </c:title>
        <c:numFmt formatCode="#,##0;\-#,##0" sourceLinked="0"/>
        <c:majorTickMark val="in"/>
        <c:tickLblPos val="nextTo"/>
        <c:txPr>
          <a:bodyPr/>
          <a:lstStyle/>
          <a:p>
            <a:pPr>
              <a:defRPr sz="1600"/>
            </a:pPr>
            <a:endParaRPr lang="zh-TW"/>
          </a:p>
        </c:txPr>
        <c:crossAx val="73345280"/>
        <c:crosses val="autoZero"/>
        <c:crossBetween val="between"/>
        <c:majorUnit val="1000"/>
      </c:valAx>
    </c:plotArea>
    <c:legend>
      <c:legendPos val="r"/>
      <c:layout>
        <c:manualLayout>
          <c:xMode val="edge"/>
          <c:yMode val="edge"/>
          <c:x val="0.18624082129525971"/>
          <c:y val="0.18731068665326633"/>
          <c:w val="0.58195286195285223"/>
          <c:h val="0.15783819669600346"/>
        </c:manualLayout>
      </c:layout>
      <c:txPr>
        <a:bodyPr/>
        <a:lstStyle/>
        <a:p>
          <a:pPr>
            <a:defRPr sz="1400"/>
          </a:pPr>
          <a:endParaRPr lang="zh-TW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9.213266068291541E-2"/>
          <c:y val="4.3039558778241276E-2"/>
          <c:w val="0.78094333339044064"/>
          <c:h val="0.81168649738234555"/>
        </c:manualLayout>
      </c:layout>
      <c:barChart>
        <c:barDir val="col"/>
        <c:grouping val="clustered"/>
        <c:ser>
          <c:idx val="1"/>
          <c:order val="1"/>
          <c:tx>
            <c:strRef>
              <c:f>工作表2!$C$1</c:f>
              <c:strCache>
                <c:ptCount val="1"/>
                <c:pt idx="0">
                  <c:v>實際退休年齡-男性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</c:spPr>
          <c:dLbls>
            <c:dLbl>
              <c:idx val="0"/>
              <c:layout>
                <c:manualLayout>
                  <c:x val="2.6533810969787852E-2"/>
                  <c:y val="1.5373579230722354E-17"/>
                </c:manualLayout>
              </c:layout>
              <c:dLblPos val="outEnd"/>
              <c:showVal val="1"/>
            </c:dLbl>
            <c:dLbl>
              <c:idx val="6"/>
              <c:layout>
                <c:manualLayout>
                  <c:x val="-5.2994170641229533E-3"/>
                  <c:y val="-5.0154320987654315E-2"/>
                </c:manualLayout>
              </c:layout>
              <c:dLblPos val="outEnd"/>
              <c:showVal val="1"/>
            </c:dLbl>
            <c:dLbl>
              <c:idx val="9"/>
              <c:layout>
                <c:manualLayout>
                  <c:x val="0"/>
                  <c:y val="-5.7870370370370371E-2"/>
                </c:manualLayout>
              </c:layout>
              <c:dLblPos val="outEnd"/>
              <c:showVal val="1"/>
            </c:dLbl>
            <c:dLbl>
              <c:idx val="15"/>
              <c:layout>
                <c:manualLayout>
                  <c:x val="-7.6805981013492036E-3"/>
                  <c:y val="-0.10156847975312552"/>
                </c:manualLayout>
              </c:layout>
              <c:dLblPos val="outEnd"/>
              <c:showVal val="1"/>
            </c:dLbl>
            <c:numFmt formatCode="#,##0.0_);[Red]\(#,##0.0\)" sourceLinked="0"/>
            <c:txPr>
              <a:bodyPr/>
              <a:lstStyle/>
              <a:p>
                <a:pPr>
                  <a:defRPr sz="1100" b="1">
                    <a:latin typeface="微軟正黑體" pitchFamily="34" charset="-120"/>
                    <a:ea typeface="微軟正黑體" pitchFamily="34" charset="-120"/>
                  </a:defRPr>
                </a:pPr>
                <a:endParaRPr lang="zh-TW"/>
              </a:p>
            </c:txPr>
            <c:dLblPos val="outEnd"/>
            <c:showVal val="1"/>
          </c:dLbls>
          <c:cat>
            <c:strRef>
              <c:f>工作表2!$A$3:$A$18</c:f>
              <c:strCache>
                <c:ptCount val="16"/>
                <c:pt idx="0">
                  <c:v>南韓</c:v>
                </c:pt>
                <c:pt idx="3">
                  <c:v>日本</c:v>
                </c:pt>
                <c:pt idx="6">
                  <c:v>美國</c:v>
                </c:pt>
                <c:pt idx="9">
                  <c:v>英國</c:v>
                </c:pt>
                <c:pt idx="12">
                  <c:v>中華民國</c:v>
                </c:pt>
                <c:pt idx="15">
                  <c:v>法國</c:v>
                </c:pt>
              </c:strCache>
            </c:strRef>
          </c:cat>
          <c:val>
            <c:numRef>
              <c:f>工作表2!$C$3:$C$18</c:f>
              <c:numCache>
                <c:formatCode>General</c:formatCode>
                <c:ptCount val="16"/>
                <c:pt idx="0">
                  <c:v>71.099999999999994</c:v>
                </c:pt>
                <c:pt idx="3">
                  <c:v>69.099999999999994</c:v>
                </c:pt>
                <c:pt idx="6">
                  <c:v>65</c:v>
                </c:pt>
                <c:pt idx="9">
                  <c:v>63.7</c:v>
                </c:pt>
                <c:pt idx="12">
                  <c:v>62.3</c:v>
                </c:pt>
                <c:pt idx="15">
                  <c:v>59.7</c:v>
                </c:pt>
              </c:numCache>
            </c:numRef>
          </c:val>
        </c:ser>
        <c:ser>
          <c:idx val="3"/>
          <c:order val="3"/>
          <c:tx>
            <c:strRef>
              <c:f>工作表2!$E$1</c:f>
              <c:strCache>
                <c:ptCount val="1"/>
                <c:pt idx="0">
                  <c:v>實際退休年齡-女性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Lbls>
            <c:dLbl>
              <c:idx val="1"/>
              <c:layout>
                <c:manualLayout>
                  <c:x val="3.3513443904828201E-3"/>
                  <c:y val="6.0816997345124408E-3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8.3783609762070766E-3"/>
                  <c:y val="9.1225496017685662E-3"/>
                </c:manualLayout>
              </c:layout>
              <c:dLblPos val="outEnd"/>
              <c:showVal val="1"/>
            </c:dLbl>
            <c:dLbl>
              <c:idx val="7"/>
              <c:layout>
                <c:manualLayout>
                  <c:x val="2.386935670760118E-2"/>
                  <c:y val="-6.3571419893328804E-2"/>
                </c:manualLayout>
              </c:layout>
              <c:dLblPos val="outEnd"/>
              <c:showVal val="1"/>
            </c:dLbl>
            <c:dLbl>
              <c:idx val="13"/>
              <c:layout>
                <c:manualLayout>
                  <c:x val="8.3783609762070766E-3"/>
                  <c:y val="-6.0816997345124408E-3"/>
                </c:manualLayout>
              </c:layout>
              <c:dLblPos val="outEnd"/>
              <c:showVal val="1"/>
            </c:dLbl>
            <c:numFmt formatCode="#,##0.0_);[Red]\(#,##0.0\)" sourceLinked="0"/>
            <c:txPr>
              <a:bodyPr/>
              <a:lstStyle/>
              <a:p>
                <a:pPr>
                  <a:defRPr sz="1100" b="1">
                    <a:latin typeface="微軟正黑體" pitchFamily="34" charset="-120"/>
                    <a:ea typeface="微軟正黑體" pitchFamily="34" charset="-120"/>
                  </a:defRPr>
                </a:pPr>
                <a:endParaRPr lang="zh-TW"/>
              </a:p>
            </c:txPr>
            <c:dLblPos val="outEnd"/>
            <c:showVal val="1"/>
          </c:dLbls>
          <c:val>
            <c:numRef>
              <c:f>工作表2!$E$2:$E$18</c:f>
              <c:numCache>
                <c:formatCode>General</c:formatCode>
                <c:ptCount val="17"/>
                <c:pt idx="1">
                  <c:v>69.8</c:v>
                </c:pt>
                <c:pt idx="4">
                  <c:v>66.7</c:v>
                </c:pt>
                <c:pt idx="7">
                  <c:v>65</c:v>
                </c:pt>
                <c:pt idx="10">
                  <c:v>63.2</c:v>
                </c:pt>
                <c:pt idx="13">
                  <c:v>59.7</c:v>
                </c:pt>
                <c:pt idx="16">
                  <c:v>60</c:v>
                </c:pt>
              </c:numCache>
            </c:numRef>
          </c:val>
        </c:ser>
        <c:gapWidth val="0"/>
        <c:overlap val="100"/>
        <c:axId val="73981312"/>
        <c:axId val="74192000"/>
      </c:barChart>
      <c:lineChart>
        <c:grouping val="standard"/>
        <c:ser>
          <c:idx val="0"/>
          <c:order val="0"/>
          <c:tx>
            <c:strRef>
              <c:f>工作表2!$B$1</c:f>
              <c:strCache>
                <c:ptCount val="1"/>
                <c:pt idx="0">
                  <c:v>官方退休年齡-男性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marker>
            <c:symbol val="circle"/>
            <c:size val="9"/>
          </c:marker>
          <c:cat>
            <c:strRef>
              <c:f>工作表2!$A$3:$A$18</c:f>
              <c:strCache>
                <c:ptCount val="16"/>
                <c:pt idx="0">
                  <c:v>南韓</c:v>
                </c:pt>
                <c:pt idx="3">
                  <c:v>日本</c:v>
                </c:pt>
                <c:pt idx="6">
                  <c:v>美國</c:v>
                </c:pt>
                <c:pt idx="9">
                  <c:v>英國</c:v>
                </c:pt>
                <c:pt idx="12">
                  <c:v>中華民國</c:v>
                </c:pt>
                <c:pt idx="15">
                  <c:v>法國</c:v>
                </c:pt>
              </c:strCache>
            </c:strRef>
          </c:cat>
          <c:val>
            <c:numRef>
              <c:f>工作表2!$B$3:$B$18</c:f>
              <c:numCache>
                <c:formatCode>General</c:formatCode>
                <c:ptCount val="16"/>
                <c:pt idx="0">
                  <c:v>60</c:v>
                </c:pt>
                <c:pt idx="3">
                  <c:v>65</c:v>
                </c:pt>
                <c:pt idx="6">
                  <c:v>66</c:v>
                </c:pt>
                <c:pt idx="9">
                  <c:v>65</c:v>
                </c:pt>
                <c:pt idx="12">
                  <c:v>60</c:v>
                </c:pt>
                <c:pt idx="15">
                  <c:v>65</c:v>
                </c:pt>
              </c:numCache>
            </c:numRef>
          </c:val>
        </c:ser>
        <c:ser>
          <c:idx val="2"/>
          <c:order val="2"/>
          <c:tx>
            <c:strRef>
              <c:f>工作表2!$D$1</c:f>
              <c:strCache>
                <c:ptCount val="1"/>
                <c:pt idx="0">
                  <c:v>官方退休年齡-女性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marker>
            <c:symbol val="circle"/>
            <c:size val="9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marker>
          <c:val>
            <c:numRef>
              <c:f>工作表2!$D$2:$D$18</c:f>
              <c:numCache>
                <c:formatCode>General</c:formatCode>
                <c:ptCount val="17"/>
                <c:pt idx="1">
                  <c:v>60</c:v>
                </c:pt>
                <c:pt idx="4">
                  <c:v>65</c:v>
                </c:pt>
                <c:pt idx="7">
                  <c:v>66</c:v>
                </c:pt>
                <c:pt idx="10">
                  <c:v>61.2</c:v>
                </c:pt>
                <c:pt idx="13">
                  <c:v>60</c:v>
                </c:pt>
                <c:pt idx="16">
                  <c:v>65</c:v>
                </c:pt>
              </c:numCache>
            </c:numRef>
          </c:val>
        </c:ser>
        <c:dropLines>
          <c:spPr>
            <a:ln w="15875">
              <a:prstDash val="sysDot"/>
            </a:ln>
          </c:spPr>
        </c:dropLines>
        <c:marker val="1"/>
        <c:axId val="73981312"/>
        <c:axId val="74192000"/>
      </c:lineChart>
      <c:catAx>
        <c:axId val="73981312"/>
        <c:scaling>
          <c:orientation val="minMax"/>
        </c:scaling>
        <c:axPos val="b"/>
        <c:majorTickMark val="none"/>
        <c:tickLblPos val="nextTo"/>
        <c:spPr>
          <a:ln>
            <a:solidFill>
              <a:schemeClr val="tx1"/>
            </a:solidFill>
          </a:ln>
        </c:spPr>
        <c:txPr>
          <a:bodyPr rot="60000" vert="horz" anchor="t" anchorCtr="0"/>
          <a:lstStyle/>
          <a:p>
            <a:pPr>
              <a:defRPr sz="1100" b="1">
                <a:latin typeface="微軟正黑體" pitchFamily="34" charset="-120"/>
                <a:ea typeface="微軟正黑體" pitchFamily="34" charset="-120"/>
              </a:defRPr>
            </a:pPr>
            <a:endParaRPr lang="zh-TW"/>
          </a:p>
        </c:txPr>
        <c:crossAx val="74192000"/>
        <c:crosses val="autoZero"/>
        <c:auto val="1"/>
        <c:lblAlgn val="ctr"/>
        <c:lblOffset val="0"/>
      </c:catAx>
      <c:valAx>
        <c:axId val="74192000"/>
        <c:scaling>
          <c:orientation val="minMax"/>
          <c:max val="75"/>
          <c:min val="55"/>
        </c:scaling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0" vert="horz"/>
              <a:lstStyle/>
              <a:p>
                <a:pPr>
                  <a:defRPr sz="1400">
                    <a:latin typeface="微軟正黑體" pitchFamily="34" charset="-120"/>
                    <a:ea typeface="微軟正黑體" pitchFamily="34" charset="-120"/>
                  </a:defRPr>
                </a:pPr>
                <a:r>
                  <a:rPr lang="zh-TW" altLang="en-US" sz="1400">
                    <a:latin typeface="微軟正黑體" pitchFamily="34" charset="-120"/>
                    <a:ea typeface="微軟正黑體" pitchFamily="34" charset="-120"/>
                  </a:rPr>
                  <a:t>歲</a:t>
                </a:r>
              </a:p>
            </c:rich>
          </c:tx>
          <c:layout>
            <c:manualLayout>
              <c:xMode val="edge"/>
              <c:yMode val="edge"/>
              <c:x val="5.3045684536805332E-2"/>
              <c:y val="3.8371175004899664E-2"/>
            </c:manualLayout>
          </c:layout>
        </c:title>
        <c:numFmt formatCode="#,##0.0_);[Red]\(#,##0.0\)" sourceLinked="0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200">
                <a:latin typeface="微軟正黑體" pitchFamily="34" charset="-120"/>
                <a:ea typeface="微軟正黑體" pitchFamily="34" charset="-120"/>
              </a:defRPr>
            </a:pPr>
            <a:endParaRPr lang="zh-TW"/>
          </a:p>
        </c:txPr>
        <c:crossAx val="73981312"/>
        <c:crosses val="autoZero"/>
        <c:crossBetween val="between"/>
        <c:majorUnit val="2.5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5147901969477342"/>
          <c:y val="6.0527170413505416E-2"/>
          <c:w val="0.33941340638558504"/>
          <c:h val="0.25205113249732147"/>
        </c:manualLayout>
      </c:layout>
      <c:overlay val="1"/>
      <c:spPr>
        <a:solidFill>
          <a:schemeClr val="bg1"/>
        </a:solidFill>
      </c:spPr>
      <c:txPr>
        <a:bodyPr/>
        <a:lstStyle/>
        <a:p>
          <a:pPr>
            <a:defRPr sz="1000">
              <a:latin typeface="微軟正黑體" pitchFamily="34" charset="-120"/>
              <a:ea typeface="微軟正黑體" pitchFamily="34" charset="-120"/>
            </a:defRPr>
          </a:pPr>
          <a:endParaRPr lang="zh-TW"/>
        </a:p>
      </c:txPr>
    </c:legend>
    <c:plotVisOnly val="1"/>
    <c:dispBlanksAs val="gap"/>
  </c:chart>
  <c:spPr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7.1007732525372333E-2"/>
          <c:y val="4.4774614414826587E-2"/>
          <c:w val="0.90175397178089989"/>
          <c:h val="0.78319437936850078"/>
        </c:manualLayout>
      </c:layout>
      <c:lineChart>
        <c:grouping val="standard"/>
        <c:ser>
          <c:idx val="0"/>
          <c:order val="0"/>
          <c:tx>
            <c:strRef>
              <c:f>女!$C$2</c:f>
              <c:strCache>
                <c:ptCount val="1"/>
                <c:pt idx="0">
                  <c:v>中華民國(50.6%)</c:v>
                </c:pt>
              </c:strCache>
            </c:strRef>
          </c:tx>
          <c:spPr>
            <a:ln w="34925">
              <a:solidFill>
                <a:srgbClr val="0000CC"/>
              </a:solidFill>
            </a:ln>
          </c:spPr>
          <c:marker>
            <c:symbol val="none"/>
          </c:marker>
          <c:cat>
            <c:strRef>
              <c:f>女!$B$3:$B$13</c:f>
              <c:strCache>
                <c:ptCount val="11"/>
                <c:pt idx="0">
                  <c:v>15~
19</c:v>
                </c:pt>
                <c:pt idx="1">
                  <c:v>20~
24</c:v>
                </c:pt>
                <c:pt idx="2">
                  <c:v>25~
29</c:v>
                </c:pt>
                <c:pt idx="3">
                  <c:v>30~
34</c:v>
                </c:pt>
                <c:pt idx="4">
                  <c:v>35~
39</c:v>
                </c:pt>
                <c:pt idx="5">
                  <c:v>40~
44</c:v>
                </c:pt>
                <c:pt idx="6">
                  <c:v>45~
49</c:v>
                </c:pt>
                <c:pt idx="7">
                  <c:v>50~
54</c:v>
                </c:pt>
                <c:pt idx="8">
                  <c:v>55~
59</c:v>
                </c:pt>
                <c:pt idx="9">
                  <c:v>60~
64</c:v>
                </c:pt>
                <c:pt idx="10">
                  <c:v>65~</c:v>
                </c:pt>
              </c:strCache>
            </c:strRef>
          </c:cat>
          <c:val>
            <c:numRef>
              <c:f>女!$C$3:$C$13</c:f>
              <c:numCache>
                <c:formatCode>0.0</c:formatCode>
                <c:ptCount val="11"/>
                <c:pt idx="0">
                  <c:v>6.9700000000000024</c:v>
                </c:pt>
                <c:pt idx="1">
                  <c:v>51.720000000000013</c:v>
                </c:pt>
                <c:pt idx="2">
                  <c:v>88.84</c:v>
                </c:pt>
                <c:pt idx="3">
                  <c:v>80.61999999999999</c:v>
                </c:pt>
                <c:pt idx="4">
                  <c:v>74.540000000000006</c:v>
                </c:pt>
                <c:pt idx="5">
                  <c:v>75.02</c:v>
                </c:pt>
                <c:pt idx="6">
                  <c:v>69.63</c:v>
                </c:pt>
                <c:pt idx="7">
                  <c:v>56.11</c:v>
                </c:pt>
                <c:pt idx="8">
                  <c:v>40.04</c:v>
                </c:pt>
                <c:pt idx="9">
                  <c:v>22.6</c:v>
                </c:pt>
                <c:pt idx="10">
                  <c:v>4.63</c:v>
                </c:pt>
              </c:numCache>
            </c:numRef>
          </c:val>
        </c:ser>
        <c:ser>
          <c:idx val="1"/>
          <c:order val="1"/>
          <c:tx>
            <c:strRef>
              <c:f>女!$D$2</c:f>
              <c:strCache>
                <c:ptCount val="1"/>
                <c:pt idx="0">
                  <c:v>韓    國(51.3%)</c:v>
                </c:pt>
              </c:strCache>
            </c:strRef>
          </c:tx>
          <c:spPr>
            <a:ln w="44450" cap="rnd" cmpd="tri">
              <a:solidFill>
                <a:srgbClr val="00B050"/>
              </a:solidFill>
              <a:prstDash val="solid"/>
            </a:ln>
          </c:spPr>
          <c:marker>
            <c:symbol val="none"/>
          </c:marker>
          <c:cat>
            <c:strRef>
              <c:f>女!$B$3:$B$13</c:f>
              <c:strCache>
                <c:ptCount val="11"/>
                <c:pt idx="0">
                  <c:v>15~
19</c:v>
                </c:pt>
                <c:pt idx="1">
                  <c:v>20~
24</c:v>
                </c:pt>
                <c:pt idx="2">
                  <c:v>25~
29</c:v>
                </c:pt>
                <c:pt idx="3">
                  <c:v>30~
34</c:v>
                </c:pt>
                <c:pt idx="4">
                  <c:v>35~
39</c:v>
                </c:pt>
                <c:pt idx="5">
                  <c:v>40~
44</c:v>
                </c:pt>
                <c:pt idx="6">
                  <c:v>45~
49</c:v>
                </c:pt>
                <c:pt idx="7">
                  <c:v>50~
54</c:v>
                </c:pt>
                <c:pt idx="8">
                  <c:v>55~
59</c:v>
                </c:pt>
                <c:pt idx="9">
                  <c:v>60~
64</c:v>
                </c:pt>
                <c:pt idx="10">
                  <c:v>65~</c:v>
                </c:pt>
              </c:strCache>
            </c:strRef>
          </c:cat>
          <c:val>
            <c:numRef>
              <c:f>女!$D$3:$D$13</c:f>
              <c:numCache>
                <c:formatCode>0.0</c:formatCode>
                <c:ptCount val="11"/>
                <c:pt idx="0">
                  <c:v>9.4</c:v>
                </c:pt>
                <c:pt idx="1">
                  <c:v>54.6</c:v>
                </c:pt>
                <c:pt idx="2">
                  <c:v>73.400000000000006</c:v>
                </c:pt>
                <c:pt idx="3">
                  <c:v>60</c:v>
                </c:pt>
                <c:pt idx="4">
                  <c:v>56.7</c:v>
                </c:pt>
                <c:pt idx="5">
                  <c:v>63.8</c:v>
                </c:pt>
                <c:pt idx="6">
                  <c:v>69.7</c:v>
                </c:pt>
                <c:pt idx="7">
                  <c:v>66.2</c:v>
                </c:pt>
                <c:pt idx="8">
                  <c:v>57.8</c:v>
                </c:pt>
                <c:pt idx="9">
                  <c:v>46.3</c:v>
                </c:pt>
                <c:pt idx="10">
                  <c:v>24</c:v>
                </c:pt>
              </c:numCache>
            </c:numRef>
          </c:val>
        </c:ser>
        <c:ser>
          <c:idx val="2"/>
          <c:order val="2"/>
          <c:tx>
            <c:strRef>
              <c:f>女!$E$2</c:f>
              <c:strCache>
                <c:ptCount val="1"/>
                <c:pt idx="0">
                  <c:v>日    本(49.2%)</c:v>
                </c:pt>
              </c:strCache>
            </c:strRef>
          </c:tx>
          <c:spPr>
            <a:ln w="41275" cap="sq">
              <a:solidFill>
                <a:srgbClr val="663300"/>
              </a:solidFill>
              <a:prstDash val="sysDot"/>
            </a:ln>
          </c:spPr>
          <c:marker>
            <c:symbol val="none"/>
          </c:marker>
          <c:cat>
            <c:strRef>
              <c:f>女!$B$3:$B$13</c:f>
              <c:strCache>
                <c:ptCount val="11"/>
                <c:pt idx="0">
                  <c:v>15~
19</c:v>
                </c:pt>
                <c:pt idx="1">
                  <c:v>20~
24</c:v>
                </c:pt>
                <c:pt idx="2">
                  <c:v>25~
29</c:v>
                </c:pt>
                <c:pt idx="3">
                  <c:v>30~
34</c:v>
                </c:pt>
                <c:pt idx="4">
                  <c:v>35~
39</c:v>
                </c:pt>
                <c:pt idx="5">
                  <c:v>40~
44</c:v>
                </c:pt>
                <c:pt idx="6">
                  <c:v>45~
49</c:v>
                </c:pt>
                <c:pt idx="7">
                  <c:v>50~
54</c:v>
                </c:pt>
                <c:pt idx="8">
                  <c:v>55~
59</c:v>
                </c:pt>
                <c:pt idx="9">
                  <c:v>60~
64</c:v>
                </c:pt>
                <c:pt idx="10">
                  <c:v>65~</c:v>
                </c:pt>
              </c:strCache>
            </c:strRef>
          </c:cat>
          <c:val>
            <c:numRef>
              <c:f>女!$E$3:$E$13</c:f>
              <c:numCache>
                <c:formatCode>0.0</c:formatCode>
                <c:ptCount val="11"/>
                <c:pt idx="0">
                  <c:v>16.7</c:v>
                </c:pt>
                <c:pt idx="1">
                  <c:v>69.400000000000006</c:v>
                </c:pt>
                <c:pt idx="2">
                  <c:v>79.3</c:v>
                </c:pt>
                <c:pt idx="3">
                  <c:v>71</c:v>
                </c:pt>
                <c:pt idx="4">
                  <c:v>70.8</c:v>
                </c:pt>
                <c:pt idx="5">
                  <c:v>74.3</c:v>
                </c:pt>
                <c:pt idx="6">
                  <c:v>76.8</c:v>
                </c:pt>
                <c:pt idx="7">
                  <c:v>75.7</c:v>
                </c:pt>
                <c:pt idx="8">
                  <c:v>67.900000000000006</c:v>
                </c:pt>
                <c:pt idx="9">
                  <c:v>48.7</c:v>
                </c:pt>
                <c:pt idx="10">
                  <c:v>14.5</c:v>
                </c:pt>
              </c:numCache>
            </c:numRef>
          </c:val>
        </c:ser>
        <c:ser>
          <c:idx val="3"/>
          <c:order val="3"/>
          <c:tx>
            <c:strRef>
              <c:f>女!$F$2</c:f>
              <c:strCache>
                <c:ptCount val="1"/>
                <c:pt idx="0">
                  <c:v>美    國(57.0%)</c:v>
                </c:pt>
              </c:strCache>
            </c:strRef>
          </c:tx>
          <c:spPr>
            <a:ln w="38100" cap="rnd" cmpd="sng">
              <a:solidFill>
                <a:srgbClr val="FF66FF"/>
              </a:solidFill>
              <a:prstDash val="sysDash"/>
            </a:ln>
          </c:spPr>
          <c:marker>
            <c:symbol val="none"/>
          </c:marker>
          <c:cat>
            <c:strRef>
              <c:f>女!$B$3:$B$13</c:f>
              <c:strCache>
                <c:ptCount val="11"/>
                <c:pt idx="0">
                  <c:v>15~
19</c:v>
                </c:pt>
                <c:pt idx="1">
                  <c:v>20~
24</c:v>
                </c:pt>
                <c:pt idx="2">
                  <c:v>25~
29</c:v>
                </c:pt>
                <c:pt idx="3">
                  <c:v>30~
34</c:v>
                </c:pt>
                <c:pt idx="4">
                  <c:v>35~
39</c:v>
                </c:pt>
                <c:pt idx="5">
                  <c:v>40~
44</c:v>
                </c:pt>
                <c:pt idx="6">
                  <c:v>45~
49</c:v>
                </c:pt>
                <c:pt idx="7">
                  <c:v>50~
54</c:v>
                </c:pt>
                <c:pt idx="8">
                  <c:v>55~
59</c:v>
                </c:pt>
                <c:pt idx="9">
                  <c:v>60~
64</c:v>
                </c:pt>
                <c:pt idx="10">
                  <c:v>65~</c:v>
                </c:pt>
              </c:strCache>
            </c:strRef>
          </c:cat>
          <c:val>
            <c:numRef>
              <c:f>女!$F$3:$F$13</c:f>
              <c:numCache>
                <c:formatCode>0.0</c:formatCode>
                <c:ptCount val="11"/>
                <c:pt idx="0">
                  <c:v>34.5</c:v>
                </c:pt>
                <c:pt idx="1">
                  <c:v>67.7</c:v>
                </c:pt>
                <c:pt idx="2">
                  <c:v>74.099999999999994</c:v>
                </c:pt>
                <c:pt idx="3">
                  <c:v>73.5</c:v>
                </c:pt>
                <c:pt idx="4">
                  <c:v>73.599999999999994</c:v>
                </c:pt>
                <c:pt idx="5">
                  <c:v>74.599999999999994</c:v>
                </c:pt>
                <c:pt idx="6">
                  <c:v>74.900000000000006</c:v>
                </c:pt>
                <c:pt idx="7">
                  <c:v>72.8</c:v>
                </c:pt>
                <c:pt idx="8">
                  <c:v>66.400000000000006</c:v>
                </c:pt>
                <c:pt idx="9">
                  <c:v>50.2</c:v>
                </c:pt>
                <c:pt idx="10">
                  <c:v>15.1</c:v>
                </c:pt>
              </c:numCache>
            </c:numRef>
          </c:val>
        </c:ser>
        <c:ser>
          <c:idx val="4"/>
          <c:order val="4"/>
          <c:tx>
            <c:strRef>
              <c:f>女!$G$2</c:f>
              <c:strCache>
                <c:ptCount val="1"/>
                <c:pt idx="0">
                  <c:v>德    國(54.8%)</c:v>
                </c:pt>
              </c:strCache>
            </c:strRef>
          </c:tx>
          <c:spPr>
            <a:ln w="28575">
              <a:solidFill>
                <a:srgbClr val="C00000"/>
              </a:solidFill>
            </a:ln>
          </c:spPr>
          <c:marker>
            <c:symbol val="none"/>
          </c:marker>
          <c:cat>
            <c:strRef>
              <c:f>女!$B$3:$B$13</c:f>
              <c:strCache>
                <c:ptCount val="11"/>
                <c:pt idx="0">
                  <c:v>15~
19</c:v>
                </c:pt>
                <c:pt idx="1">
                  <c:v>20~
24</c:v>
                </c:pt>
                <c:pt idx="2">
                  <c:v>25~
29</c:v>
                </c:pt>
                <c:pt idx="3">
                  <c:v>30~
34</c:v>
                </c:pt>
                <c:pt idx="4">
                  <c:v>35~
39</c:v>
                </c:pt>
                <c:pt idx="5">
                  <c:v>40~
44</c:v>
                </c:pt>
                <c:pt idx="6">
                  <c:v>45~
49</c:v>
                </c:pt>
                <c:pt idx="7">
                  <c:v>50~
54</c:v>
                </c:pt>
                <c:pt idx="8">
                  <c:v>55~
59</c:v>
                </c:pt>
                <c:pt idx="9">
                  <c:v>60~
64</c:v>
                </c:pt>
                <c:pt idx="10">
                  <c:v>65~</c:v>
                </c:pt>
              </c:strCache>
            </c:strRef>
          </c:cat>
          <c:val>
            <c:numRef>
              <c:f>女!$G$3:$G$13</c:f>
              <c:numCache>
                <c:formatCode>0.0</c:formatCode>
                <c:ptCount val="11"/>
                <c:pt idx="0">
                  <c:v>25.829875518672235</c:v>
                </c:pt>
                <c:pt idx="1">
                  <c:v>67.174515235457051</c:v>
                </c:pt>
                <c:pt idx="2">
                  <c:v>79.136104319478378</c:v>
                </c:pt>
                <c:pt idx="3">
                  <c:v>80.007949125596184</c:v>
                </c:pt>
                <c:pt idx="4">
                  <c:v>81.008403361344534</c:v>
                </c:pt>
                <c:pt idx="5">
                  <c:v>84.366877088748609</c:v>
                </c:pt>
                <c:pt idx="6">
                  <c:v>85.596077229543369</c:v>
                </c:pt>
                <c:pt idx="7">
                  <c:v>83.110164333536218</c:v>
                </c:pt>
                <c:pt idx="8">
                  <c:v>75.789108567463558</c:v>
                </c:pt>
                <c:pt idx="9">
                  <c:v>48.801825789271994</c:v>
                </c:pt>
                <c:pt idx="10">
                  <c:v>3.8852616932462767</c:v>
                </c:pt>
              </c:numCache>
            </c:numRef>
          </c:val>
        </c:ser>
        <c:marker val="1"/>
        <c:axId val="74183040"/>
        <c:axId val="74184960"/>
      </c:lineChart>
      <c:catAx>
        <c:axId val="7418304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050"/>
                </a:pPr>
                <a:r>
                  <a:rPr lang="zh-TW" altLang="en-US" sz="1100" b="0">
                    <a:latin typeface="標楷體" pitchFamily="65" charset="-120"/>
                    <a:ea typeface="標楷體" pitchFamily="65" charset="-120"/>
                  </a:rPr>
                  <a:t>歲</a:t>
                </a:r>
                <a:endParaRPr lang="zh-TW" altLang="en-US" sz="1050" b="0">
                  <a:latin typeface="標楷體" pitchFamily="65" charset="-120"/>
                  <a:ea typeface="標楷體" pitchFamily="65" charset="-120"/>
                </a:endParaRPr>
              </a:p>
            </c:rich>
          </c:tx>
          <c:layout>
            <c:manualLayout>
              <c:xMode val="edge"/>
              <c:yMode val="edge"/>
              <c:x val="0.96241125079527801"/>
              <c:y val="0.85997684424281762"/>
            </c:manualLayout>
          </c:layout>
        </c:title>
        <c:numFmt formatCode="General" sourceLinked="1"/>
        <c:majorTickMark val="in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74184960"/>
        <c:crosses val="autoZero"/>
        <c:auto val="1"/>
        <c:lblAlgn val="ctr"/>
        <c:lblOffset val="100"/>
      </c:catAx>
      <c:valAx>
        <c:axId val="74184960"/>
        <c:scaling>
          <c:orientation val="minMax"/>
          <c:max val="100"/>
        </c:scaling>
        <c:axPos val="l"/>
        <c:title>
          <c:tx>
            <c:rich>
              <a:bodyPr rot="0" vert="horz"/>
              <a:lstStyle/>
              <a:p>
                <a:pPr>
                  <a:defRPr sz="1100"/>
                </a:pPr>
                <a:r>
                  <a:rPr lang="en-US" altLang="zh-TW" sz="1100" b="0">
                    <a:latin typeface="Times New Roman" pitchFamily="18" charset="0"/>
                    <a:cs typeface="Times New Roman" pitchFamily="18" charset="0"/>
                  </a:rPr>
                  <a:t>%</a:t>
                </a:r>
                <a:endParaRPr lang="zh-TW" altLang="en-US" sz="1100" b="0">
                  <a:latin typeface="Times New Roman" pitchFamily="18" charset="0"/>
                  <a:cs typeface="Times New Roman" pitchFamily="18" charset="0"/>
                </a:endParaRPr>
              </a:p>
            </c:rich>
          </c:tx>
          <c:layout>
            <c:manualLayout>
              <c:xMode val="edge"/>
              <c:yMode val="edge"/>
              <c:x val="2.3358284264711333E-2"/>
              <c:y val="6.6887495592277191E-2"/>
            </c:manualLayout>
          </c:layout>
        </c:title>
        <c:numFmt formatCode="General" sourceLinked="0"/>
        <c:majorTickMark val="in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TW"/>
          </a:p>
        </c:txPr>
        <c:crossAx val="74183040"/>
        <c:crosses val="autoZero"/>
        <c:crossBetween val="between"/>
        <c:majorUnit val="20"/>
      </c:valAx>
    </c:plotArea>
    <c:legend>
      <c:legendPos val="r"/>
      <c:layout>
        <c:manualLayout>
          <c:xMode val="edge"/>
          <c:yMode val="edge"/>
          <c:x val="0.30790688863326587"/>
          <c:y val="0.46983775407537159"/>
          <c:w val="0.40381060720414047"/>
          <c:h val="0.34944812405186032"/>
        </c:manualLayout>
      </c:layout>
      <c:txPr>
        <a:bodyPr/>
        <a:lstStyle/>
        <a:p>
          <a:pPr>
            <a:defRPr sz="1100">
              <a:latin typeface="標楷體" pitchFamily="65" charset="-120"/>
              <a:ea typeface="標楷體" pitchFamily="65" charset="-120"/>
            </a:defRPr>
          </a:pPr>
          <a:endParaRPr lang="zh-TW"/>
        </a:p>
      </c:txPr>
    </c:legend>
    <c:plotVisOnly val="1"/>
    <c:dispBlanksAs val="gap"/>
  </c:chart>
  <c:spPr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EB2353-716E-4477-9A8B-B6BB4E11074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03497B8-05F4-4C66-82D4-2F943A2D356C}">
      <dgm:prSet phldrT="[文字]" custT="1"/>
      <dgm:spPr/>
      <dgm:t>
        <a:bodyPr/>
        <a:lstStyle/>
        <a:p>
          <a:pPr rtl="0"/>
          <a:r>
            <a:rPr lang="zh-TW" altLang="en-US" sz="2600" b="0" dirty="0" smtClean="0">
              <a:latin typeface="標楷體" pitchFamily="65" charset="-120"/>
              <a:ea typeface="標楷體" pitchFamily="65" charset="-120"/>
            </a:rPr>
            <a:t>結婚、生育、家庭照顧負擔</a:t>
          </a:r>
          <a:endParaRPr lang="en-US" altLang="zh-TW" sz="2600" b="0" dirty="0" smtClean="0">
            <a:latin typeface="標楷體" pitchFamily="65" charset="-120"/>
            <a:ea typeface="標楷體" pitchFamily="65" charset="-120"/>
          </a:endParaRPr>
        </a:p>
        <a:p>
          <a:pPr rtl="0"/>
          <a:r>
            <a:rPr lang="zh-TW" altLang="en-US" sz="2600" b="0" dirty="0" smtClean="0">
              <a:latin typeface="標楷體" pitchFamily="65" charset="-120"/>
              <a:ea typeface="標楷體" pitchFamily="65" charset="-120"/>
            </a:rPr>
            <a:t>專長技能、工作時間或地點不合</a:t>
          </a:r>
          <a:endParaRPr lang="zh-TW" altLang="en-US" sz="2600" dirty="0"/>
        </a:p>
      </dgm:t>
    </dgm:pt>
    <dgm:pt modelId="{4CA22A30-7D8D-4E5E-BD6F-6DBC72EB2FF5}" type="parTrans" cxnId="{9A733AC0-6A38-4863-8C3B-E511548B6E31}">
      <dgm:prSet/>
      <dgm:spPr/>
      <dgm:t>
        <a:bodyPr/>
        <a:lstStyle/>
        <a:p>
          <a:endParaRPr lang="zh-TW" altLang="en-US"/>
        </a:p>
      </dgm:t>
    </dgm:pt>
    <dgm:pt modelId="{ADCF2E65-263D-43D3-BD4D-3328A25A2CC1}" type="sibTrans" cxnId="{9A733AC0-6A38-4863-8C3B-E511548B6E31}">
      <dgm:prSet/>
      <dgm:spPr/>
      <dgm:t>
        <a:bodyPr/>
        <a:lstStyle/>
        <a:p>
          <a:endParaRPr lang="zh-TW" altLang="en-US"/>
        </a:p>
      </dgm:t>
    </dgm:pt>
    <dgm:pt modelId="{4D4A6B21-0AA6-4BEF-AF93-03BA9062C311}">
      <dgm:prSet phldrT="[文字]" custT="1"/>
      <dgm:spPr/>
      <dgm:t>
        <a:bodyPr/>
        <a:lstStyle/>
        <a:p>
          <a:pPr marL="22860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2600" dirty="0">
            <a:latin typeface="標楷體" pitchFamily="65" charset="-120"/>
            <a:ea typeface="標楷體" pitchFamily="65" charset="-120"/>
          </a:endParaRPr>
        </a:p>
      </dgm:t>
    </dgm:pt>
    <dgm:pt modelId="{D8B6E03E-6E29-4EAB-B7D1-EAD8EAF43776}" type="parTrans" cxnId="{B9A8994C-EC01-4595-B4DB-5985BAF7D035}">
      <dgm:prSet/>
      <dgm:spPr/>
      <dgm:t>
        <a:bodyPr/>
        <a:lstStyle/>
        <a:p>
          <a:endParaRPr lang="zh-TW" altLang="en-US"/>
        </a:p>
      </dgm:t>
    </dgm:pt>
    <dgm:pt modelId="{D8F52146-1ED7-4068-9A3A-EEA36E171282}" type="sibTrans" cxnId="{B9A8994C-EC01-4595-B4DB-5985BAF7D035}">
      <dgm:prSet/>
      <dgm:spPr/>
      <dgm:t>
        <a:bodyPr/>
        <a:lstStyle/>
        <a:p>
          <a:endParaRPr lang="zh-TW" altLang="en-US"/>
        </a:p>
      </dgm:t>
    </dgm:pt>
    <dgm:pt modelId="{34821D61-2A2E-4AF5-8F96-665E55CD37FE}">
      <dgm:prSet phldrT="[文字]" custT="1"/>
      <dgm:spPr/>
      <dgm:t>
        <a:bodyPr/>
        <a:lstStyle/>
        <a:p>
          <a:pPr marL="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600" dirty="0">
              <a:latin typeface="標楷體" pitchFamily="65" charset="-120"/>
              <a:ea typeface="標楷體" pitchFamily="65" charset="-120"/>
            </a:rPr>
            <a:t>在家工作</a:t>
          </a:r>
        </a:p>
      </dgm:t>
    </dgm:pt>
    <dgm:pt modelId="{F5597AB4-DE2F-4954-9887-AE007414A568}" type="parTrans" cxnId="{AB6215E6-6BAA-4056-AD8F-24F4310F6814}">
      <dgm:prSet/>
      <dgm:spPr/>
      <dgm:t>
        <a:bodyPr/>
        <a:lstStyle/>
        <a:p>
          <a:endParaRPr lang="zh-TW" altLang="en-US"/>
        </a:p>
      </dgm:t>
    </dgm:pt>
    <dgm:pt modelId="{7C5379B7-4584-49E6-9D6B-CFCFCC278C23}" type="sibTrans" cxnId="{AB6215E6-6BAA-4056-AD8F-24F4310F6814}">
      <dgm:prSet/>
      <dgm:spPr/>
      <dgm:t>
        <a:bodyPr/>
        <a:lstStyle/>
        <a:p>
          <a:endParaRPr lang="zh-TW" altLang="en-US"/>
        </a:p>
      </dgm:t>
    </dgm:pt>
    <dgm:pt modelId="{B0C10CCD-D713-48EA-B1B4-34FD07D9AC97}">
      <dgm:prSet phldrT="[文字]" custT="1"/>
      <dgm:spPr/>
      <dgm:t>
        <a:bodyPr/>
        <a:lstStyle/>
        <a:p>
          <a:pPr marL="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部分工時工作</a:t>
          </a:r>
          <a:endParaRPr lang="zh-TW" altLang="en-US" sz="2600" dirty="0">
            <a:latin typeface="標楷體" pitchFamily="65" charset="-120"/>
            <a:ea typeface="標楷體" pitchFamily="65" charset="-120"/>
          </a:endParaRPr>
        </a:p>
      </dgm:t>
    </dgm:pt>
    <dgm:pt modelId="{49649611-C7BD-4BF8-A846-3E1E4668B909}" type="parTrans" cxnId="{74266D48-B240-40C1-BB6C-89A98753878D}">
      <dgm:prSet/>
      <dgm:spPr/>
      <dgm:t>
        <a:bodyPr/>
        <a:lstStyle/>
        <a:p>
          <a:endParaRPr lang="zh-TW" altLang="en-US"/>
        </a:p>
      </dgm:t>
    </dgm:pt>
    <dgm:pt modelId="{F9E36755-CF56-4AAE-ABF5-21DA161EF001}" type="sibTrans" cxnId="{74266D48-B240-40C1-BB6C-89A98753878D}">
      <dgm:prSet/>
      <dgm:spPr/>
      <dgm:t>
        <a:bodyPr/>
        <a:lstStyle/>
        <a:p>
          <a:endParaRPr lang="zh-TW" altLang="en-US"/>
        </a:p>
      </dgm:t>
    </dgm:pt>
    <dgm:pt modelId="{160BDF73-9AC7-42FE-ABF4-D4708894ABEE}">
      <dgm:prSet phldrT="[文字]" custT="1"/>
      <dgm:spPr/>
      <dgm:t>
        <a:bodyPr/>
        <a:lstStyle/>
        <a:p>
          <a:pPr marL="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非典型勞動及彈性工時</a:t>
          </a:r>
          <a:endParaRPr lang="zh-TW" altLang="en-US" sz="2600" dirty="0">
            <a:latin typeface="標楷體" pitchFamily="65" charset="-120"/>
            <a:ea typeface="標楷體" pitchFamily="65" charset="-120"/>
          </a:endParaRPr>
        </a:p>
      </dgm:t>
    </dgm:pt>
    <dgm:pt modelId="{5CEEE13E-2FD0-4FBA-8A7A-08628D8A0355}" type="parTrans" cxnId="{981F6808-3D85-42B8-9193-E8FA2D520587}">
      <dgm:prSet/>
      <dgm:spPr/>
      <dgm:t>
        <a:bodyPr/>
        <a:lstStyle/>
        <a:p>
          <a:endParaRPr lang="zh-TW" altLang="en-US"/>
        </a:p>
      </dgm:t>
    </dgm:pt>
    <dgm:pt modelId="{36474F53-99CB-4622-BE3D-F5E813FAFBA7}" type="sibTrans" cxnId="{981F6808-3D85-42B8-9193-E8FA2D520587}">
      <dgm:prSet/>
      <dgm:spPr/>
      <dgm:t>
        <a:bodyPr/>
        <a:lstStyle/>
        <a:p>
          <a:endParaRPr lang="zh-TW" altLang="en-US"/>
        </a:p>
      </dgm:t>
    </dgm:pt>
    <dgm:pt modelId="{88325052-24C9-4DF1-A770-834982E7FFD5}">
      <dgm:prSet phldrT="[文字]" custT="1"/>
      <dgm:spPr/>
      <dgm:t>
        <a:bodyPr/>
        <a:lstStyle/>
        <a:p>
          <a:pPr marL="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托育服務</a:t>
          </a:r>
          <a:endParaRPr lang="zh-TW" altLang="en-US" sz="2600" dirty="0">
            <a:latin typeface="標楷體" pitchFamily="65" charset="-120"/>
            <a:ea typeface="標楷體" pitchFamily="65" charset="-120"/>
          </a:endParaRPr>
        </a:p>
      </dgm:t>
    </dgm:pt>
    <dgm:pt modelId="{FA220DBA-6DA9-4384-8FEC-C18E228E4EEE}" type="parTrans" cxnId="{813EF7CC-C4A4-4188-A13E-CA40CF4E44BE}">
      <dgm:prSet/>
      <dgm:spPr/>
      <dgm:t>
        <a:bodyPr/>
        <a:lstStyle/>
        <a:p>
          <a:endParaRPr lang="zh-TW" altLang="en-US"/>
        </a:p>
      </dgm:t>
    </dgm:pt>
    <dgm:pt modelId="{7DE736C4-C81A-4AC6-A2BA-1CD0C3D925EE}" type="sibTrans" cxnId="{813EF7CC-C4A4-4188-A13E-CA40CF4E44BE}">
      <dgm:prSet/>
      <dgm:spPr/>
      <dgm:t>
        <a:bodyPr/>
        <a:lstStyle/>
        <a:p>
          <a:endParaRPr lang="zh-TW" altLang="en-US"/>
        </a:p>
      </dgm:t>
    </dgm:pt>
    <dgm:pt modelId="{7DA1164D-645D-4E3F-BB2F-ADD46F562202}">
      <dgm:prSet phldrT="[文字]" custT="1"/>
      <dgm:spPr/>
      <dgm:t>
        <a:bodyPr/>
        <a:lstStyle/>
        <a:p>
          <a:pPr marL="0" marR="0" indent="0" defTabSz="115570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托老服務</a:t>
          </a:r>
        </a:p>
        <a:p>
          <a:pPr marL="22860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2600" dirty="0" smtClean="0">
            <a:latin typeface="標楷體" pitchFamily="65" charset="-120"/>
            <a:ea typeface="標楷體" pitchFamily="65" charset="-120"/>
          </a:endParaRPr>
        </a:p>
        <a:p>
          <a:pPr marL="22860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2600" dirty="0">
            <a:latin typeface="標楷體" pitchFamily="65" charset="-120"/>
            <a:ea typeface="標楷體" pitchFamily="65" charset="-120"/>
          </a:endParaRPr>
        </a:p>
      </dgm:t>
    </dgm:pt>
    <dgm:pt modelId="{719A802A-6A89-49B9-B384-C24685F5FFE1}" type="parTrans" cxnId="{061268AD-3D1E-4741-8892-04CAE72948BA}">
      <dgm:prSet/>
      <dgm:spPr/>
      <dgm:t>
        <a:bodyPr/>
        <a:lstStyle/>
        <a:p>
          <a:endParaRPr lang="zh-TW" altLang="en-US"/>
        </a:p>
      </dgm:t>
    </dgm:pt>
    <dgm:pt modelId="{280E5377-2CFE-4A42-A061-54459398E80C}" type="sibTrans" cxnId="{061268AD-3D1E-4741-8892-04CAE72948BA}">
      <dgm:prSet/>
      <dgm:spPr/>
      <dgm:t>
        <a:bodyPr/>
        <a:lstStyle/>
        <a:p>
          <a:endParaRPr lang="zh-TW" altLang="en-US"/>
        </a:p>
      </dgm:t>
    </dgm:pt>
    <dgm:pt modelId="{687CFCA3-536A-4165-BFEF-9861FC6B8133}">
      <dgm:prSet phldrT="[文字]" custT="1"/>
      <dgm:spPr/>
      <dgm:t>
        <a:bodyPr/>
        <a:lstStyle/>
        <a:p>
          <a:pPr marL="0" indent="0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銀髮人才再利用</a:t>
          </a:r>
          <a:endParaRPr lang="zh-TW" altLang="en-US" sz="2600" dirty="0">
            <a:latin typeface="標楷體" pitchFamily="65" charset="-120"/>
            <a:ea typeface="標楷體" pitchFamily="65" charset="-120"/>
          </a:endParaRPr>
        </a:p>
      </dgm:t>
    </dgm:pt>
    <dgm:pt modelId="{D4280C66-8884-40E6-BDAC-54149DA15418}" type="parTrans" cxnId="{C2BF59BE-E125-4884-BB7D-434981510DB6}">
      <dgm:prSet/>
      <dgm:spPr/>
      <dgm:t>
        <a:bodyPr/>
        <a:lstStyle/>
        <a:p>
          <a:endParaRPr lang="zh-TW" altLang="en-US"/>
        </a:p>
      </dgm:t>
    </dgm:pt>
    <dgm:pt modelId="{F6B107CA-1519-4E85-A6C0-581F0D2E7647}" type="sibTrans" cxnId="{C2BF59BE-E125-4884-BB7D-434981510DB6}">
      <dgm:prSet/>
      <dgm:spPr/>
      <dgm:t>
        <a:bodyPr/>
        <a:lstStyle/>
        <a:p>
          <a:endParaRPr lang="zh-TW" altLang="en-US"/>
        </a:p>
      </dgm:t>
    </dgm:pt>
    <dgm:pt modelId="{CDD46083-8194-46D1-B608-CAB295053CC2}" type="pres">
      <dgm:prSet presAssocID="{01EB2353-716E-4477-9A8B-B6BB4E11074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3724481-49A5-4D15-8517-517B45F04FB0}" type="pres">
      <dgm:prSet presAssocID="{D03497B8-05F4-4C66-82D4-2F943A2D356C}" presName="linNode" presStyleCnt="0"/>
      <dgm:spPr/>
    </dgm:pt>
    <dgm:pt modelId="{A9A6E498-EF51-45A0-B0A8-B6D277057D33}" type="pres">
      <dgm:prSet presAssocID="{D03497B8-05F4-4C66-82D4-2F943A2D356C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BF06A1-9CE1-4829-81BD-344C012C613A}" type="pres">
      <dgm:prSet presAssocID="{D03497B8-05F4-4C66-82D4-2F943A2D356C}" presName="descendantText" presStyleLbl="alignAccFollowNode1" presStyleIdx="0" presStyleCnt="1" custScaleY="12495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0B4E931-460D-4C18-85EC-E361C1C504E1}" type="presOf" srcId="{4D4A6B21-0AA6-4BEF-AF93-03BA9062C311}" destId="{D6BF06A1-9CE1-4829-81BD-344C012C613A}" srcOrd="0" destOrd="0" presId="urn:microsoft.com/office/officeart/2005/8/layout/vList5"/>
    <dgm:cxn modelId="{061268AD-3D1E-4741-8892-04CAE72948BA}" srcId="{D03497B8-05F4-4C66-82D4-2F943A2D356C}" destId="{7DA1164D-645D-4E3F-BB2F-ADD46F562202}" srcOrd="6" destOrd="0" parTransId="{719A802A-6A89-49B9-B384-C24685F5FFE1}" sibTransId="{280E5377-2CFE-4A42-A061-54459398E80C}"/>
    <dgm:cxn modelId="{B9A8994C-EC01-4595-B4DB-5985BAF7D035}" srcId="{D03497B8-05F4-4C66-82D4-2F943A2D356C}" destId="{4D4A6B21-0AA6-4BEF-AF93-03BA9062C311}" srcOrd="0" destOrd="0" parTransId="{D8B6E03E-6E29-4EAB-B7D1-EAD8EAF43776}" sibTransId="{D8F52146-1ED7-4068-9A3A-EEA36E171282}"/>
    <dgm:cxn modelId="{C2BF59BE-E125-4884-BB7D-434981510DB6}" srcId="{D03497B8-05F4-4C66-82D4-2F943A2D356C}" destId="{687CFCA3-536A-4165-BFEF-9861FC6B8133}" srcOrd="4" destOrd="0" parTransId="{D4280C66-8884-40E6-BDAC-54149DA15418}" sibTransId="{F6B107CA-1519-4E85-A6C0-581F0D2E7647}"/>
    <dgm:cxn modelId="{74266D48-B240-40C1-BB6C-89A98753878D}" srcId="{D03497B8-05F4-4C66-82D4-2F943A2D356C}" destId="{B0C10CCD-D713-48EA-B1B4-34FD07D9AC97}" srcOrd="2" destOrd="0" parTransId="{49649611-C7BD-4BF8-A846-3E1E4668B909}" sibTransId="{F9E36755-CF56-4AAE-ABF5-21DA161EF001}"/>
    <dgm:cxn modelId="{981F6808-3D85-42B8-9193-E8FA2D520587}" srcId="{D03497B8-05F4-4C66-82D4-2F943A2D356C}" destId="{160BDF73-9AC7-42FE-ABF4-D4708894ABEE}" srcOrd="3" destOrd="0" parTransId="{5CEEE13E-2FD0-4FBA-8A7A-08628D8A0355}" sibTransId="{36474F53-99CB-4622-BE3D-F5E813FAFBA7}"/>
    <dgm:cxn modelId="{D9BE9921-B612-49CC-AD10-91DE21191830}" type="presOf" srcId="{B0C10CCD-D713-48EA-B1B4-34FD07D9AC97}" destId="{D6BF06A1-9CE1-4829-81BD-344C012C613A}" srcOrd="0" destOrd="2" presId="urn:microsoft.com/office/officeart/2005/8/layout/vList5"/>
    <dgm:cxn modelId="{0B95A625-0043-4534-94E6-9BC1257B9E26}" type="presOf" srcId="{7DA1164D-645D-4E3F-BB2F-ADD46F562202}" destId="{D6BF06A1-9CE1-4829-81BD-344C012C613A}" srcOrd="0" destOrd="6" presId="urn:microsoft.com/office/officeart/2005/8/layout/vList5"/>
    <dgm:cxn modelId="{EB40536F-266C-42FC-B405-551EAF2AEAD4}" type="presOf" srcId="{01EB2353-716E-4477-9A8B-B6BB4E11074E}" destId="{CDD46083-8194-46D1-B608-CAB295053CC2}" srcOrd="0" destOrd="0" presId="urn:microsoft.com/office/officeart/2005/8/layout/vList5"/>
    <dgm:cxn modelId="{DA9BD8CD-FF99-478F-A1D2-A78B30E89392}" type="presOf" srcId="{34821D61-2A2E-4AF5-8F96-665E55CD37FE}" destId="{D6BF06A1-9CE1-4829-81BD-344C012C613A}" srcOrd="0" destOrd="1" presId="urn:microsoft.com/office/officeart/2005/8/layout/vList5"/>
    <dgm:cxn modelId="{9A733AC0-6A38-4863-8C3B-E511548B6E31}" srcId="{01EB2353-716E-4477-9A8B-B6BB4E11074E}" destId="{D03497B8-05F4-4C66-82D4-2F943A2D356C}" srcOrd="0" destOrd="0" parTransId="{4CA22A30-7D8D-4E5E-BD6F-6DBC72EB2FF5}" sibTransId="{ADCF2E65-263D-43D3-BD4D-3328A25A2CC1}"/>
    <dgm:cxn modelId="{421B3B5B-281F-45BA-801D-596B36044AF4}" type="presOf" srcId="{160BDF73-9AC7-42FE-ABF4-D4708894ABEE}" destId="{D6BF06A1-9CE1-4829-81BD-344C012C613A}" srcOrd="0" destOrd="3" presId="urn:microsoft.com/office/officeart/2005/8/layout/vList5"/>
    <dgm:cxn modelId="{813EF7CC-C4A4-4188-A13E-CA40CF4E44BE}" srcId="{D03497B8-05F4-4C66-82D4-2F943A2D356C}" destId="{88325052-24C9-4DF1-A770-834982E7FFD5}" srcOrd="5" destOrd="0" parTransId="{FA220DBA-6DA9-4384-8FEC-C18E228E4EEE}" sibTransId="{7DE736C4-C81A-4AC6-A2BA-1CD0C3D925EE}"/>
    <dgm:cxn modelId="{AB6215E6-6BAA-4056-AD8F-24F4310F6814}" srcId="{D03497B8-05F4-4C66-82D4-2F943A2D356C}" destId="{34821D61-2A2E-4AF5-8F96-665E55CD37FE}" srcOrd="1" destOrd="0" parTransId="{F5597AB4-DE2F-4954-9887-AE007414A568}" sibTransId="{7C5379B7-4584-49E6-9D6B-CFCFCC278C23}"/>
    <dgm:cxn modelId="{E0C99E0F-A8E3-4B27-AEC5-E5E1F703045D}" type="presOf" srcId="{88325052-24C9-4DF1-A770-834982E7FFD5}" destId="{D6BF06A1-9CE1-4829-81BD-344C012C613A}" srcOrd="0" destOrd="5" presId="urn:microsoft.com/office/officeart/2005/8/layout/vList5"/>
    <dgm:cxn modelId="{5DEAFCA8-53C1-4485-9229-BCCD646E7148}" type="presOf" srcId="{D03497B8-05F4-4C66-82D4-2F943A2D356C}" destId="{A9A6E498-EF51-45A0-B0A8-B6D277057D33}" srcOrd="0" destOrd="0" presId="urn:microsoft.com/office/officeart/2005/8/layout/vList5"/>
    <dgm:cxn modelId="{13C814E0-E51D-422D-9513-7BD214C3F45F}" type="presOf" srcId="{687CFCA3-536A-4165-BFEF-9861FC6B8133}" destId="{D6BF06A1-9CE1-4829-81BD-344C012C613A}" srcOrd="0" destOrd="4" presId="urn:microsoft.com/office/officeart/2005/8/layout/vList5"/>
    <dgm:cxn modelId="{CC10DAB3-B453-4150-BDFD-10BEE711785F}" type="presParOf" srcId="{CDD46083-8194-46D1-B608-CAB295053CC2}" destId="{03724481-49A5-4D15-8517-517B45F04FB0}" srcOrd="0" destOrd="0" presId="urn:microsoft.com/office/officeart/2005/8/layout/vList5"/>
    <dgm:cxn modelId="{96AF379B-527C-4461-A034-C65BA7776B38}" type="presParOf" srcId="{03724481-49A5-4D15-8517-517B45F04FB0}" destId="{A9A6E498-EF51-45A0-B0A8-B6D277057D33}" srcOrd="0" destOrd="0" presId="urn:microsoft.com/office/officeart/2005/8/layout/vList5"/>
    <dgm:cxn modelId="{0493CE9C-3E34-4015-BED5-E1A27E420D2D}" type="presParOf" srcId="{03724481-49A5-4D15-8517-517B45F04FB0}" destId="{D6BF06A1-9CE1-4829-81BD-344C012C613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360" y="3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新細明體" charset="-120"/>
              </a:defRPr>
            </a:lvl1pPr>
          </a:lstStyle>
          <a:p>
            <a:pPr>
              <a:defRPr/>
            </a:pPr>
            <a:fld id="{8E139EFC-1BB4-4F54-B3E5-A19B3ECD9C7D}" type="datetimeFigureOut">
              <a:rPr lang="en-US" altLang="zh-TW"/>
              <a:pPr>
                <a:defRPr/>
              </a:pPr>
              <a:t>10/28/2015</a:t>
            </a:fld>
            <a:endParaRPr lang="en-US" altLang="zh-TW"/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1029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360" y="9371029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+mn-ea"/>
              </a:defRPr>
            </a:lvl1pPr>
          </a:lstStyle>
          <a:p>
            <a:pPr>
              <a:defRPr/>
            </a:pPr>
            <a:fld id="{6FC34BD4-FC48-4BBA-9490-C74028AFCA3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4602062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360" y="3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新細明體" charset="-120"/>
              </a:defRPr>
            </a:lvl1pPr>
          </a:lstStyle>
          <a:p>
            <a:pPr>
              <a:defRPr/>
            </a:pPr>
            <a:fld id="{BFAC271C-D7BF-4782-B512-FCDB7E08487A}" type="datetimeFigureOut">
              <a:rPr lang="en-US" altLang="zh-TW"/>
              <a:pPr>
                <a:defRPr/>
              </a:pPr>
              <a:t>10/28/2015</a:t>
            </a:fld>
            <a:endParaRPr lang="en-US" altLang="zh-TW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41363"/>
            <a:ext cx="4929187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4050" y="4686302"/>
            <a:ext cx="5387666" cy="4438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1029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360" y="9371029"/>
            <a:ext cx="2919828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3" tIns="45657" rIns="91313" bIns="45657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+mn-ea"/>
              </a:defRPr>
            </a:lvl1pPr>
          </a:lstStyle>
          <a:p>
            <a:pPr>
              <a:defRPr/>
            </a:pPr>
            <a:fld id="{B63F38C2-F06D-46AC-9EFB-8EBC8A72052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463116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5060" name="投影片編號版面配置區 3"/>
          <p:cNvSpPr txBox="1">
            <a:spLocks noGrp="1"/>
          </p:cNvSpPr>
          <p:nvPr/>
        </p:nvSpPr>
        <p:spPr bwMode="auto">
          <a:xfrm>
            <a:off x="3815938" y="9371030"/>
            <a:ext cx="2918252" cy="49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585" tIns="45291" rIns="90585" bIns="45291" anchor="b"/>
          <a:lstStyle/>
          <a:p>
            <a:pPr algn="r" defTabSz="904532"/>
            <a:fld id="{E9C2527B-E5FB-4D5B-B417-944057AE5837}" type="slidenum">
              <a:rPr kumimoji="0" lang="zh-TW" altLang="en-US" sz="1200">
                <a:latin typeface="Calibri" pitchFamily="34" charset="0"/>
              </a:rPr>
              <a:pPr algn="r" defTabSz="904532"/>
              <a:t>1</a:t>
            </a:fld>
            <a:endParaRPr kumimoji="0" lang="en-US" altLang="zh-TW" sz="1200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84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EC8861-4780-4DD8-AE05-C2362030AB60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503996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依主計總處公布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年受雇員工動向調查統計結果顯示，員工平均退休年齡為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57.4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歲，且依據本部統計調查推估，我國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2007-2012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年女性平均實際退休年齡為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59.7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歲，（雖我國退休年齡已有逐年延後趨勢），但與日韓鄰近國家相比，我國勞動力亦明顯呈現</a:t>
            </a:r>
            <a:r>
              <a:rPr lang="zh-TW" altLang="en-US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較早退出勞動力市場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現象。</a:t>
            </a:r>
            <a:endParaRPr lang="en-US" altLang="zh-TW" b="1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此外，公務人員領取退休金年齡約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55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歲，比勞工平均退休年齡（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57.4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）早亦可能影響勞工工作意願，可強化</a:t>
            </a:r>
            <a:r>
              <a:rPr lang="en-US" altLang="zh-TW" b="1" smtClean="0">
                <a:latin typeface="標楷體" pitchFamily="65" charset="-120"/>
                <a:ea typeface="標楷體" pitchFamily="65" charset="-120"/>
              </a:rPr>
              <a:t>55-64</a:t>
            </a:r>
            <a:r>
              <a:rPr lang="zh-TW" altLang="en-US" b="1" smtClean="0">
                <a:latin typeface="標楷體" pitchFamily="65" charset="-120"/>
                <a:ea typeface="標楷體" pitchFamily="65" charset="-120"/>
              </a:rPr>
              <a:t>歲就業者的工作意願。</a:t>
            </a:r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61EE6F-8FAB-4E4B-9447-6B9635C6FB99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EB02B7-C71B-4FD7-BA5C-52472A8475CF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3F38C2-F06D-46AC-9EFB-8EBC8A720527}" type="slidenum">
              <a:rPr lang="zh-TW" altLang="en-US" smtClean="0"/>
              <a:pPr>
                <a:defRPr/>
              </a:pPr>
              <a:t>13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FCBE89-0F98-41B9-841B-7A3493F92D9D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FB9E29-7ADA-49C2-BB35-9C99325DA66A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4B4BC-11D9-44AA-B4FC-896485D4AD98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DBAAC5-AC48-4040-A7A9-63D30EB1815C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7308F7-5942-4A92-ADED-9F692878E471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07E869-2836-45A0-BD48-BD9EC99886B0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91B827-ABEE-4324-BCD6-6D940E2C84EA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FE793-A8DA-419F-8E2D-EC09FD5EAB0B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EE96CF-EFF8-4AAF-BEC8-7C99BA2025E5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" name="Picture 11" descr="logo-長條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11CE25-09D0-4A97-9797-7F96419950B5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3E224-B1F4-4D8F-B0E5-485EB588E7A7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8B2AE1-1A69-4FDC-AF7B-398E5A2A24B4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33EF0-287C-4170-848E-504C1A89B653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5" name="Picture 11" descr="logo-長條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483289-B91A-48B5-BF5E-21C3F43E6BA5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0C41C5-34EB-4389-9F2A-FB60FDD1DFCE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8" name="Picture 11" descr="logo-長條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4A0A21-EC12-4CED-9D1E-0516C86CFFD1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560FC-90AD-4C1A-8580-CC4F57E3C47B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8" name="Picture 11" descr="logo-長條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3"/>
          <p:cNvSpPr>
            <a:spLocks/>
          </p:cNvSpPr>
          <p:nvPr userDrawn="1"/>
        </p:nvSpPr>
        <p:spPr bwMode="auto">
          <a:xfrm>
            <a:off x="468313" y="404813"/>
            <a:ext cx="8229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zh-TW" altLang="en-US" sz="4400" b="1" dirty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壹</a:t>
            </a:r>
            <a:r>
              <a:rPr lang="zh-TW" altLang="zh-TW" sz="4400" b="1" dirty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、</a:t>
            </a:r>
            <a:r>
              <a:rPr lang="zh-TW" altLang="en-US" sz="4400" b="1" dirty="0" smtClean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前言</a:t>
            </a:r>
            <a:endParaRPr lang="en-US" altLang="zh-TW" sz="4400" b="1" dirty="0">
              <a:solidFill>
                <a:srgbClr val="924104"/>
              </a:solidFill>
              <a:latin typeface="標楷體" pitchFamily="65" charset="-120"/>
              <a:ea typeface="標楷體" pitchFamily="65" charset="-12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39D1F4-DEC3-4BA0-AC51-13A99059BA1D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0A7314-8A62-4450-B083-957006086EB1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7" name="Picture 11" descr="logo-長條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3"/>
          <p:cNvSpPr>
            <a:spLocks/>
          </p:cNvSpPr>
          <p:nvPr userDrawn="1"/>
        </p:nvSpPr>
        <p:spPr bwMode="auto">
          <a:xfrm>
            <a:off x="468313" y="404813"/>
            <a:ext cx="8229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zh-TW" altLang="en-US" sz="4400" b="1" dirty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壹</a:t>
            </a:r>
            <a:r>
              <a:rPr lang="zh-TW" altLang="zh-TW" sz="4400" b="1" dirty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、</a:t>
            </a:r>
            <a:r>
              <a:rPr lang="zh-TW" altLang="en-US" sz="4400" b="1" dirty="0" smtClean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前言</a:t>
            </a:r>
            <a:endParaRPr lang="en-US" altLang="zh-TW" sz="4400" b="1" dirty="0">
              <a:solidFill>
                <a:srgbClr val="924104"/>
              </a:solidFill>
              <a:latin typeface="標楷體" pitchFamily="65" charset="-120"/>
              <a:ea typeface="標楷體" pitchFamily="65" charset="-12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50B24B-B907-40D5-B772-9A0E9108FCAA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585F66-60D2-4FB2-A903-F0F3BEA3AB47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13"/>
          <p:cNvSpPr>
            <a:spLocks/>
          </p:cNvSpPr>
          <p:nvPr userDrawn="1"/>
        </p:nvSpPr>
        <p:spPr bwMode="auto">
          <a:xfrm>
            <a:off x="468313" y="404813"/>
            <a:ext cx="8229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zh-TW" altLang="en-US" sz="4400" b="1" dirty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壹</a:t>
            </a:r>
            <a:r>
              <a:rPr lang="zh-TW" altLang="zh-TW" sz="4400" b="1" dirty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、</a:t>
            </a:r>
            <a:r>
              <a:rPr lang="zh-TW" altLang="en-US" sz="4400" b="1" dirty="0" smtClean="0">
                <a:solidFill>
                  <a:srgbClr val="924104"/>
                </a:solidFill>
                <a:latin typeface="標楷體" pitchFamily="65" charset="-120"/>
                <a:ea typeface="標楷體" pitchFamily="65" charset="-120"/>
                <a:cs typeface="Verdana" pitchFamily="34" charset="0"/>
              </a:rPr>
              <a:t>前言</a:t>
            </a:r>
            <a:endParaRPr lang="en-US" altLang="zh-TW" sz="4400" b="1" dirty="0">
              <a:solidFill>
                <a:srgbClr val="924104"/>
              </a:solidFill>
              <a:latin typeface="標楷體" pitchFamily="65" charset="-120"/>
              <a:ea typeface="標楷體" pitchFamily="65" charset="-12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7086600" y="6557963"/>
            <a:ext cx="2057400" cy="365125"/>
          </a:xfrm>
          <a:prstGeom prst="rect">
            <a:avLst/>
          </a:prstGeom>
        </p:spPr>
        <p:txBody>
          <a:bodyPr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Footer Placeholder 4"/>
          <p:cNvSpPr txBox="1">
            <a:spLocks/>
          </p:cNvSpPr>
          <p:nvPr userDrawn="1"/>
        </p:nvSpPr>
        <p:spPr>
          <a:xfrm>
            <a:off x="5029200" y="6056313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7086600" y="6557963"/>
            <a:ext cx="2057400" cy="365125"/>
          </a:xfrm>
          <a:prstGeom prst="rect">
            <a:avLst/>
          </a:prstGeom>
        </p:spPr>
        <p:txBody>
          <a:bodyPr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Footer Placeholder 4"/>
          <p:cNvSpPr txBox="1">
            <a:spLocks/>
          </p:cNvSpPr>
          <p:nvPr userDrawn="1"/>
        </p:nvSpPr>
        <p:spPr>
          <a:xfrm>
            <a:off x="5029200" y="6056313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4FCBE89-0F98-41B9-841B-7A3493F92D9D}" type="datetime1">
              <a:rPr lang="zh-TW" altLang="en-US" smtClean="0"/>
              <a:pPr>
                <a:defRPr/>
              </a:pPr>
              <a:t>2015/10/28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AFB9E29-7ADA-49C2-BB35-9C99325DA66A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7" name="Picture 11" descr="logo-長條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23" r:id="rId12"/>
    <p:sldLayoutId id="2147483724" r:id="rId13"/>
  </p:sldLayoutIdLst>
  <p:transition>
    <p:cover dir="r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1116013" y="2305050"/>
            <a:ext cx="6985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sz="4800" dirty="0">
                <a:ea typeface="標楷體" pitchFamily="65" charset="-120"/>
              </a:rPr>
              <a:t>提升</a:t>
            </a:r>
            <a:r>
              <a:rPr lang="zh-TW" altLang="en-US" sz="4800" dirty="0" smtClean="0">
                <a:ea typeface="標楷體" pitchFamily="65" charset="-120"/>
              </a:rPr>
              <a:t>女性勞動力</a:t>
            </a:r>
            <a:endParaRPr lang="en-US" altLang="zh-TW" sz="4800" dirty="0">
              <a:ea typeface="標楷體" pitchFamily="65" charset="-120"/>
            </a:endParaRPr>
          </a:p>
          <a:p>
            <a:pPr algn="ctr">
              <a:defRPr/>
            </a:pPr>
            <a:r>
              <a:rPr lang="zh-TW" altLang="en-US" sz="4800" dirty="0">
                <a:ea typeface="標楷體" pitchFamily="65" charset="-120"/>
              </a:rPr>
              <a:t>打造優質的勞動環境</a:t>
            </a:r>
          </a:p>
        </p:txBody>
      </p:sp>
      <p:pic>
        <p:nvPicPr>
          <p:cNvPr id="4103" name="Picture 11" descr="logo-長條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2163" y="0"/>
            <a:ext cx="20018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文字方塊 3"/>
          <p:cNvSpPr txBox="1">
            <a:spLocks noChangeArrowheads="1"/>
          </p:cNvSpPr>
          <p:nvPr/>
        </p:nvSpPr>
        <p:spPr bwMode="auto">
          <a:xfrm>
            <a:off x="2555875" y="1343025"/>
            <a:ext cx="3924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3200" dirty="0">
                <a:ea typeface="標楷體" pitchFamily="65" charset="-120"/>
              </a:rPr>
              <a:t>行政院</a:t>
            </a:r>
            <a:r>
              <a:rPr kumimoji="0" lang="zh-TW" altLang="en-US" sz="3200" dirty="0" smtClean="0">
                <a:ea typeface="標楷體" pitchFamily="65" charset="-120"/>
              </a:rPr>
              <a:t>第</a:t>
            </a:r>
            <a:r>
              <a:rPr kumimoji="0" lang="en-US" altLang="zh-TW" sz="3200" dirty="0" smtClean="0">
                <a:ea typeface="標楷體" pitchFamily="65" charset="-120"/>
              </a:rPr>
              <a:t>3472</a:t>
            </a:r>
            <a:r>
              <a:rPr kumimoji="0" lang="zh-TW" altLang="en-US" sz="3200" dirty="0" smtClean="0">
                <a:ea typeface="標楷體" pitchFamily="65" charset="-120"/>
              </a:rPr>
              <a:t>次</a:t>
            </a:r>
            <a:r>
              <a:rPr kumimoji="0" lang="zh-TW" altLang="en-US" sz="3200" dirty="0">
                <a:ea typeface="標楷體" pitchFamily="65" charset="-120"/>
              </a:rPr>
              <a:t>會議</a:t>
            </a:r>
          </a:p>
        </p:txBody>
      </p:sp>
      <p:sp>
        <p:nvSpPr>
          <p:cNvPr id="4105" name="內容版面配置區 2"/>
          <p:cNvSpPr>
            <a:spLocks/>
          </p:cNvSpPr>
          <p:nvPr/>
        </p:nvSpPr>
        <p:spPr bwMode="auto">
          <a:xfrm>
            <a:off x="1475656" y="4581525"/>
            <a:ext cx="6984776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5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r>
              <a:rPr kumimoji="0" lang="zh-TW" altLang="en-US" sz="2800" dirty="0">
                <a:ea typeface="標楷體" pitchFamily="65" charset="-120"/>
              </a:rPr>
              <a:t>勞動部</a:t>
            </a:r>
          </a:p>
          <a:p>
            <a:pPr algn="ctr">
              <a:lnSpc>
                <a:spcPct val="95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r>
              <a:rPr kumimoji="0" lang="zh-TW" altLang="en-US" sz="2800" dirty="0">
                <a:ea typeface="標楷體" pitchFamily="65" charset="-120"/>
              </a:rPr>
              <a:t>報告人</a:t>
            </a:r>
            <a:r>
              <a:rPr kumimoji="0" lang="zh-TW" altLang="zh-TW" sz="2800" dirty="0" smtClean="0">
                <a:ea typeface="標楷體" pitchFamily="65" charset="-120"/>
              </a:rPr>
              <a:t>：</a:t>
            </a:r>
            <a:r>
              <a:rPr kumimoji="0" lang="zh-TW" altLang="en-US" sz="2800" dirty="0" smtClean="0">
                <a:ea typeface="標楷體" pitchFamily="65" charset="-120"/>
              </a:rPr>
              <a:t>綜合規劃司  王司長厚誠</a:t>
            </a:r>
            <a:endParaRPr kumimoji="0" lang="zh-TW" altLang="en-US" sz="2800" dirty="0">
              <a:ea typeface="標楷體" pitchFamily="65" charset="-120"/>
            </a:endParaRPr>
          </a:p>
        </p:txBody>
      </p:sp>
      <p:sp>
        <p:nvSpPr>
          <p:cNvPr id="4106" name="內容版面配置區 2"/>
          <p:cNvSpPr>
            <a:spLocks/>
          </p:cNvSpPr>
          <p:nvPr/>
        </p:nvSpPr>
        <p:spPr bwMode="auto">
          <a:xfrm>
            <a:off x="2484438" y="5589588"/>
            <a:ext cx="44862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5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r>
              <a:rPr kumimoji="0" lang="en-US" altLang="zh-TW" sz="2800" dirty="0" smtClean="0">
                <a:ea typeface="標楷體" pitchFamily="65" charset="-120"/>
              </a:rPr>
              <a:t>104</a:t>
            </a:r>
            <a:r>
              <a:rPr kumimoji="0" lang="zh-TW" altLang="en-US" sz="2800" dirty="0" smtClean="0">
                <a:ea typeface="標楷體" pitchFamily="65" charset="-120"/>
              </a:rPr>
              <a:t>年</a:t>
            </a:r>
            <a:r>
              <a:rPr kumimoji="0" lang="en-US" altLang="zh-TW" sz="2800" dirty="0" smtClean="0">
                <a:ea typeface="標楷體" pitchFamily="65" charset="-120"/>
              </a:rPr>
              <a:t>10</a:t>
            </a:r>
            <a:r>
              <a:rPr kumimoji="0" lang="zh-TW" altLang="en-US" sz="2800" dirty="0" smtClean="0">
                <a:ea typeface="標楷體" pitchFamily="65" charset="-120"/>
              </a:rPr>
              <a:t>月</a:t>
            </a:r>
            <a:r>
              <a:rPr kumimoji="0" lang="en-US" altLang="zh-TW" sz="2800" dirty="0" smtClean="0">
                <a:ea typeface="標楷體" pitchFamily="65" charset="-120"/>
              </a:rPr>
              <a:t>29</a:t>
            </a:r>
            <a:r>
              <a:rPr kumimoji="0" lang="zh-TW" altLang="en-US" sz="2800" dirty="0" smtClean="0">
                <a:ea typeface="標楷體" pitchFamily="65" charset="-120"/>
              </a:rPr>
              <a:t>日</a:t>
            </a:r>
            <a:endParaRPr kumimoji="0" lang="zh-TW" altLang="en-US" sz="2800" dirty="0">
              <a:ea typeface="標楷體" pitchFamily="65" charset="-12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642910" y="1428736"/>
            <a:ext cx="7920682" cy="48714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229600" cy="1066800"/>
          </a:xfrm>
        </p:spPr>
        <p:txBody>
          <a:bodyPr rtlCol="0">
            <a:normAutofit/>
          </a:bodyPr>
          <a:lstStyle/>
          <a:p>
            <a:pPr>
              <a:lnSpc>
                <a:spcPts val="5500"/>
              </a:lnSpc>
              <a:defRPr/>
            </a:pP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簡 </a:t>
            </a:r>
            <a:r>
              <a:rPr lang="zh-TW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報 大 </a:t>
            </a:r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綱</a:t>
            </a:r>
            <a:endParaRPr lang="zh-TW" alt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矩形 4"/>
          <p:cNvSpPr>
            <a:spLocks noChangeArrowheads="1"/>
          </p:cNvSpPr>
          <p:nvPr/>
        </p:nvSpPr>
        <p:spPr bwMode="auto">
          <a:xfrm>
            <a:off x="928662" y="1643050"/>
            <a:ext cx="777621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壹</a:t>
            </a:r>
            <a:r>
              <a:rPr lang="zh-TW" altLang="en-US" sz="3200" dirty="0" smtClean="0"/>
              <a:t>、</a:t>
            </a: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前言</a:t>
            </a:r>
            <a:endParaRPr lang="zh-TW" altLang="en-US" sz="3200" dirty="0" smtClean="0"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貳、現況及問題</a:t>
            </a:r>
          </a:p>
          <a:p>
            <a:pPr lvl="0">
              <a:lnSpc>
                <a:spcPct val="150000"/>
              </a:lnSpc>
            </a:pP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叁、近</a:t>
            </a:r>
            <a:r>
              <a:rPr lang="en-US" altLang="zh-TW" sz="3200" dirty="0" smtClean="0">
                <a:solidFill>
                  <a:srgbClr val="292929"/>
                </a:solidFill>
                <a:ea typeface="標楷體" pitchFamily="65" charset="-120"/>
              </a:rPr>
              <a:t>10</a:t>
            </a: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年執行成果</a:t>
            </a:r>
            <a:endParaRPr lang="en-US" altLang="zh-TW" sz="3200" dirty="0" smtClean="0">
              <a:solidFill>
                <a:srgbClr val="292929"/>
              </a:solidFill>
              <a:ea typeface="標楷體" pitchFamily="65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肆、未來策進方向</a:t>
            </a:r>
            <a:endParaRPr lang="en-US" altLang="zh-TW" sz="3200" dirty="0" smtClean="0">
              <a:solidFill>
                <a:srgbClr val="292929"/>
              </a:solidFill>
              <a:ea typeface="標楷體" pitchFamily="65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3200" dirty="0" smtClean="0">
                <a:solidFill>
                  <a:srgbClr val="292929"/>
                </a:solidFill>
                <a:ea typeface="標楷體" pitchFamily="65" charset="-120"/>
              </a:rPr>
              <a:t>伍、結語</a:t>
            </a:r>
            <a:endParaRPr lang="zh-TW" altLang="en-US" sz="3200" dirty="0">
              <a:solidFill>
                <a:srgbClr val="292929"/>
              </a:solidFill>
              <a:ea typeface="標楷體" pitchFamily="65" charset="-120"/>
            </a:endParaRPr>
          </a:p>
        </p:txBody>
      </p:sp>
      <p:sp>
        <p:nvSpPr>
          <p:cNvPr id="8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108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13"/>
          <p:cNvSpPr>
            <a:spLocks/>
          </p:cNvSpPr>
          <p:nvPr/>
        </p:nvSpPr>
        <p:spPr bwMode="auto">
          <a:xfrm>
            <a:off x="428596" y="261144"/>
            <a:ext cx="8229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fontAlgn="auto"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kumimoji="0" lang="zh-TW" altLang="en-US" sz="44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壹</a:t>
            </a:r>
            <a:r>
              <a:rPr kumimoji="0" lang="zh-TW" altLang="zh-TW" sz="44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kumimoji="0" lang="zh-TW" altLang="en-US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前言</a:t>
            </a:r>
            <a:endParaRPr kumimoji="0" lang="en-US" altLang="zh-TW" sz="44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827584" y="944985"/>
            <a:ext cx="7848105" cy="552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>
              <a:lnSpc>
                <a:spcPts val="3800"/>
              </a:lnSpc>
              <a:spcBef>
                <a:spcPct val="20000"/>
              </a:spcBef>
              <a:buClr>
                <a:schemeClr val="accent1"/>
              </a:buClr>
              <a:buSzPct val="85000"/>
              <a:defRPr/>
            </a:pP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    為支持鼓勵更多的女性參與勞動，本部持續促進女性就業及保障女性職場權益，近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年來我國女性勞動力參與率已提升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2.9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個百分點，但面臨少子化及高齡人口快速增加，整體勞動力的供給不足，須開發更多青年、婦女、中高齡勞動參與及補充外籍勞動力，以降低勞動力縮減之衝擊，允為重要之課題。</a:t>
            </a:r>
            <a:endParaRPr lang="en-US" altLang="zh-TW" dirty="0" smtClean="0">
              <a:solidFill>
                <a:srgbClr val="5F174A"/>
              </a:solidFill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ts val="3800"/>
              </a:lnSpc>
              <a:spcBef>
                <a:spcPct val="20000"/>
              </a:spcBef>
              <a:buClr>
                <a:schemeClr val="accent1"/>
              </a:buClr>
              <a:buSzPct val="85000"/>
              <a:defRPr/>
            </a:pP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    我國女性勞動力素質佳且近年穩定成長，是因應勞動力不足較佳的選擇，大院日前已提出</a:t>
            </a:r>
            <a:r>
              <a:rPr lang="zh-TW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我國女性整體勞動力參與率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由民國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50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％</a:t>
            </a:r>
            <a:r>
              <a:rPr lang="zh-TW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逐年提高到民國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109</a:t>
            </a:r>
            <a:r>
              <a:rPr lang="zh-TW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53%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之政策目標，預計需再投入女性勞動力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47.6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萬人進入勞動市場</a:t>
            </a:r>
            <a:r>
              <a:rPr lang="zh-TW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以增進國家競爭力。</a:t>
            </a:r>
          </a:p>
        </p:txBody>
      </p:sp>
      <p:sp>
        <p:nvSpPr>
          <p:cNvPr id="5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930198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012326"/>
            <a:ext cx="7949062" cy="3729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-36512" y="1930512"/>
            <a:ext cx="8856984" cy="1714512"/>
          </a:xfrm>
        </p:spPr>
        <p:txBody>
          <a:bodyPr>
            <a:normAutofit/>
          </a:bodyPr>
          <a:lstStyle/>
          <a:p>
            <a:pPr marL="450850" lvl="3" indent="-1588" algn="just" defTabSz="304800">
              <a:lnSpc>
                <a:spcPct val="120000"/>
              </a:lnSpc>
              <a:spcBef>
                <a:spcPct val="0"/>
              </a:spcBef>
              <a:buClr>
                <a:schemeClr val="accent2"/>
              </a:buClr>
              <a:buSzPct val="60000"/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15~64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歲</a:t>
            </a:r>
            <a:r>
              <a:rPr lang="zh-TW" altLang="en-US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工作年齡人口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於今</a:t>
            </a: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en-US" altLang="zh-TW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年達到</a:t>
            </a:r>
            <a:r>
              <a:rPr lang="zh-TW" altLang="en-US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最高峰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後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自</a:t>
            </a:r>
            <a:r>
              <a:rPr lang="en-US" altLang="zh-TW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105</a:t>
            </a:r>
            <a:r>
              <a:rPr lang="zh-TW" altLang="en-US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年起逐年下降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，每年平均</a:t>
            </a:r>
            <a:r>
              <a:rPr lang="zh-TW" altLang="en-US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減少</a:t>
            </a:r>
            <a:r>
              <a:rPr lang="en-US" altLang="zh-TW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18</a:t>
            </a:r>
            <a:r>
              <a:rPr lang="zh-TW" altLang="en-US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萬人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，為了因應我國將面臨</a:t>
            </a:r>
            <a:r>
              <a:rPr lang="zh-TW" altLang="en-US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勞動力供給不足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問題，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須開發更多青年、婦女、中高齡勞動力及補充外籍勞動力。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365125" lvl="2" indent="-365125" algn="just" defTabSz="304800" eaLnBrk="1" hangingPunct="1"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None/>
            </a:pPr>
            <a:endParaRPr lang="en-US" altLang="zh-TW" sz="1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684" name="文字方塊 4"/>
          <p:cNvSpPr txBox="1">
            <a:spLocks noChangeArrowheads="1"/>
          </p:cNvSpPr>
          <p:nvPr/>
        </p:nvSpPr>
        <p:spPr bwMode="auto">
          <a:xfrm>
            <a:off x="1285875" y="6573838"/>
            <a:ext cx="5637213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60463" indent="-1160463" algn="just">
              <a:lnSpc>
                <a:spcPts val="1500"/>
              </a:lnSpc>
            </a:pPr>
            <a:r>
              <a:rPr kumimoji="0" lang="zh-TW" altLang="en-US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資料來源：國家發展委員會，「中華民國人口推計</a:t>
            </a:r>
            <a:r>
              <a:rPr kumimoji="0" lang="en-US" altLang="zh-TW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(103</a:t>
            </a:r>
            <a:r>
              <a:rPr kumimoji="0" lang="zh-TW" altLang="en-US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至</a:t>
            </a:r>
            <a:r>
              <a:rPr kumimoji="0" lang="en-US" altLang="zh-TW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150</a:t>
            </a:r>
            <a:r>
              <a:rPr kumimoji="0" lang="zh-TW" altLang="en-US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en-US" altLang="zh-TW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」</a:t>
            </a:r>
          </a:p>
        </p:txBody>
      </p:sp>
      <p:sp>
        <p:nvSpPr>
          <p:cNvPr id="9" name="矩形 8"/>
          <p:cNvSpPr/>
          <p:nvPr/>
        </p:nvSpPr>
        <p:spPr>
          <a:xfrm>
            <a:off x="3707904" y="3212976"/>
            <a:ext cx="2051775" cy="3057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110</a:t>
            </a:r>
            <a:r>
              <a:rPr kumimoji="0" lang="zh-TW" altLang="en-US" sz="1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年總人口最高峰</a:t>
            </a:r>
          </a:p>
        </p:txBody>
      </p:sp>
      <p:sp>
        <p:nvSpPr>
          <p:cNvPr id="71687" name="文字方塊 11"/>
          <p:cNvSpPr txBox="1">
            <a:spLocks noChangeArrowheads="1"/>
          </p:cNvSpPr>
          <p:nvPr/>
        </p:nvSpPr>
        <p:spPr bwMode="auto">
          <a:xfrm>
            <a:off x="5786446" y="4890646"/>
            <a:ext cx="283003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zh-TW" sz="1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105</a:t>
            </a:r>
            <a:r>
              <a:rPr kumimoji="0" lang="zh-TW" altLang="en-US" sz="1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年起平均每年減少</a:t>
            </a:r>
            <a:r>
              <a:rPr kumimoji="0" lang="en-US" altLang="zh-TW" sz="1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</a:t>
            </a:r>
            <a:r>
              <a:rPr kumimoji="0" lang="zh-TW" altLang="en-US" sz="1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</a:t>
            </a:r>
          </a:p>
        </p:txBody>
      </p:sp>
      <p:sp>
        <p:nvSpPr>
          <p:cNvPr id="71688" name="文字方塊 12"/>
          <p:cNvSpPr txBox="1">
            <a:spLocks noChangeArrowheads="1"/>
          </p:cNvSpPr>
          <p:nvPr/>
        </p:nvSpPr>
        <p:spPr bwMode="auto">
          <a:xfrm>
            <a:off x="3000364" y="4500570"/>
            <a:ext cx="2714644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zh-TW" sz="1000" b="1" dirty="0">
                <a:solidFill>
                  <a:srgbClr val="FF0000"/>
                </a:solidFill>
                <a:latin typeface="Georgia" pitchFamily="18" charset="0"/>
              </a:rPr>
              <a:t>1,737</a:t>
            </a:r>
            <a:endParaRPr kumimoji="0" lang="zh-TW" altLang="en-US" sz="1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11" name="投影片編號版面配置區 7"/>
          <p:cNvSpPr txBox="1">
            <a:spLocks/>
          </p:cNvSpPr>
          <p:nvPr/>
        </p:nvSpPr>
        <p:spPr>
          <a:xfrm>
            <a:off x="8885238" y="6610350"/>
            <a:ext cx="758825" cy="247650"/>
          </a:xfrm>
          <a:prstGeom prst="rect">
            <a:avLst/>
          </a:prstGeom>
        </p:spPr>
        <p:txBody>
          <a:bodyPr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D49C41-4057-48E1-9EA2-3707CA639CB9}" type="slidenum">
              <a:rPr kumimoji="0" lang="zh-TW" altLang="en-US" sz="1200" b="1">
                <a:latin typeface="+mn-lt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kumimoji="0" lang="zh-TW" altLang="en-US" sz="1200" b="1" dirty="0">
              <a:latin typeface="+mn-lt"/>
              <a:ea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3528" y="1383159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TW" altLang="en-US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工作</a:t>
            </a:r>
            <a:r>
              <a:rPr kumimoji="0" lang="zh-TW" altLang="en-US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人口急速</a:t>
            </a:r>
            <a:r>
              <a:rPr kumimoji="0" lang="zh-TW" altLang="en-US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遞減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Rectangle 13"/>
          <p:cNvSpPr>
            <a:spLocks/>
          </p:cNvSpPr>
          <p:nvPr/>
        </p:nvSpPr>
        <p:spPr bwMode="auto">
          <a:xfrm>
            <a:off x="-324544" y="188640"/>
            <a:ext cx="878684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zh-TW" altLang="en-US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貳</a:t>
            </a:r>
            <a:r>
              <a:rPr lang="zh-TW" altLang="zh-TW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lang="zh-TW" altLang="en-US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現況及問題</a:t>
            </a:r>
            <a:endParaRPr lang="en-US" altLang="zh-TW" sz="44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23528" y="83845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rgbClr val="1F497D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一、現況</a:t>
            </a:r>
            <a:endParaRPr lang="zh-TW" altLang="en-US" sz="36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2857488" y="4143380"/>
            <a:ext cx="3786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1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年工作年齡人口最高峰</a:t>
            </a:r>
            <a:endParaRPr lang="zh-TW" altLang="en-US" sz="1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>
          <a:xfrm>
            <a:off x="1031878" y="2558416"/>
            <a:ext cx="3540122" cy="438536"/>
          </a:xfrm>
        </p:spPr>
        <p:txBody>
          <a:bodyPr>
            <a:normAutofit/>
          </a:bodyPr>
          <a:lstStyle/>
          <a:p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近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男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性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勞動力參與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率</a:t>
            </a: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版面配置區 9"/>
          <p:cNvSpPr>
            <a:spLocks noGrp="1"/>
          </p:cNvSpPr>
          <p:nvPr>
            <p:ph type="body" sz="quarter" idx="3"/>
          </p:nvPr>
        </p:nvSpPr>
        <p:spPr>
          <a:xfrm>
            <a:off x="5364088" y="2613049"/>
            <a:ext cx="3211879" cy="455911"/>
          </a:xfrm>
        </p:spPr>
        <p:txBody>
          <a:bodyPr>
            <a:normAutofit/>
          </a:bodyPr>
          <a:lstStyle/>
          <a:p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近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</a:rPr>
              <a:t>年女性</a:t>
            </a:r>
            <a:r>
              <a:rPr lang="zh-TW" altLang="en-US" sz="2000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勞動力參與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率</a:t>
            </a: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8D53E224-B1F4-4D8F-B0E5-485EB588E7A7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  <p:sp>
        <p:nvSpPr>
          <p:cNvPr id="4" name="文字方塊 9"/>
          <p:cNvSpPr txBox="1">
            <a:spLocks noChangeArrowheads="1"/>
          </p:cNvSpPr>
          <p:nvPr/>
        </p:nvSpPr>
        <p:spPr bwMode="auto">
          <a:xfrm>
            <a:off x="395536" y="332656"/>
            <a:ext cx="79089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我國勞動力參與率</a:t>
            </a:r>
            <a:r>
              <a:rPr kumimoji="0" lang="en-US" altLang="zh-TW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按性別及年齡層區分</a:t>
            </a:r>
          </a:p>
        </p:txBody>
      </p:sp>
      <p:sp>
        <p:nvSpPr>
          <p:cNvPr id="8" name="文字方塊 1"/>
          <p:cNvSpPr txBox="1">
            <a:spLocks noChangeArrowheads="1"/>
          </p:cNvSpPr>
          <p:nvPr/>
        </p:nvSpPr>
        <p:spPr bwMode="auto">
          <a:xfrm>
            <a:off x="107504" y="836712"/>
            <a:ext cx="889248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indent="-261938" eaLnBrk="1" hangingPunct="1"/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近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年我國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整體勞參率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由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57.66%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上升至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58.54%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增加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0.88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個百分點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1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indent="-261938" eaLnBrk="1" hangingPunct="1"/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長期以來我國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男性勞參率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一直維持較高勞參率，增幅有限，但近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年勞參率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減少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個百分點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(67.78%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減至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66.78%)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1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indent="-261938" algn="just" eaLnBrk="1" hangingPunct="1"/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女性勞參率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相對較低，由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47.7%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上升至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50.6%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增加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2.9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個百分點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，其中，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25-44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歲女性勞參率增加約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個百分點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69.3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％上升至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79.4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％），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45-64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歲女性增加約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個百分點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42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％上升至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48.7</a:t>
            </a:r>
            <a:r>
              <a:rPr lang="zh-TW" altLang="en-US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％），因此女性勞動力有開發空間。</a:t>
            </a:r>
            <a:endParaRPr lang="en-US" altLang="zh-TW" sz="1800" dirty="0" smtClean="0">
              <a:solidFill>
                <a:srgbClr val="00B05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5576" y="6505599"/>
            <a:ext cx="34163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400" dirty="0" smtClean="0">
                <a:ea typeface="標楷體" pitchFamily="65" charset="-120"/>
                <a:cs typeface="Times New Roman" pitchFamily="18" charset="0"/>
              </a:rPr>
              <a:t>資料來源：</a:t>
            </a:r>
            <a:r>
              <a:rPr lang="zh-TW" altLang="zh-TW" sz="1400" dirty="0" smtClean="0">
                <a:ea typeface="標楷體" pitchFamily="65" charset="-120"/>
                <a:cs typeface="Times New Roman" pitchFamily="18" charset="0"/>
              </a:rPr>
              <a:t>行政院主計總處人力資源調查</a:t>
            </a:r>
            <a:endParaRPr lang="zh-TW" altLang="en-US" sz="1400" dirty="0"/>
          </a:p>
        </p:txBody>
      </p:sp>
      <p:graphicFrame>
        <p:nvGraphicFramePr>
          <p:cNvPr id="14" name="內容版面配置區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3699766641"/>
              </p:ext>
            </p:extLst>
          </p:nvPr>
        </p:nvGraphicFramePr>
        <p:xfrm>
          <a:off x="457200" y="2917825"/>
          <a:ext cx="4042792" cy="3649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內容版面配置區 14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2702839341"/>
              </p:ext>
            </p:extLst>
          </p:nvPr>
        </p:nvGraphicFramePr>
        <p:xfrm>
          <a:off x="4788025" y="2996952"/>
          <a:ext cx="3960440" cy="3649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4337005" y="4592161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總計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8532440" y="5013176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總計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2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5"/>
          <p:cNvSpPr txBox="1">
            <a:spLocks noGrp="1" noChangeArrowheads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b"/>
          <a:lstStyle/>
          <a:p>
            <a:pPr algn="r"/>
            <a:fld id="{DF7A9611-8139-4863-9E57-986573F9CA71}" type="slidenum">
              <a:rPr kumimoji="0" lang="zh-TW" altLang="en-US" sz="1400">
                <a:solidFill>
                  <a:schemeClr val="bg2"/>
                </a:solidFill>
              </a:rPr>
              <a:pPr algn="r"/>
              <a:t>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8195" name="Rectangle 15"/>
          <p:cNvSpPr txBox="1">
            <a:spLocks noGrp="1" noChangeArrowheads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b"/>
          <a:lstStyle/>
          <a:p>
            <a:pPr algn="r"/>
            <a:fld id="{A9C70020-3425-4387-98D6-D5208E7E32BA}" type="slidenum">
              <a:rPr kumimoji="0" lang="zh-TW" altLang="en-US" sz="1400">
                <a:solidFill>
                  <a:schemeClr val="bg2"/>
                </a:solidFill>
              </a:rPr>
              <a:pPr algn="r"/>
              <a:t>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 bwMode="auto">
          <a:xfrm>
            <a:off x="336271" y="404664"/>
            <a:ext cx="8412193" cy="504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女性勞動力參與雖有成長但仍有開發空間</a:t>
            </a:r>
            <a:endParaRPr lang="en-US" altLang="zh-TW" sz="28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  <a:cs typeface="Verdana" pitchFamily="34" charset="0"/>
            </a:endParaRPr>
          </a:p>
        </p:txBody>
      </p:sp>
      <p:sp>
        <p:nvSpPr>
          <p:cNvPr id="19" name="投影片編號版面配置區 11"/>
          <p:cNvSpPr txBox="1">
            <a:spLocks/>
          </p:cNvSpPr>
          <p:nvPr/>
        </p:nvSpPr>
        <p:spPr>
          <a:xfrm>
            <a:off x="8748464" y="6592267"/>
            <a:ext cx="395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F3C51D-6EF9-4390-A804-2C212D5E4A5B}" type="slidenum">
              <a:rPr kumimoji="1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1" lang="en-US" altLang="zh-TW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新細明體" charset="-120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3528" y="908050"/>
            <a:ext cx="8712968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lvl="1" indent="-269875">
              <a:spcBef>
                <a:spcPct val="20000"/>
              </a:spcBef>
              <a:buFontTx/>
              <a:buAutoNum type="arabicPeriod"/>
              <a:defRPr/>
            </a:pP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民國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年女性勞參率為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50.6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％，較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民國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47.7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％，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年來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增加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2.9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個百分點，勞動力增加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82.2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萬人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，呈現</a:t>
            </a:r>
            <a:r>
              <a:rPr kumimoji="0" lang="zh-TW" altLang="en-US" sz="1800" dirty="0" smtClean="0">
                <a:ea typeface="標楷體" pitchFamily="65" charset="-120"/>
                <a:cs typeface="Times New Roman" pitchFamily="18" charset="0"/>
              </a:rPr>
              <a:t>上升趨勢，但與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美國（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57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％）、德國（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54.8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％）女性</a:t>
            </a:r>
            <a:r>
              <a:rPr kumimoji="0"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勞參率相較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kumimoji="0"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仍有顯著差距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1800" dirty="0" smtClean="0">
              <a:latin typeface="標楷體" pitchFamily="65" charset="-120"/>
              <a:ea typeface="標楷體" pitchFamily="65" charset="-120"/>
            </a:endParaRPr>
          </a:p>
          <a:p>
            <a:pPr marL="269875" lvl="1" indent="-269875">
              <a:spcBef>
                <a:spcPct val="20000"/>
              </a:spcBef>
              <a:buAutoNum type="arabicPeriod"/>
              <a:defRPr/>
            </a:pP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近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年我國女性勞動力雖有成長，但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女性非勞動力自民國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93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468.2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萬人逐年增加至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496.8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zh-TW" sz="1800" dirty="0" smtClean="0"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亦呈現上升趨勢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，因此女性勞動力是值得開發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。</a:t>
            </a:r>
          </a:p>
        </p:txBody>
      </p:sp>
      <p:sp>
        <p:nvSpPr>
          <p:cNvPr id="18" name="Rectangle 15"/>
          <p:cNvSpPr txBox="1">
            <a:spLocks noGrp="1" noChangeArrowheads="1"/>
          </p:cNvSpPr>
          <p:nvPr/>
        </p:nvSpPr>
        <p:spPr bwMode="auto">
          <a:xfrm>
            <a:off x="7059488" y="6321952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b"/>
          <a:lstStyle/>
          <a:p>
            <a:pPr algn="r"/>
            <a:fld id="{DF7A9611-8139-4863-9E57-986573F9CA71}" type="slidenum">
              <a:rPr kumimoji="0" lang="zh-TW" altLang="en-US" sz="1400">
                <a:solidFill>
                  <a:schemeClr val="bg2"/>
                </a:solidFill>
              </a:rPr>
              <a:pPr algn="r"/>
              <a:t>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21" name="Rectangle 15"/>
          <p:cNvSpPr txBox="1">
            <a:spLocks noGrp="1" noChangeArrowheads="1"/>
          </p:cNvSpPr>
          <p:nvPr/>
        </p:nvSpPr>
        <p:spPr bwMode="auto">
          <a:xfrm>
            <a:off x="7059488" y="6321952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b"/>
          <a:lstStyle/>
          <a:p>
            <a:pPr algn="r"/>
            <a:fld id="{A9C70020-3425-4387-98D6-D5208E7E32BA}" type="slidenum">
              <a:rPr kumimoji="0" lang="zh-TW" altLang="en-US" sz="1400">
                <a:solidFill>
                  <a:schemeClr val="bg2"/>
                </a:solidFill>
              </a:rPr>
              <a:pPr algn="r"/>
              <a:t>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4892554" y="6471375"/>
            <a:ext cx="34556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資料來源：本部「國際勞動統計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」</a:t>
            </a:r>
            <a:endParaRPr lang="zh-TW" altLang="en-US" sz="1400" dirty="0">
              <a:latin typeface="Arial" charset="0"/>
            </a:endParaRPr>
          </a:p>
        </p:txBody>
      </p:sp>
      <p:graphicFrame>
        <p:nvGraphicFramePr>
          <p:cNvPr id="26" name="圖表 8"/>
          <p:cNvGraphicFramePr>
            <a:graphicFrameLocks noChangeAspect="1"/>
          </p:cNvGraphicFramePr>
          <p:nvPr/>
        </p:nvGraphicFramePr>
        <p:xfrm>
          <a:off x="4392488" y="2850086"/>
          <a:ext cx="4572000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" name="Rectangle 6"/>
          <p:cNvSpPr txBox="1">
            <a:spLocks noChangeArrowheads="1"/>
          </p:cNvSpPr>
          <p:nvPr/>
        </p:nvSpPr>
        <p:spPr>
          <a:xfrm>
            <a:off x="4535364" y="2492896"/>
            <a:ext cx="4429124" cy="471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+mn-lt"/>
                <a:ea typeface="標楷體" pitchFamily="65" charset="-120"/>
                <a:cs typeface="+mn-cs"/>
              </a:rPr>
              <a:t>我國女性勞參率逐年提升</a:t>
            </a:r>
            <a:r>
              <a:rPr kumimoji="0" lang="zh-TW" altLang="en-US" sz="1800" b="1" dirty="0" smtClean="0">
                <a:solidFill>
                  <a:srgbClr val="003399"/>
                </a:solidFill>
                <a:latin typeface="+mn-lt"/>
                <a:ea typeface="標楷體" pitchFamily="65" charset="-120"/>
              </a:rPr>
              <a:t>但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+mn-lt"/>
                <a:ea typeface="標楷體" pitchFamily="65" charset="-120"/>
                <a:cs typeface="+mn-cs"/>
              </a:rPr>
              <a:t>較主要國家低</a:t>
            </a:r>
          </a:p>
        </p:txBody>
      </p:sp>
      <p:sp>
        <p:nvSpPr>
          <p:cNvPr id="31" name="Rectangle 15"/>
          <p:cNvSpPr txBox="1">
            <a:spLocks noGrp="1" noChangeArrowheads="1"/>
          </p:cNvSpPr>
          <p:nvPr/>
        </p:nvSpPr>
        <p:spPr bwMode="auto">
          <a:xfrm>
            <a:off x="2702496" y="6428184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b"/>
          <a:lstStyle/>
          <a:p>
            <a:pPr algn="r"/>
            <a:fld id="{DF7A9611-8139-4863-9E57-986573F9CA71}" type="slidenum">
              <a:rPr kumimoji="0" lang="zh-TW" altLang="en-US" sz="1400">
                <a:solidFill>
                  <a:schemeClr val="bg2"/>
                </a:solidFill>
              </a:rPr>
              <a:pPr algn="r"/>
              <a:t>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32" name="Rectangle 15"/>
          <p:cNvSpPr txBox="1">
            <a:spLocks noGrp="1" noChangeArrowheads="1"/>
          </p:cNvSpPr>
          <p:nvPr/>
        </p:nvSpPr>
        <p:spPr bwMode="auto">
          <a:xfrm>
            <a:off x="2702496" y="6428184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b"/>
          <a:lstStyle/>
          <a:p>
            <a:pPr algn="r"/>
            <a:fld id="{A9C70020-3425-4387-98D6-D5208E7E32BA}" type="slidenum">
              <a:rPr kumimoji="0" lang="zh-TW" altLang="en-US" sz="1400">
                <a:solidFill>
                  <a:schemeClr val="bg2"/>
                </a:solidFill>
              </a:rPr>
              <a:pPr algn="r"/>
              <a:t>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33" name="Text Box 4"/>
          <p:cNvSpPr txBox="1">
            <a:spLocks noChangeArrowheads="1"/>
          </p:cNvSpPr>
          <p:nvPr/>
        </p:nvSpPr>
        <p:spPr bwMode="auto">
          <a:xfrm>
            <a:off x="535562" y="6336704"/>
            <a:ext cx="34556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資料來源：本部「國際勞動統計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」</a:t>
            </a:r>
            <a:endParaRPr lang="zh-TW" altLang="en-US" sz="1400" dirty="0">
              <a:latin typeface="Arial" charset="0"/>
            </a:endParaRPr>
          </a:p>
        </p:txBody>
      </p:sp>
      <p:graphicFrame>
        <p:nvGraphicFramePr>
          <p:cNvPr id="34" name="圖表 33"/>
          <p:cNvGraphicFramePr/>
          <p:nvPr/>
        </p:nvGraphicFramePr>
        <p:xfrm>
          <a:off x="286768" y="2736304"/>
          <a:ext cx="4320728" cy="3721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5" name="文字方塊 34"/>
          <p:cNvSpPr txBox="1"/>
          <p:nvPr/>
        </p:nvSpPr>
        <p:spPr>
          <a:xfrm>
            <a:off x="3923928" y="6237312"/>
            <a:ext cx="415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8</a:t>
            </a:r>
            <a:r>
              <a:rPr lang="zh-TW" altLang="en-US" sz="1200" dirty="0" smtClean="0"/>
              <a:t>月</a:t>
            </a:r>
            <a:endParaRPr lang="zh-TW" altLang="en-US" sz="1200" dirty="0"/>
          </a:p>
        </p:txBody>
      </p:sp>
      <p:sp>
        <p:nvSpPr>
          <p:cNvPr id="36" name="Rectangle 6"/>
          <p:cNvSpPr txBox="1">
            <a:spLocks noChangeArrowheads="1"/>
          </p:cNvSpPr>
          <p:nvPr/>
        </p:nvSpPr>
        <p:spPr>
          <a:xfrm>
            <a:off x="395537" y="2520280"/>
            <a:ext cx="4248471" cy="471478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+mn-lt"/>
                <a:ea typeface="標楷體" pitchFamily="65" charset="-120"/>
                <a:cs typeface="+mn-cs"/>
              </a:rPr>
              <a:t>我國女性勞動力與非勞動力人口之趨勢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4932040" y="5661248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47.7</a:t>
            </a:r>
            <a:endParaRPr lang="zh-TW" altLang="en-US" sz="1200" b="1" dirty="0"/>
          </a:p>
        </p:txBody>
      </p:sp>
      <p:sp>
        <p:nvSpPr>
          <p:cNvPr id="38" name="文字方塊 37"/>
          <p:cNvSpPr txBox="1"/>
          <p:nvPr/>
        </p:nvSpPr>
        <p:spPr>
          <a:xfrm>
            <a:off x="4860032" y="4869160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49.9</a:t>
            </a:r>
            <a:endParaRPr lang="zh-TW" altLang="en-US" sz="1200" b="1" dirty="0"/>
          </a:p>
        </p:txBody>
      </p:sp>
      <p:sp>
        <p:nvSpPr>
          <p:cNvPr id="39" name="文字方塊 38"/>
          <p:cNvSpPr txBox="1"/>
          <p:nvPr/>
        </p:nvSpPr>
        <p:spPr>
          <a:xfrm>
            <a:off x="4838110" y="5301208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48.3</a:t>
            </a:r>
            <a:endParaRPr lang="zh-TW" altLang="en-US" sz="1200" b="1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4932040" y="2996952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59.2</a:t>
            </a:r>
            <a:endParaRPr lang="zh-TW" altLang="en-US" sz="1200" b="1" dirty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857224" y="6379869"/>
            <a:ext cx="479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微軟正黑體" pitchFamily="34" charset="-120"/>
                <a:ea typeface="微軟正黑體" pitchFamily="34" charset="-120"/>
              </a:rPr>
              <a:t>資料來源：行政院主計總處「人力資源調查」</a:t>
            </a:r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9692" y="458669"/>
            <a:ext cx="72866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女性</a:t>
            </a:r>
            <a:r>
              <a:rPr lang="en-US" altLang="zh-TW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15</a:t>
            </a:r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歲以上民間人口素質佳且逐年上升，應優先提升女性勞動力</a:t>
            </a:r>
            <a:endParaRPr lang="zh-TW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7158" y="1375608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indent="-173038" algn="just"/>
            <a:r>
              <a:rPr kumimoji="0" lang="en-US" altLang="zh-TW" sz="1800" dirty="0" smtClean="0">
                <a:ea typeface="標楷體" pitchFamily="65" charset="-120"/>
                <a:cs typeface="Times New Roman" pitchFamily="18" charset="0"/>
              </a:rPr>
              <a:t>1.</a:t>
            </a:r>
            <a:r>
              <a:rPr kumimoji="0" lang="zh-TW" altLang="en-US" sz="1800" dirty="0" smtClean="0">
                <a:ea typeface="標楷體" pitchFamily="65" charset="-120"/>
                <a:cs typeface="Times New Roman" pitchFamily="18" charset="0"/>
              </a:rPr>
              <a:t>近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大專以上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程度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之女性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人口數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由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93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241.0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上升至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434.0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增加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193.0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，國中及以下者由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93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352.4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降低至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年之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265.1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，減少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87.3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萬人。</a:t>
            </a:r>
            <a:endParaRPr lang="en-US" altLang="zh-TW" sz="1800" dirty="0" smtClean="0">
              <a:latin typeface="標楷體" pitchFamily="65" charset="-120"/>
              <a:ea typeface="標楷體" pitchFamily="65" charset="-120"/>
            </a:endParaRPr>
          </a:p>
          <a:p>
            <a:pPr marL="173038" indent="-173038" algn="just"/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大專以上者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女性民間人口</a:t>
            </a:r>
            <a:r>
              <a:rPr lang="zh-TW" altLang="zh-TW" sz="1800" dirty="0" smtClean="0">
                <a:latin typeface="標楷體" pitchFamily="65" charset="-120"/>
                <a:ea typeface="標楷體" pitchFamily="65" charset="-120"/>
              </a:rPr>
              <a:t>呈現逐年增加趨勢，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顯示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女性大專以上教育普及且勞動素質佳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，應作為優先開發之對象。</a:t>
            </a:r>
            <a:endParaRPr lang="zh-TW" altLang="zh-TW" sz="1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79712" y="2852936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臺灣地區女性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歲以上民間人口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按教育程度分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000" dirty="0"/>
          </a:p>
        </p:txBody>
      </p:sp>
      <p:sp>
        <p:nvSpPr>
          <p:cNvPr id="9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  <p:graphicFrame>
        <p:nvGraphicFramePr>
          <p:cNvPr id="14" name="圖表 13"/>
          <p:cNvGraphicFramePr/>
          <p:nvPr/>
        </p:nvGraphicFramePr>
        <p:xfrm>
          <a:off x="467544" y="2924944"/>
          <a:ext cx="813690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07504" y="27115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15-64</a:t>
            </a:r>
            <a:r>
              <a:rPr lang="zh-TW" altLang="zh-TW" sz="1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歲已婚女性曾因結婚離職</a:t>
            </a:r>
            <a:r>
              <a:rPr lang="zh-TW" altLang="zh-TW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endParaRPr lang="zh-TW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2996952"/>
            <a:ext cx="40324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中華民國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102</a:t>
            </a:r>
            <a:r>
              <a:rPr lang="zh-TW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lang="zh-TW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429124" y="2711510"/>
            <a:ext cx="471487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15-64</a:t>
            </a:r>
            <a:r>
              <a:rPr lang="zh-TW" altLang="zh-TW" sz="17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歲已婚女性曾因</a:t>
            </a:r>
            <a:r>
              <a:rPr lang="zh-TW" altLang="zh-TW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生育</a:t>
            </a:r>
            <a:r>
              <a:rPr lang="en-US" altLang="zh-TW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懷孕</a:t>
            </a:r>
            <a:r>
              <a:rPr lang="en-US" altLang="zh-TW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離職者</a:t>
            </a:r>
            <a:r>
              <a:rPr lang="zh-TW" altLang="en-US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sz="17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endParaRPr lang="zh-TW" altLang="zh-TW" sz="17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716016" y="2996952"/>
            <a:ext cx="40324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中華民國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102</a:t>
            </a:r>
            <a:r>
              <a:rPr lang="zh-TW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endParaRPr lang="zh-TW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53336"/>
            <a:ext cx="83539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資料來源：行政院主計總處「婦女婚育與就業調查」。</a:t>
            </a:r>
          </a:p>
        </p:txBody>
      </p:sp>
      <p:sp>
        <p:nvSpPr>
          <p:cNvPr id="15" name="矩形 14"/>
          <p:cNvSpPr/>
          <p:nvPr/>
        </p:nvSpPr>
        <p:spPr>
          <a:xfrm>
            <a:off x="0" y="1412776"/>
            <a:ext cx="8748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 algn="just"/>
            <a:r>
              <a:rPr lang="zh-TW" altLang="en-US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15-64</a:t>
            </a:r>
            <a:r>
              <a:rPr lang="zh-TW" altLang="zh-TW" sz="18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歲已婚女性中，</a:t>
            </a:r>
            <a:r>
              <a:rPr lang="zh-TW" altLang="zh-TW" sz="1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曾因結婚離職者計</a:t>
            </a:r>
            <a:r>
              <a:rPr lang="en-US" altLang="zh-TW" sz="1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120.1</a:t>
            </a:r>
            <a:r>
              <a:rPr lang="zh-TW" altLang="zh-TW" sz="1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萬人</a:t>
            </a:r>
            <a:r>
              <a:rPr lang="zh-TW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，占已婚女性之</a:t>
            </a:r>
            <a:r>
              <a:rPr lang="en-US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22.36%</a:t>
            </a:r>
            <a:r>
              <a:rPr lang="zh-TW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其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結婚</a:t>
            </a:r>
            <a:r>
              <a:rPr lang="zh-TW" altLang="zh-TW" sz="1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離職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率為</a:t>
            </a:r>
            <a:r>
              <a:rPr lang="en-US" altLang="zh-TW" sz="1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26.81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%</a:t>
            </a:r>
            <a:r>
              <a:rPr lang="zh-TW" altLang="en-US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；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曾</a:t>
            </a:r>
            <a:r>
              <a:rPr lang="zh-TW" altLang="zh-TW" sz="1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生育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懷孕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離職者計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84.6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</a:t>
            </a:r>
            <a:r>
              <a:rPr lang="zh-TW" altLang="zh-TW" sz="1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</a:t>
            </a:r>
            <a:r>
              <a:rPr lang="zh-TW" altLang="zh-TW" sz="18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，占已婚女性</a:t>
            </a:r>
            <a:r>
              <a:rPr lang="zh-TW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之</a:t>
            </a:r>
            <a:r>
              <a:rPr lang="en-US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15.76</a:t>
            </a:r>
            <a:r>
              <a:rPr lang="en-US" altLang="zh-TW" sz="18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%</a:t>
            </a:r>
            <a:r>
              <a:rPr lang="zh-TW" altLang="zh-TW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其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因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生育</a:t>
            </a:r>
            <a:r>
              <a:rPr lang="en-US" altLang="zh-TW" sz="1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懷孕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第一胎離職率</a:t>
            </a:r>
            <a:r>
              <a:rPr lang="zh-TW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為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21.02%</a:t>
            </a:r>
            <a:r>
              <a:rPr lang="zh-TW" altLang="en-US" sz="18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1800" dirty="0"/>
          </a:p>
        </p:txBody>
      </p:sp>
      <p:sp>
        <p:nvSpPr>
          <p:cNvPr id="16" name="內容版面配置區 2"/>
          <p:cNvSpPr txBox="1">
            <a:spLocks/>
          </p:cNvSpPr>
          <p:nvPr/>
        </p:nvSpPr>
        <p:spPr bwMode="auto">
          <a:xfrm>
            <a:off x="323528" y="857232"/>
            <a:ext cx="8607425" cy="552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1250950" indent="-1250950">
              <a:spcBef>
                <a:spcPct val="20000"/>
              </a:spcBef>
              <a:defRPr/>
            </a:pPr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約</a:t>
            </a:r>
            <a:r>
              <a:rPr lang="en-US" altLang="zh-TW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成已婚女性曾因結婚生育而離職</a:t>
            </a:r>
            <a:endParaRPr lang="zh-TW" altLang="en-US" sz="28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投影片編號版面配置區 11"/>
          <p:cNvSpPr txBox="1">
            <a:spLocks/>
          </p:cNvSpPr>
          <p:nvPr/>
        </p:nvSpPr>
        <p:spPr>
          <a:xfrm>
            <a:off x="8784976" y="6592267"/>
            <a:ext cx="395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F3C51D-6EF9-4390-A804-2C212D5E4A5B}" type="slidenum">
              <a:rPr kumimoji="1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en-US" altLang="zh-TW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新細明體" charset="-120"/>
              <a:cs typeface="+mn-cs"/>
            </a:endParaRPr>
          </a:p>
        </p:txBody>
      </p:sp>
      <p:sp>
        <p:nvSpPr>
          <p:cNvPr id="17" name="標題 1"/>
          <p:cNvSpPr>
            <a:spLocks noGrp="1"/>
          </p:cNvSpPr>
          <p:nvPr>
            <p:ph type="title"/>
          </p:nvPr>
        </p:nvSpPr>
        <p:spPr>
          <a:xfrm>
            <a:off x="270350" y="265802"/>
            <a:ext cx="6965946" cy="642918"/>
          </a:xfrm>
        </p:spPr>
        <p:txBody>
          <a:bodyPr>
            <a:noAutofit/>
          </a:bodyPr>
          <a:lstStyle/>
          <a:p>
            <a:r>
              <a:rPr kumimoji="1" lang="zh-TW" altLang="en-US" sz="3600" b="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kumimoji="1" lang="zh-TW" altLang="zh-TW" sz="3600" b="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1" lang="zh-TW" altLang="en-US" sz="3600" b="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我國女性勞動參與問題</a:t>
            </a:r>
            <a:endParaRPr kumimoji="1" lang="zh-TW" altLang="en-US" sz="3600" b="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3851920" y="3933056"/>
            <a:ext cx="648072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0" name="圓角矩形 19"/>
          <p:cNvSpPr/>
          <p:nvPr/>
        </p:nvSpPr>
        <p:spPr>
          <a:xfrm>
            <a:off x="8172400" y="3933056"/>
            <a:ext cx="648072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graphicFrame>
        <p:nvGraphicFramePr>
          <p:cNvPr id="18" name="表格 17"/>
          <p:cNvGraphicFramePr>
            <a:graphicFrameLocks noGrp="1"/>
          </p:cNvGraphicFramePr>
          <p:nvPr/>
        </p:nvGraphicFramePr>
        <p:xfrm>
          <a:off x="251520" y="3284984"/>
          <a:ext cx="4176464" cy="2880320"/>
        </p:xfrm>
        <a:graphic>
          <a:graphicData uri="http://schemas.openxmlformats.org/drawingml/2006/table">
            <a:tbl>
              <a:tblPr/>
              <a:tblGrid>
                <a:gridCol w="1090872"/>
                <a:gridCol w="997360"/>
                <a:gridCol w="1080120"/>
                <a:gridCol w="1008112"/>
              </a:tblGrid>
              <a:tr h="2486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項目別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人數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千人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indent="0" algn="l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占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15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至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64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歲已婚女性比率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indent="0" algn="l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98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結婚離職率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計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    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1,201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22.36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26.81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年齡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15~24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7.27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12.90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25~49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18.34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21.54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50~64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27.74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34.11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教育程度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國中及以下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29.67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42.45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高中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職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25.19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29.66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63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大専及以上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13.29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14.32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6237312"/>
            <a:ext cx="464400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說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明：結婚離職率係指曾因結婚離職者占婚前有工作者比率。</a:t>
            </a:r>
            <a:endParaRPr kumimoji="1" lang="zh-TW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graphicFrame>
        <p:nvGraphicFramePr>
          <p:cNvPr id="21" name="表格 20"/>
          <p:cNvGraphicFramePr>
            <a:graphicFrameLocks noGrp="1"/>
          </p:cNvGraphicFramePr>
          <p:nvPr/>
        </p:nvGraphicFramePr>
        <p:xfrm>
          <a:off x="4788024" y="3284984"/>
          <a:ext cx="3995938" cy="2880316"/>
        </p:xfrm>
        <a:graphic>
          <a:graphicData uri="http://schemas.openxmlformats.org/drawingml/2006/table">
            <a:tbl>
              <a:tblPr/>
              <a:tblGrid>
                <a:gridCol w="927139"/>
                <a:gridCol w="927139"/>
                <a:gridCol w="927139"/>
                <a:gridCol w="1214521"/>
              </a:tblGrid>
              <a:tr h="2408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項目別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人數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千人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占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15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至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64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歲已婚女性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比率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47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生育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懷孕</a:t>
                      </a:r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</a:p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第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胎離職率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計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     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15.76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21.02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年齡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15~24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17.83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44.11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25~49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16.73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21.29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50~64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歲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14.46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20.47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教育程度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國中及以下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13.58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25.24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高中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職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17.05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22.73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8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大専及以上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16.16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17.42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4860032" y="6237312"/>
            <a:ext cx="413446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說</a:t>
            </a:r>
            <a:r>
              <a:rPr kumimoji="1" lang="zh-TW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</a:t>
            </a:r>
            <a:r>
              <a:rPr kumimoji="1" lang="zh-TW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明：生育第一胎離職率係指曾因生育第一胎離職者占婚後至</a:t>
            </a:r>
            <a:endParaRPr kumimoji="1" lang="en-US" altLang="zh-TW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生第一胎曾工作者比率。</a:t>
            </a:r>
            <a:endParaRPr kumimoji="1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786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文字方塊 1"/>
          <p:cNvSpPr txBox="1">
            <a:spLocks noChangeArrowheads="1"/>
          </p:cNvSpPr>
          <p:nvPr/>
        </p:nvSpPr>
        <p:spPr bwMode="auto">
          <a:xfrm>
            <a:off x="428596" y="1015568"/>
            <a:ext cx="828092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3038" indent="-173038" eaLnBrk="0" hangingPunct="0"/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依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OECD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估計方法估算，民國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101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年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我國女性實際退休年齡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59.7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</a:t>
            </a:r>
            <a:r>
              <a:rPr lang="zh-TW" altLang="en-US" sz="1800" dirty="0" smtClean="0">
                <a:solidFill>
                  <a:srgbClr val="000066"/>
                </a:solidFill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均低於主要國家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如韓國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69.8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歲、日本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66.7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歲、美國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65.0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歲、英國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63.2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歲、法國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60.0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歲。</a:t>
            </a:r>
            <a:endParaRPr lang="en-US" altLang="zh-TW" sz="1800" dirty="0" smtClean="0">
              <a:ea typeface="標楷體" pitchFamily="65" charset="-120"/>
              <a:cs typeface="Times New Roman" pitchFamily="18" charset="0"/>
            </a:endParaRPr>
          </a:p>
          <a:p>
            <a:pPr marL="173038" indent="-173038" eaLnBrk="0" hangingPunct="0"/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民國</a:t>
            </a:r>
            <a:r>
              <a:rPr lang="en-US" altLang="zh-TW" sz="1800" dirty="0" smtClean="0"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年我國女性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一次請領老年給付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之平均年齡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為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54.1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歲，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較男性平均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年輕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1.2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；女性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請領老年年金平均年齡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為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60.6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，較男性平均年輕</a:t>
            </a:r>
            <a:r>
              <a:rPr lang="en-US" altLang="zh-TW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0.3</a:t>
            </a:r>
            <a:r>
              <a:rPr lang="zh-TW" altLang="en-US" sz="18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</a:t>
            </a:r>
            <a:r>
              <a:rPr lang="zh-TW" altLang="en-US" sz="1800" dirty="0" smtClean="0">
                <a:ea typeface="標楷體" pitchFamily="65" charset="-120"/>
                <a:cs typeface="Times New Roman" pitchFamily="18" charset="0"/>
              </a:rPr>
              <a:t>。</a:t>
            </a:r>
          </a:p>
          <a:p>
            <a:pPr indent="355600" eaLnBrk="0" hangingPunct="0">
              <a:buFont typeface="Wingdings" pitchFamily="2" charset="2"/>
              <a:buChar char="Ø"/>
            </a:pPr>
            <a:endParaRPr lang="zh-TW" altLang="en-US" sz="1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7158" y="457508"/>
            <a:ext cx="70567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女性實際退休年齡較男性及主要國家為早</a:t>
            </a:r>
            <a:endParaRPr kumimoji="0" lang="en-US" altLang="zh-TW" sz="28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圖表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856765344"/>
              </p:ext>
            </p:extLst>
          </p:nvPr>
        </p:nvGraphicFramePr>
        <p:xfrm>
          <a:off x="468313" y="2708920"/>
          <a:ext cx="4786346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503454" y="6093296"/>
            <a:ext cx="3492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資料來源：本部「國際勞動統計」</a:t>
            </a:r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說    明：官方退休年齡為可領取年金年齡</a:t>
            </a:r>
            <a:r>
              <a:rPr lang="zh-TW" altLang="en-US" sz="1200" dirty="0" smtClean="0"/>
              <a:t>。</a:t>
            </a:r>
            <a:endParaRPr lang="zh-TW" altLang="en-US" sz="1200" dirty="0"/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8784976" y="6520259"/>
            <a:ext cx="395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F3C51D-6EF9-4390-A804-2C212D5E4A5B}" type="slidenum">
              <a:rPr kumimoji="1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en-US" altLang="zh-TW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新細明體" charset="-120"/>
              <a:cs typeface="+mn-cs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4928050" y="3286124"/>
          <a:ext cx="3857623" cy="2402840"/>
        </p:xfrm>
        <a:graphic>
          <a:graphicData uri="http://schemas.openxmlformats.org/drawingml/2006/table">
            <a:tbl>
              <a:tblPr/>
              <a:tblGrid>
                <a:gridCol w="830645"/>
                <a:gridCol w="1031656"/>
                <a:gridCol w="997661"/>
                <a:gridCol w="997661"/>
              </a:tblGrid>
              <a:tr h="20509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項目別</a:t>
                      </a:r>
                    </a:p>
                  </a:txBody>
                  <a:tcPr marL="17780" marR="17780" marT="0" marB="0" anchor="ctr" horzOverflow="overflow">
                    <a:lnL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男性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女性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181591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一次請領老年給付</a:t>
                      </a:r>
                    </a:p>
                  </a:txBody>
                  <a:tcPr marL="17780" marR="17780" marT="0" marB="0" anchor="ctr" horzOverflow="overflow">
                    <a:lnL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99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55.5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54.5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kumimoji="0" 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55.6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54.5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56.0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55.1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55.6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54.5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55.3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54.1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老年年金給付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初次核付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99</a:t>
                      </a:r>
                      <a:r>
                        <a:rPr kumimoji="0" 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61.2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61.5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61.0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61.2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60.7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60.8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60.7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60.5</a:t>
                      </a:r>
                      <a:endParaRPr kumimoji="0" lang="zh-TW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59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kumimoji="0" 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60.9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60.6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E4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692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矩形 6"/>
          <p:cNvSpPr>
            <a:spLocks noChangeArrowheads="1"/>
          </p:cNvSpPr>
          <p:nvPr/>
        </p:nvSpPr>
        <p:spPr bwMode="auto">
          <a:xfrm>
            <a:off x="4860032" y="5733256"/>
            <a:ext cx="385762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zh-TW" sz="1200" dirty="0">
                <a:latin typeface="標楷體" pitchFamily="65" charset="-120"/>
                <a:ea typeface="標楷體" pitchFamily="65" charset="-120"/>
              </a:rPr>
              <a:t>資料來源：</a:t>
            </a:r>
            <a:r>
              <a:rPr kumimoji="0" lang="zh-TW" altLang="en-US" sz="1200" dirty="0">
                <a:latin typeface="標楷體" pitchFamily="65" charset="-120"/>
                <a:ea typeface="標楷體" pitchFamily="65" charset="-120"/>
              </a:rPr>
              <a:t>本部勞工保險局。</a:t>
            </a:r>
          </a:p>
        </p:txBody>
      </p:sp>
      <p:sp>
        <p:nvSpPr>
          <p:cNvPr id="10" name="矩形 8"/>
          <p:cNvSpPr>
            <a:spLocks noChangeArrowheads="1"/>
          </p:cNvSpPr>
          <p:nvPr/>
        </p:nvSpPr>
        <p:spPr bwMode="auto">
          <a:xfrm>
            <a:off x="4928050" y="2857496"/>
            <a:ext cx="36433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zh-TW" altLang="en-US" sz="1600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  <a:cs typeface="新細明體" charset="-120"/>
              </a:rPr>
              <a:t>兩性勞工保險老年給付平均給付年齡</a:t>
            </a: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7785570" y="3071810"/>
            <a:ext cx="10567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355600" algn="r"/>
            <a:r>
              <a:rPr lang="zh-TW" altLang="en-US" sz="10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單位：歲</a:t>
            </a:r>
            <a:endParaRPr lang="zh-TW" altLang="en-US" sz="1000" dirty="0"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949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6"/>
          <p:cNvSpPr txBox="1">
            <a:spLocks/>
          </p:cNvSpPr>
          <p:nvPr/>
        </p:nvSpPr>
        <p:spPr bwMode="auto">
          <a:xfrm>
            <a:off x="2000232" y="2492896"/>
            <a:ext cx="4895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ts val="2200"/>
              </a:lnSpc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kumimoji="0" lang="en-US" altLang="zh-TW" sz="2000" b="1" dirty="0">
                <a:solidFill>
                  <a:srgbClr val="1D1DCB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2014</a:t>
            </a:r>
            <a:r>
              <a:rPr kumimoji="0" lang="zh-TW" altLang="en-US" sz="2000" b="1" dirty="0">
                <a:solidFill>
                  <a:srgbClr val="1D1DCB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年女性勞動力參與率</a:t>
            </a:r>
            <a:endParaRPr kumimoji="0" lang="en-US" altLang="zh-TW" sz="1400" b="1" baseline="30000" dirty="0">
              <a:solidFill>
                <a:srgbClr val="1D1DCB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graphicFrame>
        <p:nvGraphicFramePr>
          <p:cNvPr id="6" name="圖表 5"/>
          <p:cNvGraphicFramePr/>
          <p:nvPr/>
        </p:nvGraphicFramePr>
        <p:xfrm>
          <a:off x="179512" y="2919244"/>
          <a:ext cx="432048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內容版面配置區 4"/>
          <p:cNvGraphicFramePr>
            <a:graphicFrameLocks/>
          </p:cNvGraphicFramePr>
          <p:nvPr/>
        </p:nvGraphicFramePr>
        <p:xfrm>
          <a:off x="4643438" y="2991376"/>
          <a:ext cx="4176465" cy="2911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4509"/>
                <a:gridCol w="681674"/>
                <a:gridCol w="648072"/>
                <a:gridCol w="648072"/>
                <a:gridCol w="648072"/>
                <a:gridCol w="576066"/>
              </a:tblGrid>
              <a:tr h="223985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zh-TW" altLang="en-US" sz="12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項目</a:t>
                      </a:r>
                      <a:endParaRPr lang="zh-TW" altLang="en-US" sz="12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中華民國</a:t>
                      </a:r>
                      <a:endParaRPr lang="en-US" altLang="zh-TW" sz="1200" b="1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spc="-1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韓國</a:t>
                      </a:r>
                      <a:endParaRPr lang="en-US" altLang="zh-TW" sz="1200" b="1" spc="-100" baseline="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日本</a:t>
                      </a:r>
                      <a:endParaRPr lang="zh-TW" sz="12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美國</a:t>
                      </a:r>
                      <a:endParaRPr lang="en-US" altLang="zh-TW" sz="1200" b="1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德國</a:t>
                      </a:r>
                      <a:endParaRPr lang="zh-TW" sz="12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ctr"/>
                </a:tc>
              </a:tr>
              <a:tr h="223985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zh-TW" altLang="en-US" sz="1200" b="1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總計</a:t>
                      </a:r>
                      <a:endParaRPr lang="zh-TW" altLang="en-US" sz="12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50.6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51.3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49.2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57.0</a:t>
                      </a:r>
                      <a:endParaRPr lang="en-US" altLang="zh-TW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54.8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15-19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7.0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9.4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16.7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34.5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25.8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20-24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51.7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54.6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69.4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67.7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67.2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25-29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88.8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73.4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79.3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74.1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79.1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30-34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80.6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60.0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71.0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73.5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80.0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35-39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74.5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56.7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70.8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73.6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81.0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40-44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75.0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63.8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74.3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74.6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84.4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45-49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69.6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69.7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76.8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74.9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85.6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50-54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56.1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66.2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75.7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72.8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83.1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55-59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40.0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57.8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67.9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66.4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75.8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60-64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22.6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46.3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48.7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50.2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48.8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223985">
                <a:tc>
                  <a:txBody>
                    <a:bodyPr/>
                    <a:lstStyle/>
                    <a:p>
                      <a:pPr marL="180000" algn="ctr">
                        <a:lnSpc>
                          <a:spcPts val="1000"/>
                        </a:lnSpc>
                      </a:pPr>
                      <a:r>
                        <a:rPr lang="en-US" altLang="zh-TW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65</a:t>
                      </a:r>
                      <a:r>
                        <a:rPr lang="zh-TW" altLang="en-US" sz="12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歲以上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3" marB="45723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4.6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24.0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14.5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15.1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3.9 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</a:tbl>
          </a:graphicData>
        </a:graphic>
      </p:graphicFrame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572000" y="5949280"/>
            <a:ext cx="34556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資料來源：本部「國際勞動統計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」</a:t>
            </a:r>
            <a:endParaRPr lang="zh-TW" altLang="en-US" sz="1400" dirty="0">
              <a:latin typeface="Arial" charset="0"/>
            </a:endParaRPr>
          </a:p>
        </p:txBody>
      </p:sp>
      <p:sp>
        <p:nvSpPr>
          <p:cNvPr id="11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980728"/>
            <a:ext cx="8748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6350" algn="just"/>
            <a:r>
              <a:rPr kumimoji="0"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民國</a:t>
            </a:r>
            <a:r>
              <a:rPr kumimoji="0" lang="en-US" altLang="zh-TW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年我國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女性之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結婚年齡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以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「</a:t>
            </a:r>
            <a:r>
              <a:rPr kumimoji="0"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25~34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歲」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最多，出生嬰兒之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生母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年齡以「</a:t>
            </a:r>
            <a:r>
              <a:rPr kumimoji="0"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30~34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歲」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占最多。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我國女性勞參率於</a:t>
            </a:r>
            <a:r>
              <a:rPr kumimoji="0" lang="en-US" altLang="zh-TW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25-34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歲高於主要國家，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爾後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因結婚、生產、育兒及家庭照顧等因素致勞參率下降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。另與主要國家比較，我國女性在</a:t>
            </a:r>
            <a:r>
              <a:rPr kumimoji="0"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50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歲之後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呈現明顯快速</a:t>
            </a:r>
            <a:r>
              <a:rPr lang="zh-TW" altLang="en-US" sz="20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離開勞動市場的現象。</a:t>
            </a:r>
            <a:r>
              <a:rPr lang="zh-TW" altLang="en-US" sz="2000" dirty="0" smtClean="0"/>
              <a:t>    </a:t>
            </a:r>
            <a:endParaRPr lang="zh-TW" altLang="en-US" sz="2000" dirty="0"/>
          </a:p>
        </p:txBody>
      </p:sp>
      <p:sp>
        <p:nvSpPr>
          <p:cNvPr id="9" name="Rectangle 13"/>
          <p:cNvSpPr>
            <a:spLocks/>
          </p:cNvSpPr>
          <p:nvPr/>
        </p:nvSpPr>
        <p:spPr bwMode="auto">
          <a:xfrm>
            <a:off x="179512" y="261144"/>
            <a:ext cx="8229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en-US" altLang="zh-TW" sz="3600" b="1" dirty="0">
              <a:solidFill>
                <a:srgbClr val="924104"/>
              </a:solidFill>
              <a:latin typeface="標楷體" pitchFamily="65" charset="-120"/>
              <a:ea typeface="標楷體" pitchFamily="65" charset="-120"/>
              <a:cs typeface="Verdana" pitchFamily="34" charset="0"/>
            </a:endParaRPr>
          </a:p>
        </p:txBody>
      </p:sp>
      <p:sp>
        <p:nvSpPr>
          <p:cNvPr id="10" name="內容版面配置區 2"/>
          <p:cNvSpPr txBox="1">
            <a:spLocks/>
          </p:cNvSpPr>
          <p:nvPr/>
        </p:nvSpPr>
        <p:spPr bwMode="auto">
          <a:xfrm>
            <a:off x="323528" y="476672"/>
            <a:ext cx="7772400" cy="504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1250950" marR="0" lvl="0" indent="-1250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+mn-lt"/>
                <a:ea typeface="標楷體" pitchFamily="65" charset="-120"/>
                <a:cs typeface="+mn-cs"/>
              </a:rPr>
              <a:t>女性勞動參與因婚育家庭照顧等因素而下降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/>
          <p:cNvSpPr txBox="1">
            <a:spLocks/>
          </p:cNvSpPr>
          <p:nvPr/>
        </p:nvSpPr>
        <p:spPr bwMode="auto">
          <a:xfrm>
            <a:off x="323528" y="1052736"/>
            <a:ext cx="856895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 algn="just"/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女性潛在勞動力無就業意願原因以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為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需要照顧家人為最多占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38.2%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，其中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25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歲至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44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需要照顧家人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比率高達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72.6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％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；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45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歲至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64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歲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女性因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家庭經濟尚可不需外出工作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，明顯增加至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43.1%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需要照顧家人比例達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47.6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％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1508" name="矩形 6"/>
          <p:cNvSpPr>
            <a:spLocks noChangeArrowheads="1"/>
          </p:cNvSpPr>
          <p:nvPr/>
        </p:nvSpPr>
        <p:spPr bwMode="auto">
          <a:xfrm>
            <a:off x="323528" y="6596390"/>
            <a:ext cx="84969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說明：「</a:t>
            </a:r>
            <a:r>
              <a:rPr kumimoji="0" lang="zh-TW" altLang="en-US" sz="14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潛在勞動力」指非勞動力人口扣除高齡、身心障礙者</a:t>
            </a:r>
            <a:r>
              <a:rPr kumimoji="0"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r>
              <a:rPr kumimoji="0" lang="zh-TW" altLang="zh-TW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資料來源：</a:t>
            </a:r>
            <a:r>
              <a:rPr kumimoji="0" lang="en-US" altLang="zh-TW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kumimoji="0"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年「人力運用調查」。</a:t>
            </a:r>
            <a:endParaRPr kumimoji="0" lang="zh-TW" altLang="en-US" sz="14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509" name="Rectangle 1"/>
          <p:cNvSpPr>
            <a:spLocks noChangeArrowheads="1"/>
          </p:cNvSpPr>
          <p:nvPr/>
        </p:nvSpPr>
        <p:spPr bwMode="auto">
          <a:xfrm>
            <a:off x="3143250" y="2688977"/>
            <a:ext cx="5749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355600" algn="r"/>
            <a:r>
              <a:rPr kumimoji="0" lang="zh-TW" altLang="en-US" sz="1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中華民國</a:t>
            </a:r>
            <a:r>
              <a:rPr kumimoji="0" lang="en-US" altLang="zh-TW" sz="1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kumimoji="0" lang="zh-TW" altLang="en-US" sz="1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en-US" altLang="zh-TW" sz="1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kumimoji="0" lang="zh-TW" altLang="en-US" sz="1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                                                       </a:t>
            </a:r>
            <a:r>
              <a:rPr lang="zh-TW" altLang="en-US" sz="1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單位：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千人、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%</a:t>
            </a:r>
            <a:endParaRPr lang="zh-TW" altLang="en-US" sz="2000" dirty="0">
              <a:cs typeface="Times New Roman" pitchFamily="18" charset="0"/>
            </a:endParaRPr>
          </a:p>
        </p:txBody>
      </p:sp>
      <p:sp>
        <p:nvSpPr>
          <p:cNvPr id="21510" name="矩形 8"/>
          <p:cNvSpPr>
            <a:spLocks noChangeArrowheads="1"/>
          </p:cNvSpPr>
          <p:nvPr/>
        </p:nvSpPr>
        <p:spPr bwMode="auto">
          <a:xfrm>
            <a:off x="1428750" y="2380878"/>
            <a:ext cx="6286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2000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15</a:t>
            </a:r>
            <a:r>
              <a:rPr kumimoji="0" lang="zh-TW" altLang="en-US" sz="2000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歲以上無就業意願之潛在女性勞動力不願就業原因</a:t>
            </a:r>
            <a:endParaRPr kumimoji="0" lang="zh-TW" altLang="en-US" sz="2000" b="1" dirty="0">
              <a:solidFill>
                <a:srgbClr val="002060"/>
              </a:solidFill>
              <a:cs typeface="Times New Roman" pitchFamily="18" charset="0"/>
            </a:endParaRPr>
          </a:p>
        </p:txBody>
      </p:sp>
      <p:graphicFrame>
        <p:nvGraphicFramePr>
          <p:cNvPr id="21511" name="表格 9"/>
          <p:cNvGraphicFramePr>
            <a:graphicFrameLocks noGrp="1"/>
          </p:cNvGraphicFramePr>
          <p:nvPr/>
        </p:nvGraphicFramePr>
        <p:xfrm>
          <a:off x="426343" y="2939752"/>
          <a:ext cx="8466137" cy="3657600"/>
        </p:xfrm>
        <a:graphic>
          <a:graphicData uri="http://schemas.openxmlformats.org/drawingml/2006/table">
            <a:tbl>
              <a:tblPr/>
              <a:tblGrid>
                <a:gridCol w="928687"/>
                <a:gridCol w="606425"/>
                <a:gridCol w="608013"/>
                <a:gridCol w="857250"/>
                <a:gridCol w="1000125"/>
                <a:gridCol w="663575"/>
                <a:gridCol w="760412"/>
                <a:gridCol w="760413"/>
                <a:gridCol w="760412"/>
                <a:gridCol w="912813"/>
                <a:gridCol w="608012"/>
              </a:tblGrid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項目別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人數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千人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總計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女性結婚或分娩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家庭經濟尚可，不需外出工作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需要照顧家人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健康不良或傷病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求學及準備升學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在自家事業幫忙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年紀較大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含退休，須達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50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其他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總計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3,665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0.6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24.2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38.2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3.7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28.4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4.3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0.5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15~24</a:t>
                      </a:r>
                      <a:r>
                        <a:rPr kumimoji="0" 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1,049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0.3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0.5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1.9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0.4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96.2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0.8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15~19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681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0.4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0.3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0.4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98.8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20~24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368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0.8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91.2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25~44</a:t>
                      </a:r>
                      <a:r>
                        <a:rPr kumimoji="0" 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680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14.0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72.6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4.8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1.5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25~29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75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5.3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49.0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2.6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31.0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0.2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30~34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175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5.2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13.0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72.9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2.4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35~39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229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2.7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10.3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81.6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3.8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40~44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202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0.7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22.8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70.9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45~64</a:t>
                      </a:r>
                      <a:r>
                        <a:rPr kumimoji="0" 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1,676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43.1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23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47.6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5.9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0.0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0.2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3.2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45~49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259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31.9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63.0</a:t>
                      </a:r>
                      <a:endParaRPr kumimoji="0" lang="zh-TW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4.7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0.3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50~54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380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44.1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47.5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0.6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55~59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494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46.5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42.8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6.6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 60~64</a:t>
                      </a:r>
                      <a:r>
                        <a:rPr kumimoji="0" 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543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44.6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44.7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5.9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4.7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65</a:t>
                      </a:r>
                      <a:r>
                        <a:rPr kumimoji="0" 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歲及以上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259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100.0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24.2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33.5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1.6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0.1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40.6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717" name="表格 9"/>
          <p:cNvSpPr>
            <a:spLocks noGrp="1"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338348" y="476672"/>
            <a:ext cx="61778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女性潛在勞動力</a:t>
            </a:r>
            <a:r>
              <a:rPr kumimoji="0" lang="zh-TW" altLang="en-US" sz="28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無就業</a:t>
            </a:r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意願之原因</a:t>
            </a:r>
            <a:endParaRPr kumimoji="0" lang="zh-TW" altLang="en-US" sz="28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投影片編號版面配置區 11"/>
          <p:cNvSpPr txBox="1">
            <a:spLocks/>
          </p:cNvSpPr>
          <p:nvPr/>
        </p:nvSpPr>
        <p:spPr>
          <a:xfrm>
            <a:off x="8784976" y="6520259"/>
            <a:ext cx="395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F3C51D-6EF9-4390-A804-2C212D5E4A5B}" type="slidenum">
              <a:rPr kumimoji="1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en-US" altLang="zh-TW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新細明體" charset="-12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文字方塊 4"/>
          <p:cNvSpPr txBox="1">
            <a:spLocks noChangeArrowheads="1"/>
          </p:cNvSpPr>
          <p:nvPr/>
        </p:nvSpPr>
        <p:spPr bwMode="auto">
          <a:xfrm>
            <a:off x="7858125" y="2584971"/>
            <a:ext cx="900113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1200">
                <a:latin typeface="Arial" pitchFamily="34" charset="0"/>
                <a:ea typeface="文鼎圓體M"/>
                <a:cs typeface="Arial" pitchFamily="34" charset="0"/>
              </a:rPr>
              <a:t>單位：</a:t>
            </a:r>
            <a:r>
              <a:rPr kumimoji="0" lang="en-US" altLang="zh-TW" sz="1200">
                <a:latin typeface="Arial" pitchFamily="34" charset="0"/>
                <a:ea typeface="文鼎圓體M"/>
                <a:cs typeface="Arial" pitchFamily="34" charset="0"/>
              </a:rPr>
              <a:t>%</a:t>
            </a:r>
          </a:p>
        </p:txBody>
      </p:sp>
      <p:sp>
        <p:nvSpPr>
          <p:cNvPr id="30725" name="文字方塊 6"/>
          <p:cNvSpPr txBox="1">
            <a:spLocks noChangeArrowheads="1"/>
          </p:cNvSpPr>
          <p:nvPr/>
        </p:nvSpPr>
        <p:spPr bwMode="auto">
          <a:xfrm>
            <a:off x="2493963" y="2492896"/>
            <a:ext cx="43243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1600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102</a:t>
            </a:r>
            <a:r>
              <a:rPr kumimoji="0" lang="zh-TW" altLang="en-US" sz="1600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年婦女曾尋職未找到理想工作之主要原因</a:t>
            </a:r>
          </a:p>
        </p:txBody>
      </p:sp>
      <p:sp>
        <p:nvSpPr>
          <p:cNvPr id="30726" name="文字方塊 7"/>
          <p:cNvSpPr txBox="1">
            <a:spLocks noChangeArrowheads="1"/>
          </p:cNvSpPr>
          <p:nvPr/>
        </p:nvSpPr>
        <p:spPr bwMode="auto">
          <a:xfrm>
            <a:off x="611560" y="5830514"/>
            <a:ext cx="51117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1100" dirty="0">
                <a:latin typeface="文鼎圓體M"/>
                <a:ea typeface="文鼎圓體M"/>
                <a:cs typeface="Arial" pitchFamily="34" charset="0"/>
              </a:rPr>
              <a:t>註：其他包括性別、語言、婚姻狀況限制等原因。</a:t>
            </a:r>
            <a:endParaRPr kumimoji="0" lang="en-US" altLang="zh-TW" sz="1100" dirty="0">
              <a:latin typeface="文鼎圓體M"/>
              <a:ea typeface="文鼎圓體M"/>
              <a:cs typeface="Arial" pitchFamily="34" charset="0"/>
            </a:endParaRPr>
          </a:p>
          <a:p>
            <a:r>
              <a:rPr kumimoji="0" lang="zh-TW" altLang="en-US" sz="1100" dirty="0">
                <a:latin typeface="文鼎圓體M"/>
                <a:ea typeface="文鼎圓體M"/>
                <a:cs typeface="Arial" pitchFamily="34" charset="0"/>
              </a:rPr>
              <a:t>資料來源：行政院主計總處，婦女婚育與就業調查</a:t>
            </a:r>
            <a:r>
              <a:rPr kumimoji="0" lang="en-US" altLang="zh-TW" sz="1100" dirty="0">
                <a:latin typeface="文鼎圓體M"/>
                <a:ea typeface="文鼎圓體M"/>
                <a:cs typeface="Arial" pitchFamily="34" charset="0"/>
              </a:rPr>
              <a:t>(102</a:t>
            </a:r>
            <a:r>
              <a:rPr kumimoji="0" lang="zh-TW" altLang="en-US" sz="1100" dirty="0">
                <a:latin typeface="文鼎圓體M"/>
                <a:ea typeface="文鼎圓體M"/>
                <a:cs typeface="Arial" pitchFamily="34" charset="0"/>
              </a:rPr>
              <a:t>年</a:t>
            </a:r>
            <a:r>
              <a:rPr kumimoji="0" lang="en-US" altLang="zh-TW" sz="1100" dirty="0">
                <a:latin typeface="文鼎圓體M"/>
                <a:ea typeface="文鼎圓體M"/>
                <a:cs typeface="Arial" pitchFamily="34" charset="0"/>
              </a:rPr>
              <a:t>)</a:t>
            </a:r>
            <a:r>
              <a:rPr kumimoji="0" lang="zh-TW" altLang="en-US" sz="1100" dirty="0">
                <a:latin typeface="文鼎圓體M"/>
                <a:ea typeface="文鼎圓體M"/>
                <a:cs typeface="Arial" pitchFamily="34" charset="0"/>
              </a:rPr>
              <a:t>。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506413" y="2862784"/>
          <a:ext cx="8251826" cy="2967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8544"/>
                <a:gridCol w="821666"/>
                <a:gridCol w="950265"/>
                <a:gridCol w="898426"/>
                <a:gridCol w="784829"/>
                <a:gridCol w="874524"/>
                <a:gridCol w="874524"/>
                <a:gridCol w="874524"/>
                <a:gridCol w="874524"/>
              </a:tblGrid>
              <a:tr h="5557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原因別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總計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專長技能</a:t>
                      </a:r>
                      <a:endParaRPr lang="en-US" altLang="zh-TW" sz="1400" dirty="0" smtClean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不合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教育程度</a:t>
                      </a:r>
                      <a:endParaRPr lang="en-US" altLang="zh-TW" sz="1400" dirty="0" smtClean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不合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待遇不合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工作地點不適合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工作時間不適合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年齡限制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其他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總計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23.18</a:t>
                      </a:r>
                      <a:endParaRPr lang="en-US" altLang="zh-TW" sz="14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5.12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24.59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16.07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14.56</a:t>
                      </a:r>
                      <a:endParaRPr lang="en-US" altLang="zh-TW" sz="14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13.92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2.57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15-19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22.17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16.30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27.13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16.14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6.21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20-24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33.55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2.55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31.44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17.46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12.90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0.51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25-29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26.74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5.09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29.26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24.33</a:t>
                      </a:r>
                      <a:endParaRPr lang="zh-TW" altLang="en-US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13.51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1.06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30-34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22.87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9.08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32.05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13.63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16.15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1.97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35-39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19.43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2.41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24.44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17.24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19.14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12.68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4.68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40-44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10.38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6.09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20.33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13.68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21.98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23.99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3.55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45-49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26.90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1.55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14.98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7.12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15.27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29.69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4.48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50-54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16.74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8.78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10.38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8.48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50.00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55-59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9.63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8.42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6.09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15.86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4.94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54.01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1.06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60-64</a:t>
                      </a:r>
                      <a:r>
                        <a:rPr lang="zh-TW" altLang="en-US" sz="1400" b="1" dirty="0" smtClean="0">
                          <a:latin typeface="文鼎圓體M" panose="020F0609000000000000" pitchFamily="49" charset="-120"/>
                          <a:ea typeface="文鼎圓體M" panose="020F0609000000000000" pitchFamily="49" charset="-120"/>
                        </a:rPr>
                        <a:t>歲</a:t>
                      </a:r>
                      <a:endParaRPr lang="zh-TW" altLang="en-US" sz="1400" b="1" dirty="0">
                        <a:latin typeface="文鼎圓體M" panose="020F0609000000000000" pitchFamily="49" charset="-120"/>
                        <a:ea typeface="文鼎圓體M" panose="020F0609000000000000" pitchFamily="49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15.99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6.72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16.04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4.77</a:t>
                      </a:r>
                      <a:endParaRPr lang="zh-TW" alt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5.73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50.36</a:t>
                      </a:r>
                      <a:endParaRPr lang="zh-TW" alt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0.40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323528" y="47667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女性尋職主要障礙</a:t>
            </a:r>
            <a:endParaRPr kumimoji="0" lang="zh-TW" altLang="en-US" sz="28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內容版面配置區 2"/>
          <p:cNvSpPr txBox="1">
            <a:spLocks/>
          </p:cNvSpPr>
          <p:nvPr/>
        </p:nvSpPr>
        <p:spPr bwMode="auto">
          <a:xfrm>
            <a:off x="395288" y="1052736"/>
            <a:ext cx="8412163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　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女性尋職未找到理想工作之主要原因為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待遇不合占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24.59%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專長技能不合占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23.18%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工作地點不適合占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16.07%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工作時間不適合占</a:t>
            </a:r>
            <a:r>
              <a:rPr kumimoji="0" lang="en-US" altLang="zh-TW" sz="20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14.56%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，另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歲以上有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成以上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認為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年齡限制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是主要原因</a:t>
            </a:r>
            <a:r>
              <a:rPr kumimoji="0" lang="zh-TW" altLang="en-US" sz="2000" dirty="0" smtClean="0"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000" dirty="0" smtClean="0">
              <a:ea typeface="標楷體" pitchFamily="65" charset="-120"/>
              <a:cs typeface="Times New Roman" pitchFamily="18" charset="0"/>
            </a:endParaRPr>
          </a:p>
          <a:p>
            <a:pPr marL="273050" lvl="0" indent="-27305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sz="2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投影片編號版面配置區 11"/>
          <p:cNvSpPr txBox="1">
            <a:spLocks/>
          </p:cNvSpPr>
          <p:nvPr/>
        </p:nvSpPr>
        <p:spPr>
          <a:xfrm>
            <a:off x="8784976" y="6520259"/>
            <a:ext cx="395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F3C51D-6EF9-4390-A804-2C212D5E4A5B}" type="slidenum">
              <a:rPr kumimoji="1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1" lang="en-US" altLang="zh-TW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新細明體" charset="-120"/>
              <a:cs typeface="+mn-cs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611560" y="5877272"/>
            <a:ext cx="81369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圓角矩形 13"/>
          <p:cNvSpPr/>
          <p:nvPr/>
        </p:nvSpPr>
        <p:spPr>
          <a:xfrm>
            <a:off x="7092280" y="5157192"/>
            <a:ext cx="720080" cy="7200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69568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6"/>
          <p:cNvGrpSpPr>
            <a:grpSpLocks/>
          </p:cNvGrpSpPr>
          <p:nvPr/>
        </p:nvGrpSpPr>
        <p:grpSpPr bwMode="auto">
          <a:xfrm>
            <a:off x="2460314" y="3499867"/>
            <a:ext cx="3866183" cy="351592"/>
            <a:chOff x="559" y="1158"/>
            <a:chExt cx="1475" cy="377"/>
          </a:xfrm>
        </p:grpSpPr>
        <p:pic>
          <p:nvPicPr>
            <p:cNvPr id="49" name="Picture 210" descr="Picture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9" y="1325"/>
              <a:ext cx="264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211" descr="Picture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0800000">
              <a:off x="1770" y="1158"/>
              <a:ext cx="264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矩形 19"/>
          <p:cNvSpPr/>
          <p:nvPr/>
        </p:nvSpPr>
        <p:spPr>
          <a:xfrm>
            <a:off x="500034" y="1000108"/>
            <a:ext cx="83204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lvl="1" algn="just"/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依調查結果顯示，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事業單位給予母性保護的相關假別之比率已達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成以上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惟家庭照顧假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、育嬰留職停薪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及哺乳時間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</a:t>
            </a:r>
            <a:r>
              <a:rPr lang="en-US" altLang="zh-TW" sz="2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，則仍待改善。</a:t>
            </a:r>
            <a:endParaRPr lang="en-US" altLang="zh-TW" sz="2000" dirty="0" smtClean="0">
              <a:solidFill>
                <a:srgbClr val="003399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aphicFrame>
        <p:nvGraphicFramePr>
          <p:cNvPr id="21" name="表格 20"/>
          <p:cNvGraphicFramePr>
            <a:graphicFrameLocks noGrp="1"/>
          </p:cNvGraphicFramePr>
          <p:nvPr/>
        </p:nvGraphicFramePr>
        <p:xfrm>
          <a:off x="642910" y="1916832"/>
          <a:ext cx="7929617" cy="390268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12815"/>
                <a:gridCol w="1787779"/>
                <a:gridCol w="3429023"/>
              </a:tblGrid>
              <a:tr h="512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項目別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103</a:t>
                      </a:r>
                      <a:r>
                        <a:rPr lang="en-US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年會同意員工申請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之比率</a:t>
                      </a:r>
                      <a:r>
                        <a:rPr lang="en-US" alt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(%)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生理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假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85.7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安胎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休養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90.9 </a:t>
                      </a:r>
                      <a:endParaRPr lang="en-US" sz="1600" b="1" i="0" u="none" strike="noStrike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流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產假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93.1 </a:t>
                      </a:r>
                      <a:endParaRPr lang="en-US" sz="1600" b="1" i="0" u="none" strike="noStrike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t"/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產假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95.1 </a:t>
                      </a:r>
                      <a:endParaRPr lang="en-US" sz="1600" b="1" i="0" u="none" strike="noStrike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陪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產假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85.6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371950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為撫育未滿3歲子女，得減少或</a:t>
                      </a:r>
                    </a:p>
                    <a:p>
                      <a:pPr algn="l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調整工作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時間(</a:t>
                      </a:r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員工規模30人以上)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81.5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家庭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照顧</a:t>
                      </a:r>
                      <a:r>
                        <a:rPr lang="zh-TW" altLang="en-US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假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just" fontAlgn="ctr"/>
                      <a:endParaRPr lang="zh-TW" sz="12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71.8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育嬰留職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停薪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　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75.5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416965">
                <a:tc gridSpan="2"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設置托</a:t>
                      </a:r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兒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設施或提供托</a:t>
                      </a:r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兒</a:t>
                      </a:r>
                      <a:r>
                        <a:rPr lang="zh-TW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措施</a:t>
                      </a:r>
                      <a:endParaRPr lang="en-US" altLang="zh-TW" sz="1800" u="none" strike="noStrike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none" strike="noStrike" dirty="0" smtClean="0">
                          <a:latin typeface="標楷體" pitchFamily="65" charset="-120"/>
                          <a:ea typeface="標楷體" pitchFamily="65" charset="-120"/>
                        </a:rPr>
                        <a:t>(員工規模250人以上)</a:t>
                      </a:r>
                      <a:endParaRPr lang="zh-TW" altLang="en-US" sz="1800" b="0" i="0" u="none" strike="noStrike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  <a:tr h="284290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zh-TW" sz="18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哺乳時間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latin typeface="標楷體" pitchFamily="65" charset="-120"/>
                          <a:ea typeface="標楷體" pitchFamily="65" charset="-120"/>
                        </a:rPr>
                        <a:t>77.3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22" name="文字方塊 21"/>
          <p:cNvSpPr txBox="1"/>
          <p:nvPr/>
        </p:nvSpPr>
        <p:spPr>
          <a:xfrm>
            <a:off x="2267744" y="5949280"/>
            <a:ext cx="447376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資料來源：本部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年「僱用管理性別平等概況調查」</a:t>
            </a:r>
            <a:endParaRPr lang="zh-TW" altLang="en-US" sz="1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1"/>
          <p:cNvSpPr>
            <a:spLocks noChangeArrowheads="1"/>
          </p:cNvSpPr>
          <p:nvPr/>
        </p:nvSpPr>
        <p:spPr bwMode="auto">
          <a:xfrm>
            <a:off x="251520" y="476672"/>
            <a:ext cx="66479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zh-TW" altLang="en-US" sz="28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事業單位提供性別平等友善措施仍待改善</a:t>
            </a:r>
            <a:endParaRPr kumimoji="0" lang="zh-TW" altLang="en-US" sz="28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642910" y="2714620"/>
            <a:ext cx="1071570" cy="86409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8001024" y="2714620"/>
            <a:ext cx="576064" cy="86409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4" name="圓角矩形 13"/>
          <p:cNvSpPr/>
          <p:nvPr/>
        </p:nvSpPr>
        <p:spPr>
          <a:xfrm>
            <a:off x="642910" y="4429132"/>
            <a:ext cx="1571636" cy="57606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8001024" y="4357694"/>
            <a:ext cx="576064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642910" y="5519512"/>
            <a:ext cx="1152128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8" name="圓角矩形 17"/>
          <p:cNvSpPr/>
          <p:nvPr/>
        </p:nvSpPr>
        <p:spPr>
          <a:xfrm>
            <a:off x="8001024" y="5429264"/>
            <a:ext cx="591834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010400" y="6525344"/>
            <a:ext cx="2133600" cy="365125"/>
          </a:xfrm>
        </p:spPr>
        <p:txBody>
          <a:bodyPr/>
          <a:lstStyle/>
          <a:p>
            <a:pPr>
              <a:defRPr/>
            </a:pPr>
            <a:fld id="{8D53E224-B1F4-4D8F-B0E5-485EB588E7A7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  <p:sp>
        <p:nvSpPr>
          <p:cNvPr id="4" name="Rectangle 13"/>
          <p:cNvSpPr>
            <a:spLocks/>
          </p:cNvSpPr>
          <p:nvPr/>
        </p:nvSpPr>
        <p:spPr bwMode="auto">
          <a:xfrm>
            <a:off x="179512" y="188640"/>
            <a:ext cx="8229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3538" indent="-276225" algn="ctr" fontAlgn="auto"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kumimoji="0" lang="zh-TW" altLang="en-US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叁</a:t>
            </a:r>
            <a:r>
              <a:rPr kumimoji="0" lang="zh-TW" altLang="zh-TW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</a:t>
            </a:r>
            <a:r>
              <a:rPr kumimoji="0" lang="zh-TW" altLang="en-US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近</a:t>
            </a:r>
            <a:r>
              <a:rPr kumimoji="0" lang="en-US" altLang="zh-TW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10</a:t>
            </a:r>
            <a:r>
              <a:rPr kumimoji="0" lang="zh-TW" altLang="en-US" sz="4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年執行成果</a:t>
            </a:r>
            <a:endParaRPr kumimoji="0" lang="en-US" altLang="zh-TW" sz="44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468313" y="980728"/>
            <a:ext cx="8136136" cy="769441"/>
          </a:xfr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 fontAlgn="base">
              <a:spcAft>
                <a:spcPct val="0"/>
              </a:spcAft>
            </a:pPr>
            <a:r>
              <a:rPr kumimoji="1" lang="zh-TW" altLang="en-US" sz="2200" dirty="0" smtClean="0">
                <a:latin typeface="標楷體" pitchFamily="65" charset="-120"/>
                <a:ea typeface="標楷體" pitchFamily="65" charset="-120"/>
                <a:cs typeface="+mn-cs"/>
              </a:rPr>
              <a:t>回顧本部自</a:t>
            </a:r>
            <a:r>
              <a:rPr kumimoji="1" lang="en-US" altLang="zh-TW" sz="2200" dirty="0" smtClean="0">
                <a:latin typeface="標楷體" pitchFamily="65" charset="-120"/>
                <a:ea typeface="標楷體" pitchFamily="65" charset="-120"/>
                <a:cs typeface="+mn-cs"/>
              </a:rPr>
              <a:t>93</a:t>
            </a:r>
            <a:r>
              <a:rPr kumimoji="1" lang="zh-TW" altLang="en-US" sz="2200" dirty="0" smtClean="0">
                <a:latin typeface="標楷體" pitchFamily="65" charset="-120"/>
                <a:ea typeface="標楷體" pitchFamily="65" charset="-120"/>
                <a:cs typeface="+mn-cs"/>
              </a:rPr>
              <a:t>年至</a:t>
            </a:r>
            <a:r>
              <a:rPr kumimoji="1" lang="en-US" altLang="zh-TW" sz="2200" dirty="0" smtClean="0">
                <a:latin typeface="標楷體" pitchFamily="65" charset="-120"/>
                <a:ea typeface="標楷體" pitchFamily="65" charset="-120"/>
                <a:cs typeface="+mn-cs"/>
              </a:rPr>
              <a:t>103</a:t>
            </a:r>
            <a:r>
              <a:rPr kumimoji="1" lang="zh-TW" altLang="en-US" sz="2200" dirty="0" smtClean="0">
                <a:latin typeface="標楷體" pitchFamily="65" charset="-120"/>
                <a:ea typeface="標楷體" pitchFamily="65" charset="-120"/>
                <a:cs typeface="+mn-cs"/>
              </a:rPr>
              <a:t>年，近</a:t>
            </a:r>
            <a:r>
              <a:rPr kumimoji="1" lang="en-US" altLang="zh-TW" sz="2200" dirty="0" smtClean="0">
                <a:latin typeface="標楷體" pitchFamily="65" charset="-120"/>
                <a:ea typeface="標楷體" pitchFamily="65" charset="-120"/>
                <a:cs typeface="+mn-cs"/>
              </a:rPr>
              <a:t>10</a:t>
            </a:r>
            <a:r>
              <a:rPr kumimoji="1" lang="zh-TW" altLang="en-US" sz="2200" dirty="0" smtClean="0">
                <a:latin typeface="標楷體" pitchFamily="65" charset="-120"/>
                <a:ea typeface="標楷體" pitchFamily="65" charset="-120"/>
                <a:cs typeface="+mn-cs"/>
              </a:rPr>
              <a:t>年來提升女性勞參率</a:t>
            </a:r>
            <a:r>
              <a:rPr kumimoji="1" lang="en-US" altLang="zh-TW" sz="2200" dirty="0" smtClean="0">
                <a:latin typeface="標楷體" pitchFamily="65" charset="-120"/>
                <a:ea typeface="標楷體" pitchFamily="65" charset="-120"/>
                <a:cs typeface="+mn-cs"/>
              </a:rPr>
              <a:t>2.9</a:t>
            </a:r>
            <a:r>
              <a:rPr kumimoji="1" lang="zh-TW" altLang="en-US" sz="2200" dirty="0" smtClean="0">
                <a:latin typeface="標楷體" pitchFamily="65" charset="-120"/>
                <a:ea typeface="標楷體" pitchFamily="65" charset="-120"/>
                <a:cs typeface="+mn-cs"/>
              </a:rPr>
              <a:t>個百分點之執行</a:t>
            </a:r>
            <a:r>
              <a:rPr kumimoji="1" lang="zh-TW" altLang="en-US" sz="2200" dirty="0" smtClean="0">
                <a:latin typeface="標楷體" pitchFamily="65" charset="-120"/>
                <a:ea typeface="標楷體" pitchFamily="65" charset="-120"/>
              </a:rPr>
              <a:t>成果如下：</a:t>
            </a:r>
            <a:endParaRPr kumimoji="1" lang="zh-TW" altLang="en-US" sz="2200" dirty="0" smtClean="0">
              <a:solidFill>
                <a:srgbClr val="00B050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428596" y="1963579"/>
          <a:ext cx="8215371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928826"/>
                <a:gridCol w="5072099"/>
              </a:tblGrid>
              <a:tr h="3731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名稱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政策工具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成果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055574">
                <a:tc>
                  <a:txBody>
                    <a:bodyPr/>
                    <a:lstStyle/>
                    <a:p>
                      <a:r>
                        <a:rPr lang="zh-TW" altLang="en-US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鼓勵生育，強化職場平權保護</a:t>
                      </a:r>
                      <a:endParaRPr lang="en-US" altLang="zh-TW" sz="1800" b="1" kern="1200" dirty="0" smtClean="0">
                        <a:solidFill>
                          <a:schemeClr val="dk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1463" indent="-271463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1.</a:t>
                      </a:r>
                      <a:r>
                        <a:rPr lang="zh-TW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提高勞保生育給付標準</a:t>
                      </a:r>
                      <a:endParaRPr lang="en-US" altLang="zh-TW" sz="1800" b="1" kern="1200" dirty="0" smtClean="0">
                        <a:solidFill>
                          <a:schemeClr val="dk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271463" indent="-271463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2.</a:t>
                      </a:r>
                      <a:r>
                        <a:rPr lang="zh-TW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實施育嬰留職停薪津貼</a:t>
                      </a:r>
                      <a:endParaRPr lang="en-US" altLang="zh-TW" sz="1800" b="1" kern="1200" dirty="0" smtClean="0">
                        <a:solidFill>
                          <a:schemeClr val="dk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271463" indent="-271463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3.</a:t>
                      </a:r>
                      <a:r>
                        <a:rPr lang="zh-TW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強化懷孕及家庭照顧請假權益</a:t>
                      </a:r>
                      <a:endParaRPr lang="en-US" altLang="zh-TW" sz="1800" b="1" kern="1200" dirty="0" smtClean="0">
                        <a:solidFill>
                          <a:schemeClr val="dk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271463" indent="-271463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4.</a:t>
                      </a:r>
                      <a:r>
                        <a:rPr lang="zh-TW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補助企業辦理哺</a:t>
                      </a:r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集</a:t>
                      </a:r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)</a:t>
                      </a:r>
                      <a:r>
                        <a:rPr lang="zh-TW" altLang="zh-TW" sz="1800" b="1" kern="1200" dirty="0" smtClean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乳室與托兒服務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/>
                      <a:r>
                        <a:rPr kumimoji="1" lang="zh-TW" altLang="zh-TW" sz="1800" dirty="0" smtClean="0"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勞保生育給付標準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由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個月提高為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個月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，且雙生以上者依比例增給</a:t>
                      </a:r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；實施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投保薪資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6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成</a:t>
                      </a:r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之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育嬰留職停薪津貼</a:t>
                      </a:r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，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父母各得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請領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6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個月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；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安胎休養假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併入住院傷病假、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家庭照顧假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7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日、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有薪產檢假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日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、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有薪陪產假為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日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；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補助企業辦理哺</a:t>
                      </a:r>
                      <a:r>
                        <a:rPr lang="en-US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集</a:t>
                      </a:r>
                      <a:r>
                        <a:rPr lang="en-US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乳室與托兒服務</a:t>
                      </a:r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，補助上限由</a:t>
                      </a:r>
                      <a:r>
                        <a:rPr lang="zh-TW" altLang="zh-TW" sz="1800" dirty="0" smtClean="0">
                          <a:latin typeface="標楷體" pitchFamily="65" charset="-120"/>
                          <a:ea typeface="標楷體" pitchFamily="65" charset="-120"/>
                        </a:rPr>
                        <a:t>由每年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30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萬元提高至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60</a:t>
                      </a:r>
                      <a:r>
                        <a:rPr lang="zh-TW" altLang="zh-TW" sz="18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萬元</a:t>
                      </a:r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等</a:t>
                      </a:r>
                      <a:r>
                        <a:rPr kumimoji="1" lang="zh-TW" altLang="zh-TW" sz="1800" dirty="0" smtClean="0"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。</a:t>
                      </a:r>
                      <a:endParaRPr lang="zh-TW" altLang="en-US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8D53E224-B1F4-4D8F-B0E5-485EB588E7A7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500034" y="1351568"/>
          <a:ext cx="824843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384"/>
                <a:gridCol w="2049502"/>
                <a:gridCol w="4896544"/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排除就業障礙，促進就業</a:t>
                      </a:r>
                      <a:endParaRPr lang="en-US" altLang="zh-TW" sz="1800" b="1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265113" indent="-265113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1.</a:t>
                      </a:r>
                      <a:r>
                        <a:rPr lang="zh-TW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制定性別工作平等法</a:t>
                      </a:r>
                      <a:endParaRPr lang="en-US" altLang="zh-TW" sz="1800" b="1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265113" indent="-265113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2.</a:t>
                      </a:r>
                      <a:r>
                        <a:rPr lang="zh-TW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推動展延年金並逐步提高退休年齡</a:t>
                      </a:r>
                      <a:endParaRPr lang="en-US" altLang="zh-TW" sz="1800" b="1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265113" indent="-265113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3.</a:t>
                      </a:r>
                      <a:r>
                        <a:rPr lang="zh-TW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運用多元就業開發方案鼓勵女性社會事業發展</a:t>
                      </a:r>
                      <a:endParaRPr lang="en-US" altLang="zh-TW" sz="1800" b="1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265113" indent="-265113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4.</a:t>
                      </a:r>
                      <a:r>
                        <a:rPr lang="zh-TW" altLang="zh-TW" sz="18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協助</a:t>
                      </a:r>
                      <a:r>
                        <a:rPr lang="zh-TW" altLang="en-US" sz="1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二度就業</a:t>
                      </a:r>
                      <a:r>
                        <a:rPr lang="zh-TW" altLang="zh-TW" sz="1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婦女就業</a:t>
                      </a:r>
                      <a:endParaRPr lang="en-US" altLang="zh-TW" sz="18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265113" indent="-265113"/>
                      <a:r>
                        <a:rPr lang="en-US" altLang="zh-TW" sz="1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5.</a:t>
                      </a:r>
                      <a:r>
                        <a:rPr lang="zh-TW" altLang="zh-TW" sz="1800" b="1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辦理創業鳳凰婦女小額貸款</a:t>
                      </a:r>
                      <a:endParaRPr lang="en-US" altLang="zh-TW" sz="18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endParaRPr lang="zh-TW" altLang="en-US" sz="1800" b="1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制定性別工作平等法專法，以落實確保性別平權；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推動勞保老年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展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延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年金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</a:t>
                      </a:r>
                      <a:r>
                        <a:rPr lang="zh-TW" altLang="zh-TW" sz="18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每延後一年增給</a:t>
                      </a:r>
                      <a:r>
                        <a:rPr lang="en-US" altLang="zh-TW" sz="18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4%</a:t>
                      </a:r>
                      <a:r>
                        <a:rPr lang="zh-TW" altLang="zh-TW" sz="18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，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最多增給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20%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之機制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</a:t>
                      </a:r>
                      <a:r>
                        <a:rPr lang="zh-TW" altLang="zh-TW" sz="18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老年年金請領年齡逐步延長至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民國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115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年為</a:t>
                      </a:r>
                      <a:r>
                        <a:rPr kumimoji="1" lang="en-US" altLang="zh-TW" sz="1800" b="0" kern="12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6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歲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及勞基法退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休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勞保加保年齡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延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至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65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歲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；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辦理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多元化職業訓練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，平均每年訓練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女性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萬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5,000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人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，運用多元就業開發方案鼓勵女性社會事業發展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，計協助</a:t>
                      </a:r>
                      <a:r>
                        <a:rPr lang="en-US" altLang="zh-TW" sz="18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2,591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名女性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就業，</a:t>
                      </a:r>
                      <a:r>
                        <a:rPr kumimoji="1" lang="zh-TW" altLang="en-US" sz="1800" b="0" kern="12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協助二度就業婦女就業</a:t>
                      </a:r>
                      <a:r>
                        <a:rPr kumimoji="1" lang="zh-TW" altLang="en-US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，計協助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萬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345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人，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辦理創業鳳凰婦女小額貸款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核准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3,795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r>
                        <a:rPr kumimoji="1" lang="zh-TW" altLang="zh-TW" sz="1800" b="0" kern="120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取得貸款</a:t>
                      </a:r>
                      <a:r>
                        <a:rPr kumimoji="1" lang="zh-TW" altLang="zh-TW" sz="18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，創造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zh-TW" sz="1800" b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5,551</a:t>
                      </a:r>
                      <a:r>
                        <a:rPr lang="zh-TW" altLang="zh-TW" sz="1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個就業機會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kumimoji="1" lang="en-US" altLang="zh-TW" sz="1800" b="0" kern="120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500034" y="980728"/>
          <a:ext cx="82484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384"/>
                <a:gridCol w="2049502"/>
                <a:gridCol w="48965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名稱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政策工具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成果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8D53E224-B1F4-4D8F-B0E5-485EB588E7A7}" type="slidenum">
              <a:rPr lang="zh-TW" altLang="en-US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en-US" altLang="zh-TW" dirty="0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67544" y="262389"/>
            <a:ext cx="5173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63538" indent="-276225" eaLnBrk="0" hangingPunct="0">
              <a:buClr>
                <a:schemeClr val="accent1"/>
              </a:buClr>
              <a:buSzPct val="68000"/>
              <a:defRPr/>
            </a:pPr>
            <a:r>
              <a:rPr lang="zh-TW" altLang="en-US" sz="36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小結</a:t>
            </a:r>
          </a:p>
        </p:txBody>
      </p:sp>
      <p:sp>
        <p:nvSpPr>
          <p:cNvPr id="13" name="圓角矩形 12"/>
          <p:cNvSpPr/>
          <p:nvPr/>
        </p:nvSpPr>
        <p:spPr bwMode="auto">
          <a:xfrm>
            <a:off x="428596" y="831582"/>
            <a:ext cx="8389967" cy="1877338"/>
          </a:xfrm>
          <a:prstGeom prst="roundRect">
            <a:avLst/>
          </a:prstGeom>
          <a:solidFill>
            <a:schemeClr val="bg2">
              <a:lumMod val="90000"/>
            </a:schemeClr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0000" tIns="180000" rIns="90000" bIns="46800" anchor="ctr"/>
          <a:lstStyle/>
          <a:p>
            <a:pPr marL="285750" indent="-285750" defTabSz="444500">
              <a:lnSpc>
                <a:spcPct val="90000"/>
              </a:lnSpc>
              <a:spcAft>
                <a:spcPct val="35000"/>
              </a:spcAft>
              <a:buFontTx/>
              <a:buBlip>
                <a:blip r:embed="rId2"/>
              </a:buBlip>
              <a:defRPr/>
            </a:pPr>
            <a:r>
              <a:rPr lang="zh-TW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雖有前開政策工具及各部會之努力，</a:t>
            </a:r>
            <a:r>
              <a:rPr lang="en-US" altLang="zh-TW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年來我國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女性勞參率</a:t>
            </a:r>
            <a:r>
              <a:rPr lang="zh-TW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由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93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47.7%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提升至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50.6%</a:t>
            </a:r>
            <a:r>
              <a:rPr lang="zh-TW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增加</a:t>
            </a:r>
            <a:r>
              <a:rPr lang="en-US" altLang="zh-TW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82.2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萬</a:t>
            </a:r>
            <a:r>
              <a:rPr lang="zh-TW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女性勞動力，但也發</a:t>
            </a:r>
            <a:r>
              <a:rPr lang="zh-TW" altLang="en-US" sz="1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現尚有因</a:t>
            </a:r>
            <a:r>
              <a:rPr lang="zh-TW" altLang="en-US" sz="1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結婚、生育、家庭照顧負擔及事業單位提供性別平等友善措施不足等因素</a:t>
            </a:r>
            <a:r>
              <a:rPr lang="zh-TW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，影響女性勞動參與意願及提早退出勞動市場，因此未來本部除賡續執行前開政策工具外，並再提出因應對策方案如下：</a:t>
            </a:r>
            <a:endParaRPr lang="en-US" altLang="zh-TW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五邊形 6"/>
          <p:cNvSpPr/>
          <p:nvPr/>
        </p:nvSpPr>
        <p:spPr bwMode="auto">
          <a:xfrm>
            <a:off x="2915816" y="2852936"/>
            <a:ext cx="5472608" cy="497781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對策方案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五邊形 7"/>
          <p:cNvSpPr/>
          <p:nvPr/>
        </p:nvSpPr>
        <p:spPr bwMode="auto">
          <a:xfrm>
            <a:off x="539552" y="2852936"/>
            <a:ext cx="2736304" cy="497781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190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問題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10" name="資料庫圖表 9"/>
          <p:cNvGraphicFramePr/>
          <p:nvPr/>
        </p:nvGraphicFramePr>
        <p:xfrm>
          <a:off x="500034" y="3500438"/>
          <a:ext cx="8286808" cy="3175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1767C8D1-6EA9-4151-AEA7-46C596DEED47}" type="slidenum">
              <a:rPr lang="zh-TW" altLang="en-US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32048" y="0"/>
            <a:ext cx="8892480" cy="936625"/>
          </a:xfrm>
          <a:prstGeom prst="rect">
            <a:avLst/>
          </a:prstGeom>
        </p:spPr>
        <p:txBody>
          <a:bodyPr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eaLnBrk="0" hangingPunct="0">
              <a:defRPr sz="41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  <a:lvl2pPr eaLnBrk="0" hangingPunct="0"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2pPr>
            <a:lvl3pPr eaLnBrk="0" hangingPunct="0"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3pPr>
            <a:lvl4pPr eaLnBrk="0" hangingPunct="0"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4pPr>
            <a:lvl5pPr eaLnBrk="0" hangingPunct="0"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  <a:ea typeface="微軟正黑體" pitchFamily="34" charset="-120"/>
              </a:defRPr>
            </a:lvl9pPr>
            <a:extLst/>
          </a:lstStyle>
          <a:p>
            <a:pPr>
              <a:defRPr/>
            </a:pPr>
            <a:r>
              <a:rPr lang="zh-TW" altLang="en-US" sz="3600" dirty="0" smtClean="0"/>
              <a:t>肆、未來策進方向</a:t>
            </a:r>
            <a:endParaRPr lang="zh-TW" altLang="en-US" sz="3600" dirty="0"/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98042070"/>
              </p:ext>
            </p:extLst>
          </p:nvPr>
        </p:nvGraphicFramePr>
        <p:xfrm>
          <a:off x="251520" y="785794"/>
          <a:ext cx="8784976" cy="59385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80320"/>
                <a:gridCol w="5904656"/>
              </a:tblGrid>
              <a:tr h="41095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對策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424" marR="91424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424" marR="91424" marT="45737" marB="45737">
                    <a:solidFill>
                      <a:srgbClr val="0099CC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在家工作</a:t>
                      </a:r>
                    </a:p>
                  </a:txBody>
                  <a:tcPr marL="91424" marR="91424" marT="45737" marB="45737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altLang="zh-TW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1.</a:t>
                      </a:r>
                      <a:r>
                        <a:rPr lang="zh-TW" altLang="zh-TW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在家工作及電傳勞動法規調適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altLang="zh-TW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2.</a:t>
                      </a:r>
                      <a:r>
                        <a:rPr lang="zh-TW" altLang="zh-TW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鼓勵企業</a:t>
                      </a:r>
                      <a:r>
                        <a:rPr lang="zh-TW" altLang="en-US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提供在家遠距工作之就業機會</a:t>
                      </a:r>
                      <a:endParaRPr lang="zh-TW" altLang="zh-TW" sz="1800" b="1" kern="100" dirty="0" smtClean="0">
                        <a:solidFill>
                          <a:srgbClr val="9933FF"/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altLang="zh-TW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3.</a:t>
                      </a:r>
                      <a:r>
                        <a:rPr lang="zh-TW" altLang="zh-TW" sz="1800" b="1" kern="100" dirty="0" smtClean="0">
                          <a:solidFill>
                            <a:srgbClr val="9933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提供數位平台及職業訓練</a:t>
                      </a:r>
                      <a:endParaRPr lang="en-US" altLang="zh-TW" sz="1800" b="1" kern="100" dirty="0" smtClean="0">
                        <a:solidFill>
                          <a:srgbClr val="9933FF"/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6625">
                <a:tc>
                  <a:txBody>
                    <a:bodyPr/>
                    <a:lstStyle/>
                    <a:p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部分工時工作</a:t>
                      </a:r>
                      <a:endParaRPr lang="zh-TW" altLang="en-US" sz="2000" b="0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91424" marR="91424" marT="45737" marB="45737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chemeClr val="accent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1.</a:t>
                      </a:r>
                      <a:r>
                        <a:rPr lang="zh-TW" altLang="en-US" sz="1800" b="1" dirty="0" smtClean="0">
                          <a:solidFill>
                            <a:schemeClr val="accent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研議部分工時勞工權益法制化</a:t>
                      </a:r>
                      <a:endParaRPr lang="en-US" altLang="zh-TW" sz="1800" b="1" dirty="0" smtClean="0">
                        <a:solidFill>
                          <a:schemeClr val="accent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200" dirty="0" smtClean="0">
                          <a:solidFill>
                            <a:schemeClr val="accent2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2.</a:t>
                      </a:r>
                      <a:r>
                        <a:rPr lang="zh-TW" altLang="en-US" sz="1800" b="1" kern="1200" dirty="0" smtClean="0">
                          <a:solidFill>
                            <a:schemeClr val="accent2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鼓勵企業拓展職務再設計內涵，提供部分工時工作</a:t>
                      </a:r>
                      <a:endParaRPr lang="en-US" altLang="zh-TW" sz="1800" b="1" kern="1200" dirty="0" smtClean="0">
                        <a:solidFill>
                          <a:schemeClr val="accent2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200" dirty="0" smtClean="0">
                          <a:solidFill>
                            <a:schemeClr val="accent2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3.</a:t>
                      </a:r>
                      <a:r>
                        <a:rPr lang="zh-TW" altLang="en-US" sz="1800" b="1" kern="1200" dirty="0" smtClean="0">
                          <a:solidFill>
                            <a:schemeClr val="accent2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運用巨量分析協助女性就業</a:t>
                      </a:r>
                    </a:p>
                  </a:txBody>
                  <a:tcPr marL="91424" marR="91424" marT="45737" marB="45737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6625">
                <a:tc>
                  <a:txBody>
                    <a:bodyPr/>
                    <a:lstStyle/>
                    <a:p>
                      <a:pPr rtl="0"/>
                      <a:r>
                        <a:rPr lang="zh-TW" altLang="zh-TW" sz="20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非典型勞動及彈性工時</a:t>
                      </a:r>
                      <a:endParaRPr lang="zh-TW" altLang="zh-TW" sz="2000" b="0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91424" marR="91424" marT="45737" marB="45737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sz="1800" b="1" kern="100" dirty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1.</a:t>
                      </a:r>
                      <a:r>
                        <a:rPr lang="zh-TW" sz="1800" b="1" kern="100" dirty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研議非典型勞動之保護法制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sz="1800" b="1" kern="100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2.</a:t>
                      </a: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研議勞基法服務業專章 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sz="1800" b="1" kern="100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3.</a:t>
                      </a:r>
                      <a:r>
                        <a:rPr lang="zh-TW" altLang="zh-TW" sz="1800" b="1" kern="100" dirty="0" smtClean="0">
                          <a:solidFill>
                            <a:srgbClr val="7030A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推廣彈性工時</a:t>
                      </a:r>
                      <a:endParaRPr lang="zh-TW" altLang="en-US" sz="1800" b="1" kern="100" dirty="0" smtClean="0">
                        <a:solidFill>
                          <a:srgbClr val="7030A0"/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66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銀髮人才再利用</a:t>
                      </a:r>
                      <a:endParaRPr lang="zh-TW" altLang="zh-TW" sz="2000" b="0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91424" marR="91424" marT="45737" marB="45737" anchor="ctr"/>
                </a:tc>
                <a:tc>
                  <a:txBody>
                    <a:bodyPr/>
                    <a:lstStyle/>
                    <a:p>
                      <a:pPr marL="176213" indent="-176213" algn="l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1.</a:t>
                      </a:r>
                      <a:r>
                        <a:rPr lang="zh-TW" sz="18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規劃青銀共創</a:t>
                      </a:r>
                      <a:r>
                        <a:rPr lang="zh-TW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機</a:t>
                      </a:r>
                      <a:r>
                        <a:rPr lang="zh-TW" altLang="en-US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制</a:t>
                      </a:r>
                      <a:endParaRPr lang="zh-TW" sz="1800" kern="100" dirty="0">
                        <a:latin typeface="標楷體" pitchFamily="65" charset="-120"/>
                        <a:ea typeface="標楷體" pitchFamily="65" charset="-120"/>
                        <a:cs typeface="Courier New"/>
                      </a:endParaRPr>
                    </a:p>
                    <a:p>
                      <a:pPr marL="176213" indent="-176213"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2.</a:t>
                      </a:r>
                      <a:r>
                        <a:rPr lang="zh-TW" sz="18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建立職涯再設計</a:t>
                      </a:r>
                      <a:r>
                        <a:rPr lang="zh-TW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機制</a:t>
                      </a:r>
                      <a:endParaRPr lang="zh-TW" sz="1800" kern="100" dirty="0">
                        <a:latin typeface="標楷體" pitchFamily="65" charset="-120"/>
                        <a:ea typeface="標楷體" pitchFamily="65" charset="-120"/>
                        <a:cs typeface="Courier New"/>
                      </a:endParaRPr>
                    </a:p>
                    <a:p>
                      <a:pPr marL="176213" indent="-176213"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3</a:t>
                      </a:r>
                      <a:r>
                        <a:rPr lang="en-US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提供中高齡者關懷服務及工作</a:t>
                      </a:r>
                      <a:endParaRPr lang="zh-TW" sz="1800" kern="100" dirty="0">
                        <a:latin typeface="標楷體" pitchFamily="65" charset="-120"/>
                        <a:ea typeface="標楷體" pitchFamily="65" charset="-120"/>
                        <a:cs typeface="Courier New"/>
                      </a:endParaRPr>
                    </a:p>
                    <a:p>
                      <a:pPr marL="176213" indent="-176213"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4</a:t>
                      </a:r>
                      <a:r>
                        <a:rPr lang="en-US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.</a:t>
                      </a:r>
                      <a:r>
                        <a:rPr lang="zh-TW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強化</a:t>
                      </a:r>
                      <a:r>
                        <a:rPr lang="zh-TW" sz="18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銀髮人才資源中心的</a:t>
                      </a:r>
                      <a:r>
                        <a:rPr lang="zh-TW" sz="18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Courier New"/>
                        </a:rPr>
                        <a:t>功能</a:t>
                      </a:r>
                      <a:endParaRPr lang="zh-TW" sz="1800" kern="100" dirty="0">
                        <a:latin typeface="標楷體" pitchFamily="65" charset="-120"/>
                        <a:ea typeface="標楷體" pitchFamily="65" charset="-120"/>
                        <a:cs typeface="Courier New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6625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托育服務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74320" marR="0" indent="-27432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900"/>
                        <a:buFont typeface="Arial"/>
                        <a:buAutoNum type="arabicPeriod"/>
                      </a:pPr>
                      <a:r>
                        <a:rPr lang="zh-TW" altLang="en-US" sz="1800" b="1" i="0" u="none" strike="noStrike" kern="1200" dirty="0">
                          <a:solidFill>
                            <a:srgbClr val="000066"/>
                          </a:solidFill>
                          <a:latin typeface="標楷體"/>
                          <a:ea typeface="標楷體"/>
                        </a:rPr>
                        <a:t>安親托育普及化</a:t>
                      </a:r>
                    </a:p>
                    <a:p>
                      <a:pPr marL="274320" marR="0" indent="-27432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i="0" u="none" strike="noStrike" kern="1200" dirty="0">
                          <a:solidFill>
                            <a:srgbClr val="000066"/>
                          </a:solidFill>
                          <a:latin typeface="標楷體"/>
                          <a:ea typeface="標楷體"/>
                        </a:rPr>
                        <a:t>2.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000066"/>
                          </a:solidFill>
                          <a:latin typeface="標楷體"/>
                          <a:ea typeface="標楷體"/>
                        </a:rPr>
                        <a:t>研議家庭照顧與職場衡平措施</a:t>
                      </a:r>
                    </a:p>
                    <a:p>
                      <a:pPr marL="274320" marR="0" indent="-27432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i="0" u="none" strike="noStrike" kern="1200" dirty="0">
                          <a:solidFill>
                            <a:srgbClr val="000066"/>
                          </a:solidFill>
                          <a:latin typeface="標楷體"/>
                          <a:ea typeface="標楷體"/>
                        </a:rPr>
                        <a:t>3.</a:t>
                      </a:r>
                      <a:r>
                        <a:rPr lang="zh-TW" altLang="en-US" sz="1800" b="1" i="0" u="none" strike="noStrike" kern="1200" dirty="0">
                          <a:solidFill>
                            <a:srgbClr val="000066"/>
                          </a:solidFill>
                          <a:latin typeface="標楷體"/>
                          <a:ea typeface="標楷體"/>
                        </a:rPr>
                        <a:t>鼓勵企業提供托育服務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6625"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托老服務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74320" marR="0" indent="-27432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i="0" u="none" strike="noStrik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/>
                          <a:ea typeface="標楷體"/>
                        </a:rPr>
                        <a:t>1.</a:t>
                      </a:r>
                      <a:r>
                        <a:rPr lang="zh-TW" altLang="en-US" sz="1800" b="1" i="0" u="none" strike="noStrik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/>
                          <a:ea typeface="標楷體"/>
                        </a:rPr>
                        <a:t>照顧服務體系多元化</a:t>
                      </a:r>
                    </a:p>
                    <a:p>
                      <a:pPr marL="274320" marR="0" indent="-27432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i="0" u="none" strike="noStrik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/>
                          <a:ea typeface="標楷體"/>
                        </a:rPr>
                        <a:t>2.</a:t>
                      </a:r>
                      <a:r>
                        <a:rPr lang="zh-TW" altLang="en-US" sz="1800" b="1" i="0" u="none" strike="noStrik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/>
                          <a:ea typeface="標楷體"/>
                        </a:rPr>
                        <a:t>辦理老人照顧之職業訓練</a:t>
                      </a:r>
                    </a:p>
                    <a:p>
                      <a:pPr marL="274320" marR="0" indent="-27432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i="0" u="none" strike="noStrik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/>
                          <a:ea typeface="標楷體"/>
                        </a:rPr>
                        <a:t>3.</a:t>
                      </a:r>
                      <a:r>
                        <a:rPr lang="zh-TW" altLang="en-US" sz="1800" b="1" i="0" u="none" strike="noStrik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/>
                          <a:ea typeface="標楷體"/>
                        </a:rPr>
                        <a:t>鼓勵企業設置長者臨時照顧空間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投影片編號版面配置區 2"/>
          <p:cNvSpPr txBox="1">
            <a:spLocks/>
          </p:cNvSpPr>
          <p:nvPr/>
        </p:nvSpPr>
        <p:spPr>
          <a:xfrm>
            <a:off x="8784976" y="6592267"/>
            <a:ext cx="395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53E224-B1F4-4D8F-B0E5-485EB588E7A7}" type="slidenum">
              <a:rPr kumimoji="1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新細明體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1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新細明體" charset="-12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43000"/>
          </a:xfrm>
        </p:spPr>
        <p:txBody>
          <a:bodyPr>
            <a:normAutofit/>
          </a:bodyPr>
          <a:lstStyle/>
          <a:p>
            <a:pPr marL="363538" indent="-276225" eaLnBrk="0" hangingPunct="0">
              <a:buClr>
                <a:schemeClr val="accent1"/>
              </a:buClr>
              <a:buSzPct val="68000"/>
              <a:defRPr/>
            </a:pPr>
            <a:r>
              <a:rPr kumimoji="1"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kumimoji="1" lang="zh-TW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1"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結語</a:t>
            </a:r>
            <a:endParaRPr kumimoji="1" lang="en-US" altLang="zh-TW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27584" y="1196752"/>
            <a:ext cx="777686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提升女性勞動力是可以增進國家競爭力與經濟發展，但如欲達成提高我國女性整體勞動力參與率至</a:t>
            </a:r>
            <a:r>
              <a:rPr lang="en-US" altLang="zh-TW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53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％之目標，必需透過各部會及社會各界通力合作，始可達成。</a:t>
            </a:r>
            <a:endParaRPr lang="zh-TW" altLang="en-US" dirty="0" smtClean="0">
              <a:solidFill>
                <a:srgbClr val="5F174A"/>
              </a:solidFill>
              <a:latin typeface="標楷體" pitchFamily="65" charset="-120"/>
              <a:ea typeface="標楷體" pitchFamily="65" charset="-120"/>
              <a:sym typeface="Wingdings" pitchFamily="2" charset="2"/>
            </a:endParaRPr>
          </a:p>
          <a:p>
            <a:pPr algn="just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dirty="0" smtClean="0">
                <a:solidFill>
                  <a:srgbClr val="5F174A"/>
                </a:solidFill>
                <a:latin typeface="標楷體" pitchFamily="65" charset="-120"/>
                <a:ea typeface="標楷體" pitchFamily="65" charset="-120"/>
              </a:rPr>
              <a:t>勞動部未來除持續強化現有措施外，並朝向減輕家庭照顧負擔、創造就業機會，兼顧家庭與工作之方向，以提高女性勞動參與率，進而提升國家整體競爭優勢。</a:t>
            </a:r>
          </a:p>
        </p:txBody>
      </p:sp>
      <p:sp>
        <p:nvSpPr>
          <p:cNvPr id="7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2714612" y="1785926"/>
            <a:ext cx="400052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kumimoji="0" lang="en-US" altLang="zh-TW" sz="6000" b="1" i="0" u="none" strike="noStrike" kern="1200" cap="all" spc="0" normalizeH="0" baseline="0" noProof="0" dirty="0" smtClean="0">
              <a:ln>
                <a:noFill/>
              </a:ln>
              <a:solidFill>
                <a:srgbClr val="924104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Verdana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kumimoji="0" lang="zh-TW" altLang="en-US" sz="6000" b="1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簡報完畢</a:t>
            </a:r>
            <a:endParaRPr kumimoji="0" lang="en-US" altLang="zh-TW" sz="6000" b="1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8748464" y="6492875"/>
            <a:ext cx="395536" cy="365125"/>
          </a:xfrm>
        </p:spPr>
        <p:txBody>
          <a:bodyPr/>
          <a:lstStyle/>
          <a:p>
            <a:pPr>
              <a:defRPr/>
            </a:pPr>
            <a:fld id="{32F3C51D-6EF9-4390-A804-2C212D5E4A5B}" type="slidenum">
              <a:rPr lang="zh-TW" altLang="en-US" b="1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en-US" altLang="zh-TW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21912</TotalTime>
  <Words>3129</Words>
  <Application>Microsoft Office PowerPoint</Application>
  <PresentationFormat>如螢幕大小 (4:3)</PresentationFormat>
  <Paragraphs>724</Paragraphs>
  <Slides>19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Office 佈景主題</vt:lpstr>
      <vt:lpstr>投影片 1</vt:lpstr>
      <vt:lpstr> 簡 報 大 綱</vt:lpstr>
      <vt:lpstr>投影片 3</vt:lpstr>
      <vt:lpstr>投影片 4</vt:lpstr>
      <vt:lpstr>投影片 5</vt:lpstr>
      <vt:lpstr>投影片 6</vt:lpstr>
      <vt:lpstr>投影片 7</vt:lpstr>
      <vt:lpstr>二、我國女性勞動參與問題</vt:lpstr>
      <vt:lpstr>投影片 9</vt:lpstr>
      <vt:lpstr>投影片 10</vt:lpstr>
      <vt:lpstr>投影片 11</vt:lpstr>
      <vt:lpstr>投影片 12</vt:lpstr>
      <vt:lpstr>投影片 13</vt:lpstr>
      <vt:lpstr>回顧本部自93年至103年，近10年來提升女性勞參率2.9個百分點之執行成果如下：</vt:lpstr>
      <vt:lpstr>投影片 15</vt:lpstr>
      <vt:lpstr>投影片 16</vt:lpstr>
      <vt:lpstr>投影片 17</vt:lpstr>
      <vt:lpstr>伍、結語</vt:lpstr>
      <vt:lpstr>投影片 19</vt:lpstr>
    </vt:vector>
  </TitlesOfParts>
  <Company>CLA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行政院勞工委員會</dc:creator>
  <cp:lastModifiedBy>新聞傳播處新聞發布與聯繫科黃宇萱</cp:lastModifiedBy>
  <cp:revision>1828</cp:revision>
  <cp:lastPrinted>1601-01-01T00:00:00Z</cp:lastPrinted>
  <dcterms:created xsi:type="dcterms:W3CDTF">2009-06-29T08:41:33Z</dcterms:created>
  <dcterms:modified xsi:type="dcterms:W3CDTF">2015-10-28T03:06:51Z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TC010601781028</vt:lpwstr>
  </property>
</Properties>
</file>