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2"/>
  </p:sldMasterIdLst>
  <p:notesMasterIdLst>
    <p:notesMasterId r:id="rId8"/>
  </p:notesMasterIdLst>
  <p:handoutMasterIdLst>
    <p:handoutMasterId r:id="rId9"/>
  </p:handoutMasterIdLst>
  <p:sldIdLst>
    <p:sldId id="257" r:id="rId3"/>
    <p:sldId id="258" r:id="rId4"/>
    <p:sldId id="259" r:id="rId5"/>
    <p:sldId id="260" r:id="rId6"/>
    <p:sldId id="261" r:id="rId7"/>
  </p:sldIdLst>
  <p:sldSz cx="9144000" cy="6858000" type="screen4x3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FD77"/>
    <a:srgbClr val="F6F98B"/>
    <a:srgbClr val="EFF41C"/>
    <a:srgbClr val="ECFB61"/>
    <a:srgbClr val="E2E23E"/>
    <a:srgbClr val="9DD37F"/>
    <a:srgbClr val="6AF270"/>
    <a:srgbClr val="F5FBD1"/>
    <a:srgbClr val="A793BF"/>
    <a:srgbClr val="957D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0FF1CE12-B100-0000-0000-000000000002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0"/>
    <p:restoredTop sz="86410"/>
  </p:normalViewPr>
  <p:slideViewPr>
    <p:cSldViewPr>
      <p:cViewPr>
        <p:scale>
          <a:sx n="100" d="100"/>
          <a:sy n="100" d="100"/>
        </p:scale>
        <p:origin x="-1944" y="-78"/>
      </p:cViewPr>
      <p:guideLst>
        <p:guide orient="horz" pos="2160"/>
        <p:guide pos="2880"/>
      </p:guideLst>
    </p:cSldViewPr>
  </p:slideViewPr>
  <p:outlineViewPr>
    <p:cViewPr>
      <p:scale>
        <a:sx n="1" d="1"/>
        <a:sy n="1" d="1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欠稅人數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c:rich>
      </c:tx>
      <c:layout>
        <c:manualLayout>
          <c:xMode val="edge"/>
          <c:yMode val="edge"/>
          <c:x val="0.44019550020441756"/>
          <c:y val="0.18306530694859094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36519813564447"/>
          <c:y val="0.13746316145794255"/>
          <c:w val="0.65601226463310991"/>
          <c:h val="0.6603283581308268"/>
        </c:manualLayout>
      </c:layout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欠稅案件統計表(人數)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scene3d>
              <a:camera prst="orthographicFront"/>
              <a:lightRig rig="threePt" dir="t"/>
            </a:scene3d>
            <a:sp3d prstMaterial="dkEdge">
              <a:bevelT/>
            </a:sp3d>
          </c:spPr>
          <c:dPt>
            <c:idx val="0"/>
            <c:bubble3D val="0"/>
            <c:explosion val="26"/>
            <c:spPr>
              <a:solidFill>
                <a:srgbClr val="FFFF00"/>
              </a:solidFill>
              <a:scene3d>
                <a:camera prst="orthographicFront"/>
                <a:lightRig rig="threePt" dir="t"/>
              </a:scene3d>
              <a:sp3d prstMaterial="dkEdge">
                <a:bevelT/>
              </a:sp3d>
            </c:spPr>
          </c:dPt>
          <c:dPt>
            <c:idx val="1"/>
            <c:bubble3D val="0"/>
            <c:spPr>
              <a:solidFill>
                <a:srgbClr val="92D050"/>
              </a:solidFill>
              <a:scene3d>
                <a:camera prst="orthographicFront"/>
                <a:lightRig rig="threePt" dir="t"/>
              </a:scene3d>
              <a:sp3d prstMaterial="dkEdge">
                <a:bevelT/>
              </a:sp3d>
            </c:spPr>
          </c:dPt>
          <c:cat>
            <c:strRef>
              <c:f>工作表1!$A$2:$A$3</c:f>
              <c:strCache>
                <c:ptCount val="2"/>
                <c:pt idx="0">
                  <c:v>未達1,000萬元</c:v>
                </c:pt>
                <c:pt idx="1">
                  <c:v>達1,000萬元以上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1057</c:v>
                </c:pt>
                <c:pt idx="1">
                  <c:v>372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800"/>
      </a:pPr>
      <a:endParaRPr lang="zh-TW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title>
      <c:tx>
        <c:rich>
          <a:bodyPr/>
          <a:lstStyle/>
          <a:p>
            <a:pPr>
              <a:defRPr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欠稅件數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c:rich>
      </c:tx>
      <c:layout>
        <c:manualLayout>
          <c:xMode val="edge"/>
          <c:yMode val="edge"/>
          <c:x val="0.23773268487409449"/>
          <c:y val="5.3043992844332491E-2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059748150588632E-3"/>
          <c:y val="5.6701749692211076E-2"/>
          <c:w val="0.72222291392910365"/>
          <c:h val="0.75253146475788402"/>
        </c:manualLayout>
      </c:layout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欠稅案件統計表(件數)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</c:spPr>
          <c:dPt>
            <c:idx val="0"/>
            <c:bubble3D val="0"/>
            <c:explosion val="26"/>
            <c:spPr>
              <a:solidFill>
                <a:srgbClr val="FFFF00"/>
              </a:solidFill>
              <a:scene3d>
                <a:camera prst="orthographicFront"/>
                <a:lightRig rig="threePt" dir="t"/>
              </a:scene3d>
              <a:sp3d prstMaterial="dkEdge">
                <a:bevelT/>
              </a:sp3d>
            </c:spPr>
          </c:dPt>
          <c:dPt>
            <c:idx val="1"/>
            <c:bubble3D val="0"/>
            <c:spPr>
              <a:solidFill>
                <a:srgbClr val="92D050"/>
              </a:solidFill>
              <a:scene3d>
                <a:camera prst="orthographicFront"/>
                <a:lightRig rig="threePt" dir="t"/>
              </a:scene3d>
              <a:sp3d prstMaterial="dkEdge">
                <a:bevelT/>
              </a:sp3d>
            </c:spPr>
          </c:dPt>
          <c:cat>
            <c:strRef>
              <c:f>工作表1!$A$2:$A$3</c:f>
              <c:strCache>
                <c:ptCount val="2"/>
                <c:pt idx="0">
                  <c:v>未達1,000萬元</c:v>
                </c:pt>
                <c:pt idx="1">
                  <c:v>達1,000萬元以上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3052</c:v>
                </c:pt>
                <c:pt idx="1">
                  <c:v>1915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0"/>
        <c:txPr>
          <a:bodyPr/>
          <a:lstStyle/>
          <a:p>
            <a:pPr>
              <a:defRPr sz="1800"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</c:legendEntry>
      <c:legendEntry>
        <c:idx val="1"/>
        <c:txPr>
          <a:bodyPr/>
          <a:lstStyle/>
          <a:p>
            <a:pPr>
              <a:defRPr sz="1800">
                <a:latin typeface="標楷體" panose="03000509000000000000" pitchFamily="65" charset="-120"/>
                <a:ea typeface="標楷體" panose="03000509000000000000" pitchFamily="65" charset="-120"/>
              </a:defRPr>
            </a:pPr>
            <a:endParaRPr lang="zh-TW"/>
          </a:p>
        </c:txPr>
      </c:legendEntry>
      <c:layout>
        <c:manualLayout>
          <c:xMode val="edge"/>
          <c:yMode val="edge"/>
          <c:x val="0"/>
          <c:y val="0.6301672263172573"/>
          <c:w val="0.87686904520187414"/>
          <c:h val="0.18757524674129178"/>
        </c:manualLayout>
      </c:layout>
      <c:overlay val="0"/>
      <c:txPr>
        <a:bodyPr/>
        <a:lstStyle/>
        <a:p>
          <a:pPr>
            <a:defRPr sz="1800">
              <a:latin typeface="標楷體" panose="03000509000000000000" pitchFamily="65" charset="-120"/>
              <a:ea typeface="標楷體" panose="03000509000000000000" pitchFamily="65" charset="-120"/>
            </a:defRPr>
          </a:pPr>
          <a:endParaRPr lang="zh-TW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32"/>
    </mc:Choice>
    <mc:Fallback>
      <c:style val="32"/>
    </mc:Fallback>
  </mc:AlternateContent>
  <c:chart>
    <c:title>
      <c:tx>
        <c:rich>
          <a:bodyPr/>
          <a:lstStyle/>
          <a:p>
            <a:pPr>
              <a:defRPr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欠稅金額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億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元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c:rich>
      </c:tx>
      <c:layout>
        <c:manualLayout>
          <c:xMode val="edge"/>
          <c:yMode val="edge"/>
          <c:x val="0.18009845311305281"/>
          <c:y val="4.3438171221716108E-2"/>
        </c:manualLayout>
      </c:layout>
      <c:overlay val="0"/>
    </c:title>
    <c:autoTitleDeleted val="0"/>
    <c:view3D>
      <c:rotX val="30"/>
      <c:rotY val="11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626955392755925E-2"/>
          <c:y val="2.2619882513054104E-2"/>
          <c:w val="0.81090635898843488"/>
          <c:h val="0.84265347831722404"/>
        </c:manualLayout>
      </c:layout>
      <c:pie3D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欠稅案件統計表(金額億元)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scene3d>
              <a:camera prst="orthographicFront"/>
              <a:lightRig rig="threePt" dir="t">
                <a:rot lat="0" lon="0" rev="0"/>
              </a:lightRig>
            </a:scene3d>
            <a:sp3d prstMaterial="dkEdge">
              <a:bevelT w="139700" h="38100"/>
              <a:contourClr>
                <a:srgbClr val="000000"/>
              </a:contourClr>
            </a:sp3d>
          </c:spPr>
          <c:explosion val="25"/>
          <c:dPt>
            <c:idx val="0"/>
            <c:bubble3D val="0"/>
            <c:spPr>
              <a:solidFill>
                <a:srgbClr val="FFFF00"/>
              </a:solidFill>
              <a:scene3d>
                <a:camera prst="orthographicFront"/>
                <a:lightRig rig="threePt" dir="t">
                  <a:rot lat="0" lon="0" rev="0"/>
                </a:lightRig>
              </a:scene3d>
              <a:sp3d prstMaterial="dkEdge">
                <a:bevelT w="139700" h="38100"/>
                <a:contourClr>
                  <a:srgbClr val="000000"/>
                </a:contourClr>
              </a:sp3d>
            </c:spPr>
          </c:dPt>
          <c:dPt>
            <c:idx val="1"/>
            <c:bubble3D val="0"/>
            <c:explosion val="16"/>
            <c:spPr>
              <a:solidFill>
                <a:srgbClr val="92D050"/>
              </a:solidFill>
              <a:scene3d>
                <a:camera prst="orthographicFront"/>
                <a:lightRig rig="threePt" dir="t">
                  <a:rot lat="0" lon="0" rev="0"/>
                </a:lightRig>
              </a:scene3d>
              <a:sp3d prstMaterial="dkEdge">
                <a:bevelT w="139700" h="38100"/>
                <a:contourClr>
                  <a:srgbClr val="000000"/>
                </a:contourClr>
              </a:sp3d>
            </c:spPr>
          </c:dPt>
          <c:cat>
            <c:strRef>
              <c:f>工作表1!$A$2:$A$3</c:f>
              <c:strCache>
                <c:ptCount val="2"/>
                <c:pt idx="0">
                  <c:v>未達1,000萬元</c:v>
                </c:pt>
                <c:pt idx="1">
                  <c:v>達1,000萬元以上</c:v>
                </c:pt>
              </c:strCache>
            </c:strRef>
          </c:cat>
          <c:val>
            <c:numRef>
              <c:f>工作表1!$B$2:$B$3</c:f>
              <c:numCache>
                <c:formatCode>General</c:formatCode>
                <c:ptCount val="2"/>
                <c:pt idx="0">
                  <c:v>19</c:v>
                </c:pt>
                <c:pt idx="1">
                  <c:v>253.67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zh-TW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6A974B-6580-408B-8630-B1AB03928C50}" type="doc">
      <dgm:prSet loTypeId="urn:microsoft.com/office/officeart/2005/8/layout/vList5#1" loCatId="list" qsTypeId="urn:microsoft.com/office/officeart/2005/8/quickstyle/simple5#1" qsCatId="simple" csTypeId="urn:microsoft.com/office/officeart/2005/8/colors/colorful1#1" csCatId="colorful" phldr="1"/>
      <dgm:spPr/>
      <dgm:t>
        <a:bodyPr/>
        <a:lstStyle/>
        <a:p>
          <a:endParaRPr lang="zh-TW"/>
        </a:p>
      </dgm:t>
    </dgm:pt>
    <dgm:pt modelId="{556AA660-3FAE-4494-A194-3CA22004BBCE}">
      <dgm:prSet phldrT="[文字]" custT="1"/>
      <dgm:spPr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3500000" scaled="1"/>
        </a:gradFill>
        <a:ln w="76200" cmpd="dbl">
          <a:solidFill>
            <a:schemeClr val="accent4">
              <a:lumMod val="60000"/>
              <a:lumOff val="40000"/>
            </a:schemeClr>
          </a:solidFill>
        </a:ln>
        <a:effectLst>
          <a:outerShdw blurRad="76200" dir="18900000" sy="23000" kx="-1200000" algn="bl" rotWithShape="0">
            <a:prstClr val="black">
              <a:alpha val="20000"/>
            </a:prstClr>
          </a:outerShdw>
        </a:effectLst>
      </dgm:spPr>
      <dgm:t>
        <a:bodyPr/>
        <a:lstStyle/>
        <a:p>
          <a:r>
            <a:rPr lang="en-US" altLang="zh-TW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96</a:t>
          </a:r>
          <a:r>
            <a:rPr lang="zh-TW" altLang="en-US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年</a:t>
          </a:r>
          <a:r>
            <a:rPr lang="en-US" altLang="zh-TW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3</a:t>
          </a:r>
          <a:r>
            <a:rPr lang="zh-TW" altLang="en-US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月</a:t>
          </a:r>
          <a:r>
            <a:rPr lang="en-US" altLang="zh-TW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5</a:t>
          </a:r>
          <a:r>
            <a:rPr lang="zh-TW" altLang="en-US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日前已移送執行尚未終結之欠稅案件，執行期間將於</a:t>
          </a:r>
          <a:r>
            <a:rPr lang="en-US" altLang="zh-TW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106</a:t>
          </a:r>
          <a:r>
            <a:rPr lang="zh-TW" altLang="en-US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年</a:t>
          </a:r>
          <a:r>
            <a:rPr lang="en-US" altLang="zh-TW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3</a:t>
          </a:r>
          <a:r>
            <a:rPr lang="zh-TW" altLang="en-US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月</a:t>
          </a:r>
          <a:r>
            <a:rPr lang="en-US" altLang="zh-TW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4</a:t>
          </a:r>
          <a:r>
            <a:rPr lang="zh-TW" altLang="en-US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日屆滿（</a:t>
          </a:r>
          <a:r>
            <a:rPr lang="en-US" altLang="zh-TW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4,967</a:t>
          </a:r>
          <a:r>
            <a:rPr lang="zh-TW" altLang="en-US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件</a:t>
          </a:r>
          <a:r>
            <a:rPr lang="zh-TW" altLang="en-US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、金額</a:t>
          </a:r>
          <a:r>
            <a:rPr lang="en-US" altLang="zh-TW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272.67</a:t>
          </a:r>
          <a:r>
            <a:rPr lang="zh-TW" altLang="en-US" sz="24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億元）</a:t>
          </a:r>
          <a:endParaRPr lang="zh-TW" altLang="en-US" sz="2400" b="1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  <a:cs typeface="Times New Roman" panose="02020603050405020304" pitchFamily="18" charset="0"/>
          </a:endParaRPr>
        </a:p>
      </dgm:t>
    </dgm:pt>
    <dgm:pt modelId="{09B0A48E-F71A-43B0-B2BD-0F0DCFEA1D4E}" type="parTrans" cxnId="{9D4C8C24-5AD3-430F-8591-00B19BD01E42}">
      <dgm:prSet/>
      <dgm:spPr/>
      <dgm:t>
        <a:bodyPr/>
        <a:lstStyle/>
        <a:p>
          <a:endParaRPr lang="zh-TW"/>
        </a:p>
      </dgm:t>
    </dgm:pt>
    <dgm:pt modelId="{8E308EDC-1E7C-44E9-ACB4-864A1C584292}" type="sibTrans" cxnId="{9D4C8C24-5AD3-430F-8591-00B19BD01E42}">
      <dgm:prSet/>
      <dgm:spPr/>
      <dgm:t>
        <a:bodyPr/>
        <a:lstStyle/>
        <a:p>
          <a:endParaRPr lang="zh-TW"/>
        </a:p>
      </dgm:t>
    </dgm:pt>
    <dgm:pt modelId="{97105E81-2EE1-420E-AC6E-AD066675DCC6}" type="pres">
      <dgm:prSet presAssocID="{286A974B-6580-408B-8630-B1AB03928C5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/>
        </a:p>
      </dgm:t>
    </dgm:pt>
    <dgm:pt modelId="{B5F12F8D-0B88-4402-80B1-B000DE2AF302}" type="pres">
      <dgm:prSet presAssocID="{556AA660-3FAE-4494-A194-3CA22004BBCE}" presName="linNode" presStyleCnt="0"/>
      <dgm:spPr/>
      <dgm:t>
        <a:bodyPr/>
        <a:lstStyle/>
        <a:p>
          <a:endParaRPr lang="zh-TW"/>
        </a:p>
      </dgm:t>
    </dgm:pt>
    <dgm:pt modelId="{416523E1-7AFD-424A-9181-D4DF01DE7770}" type="pres">
      <dgm:prSet presAssocID="{556AA660-3FAE-4494-A194-3CA22004BBCE}" presName="parentText" presStyleLbl="node1" presStyleIdx="0" presStyleCnt="1" custScaleX="661961" custScaleY="23360" custLinFactNeighborX="2897" custLinFactNeighborY="-40347">
        <dgm:presLayoutVars>
          <dgm:chMax val="1"/>
          <dgm:bulletEnabled val="1"/>
        </dgm:presLayoutVars>
      </dgm:prSet>
      <dgm:spPr/>
      <dgm:t>
        <a:bodyPr/>
        <a:lstStyle/>
        <a:p>
          <a:endParaRPr lang="zh-TW"/>
        </a:p>
      </dgm:t>
    </dgm:pt>
  </dgm:ptLst>
  <dgm:cxnLst>
    <dgm:cxn modelId="{15296FE0-E641-449E-9D8A-7A95D6EBA5F1}" type="presOf" srcId="{556AA660-3FAE-4494-A194-3CA22004BBCE}" destId="{416523E1-7AFD-424A-9181-D4DF01DE7770}" srcOrd="0" destOrd="0" presId="urn:microsoft.com/office/officeart/2005/8/layout/vList5#1"/>
    <dgm:cxn modelId="{9D4C8C24-5AD3-430F-8591-00B19BD01E42}" srcId="{286A974B-6580-408B-8630-B1AB03928C50}" destId="{556AA660-3FAE-4494-A194-3CA22004BBCE}" srcOrd="0" destOrd="0" parTransId="{09B0A48E-F71A-43B0-B2BD-0F0DCFEA1D4E}" sibTransId="{8E308EDC-1E7C-44E9-ACB4-864A1C584292}"/>
    <dgm:cxn modelId="{0B55E092-4E20-415E-88E2-23C2914BD66E}" type="presOf" srcId="{286A974B-6580-408B-8630-B1AB03928C50}" destId="{97105E81-2EE1-420E-AC6E-AD066675DCC6}" srcOrd="0" destOrd="0" presId="urn:microsoft.com/office/officeart/2005/8/layout/vList5#1"/>
    <dgm:cxn modelId="{3EE66D97-D350-4FED-BE18-BCC6A612E411}" type="presParOf" srcId="{97105E81-2EE1-420E-AC6E-AD066675DCC6}" destId="{B5F12F8D-0B88-4402-80B1-B000DE2AF302}" srcOrd="0" destOrd="0" presId="urn:microsoft.com/office/officeart/2005/8/layout/vList5#1"/>
    <dgm:cxn modelId="{8F6224F9-7F02-4178-BE92-E726A88DB130}" type="presParOf" srcId="{B5F12F8D-0B88-4402-80B1-B000DE2AF302}" destId="{416523E1-7AFD-424A-9181-D4DF01DE7770}" srcOrd="0" destOrd="0" presId="urn:microsoft.com/office/officeart/2005/8/layout/vList5#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86A974B-6580-408B-8630-B1AB03928C50}" type="doc">
      <dgm:prSet loTypeId="urn:microsoft.com/office/officeart/2005/8/layout/vList5#1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zh-TW"/>
        </a:p>
      </dgm:t>
    </dgm:pt>
    <dgm:pt modelId="{97105E81-2EE1-420E-AC6E-AD066675DCC6}" type="pres">
      <dgm:prSet presAssocID="{286A974B-6580-408B-8630-B1AB03928C5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/>
        </a:p>
      </dgm:t>
    </dgm:pt>
  </dgm:ptLst>
  <dgm:cxnLst>
    <dgm:cxn modelId="{B3B9FE24-C70E-41ED-84AF-D28A5DB704E8}" type="presOf" srcId="{286A974B-6580-408B-8630-B1AB03928C50}" destId="{97105E81-2EE1-420E-AC6E-AD066675DCC6}" srcOrd="0" destOrd="0" presId="urn:microsoft.com/office/officeart/2005/8/layout/vList5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86A974B-6580-408B-8630-B1AB03928C50}" type="doc">
      <dgm:prSet loTypeId="urn:microsoft.com/office/officeart/2005/8/layout/vList5#1" loCatId="list" qsTypeId="urn:microsoft.com/office/officeart/2005/8/quickstyle/simple5#1" qsCatId="simple" csTypeId="urn:microsoft.com/office/officeart/2005/8/colors/colorful1#1" csCatId="colorful" phldr="1"/>
      <dgm:spPr/>
      <dgm:t>
        <a:bodyPr/>
        <a:lstStyle/>
        <a:p>
          <a:endParaRPr lang="zh-TW"/>
        </a:p>
      </dgm:t>
    </dgm:pt>
    <dgm:pt modelId="{97105E81-2EE1-420E-AC6E-AD066675DCC6}" type="pres">
      <dgm:prSet presAssocID="{286A974B-6580-408B-8630-B1AB03928C5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/>
        </a:p>
      </dgm:t>
    </dgm:pt>
  </dgm:ptLst>
  <dgm:cxnLst>
    <dgm:cxn modelId="{5BE59192-D08C-4989-AF45-B6BB82660119}" type="presOf" srcId="{286A974B-6580-408B-8630-B1AB03928C50}" destId="{97105E81-2EE1-420E-AC6E-AD066675DCC6}" srcOrd="0" destOrd="0" presId="urn:microsoft.com/office/officeart/2005/8/layout/vList5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86A974B-6580-408B-8630-B1AB03928C50}" type="doc">
      <dgm:prSet loTypeId="urn:microsoft.com/office/officeart/2005/8/layout/vList5#1" loCatId="list" qsTypeId="urn:microsoft.com/office/officeart/2005/8/quickstyle/simple5#1" qsCatId="simple" csTypeId="urn:microsoft.com/office/officeart/2005/8/colors/colorful1#1" csCatId="colorful" phldr="1"/>
      <dgm:spPr/>
      <dgm:t>
        <a:bodyPr/>
        <a:lstStyle/>
        <a:p>
          <a:endParaRPr lang="zh-TW"/>
        </a:p>
      </dgm:t>
    </dgm:pt>
    <dgm:pt modelId="{556AA660-3FAE-4494-A194-3CA22004BBCE}">
      <dgm:prSet phldrT="[文字]" custT="1"/>
      <dgm:spPr>
        <a:gradFill rotWithShape="0">
          <a:gsLst>
            <a:gs pos="98000">
              <a:schemeClr val="accent2">
                <a:lumMod val="60000"/>
                <a:lumOff val="40000"/>
              </a:schemeClr>
            </a:gs>
            <a:gs pos="100000">
              <a:srgbClr val="4D0808"/>
            </a:gs>
          </a:gsLst>
          <a:lin ang="950000" scaled="0"/>
        </a:gradFill>
      </dgm:spPr>
      <dgm:t>
        <a:bodyPr/>
        <a:lstStyle/>
        <a:p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第一階段</a:t>
          </a:r>
          <a:endParaRPr lang="en-US" altLang="zh-TW" sz="2000" b="1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100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28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</a:t>
          </a:r>
          <a:endParaRPr lang="en-US" altLang="zh-TW" sz="2000" b="1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至</a:t>
          </a:r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103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27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</a:t>
          </a:r>
          <a:endParaRPr lang="zh-TW" altLang="en-US" sz="2000" b="1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9B0A48E-F71A-43B0-B2BD-0F0DCFEA1D4E}" type="parTrans" cxnId="{9D4C8C24-5AD3-430F-8591-00B19BD01E42}">
      <dgm:prSet/>
      <dgm:spPr/>
      <dgm:t>
        <a:bodyPr/>
        <a:lstStyle/>
        <a:p>
          <a:endParaRPr lang="zh-TW"/>
        </a:p>
      </dgm:t>
    </dgm:pt>
    <dgm:pt modelId="{8E308EDC-1E7C-44E9-ACB4-864A1C584292}" type="sibTrans" cxnId="{9D4C8C24-5AD3-430F-8591-00B19BD01E42}">
      <dgm:prSet/>
      <dgm:spPr/>
      <dgm:t>
        <a:bodyPr/>
        <a:lstStyle/>
        <a:p>
          <a:endParaRPr lang="zh-TW"/>
        </a:p>
      </dgm:t>
    </dgm:pt>
    <dgm:pt modelId="{661AD22D-8E6A-4B69-B949-635E143878B5}">
      <dgm:prSet phldrT="[文字]" custT="1"/>
      <dgm:spPr>
        <a:gradFill flip="none" rotWithShape="0">
          <a:gsLst>
            <a:gs pos="0">
              <a:schemeClr val="tx2">
                <a:lumMod val="60000"/>
                <a:lumOff val="40000"/>
                <a:tint val="66000"/>
                <a:satMod val="160000"/>
              </a:schemeClr>
            </a:gs>
            <a:gs pos="50000">
              <a:schemeClr val="tx2">
                <a:lumMod val="60000"/>
                <a:lumOff val="40000"/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</dgm:spPr>
      <dgm:t>
        <a:bodyPr/>
        <a:lstStyle/>
        <a:p>
          <a:r>
            <a:rPr lang="zh-TW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增訂自</a:t>
          </a:r>
          <a:r>
            <a:rPr lang="en-US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100</a:t>
          </a:r>
          <a:r>
            <a:rPr lang="zh-TW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28</a:t>
          </a:r>
          <a:r>
            <a:rPr lang="zh-TW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日起</a:t>
          </a:r>
          <a:r>
            <a:rPr lang="en-US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3</a:t>
          </a:r>
          <a:r>
            <a:rPr lang="zh-TW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年內購買完全以電能為動力之電動車輛並完成登記者，免徵該等車輛應徵之貨物稅。</a:t>
          </a:r>
          <a:endParaRPr lang="zh-TW" sz="1800" b="1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C55E800-BA8B-4FC5-81DF-49B2AE10AAC2}" type="parTrans" cxnId="{BF0BF356-6382-4C0D-A68B-8ADB883ABF43}">
      <dgm:prSet/>
      <dgm:spPr/>
      <dgm:t>
        <a:bodyPr/>
        <a:lstStyle/>
        <a:p>
          <a:endParaRPr lang="zh-TW"/>
        </a:p>
      </dgm:t>
    </dgm:pt>
    <dgm:pt modelId="{89EED0C8-4DF7-45BB-9C72-E95FC450AA4E}" type="sibTrans" cxnId="{BF0BF356-6382-4C0D-A68B-8ADB883ABF43}">
      <dgm:prSet/>
      <dgm:spPr/>
      <dgm:t>
        <a:bodyPr/>
        <a:lstStyle/>
        <a:p>
          <a:endParaRPr lang="zh-TW"/>
        </a:p>
      </dgm:t>
    </dgm:pt>
    <dgm:pt modelId="{53E57F5F-DD08-43C4-B9A2-51011DDF2669}">
      <dgm:prSet phldrT="[文字]" custT="1"/>
      <dgm:spPr>
        <a:gradFill rotWithShape="0">
          <a:gsLst>
            <a:gs pos="0">
              <a:schemeClr val="accent6">
                <a:lumMod val="75000"/>
              </a:schemeClr>
            </a:gs>
            <a:gs pos="98000">
              <a:schemeClr val="accent6">
                <a:alpha val="74000"/>
                <a:lumMod val="82000"/>
                <a:lumOff val="18000"/>
              </a:schemeClr>
            </a:gs>
          </a:gsLst>
          <a:lin ang="600000" scaled="0"/>
        </a:gradFill>
      </dgm:spPr>
      <dgm:t>
        <a:bodyPr/>
        <a:lstStyle/>
        <a:p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第二階段</a:t>
          </a:r>
          <a:endParaRPr lang="en-US" altLang="zh-TW" sz="2000" b="1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103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28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</a:t>
          </a:r>
          <a:endParaRPr lang="en-US" altLang="zh-TW" sz="2000" b="1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至</a:t>
          </a:r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106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27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</a:t>
          </a:r>
          <a:endParaRPr lang="zh-TW" altLang="en-US" sz="2000" b="1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B3D4707-8ACF-4CB8-A1F7-33630C830A2F}" type="parTrans" cxnId="{97B2296C-304F-484A-8F65-389D137F9E45}">
      <dgm:prSet/>
      <dgm:spPr/>
      <dgm:t>
        <a:bodyPr/>
        <a:lstStyle/>
        <a:p>
          <a:endParaRPr lang="zh-TW"/>
        </a:p>
      </dgm:t>
    </dgm:pt>
    <dgm:pt modelId="{0F7D8E33-49D1-4AE5-8262-C3B7BB57E817}" type="sibTrans" cxnId="{97B2296C-304F-484A-8F65-389D137F9E45}">
      <dgm:prSet/>
      <dgm:spPr/>
      <dgm:t>
        <a:bodyPr/>
        <a:lstStyle/>
        <a:p>
          <a:endParaRPr lang="zh-TW"/>
        </a:p>
      </dgm:t>
    </dgm:pt>
    <dgm:pt modelId="{EB7690CF-0D10-4C56-9C55-78261950F71E}">
      <dgm:prSet phldrT="[文字]" custT="1"/>
      <dgm:spPr>
        <a:gradFill flip="none" rotWithShape="0">
          <a:gsLst>
            <a:gs pos="0">
              <a:schemeClr val="tx2">
                <a:lumMod val="60000"/>
                <a:lumOff val="40000"/>
                <a:tint val="66000"/>
                <a:satMod val="160000"/>
              </a:schemeClr>
            </a:gs>
            <a:gs pos="50000">
              <a:schemeClr val="tx2">
                <a:lumMod val="60000"/>
                <a:lumOff val="40000"/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  <a:tint val="23500"/>
                <a:satMod val="160000"/>
              </a:schemeClr>
            </a:gs>
          </a:gsLst>
          <a:lin ang="0" scaled="1"/>
          <a:tileRect/>
        </a:gradFill>
      </dgm:spPr>
      <dgm:t>
        <a:bodyPr/>
        <a:lstStyle/>
        <a:p>
          <a:r>
            <a:rPr lang="zh-TW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經行政院核定延長免徵電動車輛應徵貨物稅年限至</a:t>
          </a:r>
          <a:r>
            <a:rPr lang="en-US" altLang="zh-TW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106</a:t>
          </a:r>
          <a:r>
            <a:rPr lang="zh-TW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zh-TW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27</a:t>
          </a:r>
          <a:r>
            <a:rPr lang="zh-TW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日。</a:t>
          </a:r>
          <a:endParaRPr lang="zh-TW" sz="1800" b="1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CB28D3D-5170-4310-BFC7-EE380F6C1986}" type="parTrans" cxnId="{E3FC6ED6-0A67-47F7-BBFD-25D1C0B3958E}">
      <dgm:prSet/>
      <dgm:spPr/>
      <dgm:t>
        <a:bodyPr/>
        <a:lstStyle/>
        <a:p>
          <a:endParaRPr lang="zh-TW"/>
        </a:p>
      </dgm:t>
    </dgm:pt>
    <dgm:pt modelId="{FD379BED-6846-4136-8150-C6696CA6C46F}" type="sibTrans" cxnId="{E3FC6ED6-0A67-47F7-BBFD-25D1C0B3958E}">
      <dgm:prSet/>
      <dgm:spPr/>
      <dgm:t>
        <a:bodyPr/>
        <a:lstStyle/>
        <a:p>
          <a:endParaRPr lang="zh-TW"/>
        </a:p>
      </dgm:t>
    </dgm:pt>
    <dgm:pt modelId="{F465F03D-E5A9-48EF-A1D0-C55C98D0E63C}">
      <dgm:prSet phldrT="[文字]"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第三階段</a:t>
          </a:r>
          <a:endParaRPr lang="en-US" altLang="zh-TW" sz="2000" b="1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106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28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</a:t>
          </a:r>
          <a:endParaRPr lang="en-US" altLang="zh-TW" sz="2000" b="1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至</a:t>
          </a:r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110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12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31</a:t>
          </a:r>
          <a:r>
            <a:rPr lang="zh-TW" altLang="en-US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</a:t>
          </a:r>
          <a:endParaRPr lang="zh-TW" altLang="en-US" sz="2000" b="1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7793DA8-0FB6-4234-9217-BDD47E671F83}" type="parTrans" cxnId="{4BBFDC24-BD8F-4797-89E0-EAEFADFCCFB0}">
      <dgm:prSet/>
      <dgm:spPr/>
      <dgm:t>
        <a:bodyPr/>
        <a:lstStyle/>
        <a:p>
          <a:endParaRPr lang="zh-TW"/>
        </a:p>
      </dgm:t>
    </dgm:pt>
    <dgm:pt modelId="{7157036A-AAC2-4493-A2C1-A607D667B620}" type="sibTrans" cxnId="{4BBFDC24-BD8F-4797-89E0-EAEFADFCCFB0}">
      <dgm:prSet/>
      <dgm:spPr/>
      <dgm:t>
        <a:bodyPr/>
        <a:lstStyle/>
        <a:p>
          <a:endParaRPr lang="zh-TW"/>
        </a:p>
      </dgm:t>
    </dgm:pt>
    <dgm:pt modelId="{2AAFBE6F-94CB-49EE-8E39-E2B8E88B58D4}">
      <dgm:prSet phldrT="[文字]" custT="1"/>
      <dgm:spPr>
        <a:gradFill flip="none" rotWithShape="0">
          <a:gsLst>
            <a:gs pos="0">
              <a:schemeClr val="tx2">
                <a:lumMod val="60000"/>
                <a:lumOff val="40000"/>
                <a:tint val="66000"/>
                <a:satMod val="160000"/>
              </a:schemeClr>
            </a:gs>
            <a:gs pos="50000">
              <a:schemeClr val="tx2">
                <a:lumMod val="60000"/>
                <a:lumOff val="40000"/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  <a:tint val="23500"/>
                <a:satMod val="160000"/>
              </a:schemeClr>
            </a:gs>
          </a:gsLst>
          <a:lin ang="8100000" scaled="1"/>
          <a:tileRect/>
        </a:gradFill>
      </dgm:spPr>
      <dgm:t>
        <a:bodyPr/>
        <a:lstStyle/>
        <a:p>
          <a:r>
            <a:rPr lang="zh-TW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對於國內電動車輛產業發展仍有以稅賦減免扶植之必要性，爰配合免徵電動車輛貨物稅至</a:t>
          </a:r>
          <a:r>
            <a:rPr lang="en-US" altLang="zh-TW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110</a:t>
          </a:r>
          <a:r>
            <a:rPr lang="zh-TW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zh-TW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12</a:t>
          </a:r>
          <a:r>
            <a:rPr lang="zh-TW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31</a:t>
          </a:r>
          <a:r>
            <a:rPr lang="zh-TW" altLang="en-US" sz="18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日。</a:t>
          </a:r>
          <a:endParaRPr lang="zh-TW" sz="1800" b="1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4A3055D-317F-45C5-AE07-2DD9DAFE600F}" type="parTrans" cxnId="{EE58E541-388C-4364-B07B-EA15580B19F6}">
      <dgm:prSet/>
      <dgm:spPr/>
      <dgm:t>
        <a:bodyPr/>
        <a:lstStyle/>
        <a:p>
          <a:endParaRPr lang="zh-TW"/>
        </a:p>
      </dgm:t>
    </dgm:pt>
    <dgm:pt modelId="{714D8A03-3A93-4AF9-BE35-ACA80137EB53}" type="sibTrans" cxnId="{EE58E541-388C-4364-B07B-EA15580B19F6}">
      <dgm:prSet/>
      <dgm:spPr/>
      <dgm:t>
        <a:bodyPr/>
        <a:lstStyle/>
        <a:p>
          <a:endParaRPr lang="zh-TW"/>
        </a:p>
      </dgm:t>
    </dgm:pt>
    <dgm:pt modelId="{97105E81-2EE1-420E-AC6E-AD066675DCC6}" type="pres">
      <dgm:prSet presAssocID="{286A974B-6580-408B-8630-B1AB03928C5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/>
        </a:p>
      </dgm:t>
    </dgm:pt>
    <dgm:pt modelId="{B5F12F8D-0B88-4402-80B1-B000DE2AF302}" type="pres">
      <dgm:prSet presAssocID="{556AA660-3FAE-4494-A194-3CA22004BBCE}" presName="linNode" presStyleCnt="0"/>
      <dgm:spPr/>
      <dgm:t>
        <a:bodyPr/>
        <a:lstStyle/>
        <a:p>
          <a:endParaRPr lang="zh-TW"/>
        </a:p>
      </dgm:t>
    </dgm:pt>
    <dgm:pt modelId="{416523E1-7AFD-424A-9181-D4DF01DE7770}" type="pres">
      <dgm:prSet presAssocID="{556AA660-3FAE-4494-A194-3CA22004BBCE}" presName="parentText" presStyleLbl="node1" presStyleIdx="0" presStyleCnt="3" custScaleX="132170">
        <dgm:presLayoutVars>
          <dgm:chMax val="1"/>
          <dgm:bulletEnabled val="1"/>
        </dgm:presLayoutVars>
      </dgm:prSet>
      <dgm:spPr/>
      <dgm:t>
        <a:bodyPr/>
        <a:lstStyle/>
        <a:p>
          <a:endParaRPr lang="zh-TW"/>
        </a:p>
      </dgm:t>
    </dgm:pt>
    <dgm:pt modelId="{8ABC0EA2-C893-468B-90CC-8534D0DFB1C6}" type="pres">
      <dgm:prSet presAssocID="{556AA660-3FAE-4494-A194-3CA22004BBCE}" presName="descendantText" presStyleLbl="alignAccFollowNode1" presStyleIdx="0" presStyleCnt="3" custScaleX="130689">
        <dgm:presLayoutVars>
          <dgm:bulletEnabled val="1"/>
        </dgm:presLayoutVars>
      </dgm:prSet>
      <dgm:spPr/>
      <dgm:t>
        <a:bodyPr/>
        <a:lstStyle/>
        <a:p>
          <a:endParaRPr lang="zh-TW"/>
        </a:p>
      </dgm:t>
    </dgm:pt>
    <dgm:pt modelId="{9200AE93-1887-49E1-98E4-51DE746BD4A2}" type="pres">
      <dgm:prSet presAssocID="{8E308EDC-1E7C-44E9-ACB4-864A1C584292}" presName="sp" presStyleCnt="0"/>
      <dgm:spPr/>
      <dgm:t>
        <a:bodyPr/>
        <a:lstStyle/>
        <a:p>
          <a:endParaRPr lang="zh-TW"/>
        </a:p>
      </dgm:t>
    </dgm:pt>
    <dgm:pt modelId="{9E3F6FA2-BA5C-4016-89F3-CBDB626FB88D}" type="pres">
      <dgm:prSet presAssocID="{53E57F5F-DD08-43C4-B9A2-51011DDF2669}" presName="linNode" presStyleCnt="0"/>
      <dgm:spPr/>
      <dgm:t>
        <a:bodyPr/>
        <a:lstStyle/>
        <a:p>
          <a:endParaRPr lang="zh-TW"/>
        </a:p>
      </dgm:t>
    </dgm:pt>
    <dgm:pt modelId="{89AF2FD7-4AC6-4C4E-8A89-D351A0BC1398}" type="pres">
      <dgm:prSet presAssocID="{53E57F5F-DD08-43C4-B9A2-51011DDF2669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/>
        </a:p>
      </dgm:t>
    </dgm:pt>
    <dgm:pt modelId="{FD06C747-9AA8-47B0-8236-EB479BDCCDD3}" type="pres">
      <dgm:prSet presAssocID="{53E57F5F-DD08-43C4-B9A2-51011DDF2669}" presName="descendantText" presStyleLbl="alignAccFollowNode1" presStyleIdx="1" presStyleCnt="3" custLinFactNeighborX="1" custLinFactNeighborY="-1772">
        <dgm:presLayoutVars>
          <dgm:bulletEnabled val="1"/>
        </dgm:presLayoutVars>
      </dgm:prSet>
      <dgm:spPr/>
      <dgm:t>
        <a:bodyPr/>
        <a:lstStyle/>
        <a:p>
          <a:endParaRPr lang="zh-TW"/>
        </a:p>
      </dgm:t>
    </dgm:pt>
    <dgm:pt modelId="{0F4B6954-4882-4636-BEB3-6087BA58A329}" type="pres">
      <dgm:prSet presAssocID="{0F7D8E33-49D1-4AE5-8262-C3B7BB57E817}" presName="sp" presStyleCnt="0"/>
      <dgm:spPr/>
      <dgm:t>
        <a:bodyPr/>
        <a:lstStyle/>
        <a:p>
          <a:endParaRPr lang="zh-TW"/>
        </a:p>
      </dgm:t>
    </dgm:pt>
    <dgm:pt modelId="{5B873FD0-9EBD-4A72-B12B-D08EDEF1CF4E}" type="pres">
      <dgm:prSet presAssocID="{F465F03D-E5A9-48EF-A1D0-C55C98D0E63C}" presName="linNode" presStyleCnt="0"/>
      <dgm:spPr/>
      <dgm:t>
        <a:bodyPr/>
        <a:lstStyle/>
        <a:p>
          <a:endParaRPr lang="zh-TW"/>
        </a:p>
      </dgm:t>
    </dgm:pt>
    <dgm:pt modelId="{73825223-DA8A-4619-9D6E-106BD161412E}" type="pres">
      <dgm:prSet presAssocID="{F465F03D-E5A9-48EF-A1D0-C55C98D0E63C}" presName="parentText" presStyleLbl="node1" presStyleIdx="2" presStyleCnt="3" custLinFactNeighborX="196" custLinFactNeighborY="4136">
        <dgm:presLayoutVars>
          <dgm:chMax val="1"/>
          <dgm:bulletEnabled val="1"/>
        </dgm:presLayoutVars>
      </dgm:prSet>
      <dgm:spPr/>
      <dgm:t>
        <a:bodyPr/>
        <a:lstStyle/>
        <a:p>
          <a:endParaRPr lang="zh-TW"/>
        </a:p>
      </dgm:t>
    </dgm:pt>
    <dgm:pt modelId="{94F352E3-E207-489F-AFAC-76BB3D3E04DE}" type="pres">
      <dgm:prSet presAssocID="{F465F03D-E5A9-48EF-A1D0-C55C98D0E63C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TW"/>
        </a:p>
      </dgm:t>
    </dgm:pt>
  </dgm:ptLst>
  <dgm:cxnLst>
    <dgm:cxn modelId="{0DEBAB17-78DE-4014-A1FA-860616C46071}" type="presOf" srcId="{556AA660-3FAE-4494-A194-3CA22004BBCE}" destId="{416523E1-7AFD-424A-9181-D4DF01DE7770}" srcOrd="0" destOrd="0" presId="urn:microsoft.com/office/officeart/2005/8/layout/vList5#1"/>
    <dgm:cxn modelId="{9D9C4783-EB9C-4807-8504-E0A1F31C4712}" type="presOf" srcId="{286A974B-6580-408B-8630-B1AB03928C50}" destId="{97105E81-2EE1-420E-AC6E-AD066675DCC6}" srcOrd="0" destOrd="0" presId="urn:microsoft.com/office/officeart/2005/8/layout/vList5#1"/>
    <dgm:cxn modelId="{E3FC6ED6-0A67-47F7-BBFD-25D1C0B3958E}" srcId="{53E57F5F-DD08-43C4-B9A2-51011DDF2669}" destId="{EB7690CF-0D10-4C56-9C55-78261950F71E}" srcOrd="0" destOrd="0" parTransId="{8CB28D3D-5170-4310-BFC7-EE380F6C1986}" sibTransId="{FD379BED-6846-4136-8150-C6696CA6C46F}"/>
    <dgm:cxn modelId="{97B2296C-304F-484A-8F65-389D137F9E45}" srcId="{286A974B-6580-408B-8630-B1AB03928C50}" destId="{53E57F5F-DD08-43C4-B9A2-51011DDF2669}" srcOrd="1" destOrd="0" parTransId="{2B3D4707-8ACF-4CB8-A1F7-33630C830A2F}" sibTransId="{0F7D8E33-49D1-4AE5-8262-C3B7BB57E817}"/>
    <dgm:cxn modelId="{80CD87B2-D84F-4C6C-BE10-F4BA87DF410F}" type="presOf" srcId="{661AD22D-8E6A-4B69-B949-635E143878B5}" destId="{8ABC0EA2-C893-468B-90CC-8534D0DFB1C6}" srcOrd="0" destOrd="0" presId="urn:microsoft.com/office/officeart/2005/8/layout/vList5#1"/>
    <dgm:cxn modelId="{BF0BF356-6382-4C0D-A68B-8ADB883ABF43}" srcId="{556AA660-3FAE-4494-A194-3CA22004BBCE}" destId="{661AD22D-8E6A-4B69-B949-635E143878B5}" srcOrd="0" destOrd="0" parTransId="{6C55E800-BA8B-4FC5-81DF-49B2AE10AAC2}" sibTransId="{89EED0C8-4DF7-45BB-9C72-E95FC450AA4E}"/>
    <dgm:cxn modelId="{9D4C8C24-5AD3-430F-8591-00B19BD01E42}" srcId="{286A974B-6580-408B-8630-B1AB03928C50}" destId="{556AA660-3FAE-4494-A194-3CA22004BBCE}" srcOrd="0" destOrd="0" parTransId="{09B0A48E-F71A-43B0-B2BD-0F0DCFEA1D4E}" sibTransId="{8E308EDC-1E7C-44E9-ACB4-864A1C584292}"/>
    <dgm:cxn modelId="{4BBFDC24-BD8F-4797-89E0-EAEFADFCCFB0}" srcId="{286A974B-6580-408B-8630-B1AB03928C50}" destId="{F465F03D-E5A9-48EF-A1D0-C55C98D0E63C}" srcOrd="2" destOrd="0" parTransId="{C7793DA8-0FB6-4234-9217-BDD47E671F83}" sibTransId="{7157036A-AAC2-4493-A2C1-A607D667B620}"/>
    <dgm:cxn modelId="{E7B99137-5A06-41B1-BE5B-5E6BCB770F4F}" type="presOf" srcId="{53E57F5F-DD08-43C4-B9A2-51011DDF2669}" destId="{89AF2FD7-4AC6-4C4E-8A89-D351A0BC1398}" srcOrd="0" destOrd="0" presId="urn:microsoft.com/office/officeart/2005/8/layout/vList5#1"/>
    <dgm:cxn modelId="{EE58E541-388C-4364-B07B-EA15580B19F6}" srcId="{F465F03D-E5A9-48EF-A1D0-C55C98D0E63C}" destId="{2AAFBE6F-94CB-49EE-8E39-E2B8E88B58D4}" srcOrd="0" destOrd="0" parTransId="{F4A3055D-317F-45C5-AE07-2DD9DAFE600F}" sibTransId="{714D8A03-3A93-4AF9-BE35-ACA80137EB53}"/>
    <dgm:cxn modelId="{A1072C5E-98CF-48B9-9495-19AAE10CC165}" type="presOf" srcId="{EB7690CF-0D10-4C56-9C55-78261950F71E}" destId="{FD06C747-9AA8-47B0-8236-EB479BDCCDD3}" srcOrd="0" destOrd="0" presId="urn:microsoft.com/office/officeart/2005/8/layout/vList5#1"/>
    <dgm:cxn modelId="{6CAA90FA-D6C0-4B64-A8A4-09D43D1A799D}" type="presOf" srcId="{2AAFBE6F-94CB-49EE-8E39-E2B8E88B58D4}" destId="{94F352E3-E207-489F-AFAC-76BB3D3E04DE}" srcOrd="0" destOrd="0" presId="urn:microsoft.com/office/officeart/2005/8/layout/vList5#1"/>
    <dgm:cxn modelId="{77AF773A-D66A-4ED4-9BB6-8D077B3CB452}" type="presOf" srcId="{F465F03D-E5A9-48EF-A1D0-C55C98D0E63C}" destId="{73825223-DA8A-4619-9D6E-106BD161412E}" srcOrd="0" destOrd="0" presId="urn:microsoft.com/office/officeart/2005/8/layout/vList5#1"/>
    <dgm:cxn modelId="{7BF3B77A-B24E-421B-9894-1A57F4A0D22C}" type="presParOf" srcId="{97105E81-2EE1-420E-AC6E-AD066675DCC6}" destId="{B5F12F8D-0B88-4402-80B1-B000DE2AF302}" srcOrd="0" destOrd="0" presId="urn:microsoft.com/office/officeart/2005/8/layout/vList5#1"/>
    <dgm:cxn modelId="{44D6B265-7B2E-4FC4-9EF6-2034FDE4D051}" type="presParOf" srcId="{B5F12F8D-0B88-4402-80B1-B000DE2AF302}" destId="{416523E1-7AFD-424A-9181-D4DF01DE7770}" srcOrd="0" destOrd="0" presId="urn:microsoft.com/office/officeart/2005/8/layout/vList5#1"/>
    <dgm:cxn modelId="{EC644B44-E6D8-4306-AD0B-8C9DD9EA139A}" type="presParOf" srcId="{B5F12F8D-0B88-4402-80B1-B000DE2AF302}" destId="{8ABC0EA2-C893-468B-90CC-8534D0DFB1C6}" srcOrd="1" destOrd="0" presId="urn:microsoft.com/office/officeart/2005/8/layout/vList5#1"/>
    <dgm:cxn modelId="{B48C323C-AA3A-48B1-8B46-04A1FCDFFA96}" type="presParOf" srcId="{97105E81-2EE1-420E-AC6E-AD066675DCC6}" destId="{9200AE93-1887-49E1-98E4-51DE746BD4A2}" srcOrd="1" destOrd="0" presId="urn:microsoft.com/office/officeart/2005/8/layout/vList5#1"/>
    <dgm:cxn modelId="{F318B89B-3D8B-4AFC-905F-2DD4C3CBF727}" type="presParOf" srcId="{97105E81-2EE1-420E-AC6E-AD066675DCC6}" destId="{9E3F6FA2-BA5C-4016-89F3-CBDB626FB88D}" srcOrd="2" destOrd="0" presId="urn:microsoft.com/office/officeart/2005/8/layout/vList5#1"/>
    <dgm:cxn modelId="{00B48EFE-647C-4E00-85FA-3BD8DFBCD5A8}" type="presParOf" srcId="{9E3F6FA2-BA5C-4016-89F3-CBDB626FB88D}" destId="{89AF2FD7-4AC6-4C4E-8A89-D351A0BC1398}" srcOrd="0" destOrd="0" presId="urn:microsoft.com/office/officeart/2005/8/layout/vList5#1"/>
    <dgm:cxn modelId="{50714C19-3F83-4507-9930-B7E9C86C1F09}" type="presParOf" srcId="{9E3F6FA2-BA5C-4016-89F3-CBDB626FB88D}" destId="{FD06C747-9AA8-47B0-8236-EB479BDCCDD3}" srcOrd="1" destOrd="0" presId="urn:microsoft.com/office/officeart/2005/8/layout/vList5#1"/>
    <dgm:cxn modelId="{1F8FFE19-F15B-468A-99B2-85124D2D738C}" type="presParOf" srcId="{97105E81-2EE1-420E-AC6E-AD066675DCC6}" destId="{0F4B6954-4882-4636-BEB3-6087BA58A329}" srcOrd="3" destOrd="0" presId="urn:microsoft.com/office/officeart/2005/8/layout/vList5#1"/>
    <dgm:cxn modelId="{710798E1-204D-4A83-9BFF-C0F87D534E4A}" type="presParOf" srcId="{97105E81-2EE1-420E-AC6E-AD066675DCC6}" destId="{5B873FD0-9EBD-4A72-B12B-D08EDEF1CF4E}" srcOrd="4" destOrd="0" presId="urn:microsoft.com/office/officeart/2005/8/layout/vList5#1"/>
    <dgm:cxn modelId="{978452CA-C008-4D2B-A048-D9BDFCECE8E6}" type="presParOf" srcId="{5B873FD0-9EBD-4A72-B12B-D08EDEF1CF4E}" destId="{73825223-DA8A-4619-9D6E-106BD161412E}" srcOrd="0" destOrd="0" presId="urn:microsoft.com/office/officeart/2005/8/layout/vList5#1"/>
    <dgm:cxn modelId="{4E195248-482F-47BF-88ED-737912DA00AD}" type="presParOf" srcId="{5B873FD0-9EBD-4A72-B12B-D08EDEF1CF4E}" destId="{94F352E3-E207-489F-AFAC-76BB3D3E04DE}" srcOrd="1" destOrd="0" presId="urn:microsoft.com/office/officeart/2005/8/layout/vList5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6523E1-7AFD-424A-9181-D4DF01DE7770}">
      <dsp:nvSpPr>
        <dsp:cNvPr id="0" name=""/>
        <dsp:cNvSpPr/>
      </dsp:nvSpPr>
      <dsp:spPr>
        <a:xfrm>
          <a:off x="3824" y="0"/>
          <a:ext cx="8225775" cy="1110715"/>
        </a:xfrm>
        <a:prstGeom prst="roundRect">
          <a:avLst/>
        </a:prstGeom>
        <a:gradFill rotWithShape="0">
          <a:gsLst>
            <a:gs pos="0">
              <a:schemeClr val="accent4">
                <a:lumMod val="20000"/>
                <a:lumOff val="80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lin ang="13500000" scaled="1"/>
        </a:gradFill>
        <a:ln w="76200" cmpd="dbl">
          <a:solidFill>
            <a:schemeClr val="accent4">
              <a:lumMod val="60000"/>
              <a:lumOff val="40000"/>
            </a:schemeClr>
          </a:solidFill>
        </a:ln>
        <a:effectLst>
          <a:outerShdw blurRad="76200" dir="18900000" sy="23000" kx="-1200000" algn="bl" rotWithShape="0">
            <a:prstClr val="black">
              <a:alpha val="20000"/>
            </a:prst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>
          <a:bevelT w="139700" h="38100"/>
          <a:contourClr>
            <a:scrgbClr r="0" g="0" b="0">
              <a:tint val="100000"/>
              <a:shade val="100000"/>
              <a:satMod val="100000"/>
            </a:scrgb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96</a:t>
          </a:r>
          <a:r>
            <a:rPr lang="zh-TW" altLang="en-US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年</a:t>
          </a:r>
          <a:r>
            <a:rPr lang="en-US" altLang="zh-TW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3</a:t>
          </a:r>
          <a:r>
            <a:rPr lang="zh-TW" altLang="en-US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月</a:t>
          </a:r>
          <a:r>
            <a:rPr lang="en-US" altLang="zh-TW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5</a:t>
          </a:r>
          <a:r>
            <a:rPr lang="zh-TW" altLang="en-US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日前已移送執行尚未終結之欠稅案件，執行期間將於</a:t>
          </a:r>
          <a:r>
            <a:rPr lang="en-US" altLang="zh-TW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106</a:t>
          </a:r>
          <a:r>
            <a:rPr lang="zh-TW" altLang="en-US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年</a:t>
          </a:r>
          <a:r>
            <a:rPr lang="en-US" altLang="zh-TW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3</a:t>
          </a:r>
          <a:r>
            <a:rPr lang="zh-TW" altLang="en-US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月</a:t>
          </a:r>
          <a:r>
            <a:rPr lang="en-US" altLang="zh-TW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4</a:t>
          </a:r>
          <a:r>
            <a:rPr lang="zh-TW" altLang="en-US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日屆滿（</a:t>
          </a:r>
          <a:r>
            <a:rPr lang="en-US" altLang="zh-TW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4,967</a:t>
          </a:r>
          <a:r>
            <a:rPr lang="zh-TW" altLang="en-US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件</a:t>
          </a:r>
          <a:r>
            <a:rPr lang="zh-TW" altLang="en-US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、金額</a:t>
          </a:r>
          <a:r>
            <a:rPr lang="en-US" altLang="zh-TW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272.67</a:t>
          </a:r>
          <a:r>
            <a:rPr lang="zh-TW" altLang="en-US" sz="24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億元）</a:t>
          </a:r>
          <a:endParaRPr lang="zh-TW" altLang="en-US" sz="2400" b="1" kern="1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  <a:cs typeface="Times New Roman" panose="02020603050405020304" pitchFamily="18" charset="0"/>
          </a:endParaRPr>
        </a:p>
      </dsp:txBody>
      <dsp:txXfrm>
        <a:off x="58045" y="54221"/>
        <a:ext cx="8117333" cy="10022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BC0EA2-C893-468B-90CC-8534D0DFB1C6}">
      <dsp:nvSpPr>
        <dsp:cNvPr id="0" name=""/>
        <dsp:cNvSpPr/>
      </dsp:nvSpPr>
      <dsp:spPr>
        <a:xfrm rot="5400000">
          <a:off x="5001397" y="-1865775"/>
          <a:ext cx="1205744" cy="5243151"/>
        </a:xfrm>
        <a:prstGeom prst="round2SameRect">
          <a:avLst/>
        </a:prstGeom>
        <a:gradFill flip="none" rotWithShape="0">
          <a:gsLst>
            <a:gs pos="0">
              <a:schemeClr val="tx2">
                <a:lumMod val="60000"/>
                <a:lumOff val="40000"/>
                <a:tint val="66000"/>
                <a:satMod val="160000"/>
              </a:schemeClr>
            </a:gs>
            <a:gs pos="50000">
              <a:schemeClr val="tx2">
                <a:lumMod val="60000"/>
                <a:lumOff val="40000"/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  <a:tint val="23500"/>
                <a:satMod val="160000"/>
              </a:schemeClr>
            </a:gs>
          </a:gsLst>
          <a:lin ang="2700000" scaled="1"/>
          <a:tileRect/>
        </a:gradFill>
        <a:ln w="12700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61176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6500000"/>
          </a:lightRig>
        </a:scene3d>
        <a:sp3d contourW="12700" prstMaterial="powder">
          <a:bevelT h="50800"/>
          <a:contourClr>
            <a:schemeClr val="accent2">
              <a:tint val="40000"/>
              <a:alpha val="90000"/>
              <a:hueOff val="0"/>
              <a:satOff val="0"/>
              <a:lumOff val="0"/>
              <a:alphaOff val="0"/>
              <a:tint val="100000"/>
              <a:shade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增訂自</a:t>
          </a:r>
          <a:r>
            <a:rPr lang="en-US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100</a:t>
          </a:r>
          <a:r>
            <a:rPr lang="zh-TW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28</a:t>
          </a:r>
          <a:r>
            <a:rPr lang="zh-TW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日起</a:t>
          </a:r>
          <a:r>
            <a:rPr lang="en-US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3</a:t>
          </a:r>
          <a:r>
            <a:rPr lang="zh-TW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年內購買完全以電能為動力之電動車輛並完成登記者，免徵該等車輛應徵之貨物稅。</a:t>
          </a:r>
          <a:endParaRPr lang="zh-TW" sz="1800" b="1" kern="1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2982694" y="211788"/>
        <a:ext cx="5184291" cy="1088024"/>
      </dsp:txXfrm>
    </dsp:sp>
    <dsp:sp modelId="{416523E1-7AFD-424A-9181-D4DF01DE7770}">
      <dsp:nvSpPr>
        <dsp:cNvPr id="0" name=""/>
        <dsp:cNvSpPr/>
      </dsp:nvSpPr>
      <dsp:spPr>
        <a:xfrm>
          <a:off x="0" y="2209"/>
          <a:ext cx="2982694" cy="1507180"/>
        </a:xfrm>
        <a:prstGeom prst="roundRect">
          <a:avLst/>
        </a:prstGeom>
        <a:gradFill rotWithShape="0">
          <a:gsLst>
            <a:gs pos="98000">
              <a:schemeClr val="accent2">
                <a:lumMod val="60000"/>
                <a:lumOff val="40000"/>
              </a:schemeClr>
            </a:gs>
            <a:gs pos="100000">
              <a:srgbClr val="4D0808"/>
            </a:gs>
          </a:gsLst>
          <a:lin ang="950000" scaled="0"/>
        </a:gradFill>
        <a:ln>
          <a:noFill/>
        </a:ln>
        <a:effectLst>
          <a:reflection blurRad="12700" stA="25000" endPos="28000" dist="38100" dir="5400000" sy="-100000" rotWithShape="0"/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>
          <a:bevelT w="139700" h="38100"/>
          <a:contourClr>
            <a:schemeClr val="accent2">
              <a:hueOff val="0"/>
              <a:satOff val="0"/>
              <a:lumOff val="0"/>
              <a:alphaOff val="0"/>
              <a:tint val="100000"/>
              <a:shade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第一階段</a:t>
          </a:r>
          <a:endParaRPr lang="en-US" altLang="zh-TW" sz="2000" b="1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100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28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</a:t>
          </a:r>
          <a:endParaRPr lang="en-US" altLang="zh-TW" sz="2000" b="1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至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103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27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</a:t>
          </a:r>
          <a:endParaRPr lang="zh-TW" altLang="en-US" sz="2000" b="1" kern="1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73574" y="75783"/>
        <a:ext cx="2835546" cy="1360032"/>
      </dsp:txXfrm>
    </dsp:sp>
    <dsp:sp modelId="{FD06C747-9AA8-47B0-8236-EB479BDCCDD3}">
      <dsp:nvSpPr>
        <dsp:cNvPr id="0" name=""/>
        <dsp:cNvSpPr/>
      </dsp:nvSpPr>
      <dsp:spPr>
        <a:xfrm rot="5400000">
          <a:off x="4993255" y="-391856"/>
          <a:ext cx="1205744" cy="5266944"/>
        </a:xfrm>
        <a:prstGeom prst="round2SameRect">
          <a:avLst/>
        </a:prstGeom>
        <a:gradFill flip="none" rotWithShape="0">
          <a:gsLst>
            <a:gs pos="0">
              <a:schemeClr val="tx2">
                <a:lumMod val="60000"/>
                <a:lumOff val="40000"/>
                <a:tint val="66000"/>
                <a:satMod val="160000"/>
              </a:schemeClr>
            </a:gs>
            <a:gs pos="50000">
              <a:schemeClr val="tx2">
                <a:lumMod val="60000"/>
                <a:lumOff val="40000"/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  <a:tint val="23500"/>
                <a:satMod val="160000"/>
              </a:schemeClr>
            </a:gs>
          </a:gsLst>
          <a:lin ang="0" scaled="1"/>
          <a:tileRect/>
        </a:gradFill>
        <a:ln w="12700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61176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6500000"/>
          </a:lightRig>
        </a:scene3d>
        <a:sp3d contourW="12700" prstMaterial="powder">
          <a:bevelT h="50800"/>
          <a:contourClr>
            <a:schemeClr val="accent3">
              <a:tint val="40000"/>
              <a:alpha val="90000"/>
              <a:hueOff val="0"/>
              <a:satOff val="0"/>
              <a:lumOff val="0"/>
              <a:alphaOff val="0"/>
              <a:tint val="100000"/>
              <a:shade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經行政院核定延長免徵電動車輛應徵貨物稅年限至</a:t>
          </a:r>
          <a:r>
            <a:rPr lang="en-US" altLang="zh-TW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106</a:t>
          </a:r>
          <a:r>
            <a:rPr lang="zh-TW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zh-TW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27</a:t>
          </a:r>
          <a:r>
            <a:rPr lang="zh-TW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日。</a:t>
          </a:r>
          <a:endParaRPr lang="zh-TW" sz="1800" b="1" kern="1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2962655" y="1697604"/>
        <a:ext cx="5208084" cy="1088024"/>
      </dsp:txXfrm>
    </dsp:sp>
    <dsp:sp modelId="{89AF2FD7-4AC6-4C4E-8A89-D351A0BC1398}">
      <dsp:nvSpPr>
        <dsp:cNvPr id="0" name=""/>
        <dsp:cNvSpPr/>
      </dsp:nvSpPr>
      <dsp:spPr>
        <a:xfrm>
          <a:off x="0" y="1509390"/>
          <a:ext cx="2962656" cy="1507180"/>
        </a:xfrm>
        <a:prstGeom prst="roundRect">
          <a:avLst/>
        </a:prstGeom>
        <a:gradFill rotWithShape="0">
          <a:gsLst>
            <a:gs pos="0">
              <a:schemeClr val="accent6">
                <a:lumMod val="75000"/>
              </a:schemeClr>
            </a:gs>
            <a:gs pos="98000">
              <a:schemeClr val="accent6">
                <a:alpha val="74000"/>
                <a:lumMod val="82000"/>
                <a:lumOff val="18000"/>
              </a:schemeClr>
            </a:gs>
          </a:gsLst>
          <a:lin ang="600000" scaled="0"/>
        </a:gradFill>
        <a:ln>
          <a:noFill/>
        </a:ln>
        <a:effectLst>
          <a:reflection blurRad="12700" stA="25000" endPos="28000" dist="38100" dir="5400000" sy="-100000" rotWithShape="0"/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>
          <a:bevelT w="139700" h="38100"/>
          <a:contourClr>
            <a:schemeClr val="accent3">
              <a:hueOff val="0"/>
              <a:satOff val="0"/>
              <a:lumOff val="0"/>
              <a:alphaOff val="0"/>
              <a:tint val="100000"/>
              <a:shade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第二階段</a:t>
          </a:r>
          <a:endParaRPr lang="en-US" altLang="zh-TW" sz="2000" b="1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103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28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</a:t>
          </a:r>
          <a:endParaRPr lang="en-US" altLang="zh-TW" sz="2000" b="1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至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106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27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</a:t>
          </a:r>
          <a:endParaRPr lang="zh-TW" altLang="en-US" sz="2000" b="1" kern="1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73574" y="1582964"/>
        <a:ext cx="2815508" cy="1360032"/>
      </dsp:txXfrm>
    </dsp:sp>
    <dsp:sp modelId="{94F352E3-E207-489F-AFAC-76BB3D3E04DE}">
      <dsp:nvSpPr>
        <dsp:cNvPr id="0" name=""/>
        <dsp:cNvSpPr/>
      </dsp:nvSpPr>
      <dsp:spPr>
        <a:xfrm rot="5400000">
          <a:off x="4993255" y="1136689"/>
          <a:ext cx="1205744" cy="5266944"/>
        </a:xfrm>
        <a:prstGeom prst="round2SameRect">
          <a:avLst/>
        </a:prstGeom>
        <a:gradFill flip="none" rotWithShape="0">
          <a:gsLst>
            <a:gs pos="0">
              <a:schemeClr val="tx2">
                <a:lumMod val="60000"/>
                <a:lumOff val="40000"/>
                <a:tint val="66000"/>
                <a:satMod val="160000"/>
              </a:schemeClr>
            </a:gs>
            <a:gs pos="50000">
              <a:schemeClr val="tx2">
                <a:lumMod val="60000"/>
                <a:lumOff val="40000"/>
                <a:tint val="44500"/>
                <a:satMod val="160000"/>
              </a:schemeClr>
            </a:gs>
            <a:gs pos="100000">
              <a:schemeClr val="tx2">
                <a:lumMod val="60000"/>
                <a:lumOff val="40000"/>
                <a:tint val="23500"/>
                <a:satMod val="160000"/>
              </a:schemeClr>
            </a:gs>
          </a:gsLst>
          <a:lin ang="8100000" scaled="1"/>
          <a:tileRect/>
        </a:gradFill>
        <a:ln w="12700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61176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6500000"/>
          </a:lightRig>
        </a:scene3d>
        <a:sp3d contourW="12700" prstMaterial="powder">
          <a:bevelT h="50800"/>
          <a:contourClr>
            <a:schemeClr val="accent4">
              <a:tint val="40000"/>
              <a:alpha val="90000"/>
              <a:hueOff val="0"/>
              <a:satOff val="0"/>
              <a:lumOff val="0"/>
              <a:alphaOff val="0"/>
              <a:tint val="100000"/>
              <a:shade val="100000"/>
              <a:satMod val="10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對於國內電動車輛產業發展仍有以稅賦減免扶植之必要性，爰配合免徵電動車輛貨物稅至</a:t>
          </a:r>
          <a:r>
            <a:rPr lang="en-US" altLang="zh-TW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110</a:t>
          </a:r>
          <a:r>
            <a:rPr lang="zh-TW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zh-TW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12</a:t>
          </a:r>
          <a:r>
            <a:rPr lang="zh-TW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31</a:t>
          </a:r>
          <a:r>
            <a:rPr lang="zh-TW" altLang="en-US" sz="18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日。</a:t>
          </a:r>
          <a:endParaRPr lang="zh-TW" sz="1800" b="1" kern="1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 rot="-5400000">
        <a:off x="2962655" y="3226149"/>
        <a:ext cx="5208084" cy="1088024"/>
      </dsp:txXfrm>
    </dsp:sp>
    <dsp:sp modelId="{73825223-DA8A-4619-9D6E-106BD161412E}">
      <dsp:nvSpPr>
        <dsp:cNvPr id="0" name=""/>
        <dsp:cNvSpPr/>
      </dsp:nvSpPr>
      <dsp:spPr>
        <a:xfrm>
          <a:off x="10323" y="3018781"/>
          <a:ext cx="2962656" cy="150718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reflection blurRad="12700" stA="25000" endPos="28000" dist="38100" dir="5400000" sy="-100000" rotWithShape="0"/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>
          <a:bevelT w="139700" h="38100"/>
          <a:contourClr>
            <a:schemeClr val="accent4">
              <a:hueOff val="0"/>
              <a:satOff val="0"/>
              <a:lumOff val="0"/>
              <a:alphaOff val="0"/>
              <a:tint val="100000"/>
              <a:shade val="100000"/>
              <a:satMod val="10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第三階段</a:t>
          </a:r>
          <a:endParaRPr lang="en-US" altLang="zh-TW" sz="2000" b="1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106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28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</a:t>
          </a:r>
          <a:endParaRPr lang="en-US" altLang="zh-TW" sz="2000" b="1" kern="1200" dirty="0" smtClean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至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110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年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12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r>
            <a:rPr lang="en-US" altLang="zh-TW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31</a:t>
          </a:r>
          <a:r>
            <a:rPr lang="zh-TW" altLang="en-US" sz="2000" b="1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日</a:t>
          </a:r>
          <a:endParaRPr lang="zh-TW" altLang="en-US" sz="2000" b="1" kern="1200" dirty="0">
            <a:solidFill>
              <a:schemeClr val="tx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83897" y="3092355"/>
        <a:ext cx="2815508" cy="13600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#1" minVer="12.0">
  <dgm:title val=""/>
  <dgm:desc val=""/>
  <dgm:catLst>
    <dgm:cat type="list" pri="14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h" for="ch" forName="linNode" refType="h"/>
      <dgm:constr type="w" for="ch" forName="linNode" refType="w"/>
      <dgm:constr type="primFontSz" for="des" forName="parentText" op="equ" val="100"/>
      <dgm:constr type="primFontSz" for="des" forName="descendantText" op="equ" val="100"/>
      <dgm:constr type="primFontSz" for="des" forName="descendantText" refType="primFontSz" refFor="des" refForName="parentText" op="lte"/>
    </dgm:constr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/>
          <dgm:ruleLst>
            <dgm:rule type="primFontSz" val="2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lMarg" refType="primFontSz" fact="0.56"/>
                <dgm:constr type="rMarg" refType="primFontSz" fact="0.56"/>
              </dgm:constrLst>
              <dgm:ruleLst>
                <dgm:rule type="primFontSz" val="2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constr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#1" minVer="12.0">
  <dgm:title val=""/>
  <dgm:desc val=""/>
  <dgm:catLst>
    <dgm:cat type="list" pri="14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h" for="ch" forName="linNode" refType="h"/>
      <dgm:constr type="w" for="ch" forName="linNode" refType="w"/>
      <dgm:constr type="primFontSz" for="des" forName="parentText" op="equ" val="100"/>
      <dgm:constr type="primFontSz" for="des" forName="descendantText" op="equ" val="100"/>
      <dgm:constr type="primFontSz" for="des" forName="descendantText" refType="primFontSz" refFor="des" refForName="parentText" op="lte"/>
    </dgm:constr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/>
          <dgm:ruleLst>
            <dgm:rule type="primFontSz" val="2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lMarg" refType="primFontSz" fact="0.56"/>
                <dgm:constr type="rMarg" refType="primFontSz" fact="0.56"/>
              </dgm:constrLst>
              <dgm:ruleLst>
                <dgm:rule type="primFontSz" val="2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constr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#1" minVer="12.0">
  <dgm:title val=""/>
  <dgm:desc val=""/>
  <dgm:catLst>
    <dgm:cat type="list" pri="14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h" for="ch" forName="linNode" refType="h"/>
      <dgm:constr type="w" for="ch" forName="linNode" refType="w"/>
      <dgm:constr type="primFontSz" for="des" forName="parentText" op="equ" val="100"/>
      <dgm:constr type="primFontSz" for="des" forName="descendantText" op="equ" val="100"/>
      <dgm:constr type="primFontSz" for="des" forName="descendantText" refType="primFontSz" refFor="des" refForName="parentText" op="lte"/>
    </dgm:constr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/>
          <dgm:ruleLst>
            <dgm:rule type="primFontSz" val="2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lMarg" refType="primFontSz" fact="0.56"/>
                <dgm:constr type="rMarg" refType="primFontSz" fact="0.56"/>
              </dgm:constrLst>
              <dgm:ruleLst>
                <dgm:rule type="primFontSz" val="2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constr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#1" minVer="12.0">
  <dgm:title val=""/>
  <dgm:desc val=""/>
  <dgm:catLst>
    <dgm:cat type="list" pri="14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h" for="ch" forName="linNode" refType="h"/>
      <dgm:constr type="w" for="ch" forName="linNode" refType="w"/>
      <dgm:constr type="primFontSz" for="des" forName="parentText" op="equ" val="100"/>
      <dgm:constr type="primFontSz" for="des" forName="descendantText" op="equ" val="100"/>
      <dgm:constr type="primFontSz" for="des" forName="descendantText" refType="primFontSz" refFor="des" refForName="parentText" op="lte"/>
    </dgm:constr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/>
          <dgm:ruleLst>
            <dgm:rule type="primFontSz" val="2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lMarg" refType="primFontSz" fact="0.56"/>
                <dgm:constr type="rMarg" refType="primFontSz" fact="0.56"/>
              </dgm:constrLst>
              <dgm:ruleLst>
                <dgm:rule type="primFontSz" val="2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constr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#1">
  <dgm:title val="Simple 5"/>
  <dgm:desc val="Simple 5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#1">
  <dgm:title val="Simple 5"/>
  <dgm:desc val="Simple 5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#1">
  <dgm:title val="Simple 5"/>
  <dgm:desc val="Simple 5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0.33333</cdr:x>
      <cdr:y>0.32466</cdr:y>
    </cdr:from>
    <cdr:to>
      <cdr:x>0.51515</cdr:x>
      <cdr:y>0.40319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1584175" y="1488528"/>
          <a:ext cx="864096" cy="3600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zh-TW" altLang="en-US" sz="1100" dirty="0"/>
        </a:p>
      </cdr:txBody>
    </cdr:sp>
  </cdr:relSizeAnchor>
  <cdr:relSizeAnchor xmlns:cdr="http://schemas.openxmlformats.org/drawingml/2006/chartDrawing">
    <cdr:from>
      <cdr:x>0.2852</cdr:x>
      <cdr:y>0.33377</cdr:y>
    </cdr:from>
    <cdr:to>
      <cdr:x>0.53142</cdr:x>
      <cdr:y>0.41229</cdr:y>
    </cdr:to>
    <cdr:sp macro="" textlink="">
      <cdr:nvSpPr>
        <cdr:cNvPr id="3" name="文字方塊 2"/>
        <cdr:cNvSpPr txBox="1"/>
      </cdr:nvSpPr>
      <cdr:spPr>
        <a:xfrm xmlns:a="http://schemas.openxmlformats.org/drawingml/2006/main">
          <a:off x="1355401" y="1530298"/>
          <a:ext cx="1170167" cy="3600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TW" sz="1400" b="1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372(26.03%)</a:t>
          </a:r>
          <a:endParaRPr lang="zh-TW" altLang="en-US" sz="1400" b="1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0.18814</cdr:x>
      <cdr:y>0.26208</cdr:y>
    </cdr:from>
    <cdr:to>
      <cdr:x>0.5803</cdr:x>
      <cdr:y>0.34541</cdr:y>
    </cdr:to>
    <cdr:sp macro="" textlink="">
      <cdr:nvSpPr>
        <cdr:cNvPr id="2" name="文字方塊 1"/>
        <cdr:cNvSpPr txBox="1"/>
      </cdr:nvSpPr>
      <cdr:spPr>
        <a:xfrm xmlns:a="http://schemas.openxmlformats.org/drawingml/2006/main">
          <a:off x="690922" y="905842"/>
          <a:ext cx="1440160" cy="2880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TW" sz="1400" b="1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253.67(93.03%)</a:t>
          </a:r>
          <a:endParaRPr lang="zh-TW" altLang="en-US" sz="1400" b="1" dirty="0">
            <a:solidFill>
              <a:schemeClr val="bg1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24" name="Rectangle 24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/>
          <a:lstStyle/>
          <a:p>
            <a:fld id="{A849C5AD-4428-4E9C-9C84-11B72C9365FB}" type="datetimeFigureOut">
              <a:rPr lang="en-US" smtClean="0"/>
              <a:pPr/>
              <a:t>12/14/2016</a:t>
            </a:fld>
            <a:endParaRPr lang="en-US" smtClean="0"/>
          </a:p>
        </p:txBody>
      </p:sp>
      <p:sp>
        <p:nvSpPr>
          <p:cNvPr id="30" name="Rectangle 30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/>
          <a:lstStyle/>
          <a:p>
            <a:fld id="{8C596567-A38F-4CEF-B37F-9B9D120D62CE}" type="slidenum">
              <a:rPr lang="en-US" smtClean="0"/>
              <a:pPr/>
              <a:t>‹#›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2936708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4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15" name="Rectangle 15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/>
          <a:lstStyle/>
          <a:p>
            <a:fld id="{D7547E60-4BE7-4E4E-9AAA-5EE35AEC995C}" type="datetimeFigureOut">
              <a:rPr lang="en-US" smtClean="0"/>
              <a:pPr/>
              <a:t>12/14/2016</a:t>
            </a:fld>
            <a:endParaRPr lang="en-US" smtClean="0"/>
          </a:p>
        </p:txBody>
      </p:sp>
      <p:sp>
        <p:nvSpPr>
          <p:cNvPr id="23" name="Rectangle 2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anchor="ctr"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/>
          <a:lstStyle/>
          <a:p>
            <a:endParaRPr lang="en-US" smtClean="0"/>
          </a:p>
        </p:txBody>
      </p:sp>
      <p:sp>
        <p:nvSpPr>
          <p:cNvPr id="28" name="Rectangle 28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/>
          <a:lstStyle/>
          <a:p>
            <a:fld id="{CA077768-21C8-4125-A345-258E48D2EED0}" type="slidenum">
              <a:rPr lang="en-US" smtClean="0"/>
              <a:pPr/>
              <a:t>‹#›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19117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ED559-CAD0-44E7-B268-648A2643B326}" type="slidenum">
              <a:rPr lang="en-US" altLang="zh-TW" smtClean="0"/>
              <a:pPr/>
              <a:t>1</a:t>
            </a:fld>
            <a:endParaRPr lang="zh-TW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ED559-CAD0-44E7-B268-648A2643B326}" type="slidenum">
              <a:rPr lang="en-US" altLang="zh-TW" smtClean="0"/>
              <a:pPr/>
              <a:t>2</a:t>
            </a:fld>
            <a:endParaRPr lang="zh-TW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ED559-CAD0-44E7-B268-648A2643B326}" type="slidenum">
              <a:rPr lang="en-US" altLang="zh-TW" smtClean="0"/>
              <a:pPr/>
              <a:t>3</a:t>
            </a:fld>
            <a:endParaRPr lang="zh-TW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ED559-CAD0-44E7-B268-648A2643B326}" type="slidenum">
              <a:rPr lang="en-US" altLang="zh-TW" smtClean="0"/>
              <a:pPr/>
              <a:t>4</a:t>
            </a:fld>
            <a:endParaRPr lang="zh-TW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ED559-CAD0-44E7-B268-648A2643B326}" type="slidenum">
              <a:rPr lang="en-US" altLang="zh-TW" smtClean="0"/>
              <a:pPr/>
              <a:t>5</a:t>
            </a:fld>
            <a:endParaRPr 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.jpg"/>
          <p:cNvPicPr>
            <a:picLocks noChangeAspect="1"/>
          </p:cNvPicPr>
          <p:nvPr/>
        </p:nvPicPr>
        <p:blipFill>
          <a:blip r:embed="rId2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2.png"/>
          <p:cNvPicPr>
            <a:picLocks noChangeAspect="1"/>
          </p:cNvPicPr>
          <p:nvPr/>
        </p:nvPicPr>
        <p:blipFill>
          <a:blip r:embed="rId3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3.png"/>
          <p:cNvPicPr>
            <a:picLocks noChangeAspect="1"/>
          </p:cNvPicPr>
          <p:nvPr/>
        </p:nvPicPr>
        <p:blipFill>
          <a:blip r:embed="rId4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4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Rectangle 31"/>
          <p:cNvSpPr>
            <a:spLocks noGrp="1"/>
          </p:cNvSpPr>
          <p:nvPr>
            <p:ph type="subTitle" idx="1"/>
          </p:nvPr>
        </p:nvSpPr>
        <p:spPr>
          <a:xfrm>
            <a:off x="2492734" y="5094577"/>
            <a:ext cx="6194066" cy="925223"/>
          </a:xfrm>
        </p:spPr>
        <p:txBody>
          <a:bodyPr/>
          <a:lstStyle>
            <a:lvl1pPr marL="0" indent="0" algn="r">
              <a:buNone/>
              <a:defRPr sz="28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ctrTitle"/>
          </p:nvPr>
        </p:nvSpPr>
        <p:spPr>
          <a:xfrm>
            <a:off x="1108986" y="3606800"/>
            <a:ext cx="7577814" cy="1470025"/>
          </a:xfrm>
        </p:spPr>
        <p:txBody>
          <a:bodyPr anchor="b" anchorCtr="0"/>
          <a:lstStyle>
            <a:lvl1pPr algn="r"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12/14/2016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12/14/2016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12/14/2016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12/14/2016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及兩欄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11" name="Rectangle 11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12/14/2016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12/14/2016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0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17" name="Rectangle 17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4FD69-4A85-4715-A222-ABB225B63BC6}" type="datetimeFigureOut">
              <a:rPr lang="en-US" smtClean="0"/>
              <a:pPr/>
              <a:t>12/14/2016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bg1"/>
            </a:gs>
            <a:gs pos="29000">
              <a:schemeClr val="accent1">
                <a:tint val="44500"/>
                <a:satMod val="160000"/>
                <a:alpha val="0"/>
                <a:lumMod val="0"/>
                <a:lumOff val="10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5.png"/>
          <p:cNvPicPr>
            <a:picLocks noChangeAspect="1"/>
          </p:cNvPicPr>
          <p:nvPr/>
        </p:nvPicPr>
        <p:blipFill>
          <a:blip r:embed="rId9">
            <a:duotone>
              <a:schemeClr val="accent1"/>
              <a:srgbClr val="FFFFFF"/>
            </a:duotone>
          </a:blip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image6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1" y="428"/>
            <a:ext cx="9142858" cy="6857143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Rectangle 30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1143000"/>
          </a:xfrm>
          <a:prstGeom prst="rect">
            <a:avLst/>
          </a:prstGeom>
        </p:spPr>
        <p:txBody>
          <a:bodyPr anchor="b" anchorCtr="0">
            <a:normAutofit/>
          </a:bodyPr>
          <a:lstStyle/>
          <a:p>
            <a:pPr algn="l"/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2" name="Rectangl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 smtClean="0"/>
          </a:p>
        </p:txBody>
      </p:sp>
      <p:sp>
        <p:nvSpPr>
          <p:cNvPr id="6" name="Rectangle 6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fld id="{5C14FD69-4A85-4715-A222-ABB225B63BC6}" type="datetimeFigureOut">
              <a:rPr lang="en-US" smtClean="0"/>
              <a:pPr/>
              <a:t>12/14/2016</a:t>
            </a:fld>
            <a:endParaRPr lang="en-US" sz="1000" dirty="0" smtClean="0"/>
          </a:p>
        </p:txBody>
      </p:sp>
      <p:sp>
        <p:nvSpPr>
          <p:cNvPr id="20" name="Rectangle 20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algn="ctr">
              <a:defRPr sz="1000">
                <a:latin typeface="+mn-lt"/>
              </a:defRPr>
            </a:lvl1pPr>
          </a:lstStyle>
          <a:p>
            <a:pPr algn="ctr"/>
            <a:endParaRPr lang="en-US" sz="1000" smtClean="0"/>
          </a:p>
        </p:txBody>
      </p:sp>
      <p:sp>
        <p:nvSpPr>
          <p:cNvPr id="21" name="Rectangle 2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+mn-lt"/>
              </a:defRPr>
            </a:lvl1pPr>
          </a:lstStyle>
          <a:p>
            <a:pPr algn="r"/>
            <a:fld id="{D4C49B74-5DB2-4B03-B1D2-7F6A3C51C318}" type="slidenum">
              <a:rPr lang="en-US" smtClean="0"/>
              <a:pPr algn="r"/>
              <a:t>‹#›</a:t>
            </a:fld>
            <a:endParaRPr lang="en-US" sz="1000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defPPr>
        <a:defRPr sz="4400">
          <a:solidFill>
            <a:schemeClr val="tx1"/>
          </a:solidFill>
          <a:latin typeface="+mj-lt"/>
          <a:ea typeface="+mj-ea"/>
          <a:cs typeface="+mj-cs"/>
        </a:defRPr>
      </a:defPPr>
      <a:lvl1pPr algn="l" eaLnBrk="1" hangingPunct="1">
        <a:buNone/>
        <a:defRPr sz="3600">
          <a:solidFill>
            <a:schemeClr val="tx1">
              <a:alpha val="100000"/>
            </a:schemeClr>
          </a:solidFill>
          <a:latin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342900" indent="-342900" eaLnBrk="1" hangingPunct="1">
        <a:buChar char="•"/>
        <a:defRPr sz="2800">
          <a:latin typeface="+mn-lt"/>
        </a:defRPr>
      </a:lvl1pPr>
      <a:lvl2pPr marL="742950" indent="-285750" eaLnBrk="1" hangingPunct="1">
        <a:buChar char="–"/>
        <a:defRPr sz="2400">
          <a:latin typeface="+mn-lt"/>
        </a:defRPr>
      </a:lvl2pPr>
      <a:lvl3pPr marL="1143000" indent="-228600" eaLnBrk="1" hangingPunct="1">
        <a:buChar char="•"/>
        <a:defRPr sz="2400">
          <a:latin typeface="+mn-lt"/>
        </a:defRPr>
      </a:lvl3pPr>
      <a:lvl4pPr marL="1600200" indent="-228600" eaLnBrk="1" hangingPunct="1">
        <a:buChar char="–"/>
        <a:defRPr sz="2000">
          <a:latin typeface="+mn-lt"/>
        </a:defRPr>
      </a:lvl4pPr>
      <a:lvl5pPr marL="2057400" indent="-228600" eaLnBrk="1" hangingPunct="1">
        <a:buChar char="»"/>
        <a:defRPr sz="2000">
          <a:latin typeface="+mn-lt"/>
        </a:defRPr>
      </a:lvl5pPr>
      <a:lvl6pPr marL="2514600" indent="-228600" eaLnBrk="1" hangingPunct="1">
        <a:buChar char="•"/>
        <a:defRPr sz="2000"/>
      </a:lvl6pPr>
      <a:lvl7pPr marL="2971800" indent="-228600" eaLnBrk="1" hangingPunct="1">
        <a:buChar char="•"/>
        <a:defRPr sz="2000"/>
      </a:lvl7pPr>
      <a:lvl8pPr marL="3429000" indent="-228600" eaLnBrk="1" hangingPunct="1">
        <a:buChar char="•"/>
        <a:defRPr sz="2000"/>
      </a:lvl8pPr>
      <a:lvl9pPr marL="3886200" indent="-228600" eaLnBrk="1" hangingPunct="1">
        <a:buChar char="•"/>
        <a:defRPr sz="2000"/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>
        <a:defRPr/>
      </a:lvl1pPr>
      <a:lvl2pPr marL="457200" eaLnBrk="1" hangingPunct="1">
        <a:defRPr/>
      </a:lvl2pPr>
      <a:lvl3pPr marL="914400" eaLnBrk="1" hangingPunct="1">
        <a:defRPr/>
      </a:lvl3pPr>
      <a:lvl4pPr marL="1371600" eaLnBrk="1" hangingPunct="1">
        <a:defRPr/>
      </a:lvl4pPr>
      <a:lvl5pPr marL="1828800" eaLnBrk="1" hangingPunct="1">
        <a:defRPr/>
      </a:lvl5pPr>
      <a:lvl6pPr marL="2286000" eaLnBrk="1" hangingPunct="1">
        <a:defRPr/>
      </a:lvl6pPr>
      <a:lvl7pPr marL="2743200" eaLnBrk="1" hangingPunct="1">
        <a:defRPr/>
      </a:lvl7pPr>
      <a:lvl8pPr marL="3200400" eaLnBrk="1" hangingPunct="1">
        <a:defRPr/>
      </a:lvl8pPr>
      <a:lvl9pPr marL="3657600" eaLnBrk="1" hangingPunct="1">
        <a:defRPr/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chart" Target="../charts/chart3.xml"/><Relationship Id="rId4" Type="http://schemas.openxmlformats.org/officeDocument/2006/relationships/diagramLayout" Target="../diagrams/layout2.xml"/><Relationship Id="rId9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765279"/>
          </a:xfrm>
        </p:spPr>
        <p:txBody>
          <a:bodyPr/>
          <a:lstStyle/>
          <a:p>
            <a:pPr algn="ctr"/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稅捐稽徵法第</a:t>
            </a:r>
            <a:r>
              <a:rPr lang="en-US" altLang="zh-TW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23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條修正重點</a:t>
            </a:r>
            <a:endParaRPr lang="zh-TW" b="1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0283463"/>
              </p:ext>
            </p:extLst>
          </p:nvPr>
        </p:nvGraphicFramePr>
        <p:xfrm>
          <a:off x="457200" y="1412776"/>
          <a:ext cx="8229600" cy="4759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向下箭號 5"/>
          <p:cNvSpPr/>
          <p:nvPr/>
        </p:nvSpPr>
        <p:spPr>
          <a:xfrm>
            <a:off x="2123728" y="2679998"/>
            <a:ext cx="4968552" cy="2011658"/>
          </a:xfrm>
          <a:prstGeom prst="downArrow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3500000" scaled="1"/>
          </a:gradFill>
          <a:ln w="76200" cmpd="dbl">
            <a:solidFill>
              <a:schemeClr val="accent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 hangingPunct="0"/>
            <a:r>
              <a:rPr lang="zh-TW" altLang="en-US" sz="21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下列三種情形之一，延長</a:t>
            </a:r>
            <a:r>
              <a:rPr lang="en-US" altLang="zh-TW" sz="21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1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年執行期間至</a:t>
            </a:r>
            <a:r>
              <a:rPr lang="en-US" altLang="zh-TW" sz="21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lang="zh-TW" altLang="en-US" sz="21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1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1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1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21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endParaRPr lang="en-US" altLang="zh-TW" sz="21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 hangingPunct="0"/>
            <a:endParaRPr lang="zh-TW" altLang="en-US" sz="21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圓角化對角線角落矩形 6"/>
          <p:cNvSpPr/>
          <p:nvPr/>
        </p:nvSpPr>
        <p:spPr>
          <a:xfrm>
            <a:off x="477490" y="4797152"/>
            <a:ext cx="2654349" cy="1728192"/>
          </a:xfrm>
          <a:prstGeom prst="round2DiagRect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13500000" scaled="1"/>
          </a:gradFill>
          <a:ln w="76200" cmpd="dbl"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zh-TW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截至</a:t>
            </a:r>
            <a:r>
              <a:rPr lang="en-US" altLang="zh-TW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endParaRPr lang="en-US" altLang="zh-TW" sz="2000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/>
            <a:r>
              <a:rPr lang="zh-TW" altLang="en-US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納稅義務人欠稅金額達</a:t>
            </a:r>
            <a:r>
              <a:rPr lang="en-US" altLang="zh-TW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1,000</a:t>
            </a:r>
            <a:r>
              <a:rPr lang="zh-TW" altLang="en-US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萬元以上</a:t>
            </a:r>
            <a:endParaRPr lang="zh-TW" altLang="en-US" sz="2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圓角化對角線角落矩形 8"/>
          <p:cNvSpPr/>
          <p:nvPr/>
        </p:nvSpPr>
        <p:spPr>
          <a:xfrm>
            <a:off x="3329397" y="4797152"/>
            <a:ext cx="2592288" cy="1728192"/>
          </a:xfrm>
          <a:prstGeom prst="round2DiagRect">
            <a:avLst/>
          </a:prstGeom>
          <a:gradFill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3500000" scaled="1"/>
          </a:gradFill>
          <a:ln w="76200" cmpd="dbl">
            <a:solidFill>
              <a:schemeClr val="accent5">
                <a:lumMod val="75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zh-TW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納稅義務人於執行期間曾經法院裁定拘提或管收確定</a:t>
            </a:r>
            <a:endParaRPr lang="zh-TW" altLang="en-US" sz="2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圓角化對角線角落矩形 9"/>
          <p:cNvSpPr/>
          <p:nvPr/>
        </p:nvSpPr>
        <p:spPr>
          <a:xfrm>
            <a:off x="6116066" y="4749849"/>
            <a:ext cx="2592288" cy="1728192"/>
          </a:xfrm>
          <a:prstGeom prst="round2DiagRect">
            <a:avLst/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13500000" scaled="1"/>
          </a:gradFill>
          <a:ln w="76200" cmpd="dbl">
            <a:solidFill>
              <a:schemeClr val="accent1">
                <a:lumMod val="75000"/>
              </a:schemeClr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altLang="zh-TW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0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納稅義務人於執行期間曾經執行機關核發禁止命令</a:t>
            </a:r>
            <a:endParaRPr lang="zh-TW" altLang="en-US" sz="2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8735516" y="637305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1</a:t>
            </a:r>
            <a:endParaRPr lang="zh-TW" altLang="en-US" dirty="0"/>
          </a:p>
        </p:txBody>
      </p:sp>
      <p:sp>
        <p:nvSpPr>
          <p:cNvPr id="8" name="文字方塊 7"/>
          <p:cNvSpPr txBox="1"/>
          <p:nvPr/>
        </p:nvSpPr>
        <p:spPr>
          <a:xfrm>
            <a:off x="2647602" y="3748390"/>
            <a:ext cx="42300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重大欠稅案件，嚴重侵害國家租稅債權</a:t>
            </a:r>
            <a:r>
              <a:rPr lang="en-US" altLang="zh-TW" sz="1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1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1510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2088"/>
          </a:xfrm>
        </p:spPr>
        <p:txBody>
          <a:bodyPr>
            <a:normAutofit/>
          </a:bodyPr>
          <a:lstStyle/>
          <a:p>
            <a:pPr algn="ctr"/>
            <a:r>
              <a:rPr lang="zh-TW" altLang="en-US" sz="33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預期效益</a:t>
            </a:r>
            <a:r>
              <a:rPr lang="en-US" altLang="zh-TW" sz="33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sz="33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一）</a:t>
            </a:r>
            <a:endParaRPr lang="zh-TW" sz="33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Diagram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2141628"/>
              </p:ext>
            </p:extLst>
          </p:nvPr>
        </p:nvGraphicFramePr>
        <p:xfrm>
          <a:off x="421196" y="1412776"/>
          <a:ext cx="8229600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7" name="圖表 16"/>
          <p:cNvGraphicFramePr/>
          <p:nvPr>
            <p:extLst>
              <p:ext uri="{D42A27DB-BD31-4B8C-83A1-F6EECF244321}">
                <p14:modId xmlns:p14="http://schemas.microsoft.com/office/powerpoint/2010/main" val="4234161289"/>
              </p:ext>
            </p:extLst>
          </p:nvPr>
        </p:nvGraphicFramePr>
        <p:xfrm>
          <a:off x="-1044623" y="644328"/>
          <a:ext cx="4752527" cy="4584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19" name="圖表 18"/>
          <p:cNvGraphicFramePr/>
          <p:nvPr>
            <p:extLst>
              <p:ext uri="{D42A27DB-BD31-4B8C-83A1-F6EECF244321}">
                <p14:modId xmlns:p14="http://schemas.microsoft.com/office/powerpoint/2010/main" val="836249682"/>
              </p:ext>
            </p:extLst>
          </p:nvPr>
        </p:nvGraphicFramePr>
        <p:xfrm>
          <a:off x="2915816" y="1304764"/>
          <a:ext cx="4176464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20" name="圖表 19"/>
          <p:cNvGraphicFramePr/>
          <p:nvPr>
            <p:extLst>
              <p:ext uri="{D42A27DB-BD31-4B8C-83A1-F6EECF244321}">
                <p14:modId xmlns:p14="http://schemas.microsoft.com/office/powerpoint/2010/main" val="1286831356"/>
              </p:ext>
            </p:extLst>
          </p:nvPr>
        </p:nvGraphicFramePr>
        <p:xfrm>
          <a:off x="5825294" y="1340768"/>
          <a:ext cx="3672408" cy="34563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27" name="向右箭號 26"/>
          <p:cNvSpPr/>
          <p:nvPr/>
        </p:nvSpPr>
        <p:spPr>
          <a:xfrm>
            <a:off x="899592" y="4509120"/>
            <a:ext cx="1656184" cy="1584176"/>
          </a:xfrm>
          <a:prstGeom prst="stripedRightArrow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3500000" scaled="1"/>
          </a:gradFill>
          <a:ln w="76200" cmpd="dbl">
            <a:solidFill>
              <a:schemeClr val="tx2">
                <a:lumMod val="40000"/>
                <a:lumOff val="6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1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修法後</a:t>
            </a:r>
            <a:endParaRPr lang="zh-TW" altLang="en-US" sz="21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8735516" y="637305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2</a:t>
            </a:r>
            <a:endParaRPr lang="zh-TW" altLang="en-US" dirty="0"/>
          </a:p>
        </p:txBody>
      </p:sp>
      <p:sp>
        <p:nvSpPr>
          <p:cNvPr id="10" name="圓角矩形 9"/>
          <p:cNvSpPr/>
          <p:nvPr/>
        </p:nvSpPr>
        <p:spPr>
          <a:xfrm>
            <a:off x="2836962" y="4325476"/>
            <a:ext cx="5544616" cy="2232248"/>
          </a:xfrm>
          <a:prstGeom prst="roundRect">
            <a:avLst/>
          </a:prstGeom>
          <a:gradFill>
            <a:gsLst>
              <a:gs pos="0">
                <a:schemeClr val="accent2">
                  <a:lumMod val="40000"/>
                  <a:lumOff val="6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3500000" scaled="1"/>
          </a:gradFill>
          <a:ln w="76200" cmpd="dbl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hangingPunct="0"/>
            <a:r>
              <a:rPr lang="zh-TW" altLang="en-US" sz="24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欠稅達</a:t>
            </a:r>
            <a:r>
              <a:rPr lang="en-US" altLang="zh-TW" sz="24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1,000</a:t>
            </a:r>
            <a:r>
              <a:rPr lang="zh-TW" altLang="en-US" sz="24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萬元以上案件金額</a:t>
            </a:r>
            <a:r>
              <a:rPr lang="en-US" altLang="zh-TW" sz="24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253.67</a:t>
            </a:r>
            <a:r>
              <a:rPr lang="zh-TW" altLang="en-US" sz="24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億元，占全部欠稅總金額</a:t>
            </a:r>
            <a:r>
              <a:rPr lang="en-US" altLang="zh-TW" sz="24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93.03%</a:t>
            </a:r>
            <a:r>
              <a:rPr lang="zh-TW" altLang="en-US" sz="24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4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但</a:t>
            </a:r>
            <a:r>
              <a:rPr lang="zh-TW" altLang="en-US" sz="24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件數及人數較少，繼續執行符合稽徵成本。將</a:t>
            </a:r>
            <a:r>
              <a:rPr lang="zh-TW" altLang="en-US" sz="24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</a:t>
            </a:r>
            <a:r>
              <a:rPr lang="en-US" altLang="zh-TW" sz="24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70%</a:t>
            </a:r>
            <a:r>
              <a:rPr lang="zh-TW" altLang="en-US" sz="24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以上人數不再繼續</a:t>
            </a:r>
            <a:r>
              <a:rPr lang="zh-TW" altLang="en-US" sz="24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執行，已兼顧</a:t>
            </a:r>
            <a:r>
              <a:rPr lang="zh-TW" altLang="en-US" sz="24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納稅義務</a:t>
            </a:r>
            <a:r>
              <a:rPr lang="zh-TW" altLang="en-US" sz="24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人權益及</a:t>
            </a:r>
            <a:r>
              <a:rPr lang="zh-TW" altLang="en-US" sz="24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維護國家租稅債權。</a:t>
            </a:r>
          </a:p>
        </p:txBody>
      </p:sp>
      <p:sp>
        <p:nvSpPr>
          <p:cNvPr id="11" name="文字方塊 1"/>
          <p:cNvSpPr txBox="1"/>
          <p:nvPr/>
        </p:nvSpPr>
        <p:spPr>
          <a:xfrm>
            <a:off x="1407746" y="2708920"/>
            <a:ext cx="1364053" cy="360040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1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1,057(73.97%)</a:t>
            </a:r>
            <a:endParaRPr lang="zh-TW" altLang="en-US" sz="1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" name="文字方塊 1"/>
          <p:cNvSpPr txBox="1"/>
          <p:nvPr/>
        </p:nvSpPr>
        <p:spPr>
          <a:xfrm>
            <a:off x="3239294" y="2354610"/>
            <a:ext cx="1368152" cy="360040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1300" b="1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1,915(38.55%)</a:t>
            </a:r>
            <a:endParaRPr lang="zh-TW" altLang="en-US" sz="1300" b="1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" name="文字方塊 1"/>
          <p:cNvSpPr txBox="1"/>
          <p:nvPr/>
        </p:nvSpPr>
        <p:spPr>
          <a:xfrm>
            <a:off x="4355976" y="2774851"/>
            <a:ext cx="1368152" cy="360040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1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3,052(61.45%)</a:t>
            </a:r>
            <a:endParaRPr lang="zh-TW" altLang="en-US" sz="1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" name="文字方塊 1"/>
          <p:cNvSpPr txBox="1"/>
          <p:nvPr/>
        </p:nvSpPr>
        <p:spPr>
          <a:xfrm>
            <a:off x="8045921" y="3305944"/>
            <a:ext cx="1074018" cy="283136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1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19(6.97%)</a:t>
            </a:r>
            <a:endParaRPr lang="zh-TW" altLang="en-US" sz="1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13225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zh-TW" altLang="en-US" sz="33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預期效益</a:t>
            </a:r>
            <a:r>
              <a:rPr lang="en-US" altLang="zh-TW" sz="33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sz="33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二）</a:t>
            </a:r>
            <a:endParaRPr lang="zh-TW" sz="33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4" name="Diagram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5320736"/>
              </p:ext>
            </p:extLst>
          </p:nvPr>
        </p:nvGraphicFramePr>
        <p:xfrm>
          <a:off x="421196" y="1412776"/>
          <a:ext cx="8229600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圓角矩形 4"/>
          <p:cNvSpPr/>
          <p:nvPr/>
        </p:nvSpPr>
        <p:spPr>
          <a:xfrm>
            <a:off x="1115616" y="1700808"/>
            <a:ext cx="7128792" cy="136815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</a:gsLst>
            <a:lin ang="13500000" scaled="1"/>
            <a:tileRect/>
          </a:gradFill>
          <a:ln w="76200" cmpd="dbl">
            <a:solidFill>
              <a:schemeClr val="accent3">
                <a:lumMod val="75000"/>
              </a:schemeClr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21599984" rev="0"/>
            </a:camera>
            <a:lightRig rig="threePt" dir="t">
              <a:rot lat="0" lon="0" rev="3600000"/>
            </a:lightRig>
          </a:scene3d>
          <a:sp3d prstMaterial="dkEdge"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TW" altLang="en-US" sz="2800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有助國家租稅債權之追繳，提高納稅義務人誠實納稅之依從度</a:t>
            </a:r>
            <a:endParaRPr lang="zh-TW" altLang="en-US" sz="28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735516" y="637305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3</a:t>
            </a:r>
            <a:endParaRPr lang="zh-TW" altLang="en-US" dirty="0"/>
          </a:p>
        </p:txBody>
      </p:sp>
      <p:sp>
        <p:nvSpPr>
          <p:cNvPr id="8" name="圓角矩形 7"/>
          <p:cNvSpPr/>
          <p:nvPr/>
        </p:nvSpPr>
        <p:spPr>
          <a:xfrm>
            <a:off x="1141562" y="3356992"/>
            <a:ext cx="7128792" cy="136815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</a:gsLst>
            <a:lin ang="13500000" scaled="1"/>
            <a:tileRect/>
          </a:gradFill>
          <a:ln w="76200" cmpd="dbl">
            <a:solidFill>
              <a:schemeClr val="accent3">
                <a:lumMod val="75000"/>
              </a:schemeClr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>
              <a:rot lat="0" lon="0" rev="3600000"/>
            </a:lightRig>
          </a:scene3d>
          <a:sp3d prstMaterial="dkEdg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zh-TW" altLang="en-US" sz="24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重大欠稅案件繼續執行（例如黃任中家族、峰安金屬工業股份有限公司等前</a:t>
            </a:r>
            <a:r>
              <a:rPr lang="en-US" altLang="zh-TW" sz="24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zh-TW" altLang="en-US" sz="24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大公告重大欠稅案件），符合租稅公平正義及社會期望</a:t>
            </a:r>
          </a:p>
        </p:txBody>
      </p:sp>
      <p:sp>
        <p:nvSpPr>
          <p:cNvPr id="9" name="圓角矩形 8"/>
          <p:cNvSpPr/>
          <p:nvPr/>
        </p:nvSpPr>
        <p:spPr>
          <a:xfrm>
            <a:off x="1141562" y="5004906"/>
            <a:ext cx="7128792" cy="1368152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</a:gsLst>
            <a:lin ang="13500000" scaled="1"/>
            <a:tileRect/>
          </a:gradFill>
          <a:ln w="76200" cmpd="dbl">
            <a:solidFill>
              <a:schemeClr val="accent3">
                <a:lumMod val="75000"/>
              </a:schemeClr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>
              <a:rot lat="0" lon="0" rev="3600000"/>
            </a:lightRig>
          </a:scene3d>
          <a:sp3d prstMaterial="dkEdge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altLang="zh-TW" sz="28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96</a:t>
            </a:r>
            <a:r>
              <a:rPr lang="zh-TW" altLang="en-US" sz="28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8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8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8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8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日前移送執行案件，執行至</a:t>
            </a:r>
            <a:r>
              <a:rPr lang="en-US" altLang="zh-TW" sz="28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lang="zh-TW" altLang="en-US" sz="28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8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8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8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28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日均達</a:t>
            </a:r>
            <a:r>
              <a:rPr lang="en-US" altLang="zh-TW" sz="28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en-US" sz="28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年，未來無再次修法延長執行期間之疑慮</a:t>
            </a:r>
          </a:p>
        </p:txBody>
      </p:sp>
    </p:spTree>
    <p:extLst>
      <p:ext uri="{BB962C8B-B14F-4D97-AF65-F5344CB8AC3E}">
        <p14:creationId xmlns:p14="http://schemas.microsoft.com/office/powerpoint/2010/main" val="382007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359465"/>
            <a:ext cx="8229600" cy="909295"/>
          </a:xfrm>
        </p:spPr>
        <p:txBody>
          <a:bodyPr>
            <a:normAutofit/>
          </a:bodyPr>
          <a:lstStyle/>
          <a:p>
            <a:pPr algn="ctr"/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貨物稅條例第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12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條之</a:t>
            </a:r>
            <a:r>
              <a:rPr lang="en-US" altLang="zh-TW" sz="32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電動車輛免稅期限</a:t>
            </a:r>
            <a:endParaRPr lang="zh-TW" sz="3200" b="1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9939085"/>
              </p:ext>
            </p:extLst>
          </p:nvPr>
        </p:nvGraphicFramePr>
        <p:xfrm>
          <a:off x="457200" y="16462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8735516" y="637305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4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07310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96944" cy="994122"/>
          </a:xfrm>
        </p:spPr>
        <p:txBody>
          <a:bodyPr>
            <a:normAutofit/>
          </a:bodyPr>
          <a:lstStyle/>
          <a:p>
            <a:pPr algn="ctr"/>
            <a:r>
              <a:rPr lang="zh-TW" altLang="en-US" sz="3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貨物稅條例</a:t>
            </a:r>
            <a:r>
              <a:rPr lang="zh-TW" altLang="en-US" sz="3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3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3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條之</a:t>
            </a:r>
            <a:r>
              <a:rPr lang="en-US" altLang="zh-TW" sz="3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3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電動</a:t>
            </a:r>
            <a:r>
              <a:rPr lang="zh-TW" altLang="en-US" sz="3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車輛</a:t>
            </a:r>
            <a:r>
              <a:rPr lang="zh-TW" altLang="en-US" sz="3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免稅效益</a:t>
            </a:r>
            <a:endParaRPr lang="zh-TW" sz="3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359456"/>
              </p:ext>
            </p:extLst>
          </p:nvPr>
        </p:nvGraphicFramePr>
        <p:xfrm>
          <a:off x="251520" y="1556792"/>
          <a:ext cx="8640960" cy="3816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8272"/>
                <a:gridCol w="1584176"/>
                <a:gridCol w="2088232"/>
                <a:gridCol w="2520280"/>
              </a:tblGrid>
              <a:tr h="7717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免稅期間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2">
                            <a:lumMod val="75000"/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lumMod val="75000"/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lumMod val="75000"/>
                            <a:shade val="100000"/>
                            <a:satMod val="115000"/>
                          </a:schemeClr>
                        </a:gs>
                      </a:gsLst>
                      <a:lin ang="27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電動</a:t>
                      </a:r>
                      <a:r>
                        <a:rPr lang="zh-TW" sz="2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汽車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電動機車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4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產值</a:t>
                      </a:r>
                      <a:r>
                        <a:rPr lang="zh-TW" sz="2400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影響</a:t>
                      </a:r>
                      <a:endParaRPr lang="zh-TW" sz="24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1">
                            <a:shade val="30000"/>
                            <a:satMod val="115000"/>
                          </a:schemeClr>
                        </a:gs>
                        <a:gs pos="50000">
                          <a:schemeClr val="accent1">
                            <a:shade val="67500"/>
                            <a:satMod val="115000"/>
                          </a:schemeClr>
                        </a:gs>
                        <a:gs pos="100000">
                          <a:schemeClr val="accent1">
                            <a:shade val="100000"/>
                            <a:satMod val="115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15223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自</a:t>
                      </a:r>
                      <a:r>
                        <a:rPr 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100</a:t>
                      </a:r>
                      <a:r>
                        <a:rPr lang="zh-TW" alt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年</a:t>
                      </a:r>
                      <a:r>
                        <a:rPr 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1</a:t>
                      </a:r>
                      <a:r>
                        <a:rPr lang="zh-TW" alt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月</a:t>
                      </a:r>
                      <a:r>
                        <a:rPr 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28</a:t>
                      </a:r>
                      <a:r>
                        <a:rPr lang="zh-TW" alt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日至</a:t>
                      </a:r>
                      <a:r>
                        <a:rPr 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105</a:t>
                      </a:r>
                      <a:r>
                        <a:rPr lang="zh-TW" alt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年</a:t>
                      </a:r>
                      <a:r>
                        <a:rPr 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10</a:t>
                      </a:r>
                      <a:r>
                        <a:rPr lang="zh-TW" alt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月</a:t>
                      </a:r>
                      <a:r>
                        <a:rPr 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31</a:t>
                      </a:r>
                      <a:r>
                        <a:rPr lang="zh-TW" alt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日</a:t>
                      </a:r>
                      <a:endParaRPr lang="zh-TW" sz="22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tint val="66000"/>
                            <a:satMod val="160000"/>
                          </a:schemeClr>
                        </a:gs>
                        <a:gs pos="50000">
                          <a:schemeClr val="accent3">
                            <a:tint val="44500"/>
                            <a:satMod val="160000"/>
                          </a:schemeClr>
                        </a:gs>
                        <a:gs pos="100000">
                          <a:schemeClr val="accent3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707</a:t>
                      </a:r>
                      <a:r>
                        <a:rPr lang="zh-TW" sz="32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輛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tint val="66000"/>
                            <a:satMod val="160000"/>
                          </a:schemeClr>
                        </a:gs>
                        <a:gs pos="50000">
                          <a:schemeClr val="accent6">
                            <a:tint val="44500"/>
                            <a:satMod val="160000"/>
                          </a:schemeClr>
                        </a:gs>
                        <a:gs pos="100000">
                          <a:schemeClr val="accent6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37,638</a:t>
                      </a:r>
                      <a:r>
                        <a:rPr lang="zh-TW" sz="32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輛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tint val="66000"/>
                            <a:satMod val="160000"/>
                          </a:schemeClr>
                        </a:gs>
                        <a:gs pos="50000">
                          <a:schemeClr val="accent6">
                            <a:tint val="44500"/>
                            <a:satMod val="160000"/>
                          </a:schemeClr>
                        </a:gs>
                        <a:gs pos="100000">
                          <a:schemeClr val="accent6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altLang="zh-TW" sz="3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+</a:t>
                      </a:r>
                      <a:r>
                        <a:rPr lang="en-US" sz="3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116.6</a:t>
                      </a:r>
                      <a:r>
                        <a:rPr lang="zh-TW" sz="32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億元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6">
                            <a:tint val="66000"/>
                            <a:satMod val="160000"/>
                          </a:schemeClr>
                        </a:gs>
                        <a:gs pos="50000">
                          <a:schemeClr val="accent6">
                            <a:tint val="44500"/>
                            <a:satMod val="160000"/>
                          </a:schemeClr>
                        </a:gs>
                        <a:gs pos="100000">
                          <a:schemeClr val="accent6">
                            <a:tint val="23500"/>
                            <a:satMod val="160000"/>
                          </a:scheme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  <a:tr h="15223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預計</a:t>
                      </a:r>
                      <a:endParaRPr lang="en-US" altLang="zh-TW" sz="2200" b="1" kern="100" dirty="0" smtClean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zh-TW" alt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自</a:t>
                      </a:r>
                      <a:r>
                        <a:rPr 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106</a:t>
                      </a:r>
                      <a:r>
                        <a:rPr lang="zh-TW" alt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年</a:t>
                      </a:r>
                      <a:r>
                        <a:rPr 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1</a:t>
                      </a:r>
                      <a:r>
                        <a:rPr lang="zh-TW" alt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月</a:t>
                      </a:r>
                      <a:r>
                        <a:rPr 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2</a:t>
                      </a:r>
                      <a:r>
                        <a:rPr lang="en-US" altLang="zh-TW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8</a:t>
                      </a:r>
                      <a:r>
                        <a:rPr lang="zh-TW" alt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日至</a:t>
                      </a:r>
                      <a:r>
                        <a:rPr 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110</a:t>
                      </a:r>
                      <a:r>
                        <a:rPr lang="zh-TW" alt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年</a:t>
                      </a:r>
                      <a:r>
                        <a:rPr 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12</a:t>
                      </a:r>
                      <a:r>
                        <a:rPr lang="zh-TW" alt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月</a:t>
                      </a:r>
                      <a:r>
                        <a:rPr 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31</a:t>
                      </a:r>
                      <a:r>
                        <a:rPr lang="zh-TW" altLang="en-US" sz="2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日</a:t>
                      </a:r>
                      <a:endParaRPr lang="zh-TW" sz="2200" b="1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chemeClr val="accent3">
                            <a:tint val="66000"/>
                            <a:satMod val="160000"/>
                          </a:schemeClr>
                        </a:gs>
                        <a:gs pos="50000">
                          <a:schemeClr val="accent3">
                            <a:tint val="44500"/>
                            <a:satMod val="160000"/>
                          </a:schemeClr>
                        </a:gs>
                        <a:gs pos="100000">
                          <a:schemeClr val="accent3">
                            <a:tint val="23500"/>
                            <a:satMod val="160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5,939</a:t>
                      </a:r>
                      <a:r>
                        <a:rPr lang="zh-TW" sz="32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輛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32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152,000</a:t>
                      </a:r>
                      <a:r>
                        <a:rPr lang="zh-TW" sz="32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輛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altLang="zh-TW" sz="3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+</a:t>
                      </a:r>
                      <a:r>
                        <a:rPr lang="en-US" sz="3200" b="1" kern="100" dirty="0" smtClean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943.99</a:t>
                      </a:r>
                      <a:r>
                        <a:rPr lang="zh-TW" sz="3200" b="1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億元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C000">
                            <a:tint val="66000"/>
                            <a:satMod val="160000"/>
                          </a:srgbClr>
                        </a:gs>
                        <a:gs pos="50000">
                          <a:srgbClr val="FFC000">
                            <a:tint val="44500"/>
                            <a:satMod val="160000"/>
                          </a:srgbClr>
                        </a:gs>
                        <a:gs pos="100000">
                          <a:srgbClr val="FFC000">
                            <a:tint val="23500"/>
                            <a:satMod val="160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</a:tr>
            </a:tbl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467544" y="5587037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1.100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28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日至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105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31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日免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徵貨物稅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稅額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3.54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億餘元。</a:t>
            </a:r>
          </a:p>
          <a:p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2.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經濟部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105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日稅式支出評估報告數據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估算延長免稅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年，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預計增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加整體稅收約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19.55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億元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8735516" y="637305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 smtClean="0"/>
              <a:t>5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3591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ign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E43583B-C8D8-417A-8F73-B18FCAA2CE5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DesignTemplate</Template>
  <TotalTime>0</TotalTime>
  <Words>575</Words>
  <Application>Microsoft Office PowerPoint</Application>
  <PresentationFormat>如螢幕大小 (4:3)</PresentationFormat>
  <Paragraphs>64</Paragraphs>
  <Slides>5</Slides>
  <Notes>5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6" baseType="lpstr">
      <vt:lpstr>DesignTemplate</vt:lpstr>
      <vt:lpstr>稅捐稽徵法第23條修正重點</vt:lpstr>
      <vt:lpstr>預期效益（一）</vt:lpstr>
      <vt:lpstr>預期效益（二）</vt:lpstr>
      <vt:lpstr>貨物稅條例第12條之3電動車輛免稅期限</vt:lpstr>
      <vt:lpstr>貨物稅條例第12條之3電動車輛免稅效益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2016-12-14T01:24:36Z</dcterms:created>
  <dcterms:modified xsi:type="dcterms:W3CDTF">2016-12-14T07:22:22Z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TC100738469990</vt:lpwstr>
  </property>
</Properties>
</file>