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717" r:id="rId2"/>
    <p:sldId id="718" r:id="rId3"/>
    <p:sldId id="719" r:id="rId4"/>
    <p:sldId id="720" r:id="rId5"/>
    <p:sldId id="721" r:id="rId6"/>
    <p:sldId id="722" r:id="rId7"/>
    <p:sldId id="723" r:id="rId8"/>
    <p:sldId id="631" r:id="rId9"/>
    <p:sldId id="709" r:id="rId10"/>
    <p:sldId id="713" r:id="rId11"/>
    <p:sldId id="751" r:id="rId12"/>
    <p:sldId id="752" r:id="rId13"/>
    <p:sldId id="753" r:id="rId14"/>
    <p:sldId id="754" r:id="rId15"/>
    <p:sldId id="755" r:id="rId16"/>
    <p:sldId id="756" r:id="rId17"/>
    <p:sldId id="757" r:id="rId18"/>
    <p:sldId id="758" r:id="rId19"/>
    <p:sldId id="759" r:id="rId20"/>
    <p:sldId id="760" r:id="rId21"/>
    <p:sldId id="761" r:id="rId22"/>
    <p:sldId id="728" r:id="rId23"/>
  </p:sldIdLst>
  <p:sldSz cx="9144000" cy="6858000" type="screen4x3"/>
  <p:notesSz cx="6797675" cy="987425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FF66"/>
    <a:srgbClr val="FFFF00"/>
    <a:srgbClr val="E9EDF4"/>
    <a:srgbClr val="000000"/>
    <a:srgbClr val="D5CD2B"/>
    <a:srgbClr val="00CC66"/>
    <a:srgbClr val="D0D8E8"/>
    <a:srgbClr val="CCCC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54" autoAdjust="0"/>
    <p:restoredTop sz="92516" autoAdjust="0"/>
  </p:normalViewPr>
  <p:slideViewPr>
    <p:cSldViewPr snapToGrid="0">
      <p:cViewPr>
        <p:scale>
          <a:sx n="100" d="100"/>
          <a:sy n="100" d="100"/>
        </p:scale>
        <p:origin x="-1860" y="-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6400" cy="494265"/>
          </a:xfrm>
          <a:prstGeom prst="rect">
            <a:avLst/>
          </a:prstGeom>
        </p:spPr>
        <p:txBody>
          <a:bodyPr vert="horz" lIns="91138" tIns="45569" rIns="91138" bIns="45569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1"/>
            <a:ext cx="2946400" cy="494265"/>
          </a:xfrm>
          <a:prstGeom prst="rect">
            <a:avLst/>
          </a:prstGeom>
        </p:spPr>
        <p:txBody>
          <a:bodyPr vert="horz" lIns="91138" tIns="45569" rIns="91138" bIns="45569" rtlCol="0"/>
          <a:lstStyle>
            <a:lvl1pPr algn="r">
              <a:defRPr sz="1200"/>
            </a:lvl1pPr>
          </a:lstStyle>
          <a:p>
            <a:fld id="{79C965E9-7183-4258-9BE8-C7E441F11375}" type="datetimeFigureOut">
              <a:rPr lang="zh-TW" altLang="en-US" smtClean="0"/>
              <a:pPr/>
              <a:t>2015/7/27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378406"/>
            <a:ext cx="2946400" cy="494264"/>
          </a:xfrm>
          <a:prstGeom prst="rect">
            <a:avLst/>
          </a:prstGeom>
        </p:spPr>
        <p:txBody>
          <a:bodyPr vert="horz" lIns="91138" tIns="45569" rIns="91138" bIns="45569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378406"/>
            <a:ext cx="2946400" cy="494264"/>
          </a:xfrm>
          <a:prstGeom prst="rect">
            <a:avLst/>
          </a:prstGeom>
        </p:spPr>
        <p:txBody>
          <a:bodyPr vert="horz" lIns="91138" tIns="45569" rIns="91138" bIns="45569" rtlCol="0" anchor="b"/>
          <a:lstStyle>
            <a:lvl1pPr algn="r">
              <a:defRPr sz="1200"/>
            </a:lvl1pPr>
          </a:lstStyle>
          <a:p>
            <a:fld id="{79F2CA0A-8EAA-4A2C-AB4D-D098E6CC18D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41134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9" y="0"/>
            <a:ext cx="2945659" cy="495428"/>
          </a:xfrm>
          <a:prstGeom prst="rect">
            <a:avLst/>
          </a:prstGeom>
        </p:spPr>
        <p:txBody>
          <a:bodyPr vert="horz" lIns="91093" tIns="45547" rIns="91093" bIns="45547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51" y="0"/>
            <a:ext cx="2945659" cy="495428"/>
          </a:xfrm>
          <a:prstGeom prst="rect">
            <a:avLst/>
          </a:prstGeom>
        </p:spPr>
        <p:txBody>
          <a:bodyPr vert="horz" lIns="91093" tIns="45547" rIns="91093" bIns="45547" rtlCol="0"/>
          <a:lstStyle>
            <a:lvl1pPr algn="r">
              <a:defRPr sz="1200"/>
            </a:lvl1pPr>
          </a:lstStyle>
          <a:p>
            <a:fld id="{268843A0-06A4-4E67-BB37-2B7E7CCDB499}" type="datetimeFigureOut">
              <a:rPr lang="zh-TW" altLang="en-US" smtClean="0"/>
              <a:pPr/>
              <a:t>2015/7/27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93" tIns="45547" rIns="91093" bIns="45547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51990"/>
            <a:ext cx="5438140" cy="3887987"/>
          </a:xfrm>
          <a:prstGeom prst="rect">
            <a:avLst/>
          </a:prstGeom>
        </p:spPr>
        <p:txBody>
          <a:bodyPr vert="horz" lIns="91093" tIns="45547" rIns="91093" bIns="45547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9" y="9378827"/>
            <a:ext cx="2945659" cy="495427"/>
          </a:xfrm>
          <a:prstGeom prst="rect">
            <a:avLst/>
          </a:prstGeom>
        </p:spPr>
        <p:txBody>
          <a:bodyPr vert="horz" lIns="91093" tIns="45547" rIns="91093" bIns="45547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51" y="9378827"/>
            <a:ext cx="2945659" cy="495427"/>
          </a:xfrm>
          <a:prstGeom prst="rect">
            <a:avLst/>
          </a:prstGeom>
        </p:spPr>
        <p:txBody>
          <a:bodyPr vert="horz" lIns="91093" tIns="45547" rIns="91093" bIns="45547" rtlCol="0" anchor="b"/>
          <a:lstStyle>
            <a:lvl1pPr algn="r">
              <a:defRPr sz="1200"/>
            </a:lvl1pPr>
          </a:lstStyle>
          <a:p>
            <a:fld id="{10AEEB84-A78F-4289-A46B-F9141456B21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228993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EEB84-A78F-4289-A46B-F9141456B214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2320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A9D2E92-2E49-4BB6-A499-D44286E45EC8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368316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D6407A-F503-4BAF-9A11-D16E36F95075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75864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7FFC23-77F7-4151-A42E-BDC373D9A4F3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14511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7FFC23-77F7-4151-A42E-BDC373D9A4F3}" type="slidenum">
              <a:rPr lang="zh-TW" altLang="en-US" smtClean="0"/>
              <a:pPr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14511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EEB84-A78F-4289-A46B-F9141456B214}" type="slidenum">
              <a:rPr lang="zh-TW" altLang="en-US" smtClean="0"/>
              <a:pPr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09618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7FFC23-77F7-4151-A42E-BDC373D9A4F3}" type="slidenum">
              <a:rPr lang="zh-TW" altLang="en-US" smtClean="0"/>
              <a:pPr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14511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EEB84-A78F-4289-A46B-F9141456B214}" type="slidenum">
              <a:rPr lang="zh-TW" altLang="en-US" smtClean="0">
                <a:solidFill>
                  <a:prstClr val="black"/>
                </a:solidFill>
              </a:rPr>
              <a:pPr/>
              <a:t>11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8896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EEB84-A78F-4289-A46B-F9141456B214}" type="slidenum">
              <a:rPr lang="zh-TW" altLang="en-US" smtClean="0">
                <a:solidFill>
                  <a:prstClr val="black"/>
                </a:solidFill>
              </a:rPr>
              <a:pPr/>
              <a:t>12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8896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EEB84-A78F-4289-A46B-F9141456B214}" type="slidenum">
              <a:rPr lang="zh-TW" altLang="en-US" smtClean="0">
                <a:solidFill>
                  <a:prstClr val="black"/>
                </a:solidFill>
              </a:rPr>
              <a:pPr/>
              <a:t>13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8896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EEB84-A78F-4289-A46B-F9141456B214}" type="slidenum">
              <a:rPr lang="zh-TW" altLang="en-US" smtClean="0">
                <a:solidFill>
                  <a:prstClr val="black"/>
                </a:solidFill>
              </a:rPr>
              <a:pPr/>
              <a:t>14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8896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EEB84-A78F-4289-A46B-F9141456B214}" type="slidenum">
              <a:rPr lang="zh-TW" altLang="en-US" smtClean="0">
                <a:solidFill>
                  <a:prstClr val="black"/>
                </a:solidFill>
              </a:rPr>
              <a:pPr/>
              <a:t>15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8896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EEB84-A78F-4289-A46B-F9141456B214}" type="slidenum">
              <a:rPr lang="zh-TW" altLang="en-US" smtClean="0">
                <a:solidFill>
                  <a:prstClr val="black"/>
                </a:solidFill>
              </a:rPr>
              <a:pPr/>
              <a:t>16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8896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7FFC23-77F7-4151-A42E-BDC373D9A4F3}" type="slidenum">
              <a:rPr lang="zh-TW" altLang="en-US" smtClean="0"/>
              <a:pPr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14511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7FFC23-77F7-4151-A42E-BDC373D9A4F3}" type="slidenum">
              <a:rPr lang="zh-TW" altLang="en-US" smtClean="0"/>
              <a:pPr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14511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7FFC23-77F7-4151-A42E-BDC373D9A4F3}" type="slidenum">
              <a:rPr lang="zh-TW" altLang="en-US" smtClean="0"/>
              <a:pPr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14511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7FFC23-77F7-4151-A42E-BDC373D9A4F3}" type="slidenum">
              <a:rPr lang="zh-TW" altLang="en-US" smtClean="0"/>
              <a:pPr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14511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7FFC23-77F7-4151-A42E-BDC373D9A4F3}" type="slidenum">
              <a:rPr lang="zh-TW" altLang="en-US" smtClean="0"/>
              <a:pPr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14511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7FFC23-77F7-4151-A42E-BDC373D9A4F3}" type="slidenum">
              <a:rPr lang="zh-TW" altLang="en-US" smtClean="0"/>
              <a:pPr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1451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Users\candy\00業務\102年業務\23.經建會邁向國發會1021119\國發會LOGO定稿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995"/>
          <a:stretch/>
        </p:blipFill>
        <p:spPr bwMode="auto">
          <a:xfrm>
            <a:off x="187568" y="117230"/>
            <a:ext cx="1008112" cy="1011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5"/>
          <p:cNvSpPr txBox="1">
            <a:spLocks/>
          </p:cNvSpPr>
          <p:nvPr userDrawn="1"/>
        </p:nvSpPr>
        <p:spPr>
          <a:xfrm>
            <a:off x="7086600" y="6558332"/>
            <a:ext cx="19498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400" kern="120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024E13-29F1-4D11-A106-D3F56B743DA7}" type="slidenum">
              <a:rPr lang="zh-TW" altLang="en-US" sz="1600" smtClean="0">
                <a:solidFill>
                  <a:schemeClr val="bg1">
                    <a:lumMod val="95000"/>
                  </a:schemeClr>
                </a:solidFill>
              </a:rPr>
              <a:pPr/>
              <a:t>‹#›</a:t>
            </a:fld>
            <a:endParaRPr lang="en-US" altLang="zh-TW" sz="1600" dirty="0" smtClean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5928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4"/>
          <p:cNvSpPr txBox="1">
            <a:spLocks/>
          </p:cNvSpPr>
          <p:nvPr userDrawn="1"/>
        </p:nvSpPr>
        <p:spPr>
          <a:xfrm>
            <a:off x="5029200" y="6056707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r" defTabSz="914400" rtl="0" eaLnBrk="1" latinLnBrk="0" hangingPunct="1">
              <a:defRPr sz="2000" kern="1200">
                <a:solidFill>
                  <a:schemeClr val="accent3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16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文鼎圓體M" panose="020F0600000000000000" pitchFamily="34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55662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21494" y="1556793"/>
            <a:ext cx="8426450" cy="2736303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 sz="280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 sz="240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50080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8947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1603" y="0"/>
            <a:ext cx="78837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1603" y="1386306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8695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7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 idx="4294967295"/>
          </p:nvPr>
        </p:nvSpPr>
        <p:spPr>
          <a:xfrm>
            <a:off x="0" y="2190307"/>
            <a:ext cx="9144000" cy="1403519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1800"/>
              </a:spcBef>
              <a:spcAft>
                <a:spcPts val="2400"/>
              </a:spcAft>
            </a:pPr>
            <a:r>
              <a:rPr lang="zh-TW" altLang="en-US" sz="5000" b="1" dirty="0" smtClean="0">
                <a:solidFill>
                  <a:schemeClr val="accent1">
                    <a:lumMod val="50000"/>
                  </a:schemeClr>
                </a:solidFill>
              </a:rPr>
              <a:t>經濟體質強化措施</a:t>
            </a:r>
            <a:r>
              <a:rPr lang="en-US" altLang="zh-TW" sz="5000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altLang="zh-TW" sz="50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altLang="zh-TW" sz="3600" b="1" dirty="0" smtClean="0">
                <a:solidFill>
                  <a:schemeClr val="accent1">
                    <a:lumMod val="50000"/>
                  </a:schemeClr>
                </a:solidFill>
                <a:latin typeface="微軟正黑體"/>
                <a:ea typeface="微軟正黑體"/>
              </a:rPr>
              <a:t>─</a:t>
            </a:r>
            <a:r>
              <a:rPr lang="zh-TW" altLang="en-US" sz="3600" b="1" dirty="0" smtClean="0">
                <a:solidFill>
                  <a:schemeClr val="accent1">
                    <a:lumMod val="50000"/>
                  </a:schemeClr>
                </a:solidFill>
                <a:latin typeface="微軟正黑體"/>
                <a:ea typeface="微軟正黑體"/>
              </a:rPr>
              <a:t> </a:t>
            </a:r>
            <a:r>
              <a:rPr lang="zh-TW" altLang="en-US" sz="3600" b="1" dirty="0" smtClean="0">
                <a:solidFill>
                  <a:schemeClr val="accent1">
                    <a:lumMod val="50000"/>
                  </a:schemeClr>
                </a:solidFill>
              </a:rPr>
              <a:t>產業升級、出口拓展、投資促進</a:t>
            </a:r>
            <a:endParaRPr lang="zh-TW" altLang="en-US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4294967295"/>
          </p:nvPr>
        </p:nvSpPr>
        <p:spPr>
          <a:xfrm>
            <a:off x="1898614" y="5081899"/>
            <a:ext cx="5348377" cy="1097280"/>
          </a:xfrm>
        </p:spPr>
        <p:txBody>
          <a:bodyPr>
            <a:noAutofit/>
          </a:bodyPr>
          <a:lstStyle/>
          <a:p>
            <a:pPr marL="0" indent="0"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TW" altLang="en-US" sz="3000" b="1" dirty="0">
                <a:solidFill>
                  <a:schemeClr val="accent1">
                    <a:lumMod val="50000"/>
                  </a:schemeClr>
                </a:solidFill>
                <a:cs typeface="Arial" charset="0"/>
              </a:rPr>
              <a:t>國家發展</a:t>
            </a:r>
            <a:r>
              <a:rPr lang="zh-TW" altLang="en-US" sz="3000" b="1" dirty="0" smtClean="0">
                <a:solidFill>
                  <a:schemeClr val="accent1">
                    <a:lumMod val="50000"/>
                  </a:schemeClr>
                </a:solidFill>
                <a:cs typeface="Arial" charset="0"/>
              </a:rPr>
              <a:t>委員會</a:t>
            </a:r>
            <a:endParaRPr lang="en-US" altLang="zh-TW" sz="3000" b="1" dirty="0" smtClean="0">
              <a:solidFill>
                <a:schemeClr val="accent1">
                  <a:lumMod val="50000"/>
                </a:schemeClr>
              </a:solidFill>
              <a:cs typeface="Arial" charset="0"/>
            </a:endParaRPr>
          </a:p>
          <a:p>
            <a:pPr marL="0" indent="0"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TW" sz="2600" b="1" dirty="0" smtClean="0">
                <a:solidFill>
                  <a:schemeClr val="accent1">
                    <a:lumMod val="50000"/>
                  </a:schemeClr>
                </a:solidFill>
                <a:cs typeface="Arial" charset="0"/>
              </a:rPr>
              <a:t>104 </a:t>
            </a:r>
            <a:r>
              <a:rPr lang="zh-TW" altLang="en-US" sz="2600" b="1" dirty="0" smtClean="0">
                <a:solidFill>
                  <a:schemeClr val="accent1">
                    <a:lumMod val="50000"/>
                  </a:schemeClr>
                </a:solidFill>
                <a:cs typeface="Arial" charset="0"/>
              </a:rPr>
              <a:t>年 </a:t>
            </a:r>
            <a:r>
              <a:rPr lang="en-US" altLang="zh-TW" sz="2600" b="1" dirty="0" smtClean="0">
                <a:solidFill>
                  <a:schemeClr val="accent1">
                    <a:lumMod val="50000"/>
                  </a:schemeClr>
                </a:solidFill>
                <a:cs typeface="Arial" charset="0"/>
              </a:rPr>
              <a:t>7 </a:t>
            </a:r>
            <a:r>
              <a:rPr lang="zh-TW" altLang="en-US" sz="2600" b="1" dirty="0" smtClean="0">
                <a:solidFill>
                  <a:schemeClr val="accent1">
                    <a:lumMod val="50000"/>
                  </a:schemeClr>
                </a:solidFill>
                <a:cs typeface="Arial" charset="0"/>
              </a:rPr>
              <a:t>月 </a:t>
            </a:r>
            <a:r>
              <a:rPr lang="en-US" altLang="zh-TW" sz="2600" b="1" dirty="0" smtClean="0">
                <a:solidFill>
                  <a:schemeClr val="accent1">
                    <a:lumMod val="50000"/>
                  </a:schemeClr>
                </a:solidFill>
                <a:cs typeface="Arial" charset="0"/>
              </a:rPr>
              <a:t>27 </a:t>
            </a:r>
            <a:r>
              <a:rPr lang="zh-TW" altLang="en-US" sz="2600" b="1" dirty="0" smtClean="0">
                <a:solidFill>
                  <a:schemeClr val="accent1">
                    <a:lumMod val="50000"/>
                  </a:schemeClr>
                </a:solidFill>
                <a:cs typeface="Arial" charset="0"/>
              </a:rPr>
              <a:t>日</a:t>
            </a:r>
            <a:endParaRPr lang="zh-TW" altLang="en-US" sz="2600" b="1" dirty="0">
              <a:solidFill>
                <a:schemeClr val="accent1">
                  <a:lumMod val="50000"/>
                </a:scheme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455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658545" y="382771"/>
            <a:ext cx="7807155" cy="931691"/>
          </a:xfrm>
        </p:spPr>
        <p:txBody>
          <a:bodyPr>
            <a:normAutofit/>
          </a:bodyPr>
          <a:lstStyle/>
          <a:p>
            <a:r>
              <a:rPr lang="zh-TW" altLang="en-US" b="1" dirty="0">
                <a:solidFill>
                  <a:schemeClr val="accent1">
                    <a:lumMod val="50000"/>
                  </a:schemeClr>
                </a:solidFill>
                <a:cs typeface="Arial" charset="0"/>
              </a:rPr>
              <a:t>簡報大綱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92744" y="2268214"/>
            <a:ext cx="7878722" cy="720000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72000" rIns="0" anchor="ctr"/>
          <a:lstStyle/>
          <a:p>
            <a:pPr marL="180000">
              <a:lnSpc>
                <a:spcPct val="110000"/>
              </a:lnSpc>
              <a:spcBef>
                <a:spcPts val="0"/>
              </a:spcBef>
              <a:defRPr/>
            </a:pPr>
            <a:r>
              <a:rPr lang="zh-TW" altLang="en-US" sz="3600" b="1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貳</a:t>
            </a:r>
            <a:r>
              <a:rPr lang="zh-TW" altLang="en-US" sz="3600" b="1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、面臨課題</a:t>
            </a:r>
            <a:endParaRPr lang="zh-TW" altLang="en-US" sz="3600" b="1" dirty="0">
              <a:solidFill>
                <a:schemeClr val="accent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Arial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892744" y="3088154"/>
            <a:ext cx="7878722" cy="720000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72000" rIns="0" anchor="ctr"/>
          <a:lstStyle/>
          <a:p>
            <a:pPr marL="180000">
              <a:lnSpc>
                <a:spcPct val="110000"/>
              </a:lnSpc>
              <a:spcBef>
                <a:spcPts val="1200"/>
              </a:spcBef>
              <a:defRPr/>
            </a:pPr>
            <a:r>
              <a:rPr lang="zh-TW" altLang="en-US" sz="3600" b="1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叁、</a:t>
            </a:r>
            <a:r>
              <a:rPr lang="zh-TW" altLang="en-US" sz="3600" b="1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強化措施</a:t>
            </a:r>
          </a:p>
        </p:txBody>
      </p:sp>
      <p:sp>
        <p:nvSpPr>
          <p:cNvPr id="6" name="Rounded Rectangle 15"/>
          <p:cNvSpPr/>
          <p:nvPr/>
        </p:nvSpPr>
        <p:spPr>
          <a:xfrm>
            <a:off x="892743" y="1429802"/>
            <a:ext cx="7878723" cy="720000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72000" rIns="0" anchor="ctr"/>
          <a:lstStyle/>
          <a:p>
            <a:pPr marL="180000">
              <a:lnSpc>
                <a:spcPct val="110000"/>
              </a:lnSpc>
              <a:spcBef>
                <a:spcPts val="0"/>
              </a:spcBef>
              <a:defRPr/>
            </a:pPr>
            <a:r>
              <a:rPr lang="zh-TW" altLang="en-US" sz="3600" b="1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壹</a:t>
            </a:r>
            <a:r>
              <a:rPr lang="zh-TW" altLang="en-US" sz="3600" b="1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、規劃緣起</a:t>
            </a:r>
            <a:endParaRPr lang="zh-TW" altLang="en-US" sz="3600" b="1" dirty="0">
              <a:solidFill>
                <a:schemeClr val="accent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Arial" charset="0"/>
            </a:endParaRPr>
          </a:p>
        </p:txBody>
      </p:sp>
      <p:sp>
        <p:nvSpPr>
          <p:cNvPr id="7" name="Rounded Rectangle 16"/>
          <p:cNvSpPr/>
          <p:nvPr/>
        </p:nvSpPr>
        <p:spPr>
          <a:xfrm>
            <a:off x="892744" y="3927676"/>
            <a:ext cx="7878722" cy="720000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72000" rIns="0" anchor="ctr"/>
          <a:lstStyle/>
          <a:p>
            <a:pPr marL="180000">
              <a:lnSpc>
                <a:spcPct val="110000"/>
              </a:lnSpc>
              <a:spcBef>
                <a:spcPts val="1200"/>
              </a:spcBef>
              <a:defRPr/>
            </a:pPr>
            <a:r>
              <a:rPr lang="zh-TW" altLang="en-US" sz="3600" b="1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肆、</a:t>
            </a:r>
            <a:r>
              <a:rPr lang="zh-TW" altLang="en-US" sz="3600" b="1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推動機制</a:t>
            </a:r>
          </a:p>
        </p:txBody>
      </p:sp>
      <p:sp>
        <p:nvSpPr>
          <p:cNvPr id="9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2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</p:spTree>
    <p:extLst>
      <p:ext uri="{BB962C8B-B14F-4D97-AF65-F5344CB8AC3E}">
        <p14:creationId xmlns:p14="http://schemas.microsoft.com/office/powerpoint/2010/main" val="3485953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6569" y="1158864"/>
            <a:ext cx="8039968" cy="5581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1" indent="-457200" algn="just" hangingPunct="0">
              <a:lnSpc>
                <a:spcPts val="32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zh-TW" altLang="en-US" sz="2400" kern="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今（</a:t>
            </a:r>
            <a:r>
              <a:rPr lang="en-US" altLang="zh-TW" sz="2400" kern="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104</a:t>
            </a:r>
            <a:r>
              <a:rPr lang="zh-TW" altLang="en-US" sz="2400" kern="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）</a:t>
            </a:r>
            <a:r>
              <a:rPr lang="zh-TW" altLang="en-US" sz="2400" kern="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年全球經濟成長不如預期，導致我國上半年出口衰退，衝擊整體經濟表現。院長爰於 </a:t>
            </a:r>
            <a:r>
              <a:rPr lang="en-US" altLang="zh-TW" sz="2400" kern="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7</a:t>
            </a:r>
            <a:r>
              <a:rPr lang="zh-TW" altLang="en-US" sz="2400" kern="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月 </a:t>
            </a:r>
            <a:r>
              <a:rPr lang="en-US" altLang="zh-TW" sz="2400" kern="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12</a:t>
            </a:r>
            <a:r>
              <a:rPr lang="zh-TW" altLang="en-US" sz="2400" kern="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日指示國發會，</a:t>
            </a:r>
            <a:r>
              <a:rPr lang="zh-TW" altLang="en-US" sz="2400" b="1" kern="1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研提短期作法與長期扎根對策，以因應外在衝擊，加速經產業升級，加強投資力道，提升出口競爭力，以強化國內經濟體質，確保經濟穩健成長</a:t>
            </a:r>
            <a:endParaRPr lang="en-US" altLang="zh-TW" sz="2400" b="1" kern="1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914400" lvl="1" indent="-457200" algn="just" hangingPunct="0">
              <a:lnSpc>
                <a:spcPts val="32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zh-TW" altLang="en-US" sz="2400" kern="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考量近年來為強化經濟活力，政府已賡續推動多項方案。惟經濟結構調整為</a:t>
            </a:r>
            <a:r>
              <a:rPr lang="zh-TW" altLang="en-US" sz="2400" kern="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長期扎根的變革工程</a:t>
            </a:r>
            <a:r>
              <a:rPr lang="zh-TW" altLang="en-US" sz="2400" kern="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</a:t>
            </a:r>
            <a:r>
              <a:rPr lang="zh-TW" altLang="en-US" sz="2400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本案爰定位為現行方案的期中檢討與補強</a:t>
            </a:r>
            <a:r>
              <a:rPr lang="zh-TW" altLang="en-US" sz="2400" kern="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，首先分析當前經濟情勢及所面對挑戰，並檢討攸關經濟發展之出口、投資、產業等相關政策，</a:t>
            </a:r>
            <a:r>
              <a:rPr lang="zh-TW" altLang="en-US" sz="2400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據以提出短期強化的具體作法，及長期改善體質之策略</a:t>
            </a:r>
            <a:r>
              <a:rPr lang="zh-TW" altLang="en-US" sz="2400" kern="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，藉以提升因應景氣變動之能力</a:t>
            </a:r>
          </a:p>
        </p:txBody>
      </p:sp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3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sp>
        <p:nvSpPr>
          <p:cNvPr id="5" name="標題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1339702"/>
          </a:xfrm>
        </p:spPr>
        <p:txBody>
          <a:bodyPr>
            <a:normAutofit/>
          </a:bodyPr>
          <a:lstStyle/>
          <a:p>
            <a:r>
              <a:rPr lang="zh-TW" altLang="en-US" b="1" dirty="0">
                <a:solidFill>
                  <a:schemeClr val="accent1">
                    <a:lumMod val="50000"/>
                  </a:schemeClr>
                </a:solidFill>
              </a:rPr>
              <a:t>壹、規劃</a:t>
            </a:r>
            <a:r>
              <a:rPr lang="zh-TW" altLang="en-US" b="1" dirty="0" smtClean="0">
                <a:solidFill>
                  <a:schemeClr val="accent1">
                    <a:lumMod val="50000"/>
                  </a:schemeClr>
                </a:solidFill>
              </a:rPr>
              <a:t>緣起</a:t>
            </a:r>
            <a:endParaRPr lang="zh-TW" alt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546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1" y="2431989"/>
            <a:ext cx="9144000" cy="1462677"/>
          </a:xfrm>
        </p:spPr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貳、</a:t>
            </a:r>
            <a:r>
              <a:rPr lang="zh-TW" altLang="en-US" b="1" dirty="0" smtClean="0">
                <a:solidFill>
                  <a:schemeClr val="accent1">
                    <a:lumMod val="50000"/>
                  </a:schemeClr>
                </a:solidFill>
              </a:rPr>
              <a:t>面臨</a:t>
            </a:r>
            <a:r>
              <a:rPr lang="zh-TW" altLang="en-US" b="1" dirty="0">
                <a:solidFill>
                  <a:schemeClr val="accent1">
                    <a:lumMod val="50000"/>
                  </a:schemeClr>
                </a:solidFill>
              </a:rPr>
              <a:t>課題</a:t>
            </a:r>
          </a:p>
        </p:txBody>
      </p:sp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4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</p:spTree>
    <p:extLst>
      <p:ext uri="{BB962C8B-B14F-4D97-AF65-F5344CB8AC3E}">
        <p14:creationId xmlns:p14="http://schemas.microsoft.com/office/powerpoint/2010/main" val="3458915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4391245" y="2646644"/>
            <a:ext cx="2115879" cy="568842"/>
          </a:xfrm>
          <a:prstGeom prst="rect">
            <a:avLst/>
          </a:prstGeom>
          <a:noFill/>
          <a:ln w="222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向下箭號 2"/>
          <p:cNvSpPr/>
          <p:nvPr/>
        </p:nvSpPr>
        <p:spPr>
          <a:xfrm rot="16200000">
            <a:off x="210971" y="1234038"/>
            <a:ext cx="2175937" cy="1195090"/>
          </a:xfrm>
          <a:prstGeom prst="downArrow">
            <a:avLst>
              <a:gd name="adj1" fmla="val 73762"/>
              <a:gd name="adj2" fmla="val 3081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eaVert"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課題</a:t>
            </a:r>
            <a:endParaRPr lang="zh-TW" altLang="en-US" sz="28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" name="向下箭號 3"/>
          <p:cNvSpPr/>
          <p:nvPr/>
        </p:nvSpPr>
        <p:spPr>
          <a:xfrm rot="16200000">
            <a:off x="153838" y="4492238"/>
            <a:ext cx="2271531" cy="1176418"/>
          </a:xfrm>
          <a:prstGeom prst="downArrow">
            <a:avLst>
              <a:gd name="adj1" fmla="val 73762"/>
              <a:gd name="adj2" fmla="val 30810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eaVert" anchor="ctr"/>
          <a:lstStyle/>
          <a:p>
            <a:pPr algn="r">
              <a:defRPr/>
            </a:pP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原因分析</a:t>
            </a:r>
            <a:endParaRPr lang="zh-TW" altLang="en-US" sz="28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1039172"/>
              </p:ext>
            </p:extLst>
          </p:nvPr>
        </p:nvGraphicFramePr>
        <p:xfrm>
          <a:off x="3031029" y="633944"/>
          <a:ext cx="4888453" cy="22472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8858"/>
                <a:gridCol w="2469595"/>
              </a:tblGrid>
              <a:tr h="512563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國內經濟成長動能趨緩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  <a:tr h="1734644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</a:pPr>
                      <a:r>
                        <a:rPr lang="zh-TW" altLang="en-US" sz="2400" u="none" kern="120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0"/>
                          <a:ea typeface="微軟正黑體" panose="020B0604030504040204" pitchFamily="34" charset="-120"/>
                          <a:cs typeface="+mn-cs"/>
                        </a:rPr>
                        <a:t>商品出口衰退</a:t>
                      </a:r>
                      <a:endParaRPr lang="en-US" altLang="zh-TW" sz="2400" u="none" kern="1200" dirty="0" smtClean="0">
                        <a:solidFill>
                          <a:srgbClr val="FF0000"/>
                        </a:solidFill>
                        <a:latin typeface="Arial Unicode MS" panose="020B060402020202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441325" indent="-258763" algn="l" defTabSz="914400" rtl="0" eaLnBrk="1" latinLnBrk="0" hangingPunct="1">
                        <a:lnSpc>
                          <a:spcPts val="2600"/>
                        </a:lnSpc>
                        <a:spcBef>
                          <a:spcPts val="600"/>
                        </a:spcBef>
                        <a:buFont typeface="Wingdings" panose="05000000000000000000" pitchFamily="2" charset="2"/>
                        <a:buChar char="Ø"/>
                        <a:tabLst>
                          <a:tab pos="533400" algn="l"/>
                        </a:tabLst>
                      </a:pPr>
                      <a:r>
                        <a:rPr lang="zh-TW" altLang="en-US" sz="2000" kern="1200" dirty="0" smtClean="0">
                          <a:solidFill>
                            <a:srgbClr val="D6ECFF">
                              <a:lumMod val="25000"/>
                            </a:srgbClr>
                          </a:solidFill>
                          <a:latin typeface="Arial Unicode MS" panose="020B0604020202020204" pitchFamily="34" charset="-120"/>
                          <a:ea typeface="微軟正黑體" panose="020B0604030504040204" pitchFamily="34" charset="-120"/>
                          <a:cs typeface="+mn-cs"/>
                        </a:rPr>
                        <a:t>今年 </a:t>
                      </a:r>
                      <a:r>
                        <a:rPr lang="en-US" altLang="zh-TW" sz="2000" kern="1200" dirty="0" smtClean="0">
                          <a:solidFill>
                            <a:srgbClr val="D6ECFF">
                              <a:lumMod val="25000"/>
                            </a:srgbClr>
                          </a:solidFill>
                          <a:latin typeface="Arial Unicode MS" panose="020B0604020202020204" pitchFamily="34" charset="-120"/>
                          <a:ea typeface="微軟正黑體" panose="020B0604030504040204" pitchFamily="34" charset="-120"/>
                          <a:cs typeface="+mn-cs"/>
                        </a:rPr>
                        <a:t>1-6 </a:t>
                      </a:r>
                      <a:r>
                        <a:rPr lang="zh-TW" altLang="en-US" sz="2000" kern="1200" dirty="0" smtClean="0">
                          <a:solidFill>
                            <a:srgbClr val="D6ECFF">
                              <a:lumMod val="25000"/>
                            </a:srgbClr>
                          </a:solidFill>
                          <a:latin typeface="Arial Unicode MS" panose="020B0604020202020204" pitchFamily="34" charset="-120"/>
                          <a:ea typeface="微軟正黑體" panose="020B0604030504040204" pitchFamily="34" charset="-120"/>
                          <a:cs typeface="+mn-cs"/>
                        </a:rPr>
                        <a:t>月</a:t>
                      </a:r>
                      <a:r>
                        <a:rPr lang="en-US" altLang="zh-TW" sz="2000" kern="1200" dirty="0" smtClean="0">
                          <a:solidFill>
                            <a:srgbClr val="D6ECFF">
                              <a:lumMod val="25000"/>
                            </a:srgbClr>
                          </a:solidFill>
                          <a:latin typeface="Arial Unicode MS" panose="020B0604020202020204" pitchFamily="34" charset="-120"/>
                          <a:ea typeface="微軟正黑體" panose="020B0604030504040204" pitchFamily="34" charset="-120"/>
                          <a:cs typeface="+mn-cs"/>
                        </a:rPr>
                        <a:t/>
                      </a:r>
                      <a:br>
                        <a:rPr lang="en-US" altLang="zh-TW" sz="2000" kern="1200" dirty="0" smtClean="0">
                          <a:solidFill>
                            <a:srgbClr val="D6ECFF">
                              <a:lumMod val="25000"/>
                            </a:srgbClr>
                          </a:solidFill>
                          <a:latin typeface="Arial Unicode MS" panose="020B0604020202020204" pitchFamily="34" charset="-120"/>
                          <a:ea typeface="微軟正黑體" panose="020B0604030504040204" pitchFamily="34" charset="-120"/>
                          <a:cs typeface="+mn-cs"/>
                        </a:rPr>
                      </a:br>
                      <a:r>
                        <a:rPr lang="zh-TW" altLang="en-US" sz="2000" kern="1200" dirty="0" smtClean="0">
                          <a:solidFill>
                            <a:srgbClr val="D6ECFF">
                              <a:lumMod val="25000"/>
                            </a:srgbClr>
                          </a:solidFill>
                          <a:latin typeface="Arial Unicode MS" panose="020B0604020202020204" pitchFamily="34" charset="-120"/>
                          <a:ea typeface="微軟正黑體" panose="020B0604030504040204" pitchFamily="34" charset="-120"/>
                          <a:cs typeface="+mn-cs"/>
                        </a:rPr>
                        <a:t>商品出口衰退</a:t>
                      </a:r>
                      <a:r>
                        <a:rPr lang="en-US" altLang="zh-TW" sz="2000" kern="1200" dirty="0" smtClean="0">
                          <a:solidFill>
                            <a:srgbClr val="D6ECFF">
                              <a:lumMod val="25000"/>
                            </a:srgbClr>
                          </a:solidFill>
                          <a:latin typeface="Arial Unicode MS" panose="020B0604020202020204" pitchFamily="34" charset="-120"/>
                          <a:ea typeface="微軟正黑體" panose="020B0604030504040204" pitchFamily="34" charset="-120"/>
                          <a:cs typeface="+mn-cs"/>
                        </a:rPr>
                        <a:t>7.1%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</a:pPr>
                      <a:r>
                        <a:rPr lang="zh-TW" altLang="en-US" sz="2400" u="none" kern="120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0"/>
                          <a:ea typeface="微軟正黑體" panose="020B0604030504040204" pitchFamily="34" charset="-120"/>
                          <a:cs typeface="+mn-cs"/>
                        </a:rPr>
                        <a:t>投資動能待提振</a:t>
                      </a:r>
                      <a:endParaRPr lang="en-US" altLang="zh-TW" sz="2400" u="none" kern="1200" dirty="0" smtClean="0">
                        <a:solidFill>
                          <a:srgbClr val="FF0000"/>
                        </a:solidFill>
                        <a:latin typeface="Arial Unicode MS" panose="020B060402020202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441325" indent="-258763" algn="l" defTabSz="914400" rtl="0" eaLnBrk="1" latinLnBrk="0" hangingPunct="1">
                        <a:lnSpc>
                          <a:spcPts val="2600"/>
                        </a:lnSpc>
                        <a:spcBef>
                          <a:spcPts val="600"/>
                        </a:spcBef>
                        <a:buFont typeface="Wingdings" panose="05000000000000000000" pitchFamily="2" charset="2"/>
                        <a:buChar char="Ø"/>
                        <a:tabLst>
                          <a:tab pos="533400" algn="l"/>
                        </a:tabLst>
                      </a:pPr>
                      <a:r>
                        <a:rPr lang="zh-TW" altLang="en-US" sz="2000" kern="1200" dirty="0" smtClean="0">
                          <a:solidFill>
                            <a:srgbClr val="D6ECFF">
                              <a:lumMod val="25000"/>
                            </a:srgbClr>
                          </a:solidFill>
                          <a:latin typeface="Arial Unicode MS" panose="020B0604020202020204" pitchFamily="34" charset="-120"/>
                          <a:ea typeface="微軟正黑體" panose="020B0604030504040204" pitchFamily="34" charset="-120"/>
                          <a:cs typeface="+mn-cs"/>
                        </a:rPr>
                        <a:t>今年第 </a:t>
                      </a:r>
                      <a:r>
                        <a:rPr lang="en-US" altLang="zh-TW" sz="2000" kern="1200" dirty="0" smtClean="0">
                          <a:solidFill>
                            <a:srgbClr val="D6ECFF">
                              <a:lumMod val="25000"/>
                            </a:srgbClr>
                          </a:solidFill>
                          <a:latin typeface="Arial Unicode MS" panose="020B0604020202020204" pitchFamily="34" charset="-120"/>
                          <a:ea typeface="微軟正黑體" panose="020B0604030504040204" pitchFamily="34" charset="-120"/>
                          <a:cs typeface="+mn-cs"/>
                        </a:rPr>
                        <a:t>1 </a:t>
                      </a:r>
                      <a:r>
                        <a:rPr lang="zh-TW" altLang="en-US" sz="2000" kern="1200" dirty="0" smtClean="0">
                          <a:solidFill>
                            <a:srgbClr val="D6ECFF">
                              <a:lumMod val="25000"/>
                            </a:srgbClr>
                          </a:solidFill>
                          <a:latin typeface="Arial Unicode MS" panose="020B0604020202020204" pitchFamily="34" charset="-120"/>
                          <a:ea typeface="微軟正黑體" panose="020B0604030504040204" pitchFamily="34" charset="-120"/>
                          <a:cs typeface="+mn-cs"/>
                        </a:rPr>
                        <a:t>季</a:t>
                      </a:r>
                      <a:r>
                        <a:rPr lang="en-US" altLang="zh-TW" sz="2000" kern="1200" dirty="0" smtClean="0">
                          <a:solidFill>
                            <a:srgbClr val="D6ECFF">
                              <a:lumMod val="25000"/>
                            </a:srgbClr>
                          </a:solidFill>
                          <a:latin typeface="Arial Unicode MS" panose="020B0604020202020204" pitchFamily="34" charset="-120"/>
                          <a:ea typeface="微軟正黑體" panose="020B0604030504040204" pitchFamily="34" charset="-120"/>
                          <a:cs typeface="+mn-cs"/>
                        </a:rPr>
                        <a:t/>
                      </a:r>
                      <a:br>
                        <a:rPr lang="en-US" altLang="zh-TW" sz="2000" kern="1200" dirty="0" smtClean="0">
                          <a:solidFill>
                            <a:srgbClr val="D6ECFF">
                              <a:lumMod val="25000"/>
                            </a:srgbClr>
                          </a:solidFill>
                          <a:latin typeface="Arial Unicode MS" panose="020B0604020202020204" pitchFamily="34" charset="-120"/>
                          <a:ea typeface="微軟正黑體" panose="020B0604030504040204" pitchFamily="34" charset="-120"/>
                          <a:cs typeface="+mn-cs"/>
                        </a:rPr>
                      </a:br>
                      <a:r>
                        <a:rPr lang="zh-TW" altLang="en-US" sz="2000" kern="1200" dirty="0" smtClean="0">
                          <a:solidFill>
                            <a:srgbClr val="D6ECFF">
                              <a:lumMod val="25000"/>
                            </a:srgbClr>
                          </a:solidFill>
                          <a:latin typeface="Arial Unicode MS" panose="020B0604020202020204" pitchFamily="34" charset="-120"/>
                          <a:ea typeface="微軟正黑體" panose="020B0604030504040204" pitchFamily="34" charset="-120"/>
                          <a:cs typeface="+mn-cs"/>
                        </a:rPr>
                        <a:t>固定投資負成長 </a:t>
                      </a:r>
                      <a:r>
                        <a:rPr lang="en-US" altLang="zh-TW" sz="2000" kern="1200" dirty="0" smtClean="0">
                          <a:solidFill>
                            <a:srgbClr val="D6ECFF">
                              <a:lumMod val="25000"/>
                            </a:srgbClr>
                          </a:solidFill>
                          <a:latin typeface="Arial Unicode MS" panose="020B0604020202020204" pitchFamily="34" charset="-120"/>
                          <a:ea typeface="微軟正黑體" panose="020B0604030504040204" pitchFamily="34" charset="-120"/>
                          <a:cs typeface="+mn-cs"/>
                        </a:rPr>
                        <a:t>1.29%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6125978"/>
              </p:ext>
            </p:extLst>
          </p:nvPr>
        </p:nvGraphicFramePr>
        <p:xfrm>
          <a:off x="2215135" y="3649133"/>
          <a:ext cx="6471664" cy="26548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35832"/>
                <a:gridCol w="3235832"/>
              </a:tblGrid>
              <a:tr h="60113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kern="1200" dirty="0" smtClean="0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短期外在衝擊因素</a:t>
                      </a:r>
                      <a:endParaRPr lang="zh-TW" altLang="en-US" sz="2400" b="1" kern="1200" dirty="0">
                        <a:solidFill>
                          <a:schemeClr val="lt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kern="1200" dirty="0" smtClean="0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中長期結構性課題</a:t>
                      </a:r>
                      <a:endParaRPr lang="zh-TW" altLang="en-US" sz="2400" b="1" kern="1200" dirty="0">
                        <a:solidFill>
                          <a:schemeClr val="lt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</a:tr>
              <a:tr h="2053674">
                <a:tc>
                  <a:txBody>
                    <a:bodyPr/>
                    <a:lstStyle/>
                    <a:p>
                      <a:pPr marL="539750" lvl="0" indent="-361950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zh-TW" altLang="en-US" sz="2400" dirty="0" smtClean="0">
                          <a:solidFill>
                            <a:srgbClr val="D6ECFF">
                              <a:lumMod val="25000"/>
                            </a:srgbClr>
                          </a:solidFill>
                          <a:latin typeface="Arial Unicode MS" panose="020B0604020202020204" pitchFamily="34" charset="-120"/>
                          <a:ea typeface="微軟正黑體" panose="020B0604030504040204" pitchFamily="34" charset="-120"/>
                        </a:rPr>
                        <a:t>全球經濟成長不如預期</a:t>
                      </a:r>
                    </a:p>
                    <a:p>
                      <a:pPr marL="539750" lvl="0" indent="-361950" algn="l" defTabSz="914400" rtl="0" eaLnBrk="1" latinLnBrk="0" hangingPunct="1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zh-TW" altLang="en-US" sz="2400" kern="1200" dirty="0" smtClean="0">
                          <a:solidFill>
                            <a:srgbClr val="D6ECFF">
                              <a:lumMod val="25000"/>
                            </a:srgbClr>
                          </a:solidFill>
                          <a:latin typeface="Arial Unicode MS" panose="020B0604020202020204" pitchFamily="34" charset="-120"/>
                          <a:ea typeface="微軟正黑體" panose="020B0604030504040204" pitchFamily="34" charset="-120"/>
                          <a:cs typeface="+mn-cs"/>
                        </a:rPr>
                        <a:t>國際原油價格持續</a:t>
                      </a:r>
                      <a:r>
                        <a:rPr lang="zh-TW" altLang="en-US" sz="2400" u="none" kern="1200" dirty="0" smtClean="0">
                          <a:solidFill>
                            <a:srgbClr val="D6ECFF">
                              <a:lumMod val="25000"/>
                            </a:srgbClr>
                          </a:solidFill>
                          <a:latin typeface="Arial Unicode MS" panose="020B0604020202020204" pitchFamily="34" charset="-120"/>
                          <a:ea typeface="微軟正黑體" panose="020B0604030504040204" pitchFamily="34" charset="-120"/>
                          <a:cs typeface="+mn-cs"/>
                        </a:rPr>
                        <a:t>走低</a:t>
                      </a:r>
                      <a:endParaRPr lang="zh-TW" altLang="en-US" sz="2000" u="none" dirty="0"/>
                    </a:p>
                  </a:txBody>
                  <a:tcPr marT="180000"/>
                </a:tc>
                <a:tc>
                  <a:txBody>
                    <a:bodyPr/>
                    <a:lstStyle/>
                    <a:p>
                      <a:pPr marL="631825" lvl="0" indent="-361950" algn="l" defTabSz="914400" rtl="0" eaLnBrk="1" latinLnBrk="0" hangingPunct="1">
                        <a:lnSpc>
                          <a:spcPts val="26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zh-TW" altLang="en-US" sz="2400" kern="1200" dirty="0" smtClean="0">
                          <a:solidFill>
                            <a:srgbClr val="D6ECFF">
                              <a:lumMod val="25000"/>
                            </a:srgbClr>
                          </a:solidFill>
                          <a:latin typeface="Arial Unicode MS" panose="020B0604020202020204" pitchFamily="34" charset="-120"/>
                          <a:ea typeface="微軟正黑體" panose="020B0604030504040204" pitchFamily="34" charset="-120"/>
                          <a:cs typeface="+mn-cs"/>
                        </a:rPr>
                        <a:t>產業亟待升級</a:t>
                      </a:r>
                      <a:endParaRPr lang="en-US" altLang="zh-TW" sz="2400" kern="1200" dirty="0" smtClean="0">
                        <a:solidFill>
                          <a:srgbClr val="D6ECFF">
                            <a:lumMod val="25000"/>
                          </a:srgbClr>
                        </a:solidFill>
                        <a:latin typeface="Arial Unicode MS" panose="020B060402020202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631825" marR="0" lvl="0" indent="-361950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zh-TW" altLang="en-US" sz="2400" kern="1200" dirty="0" smtClean="0">
                          <a:solidFill>
                            <a:srgbClr val="D6ECFF">
                              <a:lumMod val="25000"/>
                            </a:srgbClr>
                          </a:solidFill>
                          <a:latin typeface="Arial Unicode MS" panose="020B0604020202020204" pitchFamily="34" charset="-120"/>
                          <a:ea typeface="微軟正黑體" panose="020B0604030504040204" pitchFamily="34" charset="-120"/>
                          <a:cs typeface="+mn-cs"/>
                        </a:rPr>
                        <a:t>出口應多元</a:t>
                      </a:r>
                      <a:endParaRPr lang="en-US" altLang="zh-TW" sz="2400" kern="1200" dirty="0" smtClean="0">
                        <a:solidFill>
                          <a:srgbClr val="D6ECFF">
                            <a:lumMod val="25000"/>
                          </a:srgbClr>
                        </a:solidFill>
                        <a:latin typeface="Arial Unicode MS" panose="020B060402020202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631825" marR="0" lvl="0" indent="-361950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zh-TW" altLang="en-US" sz="2400" kern="1200" dirty="0" smtClean="0">
                          <a:solidFill>
                            <a:srgbClr val="D6ECFF">
                              <a:lumMod val="25000"/>
                            </a:srgbClr>
                          </a:solidFill>
                          <a:latin typeface="Arial Unicode MS" panose="020B0604020202020204" pitchFamily="34" charset="-120"/>
                          <a:ea typeface="微軟正黑體" panose="020B0604030504040204" pitchFamily="34" charset="-120"/>
                          <a:cs typeface="+mn-cs"/>
                        </a:rPr>
                        <a:t>投資需強化</a:t>
                      </a:r>
                      <a:endParaRPr lang="zh-TW" altLang="en-US" sz="2400" kern="1200" dirty="0" smtClean="0">
                        <a:solidFill>
                          <a:srgbClr val="D6ECFF">
                            <a:lumMod val="25000"/>
                          </a:srgbClr>
                        </a:solidFill>
                        <a:latin typeface="Arial Unicode MS" panose="020B060402020202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T="180000"/>
                </a:tc>
              </a:tr>
            </a:tbl>
          </a:graphicData>
        </a:graphic>
      </p:graphicFrame>
      <p:sp>
        <p:nvSpPr>
          <p:cNvPr id="7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5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cxnSp>
        <p:nvCxnSpPr>
          <p:cNvPr id="11" name="直線單箭頭接點 10"/>
          <p:cNvCxnSpPr/>
          <p:nvPr/>
        </p:nvCxnSpPr>
        <p:spPr>
          <a:xfrm>
            <a:off x="5449184" y="3215486"/>
            <a:ext cx="0" cy="416263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751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532" y="27709"/>
            <a:ext cx="8721250" cy="864000"/>
          </a:xfrm>
        </p:spPr>
        <p:txBody>
          <a:bodyPr>
            <a:normAutofit/>
          </a:bodyPr>
          <a:lstStyle/>
          <a:p>
            <a:pPr marL="720725" indent="-720725">
              <a:lnSpc>
                <a:spcPts val="3000"/>
              </a:lnSpc>
            </a:pPr>
            <a:r>
              <a:rPr lang="zh-TW" alt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一、短期外在衝擊因素</a:t>
            </a:r>
            <a:endParaRPr kumimoji="1" lang="zh-TW" altLang="en-U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560707" y="2889811"/>
            <a:ext cx="361283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5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2015 </a:t>
            </a:r>
            <a:r>
              <a:rPr lang="zh-TW" altLang="en-US" sz="15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年商品出口變動 </a:t>
            </a:r>
            <a:endParaRPr lang="zh-TW" altLang="en-US" sz="15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737390" y="6553628"/>
            <a:ext cx="19032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資料來源：財政部</a:t>
            </a:r>
            <a:endParaRPr lang="zh-TW" altLang="en-US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 bwMode="auto">
          <a:xfrm>
            <a:off x="424872" y="796994"/>
            <a:ext cx="8358909" cy="2061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l"/>
              <a:defRPr sz="3600" kern="1200" baseline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defRPr>
            </a:lvl1pPr>
            <a:lvl2pPr marL="806450" indent="-34925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Ø"/>
              <a:defRPr sz="3200" kern="120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ü"/>
              <a:defRPr sz="2800" kern="120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–"/>
              <a:defRPr sz="2400" kern="120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»"/>
              <a:defRPr sz="2400" kern="120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eaLnBrk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800" dirty="0">
                <a:solidFill>
                  <a:srgbClr val="D6ECFF">
                    <a:lumMod val="25000"/>
                  </a:srgbClr>
                </a:solidFill>
              </a:rPr>
              <a:t>今年 </a:t>
            </a:r>
            <a:r>
              <a:rPr lang="en-US" altLang="zh-TW" sz="1800" dirty="0">
                <a:solidFill>
                  <a:srgbClr val="D6ECFF">
                    <a:lumMod val="25000"/>
                  </a:srgbClr>
                </a:solidFill>
              </a:rPr>
              <a:t>1-6 </a:t>
            </a:r>
            <a:r>
              <a:rPr lang="zh-TW" altLang="en-US" sz="1800" dirty="0">
                <a:solidFill>
                  <a:srgbClr val="D6ECFF">
                    <a:lumMod val="25000"/>
                  </a:srgbClr>
                </a:solidFill>
              </a:rPr>
              <a:t>月商品出口較上年同期減少 </a:t>
            </a:r>
            <a:r>
              <a:rPr lang="en-US" altLang="zh-TW" sz="1800" dirty="0">
                <a:solidFill>
                  <a:srgbClr val="D6ECFF">
                    <a:lumMod val="25000"/>
                  </a:srgbClr>
                </a:solidFill>
              </a:rPr>
              <a:t>7.1%</a:t>
            </a:r>
          </a:p>
          <a:p>
            <a:pPr marL="268288" indent="-268288" algn="just" eaLnBrk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zh-TW" altLang="en-US" sz="1800" dirty="0" smtClean="0">
                <a:solidFill>
                  <a:srgbClr val="FF0000"/>
                </a:solidFill>
              </a:rPr>
              <a:t>國際油價下跌</a:t>
            </a:r>
            <a:r>
              <a:rPr lang="zh-TW" altLang="en-US" sz="1800" dirty="0" smtClean="0">
                <a:solidFill>
                  <a:srgbClr val="FF0000"/>
                </a:solidFill>
                <a:latin typeface="標楷體"/>
                <a:ea typeface="標楷體"/>
              </a:rPr>
              <a:t>：</a:t>
            </a:r>
            <a:r>
              <a:rPr lang="en-US" altLang="zh-TW" sz="1800" dirty="0" smtClean="0">
                <a:solidFill>
                  <a:srgbClr val="D6ECFF">
                    <a:lumMod val="25000"/>
                  </a:srgbClr>
                </a:solidFill>
              </a:rPr>
              <a:t>1-6</a:t>
            </a:r>
            <a:r>
              <a:rPr lang="zh-TW" altLang="en-US" sz="1800" dirty="0" smtClean="0">
                <a:solidFill>
                  <a:srgbClr val="D6ECFF">
                    <a:lumMod val="25000"/>
                  </a:srgbClr>
                </a:solidFill>
              </a:rPr>
              <a:t> 月我國出口總額縮減 </a:t>
            </a:r>
            <a:r>
              <a:rPr lang="en-US" altLang="zh-TW" sz="1800" dirty="0">
                <a:solidFill>
                  <a:srgbClr val="D6ECFF">
                    <a:lumMod val="25000"/>
                  </a:srgbClr>
                </a:solidFill>
              </a:rPr>
              <a:t>109.2</a:t>
            </a:r>
            <a:r>
              <a:rPr lang="zh-TW" altLang="en-US" sz="1800" dirty="0">
                <a:solidFill>
                  <a:srgbClr val="D6ECFF">
                    <a:lumMod val="25000"/>
                  </a:srgbClr>
                </a:solidFill>
              </a:rPr>
              <a:t> 億美元</a:t>
            </a:r>
            <a:r>
              <a:rPr lang="zh-TW" altLang="en-US" sz="1800" dirty="0" smtClean="0">
                <a:solidFill>
                  <a:srgbClr val="D6ECFF">
                    <a:lumMod val="25000"/>
                  </a:srgbClr>
                </a:solidFill>
              </a:rPr>
              <a:t>，</a:t>
            </a:r>
            <a:r>
              <a:rPr lang="en-US" altLang="zh-TW" sz="1800" dirty="0" smtClean="0">
                <a:solidFill>
                  <a:srgbClr val="D6ECFF">
                    <a:lumMod val="25000"/>
                  </a:srgbClr>
                </a:solidFill>
              </a:rPr>
              <a:t>6</a:t>
            </a:r>
            <a:r>
              <a:rPr lang="zh-TW" altLang="en-US" sz="1800" dirty="0" smtClean="0">
                <a:solidFill>
                  <a:srgbClr val="D6ECFF">
                    <a:lumMod val="25000"/>
                  </a:srgbClr>
                </a:solidFill>
              </a:rPr>
              <a:t> </a:t>
            </a:r>
            <a:r>
              <a:rPr lang="zh-TW" altLang="en-US" sz="1800" dirty="0">
                <a:solidFill>
                  <a:srgbClr val="D6ECFF">
                    <a:lumMod val="25000"/>
                  </a:srgbClr>
                </a:solidFill>
              </a:rPr>
              <a:t>成</a:t>
            </a:r>
            <a:r>
              <a:rPr lang="zh-TW" altLang="en-US" sz="1800" dirty="0" smtClean="0">
                <a:solidFill>
                  <a:srgbClr val="D6ECFF">
                    <a:lumMod val="25000"/>
                  </a:srgbClr>
                </a:solidFill>
              </a:rPr>
              <a:t>以上源自石油</a:t>
            </a:r>
            <a:r>
              <a:rPr lang="zh-TW" altLang="en-US" sz="1800" dirty="0">
                <a:solidFill>
                  <a:srgbClr val="D6ECFF">
                    <a:lumMod val="25000"/>
                  </a:srgbClr>
                </a:solidFill>
              </a:rPr>
              <a:t>相關</a:t>
            </a:r>
            <a:r>
              <a:rPr lang="zh-TW" altLang="en-US" sz="1800" dirty="0" smtClean="0">
                <a:solidFill>
                  <a:srgbClr val="D6ECFF">
                    <a:lumMod val="25000"/>
                  </a:srgbClr>
                </a:solidFill>
              </a:rPr>
              <a:t>產品出口的減少</a:t>
            </a:r>
            <a:endParaRPr lang="en-US" altLang="zh-TW" sz="1800" dirty="0">
              <a:solidFill>
                <a:srgbClr val="D6ECFF">
                  <a:lumMod val="25000"/>
                </a:srgbClr>
              </a:solidFill>
            </a:endParaRPr>
          </a:p>
          <a:p>
            <a:pPr marL="268288" indent="-268288" algn="just" eaLnBrk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</a:pPr>
            <a:r>
              <a:rPr lang="zh-TW" altLang="en-US" sz="1800" dirty="0" smtClean="0">
                <a:solidFill>
                  <a:srgbClr val="FF0000"/>
                </a:solidFill>
              </a:rPr>
              <a:t>全球經濟走緩</a:t>
            </a:r>
            <a:endParaRPr lang="en-US" altLang="zh-TW" sz="1800" dirty="0" smtClean="0">
              <a:solidFill>
                <a:srgbClr val="FF0000"/>
              </a:solidFill>
              <a:latin typeface="標楷體"/>
              <a:ea typeface="標楷體"/>
            </a:endParaRPr>
          </a:p>
          <a:p>
            <a:pPr marL="504000" algn="just" eaLnBrk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altLang="zh-TW" sz="1800" dirty="0" smtClean="0">
                <a:solidFill>
                  <a:srgbClr val="D6ECFF">
                    <a:lumMod val="25000"/>
                  </a:srgbClr>
                </a:solidFill>
              </a:rPr>
              <a:t>IMF </a:t>
            </a:r>
            <a:r>
              <a:rPr lang="zh-TW" altLang="en-US" sz="1800" dirty="0" smtClean="0">
                <a:solidFill>
                  <a:srgbClr val="D6ECFF">
                    <a:lumMod val="25000"/>
                  </a:srgbClr>
                </a:solidFill>
              </a:rPr>
              <a:t>數</a:t>
            </a:r>
            <a:r>
              <a:rPr lang="zh-TW" altLang="en-US" sz="1800" dirty="0">
                <a:solidFill>
                  <a:srgbClr val="D6ECFF">
                    <a:lumMod val="25000"/>
                  </a:srgbClr>
                </a:solidFill>
              </a:rPr>
              <a:t>度調降</a:t>
            </a:r>
            <a:r>
              <a:rPr lang="zh-TW" altLang="en-US" sz="1800" dirty="0" smtClean="0">
                <a:solidFill>
                  <a:srgbClr val="D6ECFF">
                    <a:lumMod val="25000"/>
                  </a:srgbClr>
                </a:solidFill>
              </a:rPr>
              <a:t>今年全球經濟成長</a:t>
            </a:r>
            <a:r>
              <a:rPr lang="zh-TW" altLang="en-US" sz="1800" dirty="0">
                <a:solidFill>
                  <a:srgbClr val="D6ECFF">
                    <a:lumMod val="25000"/>
                  </a:srgbClr>
                </a:solidFill>
              </a:rPr>
              <a:t>預測</a:t>
            </a:r>
            <a:r>
              <a:rPr lang="zh-TW" altLang="en-US" sz="1800" dirty="0" smtClean="0">
                <a:solidFill>
                  <a:srgbClr val="D6ECFF">
                    <a:lumMod val="25000"/>
                  </a:srgbClr>
                </a:solidFill>
              </a:rPr>
              <a:t>值至 </a:t>
            </a:r>
            <a:r>
              <a:rPr lang="en-US" altLang="zh-TW" sz="1800" dirty="0" smtClean="0">
                <a:solidFill>
                  <a:srgbClr val="D6ECFF">
                    <a:lumMod val="25000"/>
                  </a:srgbClr>
                </a:solidFill>
              </a:rPr>
              <a:t>3.3%</a:t>
            </a:r>
            <a:r>
              <a:rPr lang="zh-TW" altLang="en-US" sz="1800" dirty="0" smtClean="0">
                <a:solidFill>
                  <a:srgbClr val="D6ECFF">
                    <a:lumMod val="25000"/>
                  </a:srgbClr>
                </a:solidFill>
              </a:rPr>
              <a:t>，為 </a:t>
            </a:r>
            <a:r>
              <a:rPr lang="en-US" altLang="zh-TW" sz="1800" dirty="0" smtClean="0">
                <a:solidFill>
                  <a:srgbClr val="D6ECFF">
                    <a:lumMod val="25000"/>
                  </a:srgbClr>
                </a:solidFill>
              </a:rPr>
              <a:t>2009</a:t>
            </a:r>
            <a:r>
              <a:rPr lang="zh-TW" altLang="en-US" sz="1800" dirty="0" smtClean="0">
                <a:solidFill>
                  <a:srgbClr val="D6ECFF">
                    <a:lumMod val="25000"/>
                  </a:srgbClr>
                </a:solidFill>
              </a:rPr>
              <a:t> 年金融危機以來成長最疲弱的一年。其中，中國大陸經濟成長率由去年  </a:t>
            </a:r>
            <a:r>
              <a:rPr lang="en-US" altLang="zh-TW" sz="1800" dirty="0" smtClean="0">
                <a:solidFill>
                  <a:srgbClr val="D6ECFF">
                    <a:lumMod val="25000"/>
                  </a:srgbClr>
                </a:solidFill>
              </a:rPr>
              <a:t>7.4% </a:t>
            </a:r>
            <a:r>
              <a:rPr lang="zh-TW" altLang="en-US" sz="1800" dirty="0" smtClean="0">
                <a:solidFill>
                  <a:srgbClr val="D6ECFF">
                    <a:lumMod val="25000"/>
                  </a:srgbClr>
                </a:solidFill>
              </a:rPr>
              <a:t>降至 </a:t>
            </a:r>
            <a:r>
              <a:rPr lang="en-US" altLang="zh-TW" sz="1800" dirty="0" smtClean="0">
                <a:solidFill>
                  <a:srgbClr val="D6ECFF">
                    <a:lumMod val="25000"/>
                  </a:srgbClr>
                </a:solidFill>
              </a:rPr>
              <a:t>6.8%</a:t>
            </a:r>
          </a:p>
          <a:p>
            <a:pPr marL="504000" algn="just" eaLnBrk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altLang="zh-TW" sz="1800" dirty="0" smtClean="0">
                <a:solidFill>
                  <a:srgbClr val="D6ECFF">
                    <a:lumMod val="25000"/>
                  </a:srgbClr>
                </a:solidFill>
              </a:rPr>
              <a:t>1-6</a:t>
            </a:r>
            <a:r>
              <a:rPr lang="zh-TW" altLang="en-US" sz="1800" dirty="0" smtClean="0">
                <a:solidFill>
                  <a:srgbClr val="D6ECFF">
                    <a:lumMod val="25000"/>
                  </a:srgbClr>
                </a:solidFill>
              </a:rPr>
              <a:t>月我國對</a:t>
            </a:r>
            <a:r>
              <a:rPr lang="zh-TW" altLang="en-US" sz="1800" dirty="0">
                <a:solidFill>
                  <a:srgbClr val="D6ECFF">
                    <a:lumMod val="25000"/>
                  </a:srgbClr>
                </a:solidFill>
              </a:rPr>
              <a:t>大陸出口衰退對總出口的影響近</a:t>
            </a:r>
            <a:r>
              <a:rPr lang="en-US" altLang="zh-TW" sz="1800" dirty="0">
                <a:solidFill>
                  <a:srgbClr val="D6ECFF">
                    <a:lumMod val="25000"/>
                  </a:srgbClr>
                </a:solidFill>
              </a:rPr>
              <a:t>5</a:t>
            </a:r>
            <a:r>
              <a:rPr lang="zh-TW" altLang="en-US" sz="1800" dirty="0" smtClean="0">
                <a:solidFill>
                  <a:srgbClr val="D6ECFF">
                    <a:lumMod val="25000"/>
                  </a:srgbClr>
                </a:solidFill>
              </a:rPr>
              <a:t>成，東協６國占３成</a:t>
            </a:r>
            <a:endParaRPr lang="zh-TW" altLang="en-US" sz="1800" dirty="0">
              <a:solidFill>
                <a:srgbClr val="D6ECFF">
                  <a:lumMod val="25000"/>
                </a:srgbClr>
              </a:solidFill>
            </a:endParaRPr>
          </a:p>
        </p:txBody>
      </p:sp>
      <p:sp>
        <p:nvSpPr>
          <p:cNvPr id="14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6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4046362"/>
              </p:ext>
            </p:extLst>
          </p:nvPr>
        </p:nvGraphicFramePr>
        <p:xfrm>
          <a:off x="560706" y="3321481"/>
          <a:ext cx="3757254" cy="32613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96167"/>
                <a:gridCol w="925087"/>
                <a:gridCol w="936000"/>
              </a:tblGrid>
              <a:tr h="230577">
                <a:tc rowSpan="2">
                  <a:txBody>
                    <a:bodyPr/>
                    <a:lstStyle/>
                    <a:p>
                      <a:pPr marL="304800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  <a:p>
                      <a:pPr marL="304800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53597" marR="53597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 </a:t>
                      </a: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至 </a:t>
                      </a:r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 </a:t>
                      </a: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月累計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597" marR="535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3845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增減金額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/>
                      </a:r>
                      <a:b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</a:b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億美元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53597" marR="535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增減率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/>
                      </a:r>
                      <a:b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</a:b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(%)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53597" marR="535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</a:tr>
              <a:tr h="204482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400" b="1" kern="1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出口總額</a:t>
                      </a:r>
                      <a:endParaRPr lang="zh-TW" altLang="en-US" sz="1400" b="1" kern="100" dirty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762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3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-109.2</a:t>
                      </a:r>
                      <a:endParaRPr lang="en-US" altLang="zh-TW" sz="13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28800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3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-7.1</a:t>
                      </a:r>
                      <a:endParaRPr lang="en-US" altLang="zh-TW" sz="13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28800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04482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400" b="1" kern="100" dirty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礦產品</a:t>
                      </a:r>
                    </a:p>
                  </a:txBody>
                  <a:tcPr marL="180000" marR="762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300" b="1" kern="100" dirty="0" smtClean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-42.2</a:t>
                      </a:r>
                      <a:endParaRPr lang="en-US" altLang="zh-TW" sz="1300" b="1" kern="100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28800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300" b="1" kern="100" dirty="0" smtClean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-39.7</a:t>
                      </a:r>
                      <a:endParaRPr lang="en-US" altLang="zh-TW" sz="1300" b="1" kern="100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28800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04482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400" b="1" kern="100" dirty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化學品</a:t>
                      </a:r>
                    </a:p>
                  </a:txBody>
                  <a:tcPr marL="180000" marR="762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300" b="1" kern="100" dirty="0" smtClean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-16.3</a:t>
                      </a:r>
                      <a:endParaRPr lang="en-US" altLang="zh-TW" sz="1300" b="1" kern="100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28800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300" b="1" kern="100" dirty="0" smtClean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-14.6</a:t>
                      </a:r>
                      <a:endParaRPr lang="en-US" altLang="zh-TW" sz="1300" b="1" kern="100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28800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04482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400" b="1" kern="100" dirty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塑膠、橡膠及其製品</a:t>
                      </a:r>
                    </a:p>
                  </a:txBody>
                  <a:tcPr marL="180000" marR="762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300" b="1" kern="100" dirty="0" smtClean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-14.3</a:t>
                      </a:r>
                      <a:endParaRPr lang="en-US" altLang="zh-TW" sz="1300" b="1" kern="100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28800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300" b="1" kern="100" dirty="0" smtClean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-11.6</a:t>
                      </a:r>
                      <a:endParaRPr lang="en-US" altLang="zh-TW" sz="1300" b="1" kern="100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28800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04482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400" b="1" kern="100" dirty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基本金屬及其製品</a:t>
                      </a:r>
                    </a:p>
                  </a:txBody>
                  <a:tcPr marL="180000" marR="762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3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-12.5</a:t>
                      </a:r>
                      <a:endParaRPr lang="en-US" altLang="zh-TW" sz="13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28800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3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-8.7</a:t>
                      </a:r>
                      <a:endParaRPr lang="en-US" altLang="zh-TW" sz="13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28800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04482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400" b="1" kern="100" dirty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電子產品</a:t>
                      </a:r>
                    </a:p>
                  </a:txBody>
                  <a:tcPr marL="180000" marR="762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US" altLang="zh-TW" sz="13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-3.3</a:t>
                      </a:r>
                      <a:endParaRPr lang="en-US" altLang="zh-TW" sz="13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28800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US" altLang="zh-TW" sz="13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-0.7</a:t>
                      </a:r>
                      <a:endParaRPr lang="en-US" altLang="zh-TW" sz="13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28800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04482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400" b="1" kern="100" dirty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機械</a:t>
                      </a:r>
                    </a:p>
                  </a:txBody>
                  <a:tcPr marL="180000" marR="762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3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0.4</a:t>
                      </a:r>
                      <a:endParaRPr lang="en-US" altLang="zh-TW" sz="13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28800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3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-0.4</a:t>
                      </a:r>
                      <a:endParaRPr lang="en-US" altLang="zh-TW" sz="13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28800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04482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400" b="1" kern="100" dirty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電機產品</a:t>
                      </a:r>
                    </a:p>
                  </a:txBody>
                  <a:tcPr marL="180000" marR="762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3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-2.8</a:t>
                      </a:r>
                      <a:endParaRPr lang="en-US" altLang="zh-TW" sz="13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28800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3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-5.8</a:t>
                      </a:r>
                      <a:endParaRPr lang="en-US" altLang="zh-TW" sz="13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28800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04482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400" b="1" kern="100" dirty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資訊與通信產品</a:t>
                      </a:r>
                    </a:p>
                  </a:txBody>
                  <a:tcPr marL="180000" marR="762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300" b="1" kern="100" dirty="0" smtClean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-7.8</a:t>
                      </a:r>
                      <a:endParaRPr lang="en-US" altLang="zh-TW" sz="1300" b="1" kern="100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28800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300" b="1" kern="100" dirty="0" smtClean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-12.3</a:t>
                      </a:r>
                      <a:endParaRPr lang="en-US" altLang="zh-TW" sz="1300" b="1" kern="100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28800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04482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400" b="1" kern="100" dirty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光學器材</a:t>
                      </a:r>
                    </a:p>
                  </a:txBody>
                  <a:tcPr marL="180000" marR="762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3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-4.5</a:t>
                      </a:r>
                      <a:endParaRPr lang="en-US" altLang="zh-TW" sz="13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28800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3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-4.8</a:t>
                      </a:r>
                      <a:endParaRPr lang="en-US" altLang="zh-TW" sz="13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28800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04482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400" b="1" kern="100" dirty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紡織品</a:t>
                      </a:r>
                    </a:p>
                  </a:txBody>
                  <a:tcPr marL="180000" marR="762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3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-2.1</a:t>
                      </a:r>
                      <a:endParaRPr lang="en-US" altLang="zh-TW" sz="13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28800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3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-3.6</a:t>
                      </a:r>
                      <a:endParaRPr lang="en-US" altLang="zh-TW" sz="13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28800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04482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400" b="1" kern="100" dirty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交通運輸設備</a:t>
                      </a:r>
                    </a:p>
                  </a:txBody>
                  <a:tcPr marL="180000" marR="762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3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1.7</a:t>
                      </a:r>
                      <a:endParaRPr lang="en-US" altLang="zh-TW" sz="13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28800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3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2.9</a:t>
                      </a:r>
                      <a:endParaRPr lang="en-US" altLang="zh-TW" sz="13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7620" marR="28800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圓角矩形 3"/>
          <p:cNvSpPr/>
          <p:nvPr/>
        </p:nvSpPr>
        <p:spPr>
          <a:xfrm>
            <a:off x="2457023" y="4146042"/>
            <a:ext cx="1872000" cy="648000"/>
          </a:xfrm>
          <a:prstGeom prst="round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文字方塊 16"/>
          <p:cNvSpPr txBox="1"/>
          <p:nvPr/>
        </p:nvSpPr>
        <p:spPr>
          <a:xfrm>
            <a:off x="4713287" y="6555043"/>
            <a:ext cx="29550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</a:t>
            </a:r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：財政部、本會計算</a:t>
            </a:r>
            <a:endParaRPr lang="zh-TW" altLang="en-US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9" name="表格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1682194"/>
              </p:ext>
            </p:extLst>
          </p:nvPr>
        </p:nvGraphicFramePr>
        <p:xfrm>
          <a:off x="4663425" y="3268287"/>
          <a:ext cx="4101023" cy="32853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2000"/>
                <a:gridCol w="753023"/>
                <a:gridCol w="828000"/>
                <a:gridCol w="828000"/>
              </a:tblGrid>
              <a:tr h="62248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主要出口市場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比重</a:t>
                      </a:r>
                      <a:endParaRPr lang="en-US" altLang="zh-TW" sz="16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％</a:t>
                      </a:r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年增率</a:t>
                      </a:r>
                      <a:endParaRPr lang="en-US" altLang="zh-TW" sz="16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貢獻度</a:t>
                      </a:r>
                      <a:endParaRPr lang="en-US" altLang="zh-TW" sz="16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百分點</a:t>
                      </a:r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80408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總出口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600" b="0" i="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100.0</a:t>
                      </a:r>
                      <a:endParaRPr lang="en-US" altLang="zh-TW" sz="1600" b="0" i="0" u="none" strike="noStrike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5" marR="36000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600" b="0" i="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-7.1</a:t>
                      </a:r>
                      <a:endParaRPr lang="en-US" altLang="zh-TW" sz="1600" b="0" i="0" u="none" strike="noStrike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5" marR="36000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600" b="0" i="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-7.1</a:t>
                      </a:r>
                      <a:endParaRPr lang="en-US" altLang="zh-TW" sz="1600" b="0" i="0" u="none" strike="noStrike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5" marR="36000" marT="9525" marB="0" anchor="ctr"/>
                </a:tc>
              </a:tr>
              <a:tr h="380408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中國大陸</a:t>
                      </a: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含香港</a:t>
                      </a: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US" altLang="zh-TW" sz="1600" b="0" i="0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39.0</a:t>
                      </a:r>
                    </a:p>
                  </a:txBody>
                  <a:tcPr marL="9525" marR="36000" marT="9525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US" altLang="zh-TW" sz="1600" b="0" i="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-8.6</a:t>
                      </a:r>
                      <a:endParaRPr lang="en-US" altLang="zh-TW" sz="1600" b="0" i="0" u="none" strike="noStrike" kern="1200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5" marR="36000" marT="9525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US" altLang="zh-TW" sz="1600" b="0" i="0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-3.4</a:t>
                      </a:r>
                    </a:p>
                  </a:txBody>
                  <a:tcPr marL="9525" marR="36000" marT="9525" marB="0" anchor="ctr"/>
                </a:tc>
              </a:tr>
              <a:tr h="380408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東協</a:t>
                      </a: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國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US" altLang="zh-TW" sz="1600" b="0" i="0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18.1</a:t>
                      </a:r>
                    </a:p>
                  </a:txBody>
                  <a:tcPr marL="9525" marR="36000" marT="9525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US" altLang="zh-TW" sz="1600" b="0" i="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-10.5</a:t>
                      </a:r>
                      <a:endParaRPr lang="en-US" altLang="zh-TW" sz="1600" b="0" i="0" u="none" strike="noStrike" kern="1200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5" marR="36000" marT="9525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US" altLang="zh-TW" sz="1600" b="0" i="0" u="none" strike="noStrike" kern="12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-2.0</a:t>
                      </a:r>
                    </a:p>
                  </a:txBody>
                  <a:tcPr marL="9525" marR="36000" marT="9525" marB="0" anchor="ctr"/>
                </a:tc>
              </a:tr>
              <a:tr h="380408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美國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12.1</a:t>
                      </a:r>
                      <a:endParaRPr lang="en-US" altLang="zh-TW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5" marR="36000" marT="9525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2.3</a:t>
                      </a:r>
                      <a:endParaRPr lang="en-US" altLang="zh-TW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5" marR="36000" marT="9525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US" altLang="zh-TW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0.3</a:t>
                      </a:r>
                    </a:p>
                  </a:txBody>
                  <a:tcPr marL="9525" marR="36000" marT="9525" marB="0" anchor="ctr"/>
                </a:tc>
              </a:tr>
              <a:tr h="380408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歐洲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US" altLang="zh-TW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8.9</a:t>
                      </a:r>
                    </a:p>
                  </a:txBody>
                  <a:tcPr marL="9525" marR="36000" marT="9525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-11.7</a:t>
                      </a:r>
                      <a:endParaRPr lang="en-US" altLang="zh-TW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5" marR="36000" marT="9525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US" altLang="zh-TW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-1.1</a:t>
                      </a:r>
                    </a:p>
                  </a:txBody>
                  <a:tcPr marL="9525" marR="36000" marT="9525" marB="0" anchor="ctr"/>
                </a:tc>
              </a:tr>
              <a:tr h="380408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日本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US" altLang="zh-TW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6.8</a:t>
                      </a:r>
                    </a:p>
                  </a:txBody>
                  <a:tcPr marL="9525" marR="36000" marT="9525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0.8</a:t>
                      </a:r>
                      <a:endParaRPr lang="en-US" altLang="zh-TW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5" marR="36000" marT="9525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US" altLang="zh-TW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0.05</a:t>
                      </a:r>
                    </a:p>
                  </a:txBody>
                  <a:tcPr marL="9525" marR="36000" marT="9525" marB="0" anchor="ctr"/>
                </a:tc>
              </a:tr>
              <a:tr h="380408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其他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US" altLang="zh-TW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15.2</a:t>
                      </a:r>
                    </a:p>
                  </a:txBody>
                  <a:tcPr marL="9525" marR="36000" marT="9525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-6.2</a:t>
                      </a:r>
                      <a:endParaRPr lang="en-US" altLang="zh-TW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525" marR="36000" marT="9525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US" altLang="zh-TW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-0.9</a:t>
                      </a:r>
                    </a:p>
                  </a:txBody>
                  <a:tcPr marL="9525" marR="36000" marT="9525" marB="0" anchor="ctr"/>
                </a:tc>
              </a:tr>
            </a:tbl>
          </a:graphicData>
        </a:graphic>
      </p:graphicFrame>
      <p:sp>
        <p:nvSpPr>
          <p:cNvPr id="20" name="文字方塊 19"/>
          <p:cNvSpPr txBox="1"/>
          <p:nvPr/>
        </p:nvSpPr>
        <p:spPr>
          <a:xfrm>
            <a:off x="4371262" y="2858851"/>
            <a:ext cx="459322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5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2015 </a:t>
            </a:r>
            <a:r>
              <a:rPr lang="zh-TW" altLang="en-US" sz="15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年上半年主要市場對臺灣出口成長的貢獻度</a:t>
            </a:r>
            <a:endParaRPr lang="zh-TW" altLang="en-US" sz="15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圓角矩形 14"/>
          <p:cNvSpPr/>
          <p:nvPr/>
        </p:nvSpPr>
        <p:spPr>
          <a:xfrm>
            <a:off x="2457023" y="5663082"/>
            <a:ext cx="1872000" cy="286198"/>
          </a:xfrm>
          <a:prstGeom prst="round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圓角矩形 15"/>
          <p:cNvSpPr/>
          <p:nvPr/>
        </p:nvSpPr>
        <p:spPr>
          <a:xfrm>
            <a:off x="6358270" y="4295553"/>
            <a:ext cx="2425511" cy="702211"/>
          </a:xfrm>
          <a:prstGeom prst="round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9937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直線單箭頭接點 38"/>
          <p:cNvCxnSpPr/>
          <p:nvPr/>
        </p:nvCxnSpPr>
        <p:spPr>
          <a:xfrm>
            <a:off x="1931207" y="2686941"/>
            <a:ext cx="0" cy="116958"/>
          </a:xfrm>
          <a:prstGeom prst="straightConnector1">
            <a:avLst/>
          </a:prstGeom>
          <a:ln w="25400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單箭頭接點 41"/>
          <p:cNvCxnSpPr/>
          <p:nvPr/>
        </p:nvCxnSpPr>
        <p:spPr>
          <a:xfrm>
            <a:off x="6940955" y="2685448"/>
            <a:ext cx="0" cy="180000"/>
          </a:xfrm>
          <a:prstGeom prst="straightConnector1">
            <a:avLst/>
          </a:prstGeom>
          <a:ln w="25400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群組 35"/>
          <p:cNvGrpSpPr/>
          <p:nvPr/>
        </p:nvGrpSpPr>
        <p:grpSpPr>
          <a:xfrm>
            <a:off x="4390941" y="2824998"/>
            <a:ext cx="4567758" cy="3850439"/>
            <a:chOff x="203309" y="1672451"/>
            <a:chExt cx="2639120" cy="4092337"/>
          </a:xfrm>
        </p:grpSpPr>
        <p:sp>
          <p:nvSpPr>
            <p:cNvPr id="37" name="手繪多邊形 36"/>
            <p:cNvSpPr/>
            <p:nvPr/>
          </p:nvSpPr>
          <p:spPr>
            <a:xfrm>
              <a:off x="203309" y="1672451"/>
              <a:ext cx="2639120" cy="504983"/>
            </a:xfrm>
            <a:custGeom>
              <a:avLst/>
              <a:gdLst>
                <a:gd name="connsiteX0" fmla="*/ 0 w 2692202"/>
                <a:gd name="connsiteY0" fmla="*/ 0 h 619552"/>
                <a:gd name="connsiteX1" fmla="*/ 2692202 w 2692202"/>
                <a:gd name="connsiteY1" fmla="*/ 0 h 619552"/>
                <a:gd name="connsiteX2" fmla="*/ 2692202 w 2692202"/>
                <a:gd name="connsiteY2" fmla="*/ 619552 h 619552"/>
                <a:gd name="connsiteX3" fmla="*/ 0 w 2692202"/>
                <a:gd name="connsiteY3" fmla="*/ 619552 h 619552"/>
                <a:gd name="connsiteX4" fmla="*/ 0 w 2692202"/>
                <a:gd name="connsiteY4" fmla="*/ 0 h 6195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92202" h="619552">
                  <a:moveTo>
                    <a:pt x="0" y="0"/>
                  </a:moveTo>
                  <a:lnTo>
                    <a:pt x="2692202" y="0"/>
                  </a:lnTo>
                  <a:lnTo>
                    <a:pt x="2692202" y="619552"/>
                  </a:lnTo>
                  <a:lnTo>
                    <a:pt x="0" y="619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cmpd="sng">
              <a:noFill/>
            </a:ln>
            <a:effectLst/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56464" tIns="89408" rIns="156464" bIns="89408" numCol="1" spcCol="1270" anchor="ctr" anchorCtr="1">
              <a:noAutofit/>
            </a:bodyPr>
            <a:lstStyle/>
            <a:p>
              <a:pPr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800" b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投資需</a:t>
              </a:r>
              <a:r>
                <a:rPr lang="zh-TW" altLang="en-US" sz="2800" b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強化</a:t>
              </a:r>
              <a:endPara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8" name="手繪多邊形 37"/>
            <p:cNvSpPr/>
            <p:nvPr/>
          </p:nvSpPr>
          <p:spPr>
            <a:xfrm>
              <a:off x="203309" y="2177434"/>
              <a:ext cx="2639120" cy="3587354"/>
            </a:xfrm>
            <a:custGeom>
              <a:avLst/>
              <a:gdLst>
                <a:gd name="connsiteX0" fmla="*/ 0 w 2692202"/>
                <a:gd name="connsiteY0" fmla="*/ 0 h 3613620"/>
                <a:gd name="connsiteX1" fmla="*/ 2692202 w 2692202"/>
                <a:gd name="connsiteY1" fmla="*/ 0 h 3613620"/>
                <a:gd name="connsiteX2" fmla="*/ 2692202 w 2692202"/>
                <a:gd name="connsiteY2" fmla="*/ 3613620 h 3613620"/>
                <a:gd name="connsiteX3" fmla="*/ 0 w 2692202"/>
                <a:gd name="connsiteY3" fmla="*/ 3613620 h 3613620"/>
                <a:gd name="connsiteX4" fmla="*/ 0 w 2692202"/>
                <a:gd name="connsiteY4" fmla="*/ 0 h 36136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92202" h="3613620">
                  <a:moveTo>
                    <a:pt x="0" y="0"/>
                  </a:moveTo>
                  <a:lnTo>
                    <a:pt x="2692202" y="0"/>
                  </a:lnTo>
                  <a:lnTo>
                    <a:pt x="2692202" y="3613620"/>
                  </a:lnTo>
                  <a:lnTo>
                    <a:pt x="0" y="36136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  <a:alpha val="90000"/>
              </a:schemeClr>
            </a:solidFill>
            <a:ln cmpd="sng">
              <a:noFill/>
            </a:ln>
            <a:effectLst/>
          </p:spPr>
          <p:style>
            <a:lnRef idx="2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2000" tIns="72000" rIns="72000" bIns="72000" numCol="1" spcCol="1270" anchor="t" anchorCtr="0">
              <a:noAutofit/>
            </a:bodyPr>
            <a:lstStyle/>
            <a:p>
              <a:pPr marL="531813" lvl="1" indent="-342900" defTabSz="933450">
                <a:lnSpc>
                  <a:spcPct val="90000"/>
                </a:lnSpc>
                <a:spcBef>
                  <a:spcPct val="0"/>
                </a:spcBef>
                <a:buSzPct val="80000"/>
                <a:buFont typeface="Wingdings" panose="05000000000000000000" pitchFamily="2" charset="2"/>
                <a:buChar char="l"/>
              </a:pPr>
              <a:r>
                <a:rPr kumimoji="0" lang="zh-TW" altLang="en-US" sz="22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國內投資</a:t>
              </a:r>
              <a:endParaRPr kumimoji="0" lang="en-US" altLang="zh-TW" sz="2200" b="1" dirty="0" smtClean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endParaRPr>
            </a:p>
            <a:p>
              <a:pPr marL="533400" lvl="1" indent="-258763" algn="just" defTabSz="933450">
                <a:lnSpc>
                  <a:spcPts val="2200"/>
                </a:lnSpc>
                <a:buSzPct val="80000"/>
                <a:buFont typeface="Wingdings" panose="05000000000000000000" pitchFamily="2" charset="2"/>
                <a:buChar char="ü"/>
              </a:pPr>
              <a:r>
                <a:rPr lang="zh-TW" altLang="en-US" sz="1600" b="1" dirty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我國投資率持續下滑，</a:t>
              </a:r>
              <a:r>
                <a:rPr lang="zh-TW" altLang="en-US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由 </a:t>
              </a:r>
              <a:r>
                <a:rPr lang="en-US" altLang="zh-TW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1991-2000 </a:t>
              </a:r>
              <a:r>
                <a:rPr lang="zh-TW" altLang="en-US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年</a:t>
              </a:r>
              <a:r>
                <a:rPr lang="zh-TW" altLang="en-US" sz="1600" b="1" dirty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平均</a:t>
              </a:r>
              <a:r>
                <a:rPr lang="en-US" altLang="zh-TW" sz="1600" b="1" dirty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26.78</a:t>
              </a:r>
              <a:r>
                <a:rPr lang="en-US" altLang="zh-TW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% </a:t>
              </a:r>
              <a:r>
                <a:rPr lang="zh-TW" altLang="en-US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降至 </a:t>
              </a:r>
              <a:r>
                <a:rPr lang="en-US" altLang="zh-TW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2014</a:t>
              </a:r>
              <a:r>
                <a:rPr lang="zh-TW" altLang="en-US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 年 </a:t>
              </a:r>
              <a:r>
                <a:rPr lang="en-US" altLang="zh-TW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21.30%</a:t>
              </a:r>
              <a:endParaRPr lang="en-US" altLang="zh-TW" sz="1600" b="1" dirty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endParaRPr>
            </a:p>
            <a:p>
              <a:pPr marL="531813" lvl="1" indent="-342900" algn="just" defTabSz="933450">
                <a:spcBef>
                  <a:spcPts val="300"/>
                </a:spcBef>
                <a:buSzPct val="80000"/>
                <a:buFont typeface="Wingdings" panose="05000000000000000000" pitchFamily="2" charset="2"/>
                <a:buChar char="l"/>
              </a:pPr>
              <a:endParaRPr kumimoji="0" lang="en-US" altLang="zh-TW" sz="2200" b="1" dirty="0" smtClean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endParaRPr>
            </a:p>
            <a:p>
              <a:pPr marL="531813" lvl="1" indent="-342900" algn="just" defTabSz="933450">
                <a:spcBef>
                  <a:spcPts val="300"/>
                </a:spcBef>
                <a:buSzPct val="80000"/>
                <a:buFont typeface="Wingdings" panose="05000000000000000000" pitchFamily="2" charset="2"/>
                <a:buChar char="l"/>
              </a:pPr>
              <a:r>
                <a:rPr kumimoji="0" lang="zh-TW" altLang="en-US" sz="22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外人直接投資（</a:t>
              </a:r>
              <a:r>
                <a:rPr kumimoji="0" lang="en-US" altLang="zh-TW" sz="22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FDI</a:t>
              </a:r>
              <a:r>
                <a:rPr kumimoji="0" lang="zh-TW" altLang="en-US" sz="22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）</a:t>
              </a:r>
              <a:endParaRPr kumimoji="0" lang="en-US" altLang="zh-TW" sz="2200" b="1" dirty="0" smtClean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endParaRPr>
            </a:p>
            <a:p>
              <a:pPr marL="533400" lvl="1" indent="-258763" algn="just" defTabSz="933450">
                <a:lnSpc>
                  <a:spcPts val="2200"/>
                </a:lnSpc>
                <a:buSzPct val="80000"/>
                <a:buFont typeface="Wingdings" panose="05000000000000000000" pitchFamily="2" charset="2"/>
                <a:buChar char="ü"/>
              </a:pPr>
              <a:r>
                <a:rPr lang="en-US" altLang="zh-TW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2011</a:t>
              </a:r>
              <a:r>
                <a:rPr lang="zh-TW" altLang="en-US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 年</a:t>
              </a:r>
              <a:r>
                <a:rPr lang="zh-TW" altLang="en-US" sz="1600" b="1" dirty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以來我國 </a:t>
              </a:r>
              <a:r>
                <a:rPr lang="en-US" altLang="zh-TW" sz="1600" b="1" dirty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FDI </a:t>
              </a:r>
              <a:r>
                <a:rPr lang="zh-TW" altLang="en-US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存量</a:t>
              </a:r>
              <a:r>
                <a:rPr lang="zh-TW" altLang="en-US" sz="1600" b="1" dirty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占 </a:t>
              </a:r>
              <a:r>
                <a:rPr lang="en-US" altLang="zh-TW" sz="1600" b="1" dirty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GDP </a:t>
              </a:r>
              <a:r>
                <a:rPr lang="zh-TW" altLang="en-US" sz="1600" b="1" dirty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比重約介於 </a:t>
              </a:r>
              <a:r>
                <a:rPr lang="en-US" altLang="zh-TW" sz="1600" b="1" dirty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11%-13%</a:t>
              </a:r>
              <a:r>
                <a:rPr lang="zh-TW" altLang="en-US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，低於</a:t>
              </a:r>
              <a:r>
                <a:rPr lang="zh-TW" altLang="en-US" sz="1600" b="1" dirty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世界各國平均水準</a:t>
              </a:r>
            </a:p>
          </p:txBody>
        </p:sp>
      </p:grpSp>
      <p:grpSp>
        <p:nvGrpSpPr>
          <p:cNvPr id="4" name="群組 38"/>
          <p:cNvGrpSpPr/>
          <p:nvPr/>
        </p:nvGrpSpPr>
        <p:grpSpPr>
          <a:xfrm>
            <a:off x="243115" y="2824849"/>
            <a:ext cx="4075598" cy="3850588"/>
            <a:chOff x="203308" y="1672452"/>
            <a:chExt cx="2639121" cy="3680409"/>
          </a:xfrm>
          <a:effectLst/>
        </p:grpSpPr>
        <p:sp>
          <p:nvSpPr>
            <p:cNvPr id="40" name="手繪多邊形 39"/>
            <p:cNvSpPr/>
            <p:nvPr/>
          </p:nvSpPr>
          <p:spPr>
            <a:xfrm>
              <a:off x="203309" y="1672452"/>
              <a:ext cx="2639120" cy="441448"/>
            </a:xfrm>
            <a:custGeom>
              <a:avLst/>
              <a:gdLst>
                <a:gd name="connsiteX0" fmla="*/ 0 w 2692202"/>
                <a:gd name="connsiteY0" fmla="*/ 0 h 619552"/>
                <a:gd name="connsiteX1" fmla="*/ 2692202 w 2692202"/>
                <a:gd name="connsiteY1" fmla="*/ 0 h 619552"/>
                <a:gd name="connsiteX2" fmla="*/ 2692202 w 2692202"/>
                <a:gd name="connsiteY2" fmla="*/ 619552 h 619552"/>
                <a:gd name="connsiteX3" fmla="*/ 0 w 2692202"/>
                <a:gd name="connsiteY3" fmla="*/ 619552 h 619552"/>
                <a:gd name="connsiteX4" fmla="*/ 0 w 2692202"/>
                <a:gd name="connsiteY4" fmla="*/ 0 h 6195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92202" h="619552">
                  <a:moveTo>
                    <a:pt x="0" y="0"/>
                  </a:moveTo>
                  <a:lnTo>
                    <a:pt x="2692202" y="0"/>
                  </a:lnTo>
                  <a:lnTo>
                    <a:pt x="2692202" y="619552"/>
                  </a:lnTo>
                  <a:lnTo>
                    <a:pt x="0" y="619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cmpd="sng">
              <a:noFill/>
            </a:ln>
            <a:effectLst/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56464" tIns="89408" rIns="156464" bIns="89408" numCol="1" spcCol="1270" anchor="ctr" anchorCtr="1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8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出口應多元</a:t>
              </a:r>
              <a:endPara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1" name="手繪多邊形 40"/>
            <p:cNvSpPr/>
            <p:nvPr/>
          </p:nvSpPr>
          <p:spPr>
            <a:xfrm>
              <a:off x="203308" y="2113900"/>
              <a:ext cx="2639120" cy="3238961"/>
            </a:xfrm>
            <a:custGeom>
              <a:avLst/>
              <a:gdLst>
                <a:gd name="connsiteX0" fmla="*/ 0 w 2692202"/>
                <a:gd name="connsiteY0" fmla="*/ 0 h 3613620"/>
                <a:gd name="connsiteX1" fmla="*/ 2692202 w 2692202"/>
                <a:gd name="connsiteY1" fmla="*/ 0 h 3613620"/>
                <a:gd name="connsiteX2" fmla="*/ 2692202 w 2692202"/>
                <a:gd name="connsiteY2" fmla="*/ 3613620 h 3613620"/>
                <a:gd name="connsiteX3" fmla="*/ 0 w 2692202"/>
                <a:gd name="connsiteY3" fmla="*/ 3613620 h 3613620"/>
                <a:gd name="connsiteX4" fmla="*/ 0 w 2692202"/>
                <a:gd name="connsiteY4" fmla="*/ 0 h 36136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92202" h="3613620">
                  <a:moveTo>
                    <a:pt x="0" y="0"/>
                  </a:moveTo>
                  <a:lnTo>
                    <a:pt x="2692202" y="0"/>
                  </a:lnTo>
                  <a:lnTo>
                    <a:pt x="2692202" y="3613620"/>
                  </a:lnTo>
                  <a:lnTo>
                    <a:pt x="0" y="36136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  <a:alpha val="90000"/>
              </a:schemeClr>
            </a:solidFill>
            <a:ln cmpd="sng">
              <a:noFill/>
            </a:ln>
            <a:effectLst/>
          </p:spPr>
          <p:style>
            <a:lnRef idx="2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2000" tIns="72000" rIns="72000" bIns="72000" numCol="1" spcCol="1270" anchor="t" anchorCtr="0">
              <a:noAutofit/>
            </a:bodyPr>
            <a:lstStyle/>
            <a:p>
              <a:pPr marL="531813" lvl="1" indent="-342900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SzPct val="80000"/>
                <a:buFont typeface="Wingdings" panose="05000000000000000000" pitchFamily="2" charset="2"/>
                <a:buChar char="l"/>
              </a:pPr>
              <a:r>
                <a:rPr lang="zh-TW" altLang="en-US" sz="2200" b="1" dirty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出口</a:t>
              </a:r>
              <a:r>
                <a:rPr lang="zh-TW" altLang="en-US" sz="22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產品</a:t>
              </a:r>
              <a:endParaRPr lang="en-US" altLang="zh-TW" sz="2200" b="1" dirty="0" smtClean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endParaRPr>
            </a:p>
            <a:p>
              <a:pPr marL="533400" lvl="1" indent="-258763" algn="just" defTabSz="933450" hangingPunct="0">
                <a:lnSpc>
                  <a:spcPts val="2200"/>
                </a:lnSpc>
                <a:buSzPct val="80000"/>
                <a:buFont typeface="Wingdings" panose="05000000000000000000" pitchFamily="2" charset="2"/>
                <a:buChar char="ü"/>
              </a:pPr>
              <a:r>
                <a:rPr lang="zh-TW" altLang="en-US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出口前</a:t>
              </a:r>
              <a:r>
                <a:rPr lang="en-US" altLang="zh-TW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5</a:t>
              </a:r>
              <a:r>
                <a:rPr lang="zh-TW" altLang="en-US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大產品占總出口比重達 </a:t>
              </a:r>
              <a:r>
                <a:rPr lang="en-US" altLang="zh-TW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37.7</a:t>
              </a:r>
              <a:r>
                <a:rPr lang="en-US" altLang="zh-TW" sz="1600" b="1" dirty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% </a:t>
              </a:r>
              <a:r>
                <a:rPr lang="en-US" altLang="zh-TW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(2015</a:t>
              </a:r>
              <a:r>
                <a:rPr lang="zh-TW" altLang="en-US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 年上半年</a:t>
              </a:r>
              <a:r>
                <a:rPr lang="en-US" altLang="zh-TW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)</a:t>
              </a:r>
              <a:r>
                <a:rPr lang="zh-TW" altLang="en-US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，其中 </a:t>
              </a:r>
              <a:r>
                <a:rPr lang="en-US" altLang="zh-TW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4</a:t>
              </a:r>
              <a:r>
                <a:rPr lang="zh-TW" altLang="en-US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 項屬  </a:t>
              </a:r>
              <a:r>
                <a:rPr lang="en-US" altLang="zh-TW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ICT </a:t>
              </a:r>
              <a:r>
                <a:rPr lang="zh-TW" altLang="en-US" sz="1600" b="1" dirty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產品 </a:t>
              </a:r>
              <a:r>
                <a:rPr lang="en-US" altLang="zh-TW" sz="1600" b="1" dirty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(</a:t>
              </a:r>
              <a:r>
                <a:rPr lang="zh-TW" altLang="en-US" sz="1600" b="1" dirty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合計</a:t>
              </a:r>
              <a:r>
                <a:rPr lang="zh-TW" altLang="en-US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占 </a:t>
              </a:r>
              <a:r>
                <a:rPr lang="en-US" altLang="zh-TW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33.5%)</a:t>
              </a:r>
              <a:r>
                <a:rPr lang="zh-TW" altLang="en-US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，出口產品過度集中，易受 </a:t>
              </a:r>
              <a:r>
                <a:rPr lang="en-US" altLang="zh-TW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ICT </a:t>
              </a:r>
              <a:r>
                <a:rPr lang="zh-TW" altLang="en-US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景氣波動影響</a:t>
              </a:r>
              <a:endParaRPr lang="en-US" altLang="zh-TW" sz="1600" b="1" dirty="0" smtClean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endParaRPr>
            </a:p>
            <a:p>
              <a:pPr marL="531813" lvl="1" indent="-342900" defTabSz="933450">
                <a:spcBef>
                  <a:spcPts val="1200"/>
                </a:spcBef>
                <a:buSzPct val="80000"/>
                <a:buFont typeface="Wingdings" panose="05000000000000000000" pitchFamily="2" charset="2"/>
                <a:buChar char="l"/>
              </a:pPr>
              <a:r>
                <a:rPr lang="zh-TW" altLang="en-US" sz="22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出口市場</a:t>
              </a:r>
              <a:endParaRPr lang="en-US" altLang="zh-TW" sz="2200" b="1" dirty="0" smtClean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endParaRPr>
            </a:p>
            <a:p>
              <a:pPr marL="533400" lvl="1" indent="-258763" algn="just" defTabSz="933450">
                <a:lnSpc>
                  <a:spcPts val="2200"/>
                </a:lnSpc>
                <a:buSzPct val="80000"/>
                <a:buFont typeface="Wingdings" panose="05000000000000000000" pitchFamily="2" charset="2"/>
                <a:buChar char="ü"/>
              </a:pPr>
              <a:r>
                <a:rPr lang="zh-TW" altLang="en-US" sz="1600" b="1" dirty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我對中國大陸出口占比高居 </a:t>
              </a:r>
              <a:r>
                <a:rPr lang="en-US" altLang="zh-TW" sz="1600" b="1" dirty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4</a:t>
              </a:r>
              <a:r>
                <a:rPr lang="zh-TW" altLang="en-US" sz="1600" b="1" dirty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 成，除易受</a:t>
              </a:r>
              <a:r>
                <a:rPr lang="zh-TW" altLang="en-US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中國大陸景氣變動影響</a:t>
              </a:r>
              <a:r>
                <a:rPr lang="zh-TW" altLang="en-US" sz="1600" b="1" dirty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外，</a:t>
              </a:r>
              <a:r>
                <a:rPr lang="zh-TW" altLang="en-US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中國大陸</a:t>
              </a:r>
              <a:r>
                <a:rPr lang="zh-TW" altLang="en-US" sz="1600" b="1" dirty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全</a:t>
              </a:r>
              <a:r>
                <a:rPr lang="zh-TW" altLang="en-US" sz="1600" b="1" dirty="0" smtClean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力扶植</a:t>
              </a:r>
              <a:r>
                <a:rPr lang="zh-TW" altLang="en-US" sz="1600" b="1" dirty="0">
                  <a:solidFill>
                    <a:srgbClr val="D6ECFF">
                      <a:lumMod val="25000"/>
                    </a:srgbClr>
                  </a:solidFill>
                  <a:latin typeface="Calibri" panose="020F0502020204030204" pitchFamily="34" charset="0"/>
                  <a:ea typeface="微軟正黑體" panose="020B0604030504040204" pitchFamily="34" charset="-120"/>
                </a:rPr>
                <a:t>自有產業供應鏈，亦會衝擊我出口動能</a:t>
              </a:r>
              <a:endParaRPr lang="en-US" altLang="zh-TW" sz="1600" b="1" dirty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endParaRPr>
            </a:p>
            <a:p>
              <a:pPr marL="630238" lvl="1" indent="-265113" defTabSz="933450">
                <a:lnSpc>
                  <a:spcPts val="2200"/>
                </a:lnSpc>
                <a:spcBef>
                  <a:spcPts val="600"/>
                </a:spcBef>
                <a:buSzPct val="80000"/>
                <a:buFont typeface="Wingdings" panose="05000000000000000000" pitchFamily="2" charset="2"/>
                <a:buChar char="ü"/>
              </a:pPr>
              <a:endParaRPr lang="en-US" altLang="zh-TW" sz="1600" b="1" dirty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endParaRPr>
            </a:p>
            <a:p>
              <a:pPr marL="0" lvl="1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kumimoji="0" lang="en-US" altLang="zh-TW" sz="2400" b="1" dirty="0" smtClean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endParaRPr>
            </a:p>
            <a:p>
              <a:pPr marL="0" lvl="1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kumimoji="0" lang="en-US" altLang="zh-TW" sz="2400" b="1" dirty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endParaRPr>
            </a:p>
          </p:txBody>
        </p:sp>
      </p:grpSp>
      <p:sp>
        <p:nvSpPr>
          <p:cNvPr id="16" name="手繪多邊形 15"/>
          <p:cNvSpPr/>
          <p:nvPr/>
        </p:nvSpPr>
        <p:spPr>
          <a:xfrm>
            <a:off x="1531087" y="815792"/>
            <a:ext cx="6040637" cy="468553"/>
          </a:xfrm>
          <a:custGeom>
            <a:avLst/>
            <a:gdLst>
              <a:gd name="connsiteX0" fmla="*/ 0 w 2692202"/>
              <a:gd name="connsiteY0" fmla="*/ 0 h 619552"/>
              <a:gd name="connsiteX1" fmla="*/ 2692202 w 2692202"/>
              <a:gd name="connsiteY1" fmla="*/ 0 h 619552"/>
              <a:gd name="connsiteX2" fmla="*/ 2692202 w 2692202"/>
              <a:gd name="connsiteY2" fmla="*/ 619552 h 619552"/>
              <a:gd name="connsiteX3" fmla="*/ 0 w 2692202"/>
              <a:gd name="connsiteY3" fmla="*/ 619552 h 619552"/>
              <a:gd name="connsiteX4" fmla="*/ 0 w 2692202"/>
              <a:gd name="connsiteY4" fmla="*/ 0 h 619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92202" h="619552">
                <a:moveTo>
                  <a:pt x="0" y="0"/>
                </a:moveTo>
                <a:lnTo>
                  <a:pt x="2692202" y="0"/>
                </a:lnTo>
                <a:lnTo>
                  <a:pt x="2692202" y="619552"/>
                </a:lnTo>
                <a:lnTo>
                  <a:pt x="0" y="619552"/>
                </a:lnTo>
                <a:lnTo>
                  <a:pt x="0" y="0"/>
                </a:lnTo>
                <a:close/>
              </a:path>
            </a:pathLst>
          </a:custGeom>
          <a:ln cmpd="sng">
            <a:noFill/>
          </a:ln>
          <a:effectLst/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6464" tIns="89408" rIns="156464" bIns="89408" numCol="1" spcCol="1270" anchor="ctr" anchorCtr="1">
            <a:noAutofit/>
          </a:bodyPr>
          <a:lstStyle/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產業亟待升級</a:t>
            </a:r>
            <a:endParaRPr lang="zh-TW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手繪多邊形 16"/>
          <p:cNvSpPr/>
          <p:nvPr/>
        </p:nvSpPr>
        <p:spPr>
          <a:xfrm>
            <a:off x="1531088" y="1268759"/>
            <a:ext cx="6040636" cy="1274395"/>
          </a:xfrm>
          <a:custGeom>
            <a:avLst/>
            <a:gdLst>
              <a:gd name="connsiteX0" fmla="*/ 0 w 2692202"/>
              <a:gd name="connsiteY0" fmla="*/ 0 h 3613620"/>
              <a:gd name="connsiteX1" fmla="*/ 2692202 w 2692202"/>
              <a:gd name="connsiteY1" fmla="*/ 0 h 3613620"/>
              <a:gd name="connsiteX2" fmla="*/ 2692202 w 2692202"/>
              <a:gd name="connsiteY2" fmla="*/ 3613620 h 3613620"/>
              <a:gd name="connsiteX3" fmla="*/ 0 w 2692202"/>
              <a:gd name="connsiteY3" fmla="*/ 3613620 h 3613620"/>
              <a:gd name="connsiteX4" fmla="*/ 0 w 2692202"/>
              <a:gd name="connsiteY4" fmla="*/ 0 h 3613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92202" h="3613620">
                <a:moveTo>
                  <a:pt x="0" y="0"/>
                </a:moveTo>
                <a:lnTo>
                  <a:pt x="2692202" y="0"/>
                </a:lnTo>
                <a:lnTo>
                  <a:pt x="2692202" y="3613620"/>
                </a:lnTo>
                <a:lnTo>
                  <a:pt x="0" y="3613620"/>
                </a:lnTo>
                <a:lnTo>
                  <a:pt x="0" y="0"/>
                </a:lnTo>
                <a:close/>
              </a:path>
            </a:pathLst>
          </a:custGeom>
          <a:ln cmpd="sng">
            <a:noFill/>
          </a:ln>
          <a:effectLst/>
        </p:spPr>
        <p:style>
          <a:lnRef idx="2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2014" tIns="112014" rIns="149352" bIns="168021" numCol="1" spcCol="1270" anchor="ctr" anchorCtr="0">
            <a:noAutofit/>
          </a:bodyPr>
          <a:lstStyle/>
          <a:p>
            <a:pPr marL="531813" lvl="1" indent="-342900" defTabSz="9334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SzPct val="80000"/>
              <a:buFont typeface="Wingdings" panose="05000000000000000000" pitchFamily="2" charset="2"/>
              <a:buChar char="l"/>
            </a:pPr>
            <a:endParaRPr lang="en-US" altLang="zh-TW" sz="2400" b="1" dirty="0" smtClean="0">
              <a:solidFill>
                <a:srgbClr val="D6ECFF">
                  <a:lumMod val="25000"/>
                </a:srgbClr>
              </a:solidFill>
              <a:latin typeface="Calibri" panose="020F0502020204030204" pitchFamily="34" charset="0"/>
              <a:ea typeface="微軟正黑體" panose="020B0604030504040204" pitchFamily="34" charset="-120"/>
            </a:endParaRPr>
          </a:p>
          <a:p>
            <a:pPr marL="1433513" lvl="1" indent="-285750" algn="just" defTabSz="933450">
              <a:spcBef>
                <a:spcPts val="600"/>
              </a:spcBef>
              <a:spcAft>
                <a:spcPts val="2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sz="1600" b="1" dirty="0" smtClean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近</a:t>
            </a:r>
            <a:r>
              <a:rPr lang="en-US" altLang="zh-TW" sz="1600" b="1" dirty="0" smtClean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5</a:t>
            </a:r>
            <a:r>
              <a:rPr lang="zh-TW" altLang="en-US" sz="1600" b="1" dirty="0" smtClean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年來我國</a:t>
            </a:r>
            <a:r>
              <a:rPr lang="zh-TW" altLang="en-US" sz="1600" b="1" dirty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製造業附加價值</a:t>
            </a:r>
            <a:r>
              <a:rPr lang="zh-TW" altLang="en-US" sz="1600" b="1" dirty="0" smtClean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率約在 </a:t>
            </a:r>
            <a:r>
              <a:rPr lang="en-US" altLang="zh-TW" sz="1600" b="1" dirty="0" smtClean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21.9%</a:t>
            </a:r>
            <a:r>
              <a:rPr lang="zh-TW" altLang="en-US" sz="1600" b="1" dirty="0" smtClean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 至 </a:t>
            </a:r>
            <a:r>
              <a:rPr lang="en-US" altLang="zh-TW" sz="1600" b="1" dirty="0" smtClean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25%</a:t>
            </a:r>
            <a:r>
              <a:rPr lang="zh-TW" altLang="en-US" sz="1600" b="1" dirty="0" smtClean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 </a:t>
            </a:r>
            <a:r>
              <a:rPr lang="zh-TW" altLang="en-US" sz="1600" b="1" dirty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間</a:t>
            </a:r>
            <a:r>
              <a:rPr lang="zh-TW" altLang="en-US" sz="1600" b="1" dirty="0" smtClean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，</a:t>
            </a:r>
            <a:r>
              <a:rPr lang="zh-TW" altLang="en-US" sz="1600" b="1" dirty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低於美、日</a:t>
            </a:r>
            <a:endParaRPr lang="en-US" altLang="zh-TW" sz="1600" b="1" dirty="0">
              <a:solidFill>
                <a:srgbClr val="D6ECFF">
                  <a:lumMod val="25000"/>
                </a:srgbClr>
              </a:solidFill>
              <a:latin typeface="Calibri" panose="020F0502020204030204" pitchFamily="34" charset="0"/>
              <a:ea typeface="微軟正黑體" panose="020B0604030504040204" pitchFamily="34" charset="-120"/>
            </a:endParaRPr>
          </a:p>
          <a:p>
            <a:pPr marL="1433513" lvl="1" indent="-285750" algn="just" defTabSz="933450">
              <a:spcBef>
                <a:spcPts val="600"/>
              </a:spcBef>
              <a:spcAft>
                <a:spcPts val="200"/>
              </a:spcAft>
              <a:buSzPct val="80000"/>
              <a:buFont typeface="Wingdings" panose="05000000000000000000" pitchFamily="2" charset="2"/>
              <a:buChar char="l"/>
            </a:pPr>
            <a:r>
              <a:rPr lang="en-US" altLang="zh-TW" sz="1600" b="1" dirty="0" smtClean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2010</a:t>
            </a:r>
            <a:r>
              <a:rPr lang="zh-TW" altLang="en-US" sz="1600" b="1" dirty="0" smtClean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年至</a:t>
            </a:r>
            <a:r>
              <a:rPr lang="en-US" altLang="zh-TW" sz="1600" b="1" dirty="0" smtClean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2013</a:t>
            </a:r>
            <a:r>
              <a:rPr lang="zh-TW" altLang="en-US" sz="1600" b="1" dirty="0" smtClean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年我國服務業生產總值平均成長率僅約 </a:t>
            </a:r>
            <a:r>
              <a:rPr lang="en-US" altLang="zh-TW" sz="1600" b="1" dirty="0" smtClean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3.95%</a:t>
            </a:r>
            <a:r>
              <a:rPr lang="zh-TW" altLang="en-US" sz="1600" b="1" dirty="0" smtClean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，低於製造業平均成長率 </a:t>
            </a:r>
            <a:r>
              <a:rPr lang="en-US" altLang="zh-TW" sz="1600" b="1" dirty="0" smtClean="0">
                <a:solidFill>
                  <a:srgbClr val="D6ECFF">
                    <a:lumMod val="25000"/>
                  </a:srgb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7.0%</a:t>
            </a:r>
            <a:endParaRPr lang="en-US" altLang="zh-TW" sz="2400" b="1" dirty="0">
              <a:solidFill>
                <a:srgbClr val="D6ECFF">
                  <a:lumMod val="25000"/>
                </a:srgbClr>
              </a:solidFill>
              <a:latin typeface="Calibri" panose="020F0502020204030204" pitchFamily="34" charset="0"/>
              <a:ea typeface="微軟正黑體" panose="020B0604030504040204" pitchFamily="34" charset="-120"/>
            </a:endParaRPr>
          </a:p>
          <a:p>
            <a:pPr marL="985838" lvl="1" indent="-342900" defTabSz="9334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Wingdings" panose="05000000000000000000" pitchFamily="2" charset="2"/>
              <a:buChar char="ü"/>
            </a:pPr>
            <a:endParaRPr lang="zh-TW" altLang="en-US" sz="2400" kern="1200" dirty="0"/>
          </a:p>
        </p:txBody>
      </p:sp>
      <p:sp>
        <p:nvSpPr>
          <p:cNvPr id="18" name="標題 1"/>
          <p:cNvSpPr>
            <a:spLocks noGrp="1"/>
          </p:cNvSpPr>
          <p:nvPr>
            <p:ph type="title"/>
          </p:nvPr>
        </p:nvSpPr>
        <p:spPr>
          <a:xfrm>
            <a:off x="237449" y="0"/>
            <a:ext cx="8721250" cy="864000"/>
          </a:xfrm>
        </p:spPr>
        <p:txBody>
          <a:bodyPr>
            <a:normAutofit/>
          </a:bodyPr>
          <a:lstStyle/>
          <a:p>
            <a:pPr marL="720725" indent="-720725">
              <a:lnSpc>
                <a:spcPts val="3000"/>
              </a:lnSpc>
            </a:pPr>
            <a:r>
              <a:rPr lang="zh-TW" alt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二、中長期結構性課題</a:t>
            </a:r>
            <a:endParaRPr kumimoji="1" lang="zh-TW" altLang="en-U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9" name="直線單箭頭接點 18"/>
          <p:cNvCxnSpPr/>
          <p:nvPr/>
        </p:nvCxnSpPr>
        <p:spPr>
          <a:xfrm>
            <a:off x="4351371" y="2543155"/>
            <a:ext cx="0" cy="138119"/>
          </a:xfrm>
          <a:prstGeom prst="straightConnector1">
            <a:avLst/>
          </a:prstGeom>
          <a:ln w="25400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線單箭頭接點 42"/>
          <p:cNvCxnSpPr/>
          <p:nvPr/>
        </p:nvCxnSpPr>
        <p:spPr>
          <a:xfrm>
            <a:off x="1914429" y="2675608"/>
            <a:ext cx="5033835" cy="11333"/>
          </a:xfrm>
          <a:prstGeom prst="straightConnector1">
            <a:avLst/>
          </a:prstGeom>
          <a:ln w="25400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投影片編號版面配置區 3"/>
          <p:cNvSpPr txBox="1">
            <a:spLocks/>
          </p:cNvSpPr>
          <p:nvPr/>
        </p:nvSpPr>
        <p:spPr>
          <a:xfrm>
            <a:off x="696027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7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sp>
        <p:nvSpPr>
          <p:cNvPr id="2" name="五邊形 1"/>
          <p:cNvSpPr/>
          <p:nvPr/>
        </p:nvSpPr>
        <p:spPr>
          <a:xfrm>
            <a:off x="1754378" y="1363596"/>
            <a:ext cx="956930" cy="493666"/>
          </a:xfrm>
          <a:prstGeom prst="homePlate">
            <a:avLst>
              <a:gd name="adj" fmla="val 28462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製造業</a:t>
            </a:r>
            <a:endParaRPr lang="zh-TW" altLang="en-US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五邊形 19"/>
          <p:cNvSpPr/>
          <p:nvPr/>
        </p:nvSpPr>
        <p:spPr>
          <a:xfrm>
            <a:off x="1765011" y="1944358"/>
            <a:ext cx="956930" cy="493666"/>
          </a:xfrm>
          <a:prstGeom prst="homePlate">
            <a:avLst>
              <a:gd name="adj" fmla="val 28462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服務業</a:t>
            </a:r>
            <a:endParaRPr lang="zh-TW" altLang="en-US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37291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187325" y="2431990"/>
            <a:ext cx="8956675" cy="1143000"/>
          </a:xfrm>
        </p:spPr>
        <p:txBody>
          <a:bodyPr/>
          <a:lstStyle/>
          <a:p>
            <a:r>
              <a:rPr lang="zh-TW" altLang="en-US" b="1" dirty="0">
                <a:solidFill>
                  <a:schemeClr val="accent1">
                    <a:lumMod val="50000"/>
                  </a:schemeClr>
                </a:solidFill>
              </a:rPr>
              <a:t>叁</a:t>
            </a:r>
            <a:r>
              <a:rPr lang="zh-TW" altLang="en-US" b="1" dirty="0" smtClean="0">
                <a:solidFill>
                  <a:schemeClr val="accent1">
                    <a:lumMod val="50000"/>
                  </a:schemeClr>
                </a:solidFill>
              </a:rPr>
              <a:t>、強化措施</a:t>
            </a:r>
            <a:endParaRPr lang="zh-TW" alt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8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</p:spTree>
    <p:extLst>
      <p:ext uri="{BB962C8B-B14F-4D97-AF65-F5344CB8AC3E}">
        <p14:creationId xmlns:p14="http://schemas.microsoft.com/office/powerpoint/2010/main" val="1983707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28064" y="1168328"/>
            <a:ext cx="823333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lvl="1" algn="just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2400" kern="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 今年</a:t>
            </a:r>
            <a:r>
              <a:rPr lang="zh-TW" altLang="en-US" sz="2400" kern="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以來我國出口與投資不振，主要反映全球景氣不如預期及國際油價大幅下跌，惟亦凸顯臺灣產業競爭、出口模式及投資不振等結構性課題。爰規劃由</a:t>
            </a:r>
            <a:r>
              <a:rPr lang="zh-TW" altLang="en-US" sz="2400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「產業升級」、「出口拓展」及「投資促進」</a:t>
            </a:r>
            <a:r>
              <a:rPr lang="zh-TW" altLang="en-US" sz="2400" kern="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三大面向著手</a:t>
            </a:r>
            <a:r>
              <a:rPr lang="zh-TW" altLang="en-US" sz="2400" kern="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</a:t>
            </a:r>
            <a:r>
              <a:rPr lang="zh-TW" altLang="en-US" sz="2400" kern="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研提</a:t>
            </a:r>
            <a:r>
              <a:rPr lang="zh-TW" altLang="en-US" sz="2400" kern="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短期</a:t>
            </a:r>
            <a:r>
              <a:rPr lang="zh-TW" altLang="en-US" sz="2400" kern="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及中長期強化作法</a:t>
            </a:r>
            <a:endParaRPr lang="en-US" altLang="zh-TW" sz="2400" kern="1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914400" lvl="1" indent="-457200" algn="just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l"/>
            </a:pPr>
            <a:r>
              <a:rPr lang="zh-TW" altLang="en-US" sz="2400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短期強化投資、促進出口</a:t>
            </a:r>
            <a:r>
              <a:rPr lang="zh-TW" altLang="en-US" sz="2400" kern="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，以發揮強化景氣因應能力，提升國內經濟動能之效益</a:t>
            </a:r>
            <a:endParaRPr lang="en-US" altLang="zh-TW" sz="2400" kern="1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914400" lvl="1" indent="-457200" algn="just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l"/>
            </a:pPr>
            <a:r>
              <a:rPr lang="zh-TW" altLang="en-US" sz="2400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中長期則藉由產業、出口及投資新模式的打造</a:t>
            </a:r>
            <a:r>
              <a:rPr lang="zh-TW" altLang="en-US" sz="2400" kern="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，扭轉過去出口代工低毛利的發展模式，創造「創新、投資、就業」之良性循環，以提升國家整體競爭力</a:t>
            </a:r>
          </a:p>
        </p:txBody>
      </p:sp>
      <p:sp>
        <p:nvSpPr>
          <p:cNvPr id="3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9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69504" y="277520"/>
            <a:ext cx="9074496" cy="843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 marL="720725" lvl="0" indent="-720725">
              <a:lnSpc>
                <a:spcPct val="100000"/>
              </a:lnSpc>
              <a:spcBef>
                <a:spcPts val="0"/>
              </a:spcBef>
              <a:defRPr/>
            </a:pPr>
            <a:r>
              <a:rPr lang="zh-TW" alt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振興經濟景氣、打造經濟新模式</a:t>
            </a:r>
            <a:endParaRPr lang="zh-TW" altLang="en-U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3556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拱形 5"/>
          <p:cNvSpPr/>
          <p:nvPr/>
        </p:nvSpPr>
        <p:spPr>
          <a:xfrm>
            <a:off x="-5014875" y="306370"/>
            <a:ext cx="7212197" cy="7212197"/>
          </a:xfrm>
          <a:prstGeom prst="blockArc">
            <a:avLst>
              <a:gd name="adj1" fmla="val 18900000"/>
              <a:gd name="adj2" fmla="val 2700000"/>
              <a:gd name="adj3" fmla="val 299"/>
            </a:avLst>
          </a:prstGeom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0">
            <a:schemeClr val="accent4">
              <a:tint val="90000"/>
              <a:hueOff val="0"/>
              <a:satOff val="0"/>
              <a:lumOff val="0"/>
              <a:alphaOff val="0"/>
            </a:schemeClr>
          </a:fillRef>
          <a:effectRef idx="0">
            <a:schemeClr val="accent4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手繪多邊形 6"/>
          <p:cNvSpPr/>
          <p:nvPr/>
        </p:nvSpPr>
        <p:spPr>
          <a:xfrm>
            <a:off x="1690008" y="1628800"/>
            <a:ext cx="7047592" cy="1260743"/>
          </a:xfrm>
          <a:custGeom>
            <a:avLst/>
            <a:gdLst>
              <a:gd name="connsiteX0" fmla="*/ 0 w 6533100"/>
              <a:gd name="connsiteY0" fmla="*/ 0 h 1169059"/>
              <a:gd name="connsiteX1" fmla="*/ 6533100 w 6533100"/>
              <a:gd name="connsiteY1" fmla="*/ 0 h 1169059"/>
              <a:gd name="connsiteX2" fmla="*/ 6533100 w 6533100"/>
              <a:gd name="connsiteY2" fmla="*/ 1169059 h 1169059"/>
              <a:gd name="connsiteX3" fmla="*/ 0 w 6533100"/>
              <a:gd name="connsiteY3" fmla="*/ 1169059 h 1169059"/>
              <a:gd name="connsiteX4" fmla="*/ 0 w 6533100"/>
              <a:gd name="connsiteY4" fmla="*/ 0 h 11690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33100" h="1169059">
                <a:moveTo>
                  <a:pt x="0" y="0"/>
                </a:moveTo>
                <a:lnTo>
                  <a:pt x="6533100" y="0"/>
                </a:lnTo>
                <a:lnTo>
                  <a:pt x="6533100" y="1169059"/>
                </a:lnTo>
                <a:lnTo>
                  <a:pt x="0" y="1169059"/>
                </a:lnTo>
                <a:lnTo>
                  <a:pt x="0" y="0"/>
                </a:lnTo>
                <a:close/>
              </a:path>
            </a:pathLst>
          </a:custGeom>
          <a:ln w="19050"/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50612" tIns="58420" rIns="58420" bIns="58420" numCol="1" spcCol="1270" anchor="ctr" anchorCtr="0">
            <a:noAutofit/>
          </a:bodyPr>
          <a:lstStyle/>
          <a:p>
            <a:pPr lvl="0" defTabSz="1022350">
              <a:lnSpc>
                <a:spcPts val="35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創新驅動，促使產業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競爭</a:t>
            </a:r>
            <a:r>
              <a:rPr lang="zh-TW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由</a:t>
            </a:r>
            <a:r>
              <a:rPr lang="zh-TW" altLang="zh-TW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「價格競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賽</a:t>
            </a:r>
            <a:r>
              <a:rPr lang="zh-TW" altLang="zh-TW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」轉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為</a:t>
            </a:r>
            <a:r>
              <a:rPr lang="zh-TW" altLang="zh-TW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「價值競爭</a:t>
            </a:r>
            <a:r>
              <a:rPr lang="zh-TW" altLang="zh-TW" sz="2400" b="1" kern="12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」</a:t>
            </a:r>
            <a:endParaRPr lang="zh-TW" altLang="en-US" sz="2400" kern="1200" dirty="0"/>
          </a:p>
        </p:txBody>
      </p:sp>
      <p:sp>
        <p:nvSpPr>
          <p:cNvPr id="8" name="橢圓 7"/>
          <p:cNvSpPr/>
          <p:nvPr/>
        </p:nvSpPr>
        <p:spPr>
          <a:xfrm>
            <a:off x="946293" y="1599414"/>
            <a:ext cx="1369941" cy="1339398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產業升級</a:t>
            </a: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手繪多邊形 8"/>
          <p:cNvSpPr/>
          <p:nvPr/>
        </p:nvSpPr>
        <p:spPr>
          <a:xfrm>
            <a:off x="2079548" y="3279227"/>
            <a:ext cx="6658052" cy="1260000"/>
          </a:xfrm>
          <a:custGeom>
            <a:avLst/>
            <a:gdLst>
              <a:gd name="connsiteX0" fmla="*/ 0 w 6143560"/>
              <a:gd name="connsiteY0" fmla="*/ 0 h 1266481"/>
              <a:gd name="connsiteX1" fmla="*/ 6143560 w 6143560"/>
              <a:gd name="connsiteY1" fmla="*/ 0 h 1266481"/>
              <a:gd name="connsiteX2" fmla="*/ 6143560 w 6143560"/>
              <a:gd name="connsiteY2" fmla="*/ 1266481 h 1266481"/>
              <a:gd name="connsiteX3" fmla="*/ 0 w 6143560"/>
              <a:gd name="connsiteY3" fmla="*/ 1266481 h 1266481"/>
              <a:gd name="connsiteX4" fmla="*/ 0 w 6143560"/>
              <a:gd name="connsiteY4" fmla="*/ 0 h 1266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43560" h="1266481">
                <a:moveTo>
                  <a:pt x="0" y="0"/>
                </a:moveTo>
                <a:lnTo>
                  <a:pt x="6143560" y="0"/>
                </a:lnTo>
                <a:lnTo>
                  <a:pt x="6143560" y="1266481"/>
                </a:lnTo>
                <a:lnTo>
                  <a:pt x="0" y="1266481"/>
                </a:lnTo>
                <a:lnTo>
                  <a:pt x="0" y="0"/>
                </a:lnTo>
                <a:close/>
              </a:path>
            </a:pathLst>
          </a:custGeom>
          <a:ln w="19050"/>
        </p:spPr>
        <p:style>
          <a:lnRef idx="2">
            <a:schemeClr val="accent4">
              <a:hueOff val="-2232385"/>
              <a:satOff val="13449"/>
              <a:lumOff val="1078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50612" tIns="58420" rIns="58420" bIns="58420" numCol="1" spcCol="1270" anchor="ctr" anchorCtr="0">
            <a:noAutofit/>
          </a:bodyPr>
          <a:lstStyle/>
          <a:p>
            <a:pPr lvl="0" algn="just" defTabSz="1022350">
              <a:lnSpc>
                <a:spcPts val="32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強化系統整合，帶動</a:t>
            </a:r>
            <a:r>
              <a:rPr lang="zh-TW" altLang="en-US" sz="2400" b="1" kern="12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出口模式由「中間財商品出口」轉為「系統化商品與服務」</a:t>
            </a:r>
            <a:endParaRPr lang="zh-TW" altLang="en-US" sz="2400" kern="1200" dirty="0"/>
          </a:p>
        </p:txBody>
      </p:sp>
      <p:sp>
        <p:nvSpPr>
          <p:cNvPr id="10" name="橢圓 9"/>
          <p:cNvSpPr/>
          <p:nvPr/>
        </p:nvSpPr>
        <p:spPr>
          <a:xfrm>
            <a:off x="1409776" y="3242695"/>
            <a:ext cx="1370091" cy="1339545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-2232385"/>
              <a:satOff val="13449"/>
              <a:lumOff val="1078"/>
              <a:alphaOff val="0"/>
            </a:schemeClr>
          </a:fillRef>
          <a:effectRef idx="0">
            <a:schemeClr val="accent4">
              <a:hueOff val="-2232385"/>
              <a:satOff val="13449"/>
              <a:lumOff val="1078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出口拓展</a:t>
            </a: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手繪多邊形 10"/>
          <p:cNvSpPr/>
          <p:nvPr/>
        </p:nvSpPr>
        <p:spPr>
          <a:xfrm>
            <a:off x="1690008" y="4941573"/>
            <a:ext cx="7047592" cy="1260000"/>
          </a:xfrm>
          <a:custGeom>
            <a:avLst/>
            <a:gdLst>
              <a:gd name="connsiteX0" fmla="*/ 0 w 6533100"/>
              <a:gd name="connsiteY0" fmla="*/ 0 h 1071636"/>
              <a:gd name="connsiteX1" fmla="*/ 6533100 w 6533100"/>
              <a:gd name="connsiteY1" fmla="*/ 0 h 1071636"/>
              <a:gd name="connsiteX2" fmla="*/ 6533100 w 6533100"/>
              <a:gd name="connsiteY2" fmla="*/ 1071636 h 1071636"/>
              <a:gd name="connsiteX3" fmla="*/ 0 w 6533100"/>
              <a:gd name="connsiteY3" fmla="*/ 1071636 h 1071636"/>
              <a:gd name="connsiteX4" fmla="*/ 0 w 6533100"/>
              <a:gd name="connsiteY4" fmla="*/ 0 h 1071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33100" h="1071636">
                <a:moveTo>
                  <a:pt x="0" y="0"/>
                </a:moveTo>
                <a:lnTo>
                  <a:pt x="6533100" y="0"/>
                </a:lnTo>
                <a:lnTo>
                  <a:pt x="6533100" y="1071636"/>
                </a:lnTo>
                <a:lnTo>
                  <a:pt x="0" y="1071636"/>
                </a:lnTo>
                <a:lnTo>
                  <a:pt x="0" y="0"/>
                </a:lnTo>
                <a:close/>
              </a:path>
            </a:pathLst>
          </a:custGeom>
          <a:ln w="19050"/>
        </p:spPr>
        <p:style>
          <a:lnRef idx="2">
            <a:schemeClr val="accent4">
              <a:hueOff val="-4464770"/>
              <a:satOff val="26899"/>
              <a:lumOff val="2156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50612" tIns="58420" rIns="58420" bIns="58420" numCol="1" spcCol="1270" anchor="ctr" anchorCtr="0">
            <a:noAutofit/>
          </a:bodyPr>
          <a:lstStyle/>
          <a:p>
            <a:pPr lvl="0" algn="l" defTabSz="1022350">
              <a:lnSpc>
                <a:spcPts val="28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擴大</a:t>
            </a:r>
            <a:r>
              <a:rPr lang="zh-TW" altLang="en-US" sz="2400" b="1" kern="12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投資資金來源，引導「國內外民間資金」及「政府資源」投入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，以促進產業升級與出口拓展</a:t>
            </a:r>
            <a:endParaRPr kumimoji="1" lang="en-US" altLang="zh-TW" sz="2400" kern="1200" dirty="0"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1020236" y="4850150"/>
            <a:ext cx="1370091" cy="1339545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-4464770"/>
              <a:satOff val="26899"/>
              <a:lumOff val="2156"/>
              <a:alphaOff val="0"/>
            </a:schemeClr>
          </a:fillRef>
          <a:effectRef idx="0">
            <a:schemeClr val="accent4">
              <a:hueOff val="-4464770"/>
              <a:satOff val="26899"/>
              <a:lumOff val="2156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投資促進</a:t>
            </a: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標題 1"/>
          <p:cNvSpPr txBox="1">
            <a:spLocks/>
          </p:cNvSpPr>
          <p:nvPr/>
        </p:nvSpPr>
        <p:spPr>
          <a:xfrm>
            <a:off x="69504" y="277520"/>
            <a:ext cx="9074496" cy="843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 marL="720725" lvl="0" indent="-720725">
              <a:lnSpc>
                <a:spcPct val="100000"/>
              </a:lnSpc>
              <a:spcBef>
                <a:spcPts val="0"/>
              </a:spcBef>
              <a:defRPr/>
            </a:pPr>
            <a:r>
              <a:rPr lang="zh-TW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三大策略主軸</a:t>
            </a:r>
            <a:endParaRPr lang="zh-TW" altLang="en-US" sz="3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13" name="投影片編號版面配置區 3"/>
          <p:cNvSpPr txBox="1">
            <a:spLocks/>
          </p:cNvSpPr>
          <p:nvPr/>
        </p:nvSpPr>
        <p:spPr>
          <a:xfrm>
            <a:off x="6810151" y="6492875"/>
            <a:ext cx="21822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10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</p:spTree>
    <p:extLst>
      <p:ext uri="{BB962C8B-B14F-4D97-AF65-F5344CB8AC3E}">
        <p14:creationId xmlns:p14="http://schemas.microsoft.com/office/powerpoint/2010/main" val="2573055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標題 1"/>
          <p:cNvSpPr txBox="1">
            <a:spLocks/>
          </p:cNvSpPr>
          <p:nvPr/>
        </p:nvSpPr>
        <p:spPr>
          <a:xfrm>
            <a:off x="1" y="415635"/>
            <a:ext cx="9144000" cy="6519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 marL="720725" indent="-720725">
              <a:lnSpc>
                <a:spcPct val="100000"/>
              </a:lnSpc>
              <a:spcBef>
                <a:spcPts val="0"/>
              </a:spcBef>
              <a:defRPr/>
            </a:pPr>
            <a:r>
              <a:rPr lang="zh-TW" altLang="en-US" sz="3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一、產業升級：</a:t>
            </a:r>
            <a:r>
              <a:rPr lang="zh-TW" altLang="zh-TW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由「價格競</a:t>
            </a:r>
            <a:r>
              <a:rPr lang="zh-TW" altLang="en-US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賽</a:t>
            </a:r>
            <a:r>
              <a:rPr lang="zh-TW" altLang="zh-TW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」轉為「價值競爭</a:t>
            </a:r>
            <a:r>
              <a:rPr lang="zh-TW" altLang="zh-TW" sz="3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」</a:t>
            </a:r>
            <a:r>
              <a:rPr lang="en-US" altLang="zh-TW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(1/2)</a:t>
            </a:r>
            <a:endParaRPr lang="en-US" altLang="zh-TW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marL="720725" indent="-720725">
              <a:lnSpc>
                <a:spcPct val="100000"/>
              </a:lnSpc>
              <a:spcBef>
                <a:spcPts val="0"/>
              </a:spcBef>
              <a:defRPr/>
            </a:pPr>
            <a:endParaRPr lang="zh-TW" altLang="en-US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21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11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sp>
        <p:nvSpPr>
          <p:cNvPr id="11" name="摺角紙張 10"/>
          <p:cNvSpPr/>
          <p:nvPr/>
        </p:nvSpPr>
        <p:spPr>
          <a:xfrm>
            <a:off x="238440" y="2877834"/>
            <a:ext cx="1566353" cy="1275906"/>
          </a:xfrm>
          <a:prstGeom prst="foldedCorner">
            <a:avLst/>
          </a:prstGeom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 algn="ctr">
              <a:spcBef>
                <a:spcPct val="50000"/>
              </a:spcBef>
            </a:pPr>
            <a:endParaRPr lang="zh-TW" altLang="en-US" sz="2000" b="1" dirty="0">
              <a:solidFill>
                <a:srgbClr val="8064A2">
                  <a:lumMod val="50000"/>
                </a:srgb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38441" y="3007955"/>
            <a:ext cx="1635661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推動產業鏈</a:t>
            </a:r>
            <a:endParaRPr lang="en-US" altLang="zh-TW" sz="2000" b="1" dirty="0" smtClean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智慧化   （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生產力</a:t>
            </a:r>
            <a:r>
              <a:rPr lang="en-US" altLang="zh-TW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4.0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）</a:t>
            </a:r>
          </a:p>
        </p:txBody>
      </p:sp>
      <p:sp>
        <p:nvSpPr>
          <p:cNvPr id="13" name="圓角矩形 12"/>
          <p:cNvSpPr/>
          <p:nvPr/>
        </p:nvSpPr>
        <p:spPr>
          <a:xfrm>
            <a:off x="2061713" y="2877834"/>
            <a:ext cx="6830770" cy="1123712"/>
          </a:xfrm>
          <a:prstGeom prst="roundRect">
            <a:avLst/>
          </a:prstGeom>
          <a:solidFill>
            <a:srgbClr val="FFFFEF"/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 algn="just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FontTx/>
              <a:buBlip>
                <a:blip r:embed="rId3"/>
              </a:buBlip>
            </a:pPr>
            <a:r>
              <a:rPr lang="zh-TW" altLang="en-US" sz="19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挑選</a:t>
            </a:r>
            <a:r>
              <a:rPr lang="zh-TW" altLang="en-US" sz="19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電子資訊</a:t>
            </a:r>
            <a:r>
              <a:rPr lang="zh-TW" altLang="en-US" sz="19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、精密機械、紡織</a:t>
            </a:r>
            <a:r>
              <a:rPr lang="zh-TW" altLang="en-US" sz="19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、零售、物流、生技及精緻農業等領航產業</a:t>
            </a:r>
            <a:r>
              <a:rPr lang="zh-TW" altLang="en-US" sz="19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，加</a:t>
            </a:r>
            <a:r>
              <a:rPr lang="zh-TW" altLang="en-US" sz="19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速產業鏈垂直</a:t>
            </a:r>
            <a:r>
              <a:rPr lang="zh-TW" altLang="en-US" sz="1900" b="1" dirty="0" smtClean="0">
                <a:solidFill>
                  <a:srgbClr val="1F497D"/>
                </a:solidFill>
                <a:latin typeface="微軟正黑體"/>
                <a:ea typeface="微軟正黑體"/>
              </a:rPr>
              <a:t>、水平數位化及智慧化，導入關鍵自主技術，加速培育產業網實系統軟硬實力</a:t>
            </a:r>
            <a:endParaRPr lang="zh-TW" altLang="en-US" sz="1900" b="1" dirty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2" name="群組 14"/>
          <p:cNvGrpSpPr/>
          <p:nvPr/>
        </p:nvGrpSpPr>
        <p:grpSpPr>
          <a:xfrm>
            <a:off x="110963" y="1311758"/>
            <a:ext cx="1745673" cy="1275906"/>
            <a:chOff x="-71613" y="5966439"/>
            <a:chExt cx="977258" cy="669978"/>
          </a:xfrm>
        </p:grpSpPr>
        <p:sp>
          <p:nvSpPr>
            <p:cNvPr id="16" name="摺角紙張 15"/>
            <p:cNvSpPr/>
            <p:nvPr/>
          </p:nvSpPr>
          <p:spPr>
            <a:xfrm>
              <a:off x="-26678" y="5966439"/>
              <a:ext cx="887020" cy="669978"/>
            </a:xfrm>
            <a:prstGeom prst="foldedCorner">
              <a:avLst/>
            </a:prstGeom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>
              <a:noAutofit/>
            </a:bodyPr>
            <a:lstStyle/>
            <a:p>
              <a:pPr algn="ctr">
                <a:spcBef>
                  <a:spcPct val="50000"/>
                </a:spcBef>
              </a:pPr>
              <a:endParaRPr lang="zh-TW" altLang="en-US" sz="2000" b="1" dirty="0">
                <a:solidFill>
                  <a:srgbClr val="8064A2">
                    <a:lumMod val="50000"/>
                  </a:srgbClr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-71613" y="6110001"/>
              <a:ext cx="977258" cy="37171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zh-TW" altLang="en-US" sz="2000" b="1" dirty="0" smtClean="0">
                  <a:solidFill>
                    <a:srgbClr val="1F497D"/>
                  </a:solidFill>
                  <a:latin typeface="微軟正黑體" pitchFamily="34" charset="-120"/>
                  <a:ea typeface="微軟正黑體" pitchFamily="34" charset="-120"/>
                </a:rPr>
                <a:t>打造創新創業   生態體系</a:t>
              </a:r>
              <a:endPara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20" name="圓角矩形 19"/>
          <p:cNvSpPr/>
          <p:nvPr/>
        </p:nvSpPr>
        <p:spPr>
          <a:xfrm>
            <a:off x="2061713" y="1227534"/>
            <a:ext cx="6788990" cy="1423131"/>
          </a:xfrm>
          <a:prstGeom prst="roundRect">
            <a:avLst/>
          </a:prstGeom>
          <a:solidFill>
            <a:srgbClr val="FFFFEF"/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 marL="285750" indent="-285750" algn="just">
              <a:lnSpc>
                <a:spcPts val="2400"/>
              </a:lnSpc>
              <a:buFontTx/>
              <a:buBlip>
                <a:blip r:embed="rId3"/>
              </a:buBlip>
            </a:pPr>
            <a:r>
              <a:rPr lang="zh-TW" altLang="en-US" sz="19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放寬</a:t>
            </a:r>
            <a:r>
              <a:rPr lang="zh-TW" altLang="en-US" sz="19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員工認股權憑證與</a:t>
            </a:r>
            <a:r>
              <a:rPr lang="zh-TW" altLang="en-US" sz="19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限制員工權利新股</a:t>
            </a:r>
            <a:r>
              <a:rPr lang="zh-TW" altLang="en-US" sz="19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，協助企業留才</a:t>
            </a:r>
            <a:r>
              <a:rPr lang="zh-TW" altLang="en-US" sz="1900" b="1" dirty="0" smtClean="0">
                <a:solidFill>
                  <a:srgbClr val="1F497D"/>
                </a:solidFill>
                <a:latin typeface="微軟正黑體"/>
                <a:ea typeface="微軟正黑體"/>
              </a:rPr>
              <a:t>、攬才</a:t>
            </a:r>
            <a:endParaRPr lang="en-US" altLang="zh-TW" sz="1900" b="1" dirty="0">
              <a:solidFill>
                <a:srgbClr val="1F497D"/>
              </a:solidFill>
              <a:latin typeface="標楷體"/>
              <a:ea typeface="標楷體"/>
            </a:endParaRPr>
          </a:p>
          <a:p>
            <a:pPr marL="285750" indent="-285750" algn="just">
              <a:lnSpc>
                <a:spcPts val="2400"/>
              </a:lnSpc>
              <a:buFontTx/>
              <a:buBlip>
                <a:blip r:embed="rId3"/>
              </a:buBlip>
            </a:pPr>
            <a:r>
              <a:rPr lang="zh-TW" altLang="en-US" sz="19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引進國外新創人才及資金</a:t>
            </a:r>
            <a:r>
              <a:rPr lang="zh-TW" altLang="en-US" sz="1900" b="1" dirty="0" smtClean="0">
                <a:solidFill>
                  <a:srgbClr val="1F497D"/>
                </a:solidFill>
                <a:latin typeface="標楷體"/>
                <a:ea typeface="標楷體"/>
              </a:rPr>
              <a:t>；</a:t>
            </a:r>
            <a:r>
              <a:rPr lang="zh-TW" altLang="en-US" sz="19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推動</a:t>
            </a:r>
            <a:r>
              <a:rPr lang="zh-TW" altLang="en-US" sz="19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企業與新創事業之跨領域交流</a:t>
            </a:r>
            <a:r>
              <a:rPr lang="zh-TW" altLang="en-US" sz="19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，催化創新創業的生態系統</a:t>
            </a:r>
            <a:endParaRPr lang="en-US" altLang="zh-TW" sz="1900" b="1" dirty="0" smtClean="0">
              <a:solidFill>
                <a:srgbClr val="1F497D"/>
              </a:solidFill>
              <a:latin typeface="微軟正黑體"/>
              <a:ea typeface="微軟正黑體"/>
            </a:endParaRPr>
          </a:p>
        </p:txBody>
      </p:sp>
      <p:sp>
        <p:nvSpPr>
          <p:cNvPr id="22" name="摺角紙張 21"/>
          <p:cNvSpPr/>
          <p:nvPr/>
        </p:nvSpPr>
        <p:spPr>
          <a:xfrm>
            <a:off x="222552" y="4583199"/>
            <a:ext cx="1582241" cy="1444445"/>
          </a:xfrm>
          <a:prstGeom prst="foldedCorner">
            <a:avLst/>
          </a:prstGeom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 algn="ctr">
              <a:spcBef>
                <a:spcPct val="50000"/>
              </a:spcBef>
            </a:pPr>
            <a:endParaRPr lang="zh-TW" altLang="en-US" sz="2000" dirty="0">
              <a:solidFill>
                <a:srgbClr val="8064A2">
                  <a:lumMod val="50000"/>
                </a:srgb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4761" y="4583199"/>
            <a:ext cx="1799341" cy="1545610"/>
          </a:xfrm>
          <a:prstGeom prst="rect">
            <a:avLst/>
          </a:prstGeom>
        </p:spPr>
        <p:txBody>
          <a:bodyPr wrap="square" anchor="ctr">
            <a:noAutofit/>
          </a:bodyPr>
          <a:lstStyle/>
          <a:p>
            <a:pPr algn="ctr">
              <a:spcBef>
                <a:spcPct val="50000"/>
              </a:spcBef>
            </a:pP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創新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服務業</a:t>
            </a:r>
            <a:r>
              <a:rPr lang="en-US" altLang="zh-TW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發展型態</a:t>
            </a:r>
            <a:r>
              <a:rPr lang="en-US" altLang="zh-TW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</a:br>
            <a:r>
              <a:rPr lang="en-US" altLang="zh-TW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創意臺灣</a:t>
            </a:r>
            <a:r>
              <a:rPr lang="en-US" altLang="zh-TW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2020)</a:t>
            </a:r>
            <a:endParaRPr lang="zh-TW" altLang="en-US" sz="2000" b="1" dirty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4" name="圓角矩形 23"/>
          <p:cNvSpPr/>
          <p:nvPr/>
        </p:nvSpPr>
        <p:spPr>
          <a:xfrm>
            <a:off x="2061709" y="4302561"/>
            <a:ext cx="6907141" cy="2287151"/>
          </a:xfrm>
          <a:prstGeom prst="roundRect">
            <a:avLst/>
          </a:prstGeom>
          <a:solidFill>
            <a:srgbClr val="FFFFEF"/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 algn="just">
              <a:lnSpc>
                <a:spcPts val="2200"/>
              </a:lnSpc>
              <a:buFontTx/>
              <a:buBlip>
                <a:blip r:embed="rId3"/>
              </a:buBlip>
            </a:pPr>
            <a:r>
              <a:rPr lang="zh-TW" altLang="en-US" sz="19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加速金融數位化</a:t>
            </a:r>
            <a:r>
              <a:rPr lang="zh-TW" altLang="en-US" sz="19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，鼓勵網路金融創新、普及行動支付及推動巨量資料應用，</a:t>
            </a:r>
            <a:r>
              <a:rPr lang="zh-TW" altLang="en-US" sz="19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建</a:t>
            </a:r>
            <a:r>
              <a:rPr lang="zh-TW" altLang="en-US" sz="19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構數位化</a:t>
            </a:r>
            <a:r>
              <a:rPr lang="zh-TW" altLang="en-US" sz="19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金融環境</a:t>
            </a:r>
            <a:endParaRPr lang="en-US" altLang="zh-TW" sz="1900" b="1" dirty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85750" indent="-285750" algn="just">
              <a:lnSpc>
                <a:spcPts val="2200"/>
              </a:lnSpc>
              <a:buFontTx/>
              <a:buBlip>
                <a:blip r:embed="rId3"/>
              </a:buBlip>
            </a:pPr>
            <a:r>
              <a:rPr lang="zh-TW" altLang="en-US" sz="19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強化智慧醫療</a:t>
            </a:r>
            <a:r>
              <a:rPr lang="zh-TW" altLang="en-US" sz="19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zh-TW" altLang="en-US" sz="19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教育、文化娛樂及體驗服務</a:t>
            </a:r>
            <a:r>
              <a:rPr lang="zh-TW" altLang="en-US" sz="19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之</a:t>
            </a:r>
            <a:r>
              <a:rPr lang="zh-TW" altLang="en-US" sz="19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發展，促進</a:t>
            </a:r>
            <a:r>
              <a:rPr lang="zh-TW" altLang="en-US" sz="19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生活創新應用</a:t>
            </a:r>
            <a:endParaRPr lang="en-US" altLang="zh-TW" sz="19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85750" indent="-285750" algn="just">
              <a:lnSpc>
                <a:spcPts val="2200"/>
              </a:lnSpc>
              <a:buFontTx/>
              <a:buBlip>
                <a:blip r:embed="rId3"/>
              </a:buBlip>
            </a:pPr>
            <a:r>
              <a:rPr lang="zh-TW" altLang="en-US" sz="19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推動有感雲服務</a:t>
            </a:r>
            <a:r>
              <a:rPr lang="en-US" altLang="zh-TW" sz="19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9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如食品雲、農業</a:t>
            </a:r>
            <a:r>
              <a:rPr lang="zh-TW" altLang="en-US" sz="19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雲</a:t>
            </a:r>
            <a:r>
              <a:rPr lang="en-US" altLang="zh-TW" sz="19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19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，如「優客里鄰」跨域</a:t>
            </a:r>
            <a:r>
              <a:rPr lang="zh-TW" altLang="en-US" sz="19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整合</a:t>
            </a:r>
            <a:r>
              <a:rPr lang="zh-TW" altLang="en-US" sz="19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農業</a:t>
            </a:r>
            <a:r>
              <a:rPr lang="zh-TW" altLang="en-US" sz="19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創新</a:t>
            </a:r>
            <a:r>
              <a:rPr lang="zh-TW" altLang="en-US" sz="19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應用計畫，滿足民眾「食在地」、「食便利」及「食安心」之消費需求</a:t>
            </a:r>
            <a:endParaRPr lang="en-US" altLang="zh-TW" sz="1900" b="1" dirty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70095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44"/>
          <p:cNvGrpSpPr/>
          <p:nvPr/>
        </p:nvGrpSpPr>
        <p:grpSpPr>
          <a:xfrm>
            <a:off x="220313" y="3914050"/>
            <a:ext cx="1705398" cy="1147270"/>
            <a:chOff x="-137216" y="6212864"/>
            <a:chExt cx="885296" cy="602365"/>
          </a:xfrm>
        </p:grpSpPr>
        <p:sp>
          <p:nvSpPr>
            <p:cNvPr id="46" name="摺角紙張 45"/>
            <p:cNvSpPr/>
            <p:nvPr/>
          </p:nvSpPr>
          <p:spPr>
            <a:xfrm>
              <a:off x="-58631" y="6212864"/>
              <a:ext cx="717076" cy="602365"/>
            </a:xfrm>
            <a:prstGeom prst="foldedCorner">
              <a:avLst/>
            </a:prstGeom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>
              <a:noAutofit/>
            </a:bodyPr>
            <a:lstStyle/>
            <a:p>
              <a:pPr algn="ctr">
                <a:spcBef>
                  <a:spcPct val="50000"/>
                </a:spcBef>
              </a:pPr>
              <a:endParaRPr lang="zh-TW" altLang="en-US" sz="2000" dirty="0">
                <a:solidFill>
                  <a:srgbClr val="8064A2">
                    <a:lumMod val="50000"/>
                  </a:srgbClr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-137216" y="6283578"/>
              <a:ext cx="885296" cy="37167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TW" altLang="en-US" sz="2000" b="1" dirty="0">
                  <a:solidFill>
                    <a:srgbClr val="1F497D"/>
                  </a:solidFill>
                  <a:latin typeface="微軟正黑體" pitchFamily="34" charset="-120"/>
                  <a:ea typeface="微軟正黑體" pitchFamily="34" charset="-120"/>
                </a:rPr>
                <a:t>鞏固主力產業既有優勢</a:t>
              </a:r>
            </a:p>
          </p:txBody>
        </p:sp>
      </p:grpSp>
      <p:sp>
        <p:nvSpPr>
          <p:cNvPr id="18" name="標題 1"/>
          <p:cNvSpPr txBox="1">
            <a:spLocks/>
          </p:cNvSpPr>
          <p:nvPr/>
        </p:nvSpPr>
        <p:spPr>
          <a:xfrm>
            <a:off x="1" y="415635"/>
            <a:ext cx="9144000" cy="6519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 marL="720725" indent="-720725">
              <a:lnSpc>
                <a:spcPct val="100000"/>
              </a:lnSpc>
              <a:spcBef>
                <a:spcPts val="0"/>
              </a:spcBef>
              <a:defRPr/>
            </a:pPr>
            <a:r>
              <a:rPr lang="zh-TW" altLang="en-US" sz="3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一、產業升級：</a:t>
            </a:r>
            <a:r>
              <a:rPr lang="zh-TW" altLang="zh-TW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由「價格競</a:t>
            </a:r>
            <a:r>
              <a:rPr lang="zh-TW" altLang="en-US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賽</a:t>
            </a:r>
            <a:r>
              <a:rPr lang="zh-TW" altLang="zh-TW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」轉為「價值競爭</a:t>
            </a:r>
            <a:r>
              <a:rPr lang="zh-TW" altLang="zh-TW" sz="3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」</a:t>
            </a:r>
            <a:r>
              <a:rPr lang="en-US" altLang="zh-TW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(2/2)</a:t>
            </a:r>
            <a:endParaRPr lang="en-US" altLang="zh-TW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marL="720725" indent="-720725">
              <a:lnSpc>
                <a:spcPct val="100000"/>
              </a:lnSpc>
              <a:spcBef>
                <a:spcPts val="0"/>
              </a:spcBef>
              <a:defRPr/>
            </a:pPr>
            <a:endParaRPr lang="zh-TW" altLang="en-US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21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12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sp>
        <p:nvSpPr>
          <p:cNvPr id="17" name="圓角矩形 16"/>
          <p:cNvSpPr/>
          <p:nvPr/>
        </p:nvSpPr>
        <p:spPr>
          <a:xfrm>
            <a:off x="2061712" y="3749800"/>
            <a:ext cx="6788991" cy="1634490"/>
          </a:xfrm>
          <a:prstGeom prst="roundRect">
            <a:avLst/>
          </a:prstGeom>
          <a:solidFill>
            <a:srgbClr val="FFFFEF"/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 algn="just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FontTx/>
              <a:buBlip>
                <a:blip r:embed="rId3"/>
              </a:buBlip>
            </a:pP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挑選具國際競爭力及受大陸自主供應鏈威脅之主力產業，如：</a:t>
            </a:r>
            <a:r>
              <a:rPr lang="zh-TW" altLang="en-US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半導體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、面板</a:t>
            </a:r>
            <a:r>
              <a:rPr lang="zh-TW" altLang="en-US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、車輛、機械、紡織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，全力輔導</a:t>
            </a:r>
            <a:endParaRPr lang="en-US" altLang="zh-TW" sz="2000" b="1" dirty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85750" indent="-285750" algn="just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FontTx/>
              <a:buBlip>
                <a:blip r:embed="rId3"/>
              </a:buBlip>
            </a:pP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協助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開發關鍵技術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及零組件，推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動產學聯盟整合研發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能量，協助建立自有品牌等</a:t>
            </a:r>
            <a:endParaRPr lang="zh-TW" altLang="en-US" sz="2000" b="1" dirty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3" name="群組 11"/>
          <p:cNvGrpSpPr/>
          <p:nvPr/>
        </p:nvGrpSpPr>
        <p:grpSpPr>
          <a:xfrm>
            <a:off x="220313" y="1755955"/>
            <a:ext cx="1584481" cy="1353696"/>
            <a:chOff x="-67399" y="5468211"/>
            <a:chExt cx="804361" cy="710826"/>
          </a:xfrm>
        </p:grpSpPr>
        <p:sp>
          <p:nvSpPr>
            <p:cNvPr id="13" name="摺角紙張 12"/>
            <p:cNvSpPr/>
            <p:nvPr/>
          </p:nvSpPr>
          <p:spPr>
            <a:xfrm>
              <a:off x="-43432" y="5509059"/>
              <a:ext cx="756428" cy="669978"/>
            </a:xfrm>
            <a:prstGeom prst="foldedCorner">
              <a:avLst/>
            </a:prstGeom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>
              <a:noAutofit/>
            </a:bodyPr>
            <a:lstStyle/>
            <a:p>
              <a:pPr algn="ctr">
                <a:spcBef>
                  <a:spcPct val="50000"/>
                </a:spcBef>
              </a:pPr>
              <a:endParaRPr lang="zh-TW" altLang="en-US" sz="2000" b="1" dirty="0">
                <a:solidFill>
                  <a:srgbClr val="8064A2">
                    <a:lumMod val="50000"/>
                  </a:srgbClr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-67399" y="5468211"/>
              <a:ext cx="804361" cy="69493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zh-TW" altLang="en-US" sz="2000" b="1" dirty="0" smtClean="0">
                  <a:solidFill>
                    <a:srgbClr val="1F497D"/>
                  </a:solidFill>
                  <a:latin typeface="微軟正黑體" pitchFamily="34" charset="-120"/>
                  <a:ea typeface="微軟正黑體" pitchFamily="34" charset="-120"/>
                </a:rPr>
                <a:t>推動</a:t>
              </a:r>
              <a:endParaRPr lang="en-US" altLang="zh-TW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algn="ctr"/>
              <a:r>
                <a:rPr lang="zh-TW" altLang="en-US" sz="2000" b="1" dirty="0" smtClean="0">
                  <a:solidFill>
                    <a:srgbClr val="1F497D"/>
                  </a:solidFill>
                  <a:latin typeface="微軟正黑體" pitchFamily="34" charset="-120"/>
                  <a:ea typeface="微軟正黑體" pitchFamily="34" charset="-120"/>
                </a:rPr>
                <a:t>中小企業</a:t>
              </a:r>
              <a:endParaRPr lang="en-US" altLang="zh-TW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algn="ctr"/>
              <a:r>
                <a:rPr lang="zh-TW" altLang="en-US" sz="2000" b="1" dirty="0" smtClean="0">
                  <a:solidFill>
                    <a:srgbClr val="1F497D"/>
                  </a:solidFill>
                  <a:latin typeface="微軟正黑體" pitchFamily="34" charset="-120"/>
                  <a:ea typeface="微軟正黑體" pitchFamily="34" charset="-120"/>
                </a:rPr>
                <a:t>邁向</a:t>
              </a:r>
              <a:r>
                <a:rPr lang="en-US" altLang="zh-TW" sz="2000" b="1" dirty="0" smtClean="0">
                  <a:solidFill>
                    <a:srgbClr val="1F497D"/>
                  </a:solidFill>
                  <a:latin typeface="微軟正黑體" pitchFamily="34" charset="-120"/>
                  <a:ea typeface="微軟正黑體" pitchFamily="34" charset="-120"/>
                </a:rPr>
                <a:t/>
              </a:r>
              <a:br>
                <a:rPr lang="en-US" altLang="zh-TW" sz="2000" b="1" dirty="0" smtClean="0">
                  <a:solidFill>
                    <a:srgbClr val="1F497D"/>
                  </a:solidFill>
                  <a:latin typeface="微軟正黑體" pitchFamily="34" charset="-120"/>
                  <a:ea typeface="微軟正黑體" pitchFamily="34" charset="-120"/>
                </a:rPr>
              </a:br>
              <a:r>
                <a:rPr lang="zh-TW" altLang="en-US" sz="2000" b="1" dirty="0" smtClean="0">
                  <a:solidFill>
                    <a:srgbClr val="1F497D"/>
                  </a:solidFill>
                  <a:latin typeface="微軟正黑體" pitchFamily="34" charset="-120"/>
                  <a:ea typeface="微軟正黑體" pitchFamily="34" charset="-120"/>
                </a:rPr>
                <a:t>中堅企業</a:t>
              </a:r>
              <a:endPara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20" name="圓角矩形 19"/>
          <p:cNvSpPr/>
          <p:nvPr/>
        </p:nvSpPr>
        <p:spPr>
          <a:xfrm>
            <a:off x="2061712" y="1641214"/>
            <a:ext cx="6788991" cy="1660968"/>
          </a:xfrm>
          <a:prstGeom prst="roundRect">
            <a:avLst/>
          </a:prstGeom>
          <a:solidFill>
            <a:srgbClr val="FFFFEF"/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 marL="285750" lvl="1" indent="-285750" algn="just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Blip>
                <a:blip r:embed="rId3"/>
              </a:buBlip>
            </a:pPr>
            <a:r>
              <a:rPr lang="zh-TW" altLang="en-US" sz="2000" kern="0" spc="-70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善用人才、技術、智財及品牌行銷輔導資源，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結合協力廠商建構供應鏈</a:t>
            </a:r>
            <a:r>
              <a:rPr lang="zh-TW" altLang="en-US" sz="2000" b="1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生態體系</a:t>
            </a:r>
            <a:endParaRPr lang="en-US" altLang="zh-TW" sz="2000" b="1" dirty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85750" lvl="1" indent="-285750" algn="just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Blip>
                <a:blip r:embed="rId3"/>
              </a:buBlip>
            </a:pP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輔導潛力中堅企業</a:t>
            </a:r>
            <a:r>
              <a:rPr lang="zh-TW" altLang="en-US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每</a:t>
            </a:r>
            <a:r>
              <a:rPr lang="en-US" altLang="zh-TW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年由</a:t>
            </a:r>
            <a:r>
              <a:rPr lang="en-US" altLang="zh-TW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50</a:t>
            </a:r>
            <a:r>
              <a:rPr lang="zh-TW" altLang="en-US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家擴增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為每年</a:t>
            </a:r>
            <a:r>
              <a:rPr lang="en-US" altLang="zh-TW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50</a:t>
            </a:r>
            <a:r>
              <a:rPr lang="zh-TW" altLang="en-US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家</a:t>
            </a:r>
            <a:endParaRPr lang="en-US" altLang="zh-TW" sz="20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65500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4"/>
          <p:cNvGrpSpPr/>
          <p:nvPr/>
        </p:nvGrpSpPr>
        <p:grpSpPr>
          <a:xfrm>
            <a:off x="189865" y="1493967"/>
            <a:ext cx="1831473" cy="4046557"/>
            <a:chOff x="162661" y="1369151"/>
            <a:chExt cx="1779576" cy="3801616"/>
          </a:xfrm>
        </p:grpSpPr>
        <p:grpSp>
          <p:nvGrpSpPr>
            <p:cNvPr id="3" name="群組 44"/>
            <p:cNvGrpSpPr/>
            <p:nvPr/>
          </p:nvGrpSpPr>
          <p:grpSpPr>
            <a:xfrm>
              <a:off x="162661" y="1369151"/>
              <a:ext cx="1748994" cy="1077826"/>
              <a:chOff x="-15581" y="6026288"/>
              <a:chExt cx="869632" cy="602365"/>
            </a:xfrm>
          </p:grpSpPr>
          <p:sp>
            <p:nvSpPr>
              <p:cNvPr id="46" name="摺角紙張 45"/>
              <p:cNvSpPr/>
              <p:nvPr/>
            </p:nvSpPr>
            <p:spPr>
              <a:xfrm>
                <a:off x="-15581" y="6026288"/>
                <a:ext cx="869632" cy="602365"/>
              </a:xfrm>
              <a:prstGeom prst="foldedCorner">
                <a:avLst/>
              </a:prstGeom>
              <a:ln>
                <a:noFill/>
              </a:ln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>
                <a:noAutofit/>
              </a:bodyPr>
              <a:lstStyle/>
              <a:p>
                <a:pPr algn="ctr">
                  <a:spcBef>
                    <a:spcPct val="50000"/>
                  </a:spcBef>
                </a:pPr>
                <a:endParaRPr lang="zh-TW" altLang="en-US" sz="2000" dirty="0">
                  <a:solidFill>
                    <a:srgbClr val="8064A2">
                      <a:lumMod val="50000"/>
                    </a:srgbClr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  <p:sp>
            <p:nvSpPr>
              <p:cNvPr id="47" name="矩形 46"/>
              <p:cNvSpPr/>
              <p:nvPr/>
            </p:nvSpPr>
            <p:spPr>
              <a:xfrm>
                <a:off x="-375" y="6124265"/>
                <a:ext cx="854426" cy="371670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zh-TW" altLang="en-US" sz="2000" b="1" dirty="0">
                    <a:solidFill>
                      <a:srgbClr val="1F497D"/>
                    </a:solidFill>
                    <a:latin typeface="微軟正黑體" pitchFamily="34" charset="-120"/>
                    <a:ea typeface="微軟正黑體" pitchFamily="34" charset="-120"/>
                  </a:rPr>
                  <a:t>服務業走出</a:t>
                </a:r>
                <a:r>
                  <a:rPr lang="zh-TW" altLang="en-US" sz="2000" b="1" dirty="0" smtClean="0">
                    <a:solidFill>
                      <a:srgbClr val="1F497D"/>
                    </a:solidFill>
                    <a:latin typeface="微軟正黑體" pitchFamily="34" charset="-120"/>
                    <a:ea typeface="微軟正黑體" pitchFamily="34" charset="-120"/>
                  </a:rPr>
                  <a:t>去    拓展全球市場</a:t>
                </a:r>
                <a:endParaRPr lang="zh-TW" altLang="en-US" sz="2000" b="1" dirty="0">
                  <a:solidFill>
                    <a:srgbClr val="1F497D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grpSp>
          <p:nvGrpSpPr>
            <p:cNvPr id="4" name="群組 47"/>
            <p:cNvGrpSpPr/>
            <p:nvPr/>
          </p:nvGrpSpPr>
          <p:grpSpPr>
            <a:xfrm>
              <a:off x="193243" y="4127775"/>
              <a:ext cx="1748994" cy="1042992"/>
              <a:chOff x="-376" y="6485634"/>
              <a:chExt cx="869633" cy="582961"/>
            </a:xfrm>
          </p:grpSpPr>
          <p:sp>
            <p:nvSpPr>
              <p:cNvPr id="49" name="摺角紙張 48"/>
              <p:cNvSpPr/>
              <p:nvPr/>
            </p:nvSpPr>
            <p:spPr>
              <a:xfrm>
                <a:off x="-376" y="6485634"/>
                <a:ext cx="869633" cy="582961"/>
              </a:xfrm>
              <a:prstGeom prst="foldedCorner">
                <a:avLst/>
              </a:prstGeom>
              <a:ln>
                <a:noFill/>
              </a:ln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>
                <a:noAutofit/>
              </a:bodyPr>
              <a:lstStyle/>
              <a:p>
                <a:pPr algn="ctr">
                  <a:spcBef>
                    <a:spcPct val="50000"/>
                  </a:spcBef>
                </a:pPr>
                <a:endParaRPr lang="zh-TW" altLang="en-US" sz="2000" b="1" dirty="0">
                  <a:solidFill>
                    <a:srgbClr val="8064A2">
                      <a:lumMod val="50000"/>
                    </a:srgbClr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  <p:sp>
            <p:nvSpPr>
              <p:cNvPr id="50" name="矩形 49"/>
              <p:cNvSpPr/>
              <p:nvPr/>
            </p:nvSpPr>
            <p:spPr>
              <a:xfrm>
                <a:off x="20693" y="6591259"/>
                <a:ext cx="833357" cy="371710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zh-TW" altLang="en-US" sz="2000" b="1" dirty="0">
                    <a:solidFill>
                      <a:srgbClr val="1F497D"/>
                    </a:solidFill>
                    <a:latin typeface="微軟正黑體" pitchFamily="34" charset="-120"/>
                    <a:ea typeface="微軟正黑體" pitchFamily="34" charset="-120"/>
                  </a:rPr>
                  <a:t>服務業引進</a:t>
                </a:r>
                <a:r>
                  <a:rPr lang="zh-TW" altLang="en-US" sz="2000" b="1" dirty="0" smtClean="0">
                    <a:solidFill>
                      <a:srgbClr val="1F497D"/>
                    </a:solidFill>
                    <a:latin typeface="微軟正黑體" pitchFamily="34" charset="-120"/>
                    <a:ea typeface="微軟正黑體" pitchFamily="34" charset="-120"/>
                  </a:rPr>
                  <a:t>來擴大</a:t>
                </a:r>
                <a:r>
                  <a:rPr lang="zh-TW" altLang="en-US" sz="2000" b="1" dirty="0">
                    <a:solidFill>
                      <a:srgbClr val="1F497D"/>
                    </a:solidFill>
                    <a:latin typeface="微軟正黑體" pitchFamily="34" charset="-120"/>
                    <a:ea typeface="微軟正黑體" pitchFamily="34" charset="-120"/>
                  </a:rPr>
                  <a:t>產業</a:t>
                </a:r>
                <a:r>
                  <a:rPr lang="zh-TW" altLang="en-US" sz="2000" b="1" dirty="0" smtClean="0">
                    <a:solidFill>
                      <a:srgbClr val="1F497D"/>
                    </a:solidFill>
                    <a:latin typeface="微軟正黑體" pitchFamily="34" charset="-120"/>
                    <a:ea typeface="微軟正黑體" pitchFamily="34" charset="-120"/>
                  </a:rPr>
                  <a:t>規模</a:t>
                </a:r>
                <a:endParaRPr lang="zh-TW" altLang="en-US" sz="2000" b="1" dirty="0">
                  <a:solidFill>
                    <a:srgbClr val="1F497D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</p:grpSp>
      <p:sp>
        <p:nvSpPr>
          <p:cNvPr id="21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13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sp>
        <p:nvSpPr>
          <p:cNvPr id="14" name="標題 1"/>
          <p:cNvSpPr txBox="1">
            <a:spLocks/>
          </p:cNvSpPr>
          <p:nvPr/>
        </p:nvSpPr>
        <p:spPr>
          <a:xfrm>
            <a:off x="-64652" y="-184727"/>
            <a:ext cx="9291782" cy="13300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 marL="720725" indent="-720725">
              <a:lnSpc>
                <a:spcPct val="100000"/>
              </a:lnSpc>
              <a:spcBef>
                <a:spcPts val="0"/>
              </a:spcBef>
              <a:defRPr/>
            </a:pPr>
            <a:r>
              <a:rPr lang="zh-TW" altLang="en-US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二、出口模式：由</a:t>
            </a:r>
            <a:r>
              <a:rPr lang="zh-TW" altLang="en-US" sz="31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「中間財商品</a:t>
            </a:r>
            <a:r>
              <a:rPr lang="zh-TW" altLang="en-US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出口」轉為</a:t>
            </a:r>
            <a:r>
              <a:rPr lang="zh-TW" altLang="en-US" sz="31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「系統化商品</a:t>
            </a:r>
            <a:r>
              <a:rPr lang="zh-TW" altLang="en-US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與服務」雙驅動</a:t>
            </a:r>
            <a:r>
              <a:rPr lang="en-US" altLang="zh-TW" sz="2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(1/2</a:t>
            </a:r>
            <a:r>
              <a:rPr lang="en-US" altLang="zh-TW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)</a:t>
            </a:r>
            <a:endParaRPr lang="zh-TW" altLang="en-US" sz="2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2225964" y="1164635"/>
            <a:ext cx="6465455" cy="2145268"/>
          </a:xfrm>
          <a:prstGeom prst="roundRect">
            <a:avLst/>
          </a:prstGeom>
          <a:solidFill>
            <a:srgbClr val="FFFFEF"/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 algn="just">
              <a:lnSpc>
                <a:spcPts val="2400"/>
              </a:lnSpc>
              <a:buFontTx/>
              <a:buBlip>
                <a:blip r:embed="rId3"/>
              </a:buBlip>
            </a:pP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推動至少 </a:t>
            </a:r>
            <a:r>
              <a:rPr lang="en-US" altLang="zh-TW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 個具潛力之</a:t>
            </a:r>
            <a:r>
              <a:rPr lang="zh-TW" altLang="en-US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整廠輸出</a:t>
            </a:r>
            <a:r>
              <a:rPr lang="en-US" altLang="zh-TW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系統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整合案例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，整合相關政策工具，以促成國內軟硬體及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服務業者形成出口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旗艦</a:t>
            </a:r>
            <a:endParaRPr lang="en-US" altLang="zh-TW" sz="2000" b="1" dirty="0" smtClean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85750" lvl="1" indent="-285750" algn="just">
              <a:lnSpc>
                <a:spcPts val="2400"/>
              </a:lnSpc>
              <a:buBlip>
                <a:blip r:embed="rId3"/>
              </a:buBlip>
            </a:pP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推動</a:t>
            </a:r>
            <a:r>
              <a:rPr lang="zh-TW" altLang="en-US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「文創國家總動員」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，整合跨部會資源，如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：投融資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/>
                <a:ea typeface="微軟正黑體"/>
              </a:rPr>
              <a:t>、無形資產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鑑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價、智財保護、產學合作、海外行銷等，推動文化創意產業輸出</a:t>
            </a:r>
          </a:p>
        </p:txBody>
      </p:sp>
      <p:sp>
        <p:nvSpPr>
          <p:cNvPr id="15" name="圓角矩形 14"/>
          <p:cNvSpPr/>
          <p:nvPr/>
        </p:nvSpPr>
        <p:spPr>
          <a:xfrm>
            <a:off x="2225965" y="3961410"/>
            <a:ext cx="6465454" cy="1804749"/>
          </a:xfrm>
          <a:prstGeom prst="roundRect">
            <a:avLst/>
          </a:prstGeom>
          <a:solidFill>
            <a:srgbClr val="FFFFEF"/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 algn="just">
              <a:lnSpc>
                <a:spcPts val="2400"/>
              </a:lnSpc>
              <a:buBlip>
                <a:blip r:embed="rId3"/>
              </a:buBlip>
            </a:pPr>
            <a:r>
              <a:rPr lang="zh-TW" altLang="en-US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擴大觀光業火車頭角色，結合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醫美健檢、</a:t>
            </a:r>
            <a:r>
              <a:rPr lang="zh-TW" altLang="en-US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美食、農業、文創、觀光工廠等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，打造質量優化、創意加值、處處皆可觀光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的觀光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大國</a:t>
            </a:r>
            <a:endParaRPr lang="en-US" altLang="zh-TW" sz="2000" b="1" dirty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85750" indent="-285750" algn="just">
              <a:lnSpc>
                <a:spcPts val="2400"/>
              </a:lnSpc>
              <a:buBlip>
                <a:blip r:embed="rId3"/>
              </a:buBlip>
            </a:pPr>
            <a:r>
              <a:rPr lang="zh-TW" altLang="en-US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鼓勵發展銀髮養生產業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，吸引國際銀髮族來臺觀光、長宿，並研議放寬保險業者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投資銀髮照顧相關產業</a:t>
            </a:r>
            <a:endParaRPr lang="zh-TW" altLang="en-US" sz="2000" b="1" dirty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5286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4"/>
          <p:cNvGrpSpPr/>
          <p:nvPr/>
        </p:nvGrpSpPr>
        <p:grpSpPr>
          <a:xfrm>
            <a:off x="105467" y="1755094"/>
            <a:ext cx="1875737" cy="4202724"/>
            <a:chOff x="80654" y="1436968"/>
            <a:chExt cx="1822586" cy="4010145"/>
          </a:xfrm>
        </p:grpSpPr>
        <p:sp>
          <p:nvSpPr>
            <p:cNvPr id="46" name="摺角紙張 45"/>
            <p:cNvSpPr/>
            <p:nvPr/>
          </p:nvSpPr>
          <p:spPr>
            <a:xfrm>
              <a:off x="153929" y="1436968"/>
              <a:ext cx="1741659" cy="1077826"/>
            </a:xfrm>
            <a:prstGeom prst="foldedCorner">
              <a:avLst/>
            </a:prstGeom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>
              <a:noAutofit/>
            </a:bodyPr>
            <a:lstStyle/>
            <a:p>
              <a:pPr algn="ctr">
                <a:spcBef>
                  <a:spcPct val="50000"/>
                </a:spcBef>
              </a:pPr>
              <a:endParaRPr lang="zh-TW" altLang="en-US" sz="2000" dirty="0">
                <a:solidFill>
                  <a:srgbClr val="8064A2">
                    <a:lumMod val="50000"/>
                  </a:srgbClr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grpSp>
          <p:nvGrpSpPr>
            <p:cNvPr id="3" name="群組 47"/>
            <p:cNvGrpSpPr/>
            <p:nvPr/>
          </p:nvGrpSpPr>
          <p:grpSpPr>
            <a:xfrm>
              <a:off x="80654" y="4404121"/>
              <a:ext cx="1822586" cy="1042992"/>
              <a:chOff x="-56358" y="6640087"/>
              <a:chExt cx="906223" cy="582961"/>
            </a:xfrm>
          </p:grpSpPr>
          <p:sp>
            <p:nvSpPr>
              <p:cNvPr id="49" name="摺角紙張 48"/>
              <p:cNvSpPr/>
              <p:nvPr/>
            </p:nvSpPr>
            <p:spPr>
              <a:xfrm>
                <a:off x="-56358" y="6640087"/>
                <a:ext cx="906223" cy="582961"/>
              </a:xfrm>
              <a:prstGeom prst="foldedCorner">
                <a:avLst/>
              </a:prstGeom>
              <a:ln>
                <a:noFill/>
              </a:ln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>
                <a:noAutofit/>
              </a:bodyPr>
              <a:lstStyle/>
              <a:p>
                <a:pPr algn="ctr">
                  <a:spcBef>
                    <a:spcPct val="50000"/>
                  </a:spcBef>
                </a:pPr>
                <a:endParaRPr lang="zh-TW" altLang="en-US" sz="2000" b="1" dirty="0">
                  <a:solidFill>
                    <a:srgbClr val="8064A2">
                      <a:lumMod val="50000"/>
                    </a:srgbClr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  <p:sp>
            <p:nvSpPr>
              <p:cNvPr id="50" name="矩形 49"/>
              <p:cNvSpPr/>
              <p:nvPr/>
            </p:nvSpPr>
            <p:spPr>
              <a:xfrm>
                <a:off x="-19925" y="6745712"/>
                <a:ext cx="833357" cy="371710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zh-TW" altLang="en-US" sz="2000" b="1" dirty="0">
                    <a:solidFill>
                      <a:srgbClr val="1F497D"/>
                    </a:solidFill>
                    <a:latin typeface="微軟正黑體" pitchFamily="34" charset="-120"/>
                    <a:ea typeface="微軟正黑體" pitchFamily="34" charset="-120"/>
                  </a:rPr>
                  <a:t>虛實併進</a:t>
                </a:r>
                <a:endParaRPr lang="en-US" altLang="zh-TW" sz="2000" b="1" dirty="0">
                  <a:solidFill>
                    <a:srgbClr val="1F497D"/>
                  </a:solidFill>
                  <a:latin typeface="微軟正黑體" pitchFamily="34" charset="-120"/>
                  <a:ea typeface="微軟正黑體" pitchFamily="34" charset="-120"/>
                </a:endParaRPr>
              </a:p>
              <a:p>
                <a:pPr algn="ctr"/>
                <a:r>
                  <a:rPr lang="zh-TW" altLang="en-US" sz="2000" b="1" dirty="0">
                    <a:solidFill>
                      <a:srgbClr val="1F497D"/>
                    </a:solidFill>
                    <a:latin typeface="微軟正黑體" pitchFamily="34" charset="-120"/>
                    <a:ea typeface="微軟正黑體" pitchFamily="34" charset="-120"/>
                  </a:rPr>
                  <a:t>金融支援</a:t>
                </a:r>
              </a:p>
            </p:txBody>
          </p:sp>
        </p:grpSp>
        <p:sp>
          <p:nvSpPr>
            <p:cNvPr id="53" name="矩形 52"/>
            <p:cNvSpPr/>
            <p:nvPr/>
          </p:nvSpPr>
          <p:spPr>
            <a:xfrm>
              <a:off x="219549" y="1638156"/>
              <a:ext cx="1676039" cy="67544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TW" altLang="en-US" sz="2000" b="1" dirty="0" smtClean="0">
                  <a:solidFill>
                    <a:srgbClr val="1F497D"/>
                  </a:solidFill>
                  <a:latin typeface="微軟正黑體" pitchFamily="34" charset="-120"/>
                  <a:ea typeface="微軟正黑體" pitchFamily="34" charset="-120"/>
                </a:rPr>
                <a:t>掌握全球市場新興商機</a:t>
              </a:r>
              <a:endPara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8" name="標題 1"/>
          <p:cNvSpPr txBox="1">
            <a:spLocks/>
          </p:cNvSpPr>
          <p:nvPr/>
        </p:nvSpPr>
        <p:spPr>
          <a:xfrm>
            <a:off x="-83127" y="-184727"/>
            <a:ext cx="9328727" cy="13300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 marL="720725" indent="-720725">
              <a:lnSpc>
                <a:spcPct val="100000"/>
              </a:lnSpc>
              <a:spcBef>
                <a:spcPts val="0"/>
              </a:spcBef>
              <a:defRPr/>
            </a:pPr>
            <a:r>
              <a:rPr lang="zh-TW" altLang="en-US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二、出口模式：由</a:t>
            </a:r>
            <a:r>
              <a:rPr lang="zh-TW" altLang="en-US" sz="31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「中間財商品</a:t>
            </a:r>
            <a:r>
              <a:rPr lang="zh-TW" altLang="en-US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出口」轉為</a:t>
            </a:r>
            <a:r>
              <a:rPr lang="zh-TW" altLang="en-US" sz="31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「系統化商品與</a:t>
            </a:r>
            <a:r>
              <a:rPr lang="zh-TW" altLang="en-US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服務</a:t>
            </a:r>
            <a:r>
              <a:rPr lang="zh-TW" altLang="en-US" sz="31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」雙驅動</a:t>
            </a:r>
            <a:r>
              <a:rPr lang="en-US" altLang="zh-TW" sz="2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(2/2</a:t>
            </a:r>
            <a:r>
              <a:rPr lang="en-US" altLang="zh-TW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)</a:t>
            </a:r>
            <a:endParaRPr lang="zh-TW" altLang="en-US" sz="2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21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14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2278503" y="4158834"/>
            <a:ext cx="6414363" cy="2293809"/>
          </a:xfrm>
          <a:prstGeom prst="roundRect">
            <a:avLst/>
          </a:prstGeom>
          <a:solidFill>
            <a:srgbClr val="FFFFEF"/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tIns="36000" bIns="36000">
            <a:spAutoFit/>
          </a:bodyPr>
          <a:lstStyle/>
          <a:p>
            <a:pPr marL="285750" indent="-285750" algn="just">
              <a:lnSpc>
                <a:spcPts val="2600"/>
              </a:lnSpc>
              <a:buBlip>
                <a:blip r:embed="rId3"/>
              </a:buBlip>
            </a:pPr>
            <a:r>
              <a:rPr lang="zh-TW" altLang="en-US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促進電商平台全球化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，鼓勵國內電商布局東協等新興市場；結盟</a:t>
            </a:r>
            <a:r>
              <a:rPr lang="zh-TW" altLang="en-US" sz="2000" b="1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跨國境電商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，擴大支援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中小、中堅企業建構線上購物城</a:t>
            </a:r>
            <a:endParaRPr lang="en-US" altLang="zh-TW" sz="2000" b="1" dirty="0" smtClean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85750" indent="-285750" algn="just">
              <a:lnSpc>
                <a:spcPts val="2600"/>
              </a:lnSpc>
              <a:buBlip>
                <a:blip r:embed="rId3"/>
              </a:buBlip>
            </a:pPr>
            <a:r>
              <a:rPr lang="zh-TW" altLang="zh-TW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輸</a:t>
            </a:r>
            <a:r>
              <a:rPr lang="zh-TW" altLang="zh-TW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銀</a:t>
            </a:r>
            <a:r>
              <a:rPr lang="en-US" altLang="zh-TW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zh-TW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年增資新臺幣</a:t>
            </a:r>
            <a:r>
              <a:rPr lang="en-US" altLang="zh-TW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200</a:t>
            </a:r>
            <a:r>
              <a:rPr lang="zh-TW" altLang="zh-TW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億元</a:t>
            </a:r>
            <a:r>
              <a:rPr lang="zh-TW" altLang="zh-TW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zh-TW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並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建立聯貸平台</a:t>
            </a:r>
            <a:r>
              <a:rPr lang="zh-TW" altLang="zh-TW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由輸銀主政</a:t>
            </a:r>
            <a:r>
              <a:rPr lang="zh-TW" altLang="zh-TW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，結合</a:t>
            </a:r>
            <a:r>
              <a:rPr lang="zh-TW" altLang="zh-TW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商業銀行採專案融資方式，</a:t>
            </a:r>
            <a:r>
              <a:rPr lang="zh-TW" altLang="zh-TW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擴大輸出</a:t>
            </a:r>
            <a:r>
              <a:rPr lang="zh-TW" altLang="zh-TW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融資、保險與信用保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證</a:t>
            </a:r>
            <a:r>
              <a:rPr lang="zh-TW" altLang="zh-TW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之</a:t>
            </a:r>
            <a:r>
              <a:rPr lang="zh-TW" altLang="zh-TW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能量</a:t>
            </a:r>
            <a:r>
              <a:rPr lang="zh-TW" altLang="en-US" sz="16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</a:t>
            </a:r>
            <a:endParaRPr lang="zh-TW" altLang="zh-TW" sz="1600" b="1" kern="0" spc="-70" dirty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" name="圓角矩形 13"/>
          <p:cNvSpPr/>
          <p:nvPr/>
        </p:nvSpPr>
        <p:spPr>
          <a:xfrm>
            <a:off x="2278502" y="1219409"/>
            <a:ext cx="6414363" cy="2582267"/>
          </a:xfrm>
          <a:prstGeom prst="roundRect">
            <a:avLst/>
          </a:prstGeom>
          <a:solidFill>
            <a:srgbClr val="FFFFEF"/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tIns="0" bIns="0">
            <a:spAutoFit/>
          </a:bodyPr>
          <a:lstStyle/>
          <a:p>
            <a:pPr marL="285750" indent="-285750" algn="just">
              <a:lnSpc>
                <a:spcPts val="2600"/>
              </a:lnSpc>
              <a:buBlip>
                <a:blip r:embed="rId3"/>
              </a:buBlip>
            </a:pP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拓展新興</a:t>
            </a:r>
            <a:r>
              <a:rPr lang="zh-TW" altLang="en-US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市場內需商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機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評估選擇潛在合作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對象，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運用我國生產及研發技術優勢，結合在地國通路、品牌業者，經營內需市場</a:t>
            </a:r>
            <a:endParaRPr lang="en-US" altLang="zh-TW" sz="2000" b="1" dirty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85750" indent="-285750" algn="just">
              <a:lnSpc>
                <a:spcPts val="2600"/>
              </a:lnSpc>
              <a:buBlip>
                <a:blip r:embed="rId3"/>
              </a:buBlip>
            </a:pP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重新布局歐美市場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增列美國、德國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、伊朗為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加強拓展重點市場，爭取歐美景氣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復甦及伊朗市場開放商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機，尤其是善用「企業歐洲網路」</a:t>
            </a:r>
            <a:r>
              <a:rPr lang="en-US" altLang="zh-TW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(EEN)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平台，加速與歐盟企業合作</a:t>
            </a:r>
            <a:endParaRPr lang="en-US" altLang="zh-TW" sz="2000" b="1" dirty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07068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摺角紙張 28"/>
          <p:cNvSpPr/>
          <p:nvPr/>
        </p:nvSpPr>
        <p:spPr>
          <a:xfrm>
            <a:off x="424232" y="4631083"/>
            <a:ext cx="1201431" cy="876782"/>
          </a:xfrm>
          <a:prstGeom prst="foldedCorner">
            <a:avLst/>
          </a:prstGeom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 algn="ctr">
              <a:spcBef>
                <a:spcPct val="50000"/>
              </a:spcBef>
            </a:pPr>
            <a:endParaRPr lang="zh-TW" altLang="en-US" sz="2000" dirty="0">
              <a:solidFill>
                <a:srgbClr val="8064A2">
                  <a:lumMod val="50000"/>
                </a:srgb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15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sp>
        <p:nvSpPr>
          <p:cNvPr id="19" name="摺角紙張 18"/>
          <p:cNvSpPr/>
          <p:nvPr/>
        </p:nvSpPr>
        <p:spPr>
          <a:xfrm>
            <a:off x="368273" y="1983246"/>
            <a:ext cx="1201431" cy="975614"/>
          </a:xfrm>
          <a:prstGeom prst="foldedCorner">
            <a:avLst/>
          </a:prstGeom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 algn="ctr">
              <a:spcBef>
                <a:spcPct val="50000"/>
              </a:spcBef>
            </a:pPr>
            <a:endParaRPr lang="zh-TW" altLang="en-US" sz="2000" dirty="0">
              <a:solidFill>
                <a:srgbClr val="8064A2">
                  <a:lumMod val="50000"/>
                </a:srgb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68273" y="2142923"/>
            <a:ext cx="1201431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zh-TW" altLang="en-US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擴大</a:t>
            </a:r>
            <a:endParaRPr lang="en-US" altLang="zh-TW" b="1" dirty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公共</a:t>
            </a:r>
            <a:r>
              <a:rPr lang="zh-TW" altLang="en-US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投資</a:t>
            </a:r>
            <a:endParaRPr lang="zh-TW" altLang="en-US" b="1" dirty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52211" y="4746308"/>
            <a:ext cx="1145472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zh-TW" altLang="en-US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吸引</a:t>
            </a:r>
            <a:endParaRPr lang="en-US" altLang="zh-TW" b="1" dirty="0" smtClean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民間投資</a:t>
            </a:r>
            <a:endParaRPr lang="zh-TW" altLang="en-US" b="1" dirty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" name="標題 1"/>
          <p:cNvSpPr txBox="1">
            <a:spLocks/>
          </p:cNvSpPr>
          <p:nvPr/>
        </p:nvSpPr>
        <p:spPr>
          <a:xfrm>
            <a:off x="-2" y="250743"/>
            <a:ext cx="8943453" cy="9621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 marL="720725" indent="-720725">
              <a:lnSpc>
                <a:spcPct val="100000"/>
              </a:lnSpc>
              <a:spcBef>
                <a:spcPts val="0"/>
              </a:spcBef>
              <a:defRPr/>
            </a:pPr>
            <a:r>
              <a:rPr lang="zh-TW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三、</a:t>
            </a:r>
            <a:r>
              <a:rPr lang="zh-TW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促進投資：引導「國內外民間資金」</a:t>
            </a:r>
            <a:r>
              <a:rPr lang="zh-TW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及「政府</a:t>
            </a:r>
            <a:r>
              <a:rPr lang="zh-TW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資源」</a:t>
            </a:r>
            <a:r>
              <a:rPr lang="zh-TW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投入</a:t>
            </a:r>
            <a:r>
              <a:rPr lang="en-US" altLang="zh-TW" sz="31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(1/2</a:t>
            </a:r>
            <a:r>
              <a:rPr lang="en-US" altLang="zh-TW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)</a:t>
            </a:r>
            <a:endParaRPr lang="zh-TW" altLang="en-US" sz="31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marL="720725" indent="-720725">
              <a:lnSpc>
                <a:spcPct val="100000"/>
              </a:lnSpc>
              <a:spcBef>
                <a:spcPts val="0"/>
              </a:spcBef>
              <a:defRPr/>
            </a:pPr>
            <a:endParaRPr lang="zh-TW" altLang="en-U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1977657" y="1412976"/>
            <a:ext cx="6666012" cy="2680559"/>
          </a:xfrm>
          <a:prstGeom prst="roundRect">
            <a:avLst/>
          </a:prstGeom>
          <a:solidFill>
            <a:srgbClr val="FFFFEF"/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tIns="0">
            <a:noAutofit/>
          </a:bodyPr>
          <a:lstStyle/>
          <a:p>
            <a:pPr marL="285750" indent="-285750" algn="just">
              <a:lnSpc>
                <a:spcPts val="2600"/>
              </a:lnSpc>
              <a:spcBef>
                <a:spcPts val="600"/>
              </a:spcBef>
              <a:spcAft>
                <a:spcPts val="600"/>
              </a:spcAft>
              <a:buBlip>
                <a:blip r:embed="rId3"/>
              </a:buBlip>
            </a:pPr>
            <a:r>
              <a:rPr lang="zh-TW" altLang="zh-TW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健全</a:t>
            </a:r>
            <a:r>
              <a:rPr lang="zh-TW" altLang="zh-TW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促參法制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，提高民間參與公共建設誘因，如</a:t>
            </a:r>
            <a:r>
              <a:rPr lang="zh-TW" altLang="en-US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鼓勵民間參與綠色能源及水資源產業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；加速保險法修正條文立法進程，引導保險業資金投資公共建設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等</a:t>
            </a:r>
            <a:endParaRPr lang="en-US" altLang="zh-TW" sz="2000" b="1" dirty="0" smtClean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85750" indent="-285750" algn="just">
              <a:lnSpc>
                <a:spcPts val="2600"/>
              </a:lnSpc>
              <a:spcBef>
                <a:spcPts val="600"/>
              </a:spcBef>
              <a:spcAft>
                <a:spcPts val="600"/>
              </a:spcAft>
              <a:buBlip>
                <a:blip r:embed="rId3"/>
              </a:buBlip>
            </a:pPr>
            <a:r>
              <a:rPr lang="en-US" altLang="zh-TW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105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zh-TW" altLang="en-US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優先編列有助於改善投資環境之公共建設預算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；擴編</a:t>
            </a:r>
            <a:r>
              <a:rPr lang="zh-TW" altLang="en-US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科技預算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，全力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推動產業數位化與智慧化</a:t>
            </a:r>
            <a:endParaRPr lang="en-US" altLang="zh-TW" sz="2000" b="1" dirty="0" smtClean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85750" indent="-285750" algn="just">
              <a:lnSpc>
                <a:spcPts val="2600"/>
              </a:lnSpc>
              <a:spcBef>
                <a:spcPts val="600"/>
              </a:spcBef>
              <a:spcAft>
                <a:spcPts val="600"/>
              </a:spcAft>
              <a:buBlip>
                <a:blip r:embed="rId3"/>
              </a:buBlip>
            </a:pP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提升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既有公共建設計畫、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公營事業投資預算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之執行率</a:t>
            </a:r>
            <a:endParaRPr lang="en-US" altLang="zh-TW" sz="2000" b="1" dirty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2030822" y="4348717"/>
            <a:ext cx="6538826" cy="1426176"/>
          </a:xfrm>
          <a:prstGeom prst="roundRect">
            <a:avLst/>
          </a:prstGeom>
          <a:solidFill>
            <a:srgbClr val="FFFFEF"/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tIns="0" anchor="ctr" anchorCtr="0">
            <a:noAutofit/>
          </a:bodyPr>
          <a:lstStyle/>
          <a:p>
            <a:pPr marL="285750" indent="-285750" algn="just">
              <a:lnSpc>
                <a:spcPts val="2600"/>
              </a:lnSpc>
              <a:spcBef>
                <a:spcPts val="600"/>
              </a:spcBef>
              <a:spcAft>
                <a:spcPts val="600"/>
              </a:spcAft>
              <a:buBlip>
                <a:blip r:embed="rId3"/>
              </a:buBlip>
            </a:pPr>
            <a:r>
              <a:rPr lang="zh-TW" altLang="zh-TW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鎖定具投資</a:t>
            </a:r>
            <a:r>
              <a:rPr lang="zh-TW" altLang="zh-TW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潛力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標的</a:t>
            </a:r>
            <a:r>
              <a:rPr lang="zh-TW" altLang="zh-TW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zh-TW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如</a:t>
            </a:r>
            <a:r>
              <a:rPr lang="zh-TW" altLang="zh-TW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綠能、</a:t>
            </a:r>
            <a:r>
              <a:rPr lang="zh-TW" altLang="zh-TW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生技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醫療</a:t>
            </a:r>
            <a:r>
              <a:rPr lang="zh-TW" altLang="zh-TW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zh-TW" altLang="zh-TW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智慧城市及大型公共建設</a:t>
            </a:r>
            <a:r>
              <a:rPr lang="zh-TW" altLang="zh-TW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，運用政府政策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工具</a:t>
            </a:r>
            <a:r>
              <a:rPr lang="zh-TW" altLang="zh-TW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，誘發商機，</a:t>
            </a:r>
            <a:r>
              <a:rPr lang="zh-TW" altLang="en-US" sz="20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提高擁有關鍵技術外商來臺意願，吸引</a:t>
            </a:r>
            <a:r>
              <a:rPr lang="zh-TW" altLang="en-US" sz="20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國內外投資</a:t>
            </a:r>
            <a:endParaRPr lang="en-US" altLang="zh-TW" sz="2000" b="1" dirty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21597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摺角紙張 17"/>
          <p:cNvSpPr/>
          <p:nvPr/>
        </p:nvSpPr>
        <p:spPr>
          <a:xfrm>
            <a:off x="91464" y="1978007"/>
            <a:ext cx="1314769" cy="1171419"/>
          </a:xfrm>
          <a:prstGeom prst="foldedCorner">
            <a:avLst/>
          </a:prstGeom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 algn="ctr">
              <a:spcBef>
                <a:spcPct val="50000"/>
              </a:spcBef>
            </a:pPr>
            <a:endParaRPr lang="zh-TW" altLang="en-US" sz="2000" dirty="0">
              <a:solidFill>
                <a:srgbClr val="8064A2">
                  <a:lumMod val="50000"/>
                </a:srgb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16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sp>
        <p:nvSpPr>
          <p:cNvPr id="10" name="標題 1"/>
          <p:cNvSpPr txBox="1">
            <a:spLocks/>
          </p:cNvSpPr>
          <p:nvPr/>
        </p:nvSpPr>
        <p:spPr>
          <a:xfrm>
            <a:off x="-2" y="250743"/>
            <a:ext cx="8943453" cy="9621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 marL="720725" indent="-720725">
              <a:lnSpc>
                <a:spcPct val="100000"/>
              </a:lnSpc>
              <a:spcBef>
                <a:spcPts val="0"/>
              </a:spcBef>
              <a:defRPr/>
            </a:pPr>
            <a:r>
              <a:rPr lang="zh-TW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三、</a:t>
            </a:r>
            <a:r>
              <a:rPr lang="zh-TW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促進投資：引導「國內外民間資金」</a:t>
            </a:r>
            <a:r>
              <a:rPr lang="zh-TW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及「政府</a:t>
            </a:r>
            <a:r>
              <a:rPr lang="zh-TW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資源」</a:t>
            </a:r>
            <a:r>
              <a:rPr lang="zh-TW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投入</a:t>
            </a:r>
            <a:r>
              <a:rPr lang="en-US" altLang="zh-TW" sz="31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(2/2</a:t>
            </a:r>
            <a:r>
              <a:rPr lang="en-US" altLang="zh-TW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)</a:t>
            </a:r>
            <a:endParaRPr lang="zh-TW" altLang="en-US" sz="31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marL="720725" indent="-720725">
              <a:lnSpc>
                <a:spcPct val="100000"/>
              </a:lnSpc>
              <a:spcBef>
                <a:spcPts val="0"/>
              </a:spcBef>
              <a:defRPr/>
            </a:pPr>
            <a:endParaRPr lang="zh-TW" altLang="en-U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12" name="摺角紙張 11"/>
          <p:cNvSpPr/>
          <p:nvPr/>
        </p:nvSpPr>
        <p:spPr>
          <a:xfrm>
            <a:off x="144718" y="4801409"/>
            <a:ext cx="1176866" cy="790229"/>
          </a:xfrm>
          <a:prstGeom prst="foldedCorner">
            <a:avLst/>
          </a:prstGeom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 algn="ctr">
              <a:spcBef>
                <a:spcPct val="50000"/>
              </a:spcBef>
            </a:pPr>
            <a:endParaRPr lang="zh-TW" altLang="en-US" sz="2000" dirty="0">
              <a:solidFill>
                <a:srgbClr val="8064A2">
                  <a:lumMod val="50000"/>
                </a:srgb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76112" y="4881418"/>
            <a:ext cx="1145472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zh-TW" altLang="en-US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研議成立</a:t>
            </a:r>
            <a:endParaRPr lang="en-US" altLang="zh-TW" b="1" dirty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主權基金</a:t>
            </a:r>
          </a:p>
        </p:txBody>
      </p:sp>
      <p:sp>
        <p:nvSpPr>
          <p:cNvPr id="15" name="矩形 14"/>
          <p:cNvSpPr/>
          <p:nvPr/>
        </p:nvSpPr>
        <p:spPr>
          <a:xfrm>
            <a:off x="23218" y="2102052"/>
            <a:ext cx="1383015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zh-TW" altLang="en-US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協助企業</a:t>
            </a:r>
            <a:endParaRPr lang="en-US" altLang="zh-TW" b="1" dirty="0" smtClean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取得投資</a:t>
            </a:r>
            <a:endParaRPr lang="en-US" altLang="zh-TW" b="1" dirty="0" smtClean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及併購資金</a:t>
            </a:r>
            <a:endParaRPr lang="zh-TW" altLang="en-US" b="1" dirty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圓角矩形 15"/>
          <p:cNvSpPr/>
          <p:nvPr/>
        </p:nvSpPr>
        <p:spPr>
          <a:xfrm>
            <a:off x="1587261" y="1543451"/>
            <a:ext cx="7173968" cy="2128242"/>
          </a:xfrm>
          <a:prstGeom prst="roundRect">
            <a:avLst/>
          </a:prstGeom>
          <a:solidFill>
            <a:srgbClr val="FFFFEF"/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tIns="0" bIns="0">
            <a:spAutoFit/>
          </a:bodyPr>
          <a:lstStyle/>
          <a:p>
            <a:pPr marL="285750" indent="-285750" algn="just" defTabSz="720000">
              <a:lnSpc>
                <a:spcPts val="2300"/>
              </a:lnSpc>
              <a:spcBef>
                <a:spcPts val="600"/>
              </a:spcBef>
              <a:buSzPct val="100000"/>
              <a:buBlip>
                <a:blip r:embed="rId3"/>
              </a:buBlip>
            </a:pPr>
            <a:r>
              <a:rPr lang="zh-TW" altLang="en-US" sz="2000" b="1" kern="0" spc="-30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研</a:t>
            </a:r>
            <a:r>
              <a:rPr lang="zh-TW" altLang="en-US" sz="2000" b="1" kern="0" spc="-30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議</a:t>
            </a:r>
            <a:r>
              <a:rPr lang="zh-TW" altLang="en-US" sz="2000" b="1" kern="0" spc="-30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提供</a:t>
            </a:r>
            <a:r>
              <a:rPr lang="zh-TW" altLang="en-US" sz="2000" b="1" kern="0" spc="-3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新臺幣</a:t>
            </a:r>
            <a:r>
              <a:rPr lang="en-US" altLang="zh-TW" sz="2000" b="1" kern="0" spc="-3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5,000</a:t>
            </a:r>
            <a:r>
              <a:rPr lang="zh-TW" altLang="en-US" sz="2000" b="1" kern="0" spc="-3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億元的貸款總額</a:t>
            </a:r>
            <a:r>
              <a:rPr lang="zh-TW" altLang="en-US" sz="2000" b="1" kern="0" spc="-3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度，協助非中小企業取得營運資金</a:t>
            </a:r>
            <a:r>
              <a:rPr lang="zh-TW" altLang="en-US" sz="2000" b="1" kern="0" spc="-30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，擴大投資</a:t>
            </a:r>
            <a:endParaRPr lang="zh-TW" altLang="zh-TW" sz="2000" b="1" kern="0" spc="-30" dirty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85750" indent="-285750" algn="just" defTabSz="720000">
              <a:lnSpc>
                <a:spcPts val="2300"/>
              </a:lnSpc>
              <a:spcBef>
                <a:spcPts val="600"/>
              </a:spcBef>
              <a:buSzPct val="100000"/>
              <a:buBlip>
                <a:blip r:embed="rId3"/>
              </a:buBlip>
            </a:pPr>
            <a:r>
              <a:rPr lang="zh-TW" altLang="zh-TW" sz="2000" b="1" kern="0" spc="-3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增加</a:t>
            </a:r>
            <a:r>
              <a:rPr lang="zh-TW" altLang="en-US" sz="2000" b="1" kern="0" spc="-3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中小企業</a:t>
            </a:r>
            <a:r>
              <a:rPr lang="zh-TW" altLang="zh-TW" sz="2000" b="1" kern="0" spc="-3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放款餘額</a:t>
            </a:r>
            <a:r>
              <a:rPr lang="en-US" altLang="zh-TW" sz="2000" b="1" kern="0" spc="-3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2,400</a:t>
            </a:r>
            <a:r>
              <a:rPr lang="zh-TW" altLang="zh-TW" sz="2000" b="1" kern="0" spc="-3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億元</a:t>
            </a:r>
            <a:r>
              <a:rPr lang="zh-TW" altLang="en-US" sz="2000" b="1" kern="0" spc="-30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（</a:t>
            </a:r>
            <a:r>
              <a:rPr lang="en-US" altLang="zh-TW" sz="2000" b="1" kern="0" spc="-30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104</a:t>
            </a:r>
            <a:r>
              <a:rPr lang="zh-TW" altLang="en-US" sz="2000" b="1" kern="0" spc="-30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年度），協助取得融資</a:t>
            </a:r>
            <a:endParaRPr lang="en-US" altLang="zh-TW" sz="2000" b="1" kern="0" spc="-30" dirty="0" smtClean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85750" indent="-285750" algn="just" defTabSz="720000">
              <a:lnSpc>
                <a:spcPts val="2300"/>
              </a:lnSpc>
              <a:spcBef>
                <a:spcPts val="600"/>
              </a:spcBef>
              <a:buSzPct val="100000"/>
              <a:buBlip>
                <a:blip r:embed="rId3"/>
              </a:buBlip>
            </a:pPr>
            <a:r>
              <a:rPr lang="zh-TW" altLang="en-US" sz="2000" b="1" kern="0" spc="-3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國</a:t>
            </a:r>
            <a:r>
              <a:rPr lang="zh-TW" altLang="en-US" sz="2000" b="1" kern="0" spc="-3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發基金</a:t>
            </a:r>
            <a:r>
              <a:rPr lang="zh-TW" altLang="en-US" sz="2000" b="1" kern="0" spc="-3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與民間合組併購基金</a:t>
            </a:r>
            <a:r>
              <a:rPr lang="zh-TW" altLang="en-US" sz="2000" b="1" kern="0" spc="-30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，並放寬企業併購融資條件，協助企業取得併購資金</a:t>
            </a:r>
            <a:endParaRPr lang="zh-TW" altLang="en-US" sz="2000" b="1" kern="0" spc="-30" dirty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圓角矩形 16"/>
          <p:cNvSpPr/>
          <p:nvPr/>
        </p:nvSpPr>
        <p:spPr>
          <a:xfrm>
            <a:off x="1587259" y="4115251"/>
            <a:ext cx="7335827" cy="1532334"/>
          </a:xfrm>
          <a:prstGeom prst="roundRect">
            <a:avLst/>
          </a:prstGeom>
          <a:solidFill>
            <a:srgbClr val="FFFFEF"/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tIns="0" bIns="0">
            <a:spAutoFit/>
          </a:bodyPr>
          <a:lstStyle/>
          <a:p>
            <a:pPr marL="285750" indent="-285750" algn="just" defTabSz="720000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FontTx/>
              <a:buBlip>
                <a:blip r:embed="rId3"/>
              </a:buBlip>
            </a:pPr>
            <a:r>
              <a:rPr lang="zh-TW" altLang="en-US" b="1" kern="0" spc="-30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</a:t>
            </a:r>
            <a:r>
              <a:rPr lang="zh-TW" altLang="en-US" sz="2000" b="1" kern="0" spc="-3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設立退休及保險基金整合運用平台</a:t>
            </a:r>
            <a:r>
              <a:rPr lang="zh-TW" altLang="en-US" sz="2000" b="1" kern="0" spc="-30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，藉</a:t>
            </a:r>
            <a:r>
              <a:rPr lang="zh-TW" altLang="en-US" sz="2000" b="1" kern="0" spc="-30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由橫向聯繫合作，</a:t>
            </a:r>
            <a:r>
              <a:rPr lang="zh-TW" altLang="en-US" sz="2000" b="1" kern="0" spc="-30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提升基金營運效率與投資績效</a:t>
            </a:r>
            <a:endParaRPr lang="en-US" altLang="zh-TW" sz="2000" b="1" kern="0" spc="-30" dirty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85750" indent="-285750" algn="just" defTabSz="720000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FontTx/>
              <a:buBlip>
                <a:blip r:embed="rId3"/>
              </a:buBlip>
            </a:pPr>
            <a:r>
              <a:rPr lang="zh-TW" altLang="en-US" sz="2000" b="1" kern="0" spc="-3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研議成立主權基金</a:t>
            </a:r>
            <a:r>
              <a:rPr lang="zh-TW" altLang="en-US" sz="2000" b="1" kern="0" spc="-30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，就</a:t>
            </a:r>
            <a:r>
              <a:rPr lang="zh-TW" altLang="en-US" sz="2000" b="1" kern="0" spc="-30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組織法制、</a:t>
            </a:r>
            <a:r>
              <a:rPr lang="zh-TW" altLang="en-US" sz="2000" b="1" kern="0" spc="-30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資金籌措、人事制度、薪資</a:t>
            </a:r>
            <a:r>
              <a:rPr lang="zh-TW" altLang="en-US" sz="2000" b="1" kern="0" spc="-30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結構等層面進行</a:t>
            </a:r>
            <a:r>
              <a:rPr lang="zh-TW" altLang="en-US" sz="2000" b="1" kern="0" spc="-30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研</a:t>
            </a:r>
            <a:r>
              <a:rPr lang="zh-TW" altLang="en-US" sz="2000" b="1" kern="0" spc="-30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析</a:t>
            </a:r>
            <a:endParaRPr lang="en-US" altLang="zh-TW" sz="2000" b="1" kern="0" spc="-30" dirty="0" smtClean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69448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0" y="116632"/>
            <a:ext cx="9168712" cy="641984"/>
          </a:xfrm>
        </p:spPr>
        <p:txBody>
          <a:bodyPr lIns="0" rIns="0">
            <a:normAutofit fontScale="90000"/>
          </a:bodyPr>
          <a:lstStyle/>
          <a:p>
            <a:pPr eaLnBrk="0" fontAlgn="base" hangingPunct="0">
              <a:lnSpc>
                <a:spcPct val="100000"/>
              </a:lnSpc>
              <a:spcAft>
                <a:spcPct val="0"/>
              </a:spcAft>
              <a:defRPr/>
            </a:pPr>
            <a:r>
              <a:rPr lang="zh-TW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未來一年重點措施</a:t>
            </a:r>
            <a:r>
              <a:rPr lang="en-US" altLang="zh-TW" sz="31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(1/5)</a:t>
            </a:r>
            <a:endParaRPr lang="zh-TW" altLang="en-US" sz="31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7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17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4833780"/>
              </p:ext>
            </p:extLst>
          </p:nvPr>
        </p:nvGraphicFramePr>
        <p:xfrm>
          <a:off x="353683" y="873892"/>
          <a:ext cx="8531525" cy="5662489"/>
        </p:xfrm>
        <a:graphic>
          <a:graphicData uri="http://schemas.openxmlformats.org/drawingml/2006/table">
            <a:tbl>
              <a:tblPr firstRow="1" firstCol="1" bandRow="1">
                <a:effectLst/>
                <a:tableStyleId>{5C22544A-7EE6-4342-B048-85BDC9FD1C3A}</a:tableStyleId>
              </a:tblPr>
              <a:tblGrid>
                <a:gridCol w="1756407"/>
                <a:gridCol w="6775118"/>
              </a:tblGrid>
              <a:tr h="3574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項目</a:t>
                      </a:r>
                      <a:endParaRPr lang="zh-TW" sz="2000" b="1" kern="0" spc="-3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0779" marR="60779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內容</a:t>
                      </a:r>
                      <a:endParaRPr lang="zh-TW" sz="2000" b="1" kern="0" spc="-3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0779" marR="60779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27248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0" spc="-30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產業升級</a:t>
                      </a:r>
                      <a:endParaRPr lang="zh-TW" sz="2000" b="1" kern="0" spc="-30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242177">
                <a:tc>
                  <a:txBody>
                    <a:bodyPr/>
                    <a:lstStyle/>
                    <a:p>
                      <a:pPr marL="361950" marR="0" indent="-3619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6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一、</a:t>
                      </a:r>
                      <a:r>
                        <a:rPr lang="zh-TW" altLang="en-US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打造創新創業   生態體系</a:t>
                      </a:r>
                    </a:p>
                    <a:p>
                      <a:pPr marL="361950" indent="-36195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endParaRPr lang="zh-TW" sz="1500" b="0" kern="0" spc="-3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Pts val="1200"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zh-TW" altLang="en-US" sz="1500" b="0" u="none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提高留才</a:t>
                      </a:r>
                      <a:r>
                        <a:rPr lang="zh-TW" altLang="en-US" sz="1500" b="0" u="none" kern="0" spc="-70" baseline="0" dirty="0" smtClean="0">
                          <a:solidFill>
                            <a:srgbClr val="1F497D"/>
                          </a:solidFill>
                          <a:latin typeface="微軟正黑體"/>
                          <a:ea typeface="微軟正黑體"/>
                          <a:cs typeface="+mn-cs"/>
                        </a:rPr>
                        <a:t>、攬才誘因</a:t>
                      </a:r>
                      <a:r>
                        <a:rPr lang="zh-TW" altLang="en-US" sz="1500" b="0" u="none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，引進國外新創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資金與技術</a:t>
                      </a:r>
                    </a:p>
                    <a:p>
                      <a:pPr marL="371475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Pts val="1200"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鬆綁員工認股權憑證與限制員工權利新股，提高留才誘因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371475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Pts val="1200"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配合創業家簽證之推動，提供國際創業家來臺生活各面向服務，延攬國外優秀人才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371475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Pts val="1200"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積極推動創業拔萃投資計畫及台矽基金計畫，引進國外技術與知識</a:t>
                      </a:r>
                    </a:p>
                    <a:p>
                      <a:pPr marL="371475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Pts val="1200"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推動虛擬世界法規鬆綁</a:t>
                      </a:r>
                      <a:r>
                        <a:rPr lang="en-US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2.0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，因應共享經濟、行動應用之發展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371475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Pts val="1200"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儘速完成閉鎖型公司相關配套措施，以吸引原規劃赴海外掛牌的新創公司，願意留在台灣掛牌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692075">
                <a:tc>
                  <a:txBody>
                    <a:bodyPr/>
                    <a:lstStyle/>
                    <a:p>
                      <a:pPr marL="361950" indent="-36195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二</a:t>
                      </a:r>
                      <a:r>
                        <a:rPr lang="zh-TW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、</a:t>
                      </a:r>
                      <a:r>
                        <a:rPr lang="zh-TW" altLang="en-US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推動產業鏈智慧化（生產力</a:t>
                      </a:r>
                      <a:r>
                        <a:rPr lang="en-US" altLang="zh-TW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4.0</a:t>
                      </a:r>
                      <a:r>
                        <a:rPr lang="zh-TW" altLang="en-US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）</a:t>
                      </a:r>
                    </a:p>
                    <a:p>
                      <a:pPr marL="361950" indent="-36195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endParaRPr lang="zh-TW" sz="1500" b="0" kern="0" spc="-3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500" b="0" u="none" kern="0" spc="-70" baseline="0" dirty="0" smtClean="0">
                          <a:solidFill>
                            <a:srgbClr val="1F497D"/>
                          </a:solidFill>
                          <a:latin typeface="微軟正黑體"/>
                          <a:ea typeface="微軟正黑體"/>
                          <a:cs typeface="+mn-cs"/>
                        </a:rPr>
                        <a:t>推動生產力</a:t>
                      </a:r>
                      <a:r>
                        <a:rPr lang="en-US" altLang="zh-TW" sz="1500" b="0" u="none" kern="0" spc="-70" baseline="0" dirty="0" smtClean="0">
                          <a:solidFill>
                            <a:srgbClr val="1F497D"/>
                          </a:solidFill>
                          <a:latin typeface="微軟正黑體"/>
                          <a:ea typeface="微軟正黑體"/>
                          <a:cs typeface="+mn-cs"/>
                        </a:rPr>
                        <a:t>4.0</a:t>
                      </a:r>
                      <a:r>
                        <a:rPr lang="zh-TW" altLang="en-US" sz="1500" b="0" u="none" kern="0" spc="-70" baseline="0" dirty="0" smtClean="0">
                          <a:solidFill>
                            <a:srgbClr val="1F497D"/>
                          </a:solidFill>
                          <a:latin typeface="微軟正黑體"/>
                          <a:ea typeface="微軟正黑體"/>
                          <a:cs typeface="+mn-cs"/>
                        </a:rPr>
                        <a:t>之領航產業</a:t>
                      </a:r>
                      <a:endParaRPr lang="en-US" altLang="zh-TW" sz="1500" b="0" u="none" kern="0" spc="-70" baseline="0" dirty="0" smtClean="0">
                        <a:solidFill>
                          <a:srgbClr val="1F497D"/>
                        </a:solidFill>
                        <a:latin typeface="微軟正黑體"/>
                        <a:ea typeface="微軟正黑體"/>
                        <a:cs typeface="+mn-cs"/>
                      </a:endParaRPr>
                    </a:p>
                    <a:p>
                      <a:pPr marL="371475" marR="0" lvl="0" indent="-285750" algn="just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lang="zh-TW" altLang="en-US" sz="1500" b="0" u="none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製造業（電子資訊、金屬運輸、精密機械、食品、紡織）：推動生產力</a:t>
                      </a:r>
                      <a:r>
                        <a:rPr lang="en-US" altLang="zh-TW" sz="1500" b="0" u="none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4.0</a:t>
                      </a:r>
                      <a:r>
                        <a:rPr lang="zh-TW" altLang="en-US" sz="1500" b="0" u="none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之網實整合（</a:t>
                      </a:r>
                      <a:r>
                        <a:rPr lang="en-US" altLang="zh-TW" sz="1500" b="0" u="none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CPS</a:t>
                      </a:r>
                      <a:r>
                        <a:rPr lang="zh-TW" altLang="en-US" sz="1500" b="0" u="none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）系統貫穿垂直整合與跨領域之水平合作；並創造以人為本之優質就業環境，帶動產業結構優化</a:t>
                      </a:r>
                    </a:p>
                    <a:p>
                      <a:pPr marL="371475" marR="0" lvl="0" indent="-285750" algn="just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lang="zh-TW" altLang="en-US" sz="1500" b="0" u="none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商業服務業（</a:t>
                      </a:r>
                      <a:r>
                        <a:rPr lang="zh-TW" altLang="en-US" sz="1500" b="0" u="none" kern="0" spc="-70" baseline="0" dirty="0" smtClean="0">
                          <a:solidFill>
                            <a:srgbClr val="1F497D"/>
                          </a:solidFill>
                          <a:latin typeface="微軟正黑體"/>
                          <a:ea typeface="微軟正黑體"/>
                          <a:cs typeface="+mn-cs"/>
                        </a:rPr>
                        <a:t>零售及物流）</a:t>
                      </a:r>
                      <a:r>
                        <a:rPr lang="zh-TW" altLang="en-US" sz="1500" b="0" u="none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：整合多元零售通路及智動化物流服務，讓消費者得到便捷、安全、無縫且一致的消費體驗，提升整體商業服務業之經濟規模</a:t>
                      </a:r>
                    </a:p>
                    <a:p>
                      <a:pPr marL="371475" marR="0" lvl="0" indent="-285750" algn="just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lang="zh-TW" altLang="en-US" sz="1500" b="0" u="none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農業（</a:t>
                      </a:r>
                      <a:r>
                        <a:rPr lang="zh-TW" altLang="en-US" sz="1500" b="0" u="none" kern="0" spc="-70" baseline="0" dirty="0" smtClean="0">
                          <a:solidFill>
                            <a:srgbClr val="1F497D"/>
                          </a:solidFill>
                          <a:latin typeface="微軟正黑體"/>
                          <a:ea typeface="微軟正黑體"/>
                          <a:cs typeface="+mn-cs"/>
                        </a:rPr>
                        <a:t>蘭花、種苗、菇類、海洋漁業、水禽業、擠乳線、蔬果產銷）</a:t>
                      </a:r>
                      <a:r>
                        <a:rPr lang="zh-TW" altLang="en-US" sz="1500" b="0" u="none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：以創新技術推升生產效能與產銷品質，提高消費者對農產品安全之信賴感，導入智慧農業促成產業轉型，樹立熱帶、亞熱帶農業經營新典範</a:t>
                      </a:r>
                    </a:p>
                    <a:p>
                      <a:pPr marL="371475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Pts val="1200"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0577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0" y="116632"/>
            <a:ext cx="9168712" cy="641984"/>
          </a:xfrm>
        </p:spPr>
        <p:txBody>
          <a:bodyPr lIns="0" rIns="0">
            <a:normAutofit fontScale="90000"/>
          </a:bodyPr>
          <a:lstStyle/>
          <a:p>
            <a:pPr eaLnBrk="0" fontAlgn="base" hangingPunct="0">
              <a:lnSpc>
                <a:spcPct val="100000"/>
              </a:lnSpc>
              <a:spcAft>
                <a:spcPct val="0"/>
              </a:spcAft>
              <a:defRPr/>
            </a:pPr>
            <a:r>
              <a:rPr lang="zh-TW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未來一年重點措施</a:t>
            </a:r>
            <a:r>
              <a:rPr lang="en-US" altLang="zh-TW" sz="31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(2/5)</a:t>
            </a:r>
            <a:endParaRPr lang="zh-TW" altLang="en-US" sz="31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7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18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7644430"/>
              </p:ext>
            </p:extLst>
          </p:nvPr>
        </p:nvGraphicFramePr>
        <p:xfrm>
          <a:off x="353683" y="873891"/>
          <a:ext cx="8384875" cy="5344029"/>
        </p:xfrm>
        <a:graphic>
          <a:graphicData uri="http://schemas.openxmlformats.org/drawingml/2006/table">
            <a:tbl>
              <a:tblPr firstRow="1" firstCol="1" bandRow="1">
                <a:effectLst/>
                <a:tableStyleId>{5C22544A-7EE6-4342-B048-85BDC9FD1C3A}</a:tableStyleId>
              </a:tblPr>
              <a:tblGrid>
                <a:gridCol w="1726216"/>
                <a:gridCol w="6658659"/>
              </a:tblGrid>
              <a:tr h="4286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項目</a:t>
                      </a:r>
                      <a:endParaRPr lang="zh-TW" sz="2000" b="1" kern="0" spc="-3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0779" marR="60779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內容</a:t>
                      </a:r>
                      <a:endParaRPr lang="zh-TW" sz="2000" b="1" kern="0" spc="-3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0779" marR="60779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442638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0" spc="-30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產業升級</a:t>
                      </a:r>
                      <a:endParaRPr lang="zh-TW" sz="2000" b="1" kern="0" spc="-30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805693">
                <a:tc>
                  <a:txBody>
                    <a:bodyPr/>
                    <a:lstStyle/>
                    <a:p>
                      <a:pPr marL="361950" indent="-3619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三</a:t>
                      </a:r>
                      <a:r>
                        <a:rPr lang="zh-TW" altLang="en-US" sz="1500" b="0" kern="0" spc="-3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、推動中小企業邁向中堅企業</a:t>
                      </a:r>
                      <a:endParaRPr lang="zh-TW" altLang="en-US" sz="1500" b="0" kern="0" spc="-3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5725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SzPts val="1200"/>
                        <a:buFont typeface="Wingdings"/>
                        <a:buNone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扶植中堅企業每年</a:t>
                      </a:r>
                      <a:r>
                        <a:rPr lang="en-US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50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家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371475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Pts val="1200"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善用人才、技術、智財及品牌行銷輔導資源，結合具特定海內外利基競爭力之廠商，形成聯盟或供應鏈體系，打入國際通路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371475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Pts val="1200"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研擬建立外籍藍領技術工配額評點機制，補充基礎技術人力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371475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Pts val="1200"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協助企業利用大數據推動智慧製造，</a:t>
                      </a:r>
                      <a:r>
                        <a:rPr lang="zh-TW" altLang="en-US" sz="1500" b="0" u="none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並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補助具潛力中小企業新聘國際研發人才之人事費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546518">
                <a:tc>
                  <a:txBody>
                    <a:bodyPr/>
                    <a:lstStyle/>
                    <a:p>
                      <a:pPr marL="361950" indent="-36195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四</a:t>
                      </a:r>
                      <a:r>
                        <a:rPr lang="zh-TW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、</a:t>
                      </a:r>
                      <a:r>
                        <a:rPr lang="zh-TW" altLang="en-US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鞏固五大主力產業</a:t>
                      </a:r>
                      <a:r>
                        <a:rPr lang="zh-TW" altLang="en-US" sz="1500" b="0" u="none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競爭</a:t>
                      </a:r>
                      <a:r>
                        <a:rPr lang="zh-TW" altLang="en-US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優勢</a:t>
                      </a:r>
                      <a:endParaRPr lang="zh-TW" sz="1500" b="0" kern="0" spc="-3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5725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SzPts val="1200"/>
                        <a:buFont typeface="Wingdings"/>
                        <a:buNone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全力輔導具國際競爭力及受大陸自主供應鏈威脅之主力產業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371475" lvl="0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SzPts val="1200"/>
                        <a:buFont typeface="Wingdings" panose="05000000000000000000" pitchFamily="2" charset="2"/>
                        <a:buChar char="l"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半導體：開發物聯網應用所需之關鍵技術及組件，協調產學研投入研發及生產；推動國產半導體設備業者與機械設備業者合作，打入國際供應鏈體系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371475" lvl="0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SzPts val="1200"/>
                        <a:buFont typeface="Wingdings" panose="05000000000000000000" pitchFamily="2" charset="2"/>
                        <a:buChar char="l"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面板：發展物聯網應用之互動式智慧型顯示產業，建構新生態體系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371475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Pts val="1200"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車輛：提高汽車產業</a:t>
                      </a:r>
                      <a:r>
                        <a:rPr lang="en-US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8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大總成</a:t>
                      </a:r>
                      <a:r>
                        <a:rPr lang="en-US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如車身、驅動軸、動力系統等</a:t>
                      </a:r>
                      <a:r>
                        <a:rPr lang="en-US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)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國產化比率；建構電動機車及大巴之新產業鏈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371475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Pts val="1200"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機械：推動控制器國產化，開發智慧製造所需使用介面，建構生產力</a:t>
                      </a:r>
                      <a:r>
                        <a:rPr lang="en-US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4.0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生態體系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371475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Pts val="1200"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紡織：強化機能性布料搭配時尚設計，建立自有品牌；與資通訊技術整合，發展運動休閒及醫療照護領域新應用商機</a:t>
                      </a:r>
                      <a:endParaRPr lang="zh-TW" sz="1500" b="0" kern="0" spc="-70" baseline="0" dirty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484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0" y="116632"/>
            <a:ext cx="9168712" cy="641984"/>
          </a:xfrm>
        </p:spPr>
        <p:txBody>
          <a:bodyPr lIns="0" rIns="0">
            <a:normAutofit fontScale="90000"/>
          </a:bodyPr>
          <a:lstStyle/>
          <a:p>
            <a:pPr eaLnBrk="0" fontAlgn="base" hangingPunct="0">
              <a:lnSpc>
                <a:spcPct val="100000"/>
              </a:lnSpc>
              <a:spcAft>
                <a:spcPct val="0"/>
              </a:spcAft>
              <a:defRPr/>
            </a:pPr>
            <a:r>
              <a:rPr lang="zh-TW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未來一年重點措施</a:t>
            </a:r>
            <a:r>
              <a:rPr lang="en-US" altLang="zh-TW" sz="31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(3/5)</a:t>
            </a:r>
            <a:endParaRPr lang="zh-TW" altLang="en-US" sz="31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7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19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2028743"/>
              </p:ext>
            </p:extLst>
          </p:nvPr>
        </p:nvGraphicFramePr>
        <p:xfrm>
          <a:off x="337951" y="980727"/>
          <a:ext cx="8581762" cy="5713910"/>
        </p:xfrm>
        <a:graphic>
          <a:graphicData uri="http://schemas.openxmlformats.org/drawingml/2006/table">
            <a:tbl>
              <a:tblPr firstRow="1" firstCol="1" bandRow="1">
                <a:effectLst/>
                <a:tableStyleId>{5C22544A-7EE6-4342-B048-85BDC9FD1C3A}</a:tableStyleId>
              </a:tblPr>
              <a:tblGrid>
                <a:gridCol w="2177969"/>
                <a:gridCol w="6403793"/>
              </a:tblGrid>
              <a:tr h="4430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項目</a:t>
                      </a:r>
                      <a:endParaRPr lang="zh-TW" sz="2000" b="1" kern="0" spc="-3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0779" marR="60779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內容</a:t>
                      </a:r>
                      <a:endParaRPr lang="zh-TW" sz="2000" b="1" kern="0" spc="-3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0779" marR="60779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67595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0" spc="-30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出口拓展</a:t>
                      </a:r>
                      <a:endParaRPr lang="zh-TW" sz="2000" b="1" kern="0" spc="-30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266700" lvl="0" indent="-180975" algn="l" defTabSz="914400" rtl="0" eaLnBrk="1" latinLnBrk="0" hangingPunct="1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SzPts val="1200"/>
                        <a:buFont typeface="Wingdings"/>
                        <a:buChar char=""/>
                      </a:pPr>
                      <a:endParaRPr lang="zh-TW" sz="1500" b="0" kern="0" spc="-30" dirty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1277542">
                <a:tc>
                  <a:txBody>
                    <a:bodyPr/>
                    <a:lstStyle/>
                    <a:p>
                      <a:pPr marL="361950" indent="-361950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zh-TW" sz="1500" b="0" kern="0" spc="-3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一</a:t>
                      </a:r>
                      <a:r>
                        <a:rPr lang="zh-TW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、</a:t>
                      </a:r>
                      <a:r>
                        <a:rPr lang="zh-TW" altLang="en-US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打造整廠</a:t>
                      </a:r>
                      <a:r>
                        <a:rPr lang="en-US" altLang="zh-TW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/</a:t>
                      </a:r>
                      <a:r>
                        <a:rPr lang="zh-TW" altLang="en-US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系統整合出口旗艦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0" lvl="0" indent="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Wingdings"/>
                        <a:buNone/>
                        <a:tabLst/>
                        <a:defRPr/>
                      </a:pP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推動</a:t>
                      </a:r>
                      <a:r>
                        <a:rPr lang="en-US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10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個整廠</a:t>
                      </a:r>
                      <a:r>
                        <a:rPr lang="en-US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(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案</a:t>
                      </a:r>
                      <a:r>
                        <a:rPr lang="en-US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) 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輸出</a:t>
                      </a:r>
                      <a:r>
                        <a:rPr lang="en-US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/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系統整合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出口旗艦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266700" marR="0" lvl="0" indent="-180975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Wingdings"/>
                        <a:buChar char=""/>
                        <a:tabLst/>
                        <a:defRPr/>
                      </a:pP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整廠</a:t>
                      </a:r>
                      <a:r>
                        <a:rPr lang="en-US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(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案</a:t>
                      </a:r>
                      <a:r>
                        <a:rPr lang="en-US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)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輸出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：</a:t>
                      </a:r>
                      <a:r>
                        <a:rPr lang="en-US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 ETC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、</a:t>
                      </a:r>
                      <a:r>
                        <a:rPr lang="en-US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LED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、智慧校園、電子化政府、太陽能電廠、石化廠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266700" marR="0" lvl="0" indent="-180975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Wingdings"/>
                        <a:buChar char=""/>
                        <a:tabLst/>
                        <a:defRPr/>
                      </a:pP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系統整合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：</a:t>
                      </a:r>
                      <a:r>
                        <a:rPr lang="en-US" altLang="zh-TW" sz="1500" b="0" kern="0" spc="-70" baseline="0" dirty="0" err="1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Ubike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、物流、醫療管理系統、雲端系統</a:t>
                      </a:r>
                      <a:endParaRPr lang="zh-TW" sz="1500" b="0" kern="0" spc="-70" baseline="0" dirty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751157">
                <a:tc>
                  <a:txBody>
                    <a:bodyPr/>
                    <a:lstStyle/>
                    <a:p>
                      <a:pPr marL="360363" indent="-360363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zh-TW" sz="1500" b="0" kern="0" spc="-3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二</a:t>
                      </a:r>
                      <a:r>
                        <a:rPr lang="zh-TW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、</a:t>
                      </a:r>
                      <a:r>
                        <a:rPr lang="zh-TW" altLang="en-US" sz="1500" b="0" u="none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拓展新興市場新模式</a:t>
                      </a:r>
                      <a:endParaRPr lang="zh-TW" sz="1500" b="0" u="none" kern="0" spc="-3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0" lvl="0" indent="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Wingdings"/>
                        <a:buNone/>
                        <a:tabLst/>
                        <a:defRPr/>
                      </a:pP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協助台商於印度、印尼等潛力國家拓展商機</a:t>
                      </a:r>
                      <a:endParaRPr lang="zh-TW" altLang="zh-TW" sz="1500" b="0" kern="0" spc="-70" baseline="0" dirty="0" smtClean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266700" lvl="0" indent="-180975" algn="l" defTabSz="914400" rtl="0" eaLnBrk="1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SzPts val="1200"/>
                        <a:buFont typeface="Wingdings"/>
                        <a:buChar char=""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新</a:t>
                      </a:r>
                      <a:r>
                        <a:rPr lang="en-US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OBM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模式</a:t>
                      </a:r>
                      <a:r>
                        <a:rPr lang="zh-TW" altLang="en-US" sz="14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：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運用我國生產及研發技術優勢，結合當地國通路、品牌業者，經營其內需市場。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266700" lvl="0" indent="-180975" algn="l" defTabSz="914400" rtl="0" eaLnBrk="1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SzPts val="1200"/>
                        <a:buFont typeface="Wingdings"/>
                        <a:buChar char=""/>
                      </a:pP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專區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：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在當地國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建立臺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商專區，以協助建立生產聚落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266700" lvl="0" indent="-180975" algn="l" defTabSz="914400" rtl="0" eaLnBrk="1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SzPts val="1200"/>
                        <a:buFont typeface="Wingdings"/>
                        <a:buChar char=""/>
                      </a:pP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投保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協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定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：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與當地國洽簽投資保障協定，以保障台商投資權益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7089">
                <a:tc>
                  <a:txBody>
                    <a:bodyPr/>
                    <a:lstStyle/>
                    <a:p>
                      <a:pPr marL="361950" indent="-361950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zh-TW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三、</a:t>
                      </a:r>
                      <a:r>
                        <a:rPr lang="zh-TW" altLang="zh-TW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金融</a:t>
                      </a:r>
                      <a:r>
                        <a:rPr lang="zh-TW" altLang="en-US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強盾</a:t>
                      </a:r>
                      <a:r>
                        <a:rPr lang="zh-TW" altLang="zh-TW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支援</a:t>
                      </a:r>
                      <a:endParaRPr lang="zh-TW" sz="1500" b="0" kern="0" spc="-3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0" lvl="0" indent="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Wingdings"/>
                        <a:buNone/>
                        <a:tabLst/>
                        <a:defRPr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擴大出口融資及保證能量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266700" marR="0" lvl="0" indent="-180975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Wingdings"/>
                        <a:buChar char=""/>
                        <a:tabLst/>
                        <a:defRPr/>
                      </a:pP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輸銀</a:t>
                      </a:r>
                      <a:r>
                        <a:rPr lang="en-US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3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年增資新臺幣</a:t>
                      </a:r>
                      <a:r>
                        <a:rPr lang="en-US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200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億元，增資完成後，對單一客戶之無擔保授信金額將由目前</a:t>
                      </a:r>
                      <a:r>
                        <a:rPr lang="en-US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9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億元提高至</a:t>
                      </a:r>
                      <a:r>
                        <a:rPr lang="en-US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16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億元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266700" marR="0" lvl="0" indent="-180975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Wingdings"/>
                        <a:buChar char=""/>
                        <a:tabLst/>
                        <a:defRPr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建立聯貸平台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，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對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系統及整廠輸出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等大型出口融資案件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，由輸銀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主政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，結合商業銀行籌組聯貸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案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，擴大金融支援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266700" marR="0" lvl="0" indent="-180975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Wingdings"/>
                        <a:buChar char=""/>
                        <a:tabLst/>
                        <a:defRPr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貿易推廣基金提撥</a:t>
                      </a:r>
                      <a:r>
                        <a:rPr lang="en-US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60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億元，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挹注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輸銀辦理「強化貿易金融貸款方案」</a:t>
                      </a:r>
                    </a:p>
                  </a:txBody>
                  <a:tcPr marL="60779" marR="60779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4502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0" y="116632"/>
            <a:ext cx="9168712" cy="641984"/>
          </a:xfrm>
        </p:spPr>
        <p:txBody>
          <a:bodyPr lIns="0" rIns="0">
            <a:normAutofit fontScale="90000"/>
          </a:bodyPr>
          <a:lstStyle/>
          <a:p>
            <a:pPr eaLnBrk="0" fontAlgn="base" hangingPunct="0">
              <a:lnSpc>
                <a:spcPct val="100000"/>
              </a:lnSpc>
              <a:spcAft>
                <a:spcPct val="0"/>
              </a:spcAft>
              <a:defRPr/>
            </a:pPr>
            <a:r>
              <a:rPr lang="zh-TW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未來一年重點措施</a:t>
            </a:r>
            <a:r>
              <a:rPr lang="en-US" altLang="zh-TW" sz="31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(4/5)</a:t>
            </a:r>
            <a:endParaRPr lang="zh-TW" altLang="en-US" sz="31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7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20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5164765"/>
              </p:ext>
            </p:extLst>
          </p:nvPr>
        </p:nvGraphicFramePr>
        <p:xfrm>
          <a:off x="362172" y="1187762"/>
          <a:ext cx="8514409" cy="4797859"/>
        </p:xfrm>
        <a:graphic>
          <a:graphicData uri="http://schemas.openxmlformats.org/drawingml/2006/table">
            <a:tbl>
              <a:tblPr firstRow="1" firstCol="1" bandRow="1">
                <a:effectLst/>
                <a:tableStyleId>{5C22544A-7EE6-4342-B048-85BDC9FD1C3A}</a:tableStyleId>
              </a:tblPr>
              <a:tblGrid>
                <a:gridCol w="2160876"/>
                <a:gridCol w="6353533"/>
              </a:tblGrid>
              <a:tr h="4649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項目</a:t>
                      </a:r>
                      <a:endParaRPr lang="zh-TW" sz="2000" b="1" kern="0" spc="-3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0779" marR="60779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內容</a:t>
                      </a:r>
                      <a:endParaRPr lang="zh-TW" sz="2000" b="1" kern="0" spc="-3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0779" marR="60779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85736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0" spc="-30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投資促進</a:t>
                      </a:r>
                      <a:endParaRPr lang="zh-TW" sz="2000" b="1" kern="0" spc="-30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266700" lvl="0" indent="-180975" algn="l" defTabSz="914400" rtl="0" eaLnBrk="1" latinLnBrk="0" hangingPunct="1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SzPts val="1200"/>
                        <a:buFont typeface="Wingdings"/>
                        <a:buChar char=""/>
                      </a:pPr>
                      <a:endParaRPr lang="zh-TW" sz="1500" b="0" kern="0" spc="-30" dirty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1162629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500" b="0" kern="0" spc="-3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一</a:t>
                      </a:r>
                      <a:r>
                        <a:rPr lang="zh-TW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、擴大公共投資</a:t>
                      </a:r>
                      <a:endParaRPr lang="zh-TW" sz="1500" b="0" kern="0" spc="-3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5725" lvl="0" indent="0" algn="l" defTabSz="914400" rtl="0" eaLnBrk="1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SzPts val="1200"/>
                        <a:buFont typeface="Wingdings"/>
                        <a:buNone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擴增公共投資及科技預算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266700" lvl="0" indent="-180975" algn="l" defTabSz="914400" rtl="0" eaLnBrk="1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SzPts val="1200"/>
                        <a:buFont typeface="Wingdings"/>
                        <a:buChar char=""/>
                      </a:pPr>
                      <a:r>
                        <a:rPr 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增加</a:t>
                      </a:r>
                      <a:r>
                        <a:rPr lang="en-US" sz="1500" b="0" kern="0" spc="-70" baseline="0" dirty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105</a:t>
                      </a:r>
                      <a:r>
                        <a:rPr lang="zh-TW" sz="1500" b="0" kern="0" spc="-70" baseline="0" dirty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年公共投資規模</a:t>
                      </a:r>
                      <a:r>
                        <a:rPr 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，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優先編列有助於</a:t>
                      </a:r>
                      <a:r>
                        <a:rPr 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改善</a:t>
                      </a:r>
                      <a:r>
                        <a:rPr lang="zh-TW" sz="1500" b="0" kern="0" spc="-70" baseline="0" dirty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投資</a:t>
                      </a:r>
                      <a:r>
                        <a:rPr 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環境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的公共建設預算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，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如：廢水處理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、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太陽光電等綠能產業計畫</a:t>
                      </a:r>
                      <a:endParaRPr lang="zh-TW" sz="1500" b="0" kern="0" spc="-70" baseline="0" dirty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266700" lvl="0" indent="-180975" algn="l" defTabSz="914400" rtl="0" eaLnBrk="1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SzPts val="1200"/>
                        <a:buFont typeface="Wingdings"/>
                        <a:buChar char=""/>
                      </a:pPr>
                      <a:r>
                        <a:rPr lang="zh-TW" sz="1500" b="0" kern="0" spc="-70" baseline="0" dirty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擴編科技</a:t>
                      </a:r>
                      <a:r>
                        <a:rPr 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預算，全力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支援</a:t>
                      </a:r>
                      <a:r>
                        <a:rPr 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推動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生產力</a:t>
                      </a:r>
                      <a:r>
                        <a:rPr lang="en-US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4.0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、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大數據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、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雲端等計畫</a:t>
                      </a:r>
                      <a:endParaRPr lang="zh-TW" sz="1500" b="0" kern="0" spc="-70" baseline="0" dirty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2948">
                <a:tc>
                  <a:txBody>
                    <a:bodyPr/>
                    <a:lstStyle/>
                    <a:p>
                      <a:pPr marL="0" indent="-361950" algn="l" defTabSz="914400" rtl="0" eaLnBrk="1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500" b="0" kern="0" spc="-3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二</a:t>
                      </a:r>
                      <a:r>
                        <a:rPr lang="zh-TW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、</a:t>
                      </a:r>
                      <a:r>
                        <a:rPr lang="zh-TW" altLang="en-US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激勵民間投資</a:t>
                      </a:r>
                      <a:endParaRPr lang="zh-TW" sz="1500" b="0" kern="0" spc="-3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0" lvl="0" indent="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Wingdings"/>
                        <a:buNone/>
                        <a:tabLst/>
                        <a:defRPr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誘發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綠能、生技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醫療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、智慧城市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等具投資潛力產業商機，吸引國內外民間投資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466725" marR="0" lvl="1" indent="-28575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生技醫療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  <a:sym typeface="Wingdings"/>
                        </a:rPr>
                        <a:t>：推動「生物經濟產業發展方案」，建立技術、人才、法規、基建、投資串聯的生態系統，強化國際競爭力，促成生技製藥、醫材、醫療照護、食品與農業整體發展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  <a:sym typeface="Wingdings"/>
                      </a:endParaRPr>
                    </a:p>
                    <a:p>
                      <a:pPr marL="466725" marR="0" lvl="1" indent="-28575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  <a:sym typeface="Wingdings"/>
                        </a:rPr>
                        <a:t>綠能：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利用電動機車、電動大巴、離岸風電、太陽能發電等重大經建投資計畫所衍生之商機，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提供場域試煉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466725" lvl="1" indent="-285750" algn="l" defTabSz="914400" rtl="0" eaLnBrk="1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SzPts val="1200"/>
                        <a:buFont typeface="Wingdings" panose="05000000000000000000" pitchFamily="2" charset="2"/>
                        <a:buChar char="l"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  <a:sym typeface="Wingdings"/>
                        </a:rPr>
                        <a:t>智慧城市：</a:t>
                      </a:r>
                      <a:r>
                        <a:rPr lang="zh-TW" altLang="en-US" sz="1500" b="0" u="none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  <a:sym typeface="Wingdings"/>
                        </a:rPr>
                        <a:t>運用</a:t>
                      </a:r>
                      <a:r>
                        <a:rPr lang="en-US" altLang="zh-TW" sz="1500" b="0" u="none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  <a:sym typeface="Wingdings"/>
                        </a:rPr>
                        <a:t>4G</a:t>
                      </a:r>
                      <a:r>
                        <a:rPr lang="zh-TW" altLang="en-US" sz="1500" b="0" u="none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  <a:sym typeface="Wingdings"/>
                        </a:rPr>
                        <a:t>行動寬頻計畫衍生之商機，激勵國內外資金投入</a:t>
                      </a:r>
                      <a:r>
                        <a:rPr lang="zh-TW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智慧交通、智慧醫療、智慧教育、智慧生產、智慧節能、智慧物流</a:t>
                      </a:r>
                      <a:r>
                        <a:rPr lang="zh-TW" altLang="en-US" sz="1500" b="0" u="none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等產業</a:t>
                      </a:r>
                      <a:endParaRPr lang="en-US" altLang="zh-TW" sz="1500" b="0" u="none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0779" marR="60779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3956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0" y="116632"/>
            <a:ext cx="9168712" cy="641984"/>
          </a:xfrm>
        </p:spPr>
        <p:txBody>
          <a:bodyPr lIns="0" rIns="0">
            <a:normAutofit fontScale="90000"/>
          </a:bodyPr>
          <a:lstStyle/>
          <a:p>
            <a:pPr eaLnBrk="0" fontAlgn="base" hangingPunct="0">
              <a:lnSpc>
                <a:spcPct val="100000"/>
              </a:lnSpc>
              <a:spcAft>
                <a:spcPct val="0"/>
              </a:spcAft>
              <a:defRPr/>
            </a:pPr>
            <a:r>
              <a:rPr lang="zh-TW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未來一年重點措施</a:t>
            </a:r>
            <a:r>
              <a:rPr lang="en-US" altLang="zh-TW" sz="31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(5/5)</a:t>
            </a:r>
            <a:endParaRPr lang="zh-TW" altLang="en-US" sz="31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7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21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644862"/>
              </p:ext>
            </p:extLst>
          </p:nvPr>
        </p:nvGraphicFramePr>
        <p:xfrm>
          <a:off x="337951" y="980727"/>
          <a:ext cx="8573136" cy="3660283"/>
        </p:xfrm>
        <a:graphic>
          <a:graphicData uri="http://schemas.openxmlformats.org/drawingml/2006/table">
            <a:tbl>
              <a:tblPr firstRow="1" firstCol="1" bandRow="1">
                <a:effectLst/>
                <a:tableStyleId>{5C22544A-7EE6-4342-B048-85BDC9FD1C3A}</a:tableStyleId>
              </a:tblPr>
              <a:tblGrid>
                <a:gridCol w="2175780"/>
                <a:gridCol w="6397356"/>
              </a:tblGrid>
              <a:tr h="4475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項目</a:t>
                      </a:r>
                      <a:endParaRPr lang="zh-TW" sz="2000" b="1" kern="0" spc="-3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0779" marR="60779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內容</a:t>
                      </a:r>
                      <a:endParaRPr lang="zh-TW" sz="2000" b="1" kern="0" spc="-3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0779" marR="60779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71272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0" spc="-30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投資促進</a:t>
                      </a:r>
                      <a:endParaRPr lang="zh-TW" sz="2000" b="1" kern="0" spc="-30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266700" lvl="0" indent="-180975" algn="l" defTabSz="914400" rtl="0" eaLnBrk="1" latinLnBrk="0" hangingPunct="1">
                        <a:lnSpc>
                          <a:spcPts val="18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SzPts val="1200"/>
                        <a:buFont typeface="Wingdings"/>
                        <a:buChar char=""/>
                      </a:pPr>
                      <a:endParaRPr lang="zh-TW" sz="1500" b="0" kern="0" spc="-30" dirty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2841484">
                <a:tc>
                  <a:txBody>
                    <a:bodyPr/>
                    <a:lstStyle/>
                    <a:p>
                      <a:pPr marL="361950" indent="-361950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500" b="0" kern="0" spc="-3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三</a:t>
                      </a:r>
                      <a:r>
                        <a:rPr lang="zh-TW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、協助</a:t>
                      </a:r>
                      <a:r>
                        <a:rPr lang="zh-TW" sz="1500" b="0" kern="0" spc="-3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企業</a:t>
                      </a:r>
                      <a:r>
                        <a:rPr lang="zh-TW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取得投資及</a:t>
                      </a:r>
                      <a:r>
                        <a:rPr lang="zh-TW" altLang="en-US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併購</a:t>
                      </a:r>
                      <a:r>
                        <a:rPr lang="zh-TW" sz="1500" b="0" kern="0" spc="-3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資金</a:t>
                      </a:r>
                      <a:endParaRPr lang="zh-TW" sz="1500" b="0" kern="0" spc="-3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5725" lvl="0" indent="0" algn="l" defTabSz="914400" rtl="0" eaLnBrk="1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SzPts val="1200"/>
                        <a:buFont typeface="Wingdings"/>
                        <a:buNone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拓增企業</a:t>
                      </a:r>
                      <a:r>
                        <a:rPr lang="zh-TW" altLang="en-US" sz="1500" b="0" u="none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投資與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併購資金來源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371475" lvl="0" indent="-285750" algn="l" defTabSz="914400" rtl="0" eaLnBrk="1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SzPts val="1200"/>
                        <a:buFont typeface="Wingdings" panose="05000000000000000000" pitchFamily="2" charset="2"/>
                        <a:buChar char="l"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研議訂定「金融機構辦理振興經濟非中小企業專案貸款暨信用保證要點」，提供新臺幣</a:t>
                      </a:r>
                      <a:r>
                        <a:rPr lang="en-US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5,000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億元的貸款總額度，協助非中小企業取得營運及資本性支出融資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371475" lvl="0" indent="-285750" algn="l" defTabSz="914400" rtl="0" eaLnBrk="1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SzPts val="1200"/>
                        <a:buFont typeface="Wingdings" panose="05000000000000000000" pitchFamily="2" charset="2"/>
                        <a:buChar char="l"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推動「本國銀行加強辦理中小企業放款方案」，</a:t>
                      </a:r>
                      <a:r>
                        <a:rPr lang="en-US" altLang="zh-TW" sz="1500" b="0" u="none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104</a:t>
                      </a:r>
                      <a:r>
                        <a:rPr lang="zh-TW" altLang="en-US" sz="1500" b="0" u="none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年度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增加中小企業放款餘額</a:t>
                      </a:r>
                      <a:r>
                        <a:rPr lang="en-US" altLang="zh-TW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2,400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億元，協助取得融資</a:t>
                      </a:r>
                    </a:p>
                    <a:p>
                      <a:pPr marL="371475" lvl="0" indent="-285750" algn="l" defTabSz="914400" rtl="0" eaLnBrk="1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SzPts val="1200"/>
                        <a:buFont typeface="Wingdings" panose="05000000000000000000" pitchFamily="2" charset="2"/>
                        <a:buChar char="l"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  <a:sym typeface="Wingdings"/>
                        </a:rPr>
                        <a:t>放寬財務健全的外國銀行在臺分行得辦理過渡性融資，擴增我國企業取得</a:t>
                      </a:r>
                      <a:r>
                        <a:rPr lang="zh-TW" altLang="en-US" sz="1500" b="0" u="none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  <a:sym typeface="Wingdings"/>
                        </a:rPr>
                        <a:t>投資與</a:t>
                      </a: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  <a:sym typeface="Wingdings"/>
                        </a:rPr>
                        <a:t>併購資金來源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  <a:sym typeface="Wingdings"/>
                      </a:endParaRPr>
                    </a:p>
                    <a:p>
                      <a:pPr marL="371475" marR="0" lvl="0" indent="-28575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lang="zh-TW" altLang="en-US" sz="1500" b="0" kern="0" spc="-70" baseline="0" dirty="0" smtClean="0">
                          <a:solidFill>
                            <a:srgbClr val="1F497D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  <a:sym typeface="Wingdings"/>
                        </a:rPr>
                        <a:t>國發基金與民間合組併購基金，協助企業併購</a:t>
                      </a:r>
                      <a:endParaRPr lang="en-US" altLang="zh-TW" sz="1500" b="0" kern="0" spc="-70" baseline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752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3"/>
          <p:cNvSpPr>
            <a:spLocks noChangeArrowheads="1"/>
          </p:cNvSpPr>
          <p:nvPr/>
        </p:nvSpPr>
        <p:spPr bwMode="auto">
          <a:xfrm>
            <a:off x="916481" y="1560827"/>
            <a:ext cx="7704856" cy="3950873"/>
          </a:xfrm>
          <a:prstGeom prst="roundRect">
            <a:avLst>
              <a:gd name="adj" fmla="val 12500"/>
            </a:avLst>
          </a:prstGeom>
          <a:gradFill flip="none" rotWithShape="1">
            <a:gsLst>
              <a:gs pos="0">
                <a:srgbClr val="FFFF99"/>
              </a:gs>
              <a:gs pos="49200">
                <a:schemeClr val="bg1"/>
              </a:gs>
              <a:gs pos="100000">
                <a:srgbClr val="FFFF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342900" indent="-342900" algn="just" hangingPunct="0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3000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推動期程：本案以 </a:t>
            </a:r>
            <a:r>
              <a:rPr lang="en-US" altLang="zh-TW" sz="3000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3 </a:t>
            </a:r>
            <a:r>
              <a:rPr lang="zh-TW" altLang="en-US" sz="3000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年</a:t>
            </a:r>
            <a:r>
              <a:rPr lang="zh-TW" altLang="en-US" sz="3000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為期</a:t>
            </a:r>
            <a:endParaRPr lang="zh-TW" altLang="en-US" sz="3000" dirty="0">
              <a:solidFill>
                <a:schemeClr val="accent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  <a:p>
            <a:pPr marL="342900" indent="-342900" algn="just" hangingPunct="0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3000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具體</a:t>
            </a:r>
            <a:r>
              <a:rPr lang="zh-TW" altLang="en-US" sz="3000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措施之目標：為落實本案如期如質完成，請各相關部會就業管</a:t>
            </a:r>
            <a:r>
              <a:rPr lang="zh-TW" altLang="en-US" sz="3000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措施，研</a:t>
            </a:r>
            <a:r>
              <a:rPr lang="zh-TW" altLang="en-US" sz="3000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提成果型目標，作為未來管考及廣宣</a:t>
            </a:r>
            <a:r>
              <a:rPr lang="zh-TW" altLang="en-US" sz="3000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之依據</a:t>
            </a:r>
            <a:endParaRPr lang="zh-TW" altLang="en-US" sz="3000" dirty="0">
              <a:solidFill>
                <a:schemeClr val="accent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  <a:p>
            <a:pPr marL="342900" indent="-342900" algn="just" hangingPunct="0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3000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管</a:t>
            </a:r>
            <a:r>
              <a:rPr lang="zh-TW" altLang="en-US" sz="3000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考方式：院核定後第 </a:t>
            </a:r>
            <a:r>
              <a:rPr lang="en-US" altLang="zh-TW" sz="3000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1 </a:t>
            </a:r>
            <a:r>
              <a:rPr lang="zh-TW" altLang="en-US" sz="3000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年按季管考，其後為半年管</a:t>
            </a:r>
            <a:r>
              <a:rPr lang="zh-TW" altLang="en-US" sz="3000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考</a:t>
            </a:r>
            <a:endParaRPr lang="zh-TW" altLang="en-US" sz="3000" dirty="0">
              <a:solidFill>
                <a:schemeClr val="accent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</p:txBody>
      </p:sp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-48360" y="91441"/>
            <a:ext cx="9168712" cy="1368152"/>
          </a:xfrm>
        </p:spPr>
        <p:txBody>
          <a:bodyPr lIns="0" rIns="0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b="1" dirty="0"/>
              <a:t>肆</a:t>
            </a:r>
            <a:r>
              <a:rPr lang="zh-TW" altLang="en-US" b="1" dirty="0" smtClean="0"/>
              <a:t>、推動</a:t>
            </a:r>
            <a:r>
              <a:rPr lang="zh-TW" altLang="en-US" b="1" dirty="0"/>
              <a:t>機制</a:t>
            </a:r>
          </a:p>
        </p:txBody>
      </p:sp>
      <p:sp>
        <p:nvSpPr>
          <p:cNvPr id="7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22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</p:spTree>
    <p:extLst>
      <p:ext uri="{BB962C8B-B14F-4D97-AF65-F5344CB8AC3E}">
        <p14:creationId xmlns:p14="http://schemas.microsoft.com/office/powerpoint/2010/main" val="3780405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佈景主題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14436</TotalTime>
  <Words>3169</Words>
  <Application>Microsoft Office PowerPoint</Application>
  <PresentationFormat>如螢幕大小 (4:3)</PresentationFormat>
  <Paragraphs>315</Paragraphs>
  <Slides>22</Slides>
  <Notes>19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23" baseType="lpstr">
      <vt:lpstr>Office 佈景主題</vt:lpstr>
      <vt:lpstr>經濟體質強化措施 ─ 產業升級、出口拓展、投資促進</vt:lpstr>
      <vt:lpstr>簡報大綱</vt:lpstr>
      <vt:lpstr>壹、規劃緣起</vt:lpstr>
      <vt:lpstr>貳、面臨課題</vt:lpstr>
      <vt:lpstr>PowerPoint 簡報</vt:lpstr>
      <vt:lpstr>一、短期外在衝擊因素</vt:lpstr>
      <vt:lpstr>二、中長期結構性課題</vt:lpstr>
      <vt:lpstr>叁、強化措施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未來一年重點措施(1/5)</vt:lpstr>
      <vt:lpstr>未來一年重點措施(2/5)</vt:lpstr>
      <vt:lpstr>未來一年重點措施(3/5)</vt:lpstr>
      <vt:lpstr>未來一年重點措施(4/5)</vt:lpstr>
      <vt:lpstr>未來一年重點措施(5/5)</vt:lpstr>
      <vt:lpstr>肆、推動機制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Yiting Yeh</dc:creator>
  <cp:lastModifiedBy>user</cp:lastModifiedBy>
  <cp:revision>1965</cp:revision>
  <cp:lastPrinted>2015-07-24T10:38:28Z</cp:lastPrinted>
  <dcterms:created xsi:type="dcterms:W3CDTF">2013-09-03T05:44:19Z</dcterms:created>
  <dcterms:modified xsi:type="dcterms:W3CDTF">2015-07-27T04:18:43Z</dcterms:modified>
</cp:coreProperties>
</file>