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  <p:sldMasterId id="2147483684" r:id="rId2"/>
  </p:sldMasterIdLst>
  <p:notesMasterIdLst>
    <p:notesMasterId r:id="rId11"/>
  </p:notesMasterIdLst>
  <p:handoutMasterIdLst>
    <p:handoutMasterId r:id="rId12"/>
  </p:handoutMasterIdLst>
  <p:sldIdLst>
    <p:sldId id="593" r:id="rId3"/>
    <p:sldId id="588" r:id="rId4"/>
    <p:sldId id="644" r:id="rId5"/>
    <p:sldId id="663" r:id="rId6"/>
    <p:sldId id="626" r:id="rId7"/>
    <p:sldId id="620" r:id="rId8"/>
    <p:sldId id="621" r:id="rId9"/>
    <p:sldId id="668" r:id="rId10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289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8533"/>
    <a:srgbClr val="C08926"/>
    <a:srgbClr val="A7A42F"/>
    <a:srgbClr val="9BBB59"/>
    <a:srgbClr val="4BACC6"/>
    <a:srgbClr val="5767B4"/>
    <a:srgbClr val="47D872"/>
    <a:srgbClr val="ACE946"/>
    <a:srgbClr val="F79646"/>
    <a:srgbClr val="8064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C083E6E3-FA7D-4D7B-A595-EF9225AFEA82}" styleName="淺色樣式 1 - 輔色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16" autoAdjust="0"/>
    <p:restoredTop sz="96723" autoAdjust="0"/>
  </p:normalViewPr>
  <p:slideViewPr>
    <p:cSldViewPr snapToGrid="0">
      <p:cViewPr>
        <p:scale>
          <a:sx n="92" d="100"/>
          <a:sy n="92" d="100"/>
        </p:scale>
        <p:origin x="-1445" y="-29"/>
      </p:cViewPr>
      <p:guideLst>
        <p:guide orient="horz" pos="2160"/>
        <p:guide pos="2880"/>
        <p:guide pos="289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339F7B-781A-485D-8EA8-8F49F02DAAEA}" type="doc">
      <dgm:prSet loTypeId="urn:microsoft.com/office/officeart/2005/8/layout/cycle3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385C09C3-D0E8-4FE0-B698-6B2A93729962}">
      <dgm:prSet phldrT="[文字]" custT="1"/>
      <dgm:spPr>
        <a:xfrm>
          <a:off x="4268484" y="1578880"/>
          <a:ext cx="2873654" cy="1442192"/>
        </a:xfrm>
        <a:solidFill>
          <a:srgbClr val="00B050"/>
        </a:solidFill>
      </dgm:spPr>
      <dgm:t>
        <a:bodyPr/>
        <a:lstStyle/>
        <a:p>
          <a:pPr>
            <a:lnSpc>
              <a:spcPts val="3000"/>
            </a:lnSpc>
            <a:spcBef>
              <a:spcPts val="600"/>
            </a:spcBef>
            <a:spcAft>
              <a:spcPts val="0"/>
            </a:spcAft>
          </a:pPr>
          <a:r>
            <a:rPr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連結國際研發能量</a:t>
          </a:r>
          <a:endParaRPr lang="en-US" altLang="zh-TW" sz="2400" b="1" dirty="0" smtClean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>
            <a:lnSpc>
              <a:spcPts val="3000"/>
            </a:lnSpc>
            <a:spcBef>
              <a:spcPts val="600"/>
            </a:spcBef>
            <a:spcAft>
              <a:spcPts val="0"/>
            </a:spcAft>
          </a:pPr>
          <a:r>
            <a:rPr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建立創新研發基地</a:t>
          </a:r>
          <a:endParaRPr lang="zh-TW" altLang="en-US" sz="2400" b="1" dirty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89909333-87A0-4754-B5F5-915460C72E7A}" type="parTrans" cxnId="{358DA419-3566-4262-B649-02E12A332ABB}">
      <dgm:prSet/>
      <dgm:spPr/>
      <dgm:t>
        <a:bodyPr/>
        <a:lstStyle/>
        <a:p>
          <a:endParaRPr lang="zh-TW" altLang="en-US" sz="24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82E0109-0E82-4F8E-ADAE-82A35BF14AAA}" type="sibTrans" cxnId="{358DA419-3566-4262-B649-02E12A332ABB}">
      <dgm:prSet/>
      <dgm:spPr/>
      <dgm:t>
        <a:bodyPr/>
        <a:lstStyle/>
        <a:p>
          <a:endParaRPr lang="zh-TW" altLang="en-US" sz="24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873955A-4345-4099-82B3-D36911D94FF5}">
      <dgm:prSet phldrT="[文字]" custT="1"/>
      <dgm:spPr>
        <a:xfrm>
          <a:off x="2685643" y="3156357"/>
          <a:ext cx="2884384" cy="1442192"/>
        </a:xfrm>
        <a:solidFill>
          <a:srgbClr val="0070C0"/>
        </a:solidFill>
      </dgm:spPr>
      <dgm:t>
        <a:bodyPr/>
        <a:lstStyle/>
        <a:p>
          <a:pPr>
            <a:lnSpc>
              <a:spcPts val="2800"/>
            </a:lnSpc>
            <a:spcAft>
              <a:spcPts val="0"/>
            </a:spcAft>
          </a:pPr>
          <a:r>
            <a:rPr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軟硬互補</a:t>
          </a:r>
          <a:endParaRPr lang="en-US" altLang="zh-TW" sz="2400" b="1" dirty="0" smtClean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>
            <a:lnSpc>
              <a:spcPts val="2800"/>
            </a:lnSpc>
            <a:spcAft>
              <a:spcPts val="0"/>
            </a:spcAft>
          </a:pPr>
          <a:r>
            <a:rPr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建構物聯網價值鏈</a:t>
          </a:r>
          <a:endParaRPr lang="zh-TW" altLang="en-US" sz="2400" b="1" dirty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A9F8211D-9661-4104-9F7D-764044F6CF39}" type="parTrans" cxnId="{075935FA-788E-4723-B277-CD0042A9BC2B}">
      <dgm:prSet/>
      <dgm:spPr/>
      <dgm:t>
        <a:bodyPr/>
        <a:lstStyle/>
        <a:p>
          <a:endParaRPr lang="zh-TW" altLang="en-US" sz="24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A54AFF3-47DE-49A9-98C0-44EDA289D41D}" type="sibTrans" cxnId="{075935FA-788E-4723-B277-CD0042A9BC2B}">
      <dgm:prSet/>
      <dgm:spPr/>
      <dgm:t>
        <a:bodyPr/>
        <a:lstStyle/>
        <a:p>
          <a:endParaRPr lang="zh-TW" altLang="en-US" sz="24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A539466-55FC-4733-8A86-02C52F7F94F8}">
      <dgm:prSet phldrT="[文字]" custT="1"/>
      <dgm:spPr>
        <a:xfrm>
          <a:off x="1108167" y="1578880"/>
          <a:ext cx="2884384" cy="1442192"/>
        </a:xfrm>
      </dgm:spPr>
      <dgm:t>
        <a:bodyPr/>
        <a:lstStyle/>
        <a:p>
          <a:pPr>
            <a:lnSpc>
              <a:spcPts val="2800"/>
            </a:lnSpc>
            <a:spcAft>
              <a:spcPts val="0"/>
            </a:spcAft>
          </a:pPr>
          <a:r>
            <a:rPr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網實群聚</a:t>
          </a:r>
          <a:endParaRPr lang="en-US" altLang="zh-TW" sz="2400" b="1" dirty="0" smtClean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>
            <a:lnSpc>
              <a:spcPts val="2800"/>
            </a:lnSpc>
            <a:spcAft>
              <a:spcPts val="0"/>
            </a:spcAft>
          </a:pPr>
          <a:r>
            <a:rPr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提供多元示範場域</a:t>
          </a:r>
          <a:endParaRPr lang="zh-TW" altLang="en-US" sz="2400" b="1" dirty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79773505-A470-40F9-B206-885BE04D41C6}" type="parTrans" cxnId="{64F31EC9-5F1D-4977-A8BC-0DD6F6296F3F}">
      <dgm:prSet/>
      <dgm:spPr/>
      <dgm:t>
        <a:bodyPr/>
        <a:lstStyle/>
        <a:p>
          <a:endParaRPr lang="zh-TW" altLang="en-US" sz="24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C329BEC-F6B7-4E5D-8A7F-FF2234817607}" type="sibTrans" cxnId="{64F31EC9-5F1D-4977-A8BC-0DD6F6296F3F}">
      <dgm:prSet/>
      <dgm:spPr/>
      <dgm:t>
        <a:bodyPr/>
        <a:lstStyle/>
        <a:p>
          <a:endParaRPr lang="zh-TW" altLang="en-US" sz="24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D9A3F8E-1F48-4A82-8296-4C51BB1961AD}">
      <dgm:prSet phldrT="[文字]" custT="1"/>
      <dgm:spPr>
        <a:xfrm>
          <a:off x="2685643" y="1404"/>
          <a:ext cx="2884384" cy="1442192"/>
        </a:xfrm>
        <a:solidFill>
          <a:srgbClr val="FF9933"/>
        </a:solidFill>
      </dgm:spPr>
      <dgm:t>
        <a:bodyPr/>
        <a:lstStyle/>
        <a:p>
          <a:pPr>
            <a:lnSpc>
              <a:spcPts val="2800"/>
            </a:lnSpc>
            <a:spcAft>
              <a:spcPts val="0"/>
            </a:spcAft>
          </a:pPr>
          <a:r>
            <a:rPr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體現矽谷精神</a:t>
          </a:r>
          <a:endParaRPr lang="en-US" altLang="zh-TW" sz="2400" b="1" dirty="0" smtClean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>
            <a:lnSpc>
              <a:spcPts val="2800"/>
            </a:lnSpc>
            <a:spcAft>
              <a:spcPts val="0"/>
            </a:spcAft>
          </a:pPr>
          <a:r>
            <a:rPr lang="zh-TW" altLang="en-US" sz="2400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健全創新創業生態系</a:t>
          </a:r>
          <a:endParaRPr lang="zh-TW" altLang="en-US" sz="2400" b="1" dirty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F439E605-14F2-442C-839E-160A30A14753}" type="parTrans" cxnId="{1B080922-CEAE-459F-83A8-F68340DBD3E4}">
      <dgm:prSet/>
      <dgm:spPr/>
      <dgm:t>
        <a:bodyPr/>
        <a:lstStyle/>
        <a:p>
          <a:endParaRPr lang="zh-TW" altLang="en-US" sz="24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1412622-BC4A-4195-AD44-2E835A0C9AC1}" type="sibTrans" cxnId="{1B080922-CEAE-459F-83A8-F68340DBD3E4}">
      <dgm:prSet/>
      <dgm:spPr>
        <a:xfrm>
          <a:off x="1931200" y="-106394"/>
          <a:ext cx="4393271" cy="4393271"/>
        </a:xfrm>
      </dgm:spPr>
      <dgm:t>
        <a:bodyPr/>
        <a:lstStyle/>
        <a:p>
          <a:endParaRPr lang="zh-TW" altLang="en-US" sz="2400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5FB7A3F-64D9-4203-8A27-1C5C7F434ECF}" type="pres">
      <dgm:prSet presAssocID="{BE339F7B-781A-485D-8EA8-8F49F02DAAE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18AA94F-FBC7-49FA-8AEB-71BE55DC655D}" type="pres">
      <dgm:prSet presAssocID="{BE339F7B-781A-485D-8EA8-8F49F02DAAEA}" presName="cycle" presStyleCnt="0"/>
      <dgm:spPr/>
      <dgm:t>
        <a:bodyPr/>
        <a:lstStyle/>
        <a:p>
          <a:endParaRPr lang="zh-TW" altLang="en-US"/>
        </a:p>
      </dgm:t>
    </dgm:pt>
    <dgm:pt modelId="{226D0716-B11A-46C8-9394-0CA624732E97}" type="pres">
      <dgm:prSet presAssocID="{1D9A3F8E-1F48-4A82-8296-4C51BB1961AD}" presName="nodeFirstNode" presStyleLbl="node1" presStyleIdx="0" presStyleCnt="4" custScaleX="130272" custRadScaleRad="110163" custRadScaleInc="432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zh-TW" altLang="en-US"/>
        </a:p>
      </dgm:t>
    </dgm:pt>
    <dgm:pt modelId="{A29169BD-4EE4-482D-A2A7-8658D4A8C087}" type="pres">
      <dgm:prSet presAssocID="{81412622-BC4A-4195-AD44-2E835A0C9AC1}" presName="sibTransFirstNode" presStyleLbl="bgShp" presStyleIdx="0" presStyleCnt="1" custScaleX="110940" custScaleY="104268" custLinFactNeighborX="-2162" custLinFactNeighborY="17512"/>
      <dgm:spPr>
        <a:prstGeom prst="circularArrow">
          <a:avLst>
            <a:gd name="adj1" fmla="val 4668"/>
            <a:gd name="adj2" fmla="val 272909"/>
            <a:gd name="adj3" fmla="val 12886588"/>
            <a:gd name="adj4" fmla="val 17993310"/>
            <a:gd name="adj5" fmla="val 4847"/>
          </a:avLst>
        </a:prstGeom>
      </dgm:spPr>
      <dgm:t>
        <a:bodyPr/>
        <a:lstStyle/>
        <a:p>
          <a:endParaRPr lang="zh-TW" altLang="en-US"/>
        </a:p>
      </dgm:t>
    </dgm:pt>
    <dgm:pt modelId="{8FBCA19B-A7A1-443D-9896-C3B18B02A868}" type="pres">
      <dgm:prSet presAssocID="{385C09C3-D0E8-4FE0-B698-6B2A93729962}" presName="nodeFollowingNodes" presStyleLbl="node1" presStyleIdx="1" presStyleCnt="4" custScaleX="117132" custRadScaleRad="171842" custRadScaleInc="111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zh-TW" altLang="en-US"/>
        </a:p>
      </dgm:t>
    </dgm:pt>
    <dgm:pt modelId="{66DBCC6E-A4D5-4276-AC82-641256E30CA1}" type="pres">
      <dgm:prSet presAssocID="{2873955A-4345-4099-82B3-D36911D94FF5}" presName="nodeFollowingNodes" presStyleLbl="node1" presStyleIdx="2" presStyleCnt="4" custScaleX="11319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zh-TW" altLang="en-US"/>
        </a:p>
      </dgm:t>
    </dgm:pt>
    <dgm:pt modelId="{416CB0AD-C193-43AA-83DC-70A19CFF74EC}" type="pres">
      <dgm:prSet presAssocID="{6A539466-55FC-4733-8A86-02C52F7F94F8}" presName="nodeFollowingNodes" presStyleLbl="node1" presStyleIdx="3" presStyleCnt="4" custScaleX="110542" custRadScaleRad="191389" custRadScaleInc="49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zh-TW" altLang="en-US"/>
        </a:p>
      </dgm:t>
    </dgm:pt>
  </dgm:ptLst>
  <dgm:cxnLst>
    <dgm:cxn modelId="{8B045B45-6D39-4968-9A91-86478ADB48A9}" type="presOf" srcId="{6A539466-55FC-4733-8A86-02C52F7F94F8}" destId="{416CB0AD-C193-43AA-83DC-70A19CFF74EC}" srcOrd="0" destOrd="0" presId="urn:microsoft.com/office/officeart/2005/8/layout/cycle3"/>
    <dgm:cxn modelId="{075935FA-788E-4723-B277-CD0042A9BC2B}" srcId="{BE339F7B-781A-485D-8EA8-8F49F02DAAEA}" destId="{2873955A-4345-4099-82B3-D36911D94FF5}" srcOrd="2" destOrd="0" parTransId="{A9F8211D-9661-4104-9F7D-764044F6CF39}" sibTransId="{3A54AFF3-47DE-49A9-98C0-44EDA289D41D}"/>
    <dgm:cxn modelId="{1B080922-CEAE-459F-83A8-F68340DBD3E4}" srcId="{BE339F7B-781A-485D-8EA8-8F49F02DAAEA}" destId="{1D9A3F8E-1F48-4A82-8296-4C51BB1961AD}" srcOrd="0" destOrd="0" parTransId="{F439E605-14F2-442C-839E-160A30A14753}" sibTransId="{81412622-BC4A-4195-AD44-2E835A0C9AC1}"/>
    <dgm:cxn modelId="{64F31EC9-5F1D-4977-A8BC-0DD6F6296F3F}" srcId="{BE339F7B-781A-485D-8EA8-8F49F02DAAEA}" destId="{6A539466-55FC-4733-8A86-02C52F7F94F8}" srcOrd="3" destOrd="0" parTransId="{79773505-A470-40F9-B206-885BE04D41C6}" sibTransId="{2C329BEC-F6B7-4E5D-8A7F-FF2234817607}"/>
    <dgm:cxn modelId="{7B007B89-87E8-4D5C-A23F-AD571764B134}" type="presOf" srcId="{385C09C3-D0E8-4FE0-B698-6B2A93729962}" destId="{8FBCA19B-A7A1-443D-9896-C3B18B02A868}" srcOrd="0" destOrd="0" presId="urn:microsoft.com/office/officeart/2005/8/layout/cycle3"/>
    <dgm:cxn modelId="{E9715107-BD8A-429A-A664-731323558EAA}" type="presOf" srcId="{BE339F7B-781A-485D-8EA8-8F49F02DAAEA}" destId="{15FB7A3F-64D9-4203-8A27-1C5C7F434ECF}" srcOrd="0" destOrd="0" presId="urn:microsoft.com/office/officeart/2005/8/layout/cycle3"/>
    <dgm:cxn modelId="{C5FE96FA-6E93-4BAD-8DF3-154A37B1AF76}" type="presOf" srcId="{2873955A-4345-4099-82B3-D36911D94FF5}" destId="{66DBCC6E-A4D5-4276-AC82-641256E30CA1}" srcOrd="0" destOrd="0" presId="urn:microsoft.com/office/officeart/2005/8/layout/cycle3"/>
    <dgm:cxn modelId="{358DA419-3566-4262-B649-02E12A332ABB}" srcId="{BE339F7B-781A-485D-8EA8-8F49F02DAAEA}" destId="{385C09C3-D0E8-4FE0-B698-6B2A93729962}" srcOrd="1" destOrd="0" parTransId="{89909333-87A0-4754-B5F5-915460C72E7A}" sibTransId="{E82E0109-0E82-4F8E-ADAE-82A35BF14AAA}"/>
    <dgm:cxn modelId="{A4F2A2CA-96CE-4299-A500-3AC73370571E}" type="presOf" srcId="{1D9A3F8E-1F48-4A82-8296-4C51BB1961AD}" destId="{226D0716-B11A-46C8-9394-0CA624732E97}" srcOrd="0" destOrd="0" presId="urn:microsoft.com/office/officeart/2005/8/layout/cycle3"/>
    <dgm:cxn modelId="{C581A36F-387E-478E-8EE5-96D1E3A1F433}" type="presOf" srcId="{81412622-BC4A-4195-AD44-2E835A0C9AC1}" destId="{A29169BD-4EE4-482D-A2A7-8658D4A8C087}" srcOrd="0" destOrd="0" presId="urn:microsoft.com/office/officeart/2005/8/layout/cycle3"/>
    <dgm:cxn modelId="{11D832A4-49AB-4B6C-9418-2580A2975C5D}" type="presParOf" srcId="{15FB7A3F-64D9-4203-8A27-1C5C7F434ECF}" destId="{118AA94F-FBC7-49FA-8AEB-71BE55DC655D}" srcOrd="0" destOrd="0" presId="urn:microsoft.com/office/officeart/2005/8/layout/cycle3"/>
    <dgm:cxn modelId="{EFDBDD6B-C363-4E50-AFA9-5DE46B130084}" type="presParOf" srcId="{118AA94F-FBC7-49FA-8AEB-71BE55DC655D}" destId="{226D0716-B11A-46C8-9394-0CA624732E97}" srcOrd="0" destOrd="0" presId="urn:microsoft.com/office/officeart/2005/8/layout/cycle3"/>
    <dgm:cxn modelId="{4FB868D4-4E51-4F3F-B8D7-BDDE4315AD32}" type="presParOf" srcId="{118AA94F-FBC7-49FA-8AEB-71BE55DC655D}" destId="{A29169BD-4EE4-482D-A2A7-8658D4A8C087}" srcOrd="1" destOrd="0" presId="urn:microsoft.com/office/officeart/2005/8/layout/cycle3"/>
    <dgm:cxn modelId="{3DD89466-FD75-4070-A197-C53802C14382}" type="presParOf" srcId="{118AA94F-FBC7-49FA-8AEB-71BE55DC655D}" destId="{8FBCA19B-A7A1-443D-9896-C3B18B02A868}" srcOrd="2" destOrd="0" presId="urn:microsoft.com/office/officeart/2005/8/layout/cycle3"/>
    <dgm:cxn modelId="{10FD0EFA-E222-4210-B4CB-7691D48AB3DF}" type="presParOf" srcId="{118AA94F-FBC7-49FA-8AEB-71BE55DC655D}" destId="{66DBCC6E-A4D5-4276-AC82-641256E30CA1}" srcOrd="3" destOrd="0" presId="urn:microsoft.com/office/officeart/2005/8/layout/cycle3"/>
    <dgm:cxn modelId="{841632FC-9418-40DF-BBD1-41174A8382A6}" type="presParOf" srcId="{118AA94F-FBC7-49FA-8AEB-71BE55DC655D}" destId="{416CB0AD-C193-43AA-83DC-70A19CFF74EC}" srcOrd="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9169BD-4EE4-482D-A2A7-8658D4A8C087}">
      <dsp:nvSpPr>
        <dsp:cNvPr id="0" name=""/>
        <dsp:cNvSpPr/>
      </dsp:nvSpPr>
      <dsp:spPr>
        <a:xfrm>
          <a:off x="1498284" y="-100629"/>
          <a:ext cx="4344582" cy="4083296"/>
        </a:xfrm>
        <a:prstGeom prst="circularArrow">
          <a:avLst>
            <a:gd name="adj1" fmla="val 4668"/>
            <a:gd name="adj2" fmla="val 272909"/>
            <a:gd name="adj3" fmla="val 12886588"/>
            <a:gd name="adj4" fmla="val 17993310"/>
            <a:gd name="adj5" fmla="val 4847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6D0716-B11A-46C8-9394-0CA624732E97}">
      <dsp:nvSpPr>
        <dsp:cNvPr id="0" name=""/>
        <dsp:cNvSpPr/>
      </dsp:nvSpPr>
      <dsp:spPr>
        <a:xfrm>
          <a:off x="2094716" y="0"/>
          <a:ext cx="3321053" cy="1274661"/>
        </a:xfrm>
        <a:prstGeom prst="roundRect">
          <a:avLst/>
        </a:prstGeom>
        <a:solidFill>
          <a:srgbClr val="FF993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ts val="2800"/>
            </a:lnSpc>
            <a:spcBef>
              <a:spcPct val="0"/>
            </a:spcBef>
            <a:spcAft>
              <a:spcPts val="0"/>
            </a:spcAft>
          </a:pPr>
          <a:r>
            <a:rPr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體現矽谷精神</a:t>
          </a:r>
          <a:endParaRPr lang="en-US" altLang="zh-TW" sz="2400" b="1" kern="1200" dirty="0" smtClean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lvl="0" algn="ctr" defTabSz="1066800">
            <a:lnSpc>
              <a:spcPts val="2800"/>
            </a:lnSpc>
            <a:spcBef>
              <a:spcPct val="0"/>
            </a:spcBef>
            <a:spcAft>
              <a:spcPts val="0"/>
            </a:spcAft>
          </a:pPr>
          <a:r>
            <a:rPr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健全創新創業生態系</a:t>
          </a:r>
          <a:endParaRPr lang="zh-TW" altLang="en-US" sz="2400" b="1" kern="1200" dirty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2156940" y="62224"/>
        <a:ext cx="3196605" cy="1150213"/>
      </dsp:txXfrm>
    </dsp:sp>
    <dsp:sp modelId="{8FBCA19B-A7A1-443D-9896-C3B18B02A868}">
      <dsp:nvSpPr>
        <dsp:cNvPr id="0" name=""/>
        <dsp:cNvSpPr/>
      </dsp:nvSpPr>
      <dsp:spPr>
        <a:xfrm>
          <a:off x="4591594" y="1440838"/>
          <a:ext cx="2986072" cy="1274661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ts val="3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連結國際研發能量</a:t>
          </a:r>
          <a:endParaRPr lang="en-US" altLang="zh-TW" sz="2400" b="1" kern="1200" dirty="0" smtClean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lvl="0" algn="ctr" defTabSz="1066800">
            <a:lnSpc>
              <a:spcPts val="3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建立創新研發基地</a:t>
          </a:r>
          <a:endParaRPr lang="zh-TW" altLang="en-US" sz="2400" b="1" kern="1200" dirty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4653818" y="1503062"/>
        <a:ext cx="2861624" cy="1150213"/>
      </dsp:txXfrm>
    </dsp:sp>
    <dsp:sp modelId="{66DBCC6E-A4D5-4276-AC82-641256E30CA1}">
      <dsp:nvSpPr>
        <dsp:cNvPr id="0" name=""/>
        <dsp:cNvSpPr/>
      </dsp:nvSpPr>
      <dsp:spPr>
        <a:xfrm>
          <a:off x="2303955" y="2813142"/>
          <a:ext cx="2885756" cy="1274661"/>
        </a:xfrm>
        <a:prstGeom prst="round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ts val="2800"/>
            </a:lnSpc>
            <a:spcBef>
              <a:spcPct val="0"/>
            </a:spcBef>
            <a:spcAft>
              <a:spcPts val="0"/>
            </a:spcAft>
          </a:pPr>
          <a:r>
            <a:rPr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軟硬互補</a:t>
          </a:r>
          <a:endParaRPr lang="en-US" altLang="zh-TW" sz="2400" b="1" kern="1200" dirty="0" smtClean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lvl="0" algn="ctr" defTabSz="1066800">
            <a:lnSpc>
              <a:spcPts val="2800"/>
            </a:lnSpc>
            <a:spcBef>
              <a:spcPct val="0"/>
            </a:spcBef>
            <a:spcAft>
              <a:spcPts val="0"/>
            </a:spcAft>
          </a:pPr>
          <a:r>
            <a:rPr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建構物聯網價值鏈</a:t>
          </a:r>
          <a:endParaRPr lang="zh-TW" altLang="en-US" sz="2400" b="1" kern="1200" dirty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2366179" y="2875366"/>
        <a:ext cx="2761308" cy="1150213"/>
      </dsp:txXfrm>
    </dsp:sp>
    <dsp:sp modelId="{416CB0AD-C193-43AA-83DC-70A19CFF74EC}">
      <dsp:nvSpPr>
        <dsp:cNvPr id="0" name=""/>
        <dsp:cNvSpPr/>
      </dsp:nvSpPr>
      <dsp:spPr>
        <a:xfrm>
          <a:off x="0" y="1390174"/>
          <a:ext cx="2818072" cy="127466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ts val="2800"/>
            </a:lnSpc>
            <a:spcBef>
              <a:spcPct val="0"/>
            </a:spcBef>
            <a:spcAft>
              <a:spcPts val="0"/>
            </a:spcAft>
          </a:pPr>
          <a:r>
            <a:rPr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網實群聚</a:t>
          </a:r>
          <a:endParaRPr lang="en-US" altLang="zh-TW" sz="2400" b="1" kern="1200" dirty="0" smtClean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  <a:p>
          <a:pPr lvl="0" algn="ctr" defTabSz="1066800">
            <a:lnSpc>
              <a:spcPts val="2800"/>
            </a:lnSpc>
            <a:spcBef>
              <a:spcPct val="0"/>
            </a:spcBef>
            <a:spcAft>
              <a:spcPts val="0"/>
            </a:spcAft>
          </a:pPr>
          <a:r>
            <a:rPr lang="zh-TW" altLang="en-US" sz="2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提供多元示範場域</a:t>
          </a:r>
          <a:endParaRPr lang="zh-TW" altLang="en-US" sz="2400" b="1" kern="1200" dirty="0"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62224" y="1452398"/>
        <a:ext cx="2693624" cy="11502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38C6B-4165-428B-8115-9D8BC504E456}" type="datetimeFigureOut">
              <a:rPr lang="zh-TW" altLang="en-US" smtClean="0"/>
              <a:t>2017/4/19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367189-3916-4EBC-89F6-6178761C649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69601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25" tIns="45713" rIns="91425" bIns="45713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25" tIns="45713" rIns="91425" bIns="45713" rtlCol="0"/>
          <a:lstStyle>
            <a:lvl1pPr algn="r">
              <a:defRPr sz="1200"/>
            </a:lvl1pPr>
          </a:lstStyle>
          <a:p>
            <a:fld id="{0CD8E114-D579-4DAA-9EA9-5CED21DDCA82}" type="datetimeFigureOut">
              <a:rPr lang="zh-TW" altLang="en-US" smtClean="0"/>
              <a:pPr/>
              <a:t>2017/4/19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8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5" tIns="45713" rIns="91425" bIns="45713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</p:spPr>
        <p:txBody>
          <a:bodyPr vert="horz" lIns="91425" tIns="45713" rIns="91425" bIns="45713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25" tIns="45713" rIns="91425" bIns="45713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25" tIns="45713" rIns="91425" bIns="45713" rtlCol="0" anchor="b"/>
          <a:lstStyle>
            <a:lvl1pPr algn="r">
              <a:defRPr sz="1200"/>
            </a:lvl1pPr>
          </a:lstStyle>
          <a:p>
            <a:fld id="{B9604B4F-C981-4D9A-A291-E1209D018E0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8947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604B4F-C981-4D9A-A291-E1209D018E03}" type="slidenum">
              <a:rPr lang="zh-TW" altLang="en-US" smtClean="0">
                <a:solidFill>
                  <a:prstClr val="black"/>
                </a:solidFill>
              </a:rPr>
              <a:pPr/>
              <a:t>1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7265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679769" y="4715152"/>
            <a:ext cx="5438139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C0B6C-D990-43E2-A366-09E9B1DA6224}" type="datetime1">
              <a:rPr lang="zh-TW" altLang="en-US" smtClean="0"/>
              <a:pPr/>
              <a:t>2017/4/19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83863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204BE-8E8B-4EA6-8EAF-D47083308423}" type="datetime1">
              <a:rPr lang="zh-TW" altLang="en-US" smtClean="0"/>
              <a:pPr/>
              <a:t>2017/4/19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6420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9D16E-87A9-4E64-AB30-AD66085DDDE6}" type="datetime1">
              <a:rPr lang="zh-TW" altLang="en-US" smtClean="0"/>
              <a:pPr/>
              <a:t>2017/4/19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37891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C0B04-D2F5-4420-A6D1-D2DD2A0FB411}" type="datetime1">
              <a:rPr lang="zh-TW" altLang="en-US" smtClean="0"/>
              <a:pPr/>
              <a:t>2017/4/19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60917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1C697-EE95-4D09-B548-C75DBBE28DA7}" type="datetime1">
              <a:rPr lang="zh-TW" altLang="en-US" smtClean="0"/>
              <a:pPr/>
              <a:t>2017/4/19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8887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3EA17-6C0C-4B7F-A3D7-D855E5CA220B}" type="datetime1">
              <a:rPr lang="zh-TW" altLang="en-US" smtClean="0"/>
              <a:pPr/>
              <a:t>2017/4/19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0705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C25DC-FE12-4F38-9062-068B4204EBF5}" type="datetime1">
              <a:rPr lang="zh-TW" altLang="en-US" smtClean="0"/>
              <a:pPr/>
              <a:t>2017/4/19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6705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C57EA-DE45-4242-8623-5EFA4ADB1D68}" type="datetime1">
              <a:rPr lang="zh-TW" altLang="en-US" smtClean="0"/>
              <a:pPr/>
              <a:t>2017/4/19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3757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112F-BB64-42E8-A935-16B511BE5859}" type="datetime1">
              <a:rPr lang="zh-TW" altLang="en-US" smtClean="0"/>
              <a:pPr/>
              <a:t>2017/4/19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7078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B4B6F-A7D7-4572-8052-E31594C01328}" type="datetime1">
              <a:rPr lang="zh-TW" altLang="en-US" smtClean="0"/>
              <a:pPr/>
              <a:t>2017/4/19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2172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D2E36-1C04-42C2-84E3-DD3C6CA74B6A}" type="datetime1">
              <a:rPr lang="zh-TW" altLang="en-US" smtClean="0"/>
              <a:pPr/>
              <a:t>2017/4/19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6681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893700" y="274650"/>
            <a:ext cx="6462600" cy="11430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893700" y="1831450"/>
            <a:ext cx="6462600" cy="47363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997419" y="64972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2BEF42-55D4-405D-879A-39DD27EC09B4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057805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C0B6C-D990-43E2-A366-09E9B1DA6224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2017/4/19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896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204BE-8E8B-4EA6-8EAF-D47083308423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2017/4/19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975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9D16E-87A9-4E64-AB30-AD66085DDDE6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2017/4/19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4709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C0B04-D2F5-4420-A6D1-D2DD2A0FB411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2017/4/19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7601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1C697-EE95-4D09-B548-C75DBBE28DA7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2017/4/19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7787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3EA17-6C0C-4B7F-A3D7-D855E5CA220B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2017/4/19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1049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C25DC-FE12-4F38-9062-068B4204EBF5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2017/4/19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1864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C57EA-DE45-4242-8623-5EFA4ADB1D68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2017/4/19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8401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112F-BB64-42E8-A935-16B511BE5859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2017/4/19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2765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B4B6F-A7D7-4572-8052-E31594C01328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2017/4/19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8787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D2E36-1C04-42C2-84E3-DD3C6CA74B6A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2017/4/19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C8483-95B3-43B9-9A3C-12A8D068DD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50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Users\rockkane\Desktop\NDC LOGO\國家發展委員會Logo-1.jp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88900"/>
            <a:ext cx="734626" cy="75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1E5EDF46-35FA-4866-8E60-BA839D34F10B}" type="datetime1">
              <a:rPr lang="zh-TW" altLang="en-US" smtClean="0"/>
              <a:pPr/>
              <a:t>2017/4/19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DC6C8483-95B3-43B9-9A3C-12A8D068DDD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6576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96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Users\rockkane\Desktop\NDC LOGO\國家發展委員會Logo-1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88900"/>
            <a:ext cx="1060450" cy="1095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1E5EDF46-35FA-4866-8E60-BA839D34F10B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2017/4/19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DC6C8483-95B3-43B9-9A3C-12A8D068DD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49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jpeg"/><Relationship Id="rId4" Type="http://schemas.openxmlformats.org/officeDocument/2006/relationships/image" Target="../media/image23.png"/><Relationship Id="rId9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3820" y="1122363"/>
            <a:ext cx="8900160" cy="2387600"/>
          </a:xfrm>
          <a:noFill/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亞洲</a:t>
            </a:r>
            <a:r>
              <a:rPr lang="en-US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矽谷</a:t>
            </a: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推動</a:t>
            </a: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方案</a:t>
            </a: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進度及成果</a:t>
            </a:r>
            <a:endParaRPr lang="zh-TW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53390" y="4303322"/>
            <a:ext cx="6858000" cy="1910542"/>
          </a:xfrm>
          <a:noFill/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endParaRPr lang="en-US" altLang="zh-TW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altLang="zh-TW" dirty="0" smtClean="0"/>
          </a:p>
          <a:p>
            <a:pPr lvl="0">
              <a:lnSpc>
                <a:spcPct val="100000"/>
              </a:lnSpc>
              <a:spcBef>
                <a:spcPts val="0"/>
              </a:spcBef>
            </a:pPr>
            <a:endParaRPr lang="zh-TW" altLang="en-US" sz="2400" b="1" dirty="0">
              <a:solidFill>
                <a:srgbClr val="0000CC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altLang="zh-TW" sz="2400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altLang="zh-TW" sz="2400" dirty="0" smtClean="0"/>
              <a:t>106 </a:t>
            </a:r>
            <a:r>
              <a:rPr lang="zh-TW" altLang="en-US" sz="2400" dirty="0" smtClean="0"/>
              <a:t>年 </a:t>
            </a:r>
            <a:r>
              <a:rPr lang="en-US" altLang="zh-TW" sz="2400" dirty="0"/>
              <a:t>4</a:t>
            </a:r>
            <a:r>
              <a:rPr lang="zh-TW" altLang="en-US" sz="2400" dirty="0" smtClean="0"/>
              <a:t>月 </a:t>
            </a:r>
            <a:r>
              <a:rPr lang="en-US" altLang="zh-TW" sz="2400" dirty="0" smtClean="0"/>
              <a:t>20</a:t>
            </a:r>
            <a:r>
              <a:rPr lang="zh-TW" altLang="en-US" sz="2400" dirty="0" smtClean="0"/>
              <a:t>日</a:t>
            </a:r>
            <a:endParaRPr lang="zh-TW" altLang="en-US" sz="2400" dirty="0"/>
          </a:p>
        </p:txBody>
      </p:sp>
      <p:cxnSp>
        <p:nvCxnSpPr>
          <p:cNvPr id="5" name="直線接點 4"/>
          <p:cNvCxnSpPr/>
          <p:nvPr/>
        </p:nvCxnSpPr>
        <p:spPr>
          <a:xfrm>
            <a:off x="529936" y="3509963"/>
            <a:ext cx="8104909" cy="0"/>
          </a:xfrm>
          <a:prstGeom prst="line">
            <a:avLst/>
          </a:prstGeom>
          <a:ln w="127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679" y="4128657"/>
            <a:ext cx="3883703" cy="87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18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直線接點 42"/>
          <p:cNvCxnSpPr/>
          <p:nvPr/>
        </p:nvCxnSpPr>
        <p:spPr>
          <a:xfrm>
            <a:off x="2749615" y="2124519"/>
            <a:ext cx="1765286" cy="137"/>
          </a:xfrm>
          <a:prstGeom prst="line">
            <a:avLst/>
          </a:prstGeom>
          <a:ln w="127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群組 4"/>
          <p:cNvGrpSpPr/>
          <p:nvPr/>
        </p:nvGrpSpPr>
        <p:grpSpPr>
          <a:xfrm>
            <a:off x="941766" y="845859"/>
            <a:ext cx="7263114" cy="5240484"/>
            <a:chOff x="927252" y="723900"/>
            <a:chExt cx="7263114" cy="5240484"/>
          </a:xfrm>
        </p:grpSpPr>
        <p:cxnSp>
          <p:nvCxnSpPr>
            <p:cNvPr id="10" name="直線接點 9"/>
            <p:cNvCxnSpPr/>
            <p:nvPr/>
          </p:nvCxnSpPr>
          <p:spPr>
            <a:xfrm>
              <a:off x="4571590" y="3381238"/>
              <a:ext cx="2256259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線接點 53"/>
            <p:cNvCxnSpPr/>
            <p:nvPr/>
          </p:nvCxnSpPr>
          <p:spPr>
            <a:xfrm>
              <a:off x="4500387" y="1676400"/>
              <a:ext cx="0" cy="2635469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手繪多邊形 27"/>
            <p:cNvSpPr/>
            <p:nvPr/>
          </p:nvSpPr>
          <p:spPr>
            <a:xfrm>
              <a:off x="1889522" y="723900"/>
              <a:ext cx="5250655" cy="1049112"/>
            </a:xfrm>
            <a:custGeom>
              <a:avLst/>
              <a:gdLst>
                <a:gd name="connsiteX0" fmla="*/ 0 w 5250655"/>
                <a:gd name="connsiteY0" fmla="*/ 0 h 648640"/>
                <a:gd name="connsiteX1" fmla="*/ 5250655 w 5250655"/>
                <a:gd name="connsiteY1" fmla="*/ 0 h 648640"/>
                <a:gd name="connsiteX2" fmla="*/ 5250655 w 5250655"/>
                <a:gd name="connsiteY2" fmla="*/ 648640 h 648640"/>
                <a:gd name="connsiteX3" fmla="*/ 0 w 5250655"/>
                <a:gd name="connsiteY3" fmla="*/ 648640 h 648640"/>
                <a:gd name="connsiteX4" fmla="*/ 0 w 5250655"/>
                <a:gd name="connsiteY4" fmla="*/ 0 h 648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50655" h="648640">
                  <a:moveTo>
                    <a:pt x="0" y="0"/>
                  </a:moveTo>
                  <a:lnTo>
                    <a:pt x="5250655" y="0"/>
                  </a:lnTo>
                  <a:lnTo>
                    <a:pt x="5250655" y="648640"/>
                  </a:lnTo>
                  <a:lnTo>
                    <a:pt x="0" y="6486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algn="ctr" defTabSz="711200">
                <a:lnSpc>
                  <a:spcPts val="1800"/>
                </a:lnSpc>
                <a:spcBef>
                  <a:spcPts val="600"/>
                </a:spcBef>
              </a:pPr>
              <a:r>
                <a:rPr lang="zh-TW" altLang="en-US" sz="24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行政院亞洲</a:t>
              </a:r>
              <a:r>
                <a:rPr lang="zh-TW" altLang="zh-TW" sz="2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∙</a:t>
              </a:r>
              <a:r>
                <a:rPr lang="zh-TW" altLang="en-US" sz="24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矽谷指導委員會</a:t>
              </a:r>
              <a:endParaRPr lang="en-US" altLang="zh-TW" sz="24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defTabSz="711200">
                <a:lnSpc>
                  <a:spcPts val="1800"/>
                </a:lnSpc>
                <a:spcBef>
                  <a:spcPts val="600"/>
                </a:spcBef>
              </a:pPr>
              <a:r>
                <a:rPr lang="zh-TW" altLang="en-US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督導政委、主責部會首長</a:t>
              </a:r>
              <a:r>
                <a:rPr lang="en-US" altLang="zh-TW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經濟部部長、科技部部長</a:t>
              </a:r>
              <a:r>
                <a:rPr lang="en-US" altLang="zh-TW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</p:txBody>
        </p:sp>
        <p:sp>
          <p:nvSpPr>
            <p:cNvPr id="36" name="手繪多邊形 35"/>
            <p:cNvSpPr/>
            <p:nvPr/>
          </p:nvSpPr>
          <p:spPr>
            <a:xfrm>
              <a:off x="1336622" y="1877105"/>
              <a:ext cx="1969956" cy="750671"/>
            </a:xfrm>
            <a:custGeom>
              <a:avLst/>
              <a:gdLst>
                <a:gd name="connsiteX0" fmla="*/ 0 w 2421012"/>
                <a:gd name="connsiteY0" fmla="*/ 0 h 648640"/>
                <a:gd name="connsiteX1" fmla="*/ 2421012 w 2421012"/>
                <a:gd name="connsiteY1" fmla="*/ 0 h 648640"/>
                <a:gd name="connsiteX2" fmla="*/ 2421012 w 2421012"/>
                <a:gd name="connsiteY2" fmla="*/ 648640 h 648640"/>
                <a:gd name="connsiteX3" fmla="*/ 0 w 2421012"/>
                <a:gd name="connsiteY3" fmla="*/ 648640 h 648640"/>
                <a:gd name="connsiteX4" fmla="*/ 0 w 2421012"/>
                <a:gd name="connsiteY4" fmla="*/ 0 h 648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21012" h="648640">
                  <a:moveTo>
                    <a:pt x="0" y="0"/>
                  </a:moveTo>
                  <a:lnTo>
                    <a:pt x="2421012" y="0"/>
                  </a:lnTo>
                  <a:lnTo>
                    <a:pt x="2421012" y="648640"/>
                  </a:lnTo>
                  <a:lnTo>
                    <a:pt x="0" y="6486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algn="ctr" defTabSz="711200">
                <a:lnSpc>
                  <a:spcPts val="2000"/>
                </a:lnSpc>
                <a:spcBef>
                  <a:spcPct val="0"/>
                </a:spcBef>
              </a:pPr>
              <a:r>
                <a:rPr lang="zh-TW" altLang="en-US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民間諮詢</a:t>
              </a:r>
              <a:r>
                <a:rPr lang="zh-TW" altLang="en-US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委員會</a:t>
              </a:r>
              <a:endParaRPr lang="zh-TW" altLang="en-US" sz="1200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9" name="手繪多邊形 48"/>
            <p:cNvSpPr/>
            <p:nvPr/>
          </p:nvSpPr>
          <p:spPr>
            <a:xfrm>
              <a:off x="3789765" y="4084115"/>
              <a:ext cx="1428771" cy="455509"/>
            </a:xfrm>
            <a:custGeom>
              <a:avLst/>
              <a:gdLst>
                <a:gd name="connsiteX0" fmla="*/ 0 w 2062625"/>
                <a:gd name="connsiteY0" fmla="*/ 0 h 648640"/>
                <a:gd name="connsiteX1" fmla="*/ 2062625 w 2062625"/>
                <a:gd name="connsiteY1" fmla="*/ 0 h 648640"/>
                <a:gd name="connsiteX2" fmla="*/ 2062625 w 2062625"/>
                <a:gd name="connsiteY2" fmla="*/ 648640 h 648640"/>
                <a:gd name="connsiteX3" fmla="*/ 0 w 2062625"/>
                <a:gd name="connsiteY3" fmla="*/ 648640 h 648640"/>
                <a:gd name="connsiteX4" fmla="*/ 0 w 2062625"/>
                <a:gd name="connsiteY4" fmla="*/ 0 h 648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2625" h="648640">
                  <a:moveTo>
                    <a:pt x="0" y="0"/>
                  </a:moveTo>
                  <a:lnTo>
                    <a:pt x="2062625" y="0"/>
                  </a:lnTo>
                  <a:lnTo>
                    <a:pt x="2062625" y="648640"/>
                  </a:lnTo>
                  <a:lnTo>
                    <a:pt x="0" y="6486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1600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副執行長</a:t>
              </a:r>
              <a:endParaRPr lang="zh-TW" altLang="en-US" sz="1600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6681310" y="2991530"/>
              <a:ext cx="1509056" cy="7506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研究智庫</a:t>
              </a:r>
              <a:endParaRPr lang="zh-TW" altLang="en-US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70" name="群組 69"/>
            <p:cNvGrpSpPr/>
            <p:nvPr/>
          </p:nvGrpSpPr>
          <p:grpSpPr>
            <a:xfrm>
              <a:off x="927252" y="4539624"/>
              <a:ext cx="7143276" cy="1424760"/>
              <a:chOff x="927252" y="4344883"/>
              <a:chExt cx="7143276" cy="1424760"/>
            </a:xfrm>
          </p:grpSpPr>
          <p:sp>
            <p:nvSpPr>
              <p:cNvPr id="13" name="手繪多邊形 12"/>
              <p:cNvSpPr/>
              <p:nvPr/>
            </p:nvSpPr>
            <p:spPr>
              <a:xfrm>
                <a:off x="7651632" y="5095560"/>
                <a:ext cx="136214" cy="596749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136214" y="0"/>
                    </a:moveTo>
                    <a:lnTo>
                      <a:pt x="136214" y="596749"/>
                    </a:lnTo>
                    <a:lnTo>
                      <a:pt x="0" y="596749"/>
                    </a:lnTo>
                  </a:path>
                </a:pathLst>
              </a:custGeom>
              <a:noFill/>
              <a:ln>
                <a:noFill/>
              </a:ln>
            </p:spPr>
            <p:style>
              <a:lnRef idx="2">
                <a:scrgbClr r="0" g="0" b="0"/>
              </a:lnRef>
              <a:fillRef idx="0">
                <a:scrgbClr r="0" g="0" b="0"/>
              </a:fillRef>
              <a:effectRef idx="0">
                <a:schemeClr val="accent4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0" name="手繪多邊形 29"/>
              <p:cNvSpPr>
                <a:spLocks noChangeAspect="1"/>
              </p:cNvSpPr>
              <p:nvPr/>
            </p:nvSpPr>
            <p:spPr>
              <a:xfrm>
                <a:off x="927252" y="4596667"/>
                <a:ext cx="1080000" cy="540000"/>
              </a:xfrm>
              <a:custGeom>
                <a:avLst/>
                <a:gdLst>
                  <a:gd name="connsiteX0" fmla="*/ 0 w 1297281"/>
                  <a:gd name="connsiteY0" fmla="*/ 0 h 648640"/>
                  <a:gd name="connsiteX1" fmla="*/ 1297281 w 1297281"/>
                  <a:gd name="connsiteY1" fmla="*/ 0 h 648640"/>
                  <a:gd name="connsiteX2" fmla="*/ 1297281 w 1297281"/>
                  <a:gd name="connsiteY2" fmla="*/ 648640 h 648640"/>
                  <a:gd name="connsiteX3" fmla="*/ 0 w 1297281"/>
                  <a:gd name="connsiteY3" fmla="*/ 648640 h 648640"/>
                  <a:gd name="connsiteX4" fmla="*/ 0 w 1297281"/>
                  <a:gd name="connsiteY4" fmla="*/ 0 h 648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7281" h="648640">
                    <a:moveTo>
                      <a:pt x="0" y="0"/>
                    </a:moveTo>
                    <a:lnTo>
                      <a:pt x="1297281" y="0"/>
                    </a:lnTo>
                    <a:lnTo>
                      <a:pt x="1297281" y="648640"/>
                    </a:lnTo>
                    <a:lnTo>
                      <a:pt x="0" y="648640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6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6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0160" tIns="10160" rIns="10160" bIns="10160" numCol="1" spcCol="1270" anchor="ctr" anchorCtr="0">
                <a:noAutofit/>
              </a:bodyPr>
              <a:lstStyle/>
              <a:p>
                <a:pPr algn="ctr" defTabSz="711200">
                  <a:lnSpc>
                    <a:spcPts val="1800"/>
                  </a:lnSpc>
                  <a:spcBef>
                    <a:spcPct val="0"/>
                  </a:spcBef>
                </a:pPr>
                <a:r>
                  <a:rPr lang="zh-TW" altLang="en-US" sz="1600" dirty="0" smtClean="0">
                    <a:solidFill>
                      <a:prstClr val="whit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技術長</a:t>
                </a:r>
                <a:endParaRPr lang="en-US" altLang="zh-TW" sz="1600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1" name="手繪多邊形 30"/>
              <p:cNvSpPr/>
              <p:nvPr/>
            </p:nvSpPr>
            <p:spPr>
              <a:xfrm>
                <a:off x="2506681" y="4596667"/>
                <a:ext cx="1080000" cy="540000"/>
              </a:xfrm>
              <a:custGeom>
                <a:avLst/>
                <a:gdLst>
                  <a:gd name="connsiteX0" fmla="*/ 0 w 1297281"/>
                  <a:gd name="connsiteY0" fmla="*/ 0 h 648640"/>
                  <a:gd name="connsiteX1" fmla="*/ 1297281 w 1297281"/>
                  <a:gd name="connsiteY1" fmla="*/ 0 h 648640"/>
                  <a:gd name="connsiteX2" fmla="*/ 1297281 w 1297281"/>
                  <a:gd name="connsiteY2" fmla="*/ 648640 h 648640"/>
                  <a:gd name="connsiteX3" fmla="*/ 0 w 1297281"/>
                  <a:gd name="connsiteY3" fmla="*/ 648640 h 648640"/>
                  <a:gd name="connsiteX4" fmla="*/ 0 w 1297281"/>
                  <a:gd name="connsiteY4" fmla="*/ 0 h 648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7281" h="648640">
                    <a:moveTo>
                      <a:pt x="0" y="0"/>
                    </a:moveTo>
                    <a:lnTo>
                      <a:pt x="1297281" y="0"/>
                    </a:lnTo>
                    <a:lnTo>
                      <a:pt x="1297281" y="648640"/>
                    </a:lnTo>
                    <a:lnTo>
                      <a:pt x="0" y="648640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6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6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0160" tIns="10160" rIns="10160" bIns="10160" numCol="1" spcCol="1270" anchor="ctr" anchorCtr="0">
                <a:noAutofit/>
              </a:bodyPr>
              <a:lstStyle/>
              <a:p>
                <a:pPr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altLang="en-US" sz="1600" dirty="0" smtClean="0">
                    <a:solidFill>
                      <a:prstClr val="whit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人資長</a:t>
                </a:r>
                <a:endParaRPr lang="zh-TW" altLang="en-US" sz="1600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2" name="手繪多邊形 31"/>
              <p:cNvSpPr/>
              <p:nvPr/>
            </p:nvSpPr>
            <p:spPr>
              <a:xfrm>
                <a:off x="3956624" y="4596667"/>
                <a:ext cx="1080000" cy="540000"/>
              </a:xfrm>
              <a:custGeom>
                <a:avLst/>
                <a:gdLst>
                  <a:gd name="connsiteX0" fmla="*/ 0 w 1297281"/>
                  <a:gd name="connsiteY0" fmla="*/ 0 h 648640"/>
                  <a:gd name="connsiteX1" fmla="*/ 1297281 w 1297281"/>
                  <a:gd name="connsiteY1" fmla="*/ 0 h 648640"/>
                  <a:gd name="connsiteX2" fmla="*/ 1297281 w 1297281"/>
                  <a:gd name="connsiteY2" fmla="*/ 648640 h 648640"/>
                  <a:gd name="connsiteX3" fmla="*/ 0 w 1297281"/>
                  <a:gd name="connsiteY3" fmla="*/ 648640 h 648640"/>
                  <a:gd name="connsiteX4" fmla="*/ 0 w 1297281"/>
                  <a:gd name="connsiteY4" fmla="*/ 0 h 648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7281" h="648640">
                    <a:moveTo>
                      <a:pt x="0" y="0"/>
                    </a:moveTo>
                    <a:lnTo>
                      <a:pt x="1297281" y="0"/>
                    </a:lnTo>
                    <a:lnTo>
                      <a:pt x="1297281" y="648640"/>
                    </a:lnTo>
                    <a:lnTo>
                      <a:pt x="0" y="648640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6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6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0160" tIns="10160" rIns="10160" bIns="10160" numCol="1" spcCol="1270" anchor="ctr" anchorCtr="0">
                <a:noAutofit/>
              </a:bodyPr>
              <a:lstStyle/>
              <a:p>
                <a:pPr algn="ctr" defTabSz="711200">
                  <a:lnSpc>
                    <a:spcPts val="1800"/>
                  </a:lnSpc>
                  <a:spcBef>
                    <a:spcPct val="0"/>
                  </a:spcBef>
                </a:pPr>
                <a:r>
                  <a:rPr lang="zh-TW" altLang="en-US" sz="1600" dirty="0" smtClean="0">
                    <a:solidFill>
                      <a:prstClr val="whit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投資長</a:t>
                </a:r>
                <a:endParaRPr lang="zh-TW" altLang="en-US" sz="1600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3" name="手繪多邊形 32"/>
              <p:cNvSpPr/>
              <p:nvPr/>
            </p:nvSpPr>
            <p:spPr>
              <a:xfrm>
                <a:off x="5458978" y="4596667"/>
                <a:ext cx="1080000" cy="540000"/>
              </a:xfrm>
              <a:custGeom>
                <a:avLst/>
                <a:gdLst>
                  <a:gd name="connsiteX0" fmla="*/ 0 w 1568672"/>
                  <a:gd name="connsiteY0" fmla="*/ 0 h 648640"/>
                  <a:gd name="connsiteX1" fmla="*/ 1568672 w 1568672"/>
                  <a:gd name="connsiteY1" fmla="*/ 0 h 648640"/>
                  <a:gd name="connsiteX2" fmla="*/ 1568672 w 1568672"/>
                  <a:gd name="connsiteY2" fmla="*/ 648640 h 648640"/>
                  <a:gd name="connsiteX3" fmla="*/ 0 w 1568672"/>
                  <a:gd name="connsiteY3" fmla="*/ 648640 h 648640"/>
                  <a:gd name="connsiteX4" fmla="*/ 0 w 1568672"/>
                  <a:gd name="connsiteY4" fmla="*/ 0 h 648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68672" h="648640">
                    <a:moveTo>
                      <a:pt x="0" y="0"/>
                    </a:moveTo>
                    <a:lnTo>
                      <a:pt x="1568672" y="0"/>
                    </a:lnTo>
                    <a:lnTo>
                      <a:pt x="1568672" y="648640"/>
                    </a:lnTo>
                    <a:lnTo>
                      <a:pt x="0" y="648640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6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6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0160" tIns="10160" rIns="10160" bIns="10160" numCol="1" spcCol="1270" anchor="ctr" anchorCtr="0">
                <a:noAutofit/>
              </a:bodyPr>
              <a:lstStyle/>
              <a:p>
                <a:pPr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altLang="en-US" sz="1600" dirty="0" smtClean="0">
                    <a:solidFill>
                      <a:prstClr val="whit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法制長</a:t>
                </a:r>
                <a:endParaRPr lang="zh-TW" altLang="en-US" sz="1600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4" name="手繪多邊形 33"/>
              <p:cNvSpPr/>
              <p:nvPr/>
            </p:nvSpPr>
            <p:spPr>
              <a:xfrm>
                <a:off x="6990528" y="4596668"/>
                <a:ext cx="1080000" cy="540000"/>
              </a:xfrm>
              <a:custGeom>
                <a:avLst/>
                <a:gdLst>
                  <a:gd name="connsiteX0" fmla="*/ 0 w 1297281"/>
                  <a:gd name="connsiteY0" fmla="*/ 0 h 659764"/>
                  <a:gd name="connsiteX1" fmla="*/ 1297281 w 1297281"/>
                  <a:gd name="connsiteY1" fmla="*/ 0 h 659764"/>
                  <a:gd name="connsiteX2" fmla="*/ 1297281 w 1297281"/>
                  <a:gd name="connsiteY2" fmla="*/ 659764 h 659764"/>
                  <a:gd name="connsiteX3" fmla="*/ 0 w 1297281"/>
                  <a:gd name="connsiteY3" fmla="*/ 659764 h 659764"/>
                  <a:gd name="connsiteX4" fmla="*/ 0 w 1297281"/>
                  <a:gd name="connsiteY4" fmla="*/ 0 h 659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7281" h="659764">
                    <a:moveTo>
                      <a:pt x="0" y="0"/>
                    </a:moveTo>
                    <a:lnTo>
                      <a:pt x="1297281" y="0"/>
                    </a:lnTo>
                    <a:lnTo>
                      <a:pt x="1297281" y="659764"/>
                    </a:lnTo>
                    <a:lnTo>
                      <a:pt x="0" y="659764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6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6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0160" tIns="10160" rIns="10160" bIns="10160" numCol="1" spcCol="1270" anchor="ctr" anchorCtr="0">
                <a:noAutofit/>
              </a:bodyPr>
              <a:lstStyle/>
              <a:p>
                <a:pPr algn="ctr" defTabSz="711200">
                  <a:lnSpc>
                    <a:spcPct val="90000"/>
                  </a:lnSpc>
                  <a:spcBef>
                    <a:spcPct val="0"/>
                  </a:spcBef>
                </a:pPr>
                <a:r>
                  <a:rPr lang="zh-TW" altLang="en-US" sz="1600" dirty="0" smtClean="0">
                    <a:solidFill>
                      <a:prstClr val="whit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行政長</a:t>
                </a:r>
                <a:endParaRPr lang="zh-TW" altLang="en-US" sz="1600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5" name="手繪多邊形 34"/>
              <p:cNvSpPr/>
              <p:nvPr/>
            </p:nvSpPr>
            <p:spPr>
              <a:xfrm>
                <a:off x="6515224" y="5614975"/>
                <a:ext cx="1297281" cy="154668"/>
              </a:xfrm>
              <a:custGeom>
                <a:avLst/>
                <a:gdLst>
                  <a:gd name="connsiteX0" fmla="*/ 0 w 1297281"/>
                  <a:gd name="connsiteY0" fmla="*/ 0 h 154668"/>
                  <a:gd name="connsiteX1" fmla="*/ 1297281 w 1297281"/>
                  <a:gd name="connsiteY1" fmla="*/ 0 h 154668"/>
                  <a:gd name="connsiteX2" fmla="*/ 1297281 w 1297281"/>
                  <a:gd name="connsiteY2" fmla="*/ 154668 h 154668"/>
                  <a:gd name="connsiteX3" fmla="*/ 0 w 1297281"/>
                  <a:gd name="connsiteY3" fmla="*/ 154668 h 154668"/>
                  <a:gd name="connsiteX4" fmla="*/ 0 w 1297281"/>
                  <a:gd name="connsiteY4" fmla="*/ 0 h 1546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97281" h="154668">
                    <a:moveTo>
                      <a:pt x="0" y="0"/>
                    </a:moveTo>
                    <a:lnTo>
                      <a:pt x="1297281" y="0"/>
                    </a:lnTo>
                    <a:lnTo>
                      <a:pt x="1297281" y="154668"/>
                    </a:lnTo>
                    <a:lnTo>
                      <a:pt x="0" y="15466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6350" tIns="6350" rIns="6350" bIns="6350" numCol="1" spcCol="1270" anchor="ctr" anchorCtr="0">
                <a:noAutofit/>
              </a:bodyPr>
              <a:lstStyle/>
              <a:p>
                <a:pPr algn="ctr" defTabSz="4445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TW" altLang="en-US" sz="1000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cxnSp>
            <p:nvCxnSpPr>
              <p:cNvPr id="62" name="直線接點 61"/>
              <p:cNvCxnSpPr/>
              <p:nvPr/>
            </p:nvCxnSpPr>
            <p:spPr>
              <a:xfrm>
                <a:off x="4504151" y="4344883"/>
                <a:ext cx="0" cy="345657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線接點 63"/>
              <p:cNvCxnSpPr/>
              <p:nvPr/>
            </p:nvCxnSpPr>
            <p:spPr>
              <a:xfrm>
                <a:off x="1462622" y="4469663"/>
                <a:ext cx="6119954" cy="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線接點 64"/>
              <p:cNvCxnSpPr/>
              <p:nvPr/>
            </p:nvCxnSpPr>
            <p:spPr>
              <a:xfrm flipH="1">
                <a:off x="7582576" y="4471780"/>
                <a:ext cx="2001" cy="21876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線接點 66"/>
              <p:cNvCxnSpPr/>
              <p:nvPr/>
            </p:nvCxnSpPr>
            <p:spPr>
              <a:xfrm flipH="1">
                <a:off x="6003467" y="4471780"/>
                <a:ext cx="2001" cy="21876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線接點 67"/>
              <p:cNvCxnSpPr/>
              <p:nvPr/>
            </p:nvCxnSpPr>
            <p:spPr>
              <a:xfrm flipH="1">
                <a:off x="3016751" y="4471780"/>
                <a:ext cx="2001" cy="21876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線接點 68"/>
              <p:cNvCxnSpPr/>
              <p:nvPr/>
            </p:nvCxnSpPr>
            <p:spPr>
              <a:xfrm flipH="1">
                <a:off x="1460621" y="4471780"/>
                <a:ext cx="2001" cy="21876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8" name="直線接點 37"/>
            <p:cNvCxnSpPr/>
            <p:nvPr/>
          </p:nvCxnSpPr>
          <p:spPr>
            <a:xfrm flipV="1">
              <a:off x="4943505" y="2491119"/>
              <a:ext cx="1061963" cy="1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手繪多邊形 28"/>
            <p:cNvSpPr/>
            <p:nvPr/>
          </p:nvSpPr>
          <p:spPr>
            <a:xfrm>
              <a:off x="2813353" y="2991530"/>
              <a:ext cx="3375780" cy="988848"/>
            </a:xfrm>
            <a:custGeom>
              <a:avLst/>
              <a:gdLst>
                <a:gd name="connsiteX0" fmla="*/ 0 w 2062625"/>
                <a:gd name="connsiteY0" fmla="*/ 0 h 648640"/>
                <a:gd name="connsiteX1" fmla="*/ 2062625 w 2062625"/>
                <a:gd name="connsiteY1" fmla="*/ 0 h 648640"/>
                <a:gd name="connsiteX2" fmla="*/ 2062625 w 2062625"/>
                <a:gd name="connsiteY2" fmla="*/ 648640 h 648640"/>
                <a:gd name="connsiteX3" fmla="*/ 0 w 2062625"/>
                <a:gd name="connsiteY3" fmla="*/ 648640 h 648640"/>
                <a:gd name="connsiteX4" fmla="*/ 0 w 2062625"/>
                <a:gd name="connsiteY4" fmla="*/ 0 h 648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2625" h="648640">
                  <a:moveTo>
                    <a:pt x="0" y="0"/>
                  </a:moveTo>
                  <a:lnTo>
                    <a:pt x="2062625" y="0"/>
                  </a:lnTo>
                  <a:lnTo>
                    <a:pt x="2062625" y="648640"/>
                  </a:lnTo>
                  <a:lnTo>
                    <a:pt x="0" y="6486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algn="ctr" defTabSz="711200">
                <a:spcBef>
                  <a:spcPct val="0"/>
                </a:spcBef>
              </a:pPr>
              <a:r>
                <a:rPr lang="zh-TW" altLang="en-US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亞洲</a:t>
              </a:r>
              <a:r>
                <a:rPr lang="zh-TW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∙</a:t>
              </a:r>
              <a:r>
                <a:rPr lang="zh-TW" altLang="en-US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矽谷計畫執行中心</a:t>
              </a:r>
              <a:endParaRPr lang="en-US" altLang="zh-TW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defTabSz="711200">
                <a:spcBef>
                  <a:spcPct val="0"/>
                </a:spcBef>
              </a:pPr>
              <a:r>
                <a:rPr lang="en-US" altLang="zh-TW" sz="1200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(105.12.25</a:t>
              </a:r>
              <a:r>
                <a:rPr lang="zh-TW" altLang="en-US" sz="1200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成立；</a:t>
              </a:r>
              <a:r>
                <a:rPr lang="en-US" altLang="zh-TW" sz="1200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106.1.14</a:t>
              </a:r>
              <a:r>
                <a:rPr lang="zh-TW" altLang="en-US" sz="1200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設立美國矽谷辦公室</a:t>
              </a:r>
              <a:r>
                <a:rPr lang="en-US" altLang="zh-TW" sz="1200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en-US" altLang="zh-TW" sz="1400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defTabSz="711200">
                <a:spcBef>
                  <a:spcPct val="0"/>
                </a:spcBef>
              </a:pPr>
              <a:r>
                <a:rPr lang="zh-TW" altLang="en-US" sz="1600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執行長</a:t>
              </a:r>
              <a:endParaRPr lang="zh-TW" altLang="en-US" sz="1600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5647871" y="2199922"/>
              <a:ext cx="2029137" cy="57606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產</a:t>
              </a:r>
              <a:r>
                <a:rPr lang="zh-TW" altLang="en-US" sz="1600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官</a:t>
              </a:r>
              <a:r>
                <a:rPr lang="en-US" altLang="zh-TW" sz="1600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600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中央與地方</a:t>
              </a:r>
              <a:r>
                <a:rPr lang="en-US" altLang="zh-TW" sz="1600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 algn="ctr"/>
              <a:r>
                <a:rPr lang="zh-TW" altLang="en-US" sz="1600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學研協調會議</a:t>
              </a:r>
              <a:endParaRPr lang="zh-TW" altLang="en-US" sz="1600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42" name="手繪多邊形 41"/>
          <p:cNvSpPr/>
          <p:nvPr/>
        </p:nvSpPr>
        <p:spPr>
          <a:xfrm>
            <a:off x="3993414" y="2305664"/>
            <a:ext cx="1030089" cy="576064"/>
          </a:xfrm>
          <a:custGeom>
            <a:avLst/>
            <a:gdLst>
              <a:gd name="connsiteX0" fmla="*/ 0 w 2062625"/>
              <a:gd name="connsiteY0" fmla="*/ 0 h 648640"/>
              <a:gd name="connsiteX1" fmla="*/ 2062625 w 2062625"/>
              <a:gd name="connsiteY1" fmla="*/ 0 h 648640"/>
              <a:gd name="connsiteX2" fmla="*/ 2062625 w 2062625"/>
              <a:gd name="connsiteY2" fmla="*/ 648640 h 648640"/>
              <a:gd name="connsiteX3" fmla="*/ 0 w 2062625"/>
              <a:gd name="connsiteY3" fmla="*/ 648640 h 648640"/>
              <a:gd name="connsiteX4" fmla="*/ 0 w 2062625"/>
              <a:gd name="connsiteY4" fmla="*/ 0 h 6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625" h="648640">
                <a:moveTo>
                  <a:pt x="0" y="0"/>
                </a:moveTo>
                <a:lnTo>
                  <a:pt x="2062625" y="0"/>
                </a:lnTo>
                <a:lnTo>
                  <a:pt x="2062625" y="648640"/>
                </a:lnTo>
                <a:lnTo>
                  <a:pt x="0" y="64864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160" tIns="10160" rIns="10160" bIns="10160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國發會</a:t>
            </a:r>
            <a:endParaRPr lang="zh-TW" altLang="en-US" b="1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投影片編號版面配置區 1"/>
          <p:cNvSpPr txBox="1">
            <a:spLocks/>
          </p:cNvSpPr>
          <p:nvPr/>
        </p:nvSpPr>
        <p:spPr>
          <a:xfrm>
            <a:off x="6997419" y="64972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zh-TW"/>
            </a:defPPr>
            <a:lvl1pPr marR="0" lvl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defRPr>
            </a:lvl1pPr>
            <a:lvl2pPr marR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fld id="{862BEF42-55D4-405D-879A-39DD27EC09B4}" type="slidenum">
              <a:rPr lang="zh-TW" altLang="en-US"/>
              <a:pPr/>
              <a:t>2</a:t>
            </a:fld>
            <a:endParaRPr lang="zh-TW" altLang="en-US" dirty="0"/>
          </a:p>
        </p:txBody>
      </p:sp>
      <p:sp>
        <p:nvSpPr>
          <p:cNvPr id="2" name="矩形 1"/>
          <p:cNvSpPr/>
          <p:nvPr/>
        </p:nvSpPr>
        <p:spPr>
          <a:xfrm>
            <a:off x="437322" y="2995316"/>
            <a:ext cx="8277308" cy="3684504"/>
          </a:xfrm>
          <a:prstGeom prst="rect">
            <a:avLst/>
          </a:prstGeom>
          <a:noFill/>
          <a:ln w="28575"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" name="標題 1"/>
          <p:cNvSpPr txBox="1">
            <a:spLocks/>
          </p:cNvSpPr>
          <p:nvPr/>
        </p:nvSpPr>
        <p:spPr>
          <a:xfrm>
            <a:off x="593763" y="133466"/>
            <a:ext cx="8475422" cy="6627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60000" algn="ctr">
              <a:lnSpc>
                <a:spcPct val="100000"/>
              </a:lnSpc>
              <a:spcBef>
                <a:spcPct val="0"/>
              </a:spcBef>
              <a:buClr>
                <a:srgbClr val="97ABBC"/>
              </a:buClr>
              <a:buSzPct val="100000"/>
              <a:buNone/>
              <a:defRPr sz="4000" b="1">
                <a:solidFill>
                  <a:schemeClr val="accent3">
                    <a:lumMod val="75000"/>
                  </a:schemeClr>
                </a:solidFill>
                <a:effectLst>
                  <a:glow rad="101600">
                    <a:srgbClr val="FFFFFF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Lato"/>
              </a:defRPr>
            </a:lvl1pPr>
          </a:lstStyle>
          <a:p>
            <a:r>
              <a:rPr lang="zh-TW" altLang="en-US" dirty="0"/>
              <a:t>已完成</a:t>
            </a:r>
            <a:r>
              <a:rPr lang="zh-TW" altLang="en-US" dirty="0" smtClean="0"/>
              <a:t>亞洲</a:t>
            </a:r>
            <a:r>
              <a:rPr lang="zh-TW" altLang="zh-TW" dirty="0"/>
              <a:t>∙</a:t>
            </a:r>
            <a:r>
              <a:rPr lang="zh-TW" altLang="en-US" dirty="0" smtClean="0"/>
              <a:t>矽谷計畫推動組織架構</a:t>
            </a:r>
            <a:endParaRPr lang="en-US" altLang="zh-TW" sz="3200" dirty="0"/>
          </a:p>
        </p:txBody>
      </p:sp>
      <p:sp>
        <p:nvSpPr>
          <p:cNvPr id="37" name="文字方塊 36"/>
          <p:cNvSpPr txBox="1"/>
          <p:nvPr/>
        </p:nvSpPr>
        <p:spPr>
          <a:xfrm>
            <a:off x="593764" y="5965829"/>
            <a:ext cx="154936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協調技術發展、示範研發計畫、國家長期領域規劃</a:t>
            </a:r>
            <a:endParaRPr lang="zh-TW" altLang="en-US" sz="12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1" name="向下箭號 40"/>
          <p:cNvSpPr/>
          <p:nvPr/>
        </p:nvSpPr>
        <p:spPr>
          <a:xfrm>
            <a:off x="1351136" y="5542817"/>
            <a:ext cx="252000" cy="36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文字方塊 43"/>
          <p:cNvSpPr txBox="1"/>
          <p:nvPr/>
        </p:nvSpPr>
        <p:spPr>
          <a:xfrm>
            <a:off x="2336114" y="5956863"/>
            <a:ext cx="1315637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軟體及跨領域虛擬學院、台灣創新</a:t>
            </a:r>
            <a:r>
              <a:rPr lang="en-US" altLang="zh-TW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roadmap</a:t>
            </a:r>
          </a:p>
        </p:txBody>
      </p:sp>
      <p:sp>
        <p:nvSpPr>
          <p:cNvPr id="45" name="文字方塊 44"/>
          <p:cNvSpPr txBox="1"/>
          <p:nvPr/>
        </p:nvSpPr>
        <p:spPr>
          <a:xfrm>
            <a:off x="3804279" y="5956865"/>
            <a:ext cx="132734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海外宣傳、投資合作、國家級</a:t>
            </a:r>
            <a:endParaRPr lang="en-US" altLang="zh-TW" sz="12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投資公司</a:t>
            </a:r>
            <a:endParaRPr lang="en-US" altLang="zh-TW" sz="12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文字方塊 45"/>
          <p:cNvSpPr txBox="1"/>
          <p:nvPr/>
        </p:nvSpPr>
        <p:spPr>
          <a:xfrm>
            <a:off x="5473492" y="5947901"/>
            <a:ext cx="108000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法律會計</a:t>
            </a:r>
            <a:endParaRPr lang="en-US" altLang="zh-TW" sz="12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及行動環境建置</a:t>
            </a:r>
            <a:endParaRPr lang="zh-TW" altLang="en-US" sz="12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文字方塊 46"/>
          <p:cNvSpPr txBox="1"/>
          <p:nvPr/>
        </p:nvSpPr>
        <p:spPr>
          <a:xfrm>
            <a:off x="7005041" y="5938936"/>
            <a:ext cx="1291233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1200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檢視及協調政府計畫預算、政策行銷</a:t>
            </a:r>
            <a:endParaRPr lang="zh-TW" altLang="en-US" sz="12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向下箭號 47"/>
          <p:cNvSpPr/>
          <p:nvPr/>
        </p:nvSpPr>
        <p:spPr>
          <a:xfrm>
            <a:off x="7404889" y="5502794"/>
            <a:ext cx="252000" cy="36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0" name="向下箭號 49"/>
          <p:cNvSpPr/>
          <p:nvPr/>
        </p:nvSpPr>
        <p:spPr>
          <a:xfrm>
            <a:off x="5882863" y="5502127"/>
            <a:ext cx="252000" cy="36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2" name="向下箭號 51"/>
          <p:cNvSpPr/>
          <p:nvPr/>
        </p:nvSpPr>
        <p:spPr>
          <a:xfrm>
            <a:off x="2930566" y="5543134"/>
            <a:ext cx="252000" cy="36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3" name="向下箭號 52"/>
          <p:cNvSpPr/>
          <p:nvPr/>
        </p:nvSpPr>
        <p:spPr>
          <a:xfrm>
            <a:off x="4380509" y="5502127"/>
            <a:ext cx="252000" cy="36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1778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>
          <a:xfrm>
            <a:off x="854015" y="20464"/>
            <a:ext cx="8289985" cy="922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60000" algn="ctr">
              <a:lnSpc>
                <a:spcPct val="100000"/>
              </a:lnSpc>
              <a:spcBef>
                <a:spcPct val="0"/>
              </a:spcBef>
              <a:buClr>
                <a:srgbClr val="97ABBC"/>
              </a:buClr>
              <a:buSzPct val="100000"/>
              <a:buNone/>
              <a:defRPr sz="4000" b="1">
                <a:solidFill>
                  <a:schemeClr val="accent3">
                    <a:lumMod val="75000"/>
                  </a:schemeClr>
                </a:solidFill>
                <a:effectLst>
                  <a:glow rad="101600">
                    <a:srgbClr val="FFFFFF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Lato"/>
              </a:defRPr>
            </a:lvl1pPr>
          </a:lstStyle>
          <a:p>
            <a:pPr marL="0" lvl="0"/>
            <a:r>
              <a:rPr lang="zh-TW" altLang="en-US" dirty="0" smtClean="0"/>
              <a:t>四大</a:t>
            </a:r>
            <a:r>
              <a:rPr lang="zh-TW" altLang="en-US" dirty="0"/>
              <a:t>推動</a:t>
            </a:r>
            <a:r>
              <a:rPr lang="zh-TW" altLang="en-US" dirty="0" smtClean="0"/>
              <a:t>策略</a:t>
            </a:r>
            <a:endParaRPr lang="en-US" altLang="zh-TW" dirty="0"/>
          </a:p>
        </p:txBody>
      </p:sp>
      <p:graphicFrame>
        <p:nvGraphicFramePr>
          <p:cNvPr id="9" name="內容版面配置區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6482466"/>
              </p:ext>
            </p:extLst>
          </p:nvPr>
        </p:nvGraphicFramePr>
        <p:xfrm>
          <a:off x="854015" y="1520667"/>
          <a:ext cx="7577667" cy="40886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投影片編號版面配置區 1"/>
          <p:cNvSpPr txBox="1">
            <a:spLocks/>
          </p:cNvSpPr>
          <p:nvPr/>
        </p:nvSpPr>
        <p:spPr>
          <a:xfrm>
            <a:off x="6997419" y="64972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zh-TW"/>
            </a:defPPr>
            <a:lvl1pPr marR="0" lvl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defRPr>
            </a:lvl1pPr>
            <a:lvl2pPr marR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fld id="{862BEF42-55D4-405D-879A-39DD27EC09B4}" type="slidenum">
              <a:rPr lang="zh-TW" altLang="en-US"/>
              <a:pPr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6980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標題 1"/>
          <p:cNvSpPr txBox="1">
            <a:spLocks/>
          </p:cNvSpPr>
          <p:nvPr/>
        </p:nvSpPr>
        <p:spPr>
          <a:xfrm>
            <a:off x="787679" y="-169643"/>
            <a:ext cx="8229600" cy="1359024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60000" marR="0" lvl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rgbClr val="97ABBC"/>
              </a:buClr>
              <a:buSzPct val="100000"/>
              <a:buFont typeface="Raleway"/>
              <a:buNone/>
              <a:defRPr lang="en-US" sz="4400" b="1" i="0" u="none" strike="noStrike" kern="1200" cap="none" baseline="0">
                <a:solidFill>
                  <a:schemeClr val="tx1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  <a:sym typeface="Raleway"/>
              </a:defRPr>
            </a:lvl1pPr>
            <a:lvl2pPr lvl="1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pPr lvl="0"/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effectLst>
                  <a:glow rad="101600">
                    <a:srgbClr val="FFFFFF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Lato"/>
              </a:rPr>
              <a:t>健全</a:t>
            </a:r>
            <a:r>
              <a:rPr lang="zh-TW" altLang="en-US" sz="4000" dirty="0">
                <a:solidFill>
                  <a:schemeClr val="accent3">
                    <a:lumMod val="75000"/>
                  </a:schemeClr>
                </a:solidFill>
                <a:effectLst>
                  <a:glow rad="101600">
                    <a:srgbClr val="FFFFFF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Lato"/>
              </a:rPr>
              <a:t>創新創業生態</a:t>
            </a:r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effectLst>
                  <a:glow rad="101600">
                    <a:srgbClr val="FFFFFF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Lato"/>
              </a:rPr>
              <a:t>系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effectLst>
                <a:glow rad="101600">
                  <a:srgbClr val="FFFFFF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Lato"/>
            </a:endParaRPr>
          </a:p>
        </p:txBody>
      </p:sp>
      <p:sp>
        <p:nvSpPr>
          <p:cNvPr id="20" name="圓角矩形 19"/>
          <p:cNvSpPr/>
          <p:nvPr/>
        </p:nvSpPr>
        <p:spPr>
          <a:xfrm>
            <a:off x="1517747" y="1084124"/>
            <a:ext cx="2736304" cy="10081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活絡創新人才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圓角矩形 20"/>
          <p:cNvSpPr/>
          <p:nvPr/>
        </p:nvSpPr>
        <p:spPr>
          <a:xfrm>
            <a:off x="1517747" y="3108481"/>
            <a:ext cx="2736304" cy="1008112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完備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創新法規</a:t>
            </a:r>
          </a:p>
        </p:txBody>
      </p:sp>
      <p:sp>
        <p:nvSpPr>
          <p:cNvPr id="22" name="圓角矩形 21"/>
          <p:cNvSpPr/>
          <p:nvPr/>
        </p:nvSpPr>
        <p:spPr>
          <a:xfrm>
            <a:off x="4902479" y="1084124"/>
            <a:ext cx="2736304" cy="1008112"/>
          </a:xfrm>
          <a:prstGeom prst="roundRect">
            <a:avLst/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完善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資金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協助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圓角矩形 22"/>
          <p:cNvSpPr/>
          <p:nvPr/>
        </p:nvSpPr>
        <p:spPr>
          <a:xfrm>
            <a:off x="4902479" y="3108481"/>
            <a:ext cx="2736304" cy="1008112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提供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創新場域</a:t>
            </a:r>
          </a:p>
        </p:txBody>
      </p:sp>
      <p:sp>
        <p:nvSpPr>
          <p:cNvPr id="24" name="圓角矩形 23"/>
          <p:cNvSpPr/>
          <p:nvPr/>
        </p:nvSpPr>
        <p:spPr>
          <a:xfrm>
            <a:off x="801491" y="5063742"/>
            <a:ext cx="7632848" cy="617875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構完善創新創業生態</a:t>
            </a:r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體系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771525" y="5583145"/>
            <a:ext cx="77958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促進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國內新興產業之發展，如物聯網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2000" b="1" dirty="0" err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IoT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、人工智慧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(AI)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、大數據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(Big Data)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及虛擬與擴增實境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(Virtual and Augmented Reality)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902478" y="2092236"/>
            <a:ext cx="33074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13" indent="-265113" algn="just" hangingPunct="0">
              <a:buSzPct val="80000"/>
              <a:buFont typeface="Wingdings" panose="05000000000000000000" pitchFamily="2" charset="2"/>
              <a:buChar char="l"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通過創業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天使投資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方案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Arial"/>
            </a:endParaRPr>
          </a:p>
          <a:p>
            <a:pPr marL="265113" indent="-265113" algn="just" hangingPunct="0">
              <a:buSzPct val="80000"/>
              <a:buFont typeface="Wingdings" panose="05000000000000000000" pitchFamily="2" charset="2"/>
              <a:buChar char="l"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規劃國家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級投資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公司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Arial"/>
            </a:endParaRPr>
          </a:p>
          <a:p>
            <a:pPr marL="265113" indent="-265113" algn="just" hangingPunct="0">
              <a:buSzPct val="80000"/>
              <a:buFont typeface="Wingdings" panose="05000000000000000000" pitchFamily="2" charset="2"/>
              <a:buChar char="l"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成立產業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創新轉型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基金</a:t>
            </a:r>
            <a:endParaRPr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1092530" y="2146974"/>
            <a:ext cx="3716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13" indent="-265113" algn="just" hangingPunct="0">
              <a:buSzPct val="80000"/>
              <a:buFont typeface="Wingdings" panose="05000000000000000000" pitchFamily="2" charset="2"/>
              <a:buChar char="l"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研擬外國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專業人才延攬及僱用法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  <a:cs typeface="Arial"/>
            </a:endParaRPr>
          </a:p>
          <a:p>
            <a:pPr marL="265113" indent="-265113" algn="just" hangingPunct="0">
              <a:buSzPct val="80000"/>
              <a:buFont typeface="Wingdings" panose="05000000000000000000" pitchFamily="2" charset="2"/>
              <a:buChar char="l"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每年選派至少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50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位博士赴矽谷</a:t>
            </a:r>
          </a:p>
        </p:txBody>
      </p:sp>
      <p:sp>
        <p:nvSpPr>
          <p:cNvPr id="12" name="矩形 11"/>
          <p:cNvSpPr/>
          <p:nvPr/>
        </p:nvSpPr>
        <p:spPr>
          <a:xfrm>
            <a:off x="1282730" y="4063536"/>
            <a:ext cx="32063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13" indent="-265113" algn="just" hangingPunct="0">
              <a:buSzPct val="80000"/>
              <a:buFont typeface="Wingdings" panose="05000000000000000000" pitchFamily="2" charset="2"/>
              <a:buChar char="l"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修正產業創新條例、科學技術基本法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Arial"/>
            </a:endParaRPr>
          </a:p>
          <a:p>
            <a:pPr marL="265113" indent="-265113" algn="just" hangingPunct="0">
              <a:buSzPct val="80000"/>
              <a:buFont typeface="Wingdings" panose="05000000000000000000" pitchFamily="2" charset="2"/>
              <a:buChar char="l"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研擬金融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科技創新實驗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條例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  <a:cs typeface="Arial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809506" y="4063536"/>
            <a:ext cx="34004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13" indent="-265113" algn="just" hangingPunct="0">
              <a:buSzPct val="80000"/>
              <a:buFont typeface="Wingdings" panose="05000000000000000000" pitchFamily="2" charset="2"/>
              <a:buChar char="l"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設立中區及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南區青創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基地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  <a:cs typeface="Arial"/>
            </a:endParaRPr>
          </a:p>
          <a:p>
            <a:pPr marL="265113" indent="-265113" algn="just" hangingPunct="0">
              <a:buSzPct val="80000"/>
              <a:buFont typeface="Wingdings" panose="05000000000000000000" pitchFamily="2" charset="2"/>
              <a:buChar char="l"/>
            </a:pP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規劃設立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AR/VR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/>
              </a:rPr>
              <a:t>示範場域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  <a:cs typeface="Arial"/>
            </a:endParaRPr>
          </a:p>
        </p:txBody>
      </p:sp>
      <p:sp>
        <p:nvSpPr>
          <p:cNvPr id="14" name="投影片編號版面配置區 1"/>
          <p:cNvSpPr txBox="1">
            <a:spLocks/>
          </p:cNvSpPr>
          <p:nvPr/>
        </p:nvSpPr>
        <p:spPr>
          <a:xfrm>
            <a:off x="6997419" y="64972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zh-TW"/>
            </a:defPPr>
            <a:lvl1pPr marR="0" lvl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defRPr>
            </a:lvl1pPr>
            <a:lvl2pPr marR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fld id="{862BEF42-55D4-405D-879A-39DD27EC09B4}" type="slidenum">
              <a:rPr lang="zh-TW" altLang="en-US"/>
              <a:pPr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4989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9" descr="http://thaiburapa.co.th/wp-content/uploads/2012/04/2008341075869_2.png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colorTemperature colorTemp="53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59280" y="845389"/>
            <a:ext cx="9262560" cy="5443268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14" name="標題 1"/>
          <p:cNvSpPr txBox="1">
            <a:spLocks/>
          </p:cNvSpPr>
          <p:nvPr/>
        </p:nvSpPr>
        <p:spPr>
          <a:xfrm>
            <a:off x="902525" y="0"/>
            <a:ext cx="8209846" cy="128656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60000" marR="0" lvl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rgbClr val="97ABBC"/>
              </a:buClr>
              <a:buSzPct val="100000"/>
              <a:buFont typeface="Raleway"/>
              <a:buNone/>
              <a:defRPr lang="en-US" sz="4400" b="1" i="0" u="none" strike="noStrike" kern="1200" cap="none" baseline="0">
                <a:solidFill>
                  <a:schemeClr val="tx1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  <a:sym typeface="Raleway"/>
              </a:defRPr>
            </a:lvl1pPr>
            <a:lvl2pPr lvl="1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pPr marL="3175"/>
            <a:r>
              <a:rPr lang="zh-TW" altLang="en-US" sz="3800" dirty="0" smtClean="0">
                <a:solidFill>
                  <a:schemeClr val="accent3">
                    <a:lumMod val="75000"/>
                  </a:schemeClr>
                </a:solidFill>
                <a:effectLst>
                  <a:glow rad="101600">
                    <a:srgbClr val="FFFFFF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Lato"/>
              </a:rPr>
              <a:t>連結</a:t>
            </a:r>
            <a:r>
              <a:rPr lang="zh-TW" altLang="en-US" sz="3800" dirty="0">
                <a:solidFill>
                  <a:schemeClr val="accent3">
                    <a:lumMod val="75000"/>
                  </a:schemeClr>
                </a:solidFill>
                <a:effectLst>
                  <a:glow rad="101600">
                    <a:srgbClr val="FFFFFF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Lato"/>
              </a:rPr>
              <a:t>矽谷等國際研發</a:t>
            </a:r>
            <a:r>
              <a:rPr lang="zh-TW" altLang="en-US" sz="3800" dirty="0" smtClean="0">
                <a:solidFill>
                  <a:schemeClr val="accent3">
                    <a:lumMod val="75000"/>
                  </a:schemeClr>
                </a:solidFill>
                <a:effectLst>
                  <a:glow rad="101600">
                    <a:srgbClr val="FFFFFF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Lato"/>
              </a:rPr>
              <a:t>能量</a:t>
            </a:r>
            <a:endParaRPr lang="zh-TW" altLang="en-US" sz="3800" dirty="0">
              <a:solidFill>
                <a:schemeClr val="accent3">
                  <a:lumMod val="75000"/>
                </a:schemeClr>
              </a:solidFill>
              <a:effectLst>
                <a:glow rad="101600">
                  <a:srgbClr val="FFFFFF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Lato"/>
            </a:endParaRPr>
          </a:p>
        </p:txBody>
      </p:sp>
      <p:pic>
        <p:nvPicPr>
          <p:cNvPr id="20" name="Picture 2" descr="「台灣」的圖片搜尋結果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400" b="84100" l="31000" r="70800">
                        <a14:foregroundMark x1="58800" y1="39200" x2="58800" y2="39200"/>
                        <a14:foregroundMark x1="55600" y1="52000" x2="55600" y2="52000"/>
                        <a14:foregroundMark x1="49000" y1="53000" x2="49000" y2="53000"/>
                        <a14:foregroundMark x1="47200" y1="49400" x2="47200" y2="494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206" t="17062" r="29174" b="15287"/>
          <a:stretch/>
        </p:blipFill>
        <p:spPr bwMode="auto">
          <a:xfrm>
            <a:off x="3669068" y="3419293"/>
            <a:ext cx="507711" cy="866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矩形 32"/>
          <p:cNvSpPr/>
          <p:nvPr/>
        </p:nvSpPr>
        <p:spPr>
          <a:xfrm>
            <a:off x="5122346" y="2019302"/>
            <a:ext cx="3708400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buClr>
                <a:schemeClr val="accent2">
                  <a:lumMod val="75000"/>
                </a:schemeClr>
              </a:buClr>
              <a:buSzPct val="100000"/>
              <a:defRPr/>
            </a:pPr>
            <a:r>
              <a:rPr lang="zh-TW" altLang="en-US" sz="2800" b="1" dirty="0" smtClean="0"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1"/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Lato"/>
                <a:sym typeface="Raleway"/>
              </a:rPr>
              <a:t>連結國際企業</a:t>
            </a:r>
            <a:endParaRPr lang="zh-TW" altLang="en-US" sz="2800" b="1" dirty="0">
              <a:solidFill>
                <a:schemeClr val="accent2">
                  <a:lumMod val="75000"/>
                </a:schemeClr>
              </a:solidFill>
              <a:effectLst>
                <a:glow rad="101600">
                  <a:schemeClr val="bg1"/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Lato"/>
              <a:sym typeface="Raleway"/>
            </a:endParaRPr>
          </a:p>
        </p:txBody>
      </p:sp>
      <p:sp>
        <p:nvSpPr>
          <p:cNvPr id="34" name="內容版面配置區 2"/>
          <p:cNvSpPr txBox="1">
            <a:spLocks/>
          </p:cNvSpPr>
          <p:nvPr/>
        </p:nvSpPr>
        <p:spPr>
          <a:xfrm>
            <a:off x="4817534" y="2533896"/>
            <a:ext cx="4136686" cy="19638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hangingPunct="0">
              <a:lnSpc>
                <a:spcPct val="100000"/>
              </a:lnSpc>
              <a:spcBef>
                <a:spcPts val="600"/>
              </a:spcBef>
            </a:pPr>
            <a:r>
              <a:rPr lang="zh-TW" altLang="zh-TW" sz="2000" b="1" dirty="0"/>
              <a:t>微軟</a:t>
            </a:r>
            <a:r>
              <a:rPr lang="zh-TW" altLang="en-US" sz="2000" b="1" dirty="0"/>
              <a:t>在臺設立</a:t>
            </a:r>
            <a:r>
              <a:rPr lang="zh-TW" altLang="zh-TW" sz="2000" b="1" dirty="0"/>
              <a:t>物聯網創新中心</a:t>
            </a:r>
            <a:endParaRPr lang="en-US" altLang="zh-TW" sz="2000" b="1" dirty="0"/>
          </a:p>
          <a:p>
            <a:pPr algn="just" hangingPunct="0">
              <a:lnSpc>
                <a:spcPct val="100000"/>
              </a:lnSpc>
              <a:spcBef>
                <a:spcPts val="600"/>
              </a:spcBef>
            </a:pPr>
            <a:r>
              <a:rPr lang="zh-TW" altLang="en-US" sz="2000" b="1" dirty="0"/>
              <a:t>高</a:t>
            </a:r>
            <a:r>
              <a:rPr lang="zh-TW" altLang="en-US" sz="2000" b="1" dirty="0" smtClean="0"/>
              <a:t>通與經濟部簽署合作備忘錄，將在臺成立</a:t>
            </a:r>
            <a:r>
              <a:rPr lang="zh-TW" altLang="en-US" sz="2000" b="1" dirty="0"/>
              <a:t>科技實驗室</a:t>
            </a:r>
            <a:endParaRPr lang="en-US" altLang="zh-TW" sz="2000" b="1" dirty="0"/>
          </a:p>
          <a:p>
            <a:pPr algn="just" hangingPunct="0">
              <a:lnSpc>
                <a:spcPct val="100000"/>
              </a:lnSpc>
              <a:spcBef>
                <a:spcPts val="600"/>
              </a:spcBef>
            </a:pPr>
            <a:r>
              <a:rPr lang="zh-TW" altLang="en-US" sz="2000" b="1" dirty="0"/>
              <a:t>另有多家國際企業表達興趣，如</a:t>
            </a:r>
            <a:r>
              <a:rPr lang="en-US" altLang="zh-TW" sz="2000" b="1" dirty="0"/>
              <a:t>Intel</a:t>
            </a:r>
            <a:r>
              <a:rPr lang="zh-TW" altLang="en-US" sz="2000" b="1" dirty="0"/>
              <a:t>、</a:t>
            </a:r>
            <a:r>
              <a:rPr lang="en-US" altLang="zh-TW" sz="2000" b="1" dirty="0" smtClean="0"/>
              <a:t>Cisco</a:t>
            </a:r>
            <a:r>
              <a:rPr lang="zh-TW" altLang="en-US" sz="2000" b="1" dirty="0" smtClean="0"/>
              <a:t>等</a:t>
            </a:r>
            <a:r>
              <a:rPr lang="zh-TW" altLang="en-US" sz="2000" b="1" dirty="0"/>
              <a:t>，刻正積極洽談中</a:t>
            </a:r>
          </a:p>
        </p:txBody>
      </p:sp>
      <p:sp>
        <p:nvSpPr>
          <p:cNvPr id="35" name="矩形 34"/>
          <p:cNvSpPr/>
          <p:nvPr/>
        </p:nvSpPr>
        <p:spPr>
          <a:xfrm>
            <a:off x="465433" y="3974508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chemeClr val="bg1"/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Lato"/>
              </a:rPr>
              <a:t>連結新創事業</a:t>
            </a:r>
          </a:p>
        </p:txBody>
      </p:sp>
      <p:sp>
        <p:nvSpPr>
          <p:cNvPr id="36" name="矩形 35"/>
          <p:cNvSpPr/>
          <p:nvPr/>
        </p:nvSpPr>
        <p:spPr>
          <a:xfrm>
            <a:off x="340192" y="4594038"/>
            <a:ext cx="4366796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 defTabSz="685800" hangingPunct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邀請國際新創來台參與</a:t>
            </a:r>
            <a:r>
              <a:rPr lang="en-US" altLang="zh-TW" sz="2000" b="1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InnoVEX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Meet </a:t>
            </a:r>
            <a:r>
              <a:rPr lang="en-US" altLang="zh-TW" sz="2000" b="1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Taiepi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，促成交流與合作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1450" indent="-171450" algn="just" defTabSz="685800" hangingPunct="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TSS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帶領新創團隊參加國際大型新創活動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Disrupt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投影片編號版面配置區 1"/>
          <p:cNvSpPr txBox="1">
            <a:spLocks/>
          </p:cNvSpPr>
          <p:nvPr/>
        </p:nvSpPr>
        <p:spPr>
          <a:xfrm>
            <a:off x="6997419" y="64972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zh-TW"/>
            </a:defPPr>
            <a:lvl1pPr marR="0" lvl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defRPr>
            </a:lvl1pPr>
            <a:lvl2pPr marR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fld id="{862BEF42-55D4-405D-879A-39DD27EC09B4}" type="slidenum">
              <a:rPr lang="zh-TW" altLang="en-US"/>
              <a:pPr/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62172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>
            <a:off x="1864427" y="1215167"/>
            <a:ext cx="5771408" cy="2538238"/>
            <a:chOff x="1864427" y="1535792"/>
            <a:chExt cx="5771408" cy="2538238"/>
          </a:xfrm>
        </p:grpSpPr>
        <p:sp>
          <p:nvSpPr>
            <p:cNvPr id="3" name="矩形 2"/>
            <p:cNvSpPr/>
            <p:nvPr/>
          </p:nvSpPr>
          <p:spPr>
            <a:xfrm>
              <a:off x="2794860" y="3366144"/>
              <a:ext cx="391634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400" b="1" dirty="0" smtClean="0">
                  <a:solidFill>
                    <a:srgbClr val="002060"/>
                  </a:solidFill>
                  <a:effectLst>
                    <a:glow rad="63500">
                      <a:schemeClr val="bg1"/>
                    </a:glow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物聯網產業大聯盟</a:t>
              </a:r>
              <a:endParaRPr lang="en-US" altLang="zh-TW" sz="2400" b="1" dirty="0" smtClean="0">
                <a:solidFill>
                  <a:srgbClr val="002060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600" b="1" dirty="0" smtClean="0">
                  <a:solidFill>
                    <a:srgbClr val="002060"/>
                  </a:solidFill>
                  <a:effectLst>
                    <a:glow rad="63500">
                      <a:schemeClr val="bg1"/>
                    </a:glow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(</a:t>
              </a:r>
              <a:r>
                <a:rPr lang="en-US" altLang="zh-TW" sz="1600" dirty="0" smtClean="0"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105.12.25</a:t>
              </a:r>
              <a:r>
                <a:rPr lang="zh-TW" altLang="en-US" sz="1600" dirty="0" smtClean="0"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啟動，逾</a:t>
              </a:r>
              <a:r>
                <a:rPr lang="en-US" altLang="zh-TW" sz="1600" dirty="0" smtClean="0"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140</a:t>
              </a:r>
              <a:r>
                <a:rPr lang="zh-TW" altLang="en-US" sz="1600" dirty="0" smtClean="0"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個單位加入</a:t>
              </a:r>
              <a:r>
                <a:rPr lang="en-US" altLang="zh-TW" sz="1600" dirty="0" smtClean="0">
                  <a:latin typeface="Arial Unicode MS" panose="020B060402020202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1600" b="1" dirty="0">
                <a:solidFill>
                  <a:srgbClr val="002060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10" name="群組 9"/>
            <p:cNvGrpSpPr/>
            <p:nvPr/>
          </p:nvGrpSpPr>
          <p:grpSpPr>
            <a:xfrm>
              <a:off x="1864427" y="1535792"/>
              <a:ext cx="5771408" cy="1830352"/>
              <a:chOff x="1552925" y="3487757"/>
              <a:chExt cx="5771408" cy="1830352"/>
            </a:xfrm>
          </p:grpSpPr>
          <p:pic>
            <p:nvPicPr>
              <p:cNvPr id="7" name="圖片 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80454" y="4168953"/>
                <a:ext cx="3089397" cy="1149156"/>
              </a:xfrm>
              <a:prstGeom prst="ellipse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sp>
            <p:nvSpPr>
              <p:cNvPr id="21" name="矩形 20"/>
              <p:cNvSpPr/>
              <p:nvPr/>
            </p:nvSpPr>
            <p:spPr>
              <a:xfrm>
                <a:off x="2901697" y="3487757"/>
                <a:ext cx="1287550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TW" altLang="en-US" sz="2000" b="1" dirty="0" smtClean="0">
                    <a:solidFill>
                      <a:srgbClr val="7030A0"/>
                    </a:solidFill>
                    <a:effectLst>
                      <a:glow rad="63500">
                        <a:schemeClr val="bg1"/>
                      </a:glow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Arial Unicode MS" panose="020B0604020202020204" pitchFamily="34" charset="-120"/>
                    <a:ea typeface="微軟正黑體" panose="020B0604030504040204" pitchFamily="34" charset="-120"/>
                  </a:rPr>
                  <a:t>國內大</a:t>
                </a:r>
                <a:r>
                  <a:rPr lang="zh-TW" altLang="en-US" sz="2000" b="1" dirty="0">
                    <a:solidFill>
                      <a:srgbClr val="7030A0"/>
                    </a:solidFill>
                    <a:effectLst>
                      <a:glow rad="63500">
                        <a:schemeClr val="bg1"/>
                      </a:glow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Arial Unicode MS" panose="020B0604020202020204" pitchFamily="34" charset="-120"/>
                    <a:ea typeface="微軟正黑體" panose="020B0604030504040204" pitchFamily="34" charset="-120"/>
                  </a:rPr>
                  <a:t>廠</a:t>
                </a:r>
                <a:endParaRPr lang="en-US" altLang="zh-TW" sz="2000" b="1" dirty="0">
                  <a:solidFill>
                    <a:srgbClr val="7030A0"/>
                  </a:solidFill>
                  <a:effectLst>
                    <a:glow rad="63500">
                      <a:schemeClr val="bg1"/>
                    </a:glow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4854331" y="3487757"/>
                <a:ext cx="1413098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TW" altLang="en-US" sz="2000" b="1" dirty="0">
                    <a:solidFill>
                      <a:srgbClr val="7030A0"/>
                    </a:solidFill>
                    <a:effectLst>
                      <a:glow rad="63500">
                        <a:schemeClr val="bg1"/>
                      </a:glow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Arial Unicode MS" panose="020B0604020202020204" pitchFamily="34" charset="-120"/>
                    <a:ea typeface="微軟正黑體" panose="020B0604030504040204" pitchFamily="34" charset="-120"/>
                  </a:rPr>
                  <a:t>新創社群</a:t>
                </a:r>
                <a:endParaRPr lang="en-US" altLang="zh-TW" sz="2000" b="1" dirty="0">
                  <a:solidFill>
                    <a:srgbClr val="7030A0"/>
                  </a:solidFill>
                  <a:effectLst>
                    <a:glow rad="63500">
                      <a:schemeClr val="bg1"/>
                    </a:glow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1552925" y="4739510"/>
                <a:ext cx="1327529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TW" altLang="en-US" sz="2000" b="1" dirty="0">
                    <a:solidFill>
                      <a:srgbClr val="7030A0"/>
                    </a:solidFill>
                    <a:effectLst>
                      <a:glow rad="63500">
                        <a:schemeClr val="bg1"/>
                      </a:glow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Arial Unicode MS" panose="020B0604020202020204" pitchFamily="34" charset="-120"/>
                    <a:ea typeface="微軟正黑體" panose="020B0604030504040204" pitchFamily="34" charset="-120"/>
                  </a:rPr>
                  <a:t>聯盟</a:t>
                </a:r>
                <a:r>
                  <a:rPr lang="en-US" altLang="zh-TW" sz="2000" b="1" dirty="0">
                    <a:solidFill>
                      <a:srgbClr val="7030A0"/>
                    </a:solidFill>
                    <a:effectLst>
                      <a:glow rad="63500">
                        <a:schemeClr val="bg1"/>
                      </a:glow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Arial Unicode MS" panose="020B0604020202020204" pitchFamily="34" charset="-120"/>
                    <a:ea typeface="微軟正黑體" panose="020B0604030504040204" pitchFamily="34" charset="-120"/>
                  </a:rPr>
                  <a:t>/</a:t>
                </a:r>
                <a:r>
                  <a:rPr lang="zh-TW" altLang="en-US" sz="2000" b="1" dirty="0">
                    <a:solidFill>
                      <a:srgbClr val="7030A0"/>
                    </a:solidFill>
                    <a:effectLst>
                      <a:glow rad="63500">
                        <a:schemeClr val="bg1"/>
                      </a:glow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Arial Unicode MS" panose="020B0604020202020204" pitchFamily="34" charset="-120"/>
                    <a:ea typeface="微軟正黑體" panose="020B0604030504040204" pitchFamily="34" charset="-120"/>
                  </a:rPr>
                  <a:t>協會</a:t>
                </a:r>
                <a:endParaRPr lang="en-US" altLang="zh-TW" sz="2000" b="1" dirty="0">
                  <a:solidFill>
                    <a:srgbClr val="7030A0"/>
                  </a:solidFill>
                  <a:effectLst>
                    <a:glow rad="63500">
                      <a:schemeClr val="bg1"/>
                    </a:glow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5819241" y="4797273"/>
                <a:ext cx="1505091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TW" altLang="en-US" sz="2000" b="1" dirty="0">
                    <a:solidFill>
                      <a:srgbClr val="7030A0"/>
                    </a:solidFill>
                    <a:effectLst>
                      <a:glow rad="63500">
                        <a:schemeClr val="bg1"/>
                      </a:glow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Arial Unicode MS" panose="020B0604020202020204" pitchFamily="34" charset="-120"/>
                    <a:ea typeface="微軟正黑體" panose="020B0604030504040204" pitchFamily="34" charset="-120"/>
                  </a:rPr>
                  <a:t>學研單位</a:t>
                </a:r>
                <a:endParaRPr lang="en-US" altLang="zh-TW" sz="2000" b="1" dirty="0">
                  <a:solidFill>
                    <a:srgbClr val="7030A0"/>
                  </a:solidFill>
                  <a:effectLst>
                    <a:glow rad="63500">
                      <a:schemeClr val="bg1"/>
                    </a:glow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5969851" y="4097035"/>
                <a:ext cx="1354482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TW" altLang="en-US" sz="2000" b="1" dirty="0">
                    <a:solidFill>
                      <a:srgbClr val="7030A0"/>
                    </a:solidFill>
                    <a:effectLst>
                      <a:glow rad="63500">
                        <a:schemeClr val="bg1"/>
                      </a:glow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Arial Unicode MS" panose="020B0604020202020204" pitchFamily="34" charset="-120"/>
                    <a:ea typeface="微軟正黑體" panose="020B0604030504040204" pitchFamily="34" charset="-120"/>
                  </a:rPr>
                  <a:t>中小企業</a:t>
                </a:r>
                <a:endParaRPr lang="en-US" altLang="zh-TW" sz="2000" b="1" dirty="0">
                  <a:solidFill>
                    <a:srgbClr val="7030A0"/>
                  </a:solidFill>
                  <a:effectLst>
                    <a:glow rad="63500">
                      <a:schemeClr val="bg1"/>
                    </a:glow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1552925" y="3893682"/>
                <a:ext cx="1348772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TW" altLang="en-US" sz="2000" b="1" dirty="0">
                    <a:solidFill>
                      <a:srgbClr val="7030A0"/>
                    </a:solidFill>
                    <a:effectLst>
                      <a:glow rad="63500">
                        <a:schemeClr val="bg1"/>
                      </a:glow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Arial Unicode MS" panose="020B0604020202020204" pitchFamily="34" charset="-120"/>
                    <a:ea typeface="微軟正黑體" panose="020B0604030504040204" pitchFamily="34" charset="-120"/>
                  </a:rPr>
                  <a:t>國際企業</a:t>
                </a:r>
                <a:endParaRPr lang="en-US" altLang="zh-TW" sz="2000" b="1" dirty="0">
                  <a:solidFill>
                    <a:srgbClr val="7030A0"/>
                  </a:solidFill>
                  <a:effectLst>
                    <a:glow rad="63500">
                      <a:schemeClr val="bg1"/>
                    </a:glow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2901698" y="3959869"/>
                <a:ext cx="3246614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TW" altLang="en-US" sz="2000" b="1" dirty="0" smtClean="0">
                    <a:solidFill>
                      <a:srgbClr val="FF0000"/>
                    </a:solidFill>
                    <a:effectLst>
                      <a:glow rad="63500">
                        <a:schemeClr val="bg1"/>
                      </a:glow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Arial Unicode MS" panose="020B0604020202020204" pitchFamily="34" charset="-120"/>
                    <a:ea typeface="微軟正黑體" panose="020B0604030504040204" pitchFamily="34" charset="-120"/>
                  </a:rPr>
                  <a:t>促進大小企業跨域合作</a:t>
                </a:r>
                <a:endParaRPr lang="zh-TW" altLang="en-US" sz="2000" b="1" dirty="0">
                  <a:solidFill>
                    <a:srgbClr val="FF0000"/>
                  </a:solidFill>
                  <a:effectLst>
                    <a:glow rad="63500">
                      <a:schemeClr val="bg1"/>
                    </a:glow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Unicode MS" panose="020B0604020202020204" pitchFamily="34" charset="-120"/>
                  <a:ea typeface="微軟正黑體" panose="020B0604030504040204" pitchFamily="34" charset="-120"/>
                </a:endParaRPr>
              </a:p>
            </p:txBody>
          </p:sp>
        </p:grpSp>
      </p:grpSp>
      <p:sp>
        <p:nvSpPr>
          <p:cNvPr id="39" name="標題 1"/>
          <p:cNvSpPr txBox="1">
            <a:spLocks/>
          </p:cNvSpPr>
          <p:nvPr/>
        </p:nvSpPr>
        <p:spPr>
          <a:xfrm>
            <a:off x="854653" y="0"/>
            <a:ext cx="8289348" cy="132904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60000" marR="0" lvl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rgbClr val="97ABBC"/>
              </a:buClr>
              <a:buSzPct val="100000"/>
              <a:buFont typeface="Raleway"/>
              <a:buNone/>
              <a:defRPr lang="en-US" sz="4400" b="1" i="0" u="none" strike="noStrike" kern="1200" cap="none" baseline="0">
                <a:solidFill>
                  <a:schemeClr val="tx1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  <a:sym typeface="Raleway"/>
              </a:defRPr>
            </a:lvl1pPr>
            <a:lvl2pPr lvl="1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buClr>
                <a:srgbClr val="97ABBC"/>
              </a:buClr>
              <a:buSzPct val="1000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pPr marL="3175"/>
            <a:r>
              <a:rPr lang="zh-TW" altLang="en-US" sz="3600" dirty="0" smtClean="0">
                <a:solidFill>
                  <a:srgbClr val="9BBB59">
                    <a:lumMod val="75000"/>
                  </a:srgbClr>
                </a:solidFill>
                <a:effectLst>
                  <a:glow rad="101600">
                    <a:srgbClr val="FFFFFF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Lato"/>
              </a:rPr>
              <a:t>軟硬</a:t>
            </a:r>
            <a:r>
              <a:rPr lang="zh-TW" altLang="en-US" sz="3600" dirty="0">
                <a:solidFill>
                  <a:srgbClr val="9BBB59">
                    <a:lumMod val="75000"/>
                  </a:srgbClr>
                </a:solidFill>
                <a:effectLst>
                  <a:glow rad="101600">
                    <a:srgbClr val="FFFFFF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Lato"/>
              </a:rPr>
              <a:t>整合建構物聯</a:t>
            </a:r>
            <a:r>
              <a:rPr lang="zh-TW" altLang="en-US" sz="3600" dirty="0" smtClean="0">
                <a:solidFill>
                  <a:srgbClr val="9BBB59">
                    <a:lumMod val="75000"/>
                  </a:srgbClr>
                </a:solidFill>
                <a:effectLst>
                  <a:glow rad="101600">
                    <a:srgbClr val="FFFFFF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Lato"/>
              </a:rPr>
              <a:t>網價值鏈 </a:t>
            </a:r>
            <a:endParaRPr lang="zh-TW" altLang="en-US" sz="3600" dirty="0">
              <a:solidFill>
                <a:srgbClr val="9BBB59">
                  <a:lumMod val="75000"/>
                </a:srgbClr>
              </a:solidFill>
              <a:effectLst>
                <a:glow rad="101600">
                  <a:srgbClr val="FFFFFF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Lato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84049" y="5354785"/>
            <a:ext cx="1216693" cy="4164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智慧交通</a:t>
            </a:r>
            <a:endParaRPr lang="zh-TW" altLang="en-US" sz="16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1" name="圖片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22" y="4372671"/>
            <a:ext cx="857145" cy="857145"/>
          </a:xfrm>
          <a:prstGeom prst="rect">
            <a:avLst/>
          </a:prstGeom>
        </p:spPr>
      </p:pic>
      <p:sp>
        <p:nvSpPr>
          <p:cNvPr id="42" name="矩形 41"/>
          <p:cNvSpPr/>
          <p:nvPr/>
        </p:nvSpPr>
        <p:spPr>
          <a:xfrm>
            <a:off x="1395813" y="5354785"/>
            <a:ext cx="1143000" cy="4157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智慧家庭</a:t>
            </a:r>
            <a:endParaRPr lang="zh-TW" altLang="en-US" sz="16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3" name="圖片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641" y="4304436"/>
            <a:ext cx="957472" cy="957472"/>
          </a:xfrm>
          <a:prstGeom prst="rect">
            <a:avLst/>
          </a:prstGeom>
        </p:spPr>
      </p:pic>
      <p:pic>
        <p:nvPicPr>
          <p:cNvPr id="44" name="圖片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7113" y="4460288"/>
            <a:ext cx="1007177" cy="793991"/>
          </a:xfrm>
          <a:prstGeom prst="rect">
            <a:avLst/>
          </a:prstGeom>
        </p:spPr>
      </p:pic>
      <p:sp>
        <p:nvSpPr>
          <p:cNvPr id="45" name="矩形 44"/>
          <p:cNvSpPr/>
          <p:nvPr/>
        </p:nvSpPr>
        <p:spPr>
          <a:xfrm>
            <a:off x="2437113" y="5354135"/>
            <a:ext cx="1216693" cy="4164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智慧製造</a:t>
            </a:r>
            <a:endParaRPr lang="en-US" altLang="zh-TW" sz="1600" b="1" dirty="0" smtClean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9" name="圖片 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590" y="4323669"/>
            <a:ext cx="1080119" cy="1080119"/>
          </a:xfrm>
          <a:prstGeom prst="rect">
            <a:avLst/>
          </a:prstGeom>
        </p:spPr>
      </p:pic>
      <p:sp>
        <p:nvSpPr>
          <p:cNvPr id="50" name="矩形 49"/>
          <p:cNvSpPr/>
          <p:nvPr/>
        </p:nvSpPr>
        <p:spPr>
          <a:xfrm>
            <a:off x="3510590" y="5354785"/>
            <a:ext cx="1216693" cy="4164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智慧醫療</a:t>
            </a:r>
            <a:endParaRPr lang="en-US" altLang="zh-TW" sz="1600" b="1" dirty="0" smtClean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2" name="圖片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822" y="4372671"/>
            <a:ext cx="982114" cy="982114"/>
          </a:xfrm>
          <a:prstGeom prst="rect">
            <a:avLst/>
          </a:prstGeom>
        </p:spPr>
      </p:pic>
      <p:sp>
        <p:nvSpPr>
          <p:cNvPr id="53" name="矩形 52"/>
          <p:cNvSpPr/>
          <p:nvPr/>
        </p:nvSpPr>
        <p:spPr>
          <a:xfrm>
            <a:off x="4786533" y="5354134"/>
            <a:ext cx="1216693" cy="4164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</a:t>
            </a:r>
            <a:r>
              <a:rPr lang="zh-TW" altLang="en-US" sz="16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農業</a:t>
            </a:r>
          </a:p>
        </p:txBody>
      </p:sp>
      <p:pic>
        <p:nvPicPr>
          <p:cNvPr id="55" name="圖片 5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281" y="4419515"/>
            <a:ext cx="830488" cy="861632"/>
          </a:xfrm>
          <a:prstGeom prst="rect">
            <a:avLst/>
          </a:prstGeom>
        </p:spPr>
      </p:pic>
      <p:sp>
        <p:nvSpPr>
          <p:cNvPr id="56" name="矩形 55"/>
          <p:cNvSpPr/>
          <p:nvPr/>
        </p:nvSpPr>
        <p:spPr>
          <a:xfrm>
            <a:off x="5818178" y="5347328"/>
            <a:ext cx="1216693" cy="4164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智慧商業</a:t>
            </a:r>
            <a:endParaRPr lang="zh-TW" altLang="en-US" sz="16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8" name="圖片 5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769" y="4199865"/>
            <a:ext cx="1166614" cy="11666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9" name="矩形 58"/>
          <p:cNvSpPr/>
          <p:nvPr/>
        </p:nvSpPr>
        <p:spPr>
          <a:xfrm>
            <a:off x="6892384" y="5359523"/>
            <a:ext cx="1216693" cy="4164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智慧物流</a:t>
            </a:r>
            <a:endParaRPr lang="zh-TW" altLang="en-US" sz="16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1" name="圖片 6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077" y="4433422"/>
            <a:ext cx="847725" cy="847725"/>
          </a:xfrm>
          <a:prstGeom prst="rect">
            <a:avLst/>
          </a:prstGeom>
        </p:spPr>
      </p:pic>
      <p:sp>
        <p:nvSpPr>
          <p:cNvPr id="62" name="矩形 61"/>
          <p:cNvSpPr/>
          <p:nvPr/>
        </p:nvSpPr>
        <p:spPr>
          <a:xfrm>
            <a:off x="7976304" y="5359523"/>
            <a:ext cx="1216693" cy="4164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智慧能效與環境監控</a:t>
            </a:r>
            <a:endParaRPr lang="zh-TW" altLang="en-US" sz="16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77338" y="5843659"/>
            <a:ext cx="73484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solidFill>
                  <a:srgbClr val="002060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召開物聯網產業大聯盟</a:t>
            </a:r>
            <a:r>
              <a:rPr lang="en-US" altLang="zh-TW" sz="2400" b="1" dirty="0">
                <a:solidFill>
                  <a:srgbClr val="002060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SIG</a:t>
            </a:r>
            <a:r>
              <a:rPr lang="zh-TW" altLang="en-US" sz="2400" b="1" dirty="0" smtClean="0">
                <a:solidFill>
                  <a:srgbClr val="002060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會議，就</a:t>
            </a:r>
            <a:r>
              <a:rPr lang="en-US" altLang="zh-TW" sz="2400" b="1" dirty="0" smtClean="0">
                <a:solidFill>
                  <a:srgbClr val="002060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2400" b="1" dirty="0" smtClean="0">
                <a:solidFill>
                  <a:srgbClr val="002060"/>
                </a:solidFill>
                <a:effectLst>
                  <a:glow rad="635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Unicode MS" panose="020B0604020202020204" pitchFamily="34" charset="-120"/>
                <a:ea typeface="微軟正黑體" panose="020B0604030504040204" pitchFamily="34" charset="-120"/>
              </a:rPr>
              <a:t>項議題提出建議</a:t>
            </a:r>
            <a:endParaRPr lang="en-US" altLang="zh-TW" sz="2400" b="1" dirty="0">
              <a:solidFill>
                <a:srgbClr val="002060"/>
              </a:solidFill>
              <a:effectLst>
                <a:glow rad="63500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ial Unicode MS" panose="020B060402020202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投影片編號版面配置區 1"/>
          <p:cNvSpPr txBox="1">
            <a:spLocks/>
          </p:cNvSpPr>
          <p:nvPr/>
        </p:nvSpPr>
        <p:spPr>
          <a:xfrm>
            <a:off x="6997419" y="64972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zh-TW"/>
            </a:defPPr>
            <a:lvl1pPr marR="0" lvl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defRPr>
            </a:lvl1pPr>
            <a:lvl2pPr marR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fld id="{862BEF42-55D4-405D-879A-39DD27EC09B4}" type="slidenum">
              <a:rPr lang="zh-TW" altLang="en-US"/>
              <a:pPr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7047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/>
        </p:nvGrpSpPr>
        <p:grpSpPr>
          <a:xfrm>
            <a:off x="474133" y="2151649"/>
            <a:ext cx="8077200" cy="3159320"/>
            <a:chOff x="78929" y="2509921"/>
            <a:chExt cx="8415245" cy="3627095"/>
          </a:xfrm>
        </p:grpSpPr>
        <p:pic>
          <p:nvPicPr>
            <p:cNvPr id="1026" name="Picture 2" descr="Colorful city vector file free to download.&#10;Enjoy ;)&#10;Remember to visit author's site!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43" t="3614" r="7659" b="5489"/>
            <a:stretch/>
          </p:blipFill>
          <p:spPr bwMode="auto">
            <a:xfrm>
              <a:off x="3289726" y="2676490"/>
              <a:ext cx="2477963" cy="2718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Freeform 8"/>
            <p:cNvSpPr/>
            <p:nvPr/>
          </p:nvSpPr>
          <p:spPr>
            <a:xfrm rot="21172262">
              <a:off x="2306960" y="2509921"/>
              <a:ext cx="3842082" cy="3627095"/>
            </a:xfrm>
            <a:custGeom>
              <a:avLst/>
              <a:gdLst>
                <a:gd name="connsiteX0" fmla="*/ 3120206 w 5240930"/>
                <a:gd name="connsiteY0" fmla="*/ 18970 h 4842334"/>
                <a:gd name="connsiteX1" fmla="*/ 5221960 w 5240930"/>
                <a:gd name="connsiteY1" fmla="*/ 2721610 h 4842334"/>
                <a:gd name="connsiteX2" fmla="*/ 2519320 w 5240930"/>
                <a:gd name="connsiteY2" fmla="*/ 4823364 h 4842334"/>
                <a:gd name="connsiteX3" fmla="*/ 436222 w 5240930"/>
                <a:gd name="connsiteY3" fmla="*/ 2848572 h 4842334"/>
                <a:gd name="connsiteX4" fmla="*/ 414986 w 5240930"/>
                <a:gd name="connsiteY4" fmla="*/ 2682589 h 4842334"/>
                <a:gd name="connsiteX5" fmla="*/ 0 w 5240930"/>
                <a:gd name="connsiteY5" fmla="*/ 2682589 h 4842334"/>
                <a:gd name="connsiteX6" fmla="*/ 457731 w 5240930"/>
                <a:gd name="connsiteY6" fmla="*/ 1893399 h 4842334"/>
                <a:gd name="connsiteX7" fmla="*/ 460687 w 5240930"/>
                <a:gd name="connsiteY7" fmla="*/ 1876665 h 4842334"/>
                <a:gd name="connsiteX8" fmla="*/ 464753 w 5240930"/>
                <a:gd name="connsiteY8" fmla="*/ 1862301 h 4842334"/>
                <a:gd name="connsiteX9" fmla="*/ 472187 w 5240930"/>
                <a:gd name="connsiteY9" fmla="*/ 1868475 h 4842334"/>
                <a:gd name="connsiteX10" fmla="*/ 622092 w 5240930"/>
                <a:gd name="connsiteY10" fmla="*/ 1610017 h 4842334"/>
                <a:gd name="connsiteX11" fmla="*/ 1244183 w 5240930"/>
                <a:gd name="connsiteY11" fmla="*/ 2682589 h 4842334"/>
                <a:gd name="connsiteX12" fmla="*/ 890089 w 5240930"/>
                <a:gd name="connsiteY12" fmla="*/ 2682589 h 4842334"/>
                <a:gd name="connsiteX13" fmla="*/ 897077 w 5240930"/>
                <a:gd name="connsiteY13" fmla="*/ 2741570 h 4842334"/>
                <a:gd name="connsiteX14" fmla="*/ 2577925 w 5240930"/>
                <a:gd name="connsiteY14" fmla="*/ 4354791 h 4842334"/>
                <a:gd name="connsiteX15" fmla="*/ 4753388 w 5240930"/>
                <a:gd name="connsiteY15" fmla="*/ 2663005 h 4842334"/>
                <a:gd name="connsiteX16" fmla="*/ 3061602 w 5240930"/>
                <a:gd name="connsiteY16" fmla="*/ 487542 h 4842334"/>
                <a:gd name="connsiteX17" fmla="*/ 1132227 w 5240930"/>
                <a:gd name="connsiteY17" fmla="*/ 1445680 h 4842334"/>
                <a:gd name="connsiteX18" fmla="*/ 1061341 w 5240930"/>
                <a:gd name="connsiteY18" fmla="*/ 1583422 h 4842334"/>
                <a:gd name="connsiteX19" fmla="*/ 1153218 w 5240930"/>
                <a:gd name="connsiteY19" fmla="*/ 1039838 h 4842334"/>
                <a:gd name="connsiteX20" fmla="*/ 732981 w 5240930"/>
                <a:gd name="connsiteY20" fmla="*/ 1194281 h 4842334"/>
                <a:gd name="connsiteX21" fmla="*/ 850707 w 5240930"/>
                <a:gd name="connsiteY21" fmla="*/ 1011957 h 4842334"/>
                <a:gd name="connsiteX22" fmla="*/ 3120206 w 5240930"/>
                <a:gd name="connsiteY22" fmla="*/ 18970 h 4842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240930" h="4842334">
                  <a:moveTo>
                    <a:pt x="3120206" y="18970"/>
                  </a:moveTo>
                  <a:cubicBezTo>
                    <a:pt x="4446903" y="184900"/>
                    <a:pt x="5387890" y="1394913"/>
                    <a:pt x="5221960" y="2721610"/>
                  </a:cubicBezTo>
                  <a:cubicBezTo>
                    <a:pt x="5056030" y="4048307"/>
                    <a:pt x="3846017" y="4989294"/>
                    <a:pt x="2519320" y="4823364"/>
                  </a:cubicBezTo>
                  <a:cubicBezTo>
                    <a:pt x="1441379" y="4688546"/>
                    <a:pt x="618067" y="3864470"/>
                    <a:pt x="436222" y="2848572"/>
                  </a:cubicBezTo>
                  <a:lnTo>
                    <a:pt x="414986" y="2682589"/>
                  </a:lnTo>
                  <a:lnTo>
                    <a:pt x="0" y="2682589"/>
                  </a:lnTo>
                  <a:lnTo>
                    <a:pt x="457731" y="1893399"/>
                  </a:lnTo>
                  <a:lnTo>
                    <a:pt x="460687" y="1876665"/>
                  </a:lnTo>
                  <a:lnTo>
                    <a:pt x="464753" y="1862301"/>
                  </a:lnTo>
                  <a:lnTo>
                    <a:pt x="472187" y="1868475"/>
                  </a:lnTo>
                  <a:lnTo>
                    <a:pt x="622092" y="1610017"/>
                  </a:lnTo>
                  <a:lnTo>
                    <a:pt x="1244183" y="2682589"/>
                  </a:lnTo>
                  <a:lnTo>
                    <a:pt x="890089" y="2682589"/>
                  </a:lnTo>
                  <a:lnTo>
                    <a:pt x="897077" y="2741570"/>
                  </a:lnTo>
                  <a:cubicBezTo>
                    <a:pt x="1034804" y="3570131"/>
                    <a:pt x="1701904" y="4245227"/>
                    <a:pt x="2577925" y="4354791"/>
                  </a:cubicBezTo>
                  <a:cubicBezTo>
                    <a:pt x="3645836" y="4488355"/>
                    <a:pt x="4619824" y="3730916"/>
                    <a:pt x="4753388" y="2663005"/>
                  </a:cubicBezTo>
                  <a:cubicBezTo>
                    <a:pt x="4886951" y="1595094"/>
                    <a:pt x="4129513" y="621106"/>
                    <a:pt x="3061602" y="487542"/>
                  </a:cubicBezTo>
                  <a:cubicBezTo>
                    <a:pt x="2260669" y="387370"/>
                    <a:pt x="1512567" y="788386"/>
                    <a:pt x="1132227" y="1445680"/>
                  </a:cubicBezTo>
                  <a:lnTo>
                    <a:pt x="1061341" y="1583422"/>
                  </a:lnTo>
                  <a:lnTo>
                    <a:pt x="1153218" y="1039838"/>
                  </a:lnTo>
                  <a:lnTo>
                    <a:pt x="732981" y="1194281"/>
                  </a:lnTo>
                  <a:lnTo>
                    <a:pt x="850707" y="1011957"/>
                  </a:lnTo>
                  <a:cubicBezTo>
                    <a:pt x="1351150" y="314007"/>
                    <a:pt x="2208102" y="-95107"/>
                    <a:pt x="3120206" y="18970"/>
                  </a:cubicBezTo>
                  <a:close/>
                </a:path>
              </a:pathLst>
            </a:custGeom>
            <a:solidFill>
              <a:srgbClr val="FFC00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1200" smtClean="0">
                <a:solidFill>
                  <a:srgbClr val="FFFFFF"/>
                </a:solidFill>
                <a:latin typeface="Calibri"/>
                <a:ea typeface="+mn-ea"/>
              </a:endParaRPr>
            </a:p>
          </p:txBody>
        </p:sp>
        <p:sp>
          <p:nvSpPr>
            <p:cNvPr id="21" name="Oval 9"/>
            <p:cNvSpPr/>
            <p:nvPr/>
          </p:nvSpPr>
          <p:spPr>
            <a:xfrm>
              <a:off x="2568006" y="2825625"/>
              <a:ext cx="936000" cy="97200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1200" smtClean="0">
                <a:solidFill>
                  <a:srgbClr val="FFFFFF"/>
                </a:solidFill>
                <a:latin typeface="Calibri"/>
                <a:ea typeface="+mn-ea"/>
              </a:endParaRPr>
            </a:p>
          </p:txBody>
        </p:sp>
        <p:sp>
          <p:nvSpPr>
            <p:cNvPr id="23" name="Oval 11"/>
            <p:cNvSpPr/>
            <p:nvPr/>
          </p:nvSpPr>
          <p:spPr>
            <a:xfrm>
              <a:off x="5229215" y="2825625"/>
              <a:ext cx="936000" cy="97200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1200" smtClean="0">
                <a:solidFill>
                  <a:srgbClr val="FFFFFF"/>
                </a:solidFill>
                <a:latin typeface="Calibri"/>
                <a:ea typeface="+mn-ea"/>
              </a:endParaRPr>
            </a:p>
          </p:txBody>
        </p:sp>
        <p:sp>
          <p:nvSpPr>
            <p:cNvPr id="25" name="Oval 16"/>
            <p:cNvSpPr/>
            <p:nvPr/>
          </p:nvSpPr>
          <p:spPr>
            <a:xfrm>
              <a:off x="2568006" y="5011981"/>
              <a:ext cx="936000" cy="97200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1200" smtClean="0">
                <a:solidFill>
                  <a:srgbClr val="FFFFFF"/>
                </a:solidFill>
                <a:latin typeface="Calibri"/>
                <a:ea typeface="+mn-ea"/>
              </a:endParaRPr>
            </a:p>
          </p:txBody>
        </p:sp>
        <p:sp>
          <p:nvSpPr>
            <p:cNvPr id="27" name="Oval 18"/>
            <p:cNvSpPr/>
            <p:nvPr/>
          </p:nvSpPr>
          <p:spPr>
            <a:xfrm>
              <a:off x="5229215" y="5011981"/>
              <a:ext cx="936000" cy="97200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1200" smtClean="0">
                <a:solidFill>
                  <a:srgbClr val="FFFFFF"/>
                </a:solidFill>
                <a:latin typeface="Calibri"/>
                <a:ea typeface="+mn-ea"/>
              </a:endParaRPr>
            </a:p>
          </p:txBody>
        </p:sp>
        <p:sp>
          <p:nvSpPr>
            <p:cNvPr id="29" name="TextBox 20"/>
            <p:cNvSpPr txBox="1"/>
            <p:nvPr/>
          </p:nvSpPr>
          <p:spPr>
            <a:xfrm>
              <a:off x="3247194" y="4498201"/>
              <a:ext cx="2232836" cy="83099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defRPr/>
              </a:pPr>
              <a:r>
                <a:rPr kumimoji="1" lang="zh-TW" altLang="en-US" sz="2400" b="1" dirty="0">
                  <a:solidFill>
                    <a:srgbClr val="002060"/>
                  </a:solidFill>
                  <a:effectLst>
                    <a:glow rad="63500">
                      <a:srgbClr val="FFFFFF"/>
                    </a:glow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推動智慧城市示範場域驗證</a:t>
              </a:r>
              <a:endParaRPr lang="en-US" sz="2400" b="1" kern="1200" dirty="0" smtClean="0">
                <a:solidFill>
                  <a:srgbClr val="002060"/>
                </a:solidFill>
                <a:effectLst>
                  <a:glow rad="63500">
                    <a:srgbClr val="FFFFFF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Narrow" charset="0"/>
                <a:ea typeface="Arial Narrow" charset="0"/>
                <a:cs typeface="Arial Narrow" charset="0"/>
              </a:endParaRPr>
            </a:p>
          </p:txBody>
        </p:sp>
        <p:sp>
          <p:nvSpPr>
            <p:cNvPr id="32" name="TextBox 25"/>
            <p:cNvSpPr txBox="1"/>
            <p:nvPr/>
          </p:nvSpPr>
          <p:spPr>
            <a:xfrm>
              <a:off x="149497" y="2569678"/>
              <a:ext cx="2278593" cy="1060040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just" hangingPunct="0">
                <a:defRPr/>
              </a:pPr>
              <a:r>
                <a:rPr lang="zh-TW" altLang="en-US" sz="2000" kern="1200" dirty="0" smtClean="0">
                  <a:latin typeface="Arial Unicode MS" panose="020B0604020202020204" pitchFamily="34" charset="-120"/>
                  <a:ea typeface="微軟正黑體" panose="020B0604030504040204" pitchFamily="34" charset="-120"/>
                  <a:cs typeface="Lato"/>
                </a:rPr>
                <a:t>聚焦</a:t>
              </a:r>
              <a:r>
                <a:rPr lang="zh-TW" altLang="en-US" sz="2000" kern="1200" dirty="0">
                  <a:latin typeface="Arial Unicode MS" panose="020B0604020202020204" pitchFamily="34" charset="-120"/>
                  <a:ea typeface="微軟正黑體" panose="020B0604030504040204" pitchFamily="34" charset="-120"/>
                  <a:cs typeface="Lato"/>
                </a:rPr>
                <a:t>城市共通議題，如</a:t>
              </a:r>
              <a:r>
                <a:rPr lang="zh-TW" altLang="en-US" sz="2000" b="1" kern="1200" dirty="0">
                  <a:latin typeface="Arial Unicode MS" panose="020B0604020202020204" pitchFamily="34" charset="-120"/>
                  <a:ea typeface="微軟正黑體" panose="020B0604030504040204" pitchFamily="34" charset="-120"/>
                  <a:cs typeface="Lato"/>
                </a:rPr>
                <a:t>智慧交通、智慧醫療</a:t>
              </a:r>
              <a:r>
                <a:rPr lang="zh-TW" altLang="en-US" sz="2000" kern="1200" dirty="0">
                  <a:latin typeface="Arial Unicode MS" panose="020B0604020202020204" pitchFamily="34" charset="-120"/>
                  <a:ea typeface="微軟正黑體" panose="020B0604030504040204" pitchFamily="34" charset="-120"/>
                  <a:cs typeface="Lato"/>
                </a:rPr>
                <a:t>等</a:t>
              </a:r>
            </a:p>
          </p:txBody>
        </p:sp>
        <p:pic>
          <p:nvPicPr>
            <p:cNvPr id="36" name="圖片 35"/>
            <p:cNvPicPr>
              <a:picLocks noChangeAspect="1"/>
            </p:cNvPicPr>
            <p:nvPr/>
          </p:nvPicPr>
          <p:blipFill>
            <a:blip r:embed="rId3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9053" y="3054672"/>
              <a:ext cx="500673" cy="500673"/>
            </a:xfrm>
            <a:prstGeom prst="rect">
              <a:avLst/>
            </a:prstGeom>
          </p:spPr>
        </p:pic>
        <p:pic>
          <p:nvPicPr>
            <p:cNvPr id="37" name="圖片 36"/>
            <p:cNvPicPr>
              <a:picLocks noChangeAspect="1"/>
            </p:cNvPicPr>
            <p:nvPr/>
          </p:nvPicPr>
          <p:blipFill>
            <a:blip r:embed="rId4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80030" y="3065864"/>
              <a:ext cx="521167" cy="521167"/>
            </a:xfrm>
            <a:prstGeom prst="rect">
              <a:avLst/>
            </a:prstGeom>
          </p:spPr>
        </p:pic>
        <p:sp>
          <p:nvSpPr>
            <p:cNvPr id="38" name="TextBox 25"/>
            <p:cNvSpPr txBox="1"/>
            <p:nvPr/>
          </p:nvSpPr>
          <p:spPr>
            <a:xfrm>
              <a:off x="6359260" y="2572604"/>
              <a:ext cx="2055525" cy="1060040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just" hangingPunct="0">
                <a:defRPr/>
              </a:pPr>
              <a:r>
                <a:rPr lang="zh-TW" altLang="en-US" sz="2000" kern="1200" dirty="0">
                  <a:latin typeface="Arial Unicode MS" panose="020B0604020202020204" pitchFamily="34" charset="-120"/>
                  <a:ea typeface="微軟正黑體" panose="020B0604030504040204" pitchFamily="34" charset="-120"/>
                  <a:cs typeface="Lato"/>
                </a:rPr>
                <a:t>選定代表性場域進行技術測試與商業模式驗證</a:t>
              </a:r>
            </a:p>
          </p:txBody>
        </p:sp>
        <p:pic>
          <p:nvPicPr>
            <p:cNvPr id="39" name="圖片 38"/>
            <p:cNvPicPr>
              <a:picLocks noChangeAspect="1"/>
            </p:cNvPicPr>
            <p:nvPr/>
          </p:nvPicPr>
          <p:blipFill>
            <a:blip r:embed="rId5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0733" y="5202762"/>
              <a:ext cx="590438" cy="590438"/>
            </a:xfrm>
            <a:prstGeom prst="rect">
              <a:avLst/>
            </a:prstGeom>
          </p:spPr>
        </p:pic>
        <p:sp>
          <p:nvSpPr>
            <p:cNvPr id="40" name="TextBox 25"/>
            <p:cNvSpPr txBox="1"/>
            <p:nvPr/>
          </p:nvSpPr>
          <p:spPr>
            <a:xfrm>
              <a:off x="6334823" y="5224954"/>
              <a:ext cx="2159351" cy="70669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just" hangingPunct="0">
                <a:spcAft>
                  <a:spcPts val="300"/>
                </a:spcAft>
                <a:defRPr/>
              </a:pPr>
              <a:r>
                <a:rPr lang="zh-TW" altLang="en-US" sz="2000" kern="1200" dirty="0">
                  <a:latin typeface="Arial Unicode MS" panose="020B0604020202020204" pitchFamily="34" charset="-120"/>
                  <a:ea typeface="微軟正黑體" panose="020B0604030504040204" pitchFamily="34" charset="-120"/>
                  <a:cs typeface="Lato"/>
                </a:rPr>
                <a:t>推動服務導向的系統解決方案</a:t>
              </a:r>
            </a:p>
          </p:txBody>
        </p:sp>
        <p:sp>
          <p:nvSpPr>
            <p:cNvPr id="41" name="TextBox 25"/>
            <p:cNvSpPr txBox="1"/>
            <p:nvPr/>
          </p:nvSpPr>
          <p:spPr>
            <a:xfrm>
              <a:off x="78929" y="4944599"/>
              <a:ext cx="2258179" cy="1060040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just" hangingPunct="0">
                <a:spcAft>
                  <a:spcPts val="300"/>
                </a:spcAft>
                <a:defRPr/>
              </a:pPr>
              <a:r>
                <a:rPr lang="zh-TW" altLang="en-US" sz="2000" kern="1200" dirty="0">
                  <a:latin typeface="Arial Unicode MS" panose="020B0604020202020204" pitchFamily="34" charset="-120"/>
                  <a:ea typeface="微軟正黑體" panose="020B0604030504040204" pitchFamily="34" charset="-120"/>
                  <a:cs typeface="Lato"/>
                </a:rPr>
                <a:t>逐步將成功案例擴展至其他城市或海外市場</a:t>
              </a:r>
              <a:endParaRPr lang="zh-TW" altLang="en-US" sz="2000" kern="1200" dirty="0" smtClean="0">
                <a:latin typeface="Arial Unicode MS" panose="020B0604020202020204" pitchFamily="34" charset="-120"/>
                <a:ea typeface="微軟正黑體" panose="020B0604030504040204" pitchFamily="34" charset="-120"/>
                <a:cs typeface="Lato"/>
              </a:endParaRPr>
            </a:p>
          </p:txBody>
        </p:sp>
        <p:pic>
          <p:nvPicPr>
            <p:cNvPr id="2" name="圖片 1"/>
            <p:cNvPicPr>
              <a:picLocks noChangeAspect="1"/>
            </p:cNvPicPr>
            <p:nvPr/>
          </p:nvPicPr>
          <p:blipFill>
            <a:blip r:embed="rId6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32502" y="5222192"/>
              <a:ext cx="529426" cy="529426"/>
            </a:xfrm>
            <a:prstGeom prst="rect">
              <a:avLst/>
            </a:prstGeom>
          </p:spPr>
        </p:pic>
      </p:grpSp>
      <p:sp>
        <p:nvSpPr>
          <p:cNvPr id="30" name="標題 4"/>
          <p:cNvSpPr>
            <a:spLocks noGrp="1"/>
          </p:cNvSpPr>
          <p:nvPr>
            <p:ph type="title"/>
          </p:nvPr>
        </p:nvSpPr>
        <p:spPr>
          <a:xfrm>
            <a:off x="855132" y="1"/>
            <a:ext cx="8288867" cy="1055368"/>
          </a:xfrm>
        </p:spPr>
        <p:txBody>
          <a:bodyPr>
            <a:noAutofit/>
          </a:bodyPr>
          <a:lstStyle/>
          <a:p>
            <a:pPr marL="3175" algn="ctr" defTabSz="914400">
              <a:lnSpc>
                <a:spcPct val="100000"/>
              </a:lnSpc>
              <a:buClr>
                <a:srgbClr val="97ABBC"/>
              </a:buClr>
              <a:buSzPct val="100000"/>
            </a:pPr>
            <a:r>
              <a:rPr lang="zh-TW" altLang="en-US" sz="3500" b="1" dirty="0" smtClean="0">
                <a:solidFill>
                  <a:schemeClr val="accent3">
                    <a:lumMod val="75000"/>
                  </a:schemeClr>
                </a:solidFill>
                <a:effectLst>
                  <a:glow rad="101600">
                    <a:srgbClr val="FFFFFF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Lato"/>
                <a:sym typeface="Raleway"/>
              </a:rPr>
              <a:t>智慧</a:t>
            </a:r>
            <a:r>
              <a:rPr lang="zh-TW" altLang="en-US" sz="3500" b="1" dirty="0">
                <a:solidFill>
                  <a:schemeClr val="accent3">
                    <a:lumMod val="75000"/>
                  </a:schemeClr>
                </a:solidFill>
                <a:effectLst>
                  <a:glow rad="101600">
                    <a:srgbClr val="FFFFFF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Lato"/>
                <a:sym typeface="Raleway"/>
              </a:rPr>
              <a:t>化示範場</a:t>
            </a:r>
            <a:r>
              <a:rPr lang="zh-TW" altLang="en-US" sz="3500" b="1" dirty="0" smtClean="0">
                <a:solidFill>
                  <a:schemeClr val="accent3">
                    <a:lumMod val="75000"/>
                  </a:schemeClr>
                </a:solidFill>
                <a:effectLst>
                  <a:glow rad="101600">
                    <a:srgbClr val="FFFFFF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Lato"/>
                <a:sym typeface="Raleway"/>
              </a:rPr>
              <a:t>域</a:t>
            </a:r>
            <a:endParaRPr lang="zh-TW" altLang="en-US" sz="3500" b="1" dirty="0">
              <a:solidFill>
                <a:schemeClr val="accent3">
                  <a:lumMod val="75000"/>
                </a:schemeClr>
              </a:solidFill>
              <a:effectLst>
                <a:glow rad="101600">
                  <a:srgbClr val="FFFFFF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Lato"/>
              <a:sym typeface="Raleway"/>
            </a:endParaRPr>
          </a:p>
        </p:txBody>
      </p:sp>
      <p:sp>
        <p:nvSpPr>
          <p:cNvPr id="19" name="投影片編號版面配置區 1"/>
          <p:cNvSpPr txBox="1">
            <a:spLocks/>
          </p:cNvSpPr>
          <p:nvPr/>
        </p:nvSpPr>
        <p:spPr>
          <a:xfrm>
            <a:off x="6997419" y="64972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zh-TW"/>
            </a:defPPr>
            <a:lvl1pPr marR="0" lvl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defRPr>
            </a:lvl1pPr>
            <a:lvl2pPr marR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fld id="{862BEF42-55D4-405D-879A-39DD27EC09B4}" type="slidenum">
              <a:rPr lang="zh-TW" altLang="en-US"/>
              <a:pPr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3093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圖片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556" y="1134724"/>
            <a:ext cx="3489994" cy="362242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05932" y="1"/>
            <a:ext cx="8238067" cy="1066800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b="1" dirty="0" smtClean="0">
                <a:solidFill>
                  <a:schemeClr val="accent3">
                    <a:lumMod val="75000"/>
                  </a:schemeClr>
                </a:solidFill>
                <a:effectLst>
                  <a:glow rad="101600">
                    <a:srgbClr val="FFFFFF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Lato"/>
              </a:rPr>
              <a:t>未來展望</a:t>
            </a:r>
            <a:endParaRPr lang="zh-TW" altLang="en-US" sz="4000" b="1" dirty="0">
              <a:solidFill>
                <a:schemeClr val="accent3">
                  <a:lumMod val="75000"/>
                </a:schemeClr>
              </a:solidFill>
              <a:effectLst>
                <a:glow rad="101600">
                  <a:srgbClr val="FFFFFF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Lato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5618" y="5690479"/>
            <a:ext cx="1557220" cy="7609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物聯網</a:t>
            </a:r>
            <a:endParaRPr lang="en-US" altLang="zh-TW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資安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563" y="4808347"/>
            <a:ext cx="985680" cy="98568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943193" y="5644624"/>
            <a:ext cx="1557220" cy="7609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人工智慧應用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4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79" y="4808326"/>
            <a:ext cx="981298" cy="981298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4034" y="4659495"/>
            <a:ext cx="1035979" cy="1035979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6284351" y="5696274"/>
            <a:ext cx="1557220" cy="7609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行動生活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422" y="4659495"/>
            <a:ext cx="1130129" cy="1130129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4813330" y="5690478"/>
            <a:ext cx="1557220" cy="7609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自動駕駛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599005" y="5710572"/>
            <a:ext cx="1557220" cy="7609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新南向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6" name="Picture 24" descr="「南向ICON」的圖片搜尋結果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41571" y="4863269"/>
            <a:ext cx="1072089" cy="722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720" y="4607356"/>
            <a:ext cx="1469380" cy="1469380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1452880" y="5789624"/>
            <a:ext cx="1557220" cy="7609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AR/VR</a:t>
            </a:r>
            <a:endParaRPr lang="zh-TW" altLang="en-US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84351" y="1802640"/>
            <a:ext cx="1992750" cy="1748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 descr="「iot 物聯網」的圖片搜尋結果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107" y="1832168"/>
            <a:ext cx="1669784" cy="1492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矩形 20"/>
          <p:cNvSpPr/>
          <p:nvPr/>
        </p:nvSpPr>
        <p:spPr>
          <a:xfrm>
            <a:off x="1274433" y="3325134"/>
            <a:ext cx="1107996" cy="451534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ts val="3000"/>
              </a:lnSpc>
            </a:pPr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物聯網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76336" y="3629247"/>
            <a:ext cx="1415772" cy="451534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3000"/>
              </a:lnSpc>
            </a:pPr>
            <a:r>
              <a:rPr lang="zh-TW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創新創業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投影片編號版面配置區 1"/>
          <p:cNvSpPr txBox="1">
            <a:spLocks/>
          </p:cNvSpPr>
          <p:nvPr/>
        </p:nvSpPr>
        <p:spPr>
          <a:xfrm>
            <a:off x="6997419" y="64972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lang="zh-TW"/>
            </a:defPPr>
            <a:lvl1pPr marR="0" lvl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defRPr>
            </a:lvl1pPr>
            <a:lvl2pPr marR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2pPr>
            <a:lvl3pPr marR="0"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3pPr>
            <a:lvl4pPr marR="0"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4pPr>
            <a:lvl5pPr marR="0"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5pPr>
            <a:lvl6pPr marR="0"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6pPr>
            <a:lvl7pPr marR="0"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7pPr>
            <a:lvl8pPr marR="0"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8pPr>
            <a:lvl9pPr marR="0"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</a:defRPr>
            </a:lvl9pPr>
          </a:lstStyle>
          <a:p>
            <a:fld id="{862BEF42-55D4-405D-879A-39DD27EC09B4}" type="slidenum">
              <a:rPr lang="zh-TW" altLang="en-US"/>
              <a:pPr/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66985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佈景主題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13896</TotalTime>
  <Words>552</Words>
  <Application>Microsoft Office PowerPoint</Application>
  <PresentationFormat>如螢幕大小 (4:3)</PresentationFormat>
  <Paragraphs>106</Paragraphs>
  <Slides>8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8</vt:i4>
      </vt:variant>
    </vt:vector>
  </HeadingPairs>
  <TitlesOfParts>
    <vt:vector size="10" baseType="lpstr">
      <vt:lpstr>Office 佈景主題</vt:lpstr>
      <vt:lpstr>1_Office 佈景主題</vt:lpstr>
      <vt:lpstr>亞洲·矽谷推動方案進度及成果</vt:lpstr>
      <vt:lpstr>PowerPoint 簡報</vt:lpstr>
      <vt:lpstr>PowerPoint 簡報</vt:lpstr>
      <vt:lpstr>PowerPoint 簡報</vt:lpstr>
      <vt:lpstr>PowerPoint 簡報</vt:lpstr>
      <vt:lpstr>PowerPoint 簡報</vt:lpstr>
      <vt:lpstr>智慧化示範場域</vt:lpstr>
      <vt:lpstr>未來展望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亞洲·矽谷推動方案進度及成果</dc:title>
  <dc:creator>邱才維</dc:creator>
  <cp:lastModifiedBy>ACER</cp:lastModifiedBy>
  <cp:revision>1111</cp:revision>
  <cp:lastPrinted>2017-04-17T07:29:21Z</cp:lastPrinted>
  <dcterms:created xsi:type="dcterms:W3CDTF">2016-08-03T02:10:57Z</dcterms:created>
  <dcterms:modified xsi:type="dcterms:W3CDTF">2017-04-19T10:11:52Z</dcterms:modified>
</cp:coreProperties>
</file>