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57" r:id="rId2"/>
    <p:sldId id="455" r:id="rId3"/>
    <p:sldId id="416" r:id="rId4"/>
    <p:sldId id="440" r:id="rId5"/>
    <p:sldId id="415" r:id="rId6"/>
    <p:sldId id="443" r:id="rId7"/>
    <p:sldId id="445" r:id="rId8"/>
    <p:sldId id="458" r:id="rId9"/>
    <p:sldId id="454" r:id="rId10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5D7281"/>
    <a:srgbClr val="FCC63E"/>
    <a:srgbClr val="7CBF33"/>
    <a:srgbClr val="FBBC1D"/>
    <a:srgbClr val="FFFF66"/>
    <a:srgbClr val="ECF6CE"/>
    <a:srgbClr val="E5F3BF"/>
    <a:srgbClr val="DCEEA8"/>
    <a:srgbClr val="1B5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53" autoAdjust="0"/>
    <p:restoredTop sz="82300" autoAdjust="0"/>
  </p:normalViewPr>
  <p:slideViewPr>
    <p:cSldViewPr>
      <p:cViewPr varScale="1">
        <p:scale>
          <a:sx n="57" d="100"/>
          <a:sy n="57" d="100"/>
        </p:scale>
        <p:origin x="1376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404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87799-1E02-42B3-8DFD-B7DAF7A92736}" type="datetimeFigureOut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C858A-AF9A-4D68-9E30-5DCF86E853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94289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6E449-4911-4C84-98CE-4CE5AA9EE9F2}" type="datetimeFigureOut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111F9C-7F6C-48C0-9030-B655DA99EE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2237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984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3795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3142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984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111F9C-7F6C-48C0-9030-B655DA99EE2D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69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49" b="40293"/>
          <a:stretch/>
        </p:blipFill>
        <p:spPr>
          <a:xfrm>
            <a:off x="4780177" y="3829726"/>
            <a:ext cx="4363823" cy="302827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7772400" cy="656783"/>
          </a:xfrm>
        </p:spPr>
        <p:txBody>
          <a:bodyPr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altLang="en-US" sz="3600" b="1" kern="1200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3645024"/>
            <a:ext cx="6400800" cy="62292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DA4E3-C7F9-42B5-AC4B-3575C9D1DACA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文字方塊 13"/>
          <p:cNvSpPr txBox="1"/>
          <p:nvPr userDrawn="1"/>
        </p:nvSpPr>
        <p:spPr>
          <a:xfrm>
            <a:off x="691332" y="471585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lvl="0"/>
            <a:endParaRPr lang="zh-TW" altLang="en-US" dirty="0"/>
          </a:p>
        </p:txBody>
      </p:sp>
      <p:sp>
        <p:nvSpPr>
          <p:cNvPr id="10" name="文字版面配置區 9"/>
          <p:cNvSpPr>
            <a:spLocks noGrp="1"/>
          </p:cNvSpPr>
          <p:nvPr>
            <p:ph type="body" sz="quarter" idx="13"/>
          </p:nvPr>
        </p:nvSpPr>
        <p:spPr>
          <a:xfrm>
            <a:off x="683568" y="5085184"/>
            <a:ext cx="4968503" cy="936204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Tx/>
              <a:buNone/>
              <a:defRPr lang="zh-TW" altLang="en-US" sz="24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3380239" cy="1008890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18964"/>
            <a:ext cx="1463043" cy="78029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0"/>
          <a:stretch/>
        </p:blipFill>
        <p:spPr>
          <a:xfrm>
            <a:off x="474688" y="404664"/>
            <a:ext cx="1068362" cy="96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少內容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6896" y="490462"/>
            <a:ext cx="7941568" cy="418258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defRPr lang="zh-TW" alt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C12FC-A75A-4C0F-BA85-399E7B9238DD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51425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多內容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468052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zh-TW" alt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981B0-63F7-4B52-B101-15CDFC1FC810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289451"/>
          </a:xfrm>
        </p:spPr>
        <p:txBody>
          <a:bodyPr/>
          <a:lstStyle>
            <a:lvl1pPr marL="342900" indent="-342900">
              <a:buFontTx/>
              <a:buBlip>
                <a:blip r:embed="rId3"/>
              </a:buBlip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98223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呼吸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2708920"/>
            <a:ext cx="7920880" cy="1656184"/>
          </a:xfrm>
        </p:spPr>
        <p:txBody>
          <a:bodyPr>
            <a:norm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lang="zh-TW" altLang="en-US" sz="36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B98D0-3B9A-44BE-80C3-EFBC43FDF90C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6378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58A3-596A-4B1F-8348-7C37E5D94735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545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933056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42088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A6D24-7312-4E4C-8DB0-629AD14C926F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070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245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245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314DB-D66E-4F0F-BD6A-B048A043F546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9369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8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988840"/>
            <a:ext cx="4040188" cy="41764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196752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988840"/>
            <a:ext cx="4041775" cy="41764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56D0F-AA56-4EFA-8D71-F59CA18FB21D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9652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9F39-C1AA-49D4-AB4C-9A5FA7D45633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文字方塊 4"/>
          <p:cNvSpPr txBox="1"/>
          <p:nvPr userDrawn="1"/>
        </p:nvSpPr>
        <p:spPr>
          <a:xfrm>
            <a:off x="827584" y="404663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0118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06896" y="483767"/>
            <a:ext cx="7941568" cy="4249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94351-3C11-4FDE-A52D-89899A50D48F}" type="datetime1">
              <a:rPr lang="zh-TW" altLang="en-US" smtClean="0"/>
              <a:t>2017/09/28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5380A-DAF3-4699-A470-0A96E0AFEA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863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50" r:id="rId5"/>
    <p:sldLayoutId id="2147483651" r:id="rId6"/>
    <p:sldLayoutId id="2147483652" r:id="rId7"/>
    <p:sldLayoutId id="2147483653" r:id="rId8"/>
    <p:sldLayoutId id="2147483655" r:id="rId9"/>
  </p:sldLayoutIdLst>
  <p:hf hdr="0" ftr="0" dt="0"/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zh-TW" altLang="en-US" sz="2200" b="1" kern="1200" dirty="0">
          <a:solidFill>
            <a:schemeClr val="tx1">
              <a:lumMod val="75000"/>
              <a:lumOff val="25000"/>
            </a:schemeClr>
          </a:solidFill>
          <a:latin typeface="微軟正黑體" pitchFamily="34" charset="-120"/>
          <a:ea typeface="微軟正黑體" pitchFamily="34" charset="-120"/>
          <a:cs typeface="+mn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2"/>
        </a:buBlip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laticon.com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10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henounproject.com/" TargetMode="Externa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laticon.com/" TargetMode="External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aticon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hyperlink" Target="https://thenounprojec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2910077"/>
            <a:ext cx="8460432" cy="5909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國家科學技術發展計畫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民國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年至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547664" y="517492"/>
            <a:ext cx="3384376" cy="5220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國家科學技術發展計畫</a:t>
            </a:r>
          </a:p>
        </p:txBody>
      </p:sp>
      <p:sp>
        <p:nvSpPr>
          <p:cNvPr id="7" name="矩形 6"/>
          <p:cNvSpPr/>
          <p:nvPr/>
        </p:nvSpPr>
        <p:spPr>
          <a:xfrm>
            <a:off x="395536" y="2276872"/>
            <a:ext cx="4078361" cy="5909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行政院院會</a:t>
            </a:r>
            <a:r>
              <a:rPr lang="en-US" altLang="zh-TW" sz="3400" b="1" dirty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400" b="1" dirty="0">
                <a:latin typeface="微軟正黑體" pitchFamily="34" charset="-120"/>
                <a:ea typeface="微軟正黑體" pitchFamily="34" charset="-120"/>
              </a:rPr>
              <a:t>報告案</a:t>
            </a:r>
            <a:endParaRPr lang="en-US" altLang="zh-TW" sz="3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67544" y="4645824"/>
            <a:ext cx="4752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懶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人包</a:t>
            </a:r>
            <a:endParaRPr lang="en-US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39552" y="56612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106.09.28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6265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3AB1E-5F17-47B6-863C-6CBD7FF95411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99592" y="476672"/>
            <a:ext cx="742525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sz="2800" dirty="0">
                <a:solidFill>
                  <a:srgbClr val="00B050"/>
                </a:solidFill>
              </a:rPr>
              <a:t>形成過程</a:t>
            </a:r>
          </a:p>
        </p:txBody>
      </p:sp>
      <p:sp>
        <p:nvSpPr>
          <p:cNvPr id="18" name="矩形 17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3930" y="1124744"/>
            <a:ext cx="8292525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300" b="1" dirty="0"/>
              <a:t>依照</a:t>
            </a:r>
            <a:r>
              <a:rPr lang="en-US" altLang="zh-TW" sz="2300" b="1" dirty="0"/>
              <a:t>《</a:t>
            </a:r>
            <a:r>
              <a:rPr lang="zh-TW" altLang="en-US" sz="2300" b="1" dirty="0"/>
              <a:t>科學技術基本法</a:t>
            </a:r>
            <a:r>
              <a:rPr lang="en-US" altLang="zh-TW" sz="2300" b="1" dirty="0"/>
              <a:t>》</a:t>
            </a:r>
            <a:r>
              <a:rPr lang="zh-TW" altLang="en-US" sz="2300" b="1" dirty="0"/>
              <a:t>第十條，政府每四年需訂定「國家科學技術發展計畫」，作為推動科技政策與研究發展之依據。</a:t>
            </a:r>
            <a:endParaRPr lang="en-US" altLang="zh-TW" sz="2300" b="1" dirty="0"/>
          </a:p>
          <a:p>
            <a:pPr>
              <a:lnSpc>
                <a:spcPct val="150000"/>
              </a:lnSpc>
            </a:pPr>
            <a:r>
              <a:rPr lang="zh-TW" altLang="en-US" sz="2300" b="1" dirty="0"/>
              <a:t>「國家科學技術發展計畫（民國</a:t>
            </a:r>
            <a:r>
              <a:rPr lang="en-US" altLang="zh-TW" sz="2300" b="1" dirty="0"/>
              <a:t>106</a:t>
            </a:r>
            <a:r>
              <a:rPr lang="zh-TW" altLang="en-US" sz="2300" b="1" dirty="0"/>
              <a:t>年至</a:t>
            </a:r>
            <a:r>
              <a:rPr lang="en-US" altLang="zh-TW" sz="2300" b="1" dirty="0"/>
              <a:t>109</a:t>
            </a:r>
            <a:r>
              <a:rPr lang="zh-TW" altLang="en-US" sz="2300" b="1" dirty="0"/>
              <a:t>年</a:t>
            </a:r>
            <a:r>
              <a:rPr lang="en-US" altLang="zh-TW" sz="2300" b="1" dirty="0"/>
              <a:t>)</a:t>
            </a:r>
            <a:r>
              <a:rPr lang="zh-TW" altLang="en-US" sz="2300" b="1" dirty="0"/>
              <a:t>」</a:t>
            </a:r>
            <a:endParaRPr lang="en-US" altLang="zh-TW" sz="2300" b="1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行政院科技會報辦公室與科技部共同規劃。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產官學研各界專家學者進行先期研究。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說明會、大會及網路等虛實平台廣徵建言。</a:t>
            </a:r>
            <a:endParaRPr lang="en-US" altLang="zh-TW" sz="2200" dirty="0"/>
          </a:p>
          <a:p>
            <a:pPr lvl="1" indent="-342900">
              <a:lnSpc>
                <a:spcPts val="3000"/>
              </a:lnSpc>
              <a:buFont typeface="微軟正黑體" panose="020B0604030504040204" pitchFamily="34" charset="-120"/>
              <a:buChar char="─"/>
            </a:pPr>
            <a:r>
              <a:rPr lang="zh-TW" altLang="en-US" sz="2200" dirty="0"/>
              <a:t>各部會擬定策略及重要措施。</a:t>
            </a:r>
          </a:p>
          <a:p>
            <a:pPr>
              <a:lnSpc>
                <a:spcPct val="150000"/>
              </a:lnSpc>
            </a:pPr>
            <a:endParaRPr lang="en-US" altLang="zh-TW" sz="2800" b="1" dirty="0"/>
          </a:p>
        </p:txBody>
      </p:sp>
      <p:pic>
        <p:nvPicPr>
          <p:cNvPr id="7" name="內容版面配置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653064"/>
            <a:ext cx="1620000" cy="1620000"/>
          </a:xfrm>
          <a:prstGeom prst="rect">
            <a:avLst/>
          </a:prstGeom>
        </p:spPr>
      </p:pic>
      <p:grpSp>
        <p:nvGrpSpPr>
          <p:cNvPr id="8" name="群組 7"/>
          <p:cNvGrpSpPr>
            <a:grpSpLocks noChangeAspect="1"/>
          </p:cNvGrpSpPr>
          <p:nvPr/>
        </p:nvGrpSpPr>
        <p:grpSpPr>
          <a:xfrm>
            <a:off x="7059112" y="4623564"/>
            <a:ext cx="1728000" cy="1728000"/>
            <a:chOff x="3104293" y="3973548"/>
            <a:chExt cx="2853026" cy="2853026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4293" y="3973548"/>
              <a:ext cx="2853026" cy="2853026"/>
            </a:xfrm>
            <a:prstGeom prst="rect">
              <a:avLst/>
            </a:prstGeom>
          </p:spPr>
        </p:pic>
        <p:sp>
          <p:nvSpPr>
            <p:cNvPr id="10" name="圓角矩形 9"/>
            <p:cNvSpPr/>
            <p:nvPr/>
          </p:nvSpPr>
          <p:spPr>
            <a:xfrm>
              <a:off x="3277595" y="4985155"/>
              <a:ext cx="2496398" cy="778098"/>
            </a:xfrm>
            <a:prstGeom prst="round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國家科學技術發展計畫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民國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106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年至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</a:t>
              </a:r>
              <a:r>
                <a:rPr lang="zh-TW" altLang="en-US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r>
                <a:rPr lang="en-US" altLang="zh-TW" sz="1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66" y="4810198"/>
            <a:ext cx="1332000" cy="1332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880564"/>
            <a:ext cx="1260000" cy="1260000"/>
          </a:xfrm>
          <a:prstGeom prst="rect">
            <a:avLst/>
          </a:prstGeom>
        </p:spPr>
      </p:pic>
      <p:cxnSp>
        <p:nvCxnSpPr>
          <p:cNvPr id="13" name="直線接點 12"/>
          <p:cNvCxnSpPr/>
          <p:nvPr/>
        </p:nvCxnSpPr>
        <p:spPr>
          <a:xfrm>
            <a:off x="1723931" y="5483764"/>
            <a:ext cx="747962" cy="0"/>
          </a:xfrm>
          <a:prstGeom prst="line">
            <a:avLst/>
          </a:prstGeom>
          <a:ln w="317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3824038" y="5491024"/>
            <a:ext cx="747962" cy="0"/>
          </a:xfrm>
          <a:prstGeom prst="line">
            <a:avLst/>
          </a:prstGeom>
          <a:ln w="317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群組 19"/>
          <p:cNvGrpSpPr>
            <a:grpSpLocks noChangeAspect="1"/>
          </p:cNvGrpSpPr>
          <p:nvPr/>
        </p:nvGrpSpPr>
        <p:grpSpPr>
          <a:xfrm>
            <a:off x="6362878" y="5193064"/>
            <a:ext cx="540060" cy="540000"/>
            <a:chOff x="3594042" y="4932459"/>
            <a:chExt cx="941951" cy="728789"/>
          </a:xfrm>
        </p:grpSpPr>
        <p:cxnSp>
          <p:nvCxnSpPr>
            <p:cNvPr id="21" name="直線單箭頭接點 20"/>
            <p:cNvCxnSpPr/>
            <p:nvPr/>
          </p:nvCxnSpPr>
          <p:spPr>
            <a:xfrm>
              <a:off x="3599889" y="4932459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/>
            <p:nvPr/>
          </p:nvCxnSpPr>
          <p:spPr>
            <a:xfrm>
              <a:off x="3599889" y="5303259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3594042" y="5661248"/>
              <a:ext cx="936104" cy="0"/>
            </a:xfrm>
            <a:prstGeom prst="straightConnector1">
              <a:avLst/>
            </a:prstGeom>
            <a:ln w="50800" cap="sq">
              <a:solidFill>
                <a:schemeClr val="bg1">
                  <a:lumMod val="65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字方塊 23"/>
          <p:cNvSpPr txBox="1"/>
          <p:nvPr/>
        </p:nvSpPr>
        <p:spPr>
          <a:xfrm>
            <a:off x="5248800" y="6603163"/>
            <a:ext cx="3266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Note: Icons are collected from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hlinkClick r:id="rId8"/>
              </a:rPr>
              <a:t>www.flaticon.com</a:t>
            </a:r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zh-TW" altLang="en-US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7622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 51"/>
          <p:cNvSpPr/>
          <p:nvPr/>
        </p:nvSpPr>
        <p:spPr>
          <a:xfrm>
            <a:off x="0" y="5497892"/>
            <a:ext cx="9036496" cy="13513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6896" y="492754"/>
            <a:ext cx="794156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dirty="0">
                <a:solidFill>
                  <a:srgbClr val="00B050"/>
                </a:solidFill>
              </a:rPr>
              <a:t>目標架構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010308"/>
            <a:ext cx="8820472" cy="402468"/>
          </a:xfrm>
        </p:spPr>
        <p:txBody>
          <a:bodyPr>
            <a:normAutofit/>
          </a:bodyPr>
          <a:lstStyle/>
          <a:p>
            <a:r>
              <a:rPr lang="zh-TW" altLang="en-US" sz="2000" b="1" dirty="0"/>
              <a:t>「經濟發展」、「智慧生活」、「基礎環境」三大主軸下，建立四大目標。</a:t>
            </a:r>
            <a:endParaRPr lang="en-US" altLang="zh-TW" sz="2000" b="1" dirty="0">
              <a:solidFill>
                <a:srgbClr val="008000"/>
              </a:solidFill>
            </a:endParaRPr>
          </a:p>
          <a:p>
            <a:pPr marL="400050" lvl="1" indent="0">
              <a:buNone/>
            </a:pP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02896" y="6448251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3</a:t>
            </a:fld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004374"/>
              </p:ext>
            </p:extLst>
          </p:nvPr>
        </p:nvGraphicFramePr>
        <p:xfrm>
          <a:off x="3479396" y="1556792"/>
          <a:ext cx="4837020" cy="365760"/>
        </p:xfrm>
        <a:graphic>
          <a:graphicData uri="http://schemas.openxmlformats.org/drawingml/2006/table">
            <a:tbl>
              <a:tblPr firstRow="1" bandRow="1"/>
              <a:tblGrid>
                <a:gridCol w="2116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0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目標一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創新再造經濟動能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936539"/>
              </p:ext>
            </p:extLst>
          </p:nvPr>
        </p:nvGraphicFramePr>
        <p:xfrm>
          <a:off x="3479127" y="3205788"/>
          <a:ext cx="4861737" cy="441044"/>
        </p:xfrm>
        <a:graphic>
          <a:graphicData uri="http://schemas.openxmlformats.org/drawingml/2006/table">
            <a:tbl>
              <a:tblPr firstRow="1" bandRow="1"/>
              <a:tblGrid>
                <a:gridCol w="12959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58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0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目標二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堅實智慧生活科技與產業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953449"/>
              </p:ext>
            </p:extLst>
          </p:nvPr>
        </p:nvGraphicFramePr>
        <p:xfrm>
          <a:off x="1763688" y="4857241"/>
          <a:ext cx="3605038" cy="504056"/>
        </p:xfrm>
        <a:graphic>
          <a:graphicData uri="http://schemas.openxmlformats.org/drawingml/2006/table">
            <a:tbl>
              <a:tblPr firstRow="1" bandRow="1"/>
              <a:tblGrid>
                <a:gridCol w="1355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9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目標三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育才競才與多元進路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993949"/>
              </p:ext>
            </p:extLst>
          </p:nvPr>
        </p:nvGraphicFramePr>
        <p:xfrm>
          <a:off x="5436096" y="4857241"/>
          <a:ext cx="3611751" cy="494899"/>
        </p:xfrm>
        <a:graphic>
          <a:graphicData uri="http://schemas.openxmlformats.org/drawingml/2006/table">
            <a:tbl>
              <a:tblPr firstRow="1" bandRow="1"/>
              <a:tblGrid>
                <a:gridCol w="1119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2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8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目標四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微軟正黑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強化科研創新生態體系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79646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右大括弧 9"/>
          <p:cNvSpPr/>
          <p:nvPr/>
        </p:nvSpPr>
        <p:spPr>
          <a:xfrm rot="16200000">
            <a:off x="6929495" y="3960526"/>
            <a:ext cx="128194" cy="2963956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257076" y="2078431"/>
            <a:ext cx="951603" cy="105711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576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強化科研成果轉化機制</a:t>
            </a:r>
            <a:r>
              <a:rPr lang="zh-TW" altLang="en-US" kern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促進產業</a:t>
            </a: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創新發展</a:t>
            </a:r>
            <a:endParaRPr lang="en-US" altLang="zh-TW" kern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右大括弧 11"/>
          <p:cNvSpPr/>
          <p:nvPr/>
        </p:nvSpPr>
        <p:spPr>
          <a:xfrm rot="16200000">
            <a:off x="3259011" y="4091899"/>
            <a:ext cx="129600" cy="2713461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1780622" y="5578135"/>
            <a:ext cx="555775" cy="116323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國際頂尖人才延攬留用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384377" y="5575190"/>
            <a:ext cx="555775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indent="-457200"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加強產學研合作鏈結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377818" y="5575190"/>
            <a:ext cx="760959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lvl="0">
              <a:lnSpc>
                <a:spcPts val="1600"/>
              </a:lnSpc>
              <a:defRPr sz="1400" b="1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產業科技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實務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人才培訓機制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右大括弧 15"/>
          <p:cNvSpPr/>
          <p:nvPr/>
        </p:nvSpPr>
        <p:spPr>
          <a:xfrm rot="16200000">
            <a:off x="5960570" y="1408745"/>
            <a:ext cx="130149" cy="4630440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131840" y="3789040"/>
            <a:ext cx="1005403" cy="100811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運用資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通安全科技保障國民優質生活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6022783" y="3789040"/>
            <a:ext cx="800219" cy="100811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精進防災科技減少災害衝擊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8027835" y="5534856"/>
            <a:ext cx="555775" cy="119946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algn="ctr">
              <a:defRPr sz="1400" b="1" ker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lnSpc>
                <a:spcPts val="1600"/>
              </a:lnSpc>
            </a:pPr>
            <a:r>
              <a:rPr lang="zh-TW" altLang="en-US" kern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強化科技決策支援系統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109638" y="3412116"/>
            <a:ext cx="1429541" cy="1209040"/>
            <a:chOff x="434953" y="3390930"/>
            <a:chExt cx="1656184" cy="1076812"/>
          </a:xfrm>
        </p:grpSpPr>
        <p:grpSp>
          <p:nvGrpSpPr>
            <p:cNvPr id="21" name="群組 20"/>
            <p:cNvGrpSpPr/>
            <p:nvPr/>
          </p:nvGrpSpPr>
          <p:grpSpPr>
            <a:xfrm>
              <a:off x="434953" y="3390930"/>
              <a:ext cx="1656184" cy="1076812"/>
              <a:chOff x="1066800" y="2924881"/>
              <a:chExt cx="2291571" cy="1386704"/>
            </a:xfrm>
          </p:grpSpPr>
          <p:sp>
            <p:nvSpPr>
              <p:cNvPr id="23" name="Oval 7"/>
              <p:cNvSpPr>
                <a:spLocks noChangeArrowheads="1"/>
              </p:cNvSpPr>
              <p:nvPr/>
            </p:nvSpPr>
            <p:spPr bwMode="gray">
              <a:xfrm>
                <a:off x="1066800" y="3990453"/>
                <a:ext cx="2291571" cy="321132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AutoShape 8"/>
              <p:cNvSpPr>
                <a:spLocks noChangeArrowheads="1"/>
              </p:cNvSpPr>
              <p:nvPr/>
            </p:nvSpPr>
            <p:spPr bwMode="gray">
              <a:xfrm>
                <a:off x="1070755" y="2924881"/>
                <a:ext cx="2287616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5BBE4E">
                      <a:gamma/>
                      <a:shade val="46275"/>
                      <a:invGamma/>
                    </a:srgbClr>
                  </a:gs>
                  <a:gs pos="50000">
                    <a:srgbClr val="5BBE4E">
                      <a:alpha val="50000"/>
                    </a:srgbClr>
                  </a:gs>
                  <a:gs pos="100000">
                    <a:srgbClr val="5BBE4E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2" name="Text Box 15"/>
            <p:cNvSpPr txBox="1">
              <a:spLocks noChangeArrowheads="1"/>
            </p:cNvSpPr>
            <p:nvPr/>
          </p:nvSpPr>
          <p:spPr bwMode="white">
            <a:xfrm>
              <a:off x="494614" y="3879906"/>
              <a:ext cx="1538572" cy="328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智慧生活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107672" y="1772816"/>
            <a:ext cx="1512000" cy="1131148"/>
            <a:chOff x="539553" y="1256408"/>
            <a:chExt cx="2505405" cy="1487225"/>
          </a:xfrm>
        </p:grpSpPr>
        <p:grpSp>
          <p:nvGrpSpPr>
            <p:cNvPr id="26" name="群組 25"/>
            <p:cNvGrpSpPr/>
            <p:nvPr/>
          </p:nvGrpSpPr>
          <p:grpSpPr>
            <a:xfrm>
              <a:off x="539553" y="1256408"/>
              <a:ext cx="2505405" cy="1487225"/>
              <a:chOff x="1066800" y="1351568"/>
              <a:chExt cx="2295525" cy="1365250"/>
            </a:xfrm>
          </p:grpSpPr>
          <p:sp>
            <p:nvSpPr>
              <p:cNvPr id="28" name="Oval 10"/>
              <p:cNvSpPr>
                <a:spLocks noChangeArrowheads="1"/>
              </p:cNvSpPr>
              <p:nvPr/>
            </p:nvSpPr>
            <p:spPr bwMode="ltGray">
              <a:xfrm>
                <a:off x="1066800" y="2385929"/>
                <a:ext cx="2291571" cy="321131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AutoShape 11"/>
              <p:cNvSpPr>
                <a:spLocks noChangeArrowheads="1"/>
              </p:cNvSpPr>
              <p:nvPr/>
            </p:nvSpPr>
            <p:spPr bwMode="ltGray">
              <a:xfrm>
                <a:off x="1070754" y="1351568"/>
                <a:ext cx="2291571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8F038F">
                      <a:gamma/>
                      <a:shade val="46275"/>
                      <a:invGamma/>
                    </a:srgbClr>
                  </a:gs>
                  <a:gs pos="50000">
                    <a:srgbClr val="8F038F">
                      <a:alpha val="50000"/>
                    </a:srgbClr>
                  </a:gs>
                  <a:gs pos="100000">
                    <a:srgbClr val="8F038F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Text Box 13"/>
            <p:cNvSpPr txBox="1">
              <a:spLocks noChangeArrowheads="1"/>
            </p:cNvSpPr>
            <p:nvPr/>
          </p:nvSpPr>
          <p:spPr bwMode="white">
            <a:xfrm>
              <a:off x="629651" y="1903178"/>
              <a:ext cx="2323478" cy="4855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en-US" altLang="zh-TW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</a:t>
              </a:r>
              <a:r>
                <a:rPr kumimoji="0"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經濟發展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群組 29"/>
          <p:cNvGrpSpPr/>
          <p:nvPr/>
        </p:nvGrpSpPr>
        <p:grpSpPr>
          <a:xfrm>
            <a:off x="108403" y="5348259"/>
            <a:ext cx="1434483" cy="1296144"/>
            <a:chOff x="-2153124" y="5589240"/>
            <a:chExt cx="2295525" cy="1365250"/>
          </a:xfrm>
        </p:grpSpPr>
        <p:grpSp>
          <p:nvGrpSpPr>
            <p:cNvPr id="31" name="群組 30"/>
            <p:cNvGrpSpPr/>
            <p:nvPr/>
          </p:nvGrpSpPr>
          <p:grpSpPr>
            <a:xfrm>
              <a:off x="-2153124" y="5589240"/>
              <a:ext cx="2295525" cy="1365250"/>
              <a:chOff x="1066800" y="4542870"/>
              <a:chExt cx="2295525" cy="1365250"/>
            </a:xfrm>
          </p:grpSpPr>
          <p:sp>
            <p:nvSpPr>
              <p:cNvPr id="33" name="Oval 4"/>
              <p:cNvSpPr>
                <a:spLocks noChangeArrowheads="1"/>
              </p:cNvSpPr>
              <p:nvPr/>
            </p:nvSpPr>
            <p:spPr bwMode="gray">
              <a:xfrm>
                <a:off x="1066800" y="5577231"/>
                <a:ext cx="2291571" cy="321131"/>
              </a:xfrm>
              <a:prstGeom prst="ellipse">
                <a:avLst/>
              </a:prstGeom>
              <a:gradFill rotWithShape="1">
                <a:gsLst>
                  <a:gs pos="0">
                    <a:srgbClr val="C1CF9D"/>
                  </a:gs>
                  <a:gs pos="50000">
                    <a:srgbClr val="C1CF9D">
                      <a:gamma/>
                      <a:tint val="42353"/>
                      <a:invGamma/>
                    </a:srgbClr>
                  </a:gs>
                  <a:gs pos="100000">
                    <a:srgbClr val="C1CF9D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4" name="AutoShape 5"/>
              <p:cNvSpPr>
                <a:spLocks noChangeArrowheads="1"/>
              </p:cNvSpPr>
              <p:nvPr/>
            </p:nvSpPr>
            <p:spPr bwMode="gray">
              <a:xfrm>
                <a:off x="1070754" y="4542870"/>
                <a:ext cx="2291571" cy="1365250"/>
              </a:xfrm>
              <a:prstGeom prst="can">
                <a:avLst>
                  <a:gd name="adj" fmla="val 33197"/>
                </a:avLst>
              </a:prstGeom>
              <a:gradFill rotWithShape="1">
                <a:gsLst>
                  <a:gs pos="0">
                    <a:srgbClr val="4AB1E4">
                      <a:gamma/>
                      <a:shade val="46275"/>
                      <a:invGamma/>
                    </a:srgbClr>
                  </a:gs>
                  <a:gs pos="50000">
                    <a:srgbClr val="4AB1E4">
                      <a:alpha val="50000"/>
                    </a:srgbClr>
                  </a:gs>
                  <a:gs pos="100000">
                    <a:srgbClr val="4AB1E4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kumimoji="0" lang="zh-TW" altLang="en-US" ker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2" name="Text Box 16"/>
            <p:cNvSpPr txBox="1">
              <a:spLocks noChangeArrowheads="1"/>
            </p:cNvSpPr>
            <p:nvPr/>
          </p:nvSpPr>
          <p:spPr bwMode="white">
            <a:xfrm>
              <a:off x="-2070574" y="6247591"/>
              <a:ext cx="2128839" cy="3890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33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基礎環境</a:t>
              </a:r>
              <a:endParaRPr kumimoji="0" lang="en-US" altLang="zh-TW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右大括弧 34"/>
          <p:cNvSpPr/>
          <p:nvPr/>
        </p:nvSpPr>
        <p:spPr>
          <a:xfrm rot="16200000">
            <a:off x="6055789" y="629444"/>
            <a:ext cx="145111" cy="2745596"/>
          </a:xfrm>
          <a:prstGeom prst="rightBrace">
            <a:avLst>
              <a:gd name="adj1" fmla="val 8333"/>
              <a:gd name="adj2" fmla="val 50540"/>
            </a:avLst>
          </a:prstGeom>
          <a:noFill/>
          <a:ln w="1905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400" b="1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097697" y="2078431"/>
            <a:ext cx="1007968" cy="105576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健全區域創新系統維繫產業聚落成長動能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3957608" y="2078431"/>
            <a:ext cx="1046440" cy="1072350"/>
          </a:xfrm>
          <a:prstGeom prst="rect">
            <a:avLst/>
          </a:prstGeom>
          <a:noFill/>
          <a:ln w="19050">
            <a:solidFill>
              <a:srgbClr val="0000FF"/>
            </a:solidFill>
            <a:prstDash val="solid"/>
          </a:ln>
        </p:spPr>
        <p:txBody>
          <a:bodyPr vert="eaVert" wrap="square" rtlCol="0" anchor="ctr">
            <a:spAutoFit/>
          </a:bodyPr>
          <a:lstStyle>
            <a:defPPr>
              <a:defRPr lang="zh-TW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打造創新創業之友善環境與發展機制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7340854" y="2078431"/>
            <a:ext cx="830997" cy="104283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t">
            <a:spAutoFit/>
          </a:bodyPr>
          <a:lstStyle/>
          <a:p>
            <a:pPr>
              <a:defRPr/>
            </a:pP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產業創新的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數位經濟發展模式</a:t>
            </a:r>
            <a:endParaRPr lang="zh-TW" altLang="en-US" sz="1400" b="1" kern="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4341204" y="5548363"/>
            <a:ext cx="595035" cy="118815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培育數位經濟跨域人才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7813287" y="3770205"/>
            <a:ext cx="800219" cy="102694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發展新農業科技提高農產安全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5127530" y="3784516"/>
            <a:ext cx="800219" cy="101263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發展綠色科技實現低碳永續社會</a:t>
            </a:r>
          </a:p>
        </p:txBody>
      </p:sp>
      <p:sp>
        <p:nvSpPr>
          <p:cNvPr id="42" name="文字方塊 41"/>
          <p:cNvSpPr txBox="1"/>
          <p:nvPr/>
        </p:nvSpPr>
        <p:spPr>
          <a:xfrm>
            <a:off x="4232277" y="3784516"/>
            <a:ext cx="800219" cy="101263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lvl="0">
              <a:lnSpc>
                <a:spcPts val="1600"/>
              </a:lnSpc>
              <a:defRPr/>
            </a:pPr>
            <a:r>
              <a:rPr lang="zh-TW" altLang="en-US" sz="14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運用智慧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感測科技維護環境品質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7034424" y="5545853"/>
            <a:ext cx="800219" cy="1190255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rtlCol="0" anchor="ctr">
            <a:spAutoFit/>
          </a:bodyPr>
          <a:lstStyle/>
          <a:p>
            <a:pPr marR="0" lvl="0" indent="0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完備促進科技創新發展的法制環境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2526001" y="5575190"/>
            <a:ext cx="763524" cy="116569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vert="eaVert" wrap="square" lIns="72000" rIns="72000" rtlCol="0" anchor="ctr">
            <a:spAutoFit/>
          </a:bodyPr>
          <a:lstStyle>
            <a:defPPr>
              <a:defRPr lang="zh-TW"/>
            </a:defPPr>
            <a:lvl1pPr lvl="0">
              <a:lnSpc>
                <a:spcPts val="1600"/>
              </a:lnSpc>
              <a:defRPr sz="1400" b="1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活絡多元出路重振高階科研人才培育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5" name="群組 44"/>
          <p:cNvGrpSpPr/>
          <p:nvPr/>
        </p:nvGrpSpPr>
        <p:grpSpPr>
          <a:xfrm>
            <a:off x="6918036" y="3770204"/>
            <a:ext cx="800219" cy="1026948"/>
            <a:chOff x="6918036" y="3245854"/>
            <a:chExt cx="800219" cy="1143306"/>
          </a:xfrm>
        </p:grpSpPr>
        <p:sp>
          <p:nvSpPr>
            <p:cNvPr id="46" name="文字方塊 45"/>
            <p:cNvSpPr txBox="1"/>
            <p:nvPr/>
          </p:nvSpPr>
          <p:spPr>
            <a:xfrm>
              <a:off x="6918036" y="3245854"/>
              <a:ext cx="800219" cy="1143306"/>
            </a:xfrm>
            <a:prstGeom prst="rect">
              <a:avLst/>
            </a:prstGeom>
            <a:noFill/>
            <a:ln w="19050">
              <a:solidFill>
                <a:srgbClr val="0000FF"/>
              </a:solidFill>
            </a:ln>
          </p:spPr>
          <p:txBody>
            <a:bodyPr vert="eaVert" wrap="square" rtlCol="0" anchor="ctr">
              <a:spAutoFit/>
            </a:bodyPr>
            <a:lstStyle/>
            <a:p>
              <a:pPr lvl="0">
                <a:lnSpc>
                  <a:spcPts val="1600"/>
                </a:lnSpc>
                <a:defRPr/>
              </a:pP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推動精準醫療科技</a:t>
              </a:r>
              <a:r>
                <a:rPr lang="zh-TW" altLang="en-US" sz="1400" b="1" dirty="0">
                  <a:latin typeface="標楷體"/>
                  <a:ea typeface="標楷體"/>
                  <a:cs typeface="Times New Roman"/>
                </a:rPr>
                <a:t>  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維護國民健康</a:t>
              </a:r>
            </a:p>
          </p:txBody>
        </p:sp>
        <p:sp>
          <p:nvSpPr>
            <p:cNvPr id="47" name="文字方塊 46"/>
            <p:cNvSpPr txBox="1"/>
            <p:nvPr/>
          </p:nvSpPr>
          <p:spPr>
            <a:xfrm>
              <a:off x="7118656" y="3759751"/>
              <a:ext cx="3621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</a:t>
              </a:r>
            </a:p>
          </p:txBody>
        </p:sp>
      </p:grpSp>
      <p:grpSp>
        <p:nvGrpSpPr>
          <p:cNvPr id="48" name="群組 47"/>
          <p:cNvGrpSpPr/>
          <p:nvPr/>
        </p:nvGrpSpPr>
        <p:grpSpPr>
          <a:xfrm>
            <a:off x="6030752" y="5552290"/>
            <a:ext cx="1005403" cy="1191600"/>
            <a:chOff x="6030752" y="5179141"/>
            <a:chExt cx="1005403" cy="1585211"/>
          </a:xfrm>
        </p:grpSpPr>
        <p:sp>
          <p:nvSpPr>
            <p:cNvPr id="49" name="文字方塊 48"/>
            <p:cNvSpPr txBox="1"/>
            <p:nvPr/>
          </p:nvSpPr>
          <p:spPr>
            <a:xfrm>
              <a:off x="6030752" y="5179141"/>
              <a:ext cx="1005403" cy="1585211"/>
            </a:xfrm>
            <a:prstGeom prst="rect">
              <a:avLst/>
            </a:prstGeom>
            <a:noFill/>
            <a:ln w="19050">
              <a:solidFill>
                <a:srgbClr val="0000FF"/>
              </a:solidFill>
            </a:ln>
          </p:spPr>
          <p:txBody>
            <a:bodyPr vert="eaVert" wrap="square" rtlCol="0" anchor="ctr">
              <a:spAutoFit/>
            </a:bodyPr>
            <a:lstStyle/>
            <a:p>
              <a:pPr>
                <a:lnSpc>
                  <a:spcPts val="1600"/>
                </a:lnSpc>
                <a:defRPr/>
              </a:pP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鼓勵原創科技研發</a:t>
              </a: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</a:t>
              </a:r>
              <a:r>
                <a:rPr lang="zh-TW" altLang="zh-TW" sz="14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改革學術研發成果評鑑制度</a:t>
              </a:r>
              <a:endPara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0" name="文字方塊 49"/>
            <p:cNvSpPr txBox="1"/>
            <p:nvPr/>
          </p:nvSpPr>
          <p:spPr>
            <a:xfrm>
              <a:off x="6443287" y="5569289"/>
              <a:ext cx="3621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</a:t>
              </a:r>
            </a:p>
          </p:txBody>
        </p:sp>
      </p:grpSp>
      <p:sp>
        <p:nvSpPr>
          <p:cNvPr id="51" name="矩形 50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964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806896" y="477814"/>
            <a:ext cx="7941568" cy="480131"/>
          </a:xfr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zh-TW" altLang="en-US" dirty="0">
                <a:solidFill>
                  <a:srgbClr val="00B050"/>
                </a:solidFill>
              </a:rPr>
              <a:t>總目標及遠景</a:t>
            </a:r>
            <a:endParaRPr lang="zh-TW" altLang="en-US" sz="2000" dirty="0">
              <a:solidFill>
                <a:srgbClr val="00B050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4</a:t>
            </a:fld>
            <a:endParaRPr lang="zh-TW" altLang="en-US"/>
          </a:p>
        </p:txBody>
      </p:sp>
      <p:grpSp>
        <p:nvGrpSpPr>
          <p:cNvPr id="22" name="群組 21"/>
          <p:cNvGrpSpPr/>
          <p:nvPr/>
        </p:nvGrpSpPr>
        <p:grpSpPr>
          <a:xfrm>
            <a:off x="842717" y="836712"/>
            <a:ext cx="7617715" cy="1320900"/>
            <a:chOff x="1726081" y="1052736"/>
            <a:chExt cx="7617715" cy="1320900"/>
          </a:xfrm>
        </p:grpSpPr>
        <p:sp>
          <p:nvSpPr>
            <p:cNvPr id="14" name="文字方塊 13"/>
            <p:cNvSpPr txBox="1"/>
            <p:nvPr/>
          </p:nvSpPr>
          <p:spPr>
            <a:xfrm>
              <a:off x="1726081" y="1052736"/>
              <a:ext cx="3816424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1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創新再造經濟動能</a:t>
              </a:r>
            </a:p>
          </p:txBody>
        </p:sp>
        <p:grpSp>
          <p:nvGrpSpPr>
            <p:cNvPr id="21" name="群組 20"/>
            <p:cNvGrpSpPr/>
            <p:nvPr/>
          </p:nvGrpSpPr>
          <p:grpSpPr>
            <a:xfrm>
              <a:off x="1872536" y="1764024"/>
              <a:ext cx="7471260" cy="609612"/>
              <a:chOff x="1926492" y="1764024"/>
              <a:chExt cx="7471260" cy="609612"/>
            </a:xfrm>
          </p:grpSpPr>
          <p:grpSp>
            <p:nvGrpSpPr>
              <p:cNvPr id="16" name="群組 15"/>
              <p:cNvGrpSpPr/>
              <p:nvPr/>
            </p:nvGrpSpPr>
            <p:grpSpPr>
              <a:xfrm>
                <a:off x="2195736" y="1764831"/>
                <a:ext cx="7202016" cy="608805"/>
                <a:chOff x="2051720" y="1764831"/>
                <a:chExt cx="7202016" cy="608805"/>
              </a:xfrm>
            </p:grpSpPr>
            <p:sp>
              <p:nvSpPr>
                <p:cNvPr id="13" name="圓角矩形 12"/>
                <p:cNvSpPr/>
                <p:nvPr/>
              </p:nvSpPr>
              <p:spPr>
                <a:xfrm>
                  <a:off x="2051720" y="1764831"/>
                  <a:ext cx="7202016" cy="608805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5" name="文字方塊 14"/>
                <p:cNvSpPr txBox="1"/>
                <p:nvPr/>
              </p:nvSpPr>
              <p:spPr>
                <a:xfrm>
                  <a:off x="2150940" y="1771277"/>
                  <a:ext cx="653390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掌握人工智慧契機，發展數位經濟創新模式，並有效轉化科研成果成為產業創新的支持力量，發展多元、跨界之創新應用，促進創新經濟。</a:t>
                  </a:r>
                </a:p>
              </p:txBody>
            </p:sp>
          </p:grpSp>
          <p:sp>
            <p:nvSpPr>
              <p:cNvPr id="20" name="文字方塊 19"/>
              <p:cNvSpPr txBox="1"/>
              <p:nvPr/>
            </p:nvSpPr>
            <p:spPr>
              <a:xfrm>
                <a:off x="1926492" y="1764024"/>
                <a:ext cx="377256" cy="5976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23" name="群組 22"/>
          <p:cNvGrpSpPr/>
          <p:nvPr/>
        </p:nvGrpSpPr>
        <p:grpSpPr>
          <a:xfrm>
            <a:off x="854592" y="2128933"/>
            <a:ext cx="7678111" cy="1674076"/>
            <a:chOff x="1734873" y="1052736"/>
            <a:chExt cx="7678111" cy="1674076"/>
          </a:xfrm>
        </p:grpSpPr>
        <p:sp>
          <p:nvSpPr>
            <p:cNvPr id="24" name="文字方塊 23"/>
            <p:cNvSpPr txBox="1"/>
            <p:nvPr/>
          </p:nvSpPr>
          <p:spPr>
            <a:xfrm>
              <a:off x="1734873" y="1052736"/>
              <a:ext cx="5157568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2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堅實智慧生活科技與產業</a:t>
              </a:r>
            </a:p>
          </p:txBody>
        </p:sp>
        <p:grpSp>
          <p:nvGrpSpPr>
            <p:cNvPr id="25" name="群組 24"/>
            <p:cNvGrpSpPr/>
            <p:nvPr/>
          </p:nvGrpSpPr>
          <p:grpSpPr>
            <a:xfrm>
              <a:off x="1872536" y="1762445"/>
              <a:ext cx="7540448" cy="964367"/>
              <a:chOff x="1926492" y="1762445"/>
              <a:chExt cx="7540448" cy="964367"/>
            </a:xfrm>
          </p:grpSpPr>
          <p:grpSp>
            <p:nvGrpSpPr>
              <p:cNvPr id="26" name="群組 25"/>
              <p:cNvGrpSpPr/>
              <p:nvPr/>
            </p:nvGrpSpPr>
            <p:grpSpPr>
              <a:xfrm>
                <a:off x="2195735" y="1762445"/>
                <a:ext cx="7271205" cy="964367"/>
                <a:chOff x="2051719" y="1762445"/>
                <a:chExt cx="7271205" cy="964367"/>
              </a:xfrm>
            </p:grpSpPr>
            <p:sp>
              <p:nvSpPr>
                <p:cNvPr id="28" name="圓角矩形 27"/>
                <p:cNvSpPr/>
                <p:nvPr/>
              </p:nvSpPr>
              <p:spPr>
                <a:xfrm>
                  <a:off x="2051719" y="1764832"/>
                  <a:ext cx="7270942" cy="846234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9" name="文字方塊 28"/>
                <p:cNvSpPr txBox="1"/>
                <p:nvPr/>
              </p:nvSpPr>
              <p:spPr>
                <a:xfrm>
                  <a:off x="2159994" y="1762445"/>
                  <a:ext cx="7162930" cy="96436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700"/>
                    </a:lnSpc>
                  </a:pPr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利用智慧科技提升農業競爭力，發展精準醫療維護全民健康，並以智慧防災技術打造永續安全的生活圈。此外，發展綠能科技，落實循環經濟、友善環境理念，同時透過環境品質感測物聯網維護環境品質；面對數位時代，深耕資安核心技術，確保優質生活。</a:t>
                  </a:r>
                </a:p>
              </p:txBody>
            </p:sp>
          </p:grpSp>
          <p:sp>
            <p:nvSpPr>
              <p:cNvPr id="27" name="文字方塊 26"/>
              <p:cNvSpPr txBox="1"/>
              <p:nvPr/>
            </p:nvSpPr>
            <p:spPr>
              <a:xfrm>
                <a:off x="1926492" y="1764024"/>
                <a:ext cx="377256" cy="8316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30" name="群組 29"/>
          <p:cNvGrpSpPr/>
          <p:nvPr/>
        </p:nvGrpSpPr>
        <p:grpSpPr>
          <a:xfrm>
            <a:off x="854325" y="3671806"/>
            <a:ext cx="7678115" cy="1330488"/>
            <a:chOff x="1734873" y="1052736"/>
            <a:chExt cx="7678115" cy="1330488"/>
          </a:xfrm>
        </p:grpSpPr>
        <p:sp>
          <p:nvSpPr>
            <p:cNvPr id="31" name="文字方塊 30"/>
            <p:cNvSpPr txBox="1"/>
            <p:nvPr/>
          </p:nvSpPr>
          <p:spPr>
            <a:xfrm>
              <a:off x="1734873" y="1052736"/>
              <a:ext cx="4187264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3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育才競才與多元進路</a:t>
              </a:r>
            </a:p>
          </p:txBody>
        </p:sp>
        <p:grpSp>
          <p:nvGrpSpPr>
            <p:cNvPr id="32" name="群組 31"/>
            <p:cNvGrpSpPr/>
            <p:nvPr/>
          </p:nvGrpSpPr>
          <p:grpSpPr>
            <a:xfrm>
              <a:off x="1872536" y="1764024"/>
              <a:ext cx="7540452" cy="619200"/>
              <a:chOff x="1926492" y="1764024"/>
              <a:chExt cx="7540452" cy="619200"/>
            </a:xfrm>
          </p:grpSpPr>
          <p:grpSp>
            <p:nvGrpSpPr>
              <p:cNvPr id="33" name="群組 32"/>
              <p:cNvGrpSpPr/>
              <p:nvPr/>
            </p:nvGrpSpPr>
            <p:grpSpPr>
              <a:xfrm>
                <a:off x="2195736" y="1764831"/>
                <a:ext cx="7271208" cy="617597"/>
                <a:chOff x="2051720" y="1764831"/>
                <a:chExt cx="7271208" cy="617597"/>
              </a:xfrm>
            </p:grpSpPr>
            <p:sp>
              <p:nvSpPr>
                <p:cNvPr id="35" name="圓角矩形 34"/>
                <p:cNvSpPr/>
                <p:nvPr/>
              </p:nvSpPr>
              <p:spPr>
                <a:xfrm>
                  <a:off x="2051720" y="1764831"/>
                  <a:ext cx="7271208" cy="617597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36" name="文字方塊 35"/>
                <p:cNvSpPr txBox="1"/>
                <p:nvPr/>
              </p:nvSpPr>
              <p:spPr>
                <a:xfrm>
                  <a:off x="2159732" y="1797653"/>
                  <a:ext cx="709118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培育數位經濟所需之跨域人才以及研發級產業博士人力，並延攬國際頂尖人士，奠定經濟發展創新轉型的基礎。</a:t>
                  </a:r>
                </a:p>
              </p:txBody>
            </p:sp>
          </p:grpSp>
          <p:sp>
            <p:nvSpPr>
              <p:cNvPr id="34" name="文字方塊 33"/>
              <p:cNvSpPr txBox="1"/>
              <p:nvPr/>
            </p:nvSpPr>
            <p:spPr>
              <a:xfrm>
                <a:off x="1926492" y="1764024"/>
                <a:ext cx="377256" cy="6192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grpSp>
        <p:nvGrpSpPr>
          <p:cNvPr id="37" name="群組 36"/>
          <p:cNvGrpSpPr/>
          <p:nvPr/>
        </p:nvGrpSpPr>
        <p:grpSpPr>
          <a:xfrm>
            <a:off x="827584" y="5015973"/>
            <a:ext cx="7704855" cy="1330488"/>
            <a:chOff x="1726081" y="1052736"/>
            <a:chExt cx="7704855" cy="1330488"/>
          </a:xfrm>
        </p:grpSpPr>
        <p:sp>
          <p:nvSpPr>
            <p:cNvPr id="38" name="文字方塊 37"/>
            <p:cNvSpPr txBox="1"/>
            <p:nvPr/>
          </p:nvSpPr>
          <p:spPr>
            <a:xfrm>
              <a:off x="1726081" y="1052736"/>
              <a:ext cx="468052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2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r>
                <a:rPr lang="en-US" altLang="zh-TW" sz="38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4</a:t>
              </a:r>
              <a:r>
                <a:rPr lang="zh-TW" altLang="en-US" sz="45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 </a:t>
              </a:r>
              <a:r>
                <a:rPr lang="zh-TW" altLang="en-US" sz="2400" b="1" dirty="0">
                  <a:solidFill>
                    <a:srgbClr val="7E7B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強化科研創新生態體系</a:t>
              </a:r>
            </a:p>
          </p:txBody>
        </p:sp>
        <p:grpSp>
          <p:nvGrpSpPr>
            <p:cNvPr id="39" name="群組 38"/>
            <p:cNvGrpSpPr/>
            <p:nvPr/>
          </p:nvGrpSpPr>
          <p:grpSpPr>
            <a:xfrm>
              <a:off x="1872536" y="1764024"/>
              <a:ext cx="7558400" cy="619200"/>
              <a:chOff x="1926492" y="1764024"/>
              <a:chExt cx="7558400" cy="619200"/>
            </a:xfrm>
          </p:grpSpPr>
          <p:grpSp>
            <p:nvGrpSpPr>
              <p:cNvPr id="40" name="群組 39"/>
              <p:cNvGrpSpPr/>
              <p:nvPr/>
            </p:nvGrpSpPr>
            <p:grpSpPr>
              <a:xfrm>
                <a:off x="2195735" y="1764831"/>
                <a:ext cx="7289157" cy="617597"/>
                <a:chOff x="2051719" y="1764831"/>
                <a:chExt cx="7289157" cy="617597"/>
              </a:xfrm>
            </p:grpSpPr>
            <p:sp>
              <p:nvSpPr>
                <p:cNvPr id="42" name="圓角矩形 41"/>
                <p:cNvSpPr/>
                <p:nvPr/>
              </p:nvSpPr>
              <p:spPr>
                <a:xfrm>
                  <a:off x="2051719" y="1764831"/>
                  <a:ext cx="7289157" cy="617597"/>
                </a:xfrm>
                <a:prstGeom prst="roundRect">
                  <a:avLst/>
                </a:prstGeom>
                <a:solidFill>
                  <a:srgbClr val="E0E9F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43" name="文字方塊 42"/>
                <p:cNvSpPr txBox="1"/>
                <p:nvPr/>
              </p:nvSpPr>
              <p:spPr>
                <a:xfrm>
                  <a:off x="2159731" y="1797653"/>
                  <a:ext cx="7109137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600" b="1" dirty="0">
                      <a:solidFill>
                        <a:srgbClr val="474747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完善法制環境及研究基礎設施，促進學術多元化發展，並成功引導產學研之創新能量，以創造良性循環的創新生態體系。</a:t>
                  </a:r>
                </a:p>
              </p:txBody>
            </p:sp>
          </p:grpSp>
          <p:sp>
            <p:nvSpPr>
              <p:cNvPr id="41" name="文字方塊 40"/>
              <p:cNvSpPr txBox="1"/>
              <p:nvPr/>
            </p:nvSpPr>
            <p:spPr>
              <a:xfrm>
                <a:off x="1926492" y="1764024"/>
                <a:ext cx="377256" cy="6192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9050">
                <a:noFill/>
                <a:prstDash val="solid"/>
              </a:ln>
            </p:spPr>
            <p:txBody>
              <a:bodyPr vert="horz" wrap="square" rtlCol="0" anchor="ctr">
                <a:spAutoFit/>
              </a:bodyPr>
              <a:lstStyle>
                <a:defPPr>
                  <a:defRPr lang="zh-TW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sz="1400" b="1" i="0" u="none" strike="noStrike" kern="0" cap="none" spc="0" normalizeH="0" baseline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zh-TW" altLang="en-US" sz="1800" dirty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遠景</a:t>
                </a:r>
                <a:endParaRPr lang="en-US" altLang="zh-TW" sz="18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44" name="矩形 43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000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-12240" y="2514962"/>
            <a:ext cx="9192752" cy="3859465"/>
            <a:chOff x="-12240" y="2514962"/>
            <a:chExt cx="9192752" cy="3859465"/>
          </a:xfrm>
        </p:grpSpPr>
        <p:pic>
          <p:nvPicPr>
            <p:cNvPr id="26" name="圖片 25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6126006" y="2514963"/>
              <a:ext cx="3054506" cy="3859464"/>
            </a:xfrm>
            <a:prstGeom prst="rect">
              <a:avLst/>
            </a:prstGeom>
          </p:spPr>
        </p:pic>
        <p:pic>
          <p:nvPicPr>
            <p:cNvPr id="25" name="圖片 24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3114256" y="2514962"/>
              <a:ext cx="3054506" cy="3859464"/>
            </a:xfrm>
            <a:prstGeom prst="rect">
              <a:avLst/>
            </a:prstGeom>
          </p:spPr>
        </p:pic>
        <p:pic>
          <p:nvPicPr>
            <p:cNvPr id="22" name="圖片 21"/>
            <p:cNvPicPr>
              <a:picLocks noChangeAspect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38" b="2034"/>
            <a:stretch/>
          </p:blipFill>
          <p:spPr>
            <a:xfrm>
              <a:off x="-12240" y="2514963"/>
              <a:ext cx="3054506" cy="3859464"/>
            </a:xfrm>
            <a:prstGeom prst="rect">
              <a:avLst/>
            </a:prstGeom>
          </p:spPr>
        </p:pic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目標一：</a:t>
            </a:r>
            <a:r>
              <a:rPr lang="zh-TW" altLang="zh-TW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創新</a:t>
            </a:r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再造經濟動能</a:t>
            </a:r>
          </a:p>
        </p:txBody>
      </p:sp>
      <p:grpSp>
        <p:nvGrpSpPr>
          <p:cNvPr id="18" name="群組 17"/>
          <p:cNvGrpSpPr/>
          <p:nvPr/>
        </p:nvGrpSpPr>
        <p:grpSpPr>
          <a:xfrm>
            <a:off x="827584" y="2514962"/>
            <a:ext cx="4680520" cy="914038"/>
            <a:chOff x="827584" y="2514962"/>
            <a:chExt cx="4680520" cy="914038"/>
          </a:xfrm>
        </p:grpSpPr>
        <p:sp>
          <p:nvSpPr>
            <p:cNvPr id="9" name="圓角矩形 8"/>
            <p:cNvSpPr/>
            <p:nvPr/>
          </p:nvSpPr>
          <p:spPr>
            <a:xfrm>
              <a:off x="971600" y="285293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00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zh-TW" b="1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</a:t>
              </a:r>
              <a:r>
                <a:rPr lang="zh-TW" altLang="en-US" b="1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創新</a:t>
              </a:r>
              <a:r>
                <a:rPr lang="zh-TW" altLang="zh-TW" b="1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的</a:t>
              </a:r>
              <a:r>
                <a:rPr lang="zh-TW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數位經濟發展模式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827584" y="251496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1.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" name="群組 16"/>
          <p:cNvGrpSpPr/>
          <p:nvPr/>
        </p:nvGrpSpPr>
        <p:grpSpPr>
          <a:xfrm>
            <a:off x="3131840" y="3542330"/>
            <a:ext cx="4608512" cy="914038"/>
            <a:chOff x="3131840" y="3595082"/>
            <a:chExt cx="4608512" cy="914038"/>
          </a:xfrm>
        </p:grpSpPr>
        <p:sp>
          <p:nvSpPr>
            <p:cNvPr id="11" name="圓角矩形 10"/>
            <p:cNvSpPr/>
            <p:nvPr/>
          </p:nvSpPr>
          <p:spPr>
            <a:xfrm>
              <a:off x="3203848" y="393305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4F81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強化科研成果轉化機制促進產業創新發展</a:t>
              </a: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3131840" y="359508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2.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827584" y="4476762"/>
            <a:ext cx="4664714" cy="896454"/>
            <a:chOff x="827584" y="4476762"/>
            <a:chExt cx="4664714" cy="896454"/>
          </a:xfrm>
        </p:grpSpPr>
        <p:sp>
          <p:nvSpPr>
            <p:cNvPr id="10" name="圓角矩形 9"/>
            <p:cNvSpPr/>
            <p:nvPr/>
          </p:nvSpPr>
          <p:spPr>
            <a:xfrm>
              <a:off x="955794" y="4797152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00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健全區域創新系統維繫產業聚落成長動能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827584" y="4476762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3.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0" name="群組 19"/>
          <p:cNvGrpSpPr/>
          <p:nvPr/>
        </p:nvGrpSpPr>
        <p:grpSpPr>
          <a:xfrm>
            <a:off x="3131840" y="5408384"/>
            <a:ext cx="4644516" cy="900936"/>
            <a:chOff x="3131840" y="5408384"/>
            <a:chExt cx="4644516" cy="900936"/>
          </a:xfrm>
        </p:grpSpPr>
        <p:sp>
          <p:nvSpPr>
            <p:cNvPr id="12" name="圓角矩形 11"/>
            <p:cNvSpPr/>
            <p:nvPr/>
          </p:nvSpPr>
          <p:spPr>
            <a:xfrm>
              <a:off x="3239852" y="5733256"/>
              <a:ext cx="4536504" cy="576064"/>
            </a:xfrm>
            <a:prstGeom prst="roundRect">
              <a:avLst>
                <a:gd name="adj" fmla="val 50000"/>
              </a:avLst>
            </a:prstGeom>
            <a:solidFill>
              <a:srgbClr val="4F81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打造創新創業之友善環境與發展機制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3131840" y="5408384"/>
              <a:ext cx="57606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000" b="1" i="1" dirty="0">
                  <a:latin typeface="Arial Black" panose="020B0A04020102020204" pitchFamily="34" charset="0"/>
                  <a:ea typeface="微軟正黑體" panose="020B0604030504040204" pitchFamily="34" charset="-120"/>
                </a:rPr>
                <a:t>4.</a:t>
              </a:r>
              <a:endParaRPr lang="zh-TW" altLang="en-US" sz="3000" b="1" i="1" dirty="0">
                <a:latin typeface="Arial Black" panose="020B0A04020102020204" pitchFamily="34" charset="0"/>
                <a:ea typeface="微軟正黑體" panose="020B0604030504040204" pitchFamily="34" charset="-120"/>
              </a:endParaRPr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49" r="10168" b="15044"/>
          <a:stretch/>
        </p:blipFill>
        <p:spPr>
          <a:xfrm>
            <a:off x="5292080" y="4580749"/>
            <a:ext cx="1008000" cy="1008870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r="9999" b="18495"/>
          <a:stretch/>
        </p:blipFill>
        <p:spPr>
          <a:xfrm>
            <a:off x="5292082" y="2462330"/>
            <a:ext cx="929617" cy="936000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5" r="6155" b="13060"/>
          <a:stretch/>
        </p:blipFill>
        <p:spPr>
          <a:xfrm>
            <a:off x="7776355" y="4049795"/>
            <a:ext cx="585814" cy="576000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61" r="5985" b="12999"/>
          <a:stretch/>
        </p:blipFill>
        <p:spPr>
          <a:xfrm>
            <a:off x="7884368" y="5798427"/>
            <a:ext cx="578696" cy="576000"/>
          </a:xfrm>
          <a:prstGeom prst="rect">
            <a:avLst/>
          </a:prstGeom>
        </p:spPr>
      </p:pic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142328"/>
            <a:ext cx="8397234" cy="1350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0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為了讓我國在</a:t>
            </a:r>
            <a:r>
              <a:rPr lang="zh-TW" altLang="zh-TW" sz="2500" b="1" dirty="0"/>
              <a:t>數位經濟時代</a:t>
            </a:r>
            <a:r>
              <a:rPr lang="zh-TW" altLang="en-US" sz="2500" b="1" dirty="0"/>
              <a:t>中，掌握全球創新趨勢，善用快速發展的</a:t>
            </a:r>
            <a:r>
              <a:rPr lang="en-US" altLang="zh-TW" sz="2500" b="1" dirty="0"/>
              <a:t>AI</a:t>
            </a:r>
            <a:r>
              <a:rPr lang="zh-TW" altLang="en-US" sz="2500" b="1" dirty="0"/>
              <a:t>人工智慧以及數位資訊技術，達到創新再創經濟動能的目標，共制定四項策略：</a:t>
            </a:r>
            <a:endParaRPr lang="en-US" altLang="zh-TW" sz="2500" b="1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2843808" y="6597352"/>
            <a:ext cx="56166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Note: Icons are created by Andrey, Marta </a:t>
            </a:r>
            <a:r>
              <a:rPr lang="en-US" altLang="zh-TW" sz="1000" dirty="0" err="1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Ambrosetti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, </a:t>
            </a:r>
            <a:r>
              <a:rPr lang="en-US" altLang="zh-TW" sz="1000" dirty="0" err="1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anbileru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1000" dirty="0" err="1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adaler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, and </a:t>
            </a:r>
            <a:r>
              <a:rPr lang="en-US" altLang="zh-TW" sz="1000" dirty="0" err="1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jeff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from Noun Project.</a:t>
            </a:r>
          </a:p>
        </p:txBody>
      </p:sp>
    </p:spTree>
    <p:extLst>
      <p:ext uri="{BB962C8B-B14F-4D97-AF65-F5344CB8AC3E}">
        <p14:creationId xmlns:p14="http://schemas.microsoft.com/office/powerpoint/2010/main" val="3716935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688632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目標二：堅實智慧生活科技與產業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052736"/>
            <a:ext cx="839723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政府將積極運用智慧科技，透過完整涵蓋六大面向的策略規劃，為國人打造全方位的智慧生活，同時加速發展相關產業：</a:t>
            </a:r>
            <a:endParaRPr lang="en-US" altLang="zh-TW" sz="2500" b="1" dirty="0"/>
          </a:p>
        </p:txBody>
      </p:sp>
      <p:pic>
        <p:nvPicPr>
          <p:cNvPr id="32" name="圖片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3" t="2377" r="17690" b="2464"/>
          <a:stretch/>
        </p:blipFill>
        <p:spPr bwMode="auto">
          <a:xfrm>
            <a:off x="2426677" y="2420887"/>
            <a:ext cx="4107124" cy="40766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40" name="群組 39"/>
          <p:cNvGrpSpPr/>
          <p:nvPr/>
        </p:nvGrpSpPr>
        <p:grpSpPr>
          <a:xfrm>
            <a:off x="5741712" y="2861728"/>
            <a:ext cx="3329953" cy="216024"/>
            <a:chOff x="5940152" y="2700128"/>
            <a:chExt cx="3329953" cy="216024"/>
          </a:xfrm>
        </p:grpSpPr>
        <p:cxnSp>
          <p:nvCxnSpPr>
            <p:cNvPr id="4" name="直線接點 3"/>
            <p:cNvCxnSpPr/>
            <p:nvPr/>
          </p:nvCxnSpPr>
          <p:spPr>
            <a:xfrm flipV="1">
              <a:off x="5940152" y="2700128"/>
              <a:ext cx="216024" cy="216024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>
              <a:off x="6147384" y="2708920"/>
              <a:ext cx="3122721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文字方塊 41"/>
          <p:cNvSpPr txBox="1"/>
          <p:nvPr/>
        </p:nvSpPr>
        <p:spPr>
          <a:xfrm>
            <a:off x="5827360" y="2492178"/>
            <a:ext cx="33460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2.</a:t>
            </a:r>
            <a:r>
              <a:rPr lang="zh-TW" altLang="zh-TW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推動精準醫療科技，維護國民健康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4" name="直線接點 43"/>
          <p:cNvCxnSpPr/>
          <p:nvPr/>
        </p:nvCxnSpPr>
        <p:spPr>
          <a:xfrm>
            <a:off x="6434178" y="4509120"/>
            <a:ext cx="2665534" cy="0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字方塊 45"/>
          <p:cNvSpPr txBox="1"/>
          <p:nvPr/>
        </p:nvSpPr>
        <p:spPr>
          <a:xfrm>
            <a:off x="6416594" y="4118451"/>
            <a:ext cx="28903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3.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精進防災科技減少災害衝擊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0" name="群組 49"/>
          <p:cNvGrpSpPr/>
          <p:nvPr/>
        </p:nvGrpSpPr>
        <p:grpSpPr>
          <a:xfrm>
            <a:off x="5724128" y="5949280"/>
            <a:ext cx="3240360" cy="216024"/>
            <a:chOff x="5724128" y="5949280"/>
            <a:chExt cx="3240360" cy="216024"/>
          </a:xfrm>
        </p:grpSpPr>
        <p:cxnSp>
          <p:nvCxnSpPr>
            <p:cNvPr id="48" name="直線接點 47"/>
            <p:cNvCxnSpPr/>
            <p:nvPr/>
          </p:nvCxnSpPr>
          <p:spPr>
            <a:xfrm>
              <a:off x="5724128" y="5949280"/>
              <a:ext cx="252028" cy="216024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接點 48"/>
            <p:cNvCxnSpPr/>
            <p:nvPr/>
          </p:nvCxnSpPr>
          <p:spPr>
            <a:xfrm>
              <a:off x="5961701" y="6165304"/>
              <a:ext cx="3002787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文字方塊 50"/>
          <p:cNvSpPr txBox="1"/>
          <p:nvPr/>
        </p:nvSpPr>
        <p:spPr>
          <a:xfrm>
            <a:off x="5919224" y="5756288"/>
            <a:ext cx="34911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4.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發展綠能科技實現低碳永續社會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2" name="直線接點 51"/>
          <p:cNvCxnSpPr/>
          <p:nvPr/>
        </p:nvCxnSpPr>
        <p:spPr>
          <a:xfrm>
            <a:off x="93818" y="4635534"/>
            <a:ext cx="2435581" cy="0"/>
          </a:xfrm>
          <a:prstGeom prst="line">
            <a:avLst/>
          </a:prstGeom>
          <a:ln w="28575"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字方塊 52"/>
          <p:cNvSpPr txBox="1"/>
          <p:nvPr/>
        </p:nvSpPr>
        <p:spPr>
          <a:xfrm>
            <a:off x="35496" y="3993616"/>
            <a:ext cx="243558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6.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運用資通安全科技保障</a:t>
            </a:r>
            <a:endParaRPr lang="en-US" altLang="zh-TW" sz="15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國民優質生活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70" name="群組 69"/>
          <p:cNvGrpSpPr/>
          <p:nvPr/>
        </p:nvGrpSpPr>
        <p:grpSpPr>
          <a:xfrm>
            <a:off x="200994" y="2896896"/>
            <a:ext cx="2894006" cy="188812"/>
            <a:chOff x="93818" y="3024164"/>
            <a:chExt cx="2894006" cy="188812"/>
          </a:xfrm>
        </p:grpSpPr>
        <p:cxnSp>
          <p:nvCxnSpPr>
            <p:cNvPr id="58" name="直線接點 57"/>
            <p:cNvCxnSpPr/>
            <p:nvPr/>
          </p:nvCxnSpPr>
          <p:spPr>
            <a:xfrm flipH="1" flipV="1">
              <a:off x="2771800" y="3024164"/>
              <a:ext cx="216024" cy="188812"/>
            </a:xfrm>
            <a:prstGeom prst="line">
              <a:avLst/>
            </a:prstGeom>
            <a:ln w="28575"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接點 58"/>
            <p:cNvCxnSpPr/>
            <p:nvPr/>
          </p:nvCxnSpPr>
          <p:spPr>
            <a:xfrm>
              <a:off x="93818" y="3024164"/>
              <a:ext cx="2677982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文字方塊 60"/>
          <p:cNvSpPr txBox="1"/>
          <p:nvPr/>
        </p:nvSpPr>
        <p:spPr>
          <a:xfrm>
            <a:off x="26271" y="2510480"/>
            <a:ext cx="30603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1.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發展新農業科技提高農產安全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2" name="群組 61"/>
          <p:cNvGrpSpPr/>
          <p:nvPr/>
        </p:nvGrpSpPr>
        <p:grpSpPr>
          <a:xfrm>
            <a:off x="93818" y="5962501"/>
            <a:ext cx="3281374" cy="224674"/>
            <a:chOff x="5443497" y="2771111"/>
            <a:chExt cx="3281374" cy="224674"/>
          </a:xfrm>
        </p:grpSpPr>
        <p:cxnSp>
          <p:nvCxnSpPr>
            <p:cNvPr id="63" name="直線接點 62"/>
            <p:cNvCxnSpPr/>
            <p:nvPr/>
          </p:nvCxnSpPr>
          <p:spPr>
            <a:xfrm flipV="1">
              <a:off x="8508847" y="2771111"/>
              <a:ext cx="216024" cy="216024"/>
            </a:xfrm>
            <a:prstGeom prst="line">
              <a:avLst/>
            </a:prstGeom>
            <a:ln w="28575"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線接點 63"/>
            <p:cNvCxnSpPr/>
            <p:nvPr/>
          </p:nvCxnSpPr>
          <p:spPr>
            <a:xfrm flipV="1">
              <a:off x="5443497" y="2987135"/>
              <a:ext cx="3065350" cy="865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文字方塊 64"/>
          <p:cNvSpPr txBox="1"/>
          <p:nvPr/>
        </p:nvSpPr>
        <p:spPr>
          <a:xfrm>
            <a:off x="-226" y="5793128"/>
            <a:ext cx="34586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b="1" i="1" dirty="0">
                <a:latin typeface="Arial Black" panose="020B0A04020102020204" pitchFamily="34" charset="0"/>
                <a:ea typeface="微軟正黑體" panose="020B0604030504040204" pitchFamily="34" charset="-120"/>
              </a:rPr>
              <a:t>5.</a:t>
            </a:r>
            <a:r>
              <a: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運用智慧感測科技維護環境品質</a:t>
            </a:r>
            <a:endParaRPr lang="zh-TW" altLang="en-US" sz="15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5190772" y="6597352"/>
            <a:ext cx="3557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Note: Icons are collected from 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hlinkClick r:id="rId5"/>
              </a:rPr>
              <a:t>thenounproject.com</a:t>
            </a:r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6664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11256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目標三：育才競才與多元進路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495246" y="1067802"/>
            <a:ext cx="8397234" cy="132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500" b="1" dirty="0"/>
              <a:t>推動創新經濟，人才是關鍵基石，政府將強化育才、留才、攬才等各環節，制定四項策略，培育量足質精的科技人才，並活絡多元出路：</a:t>
            </a:r>
            <a:endParaRPr lang="en-US" altLang="zh-TW" sz="2500" b="1" dirty="0"/>
          </a:p>
        </p:txBody>
      </p:sp>
      <p:grpSp>
        <p:nvGrpSpPr>
          <p:cNvPr id="5" name="群組 4"/>
          <p:cNvGrpSpPr/>
          <p:nvPr/>
        </p:nvGrpSpPr>
        <p:grpSpPr>
          <a:xfrm>
            <a:off x="2267744" y="2478656"/>
            <a:ext cx="4558229" cy="3848100"/>
            <a:chOff x="2267744" y="2636912"/>
            <a:chExt cx="4558229" cy="3848100"/>
          </a:xfrm>
        </p:grpSpPr>
        <p:pic>
          <p:nvPicPr>
            <p:cNvPr id="32" name="圖片 31"/>
            <p:cNvPicPr/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950" y="2636912"/>
              <a:ext cx="3848100" cy="3848100"/>
            </a:xfrm>
            <a:prstGeom prst="rect">
              <a:avLst/>
            </a:prstGeom>
          </p:spPr>
        </p:pic>
        <p:sp>
          <p:nvSpPr>
            <p:cNvPr id="3" name="Text Box 2"/>
            <p:cNvSpPr txBox="1">
              <a:spLocks noChangeArrowheads="1"/>
            </p:cNvSpPr>
            <p:nvPr/>
          </p:nvSpPr>
          <p:spPr bwMode="auto">
            <a:xfrm>
              <a:off x="2509767" y="3105800"/>
              <a:ext cx="16954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1.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培育數位經濟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跨域人才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4448349" y="3088216"/>
              <a:ext cx="2256631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2.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加強產業科技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實務人才培訓機制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4682848" y="5039552"/>
              <a:ext cx="214312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４</a:t>
              </a: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國際頂尖人才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延攬留用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auto">
            <a:xfrm>
              <a:off x="2267744" y="5021968"/>
              <a:ext cx="275705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３</a:t>
              </a:r>
              <a:r>
                <a:rPr kumimoji="1" lang="en-US" altLang="zh-TW" sz="2200" b="1" i="1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Arial Black" panose="020B0A04020102020204" pitchFamily="34" charset="0"/>
                  <a:ea typeface="微軟正黑體" pitchFamily="34" charset="-120"/>
                  <a:cs typeface="新細明體" pitchFamily="18" charset="-120"/>
                </a:rPr>
                <a:t>.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活絡多元出路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zh-TW" altLang="en-US" sz="1600" b="1" i="0" u="none" strike="noStrike" cap="none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latin typeface="微軟正黑體" pitchFamily="34" charset="-120"/>
                  <a:ea typeface="微軟正黑體" pitchFamily="34" charset="-120"/>
                  <a:cs typeface="新細明體" pitchFamily="18" charset="-120"/>
                </a:rPr>
                <a:t>重振高階科研人才培育</a:t>
              </a:r>
              <a:endParaRPr kumimoji="1" lang="zh-TW" altLang="zh-TW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</p:grpSp>
      <p:sp>
        <p:nvSpPr>
          <p:cNvPr id="12" name="文字方塊 11"/>
          <p:cNvSpPr txBox="1"/>
          <p:nvPr/>
        </p:nvSpPr>
        <p:spPr>
          <a:xfrm>
            <a:off x="5193696" y="6597352"/>
            <a:ext cx="3266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Note: The graph is collected from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hlinkClick r:id="rId6"/>
              </a:rPr>
              <a:t>www.flaticon.com</a:t>
            </a:r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zh-TW" altLang="en-US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8475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5380A-DAF3-4699-A470-0A96E0AFEA7A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583264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目標四：強化科研創新生態體系</a:t>
            </a: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251520" y="1050218"/>
            <a:ext cx="8640960" cy="13267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200" b="1" dirty="0" smtClean="0"/>
              <a:t>為了完善科</a:t>
            </a:r>
            <a:r>
              <a:rPr lang="zh-TW" altLang="en-US" sz="2200" b="1" dirty="0"/>
              <a:t>研創新</a:t>
            </a:r>
            <a:r>
              <a:rPr lang="zh-TW" altLang="en-US" sz="2200" b="1" dirty="0" smtClean="0"/>
              <a:t>生態</a:t>
            </a:r>
            <a:r>
              <a:rPr lang="zh-TW" altLang="en-US" sz="2200" b="1" dirty="0"/>
              <a:t>圈，將推動「強化科技決策支援系統」、「完備促進科技創新發展的法制環境」、「鼓勵原創科技研發，改革學術研發成果評鑑制度」、「加強產學研合作鏈結</a:t>
            </a:r>
            <a:r>
              <a:rPr lang="zh-TW" altLang="en-US" sz="2200" b="1" dirty="0" smtClean="0"/>
              <a:t>」共四項策略：</a:t>
            </a:r>
            <a:endParaRPr lang="en-US" altLang="zh-TW" sz="2200" b="1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357" y="2186202"/>
            <a:ext cx="5950562" cy="42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60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144" y="3212976"/>
            <a:ext cx="9144000" cy="3645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23162" y="6525344"/>
            <a:ext cx="2133600" cy="365125"/>
          </a:xfrm>
        </p:spPr>
        <p:txBody>
          <a:bodyPr/>
          <a:lstStyle/>
          <a:p>
            <a:fld id="{D585380A-DAF3-4699-A470-0A96E0AFEA7A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6" name="五邊形 5"/>
          <p:cNvSpPr/>
          <p:nvPr/>
        </p:nvSpPr>
        <p:spPr>
          <a:xfrm>
            <a:off x="827584" y="476672"/>
            <a:ext cx="4680520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sz="2800" b="1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9592" y="0"/>
            <a:ext cx="1728192" cy="4766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五邊形 20"/>
          <p:cNvSpPr/>
          <p:nvPr/>
        </p:nvSpPr>
        <p:spPr>
          <a:xfrm>
            <a:off x="827584" y="476672"/>
            <a:ext cx="5832648" cy="458471"/>
          </a:xfrm>
          <a:prstGeom prst="homePlat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b="1" dirty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未來執行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130319" y="6597352"/>
            <a:ext cx="5721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Note: Icons are collected from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hlinkClick r:id="rId3"/>
              </a:rPr>
              <a:t>www.flaticon.com</a:t>
            </a:r>
            <a:r>
              <a:rPr lang="zh-TW" altLang="en-US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and  </a:t>
            </a:r>
            <a:r>
              <a:rPr lang="en-US" altLang="zh-TW" sz="10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  <a:hlinkClick r:id="rId4"/>
              </a:rPr>
              <a:t>thenounproject.com</a:t>
            </a:r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endParaRPr lang="en-US" altLang="zh-TW" sz="1000" dirty="0"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  <p:pic>
        <p:nvPicPr>
          <p:cNvPr id="53" name="圖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686962"/>
            <a:ext cx="4911254" cy="6276126"/>
          </a:xfrm>
          <a:prstGeom prst="rect">
            <a:avLst/>
          </a:prstGeom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7D01FDAC-6C89-4F20-B866-2A5ADC130607}"/>
              </a:ext>
            </a:extLst>
          </p:cNvPr>
          <p:cNvSpPr txBox="1">
            <a:spLocks noChangeArrowheads="1"/>
          </p:cNvSpPr>
          <p:nvPr/>
        </p:nvSpPr>
        <p:spPr>
          <a:xfrm>
            <a:off x="-69567" y="1124744"/>
            <a:ext cx="3915114" cy="48395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6"/>
              </a:buBlip>
              <a:defRPr sz="32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3200"/>
              </a:lnSpc>
            </a:pPr>
            <a:r>
              <a:rPr lang="zh-TW" altLang="en-US" sz="2200" b="1" dirty="0"/>
              <a:t>「國家科學技術發展計畫</a:t>
            </a:r>
            <a:r>
              <a:rPr lang="en-US" altLang="zh-TW" sz="2200" b="1" dirty="0"/>
              <a:t>(</a:t>
            </a:r>
            <a:r>
              <a:rPr lang="zh-TW" altLang="en-US" sz="2200" b="1" dirty="0"/>
              <a:t>民國</a:t>
            </a:r>
            <a:r>
              <a:rPr lang="en-US" altLang="zh-TW" sz="2200" b="1" dirty="0"/>
              <a:t>106</a:t>
            </a:r>
            <a:r>
              <a:rPr lang="zh-TW" altLang="en-US" sz="2200" b="1" dirty="0"/>
              <a:t>年至</a:t>
            </a:r>
            <a:r>
              <a:rPr lang="en-US" altLang="zh-TW" sz="2200" b="1" dirty="0"/>
              <a:t>109</a:t>
            </a:r>
            <a:r>
              <a:rPr lang="zh-TW" altLang="en-US" sz="2200" b="1" dirty="0"/>
              <a:t>年</a:t>
            </a:r>
            <a:r>
              <a:rPr lang="en-US" altLang="zh-TW" sz="2200" b="1" dirty="0"/>
              <a:t>)</a:t>
            </a:r>
            <a:r>
              <a:rPr lang="zh-TW" altLang="en-US" sz="2200" b="1" dirty="0"/>
              <a:t>」，將發展數位經濟創新模式，擴大智慧科技應用，培育跨域頂尖人才，完備科研創新生態圈，開創科技新價值</a:t>
            </a:r>
            <a:r>
              <a:rPr lang="zh-TW" altLang="en-US" sz="2200" b="1" dirty="0" smtClean="0"/>
              <a:t>。。</a:t>
            </a:r>
            <a:endParaRPr lang="en-US" altLang="zh-TW" sz="2200" b="1" dirty="0"/>
          </a:p>
          <a:p>
            <a:pPr algn="just">
              <a:lnSpc>
                <a:spcPts val="3200"/>
              </a:lnSpc>
            </a:pPr>
            <a:r>
              <a:rPr lang="zh-TW" altLang="en-US" sz="2200" b="1" dirty="0"/>
              <a:t>本計畫已於今（</a:t>
            </a:r>
            <a:r>
              <a:rPr lang="en-US" altLang="zh-TW" sz="2200" b="1" dirty="0"/>
              <a:t>106</a:t>
            </a:r>
            <a:r>
              <a:rPr lang="zh-TW" altLang="en-US" sz="2200" b="1" dirty="0"/>
              <a:t>）年</a:t>
            </a:r>
            <a:r>
              <a:rPr lang="en-US" altLang="zh-TW" sz="2200" b="1" dirty="0"/>
              <a:t>9</a:t>
            </a:r>
            <a:r>
              <a:rPr lang="zh-TW" altLang="en-US" sz="2200" b="1" dirty="0"/>
              <a:t>月</a:t>
            </a:r>
            <a:r>
              <a:rPr lang="en-US" altLang="zh-TW" sz="2200" b="1" dirty="0"/>
              <a:t>7</a:t>
            </a:r>
            <a:r>
              <a:rPr lang="zh-TW" altLang="en-US" sz="2200" b="1" dirty="0"/>
              <a:t>日奉核定，並分行各有關機關。將掌握世界脈動與社會需求，因應內外環境變化，進行必要之調整。</a:t>
            </a:r>
            <a:endParaRPr lang="en-US" altLang="zh-TW" sz="2200" b="1" dirty="0"/>
          </a:p>
        </p:txBody>
      </p:sp>
    </p:spTree>
    <p:extLst>
      <p:ext uri="{BB962C8B-B14F-4D97-AF65-F5344CB8AC3E}">
        <p14:creationId xmlns:p14="http://schemas.microsoft.com/office/powerpoint/2010/main" val="1631501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b="1" dirty="0">
            <a:solidFill>
              <a:srgbClr val="00B050"/>
            </a:solidFill>
            <a:latin typeface="微軟正黑體" panose="020B0604030504040204" pitchFamily="34" charset="-120"/>
            <a:ea typeface="微軟正黑體" panose="020B0604030504040204" pitchFamily="34" charset="-12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5837</TotalTime>
  <Words>1033</Words>
  <Application>Microsoft Office PowerPoint</Application>
  <PresentationFormat>如螢幕大小 (4:3)</PresentationFormat>
  <Paragraphs>118</Paragraphs>
  <Slides>9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9" baseType="lpstr">
      <vt:lpstr>Arial Unicode MS</vt:lpstr>
      <vt:lpstr>微軟正黑體</vt:lpstr>
      <vt:lpstr>新細明體</vt:lpstr>
      <vt:lpstr>標楷體</vt:lpstr>
      <vt:lpstr>Arial</vt:lpstr>
      <vt:lpstr>Arial Black</vt:lpstr>
      <vt:lpstr>Calibri</vt:lpstr>
      <vt:lpstr>Times New Roman</vt:lpstr>
      <vt:lpstr>Wingdings</vt:lpstr>
      <vt:lpstr>Office 佈景主題</vt:lpstr>
      <vt:lpstr>PowerPoint 簡報</vt:lpstr>
      <vt:lpstr>形成過程</vt:lpstr>
      <vt:lpstr>目標架構</vt:lpstr>
      <vt:lpstr>總目標及遠景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蘇奕璿</dc:creator>
  <cp:lastModifiedBy>石婉婷</cp:lastModifiedBy>
  <cp:revision>523</cp:revision>
  <cp:lastPrinted>2017-09-04T00:05:21Z</cp:lastPrinted>
  <dcterms:created xsi:type="dcterms:W3CDTF">2016-04-06T02:04:36Z</dcterms:created>
  <dcterms:modified xsi:type="dcterms:W3CDTF">2017-09-28T02:45:36Z</dcterms:modified>
</cp:coreProperties>
</file>