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8"/>
  </p:notesMasterIdLst>
  <p:sldIdLst>
    <p:sldId id="256" r:id="rId2"/>
    <p:sldId id="259" r:id="rId3"/>
    <p:sldId id="261" r:id="rId4"/>
    <p:sldId id="263" r:id="rId5"/>
    <p:sldId id="260" r:id="rId6"/>
    <p:sldId id="277" r:id="rId7"/>
    <p:sldId id="281" r:id="rId8"/>
    <p:sldId id="282" r:id="rId9"/>
    <p:sldId id="278" r:id="rId10"/>
    <p:sldId id="279" r:id="rId11"/>
    <p:sldId id="268" r:id="rId12"/>
    <p:sldId id="270" r:id="rId13"/>
    <p:sldId id="258" r:id="rId14"/>
    <p:sldId id="280" r:id="rId15"/>
    <p:sldId id="276" r:id="rId16"/>
    <p:sldId id="274" r:id="rId1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370FA2-4865-4FA8-A3B5-436D42B9B73E}" type="datetimeFigureOut">
              <a:rPr lang="zh-TW" altLang="en-US" smtClean="0"/>
              <a:pPr/>
              <a:t>2016/1/25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EB7F77-FA67-4549-B127-71AF4C32A33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圓角矩形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295400" y="3917032"/>
            <a:ext cx="6400800" cy="1600200"/>
          </a:xfrm>
        </p:spPr>
        <p:txBody>
          <a:bodyPr/>
          <a:lstStyle>
            <a:lvl1pPr marL="0" indent="0" algn="ctr">
              <a:buNone/>
              <a:defRPr sz="2600" b="1" i="0" baseline="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dirty="0" smtClean="0"/>
              <a:t>按一下以編輯母片副標題樣式</a:t>
            </a:r>
            <a:endParaRPr kumimoji="0" lang="en-US" dirty="0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244DD-5A0B-4A54-9DA2-CDCCD18AE815}" type="datetime1">
              <a:rPr lang="zh-TW" altLang="en-US" smtClean="0"/>
              <a:pPr/>
              <a:t>2016/1/25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A1DE4B6-3DC5-4FA9-91AD-7AEE1652DD0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b="1" i="0" baseline="0" dirty="0">
                <a:solidFill>
                  <a:srgbClr val="FFFFFF"/>
                </a:solidFill>
              </a:defRPr>
            </a:lvl1pPr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 baseline="0">
                <a:solidFill>
                  <a:schemeClr val="tx1"/>
                </a:solidFill>
              </a:defRPr>
            </a:lvl1pPr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9F314-0F8C-493D-850C-9766C79D13CB}" type="datetime1">
              <a:rPr lang="zh-TW" altLang="en-US" smtClean="0"/>
              <a:pPr/>
              <a:t>2016/1/25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>
            <a:normAutofit/>
          </a:bodyPr>
          <a:lstStyle>
            <a:lvl1pPr>
              <a:defRPr sz="2800" b="1">
                <a:solidFill>
                  <a:schemeClr val="tx1"/>
                </a:solidFill>
                <a:latin typeface="+mj-ea"/>
                <a:ea typeface="+mj-ea"/>
              </a:defRPr>
            </a:lvl1pPr>
            <a:lvl2pPr>
              <a:defRPr sz="2400" b="1">
                <a:solidFill>
                  <a:srgbClr val="000099"/>
                </a:solidFill>
                <a:latin typeface="+mj-ea"/>
                <a:ea typeface="+mj-ea"/>
              </a:defRPr>
            </a:lvl2pPr>
            <a:lvl3pPr>
              <a:defRPr sz="2000" b="1">
                <a:solidFill>
                  <a:srgbClr val="000099"/>
                </a:solidFill>
                <a:latin typeface="+mj-ea"/>
                <a:ea typeface="+mj-ea"/>
              </a:defRPr>
            </a:lvl3pPr>
            <a:lvl4pPr>
              <a:defRPr sz="2000" b="1">
                <a:solidFill>
                  <a:srgbClr val="000099"/>
                </a:solidFill>
                <a:latin typeface="+mj-ea"/>
                <a:ea typeface="+mj-ea"/>
              </a:defRPr>
            </a:lvl4pPr>
            <a:lvl5pPr>
              <a:defRPr sz="2000" b="1">
                <a:solidFill>
                  <a:srgbClr val="000099"/>
                </a:solidFill>
                <a:latin typeface="+mj-ea"/>
                <a:ea typeface="+mj-ea"/>
              </a:defRPr>
            </a:lvl5pPr>
          </a:lstStyle>
          <a:p>
            <a:pPr lvl="0" eaLnBrk="1" latinLnBrk="0" hangingPunct="1"/>
            <a:r>
              <a:rPr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lang="zh-TW" altLang="en-US" dirty="0" smtClean="0"/>
              <a:t>第二層</a:t>
            </a:r>
          </a:p>
          <a:p>
            <a:pPr lvl="2" eaLnBrk="1" latinLnBrk="0" hangingPunct="1"/>
            <a:r>
              <a:rPr lang="zh-TW" altLang="en-US" dirty="0" smtClean="0"/>
              <a:t>第三層</a:t>
            </a:r>
          </a:p>
          <a:p>
            <a:pPr lvl="3" eaLnBrk="1" latinLnBrk="0" hangingPunct="1"/>
            <a:r>
              <a:rPr lang="zh-TW" altLang="en-US" dirty="0" smtClean="0"/>
              <a:t>第四層</a:t>
            </a:r>
          </a:p>
          <a:p>
            <a:pPr lvl="4" eaLnBrk="1" latinLnBrk="0" hangingPunct="1"/>
            <a:r>
              <a:rPr lang="zh-TW" altLang="en-US" dirty="0" smtClean="0"/>
              <a:t>第五層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圓角矩形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E1260-21DE-4EF1-8EC2-F895F052AA2B}" type="datetime1">
              <a:rPr lang="zh-TW" altLang="en-US" smtClean="0"/>
              <a:pPr/>
              <a:t>2016/1/25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A1DE4B6-3DC5-4FA9-91AD-7AEE1652DD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C6E54-10EF-4730-8269-836A835098A7}" type="datetime1">
              <a:rPr lang="zh-TW" altLang="en-US" smtClean="0"/>
              <a:pPr/>
              <a:t>2016/1/25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>
            <a:lvl1pPr>
              <a:defRPr b="1">
                <a:latin typeface="+mj-ea"/>
                <a:ea typeface="+mj-ea"/>
              </a:defRPr>
            </a:lvl1pPr>
            <a:lvl2pPr>
              <a:defRPr b="1">
                <a:solidFill>
                  <a:srgbClr val="0070C0"/>
                </a:solidFill>
                <a:latin typeface="+mj-ea"/>
                <a:ea typeface="+mj-ea"/>
              </a:defRPr>
            </a:lvl2pPr>
            <a:lvl3pPr>
              <a:defRPr b="1">
                <a:solidFill>
                  <a:srgbClr val="0070C0"/>
                </a:solidFill>
                <a:latin typeface="+mj-ea"/>
                <a:ea typeface="+mj-ea"/>
              </a:defRPr>
            </a:lvl3pPr>
            <a:lvl4pPr>
              <a:defRPr b="1">
                <a:solidFill>
                  <a:srgbClr val="0070C0"/>
                </a:solidFill>
                <a:latin typeface="+mj-ea"/>
                <a:ea typeface="+mj-ea"/>
              </a:defRPr>
            </a:lvl4pPr>
            <a:lvl5pPr>
              <a:defRPr b="1">
                <a:solidFill>
                  <a:srgbClr val="0070C0"/>
                </a:solidFill>
                <a:latin typeface="+mj-ea"/>
                <a:ea typeface="+mj-ea"/>
              </a:defRPr>
            </a:lvl5pPr>
          </a:lstStyle>
          <a:p>
            <a:pPr lvl="0" eaLnBrk="1" latinLnBrk="0" hangingPunct="1"/>
            <a:r>
              <a:rPr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lang="zh-TW" altLang="en-US" dirty="0" smtClean="0"/>
              <a:t>第二層</a:t>
            </a:r>
          </a:p>
          <a:p>
            <a:pPr lvl="2" eaLnBrk="1" latinLnBrk="0" hangingPunct="1"/>
            <a:r>
              <a:rPr lang="zh-TW" altLang="en-US" dirty="0" smtClean="0"/>
              <a:t>第三層</a:t>
            </a:r>
          </a:p>
          <a:p>
            <a:pPr lvl="3" eaLnBrk="1" latinLnBrk="0" hangingPunct="1"/>
            <a:r>
              <a:rPr lang="zh-TW" altLang="en-US" dirty="0" smtClean="0"/>
              <a:t>第四層</a:t>
            </a:r>
          </a:p>
          <a:p>
            <a:pPr lvl="4" eaLnBrk="1" latinLnBrk="0" hangingPunct="1"/>
            <a:r>
              <a:rPr lang="zh-TW" altLang="en-US" dirty="0" smtClean="0"/>
              <a:t>第五層</a:t>
            </a:r>
            <a:endParaRPr kumimoji="0" lang="en-US" dirty="0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>
            <a:lvl1pPr>
              <a:defRPr b="1">
                <a:latin typeface="+mj-ea"/>
                <a:ea typeface="+mj-ea"/>
              </a:defRPr>
            </a:lvl1pPr>
            <a:lvl2pPr>
              <a:defRPr b="1">
                <a:solidFill>
                  <a:srgbClr val="0070C0"/>
                </a:solidFill>
                <a:latin typeface="+mj-ea"/>
                <a:ea typeface="+mj-ea"/>
              </a:defRPr>
            </a:lvl2pPr>
            <a:lvl3pPr>
              <a:defRPr b="1">
                <a:solidFill>
                  <a:srgbClr val="0070C0"/>
                </a:solidFill>
                <a:latin typeface="+mj-ea"/>
                <a:ea typeface="+mj-ea"/>
              </a:defRPr>
            </a:lvl3pPr>
            <a:lvl4pPr>
              <a:defRPr b="1">
                <a:solidFill>
                  <a:srgbClr val="0070C0"/>
                </a:solidFill>
                <a:latin typeface="+mj-ea"/>
                <a:ea typeface="+mj-ea"/>
              </a:defRPr>
            </a:lvl4pPr>
            <a:lvl5pPr>
              <a:defRPr b="1">
                <a:solidFill>
                  <a:srgbClr val="0070C0"/>
                </a:solidFill>
                <a:latin typeface="+mj-ea"/>
                <a:ea typeface="+mj-ea"/>
              </a:defRPr>
            </a:lvl5pPr>
          </a:lstStyle>
          <a:p>
            <a:pPr lvl="0" eaLnBrk="1" latinLnBrk="0" hangingPunct="1"/>
            <a:r>
              <a:rPr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lang="zh-TW" altLang="en-US" dirty="0" smtClean="0"/>
              <a:t>第二層</a:t>
            </a:r>
          </a:p>
          <a:p>
            <a:pPr lvl="2" eaLnBrk="1" latinLnBrk="0" hangingPunct="1"/>
            <a:r>
              <a:rPr lang="zh-TW" altLang="en-US" dirty="0" smtClean="0"/>
              <a:t>第三層</a:t>
            </a:r>
          </a:p>
          <a:p>
            <a:pPr lvl="3" eaLnBrk="1" latinLnBrk="0" hangingPunct="1"/>
            <a:r>
              <a:rPr lang="zh-TW" altLang="en-US" dirty="0" smtClean="0"/>
              <a:t>第四層</a:t>
            </a:r>
          </a:p>
          <a:p>
            <a:pPr lvl="4" eaLnBrk="1" latinLnBrk="0" hangingPunct="1"/>
            <a:r>
              <a:rPr lang="zh-TW" altLang="en-US" dirty="0" smtClean="0"/>
              <a:t>第五層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 b="1" baseline="0">
                <a:solidFill>
                  <a:schemeClr val="tx1"/>
                </a:solidFill>
                <a:latin typeface="+mj-ea"/>
                <a:ea typeface="+mj-ea"/>
              </a:defRPr>
            </a:lvl1pPr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8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dirty="0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8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dirty="0" smtClean="0"/>
              <a:t>按一下以編輯母片文字樣式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5F045-369D-4444-8F39-881F9D9BE56C}" type="datetime1">
              <a:rPr lang="zh-TW" altLang="en-US" smtClean="0"/>
              <a:pPr/>
              <a:t>2016/1/25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>
            <a:lvl1pPr>
              <a:defRPr b="1">
                <a:solidFill>
                  <a:schemeClr val="tx1"/>
                </a:solidFill>
                <a:latin typeface="+mj-ea"/>
                <a:ea typeface="+mj-ea"/>
              </a:defRPr>
            </a:lvl1pPr>
            <a:lvl2pPr>
              <a:defRPr b="1">
                <a:solidFill>
                  <a:schemeClr val="tx1"/>
                </a:solidFill>
                <a:latin typeface="+mj-ea"/>
                <a:ea typeface="+mj-ea"/>
              </a:defRPr>
            </a:lvl2pPr>
            <a:lvl3pPr>
              <a:defRPr b="1">
                <a:solidFill>
                  <a:schemeClr val="tx1"/>
                </a:solidFill>
                <a:latin typeface="+mj-ea"/>
                <a:ea typeface="+mj-ea"/>
              </a:defRPr>
            </a:lvl3pPr>
            <a:lvl4pPr>
              <a:defRPr b="1">
                <a:solidFill>
                  <a:schemeClr val="tx1"/>
                </a:solidFill>
                <a:latin typeface="+mj-ea"/>
                <a:ea typeface="+mj-ea"/>
              </a:defRPr>
            </a:lvl4pPr>
            <a:lvl5pPr>
              <a:defRPr b="1">
                <a:solidFill>
                  <a:schemeClr val="tx1"/>
                </a:solidFill>
                <a:latin typeface="+mj-ea"/>
                <a:ea typeface="+mj-ea"/>
              </a:defRPr>
            </a:lvl5pPr>
          </a:lstStyle>
          <a:p>
            <a:pPr lvl="0" eaLnBrk="1" latinLnBrk="0" hangingPunct="1"/>
            <a:r>
              <a:rPr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lang="zh-TW" altLang="en-US" dirty="0" smtClean="0"/>
              <a:t>第二層</a:t>
            </a:r>
          </a:p>
          <a:p>
            <a:pPr lvl="2" eaLnBrk="1" latinLnBrk="0" hangingPunct="1"/>
            <a:r>
              <a:rPr lang="zh-TW" altLang="en-US" dirty="0" smtClean="0"/>
              <a:t>第三層</a:t>
            </a:r>
          </a:p>
          <a:p>
            <a:pPr lvl="3" eaLnBrk="1" latinLnBrk="0" hangingPunct="1"/>
            <a:r>
              <a:rPr lang="zh-TW" altLang="en-US" dirty="0" smtClean="0"/>
              <a:t>第四層</a:t>
            </a:r>
          </a:p>
          <a:p>
            <a:pPr lvl="4" eaLnBrk="1" latinLnBrk="0" hangingPunct="1"/>
            <a:r>
              <a:rPr lang="zh-TW" altLang="en-US" dirty="0" smtClean="0"/>
              <a:t>第五層</a:t>
            </a:r>
            <a:endParaRPr kumimoji="0" lang="en-US" dirty="0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>
            <a:lvl1pPr>
              <a:defRPr b="1">
                <a:latin typeface="+mj-ea"/>
                <a:ea typeface="+mj-ea"/>
              </a:defRPr>
            </a:lvl1pPr>
            <a:lvl2pPr>
              <a:defRPr b="1">
                <a:latin typeface="+mj-ea"/>
                <a:ea typeface="+mj-ea"/>
              </a:defRPr>
            </a:lvl2pPr>
            <a:lvl3pPr>
              <a:defRPr b="1">
                <a:latin typeface="+mj-ea"/>
                <a:ea typeface="+mj-ea"/>
              </a:defRPr>
            </a:lvl3pPr>
            <a:lvl4pPr>
              <a:defRPr b="1">
                <a:latin typeface="+mj-ea"/>
                <a:ea typeface="+mj-ea"/>
              </a:defRPr>
            </a:lvl4pPr>
            <a:lvl5pPr>
              <a:defRPr b="1">
                <a:latin typeface="+mj-ea"/>
                <a:ea typeface="+mj-ea"/>
              </a:defRPr>
            </a:lvl5pPr>
          </a:lstStyle>
          <a:p>
            <a:pPr lvl="0" eaLnBrk="1" latinLnBrk="0" hangingPunct="1"/>
            <a:r>
              <a:rPr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lang="zh-TW" altLang="en-US" dirty="0" smtClean="0"/>
              <a:t>第二層</a:t>
            </a:r>
          </a:p>
          <a:p>
            <a:pPr lvl="2" eaLnBrk="1" latinLnBrk="0" hangingPunct="1"/>
            <a:r>
              <a:rPr lang="zh-TW" altLang="en-US" dirty="0" smtClean="0"/>
              <a:t>第三層</a:t>
            </a:r>
          </a:p>
          <a:p>
            <a:pPr lvl="3" eaLnBrk="1" latinLnBrk="0" hangingPunct="1"/>
            <a:r>
              <a:rPr lang="zh-TW" altLang="en-US" dirty="0" smtClean="0"/>
              <a:t>第四層</a:t>
            </a:r>
          </a:p>
          <a:p>
            <a:pPr lvl="4" eaLnBrk="1" latinLnBrk="0" hangingPunct="1"/>
            <a:r>
              <a:rPr lang="zh-TW" altLang="en-US" dirty="0" smtClean="0"/>
              <a:t>第五層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</a:defRPr>
            </a:lvl1pPr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7049-F2D9-4C3E-BE4A-6E753986C7E9}" type="datetime1">
              <a:rPr lang="zh-TW" altLang="en-US" smtClean="0"/>
              <a:pPr/>
              <a:t>2016/1/25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627A9-6B81-4AB9-9B54-177F6091B3A2}" type="datetime1">
              <a:rPr lang="zh-TW" altLang="en-US" smtClean="0"/>
              <a:pPr/>
              <a:t>2016/1/25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圓角矩形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C467D-F6E1-4D0B-80BD-6ACD1A32594E}" type="datetime1">
              <a:rPr lang="zh-TW" altLang="en-US" smtClean="0"/>
              <a:pPr/>
              <a:t>2016/1/25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89E4A-06FD-4B9F-94E4-5100CE297596}" type="datetime1">
              <a:rPr lang="zh-TW" altLang="en-US" smtClean="0"/>
              <a:pPr/>
              <a:t>2016/1/25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A1DE4B6-3DC5-4FA9-91AD-7AEE1652DD06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B25F1-3D09-4ADF-8BCE-D729BC4BDA1A}" type="datetime1">
              <a:rPr lang="zh-TW" altLang="en-US" smtClean="0"/>
              <a:pPr/>
              <a:t>2016/1/25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4C62D-3EF9-4404-A989-B0C64A904529}" type="datetime1">
              <a:rPr lang="zh-TW" altLang="en-US" smtClean="0"/>
              <a:pPr/>
              <a:t>2016/1/25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圓角矩形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80061D1-D2B6-4ADF-A063-143115D5EC30}" type="datetime1">
              <a:rPr lang="zh-TW" altLang="en-US" smtClean="0"/>
              <a:pPr/>
              <a:t>2016/1/25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A1DE4B6-3DC5-4FA9-91AD-7AEE1652DD0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 smtClean="0">
                <a:latin typeface="+mj-ea"/>
                <a:ea typeface="+mj-ea"/>
              </a:rPr>
              <a:t>105.1.25</a:t>
            </a:r>
            <a:endParaRPr lang="zh-TW" altLang="en-US" dirty="0">
              <a:latin typeface="+mj-ea"/>
              <a:ea typeface="+mj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堅守崗位，為所當為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攜手同心，航向未來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一、堅守崗位，為所當為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（該做的事）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法案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3</a:t>
            </a:fld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33528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屆期不續審各項法案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函請立法院審議：</a:t>
            </a:r>
            <a:r>
              <a:rPr lang="en-US" altLang="zh-TW" dirty="0" smtClean="0"/>
              <a:t>105.1.14</a:t>
            </a:r>
            <a:r>
              <a:rPr lang="zh-TW" altLang="en-US" dirty="0" smtClean="0"/>
              <a:t>第</a:t>
            </a:r>
            <a:r>
              <a:rPr lang="en-US" altLang="zh-TW" dirty="0" smtClean="0"/>
              <a:t>3483</a:t>
            </a:r>
            <a:r>
              <a:rPr lang="zh-TW" altLang="en-US" dirty="0" smtClean="0"/>
              <a:t>院會已通過共 </a:t>
            </a:r>
            <a:r>
              <a:rPr lang="en-US" altLang="zh-TW" dirty="0" smtClean="0"/>
              <a:t>149</a:t>
            </a:r>
            <a:r>
              <a:rPr lang="zh-TW" altLang="en-US" dirty="0" smtClean="0"/>
              <a:t>案，</a:t>
            </a:r>
            <a:r>
              <a:rPr lang="en-US" altLang="zh-TW" dirty="0" smtClean="0"/>
              <a:t>105.2.1</a:t>
            </a:r>
            <a:r>
              <a:rPr lang="zh-TW" altLang="en-US" dirty="0" smtClean="0"/>
              <a:t>後函請立法院審議</a:t>
            </a:r>
            <a:endParaRPr lang="en-US" altLang="zh-TW" dirty="0" smtClean="0"/>
          </a:p>
          <a:p>
            <a:r>
              <a:rPr lang="zh-TW" altLang="en-US" dirty="0" smtClean="0"/>
              <a:t>已報院法案：院會討論後送立院審議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具時限性之限期立法法案、技術性執行性之文字修正</a:t>
            </a:r>
            <a:endParaRPr lang="en-US" altLang="zh-TW" dirty="0" smtClean="0"/>
          </a:p>
          <a:p>
            <a:r>
              <a:rPr lang="zh-TW" altLang="en-US" dirty="0" smtClean="0"/>
              <a:t>已報院法案：由業管政務委員審議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提報院會轉立法院審議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列入政院交接項目</a:t>
            </a:r>
            <a:endParaRPr lang="en-US" altLang="zh-TW" dirty="0" smtClean="0"/>
          </a:p>
          <a:p>
            <a:r>
              <a:rPr lang="zh-TW" altLang="en-US" dirty="0" smtClean="0"/>
              <a:t>部會擬議中法案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可報院審議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列入部會接交項目</a:t>
            </a:r>
            <a:endParaRPr lang="en-US" altLang="zh-TW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預算與重要建設、計畫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77544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本年度（</a:t>
            </a:r>
            <a:r>
              <a:rPr lang="en-US" altLang="zh-TW" dirty="0" smtClean="0"/>
              <a:t>105</a:t>
            </a:r>
            <a:r>
              <a:rPr lang="zh-TW" altLang="en-US" dirty="0" smtClean="0"/>
              <a:t>）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未凍結：依分配預算執行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凍結：依立院決議進行解凍程序</a:t>
            </a:r>
            <a:endParaRPr lang="en-US" altLang="zh-TW" dirty="0" smtClean="0"/>
          </a:p>
          <a:p>
            <a:r>
              <a:rPr lang="zh-TW" altLang="en-US" dirty="0" smtClean="0"/>
              <a:t>中央附屬單位預算（尚未審查通過）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積極與立院溝通，早日完成審查</a:t>
            </a:r>
            <a:endParaRPr lang="en-US" altLang="zh-TW" dirty="0" smtClean="0"/>
          </a:p>
          <a:p>
            <a:r>
              <a:rPr lang="en-US" altLang="zh-TW" dirty="0" smtClean="0"/>
              <a:t>106</a:t>
            </a:r>
            <a:r>
              <a:rPr lang="zh-TW" altLang="en-US" dirty="0" smtClean="0"/>
              <a:t>年概算籌編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依往年時程及「</a:t>
            </a:r>
            <a:r>
              <a:rPr lang="en-US" altLang="zh-TW" dirty="0" smtClean="0"/>
              <a:t>106</a:t>
            </a:r>
            <a:r>
              <a:rPr lang="zh-TW" altLang="en-US" dirty="0" smtClean="0"/>
              <a:t>年度中央及地方政府預算籌編原則」辦理</a:t>
            </a:r>
            <a:endParaRPr lang="en-US" altLang="zh-TW" dirty="0" smtClean="0"/>
          </a:p>
          <a:p>
            <a:r>
              <a:rPr lang="zh-TW" altLang="en-US" dirty="0" smtClean="0"/>
              <a:t>重點盤點重要建設與計畫、追蹤管考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持續辦理重點，如：機場捷運、福衛五號、衛武營、健保卡報稅等</a:t>
            </a:r>
            <a:endParaRPr lang="en-US" altLang="zh-TW" dirty="0" smtClean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二、攜手同心，航向未來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+mj-ea"/>
              </a:rPr>
              <a:t>交接原則</a:t>
            </a:r>
            <a:endParaRPr lang="zh-TW" altLang="en-US" dirty="0">
              <a:latin typeface="+mj-ea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>
                <a:latin typeface="+mj-ea"/>
              </a:rPr>
              <a:pPr/>
              <a:t>6</a:t>
            </a:fld>
            <a:endParaRPr lang="zh-TW" altLang="en-US">
              <a:latin typeface="+mj-ea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613048"/>
          </a:xfrm>
        </p:spPr>
        <p:txBody>
          <a:bodyPr/>
          <a:lstStyle/>
          <a:p>
            <a:r>
              <a:rPr lang="zh-TW" altLang="en-US" dirty="0" smtClean="0"/>
              <a:t>理念：超越財產與人事清冊層次的實質交接 </a:t>
            </a:r>
            <a:r>
              <a:rPr lang="en-US" altLang="zh-TW" dirty="0" smtClean="0"/>
              <a:t>…</a:t>
            </a:r>
            <a:endParaRPr lang="zh-TW" altLang="en-US" dirty="0"/>
          </a:p>
        </p:txBody>
      </p:sp>
      <p:grpSp>
        <p:nvGrpSpPr>
          <p:cNvPr id="2" name="群組 9"/>
          <p:cNvGrpSpPr/>
          <p:nvPr/>
        </p:nvGrpSpPr>
        <p:grpSpPr>
          <a:xfrm>
            <a:off x="2195736" y="3760574"/>
            <a:ext cx="4320480" cy="1900674"/>
            <a:chOff x="2195736" y="2852936"/>
            <a:chExt cx="4320480" cy="1900674"/>
          </a:xfrm>
        </p:grpSpPr>
        <p:sp>
          <p:nvSpPr>
            <p:cNvPr id="8" name="橢圓 7"/>
            <p:cNvSpPr/>
            <p:nvPr/>
          </p:nvSpPr>
          <p:spPr>
            <a:xfrm>
              <a:off x="3419872" y="2852936"/>
              <a:ext cx="3096344" cy="1872208"/>
            </a:xfrm>
            <a:prstGeom prst="ellipse">
              <a:avLst/>
            </a:prstGeom>
            <a:solidFill>
              <a:srgbClr val="0070C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+mj-ea"/>
                <a:ea typeface="+mj-ea"/>
              </a:endParaRPr>
            </a:p>
          </p:txBody>
        </p:sp>
        <p:sp>
          <p:nvSpPr>
            <p:cNvPr id="7" name="橢圓 6"/>
            <p:cNvSpPr/>
            <p:nvPr/>
          </p:nvSpPr>
          <p:spPr>
            <a:xfrm>
              <a:off x="2195736" y="2867450"/>
              <a:ext cx="3096344" cy="1872208"/>
            </a:xfrm>
            <a:prstGeom prst="ellipse">
              <a:avLst/>
            </a:prstGeom>
            <a:solidFill>
              <a:srgbClr val="33CC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+mj-ea"/>
                <a:ea typeface="+mj-ea"/>
              </a:endParaRPr>
            </a:p>
          </p:txBody>
        </p:sp>
        <p:sp>
          <p:nvSpPr>
            <p:cNvPr id="9" name="橢圓 8"/>
            <p:cNvSpPr/>
            <p:nvPr/>
          </p:nvSpPr>
          <p:spPr>
            <a:xfrm>
              <a:off x="3419310" y="2881402"/>
              <a:ext cx="3096344" cy="1872208"/>
            </a:xfrm>
            <a:prstGeom prst="ellipse">
              <a:avLst/>
            </a:prstGeom>
            <a:solidFill>
              <a:srgbClr val="0070C0">
                <a:alpha val="40000"/>
              </a:srgb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+mj-ea"/>
                <a:ea typeface="+mj-ea"/>
              </a:endParaRPr>
            </a:p>
          </p:txBody>
        </p:sp>
      </p:grpSp>
      <p:sp>
        <p:nvSpPr>
          <p:cNvPr id="12" name="橢圓 11"/>
          <p:cNvSpPr/>
          <p:nvPr/>
        </p:nvSpPr>
        <p:spPr>
          <a:xfrm>
            <a:off x="5292080" y="6021288"/>
            <a:ext cx="648072" cy="44820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j-ea"/>
              <a:ea typeface="+mj-ea"/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1547664" y="6021288"/>
            <a:ext cx="648072" cy="448206"/>
          </a:xfrm>
          <a:prstGeom prst="ellipse">
            <a:avLst/>
          </a:prstGeom>
          <a:solidFill>
            <a:srgbClr val="33CC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j-ea"/>
              <a:ea typeface="+mj-ea"/>
            </a:endParaRPr>
          </a:p>
        </p:txBody>
      </p:sp>
      <p:sp>
        <p:nvSpPr>
          <p:cNvPr id="15" name="文字方塊 14"/>
          <p:cNvSpPr txBox="1"/>
          <p:nvPr/>
        </p:nvSpPr>
        <p:spPr>
          <a:xfrm>
            <a:off x="2166708" y="6078782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latin typeface="+mj-ea"/>
                <a:ea typeface="+mj-ea"/>
              </a:rPr>
              <a:t>民進黨新政府政見</a:t>
            </a:r>
            <a:endParaRPr lang="zh-TW" altLang="en-US" b="1" dirty="0">
              <a:latin typeface="+mj-ea"/>
              <a:ea typeface="+mj-ea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6012160" y="6093296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latin typeface="+mj-ea"/>
                <a:ea typeface="+mj-ea"/>
              </a:rPr>
              <a:t>近年政府政策方案</a:t>
            </a:r>
            <a:endParaRPr lang="zh-TW" altLang="en-US" b="1" dirty="0">
              <a:latin typeface="+mj-ea"/>
              <a:ea typeface="+mj-ea"/>
            </a:endParaRPr>
          </a:p>
        </p:txBody>
      </p:sp>
      <p:sp>
        <p:nvSpPr>
          <p:cNvPr id="17" name="直線圖說文字 2 16"/>
          <p:cNvSpPr/>
          <p:nvPr/>
        </p:nvSpPr>
        <p:spPr>
          <a:xfrm>
            <a:off x="6156176" y="2060848"/>
            <a:ext cx="2736304" cy="2016224"/>
          </a:xfrm>
          <a:prstGeom prst="borderCallout2">
            <a:avLst>
              <a:gd name="adj1" fmla="val 19590"/>
              <a:gd name="adj2" fmla="val -376"/>
              <a:gd name="adj3" fmla="val 18750"/>
              <a:gd name="adj4" fmla="val -16667"/>
              <a:gd name="adj5" fmla="val 131718"/>
              <a:gd name="adj6" fmla="val -4763"/>
            </a:avLst>
          </a:prstGeom>
          <a:solidFill>
            <a:srgbClr val="0070C0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b="1" dirty="0" smtClean="0">
                <a:solidFill>
                  <a:srgbClr val="FFFF00"/>
                </a:solidFill>
                <a:latin typeface="+mj-ea"/>
                <a:ea typeface="+mj-ea"/>
              </a:rPr>
              <a:t>提供建言，建議持續推動</a:t>
            </a:r>
            <a:endParaRPr lang="en-US" altLang="zh-TW" b="1" dirty="0" smtClean="0">
              <a:solidFill>
                <a:srgbClr val="FFFF00"/>
              </a:solidFill>
              <a:latin typeface="+mj-ea"/>
              <a:ea typeface="+mj-ea"/>
            </a:endParaRPr>
          </a:p>
          <a:p>
            <a:pPr>
              <a:buFont typeface="Arial" pitchFamily="34" charset="0"/>
              <a:buChar char="•"/>
            </a:pPr>
            <a:r>
              <a:rPr lang="zh-TW" altLang="en-US" b="1" dirty="0" smtClean="0">
                <a:solidFill>
                  <a:srgbClr val="FFFF00"/>
                </a:solidFill>
                <a:latin typeface="+mj-ea"/>
                <a:ea typeface="+mj-ea"/>
              </a:rPr>
              <a:t> 創新創業、社會企業</a:t>
            </a:r>
            <a:endParaRPr lang="en-US" altLang="zh-TW" b="1" dirty="0" smtClean="0">
              <a:solidFill>
                <a:srgbClr val="FFFF00"/>
              </a:solidFill>
              <a:latin typeface="+mj-ea"/>
              <a:ea typeface="+mj-ea"/>
            </a:endParaRPr>
          </a:p>
          <a:p>
            <a:pPr>
              <a:buFont typeface="Arial" pitchFamily="34" charset="0"/>
              <a:buChar char="•"/>
            </a:pPr>
            <a:r>
              <a:rPr lang="zh-TW" altLang="en-US" b="1" dirty="0" smtClean="0">
                <a:solidFill>
                  <a:srgbClr val="FFFF00"/>
                </a:solidFill>
                <a:latin typeface="+mj-ea"/>
                <a:ea typeface="+mj-ea"/>
              </a:rPr>
              <a:t> 開放資料與政府</a:t>
            </a:r>
            <a:endParaRPr lang="en-US" altLang="zh-TW" b="1" dirty="0" smtClean="0">
              <a:solidFill>
                <a:srgbClr val="FFFF00"/>
              </a:solidFill>
              <a:latin typeface="+mj-ea"/>
              <a:ea typeface="+mj-ea"/>
            </a:endParaRPr>
          </a:p>
          <a:p>
            <a:pPr>
              <a:buFont typeface="Arial" pitchFamily="34" charset="0"/>
              <a:buChar char="•"/>
            </a:pPr>
            <a:r>
              <a:rPr lang="zh-TW" altLang="en-US" b="1" dirty="0" smtClean="0">
                <a:solidFill>
                  <a:srgbClr val="FFFF00"/>
                </a:solidFill>
                <a:latin typeface="+mj-ea"/>
                <a:ea typeface="+mj-ea"/>
              </a:rPr>
              <a:t> 資通訊應用為基礎的</a:t>
            </a:r>
            <a:r>
              <a:rPr lang="en-US" altLang="zh-TW" b="1" dirty="0" smtClean="0">
                <a:solidFill>
                  <a:srgbClr val="FFFF00"/>
                </a:solidFill>
                <a:latin typeface="+mj-ea"/>
                <a:ea typeface="+mj-ea"/>
              </a:rPr>
              <a:t/>
            </a:r>
            <a:br>
              <a:rPr lang="en-US" altLang="zh-TW" b="1" dirty="0" smtClean="0">
                <a:solidFill>
                  <a:srgbClr val="FFFF00"/>
                </a:solidFill>
                <a:latin typeface="+mj-ea"/>
                <a:ea typeface="+mj-ea"/>
              </a:rPr>
            </a:br>
            <a:r>
              <a:rPr lang="zh-TW" altLang="en-US" b="1" dirty="0" smtClean="0">
                <a:solidFill>
                  <a:srgbClr val="FFFF00"/>
                </a:solidFill>
                <a:latin typeface="+mj-ea"/>
                <a:ea typeface="+mj-ea"/>
              </a:rPr>
              <a:t>    </a:t>
            </a:r>
            <a:r>
              <a:rPr lang="zh-TW" altLang="en-US" b="1" dirty="0" smtClean="0">
                <a:solidFill>
                  <a:srgbClr val="FFFF00"/>
                </a:solidFill>
                <a:latin typeface="+mj-ea"/>
                <a:ea typeface="+mj-ea"/>
              </a:rPr>
              <a:t>創意臺灣</a:t>
            </a:r>
            <a:endParaRPr lang="en-US" altLang="zh-TW" b="1" dirty="0" smtClean="0">
              <a:solidFill>
                <a:srgbClr val="FFFF00"/>
              </a:solidFill>
              <a:latin typeface="+mj-ea"/>
              <a:ea typeface="+mj-ea"/>
            </a:endParaRPr>
          </a:p>
          <a:p>
            <a:pPr>
              <a:buFont typeface="Arial" pitchFamily="34" charset="0"/>
              <a:buChar char="•"/>
            </a:pPr>
            <a:r>
              <a:rPr lang="zh-TW" altLang="en-US" b="1" dirty="0" smtClean="0">
                <a:solidFill>
                  <a:srgbClr val="FFFF00"/>
                </a:solidFill>
                <a:latin typeface="+mj-ea"/>
                <a:ea typeface="+mj-ea"/>
              </a:rPr>
              <a:t> 智慧商業、智慧農業</a:t>
            </a:r>
            <a:endParaRPr lang="en-US" altLang="zh-TW" b="1" dirty="0" smtClean="0">
              <a:solidFill>
                <a:srgbClr val="FFFF00"/>
              </a:solidFill>
              <a:latin typeface="+mj-ea"/>
              <a:ea typeface="+mj-ea"/>
            </a:endParaRPr>
          </a:p>
          <a:p>
            <a:pPr>
              <a:buFont typeface="Arial" pitchFamily="34" charset="0"/>
              <a:buChar char="•"/>
            </a:pPr>
            <a:r>
              <a:rPr lang="zh-TW" altLang="en-US" b="1" dirty="0" smtClean="0">
                <a:solidFill>
                  <a:srgbClr val="FFFF00"/>
                </a:solidFill>
                <a:latin typeface="+mj-ea"/>
                <a:ea typeface="+mj-ea"/>
              </a:rPr>
              <a:t> </a:t>
            </a:r>
            <a:r>
              <a:rPr lang="en-US" altLang="zh-TW" b="1" dirty="0" smtClean="0">
                <a:solidFill>
                  <a:srgbClr val="FFFF00"/>
                </a:solidFill>
                <a:latin typeface="+mj-ea"/>
                <a:ea typeface="+mj-ea"/>
              </a:rPr>
              <a:t>….</a:t>
            </a:r>
            <a:endParaRPr lang="zh-TW" altLang="en-US" b="1" dirty="0">
              <a:solidFill>
                <a:srgbClr val="FFFF00"/>
              </a:solidFill>
              <a:latin typeface="+mj-ea"/>
              <a:ea typeface="+mj-ea"/>
            </a:endParaRPr>
          </a:p>
        </p:txBody>
      </p:sp>
      <p:sp>
        <p:nvSpPr>
          <p:cNvPr id="19" name="直線圖說文字 2 18"/>
          <p:cNvSpPr/>
          <p:nvPr/>
        </p:nvSpPr>
        <p:spPr>
          <a:xfrm>
            <a:off x="179512" y="2636912"/>
            <a:ext cx="3024336" cy="1224136"/>
          </a:xfrm>
          <a:prstGeom prst="borderCallout2">
            <a:avLst>
              <a:gd name="adj1" fmla="val 100216"/>
              <a:gd name="adj2" fmla="val 49484"/>
              <a:gd name="adj3" fmla="val 122052"/>
              <a:gd name="adj4" fmla="val 49106"/>
              <a:gd name="adj5" fmla="val 141796"/>
              <a:gd name="adj6" fmla="val 94958"/>
            </a:avLst>
          </a:prstGeom>
          <a:solidFill>
            <a:srgbClr val="33CC33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b="1" dirty="0" smtClean="0">
                <a:solidFill>
                  <a:srgbClr val="C00000"/>
                </a:solidFill>
                <a:latin typeface="+mj-ea"/>
                <a:ea typeface="+mj-ea"/>
              </a:rPr>
              <a:t>善意提醒，適度尊重</a:t>
            </a:r>
            <a:endParaRPr lang="en-US" altLang="zh-TW" b="1" dirty="0" smtClean="0">
              <a:solidFill>
                <a:srgbClr val="C00000"/>
              </a:solidFill>
              <a:latin typeface="+mj-ea"/>
              <a:ea typeface="+mj-ea"/>
            </a:endParaRPr>
          </a:p>
          <a:p>
            <a:pPr>
              <a:buFont typeface="Arial" pitchFamily="34" charset="0"/>
              <a:buChar char="•"/>
            </a:pPr>
            <a:r>
              <a:rPr lang="zh-TW" altLang="en-US" b="1" dirty="0" smtClean="0">
                <a:solidFill>
                  <a:srgbClr val="C00000"/>
                </a:solidFill>
                <a:latin typeface="+mj-ea"/>
                <a:ea typeface="+mj-ea"/>
              </a:rPr>
              <a:t> 兩岸政策</a:t>
            </a:r>
            <a:endParaRPr lang="en-US" altLang="zh-TW" b="1" dirty="0" smtClean="0">
              <a:solidFill>
                <a:srgbClr val="C00000"/>
              </a:solidFill>
              <a:latin typeface="+mj-ea"/>
              <a:ea typeface="+mj-ea"/>
            </a:endParaRPr>
          </a:p>
          <a:p>
            <a:pPr>
              <a:buFont typeface="Arial" pitchFamily="34" charset="0"/>
              <a:buChar char="•"/>
            </a:pPr>
            <a:r>
              <a:rPr lang="zh-TW" altLang="en-US" b="1" dirty="0" smtClean="0">
                <a:solidFill>
                  <a:srgbClr val="C00000"/>
                </a:solidFill>
                <a:latin typeface="+mj-ea"/>
                <a:ea typeface="+mj-ea"/>
              </a:rPr>
              <a:t> 國防產業</a:t>
            </a:r>
            <a:endParaRPr lang="en-US" altLang="zh-TW" b="1" dirty="0" smtClean="0">
              <a:solidFill>
                <a:srgbClr val="C00000"/>
              </a:solidFill>
              <a:latin typeface="+mj-ea"/>
              <a:ea typeface="+mj-ea"/>
            </a:endParaRPr>
          </a:p>
          <a:p>
            <a:pPr>
              <a:buFont typeface="Arial" pitchFamily="34" charset="0"/>
              <a:buChar char="•"/>
            </a:pPr>
            <a:r>
              <a:rPr lang="zh-TW" altLang="en-US" b="1" dirty="0" smtClean="0">
                <a:solidFill>
                  <a:srgbClr val="C00000"/>
                </a:solidFill>
                <a:latin typeface="+mj-ea"/>
                <a:ea typeface="+mj-ea"/>
              </a:rPr>
              <a:t> </a:t>
            </a:r>
            <a:r>
              <a:rPr lang="en-US" altLang="zh-TW" b="1" dirty="0" smtClean="0">
                <a:solidFill>
                  <a:srgbClr val="C00000"/>
                </a:solidFill>
                <a:latin typeface="+mj-ea"/>
                <a:ea typeface="+mj-ea"/>
              </a:rPr>
              <a:t>….</a:t>
            </a:r>
            <a:endParaRPr lang="zh-TW" altLang="en-US" b="1" dirty="0" smtClean="0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20" name="直線圖說文字 2 19"/>
          <p:cNvSpPr/>
          <p:nvPr/>
        </p:nvSpPr>
        <p:spPr>
          <a:xfrm>
            <a:off x="3319398" y="2739634"/>
            <a:ext cx="2304256" cy="936104"/>
          </a:xfrm>
          <a:prstGeom prst="borderCallout2">
            <a:avLst>
              <a:gd name="adj1" fmla="val 105902"/>
              <a:gd name="adj2" fmla="val 50260"/>
              <a:gd name="adj3" fmla="val 122052"/>
              <a:gd name="adj4" fmla="val 49106"/>
              <a:gd name="adj5" fmla="val 199164"/>
              <a:gd name="adj6" fmla="val 37590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b="1" dirty="0" smtClean="0">
                <a:solidFill>
                  <a:schemeClr val="tx1"/>
                </a:solidFill>
                <a:latin typeface="+mj-ea"/>
                <a:ea typeface="+mj-ea"/>
              </a:rPr>
              <a:t>過去政績與執行中方案之優劣分析與客觀評估、經驗傳承</a:t>
            </a:r>
            <a:endParaRPr lang="zh-TW" altLang="en-US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交接作業</a:t>
            </a:r>
            <a:endParaRPr lang="zh-TW" altLang="en-US" dirty="0"/>
          </a:p>
        </p:txBody>
      </p:sp>
      <p:sp>
        <p:nvSpPr>
          <p:cNvPr id="15" name="內容版面配置區 1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zh-TW" altLang="en-US" dirty="0" smtClean="0"/>
              <a:t>以部會或政院業務單位（各處及辦公室）為交接單元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窗口：常任副首長或高階常任公務員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成員：業務、計畫、人事、主計、法制</a:t>
            </a:r>
            <a:endParaRPr lang="en-US" altLang="zh-TW" dirty="0" smtClean="0"/>
          </a:p>
          <a:p>
            <a:r>
              <a:rPr lang="zh-TW" altLang="en-US" dirty="0" smtClean="0"/>
              <a:t>新政府同步指派部會別之交接對應團隊</a:t>
            </a:r>
            <a:endParaRPr lang="en-US" altLang="zh-TW" dirty="0" smtClean="0"/>
          </a:p>
        </p:txBody>
      </p:sp>
      <p:sp>
        <p:nvSpPr>
          <p:cNvPr id="4" name="五邊形 3"/>
          <p:cNvSpPr/>
          <p:nvPr/>
        </p:nvSpPr>
        <p:spPr>
          <a:xfrm>
            <a:off x="467544" y="3849444"/>
            <a:ext cx="2664296" cy="1656184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rgbClr val="FF0000"/>
                </a:solidFill>
                <a:latin typeface="+mj-ea"/>
                <a:ea typeface="+mj-ea"/>
              </a:rPr>
              <a:t>準備期：</a:t>
            </a:r>
            <a:endParaRPr lang="en-US" altLang="zh-TW" sz="2800" b="1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 algn="ctr"/>
            <a:r>
              <a:rPr lang="zh-TW" altLang="en-US" sz="2800" b="1" dirty="0" smtClean="0">
                <a:solidFill>
                  <a:srgbClr val="FF0000"/>
                </a:solidFill>
                <a:latin typeface="+mj-ea"/>
                <a:ea typeface="+mj-ea"/>
              </a:rPr>
              <a:t>資料準備</a:t>
            </a:r>
            <a:endParaRPr lang="zh-TW" altLang="en-US" sz="28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5" name="五邊形 4"/>
          <p:cNvSpPr/>
          <p:nvPr/>
        </p:nvSpPr>
        <p:spPr>
          <a:xfrm>
            <a:off x="3131840" y="3849444"/>
            <a:ext cx="2664296" cy="1656184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rgbClr val="FF0000"/>
                </a:solidFill>
                <a:latin typeface="+mj-ea"/>
                <a:ea typeface="+mj-ea"/>
              </a:rPr>
              <a:t>前置期：</a:t>
            </a:r>
            <a:endParaRPr lang="en-US" altLang="zh-TW" sz="2800" b="1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 algn="ctr"/>
            <a:r>
              <a:rPr lang="zh-TW" altLang="en-US" sz="2800" b="1" dirty="0" smtClean="0">
                <a:solidFill>
                  <a:srgbClr val="FF0000"/>
                </a:solidFill>
                <a:latin typeface="+mj-ea"/>
                <a:ea typeface="+mj-ea"/>
              </a:rPr>
              <a:t>資料討論</a:t>
            </a:r>
            <a:endParaRPr lang="zh-TW" altLang="en-US" sz="28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6" name="五邊形 5"/>
          <p:cNvSpPr/>
          <p:nvPr/>
        </p:nvSpPr>
        <p:spPr>
          <a:xfrm>
            <a:off x="5807046" y="3849444"/>
            <a:ext cx="3229450" cy="1656184"/>
          </a:xfrm>
          <a:prstGeom prst="homePlat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 smtClean="0">
                <a:solidFill>
                  <a:srgbClr val="FF0000"/>
                </a:solidFill>
                <a:latin typeface="+mj-ea"/>
                <a:ea typeface="+mj-ea"/>
              </a:rPr>
              <a:t>交接期：</a:t>
            </a:r>
            <a:endParaRPr lang="en-US" altLang="zh-TW" sz="2800" b="1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 algn="ctr"/>
            <a:r>
              <a:rPr lang="zh-TW" altLang="en-US" sz="2800" b="1" dirty="0" smtClean="0">
                <a:solidFill>
                  <a:srgbClr val="FF0000"/>
                </a:solidFill>
                <a:latin typeface="+mj-ea"/>
                <a:ea typeface="+mj-ea"/>
              </a:rPr>
              <a:t>資料修正、交付</a:t>
            </a:r>
            <a:endParaRPr lang="zh-TW" altLang="en-US" sz="28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83568" y="5116560"/>
            <a:ext cx="14221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b="1" dirty="0" smtClean="0">
                <a:solidFill>
                  <a:srgbClr val="000099"/>
                </a:solidFill>
              </a:rPr>
              <a:t>~105.2.29</a:t>
            </a:r>
            <a:endParaRPr lang="zh-TW" altLang="en-US" sz="2000" b="1" dirty="0">
              <a:solidFill>
                <a:srgbClr val="000099"/>
              </a:solidFill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275856" y="5105518"/>
            <a:ext cx="17924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b="1" dirty="0" smtClean="0">
                <a:solidFill>
                  <a:srgbClr val="000099"/>
                </a:solidFill>
              </a:rPr>
              <a:t>105.3.1~4.30</a:t>
            </a:r>
            <a:endParaRPr lang="zh-TW" altLang="en-US" sz="2000" b="1" dirty="0">
              <a:solidFill>
                <a:srgbClr val="000099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6041188" y="5117122"/>
            <a:ext cx="17924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2000" b="1" dirty="0" smtClean="0">
                <a:solidFill>
                  <a:srgbClr val="000099"/>
                </a:solidFill>
              </a:rPr>
              <a:t>105.5.1~5.20</a:t>
            </a:r>
            <a:endParaRPr lang="zh-TW" altLang="en-US" sz="2000" b="1" dirty="0">
              <a:solidFill>
                <a:srgbClr val="000099"/>
              </a:solidFill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251520" y="5589240"/>
            <a:ext cx="264687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dirty="0" smtClean="0">
                <a:solidFill>
                  <a:srgbClr val="002060"/>
                </a:solidFill>
                <a:latin typeface="+mj-ea"/>
                <a:ea typeface="+mj-ea"/>
              </a:rPr>
              <a:t>（民進黨同步</a:t>
            </a:r>
            <a:r>
              <a:rPr lang="en-US" altLang="zh-TW" sz="2400" b="1" dirty="0" smtClean="0">
                <a:solidFill>
                  <a:srgbClr val="002060"/>
                </a:solidFill>
                <a:latin typeface="+mj-ea"/>
                <a:ea typeface="+mj-ea"/>
              </a:rPr>
              <a:t/>
            </a:r>
            <a:br>
              <a:rPr lang="en-US" altLang="zh-TW" sz="2400" b="1" dirty="0" smtClean="0">
                <a:solidFill>
                  <a:srgbClr val="002060"/>
                </a:solidFill>
                <a:latin typeface="+mj-ea"/>
                <a:ea typeface="+mj-ea"/>
              </a:rPr>
            </a:br>
            <a:r>
              <a:rPr lang="zh-TW" altLang="en-US" sz="2400" b="1" dirty="0" smtClean="0">
                <a:solidFill>
                  <a:srgbClr val="002060"/>
                </a:solidFill>
                <a:latin typeface="+mj-ea"/>
                <a:ea typeface="+mj-ea"/>
              </a:rPr>
              <a:t>    籌組交接團隊）</a:t>
            </a:r>
            <a:endParaRPr lang="zh-TW" altLang="en-US" sz="2400" b="1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交接資料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149552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計畫、會計、人事名冊等</a:t>
            </a:r>
            <a:endParaRPr lang="en-US" altLang="zh-TW" dirty="0" smtClean="0"/>
          </a:p>
          <a:p>
            <a:r>
              <a:rPr lang="zh-TW" altLang="en-US" dirty="0" smtClean="0"/>
              <a:t>近年完成重大政策（含法令、措施、方案、計畫等</a:t>
            </a:r>
            <a:r>
              <a:rPr lang="en-US" altLang="zh-TW" dirty="0" smtClean="0"/>
              <a:t>10~30</a:t>
            </a:r>
            <a:r>
              <a:rPr lang="zh-TW" altLang="en-US" dirty="0" smtClean="0"/>
              <a:t>項，可回溯到</a:t>
            </a:r>
            <a:r>
              <a:rPr lang="en-US" altLang="zh-TW" dirty="0" smtClean="0"/>
              <a:t>97</a:t>
            </a:r>
            <a:r>
              <a:rPr lang="zh-TW" altLang="en-US" dirty="0" smtClean="0"/>
              <a:t>年）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亮點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檢討缺失與經驗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後續建議</a:t>
            </a:r>
            <a:endParaRPr lang="en-US" altLang="zh-TW" dirty="0" smtClean="0"/>
          </a:p>
          <a:p>
            <a:r>
              <a:rPr lang="zh-TW" altLang="en-US" dirty="0" smtClean="0"/>
              <a:t>目前規劃、推動之重大政策（方案、計畫等，</a:t>
            </a:r>
            <a:r>
              <a:rPr lang="en-US" altLang="zh-TW" dirty="0" smtClean="0"/>
              <a:t>5~15</a:t>
            </a:r>
            <a:r>
              <a:rPr lang="zh-TW" altLang="en-US" dirty="0" smtClean="0"/>
              <a:t>項）</a:t>
            </a:r>
            <a:endParaRPr lang="en-US" altLang="zh-TW" dirty="0" smtClean="0"/>
          </a:p>
          <a:p>
            <a:pPr lvl="1"/>
            <a:r>
              <a:rPr lang="zh-TW" altLang="en-US" dirty="0" smtClean="0">
                <a:solidFill>
                  <a:srgbClr val="CC0000"/>
                </a:solidFill>
              </a:rPr>
              <a:t>比對新政府政見，作為交接資料之重要依據</a:t>
            </a:r>
            <a:endParaRPr lang="en-US" altLang="zh-TW" dirty="0" smtClean="0">
              <a:solidFill>
                <a:srgbClr val="CC0000"/>
              </a:solidFill>
            </a:endParaRPr>
          </a:p>
          <a:p>
            <a:pPr lvl="1"/>
            <a:r>
              <a:rPr lang="zh-TW" altLang="en-US" dirty="0" smtClean="0"/>
              <a:t>計畫願景目標、重點、辦理進程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待決議題與困難</a:t>
            </a:r>
          </a:p>
          <a:p>
            <a:endParaRPr lang="zh-TW" altLang="en-US" dirty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34082"/>
          </a:xfrm>
        </p:spPr>
        <p:txBody>
          <a:bodyPr>
            <a:noAutofit/>
          </a:bodyPr>
          <a:lstStyle/>
          <a:p>
            <a:r>
              <a:rPr lang="zh-TW" altLang="en-US" sz="3600" dirty="0" smtClean="0"/>
              <a:t>「五大創業研發計畫」對比例</a:t>
            </a:r>
            <a:endParaRPr lang="zh-TW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611560" y="908720"/>
          <a:ext cx="8064896" cy="58123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8"/>
                <a:gridCol w="2952328"/>
                <a:gridCol w="3960440"/>
              </a:tblGrid>
              <a:tr h="603347"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民進黨政見重點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行政院既有施政項目（部分例）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  <a:tr h="1877682"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綠能科技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提供新能源產業發展機會</a:t>
                      </a:r>
                      <a:endParaRPr lang="en-US" altLang="zh-TW" sz="1800" b="1" dirty="0" smtClean="0">
                        <a:latin typeface="+mj-ea"/>
                        <a:ea typeface="+mj-ea"/>
                      </a:endParaRPr>
                    </a:p>
                    <a:p>
                      <a:pPr algn="l"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建立多元能源供給系統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已有「綠能產業躍升計畫」，涵蓋元件製造至系統服務</a:t>
                      </a:r>
                      <a:endParaRPr lang="en-US" altLang="zh-TW" sz="1800" b="1" dirty="0" smtClean="0">
                        <a:latin typeface="+mj-ea"/>
                        <a:ea typeface="+mj-ea"/>
                      </a:endParaRPr>
                    </a:p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智慧電網計畫已推動多年，工業用電大戶皆已安裝</a:t>
                      </a:r>
                      <a:endParaRPr lang="en-US" altLang="zh-TW" sz="1800" b="1" dirty="0" smtClean="0">
                        <a:latin typeface="+mj-ea"/>
                        <a:ea typeface="+mj-ea"/>
                      </a:endParaRPr>
                    </a:p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鼓勵民間投入汽電共生，已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為臺電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重要之多元化供電來源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  <a:tr h="3063587"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亞洲矽谷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連結國際人才，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強化臺灣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智慧應用，成為亞太創新樞紐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「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創意臺灣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」計畫已涵蓋各類資通訊為基礎之智慧應用</a:t>
                      </a:r>
                    </a:p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已有跨部會創新創業計畫，尤其著重鼓勵年輕人創業，逐漸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塑造臺灣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成為亞太創新樞紐</a:t>
                      </a:r>
                      <a:endParaRPr lang="en-US" altLang="zh-TW" sz="1800" b="1" dirty="0" smtClean="0">
                        <a:latin typeface="+mj-ea"/>
                        <a:ea typeface="+mj-ea"/>
                      </a:endParaRPr>
                    </a:p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重新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建立臺灣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與美國矽谷創業環境之深度鏈結</a:t>
                      </a:r>
                      <a:endParaRPr lang="en-US" altLang="zh-TW" sz="1800" b="1" dirty="0" smtClean="0">
                        <a:latin typeface="+mj-ea"/>
                        <a:ea typeface="+mj-ea"/>
                      </a:endParaRPr>
                    </a:p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zh-TW" sz="1800" b="1" dirty="0" smtClean="0">
                          <a:latin typeface="+mj-ea"/>
                          <a:ea typeface="+mj-ea"/>
                        </a:rPr>
                        <a:t>4G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寬頻應用方案，多數地方政府均配合業者研提計畫，聚焦智慧城鄉之先導應用</a:t>
                      </a:r>
                      <a:endParaRPr lang="en-US" altLang="zh-TW" sz="1800" b="1" dirty="0" smtClean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611560" y="304030"/>
          <a:ext cx="8352928" cy="62031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275"/>
                <a:gridCol w="2162812"/>
                <a:gridCol w="4996841"/>
              </a:tblGrid>
              <a:tr h="558258">
                <a:tc>
                  <a:txBody>
                    <a:bodyPr/>
                    <a:lstStyle/>
                    <a:p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民進黨政見重點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行政院既有施政項目（部分例）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  <a:tr h="765405"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智慧機械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連結法人政府研究單位與業界，打造智慧機械之都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生產力</a:t>
                      </a:r>
                      <a:r>
                        <a:rPr lang="en-US" altLang="zh-TW" sz="1800" b="1" dirty="0" smtClean="0">
                          <a:latin typeface="+mj-ea"/>
                          <a:ea typeface="+mj-ea"/>
                        </a:rPr>
                        <a:t>4.0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重點之一為製造業，並聚焦製造十大行業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  <a:tr h="765405"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生技醫藥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國際合作，打造亞太生技醫藥研發中心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生技起飛鑽石行動方案以至於生物經濟產業發展方案已推動多年，目前生技產業已蓬勃發展</a:t>
                      </a:r>
                      <a:endParaRPr lang="en-US" altLang="zh-TW" sz="1800" b="1" dirty="0" smtClean="0">
                        <a:latin typeface="+mj-ea"/>
                        <a:ea typeface="+mj-ea"/>
                      </a:endParaRPr>
                    </a:p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生技產業策略諮詢委員會</a:t>
                      </a:r>
                      <a:r>
                        <a:rPr lang="en-US" altLang="zh-TW" sz="1800" b="1" dirty="0" smtClean="0">
                          <a:latin typeface="+mj-ea"/>
                          <a:ea typeface="+mj-ea"/>
                        </a:rPr>
                        <a:t>BTC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每年召開，集結海內外生技專家研議生技發展策略，著有成效</a:t>
                      </a:r>
                      <a:endParaRPr lang="en-US" altLang="zh-TW" sz="1800" b="1" dirty="0" smtClean="0">
                        <a:latin typeface="+mj-ea"/>
                        <a:ea typeface="+mj-ea"/>
                      </a:endParaRPr>
                    </a:p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生技醫藥</a:t>
                      </a:r>
                      <a:r>
                        <a:rPr kumimoji="0" lang="zh-TW" altLang="en-US" sz="1800" b="1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國家型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計畫已推動多年，並配合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成立臺灣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生技整合育成中心，擔任選題與研發成果轉譯重要機制</a:t>
                      </a:r>
                      <a:endParaRPr lang="en-US" altLang="zh-TW" sz="1800" b="1" dirty="0" smtClean="0">
                        <a:latin typeface="+mj-ea"/>
                        <a:ea typeface="+mj-ea"/>
                      </a:endParaRPr>
                    </a:p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竹北生醫園區計畫已正積極推動中</a:t>
                      </a:r>
                      <a:endParaRPr lang="en-US" altLang="zh-TW" sz="1800" b="1" dirty="0" smtClean="0">
                        <a:latin typeface="+mj-ea"/>
                        <a:ea typeface="+mj-ea"/>
                      </a:endParaRPr>
                    </a:p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南部科學園區已成高級醫療器材研發重鎮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  <a:tr h="765405">
                <a:tc>
                  <a:txBody>
                    <a:bodyPr/>
                    <a:lstStyle/>
                    <a:p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國防產業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以航太、船艦、資安為重心，與科技、經濟發展結合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國防部已宣布「潛艦自造」政策</a:t>
                      </a:r>
                      <a:endParaRPr lang="en-US" altLang="zh-TW" sz="1800" b="1" dirty="0" smtClean="0">
                        <a:latin typeface="+mj-ea"/>
                        <a:ea typeface="+mj-ea"/>
                      </a:endParaRPr>
                    </a:p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資安防禦與人才培育</a:t>
                      </a:r>
                      <a:r>
                        <a:rPr kumimoji="0" lang="zh-TW" altLang="en-US" sz="1800" b="1" kern="1200" dirty="0" smtClean="0">
                          <a:solidFill>
                            <a:schemeClr val="dk1"/>
                          </a:solidFill>
                          <a:latin typeface="+mj-ea"/>
                          <a:ea typeface="+mn-ea"/>
                          <a:cs typeface="+mn-cs"/>
                        </a:rPr>
                        <a:t>跨部會</a:t>
                      </a: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已推動逾二年，國防部為重要成員</a:t>
                      </a:r>
                      <a:endParaRPr lang="en-US" altLang="zh-TW" sz="1800" b="1" dirty="0" smtClean="0">
                        <a:latin typeface="+mj-ea"/>
                        <a:ea typeface="+mj-ea"/>
                      </a:endParaRPr>
                    </a:p>
                    <a:p>
                      <a:pPr>
                        <a:lnSpc>
                          <a:spcPts val="2500"/>
                        </a:lnSpc>
                        <a:buFont typeface="Arial" pitchFamily="34" charset="0"/>
                        <a:buChar char="•"/>
                      </a:pPr>
                      <a:r>
                        <a:rPr lang="zh-TW" altLang="en-US" sz="1800" b="1" dirty="0" smtClean="0">
                          <a:latin typeface="+mj-ea"/>
                          <a:ea typeface="+mj-ea"/>
                        </a:rPr>
                        <a:t> 自主國防科技具有極高門檻，宜結合國際力量，量力而為</a:t>
                      </a:r>
                      <a:endParaRPr lang="zh-TW" altLang="en-US" sz="1800" b="1" dirty="0">
                        <a:latin typeface="+mj-ea"/>
                        <a:ea typeface="+mj-ea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交接雙方互動（前置期）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05536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交接起始會議（一日）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督導政委與部會首長主持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上半日（開放式座談會）：部會機關對新政府團隊進行簡報（開放政府精神：媒體公開、網路直播）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下半日（交接雙方閉門會議）：商議後續交接重點與時程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後續作業由交接窗口聯繫協調，政務首長、政務委員機動支援</a:t>
            </a:r>
            <a:endParaRPr lang="en-US" altLang="zh-TW" dirty="0" smtClean="0"/>
          </a:p>
          <a:p>
            <a:r>
              <a:rPr lang="zh-TW" altLang="en-US" dirty="0" smtClean="0"/>
              <a:t>交接重點精神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傳達施政理念，維持施政延續性，維護優質政績永續成長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11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深度交接的用意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建立完整交接的制度典範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建立民進黨新政府政見與行政院重點方案之關連性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延續目前方案、計畫的優質精神與措施</a:t>
            </a:r>
          </a:p>
          <a:p>
            <a:pPr lvl="1"/>
            <a:r>
              <a:rPr lang="zh-TW" altLang="en-US" dirty="0" smtClean="0"/>
              <a:t>及早協助新政府瞭解施政困難，以預為因應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12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重要</a:t>
            </a:r>
            <a:r>
              <a:rPr lang="en-US" altLang="zh-TW" smtClean="0"/>
              <a:t>/</a:t>
            </a:r>
            <a:r>
              <a:rPr lang="zh-TW" altLang="en-US" smtClean="0"/>
              <a:t>爭議性計畫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13</a:t>
            </a:fld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861520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提政院專案報告，決定推動策略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若干計畫院會通過後院核定或院會通過後，有所變化者：如勞動部外籍白領薪資、僑生記點制、</a:t>
            </a:r>
            <a:r>
              <a:rPr lang="en-US" altLang="zh-TW" dirty="0" smtClean="0"/>
              <a:t>…</a:t>
            </a:r>
          </a:p>
          <a:p>
            <a:pPr lvl="1"/>
            <a:r>
              <a:rPr lang="zh-TW" altLang="en-US" dirty="0" smtClean="0"/>
              <a:t>部會擬議中，需上位政策決定者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衡量行政權的行使的完整性、立法權的平衡，決定推動策略</a:t>
            </a:r>
            <a:endParaRPr lang="en-US" altLang="zh-TW" dirty="0" smtClean="0"/>
          </a:p>
          <a:p>
            <a:r>
              <a:rPr lang="zh-TW" altLang="en-US" dirty="0" smtClean="0"/>
              <a:t>原則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衡量必要性、評估外界疑慮，建立正反論述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必要時</a:t>
            </a:r>
            <a:r>
              <a:rPr lang="zh-TW" altLang="en-US" dirty="0" smtClean="0"/>
              <a:t>納入</a:t>
            </a:r>
            <a:r>
              <a:rPr lang="zh-TW" altLang="en-US" dirty="0" smtClean="0"/>
              <a:t>交接</a:t>
            </a:r>
            <a:r>
              <a:rPr lang="zh-TW" altLang="en-US" dirty="0" smtClean="0"/>
              <a:t>團隊</a:t>
            </a:r>
            <a:r>
              <a:rPr lang="zh-TW" altLang="en-US" dirty="0" smtClean="0"/>
              <a:t>諮詢意見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立院溝通</a:t>
            </a:r>
            <a:endParaRPr lang="en-US" altLang="zh-TW" dirty="0" smtClean="0"/>
          </a:p>
          <a:p>
            <a:r>
              <a:rPr lang="zh-TW" altLang="en-US" dirty="0" smtClean="0"/>
              <a:t>各部會儘速彙整項目清單，進行評估</a:t>
            </a:r>
            <a:endParaRPr lang="en-US" altLang="zh-TW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對民進黨的建議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933528"/>
          </a:xfrm>
        </p:spPr>
        <p:txBody>
          <a:bodyPr>
            <a:normAutofit/>
          </a:bodyPr>
          <a:lstStyle/>
          <a:p>
            <a:r>
              <a:rPr lang="zh-TW" altLang="en-US" dirty="0" smtClean="0"/>
              <a:t>對於擬議之交接方式提供意見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smtClean="0"/>
              <a:t>儘速成立政院與部會別之交接</a:t>
            </a:r>
            <a:r>
              <a:rPr lang="zh-TW" altLang="en-US" dirty="0" smtClean="0"/>
              <a:t>團隊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功能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交接資料的檢視與接收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維繫重要施政之一貫性（生產力</a:t>
            </a:r>
            <a:r>
              <a:rPr lang="en-US" altLang="zh-TW" dirty="0" smtClean="0"/>
              <a:t>4.0, …</a:t>
            </a:r>
            <a:r>
              <a:rPr lang="zh-TW" altLang="en-US" dirty="0" smtClean="0"/>
              <a:t>）：擷取交接資料重點回饋未來施政方向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於正式交接前提供重要或爭議性施政議題的諮詢意見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結語</a:t>
            </a:r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1DE4B6-3DC5-4FA9-91AD-7AEE1652DD06}" type="slidenum">
              <a:rPr lang="zh-TW" altLang="en-US" smtClean="0"/>
              <a:pPr/>
              <a:t>15</a:t>
            </a:fld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221560"/>
          </a:xfrm>
        </p:spPr>
        <p:txBody>
          <a:bodyPr>
            <a:normAutofit lnSpcReduction="10000"/>
          </a:bodyPr>
          <a:lstStyle/>
          <a:p>
            <a:r>
              <a:rPr lang="en-US" altLang="zh-TW" dirty="0" smtClean="0"/>
              <a:t>520</a:t>
            </a:r>
            <a:r>
              <a:rPr lang="zh-TW" altLang="en-US" dirty="0" smtClean="0"/>
              <a:t>交接前絕不迴避持續推動重要政策（生產力</a:t>
            </a:r>
            <a:r>
              <a:rPr lang="en-US" altLang="zh-TW" dirty="0" smtClean="0"/>
              <a:t>4.0, …</a:t>
            </a:r>
            <a:r>
              <a:rPr lang="zh-TW" altLang="en-US" dirty="0" smtClean="0"/>
              <a:t>）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將會適度諮詢新政府交接團隊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同步與立法院保持良性互動</a:t>
            </a:r>
            <a:endParaRPr lang="en-US" altLang="zh-TW" dirty="0" smtClean="0"/>
          </a:p>
          <a:p>
            <a:pPr>
              <a:buNone/>
            </a:pPr>
            <a:r>
              <a:rPr lang="zh-TW" altLang="en-US" dirty="0" smtClean="0"/>
              <a:t>     堅守崗位、為所當為</a:t>
            </a:r>
            <a:endParaRPr lang="en-US" altLang="zh-TW" dirty="0" smtClean="0"/>
          </a:p>
          <a:p>
            <a:r>
              <a:rPr lang="zh-TW" altLang="en-US" dirty="0" smtClean="0"/>
              <a:t>許多新政府政見之行動項目行政院已推動多年，應該保持計畫能量之延續性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行政院已研析民進黨政見，盤點共通性項目作為交接重點，協助加速新政府上手</a:t>
            </a:r>
            <a:endParaRPr lang="en-US" altLang="zh-TW" dirty="0" smtClean="0"/>
          </a:p>
          <a:p>
            <a:pPr lvl="1"/>
            <a:r>
              <a:rPr lang="zh-TW" altLang="en-US" dirty="0" smtClean="0"/>
              <a:t>必須有深度的交接，方能無縫接軌，避免重複投資、重陷過去的盲點</a:t>
            </a:r>
            <a:endParaRPr lang="en-US" altLang="zh-TW" dirty="0" smtClean="0"/>
          </a:p>
          <a:p>
            <a:pPr>
              <a:buNone/>
            </a:pPr>
            <a:r>
              <a:rPr lang="zh-TW" altLang="en-US" dirty="0" smtClean="0"/>
              <a:t>     攜手同心，航向未來</a:t>
            </a:r>
            <a:endParaRPr lang="zh-TW" altLang="en-US" dirty="0"/>
          </a:p>
        </p:txBody>
      </p:sp>
      <p:sp>
        <p:nvSpPr>
          <p:cNvPr id="5" name="向右箭號 4"/>
          <p:cNvSpPr/>
          <p:nvPr/>
        </p:nvSpPr>
        <p:spPr>
          <a:xfrm>
            <a:off x="1043608" y="3083474"/>
            <a:ext cx="36004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向右箭號 5"/>
          <p:cNvSpPr/>
          <p:nvPr/>
        </p:nvSpPr>
        <p:spPr>
          <a:xfrm>
            <a:off x="1043608" y="5806388"/>
            <a:ext cx="36004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謝謝！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公正">
  <a:themeElements>
    <a:clrScheme name="公正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公正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公正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854</TotalTime>
  <Words>1223</Words>
  <Application>Microsoft Office PowerPoint</Application>
  <PresentationFormat>如螢幕大小 (4:3)</PresentationFormat>
  <Paragraphs>152</Paragraphs>
  <Slides>16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17" baseType="lpstr">
      <vt:lpstr>公正</vt:lpstr>
      <vt:lpstr>堅守崗位，為所當為 攜手同心，航向未來</vt:lpstr>
      <vt:lpstr>一、堅守崗位，為所當為 （該做的事）</vt:lpstr>
      <vt:lpstr>法案</vt:lpstr>
      <vt:lpstr>預算與重要建設、計畫</vt:lpstr>
      <vt:lpstr>二、攜手同心，航向未來</vt:lpstr>
      <vt:lpstr>交接原則</vt:lpstr>
      <vt:lpstr>交接作業</vt:lpstr>
      <vt:lpstr>交接資料</vt:lpstr>
      <vt:lpstr>「五大創業研發計畫」對比例</vt:lpstr>
      <vt:lpstr>投影片 10</vt:lpstr>
      <vt:lpstr>交接雙方互動（前置期）</vt:lpstr>
      <vt:lpstr>深度交接的用意</vt:lpstr>
      <vt:lpstr>重要/爭議性計畫</vt:lpstr>
      <vt:lpstr>對民進黨的建議</vt:lpstr>
      <vt:lpstr>結語</vt:lpstr>
      <vt:lpstr>謝謝！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scchang</dc:creator>
  <cp:lastModifiedBy>Administrator</cp:lastModifiedBy>
  <cp:revision>76</cp:revision>
  <dcterms:created xsi:type="dcterms:W3CDTF">2013-02-09T09:56:13Z</dcterms:created>
  <dcterms:modified xsi:type="dcterms:W3CDTF">2016-01-25T05:01:52Z</dcterms:modified>
</cp:coreProperties>
</file>