
<file path=[Content_Types].xml><?xml version="1.0" encoding="utf-8"?>
<Types xmlns="http://schemas.openxmlformats.org/package/2006/content-types"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theme/theme4.xml" ContentType="application/vnd.openxmlformats-officedocument.theme+xml"/>
  <Override PartName="/ppt/notesSlides/notesSlide1.xml" ContentType="application/vnd.openxmlformats-officedocument.presentationml.notesSlide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handoutMasters/handoutMaster1.xml" ContentType="application/vnd.openxmlformats-officedocument.presentationml.handoutMaster+xml"/>
  <Override PartName="/ppt/viewProps.xml" ContentType="application/vnd.openxmlformats-officedocument.presentationml.viewProps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trictFirstAndLastChars="0" saveSubsetFonts="1">
  <p:sldMasterIdLst>
    <p:sldMasterId id="2147484697" r:id="rId1"/>
    <p:sldMasterId id="2147484702" r:id="rId2"/>
  </p:sldMasterIdLst>
  <p:notesMasterIdLst>
    <p:notesMasterId r:id="rId20"/>
  </p:notesMasterIdLst>
  <p:handoutMasterIdLst>
    <p:handoutMasterId r:id="rId21"/>
  </p:handoutMasterIdLst>
  <p:sldIdLst>
    <p:sldId id="1602" r:id="rId3"/>
    <p:sldId id="1603" r:id="rId4"/>
    <p:sldId id="1605" r:id="rId5"/>
    <p:sldId id="1609" r:id="rId6"/>
    <p:sldId id="1620" r:id="rId7"/>
    <p:sldId id="1610" r:id="rId8"/>
    <p:sldId id="1608" r:id="rId9"/>
    <p:sldId id="1611" r:id="rId10"/>
    <p:sldId id="1612" r:id="rId11"/>
    <p:sldId id="1613" r:id="rId12"/>
    <p:sldId id="1614" r:id="rId13"/>
    <p:sldId id="1615" r:id="rId14"/>
    <p:sldId id="1616" r:id="rId15"/>
    <p:sldId id="1617" r:id="rId16"/>
    <p:sldId id="1618" r:id="rId17"/>
    <p:sldId id="1621" r:id="rId18"/>
    <p:sldId id="1604" r:id="rId19"/>
  </p:sldIdLst>
  <p:sldSz cx="9906000" cy="6858000" type="A4"/>
  <p:notesSz cx="6797675" cy="9874250"/>
  <p:defaultTextStyle>
    <a:defPPr>
      <a:defRPr lang="zh-TW"/>
    </a:defPPr>
    <a:lvl1pPr algn="l" rtl="0" fontAlgn="base">
      <a:spcBef>
        <a:spcPct val="0"/>
      </a:spcBef>
      <a:spcAft>
        <a:spcPct val="0"/>
      </a:spcAft>
      <a:defRPr kumimoji="1" sz="2400" kern="1200">
        <a:solidFill>
          <a:schemeClr val="tx1"/>
        </a:solidFill>
        <a:latin typeface="Arial" charset="0"/>
        <a:ea typeface="MS PGothic" pitchFamily="34" charset="-128"/>
        <a:cs typeface="+mn-cs"/>
      </a:defRPr>
    </a:lvl1pPr>
    <a:lvl2pPr marL="457200" algn="l" rtl="0" fontAlgn="base">
      <a:spcBef>
        <a:spcPct val="0"/>
      </a:spcBef>
      <a:spcAft>
        <a:spcPct val="0"/>
      </a:spcAft>
      <a:defRPr kumimoji="1" sz="2400" kern="1200">
        <a:solidFill>
          <a:schemeClr val="tx1"/>
        </a:solidFill>
        <a:latin typeface="Arial" charset="0"/>
        <a:ea typeface="MS PGothic" pitchFamily="34" charset="-128"/>
        <a:cs typeface="+mn-cs"/>
      </a:defRPr>
    </a:lvl2pPr>
    <a:lvl3pPr marL="914400" algn="l" rtl="0" fontAlgn="base">
      <a:spcBef>
        <a:spcPct val="0"/>
      </a:spcBef>
      <a:spcAft>
        <a:spcPct val="0"/>
      </a:spcAft>
      <a:defRPr kumimoji="1" sz="2400" kern="1200">
        <a:solidFill>
          <a:schemeClr val="tx1"/>
        </a:solidFill>
        <a:latin typeface="Arial" charset="0"/>
        <a:ea typeface="MS PGothic" pitchFamily="34" charset="-128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umimoji="1" sz="2400" kern="1200">
        <a:solidFill>
          <a:schemeClr val="tx1"/>
        </a:solidFill>
        <a:latin typeface="Arial" charset="0"/>
        <a:ea typeface="MS PGothic" pitchFamily="34" charset="-128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umimoji="1" sz="2400" kern="1200">
        <a:solidFill>
          <a:schemeClr val="tx1"/>
        </a:solidFill>
        <a:latin typeface="Arial" charset="0"/>
        <a:ea typeface="MS PGothic" pitchFamily="34" charset="-128"/>
        <a:cs typeface="+mn-cs"/>
      </a:defRPr>
    </a:lvl5pPr>
    <a:lvl6pPr marL="2286000" algn="l" defTabSz="914400" rtl="0" eaLnBrk="1" latinLnBrk="0" hangingPunct="1">
      <a:defRPr kumimoji="1" sz="2400" kern="1200">
        <a:solidFill>
          <a:schemeClr val="tx1"/>
        </a:solidFill>
        <a:latin typeface="Arial" charset="0"/>
        <a:ea typeface="MS PGothic" pitchFamily="34" charset="-128"/>
        <a:cs typeface="+mn-cs"/>
      </a:defRPr>
    </a:lvl6pPr>
    <a:lvl7pPr marL="2743200" algn="l" defTabSz="914400" rtl="0" eaLnBrk="1" latinLnBrk="0" hangingPunct="1">
      <a:defRPr kumimoji="1" sz="2400" kern="1200">
        <a:solidFill>
          <a:schemeClr val="tx1"/>
        </a:solidFill>
        <a:latin typeface="Arial" charset="0"/>
        <a:ea typeface="MS PGothic" pitchFamily="34" charset="-128"/>
        <a:cs typeface="+mn-cs"/>
      </a:defRPr>
    </a:lvl7pPr>
    <a:lvl8pPr marL="3200400" algn="l" defTabSz="914400" rtl="0" eaLnBrk="1" latinLnBrk="0" hangingPunct="1">
      <a:defRPr kumimoji="1" sz="2400" kern="1200">
        <a:solidFill>
          <a:schemeClr val="tx1"/>
        </a:solidFill>
        <a:latin typeface="Arial" charset="0"/>
        <a:ea typeface="MS PGothic" pitchFamily="34" charset="-128"/>
        <a:cs typeface="+mn-cs"/>
      </a:defRPr>
    </a:lvl8pPr>
    <a:lvl9pPr marL="3657600" algn="l" defTabSz="914400" rtl="0" eaLnBrk="1" latinLnBrk="0" hangingPunct="1">
      <a:defRPr kumimoji="1" sz="2400" kern="1200">
        <a:solidFill>
          <a:schemeClr val="tx1"/>
        </a:solidFill>
        <a:latin typeface="Arial" charset="0"/>
        <a:ea typeface="MS PGothic" pitchFamily="34" charset="-128"/>
        <a:cs typeface="+mn-cs"/>
      </a:defRPr>
    </a:lvl9pPr>
  </p:defaultTextStyle>
  <p:extLst>
    <p:ext uri="{EFAFB233-063F-42B5-8137-9DF3F51BA10A}">
      <p15:sldGuideLst xmlns="" xmlns:p15="http://schemas.microsoft.com/office/powerpoint/2012/main">
        <p15:guide id="1" orient="horz" pos="890">
          <p15:clr>
            <a:srgbClr val="A4A3A4"/>
          </p15:clr>
        </p15:guide>
        <p15:guide id="2" pos="839">
          <p15:clr>
            <a:srgbClr val="A4A3A4"/>
          </p15:clr>
        </p15:guide>
        <p15:guide id="3" orient="horz" pos="981">
          <p15:clr>
            <a:srgbClr val="A4A3A4"/>
          </p15:clr>
        </p15:guide>
        <p15:guide id="4" pos="2880">
          <p15:clr>
            <a:srgbClr val="A4A3A4"/>
          </p15:clr>
        </p15:guide>
      </p15:sldGuideLst>
    </p:ext>
    <p:ext uri="{2D200454-40CA-4A62-9FC3-DE9A4176ACB9}">
      <p15:notesGuideLst xmlns="" xmlns:p15="http://schemas.microsoft.com/office/powerpoint/2012/main">
        <p15:guide id="1" orient="horz" pos="3110">
          <p15:clr>
            <a:srgbClr val="A4A3A4"/>
          </p15:clr>
        </p15:guide>
        <p15:guide id="2" pos="2141">
          <p15:clr>
            <a:srgbClr val="A4A3A4"/>
          </p15:clr>
        </p15:guide>
      </p15:notes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 xmlns="">
          <a:srgbClr val="FF0000"/>
        </p14:laserClr>
      </p:ext>
      <p:ext uri="{2FDB2607-1784-4EEB-B798-7EB5836EED8A}">
        <p14:showMediaCtrls xmlns:p14="http://schemas.microsoft.com/office/powerpoint/2010/main" xmlns="" val="1"/>
      </p:ext>
    </p:extLst>
  </p:showPr>
  <p:clrMru>
    <a:srgbClr val="FF7C80"/>
    <a:srgbClr val="3366FF"/>
    <a:srgbClr val="CCECFF"/>
    <a:srgbClr val="660066"/>
    <a:srgbClr val="481EB2"/>
    <a:srgbClr val="71B000"/>
    <a:srgbClr val="FFCCFF"/>
    <a:srgbClr val="0BA50F"/>
    <a:srgbClr val="800000"/>
    <a:srgbClr val="FF5050"/>
  </p:clrMru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  <p:ext uri="{FD5EFAAD-0ECE-453E-9831-46B23BE46B34}">
      <p15:chartTrackingRefBased xmlns=""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073A0DAA-6AF3-43AB-8588-CEC1D06C72B9}" styleName="中等深淺樣式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dk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</a:tblStyle>
  <a:tblStyle styleId="{5C22544A-7EE6-4342-B048-85BDC9FD1C3A}" styleName="中等深淺樣式 2 - 輔色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00A15C55-8517-42AA-B614-E9B94910E393}" styleName="中等深淺樣式 2 - 輔色 4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4">
              <a:tint val="20000"/>
            </a:schemeClr>
          </a:solidFill>
        </a:fill>
      </a:tcStyle>
    </a:wholeTbl>
    <a:band1H>
      <a:tcStyle>
        <a:tcBdr/>
        <a:fill>
          <a:solidFill>
            <a:schemeClr val="accent4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4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4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4"/>
          </a:solidFill>
        </a:fill>
      </a:tcStyle>
    </a:firstRow>
  </a:tblStyle>
  <a:tblStyle styleId="{93296810-A885-4BE3-A3E7-6D5BEEA58F35}" styleName="中等深淺樣式 2 - 輔色 6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6">
              <a:tint val="20000"/>
            </a:schemeClr>
          </a:solidFill>
        </a:fill>
      </a:tcStyle>
    </a:wholeTbl>
    <a:band1H>
      <a:tcStyle>
        <a:tcBdr/>
        <a:fill>
          <a:solidFill>
            <a:schemeClr val="accent6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6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6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6"/>
          </a:solidFill>
        </a:fill>
      </a:tcStyle>
    </a:firstRow>
  </a:tblStyle>
  <a:tblStyle styleId="{21E4AEA4-8DFA-4A89-87EB-49C32662AFE0}" styleName="中等深淺樣式 2 - 輔色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  <a:tblStyle styleId="{85BE263C-DBD7-4A20-BB59-AAB30ACAA65A}" styleName="中等深淺樣式 3 - 輔色 2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25400" cmpd="sng">
              <a:solidFill>
                <a:schemeClr val="dk1"/>
              </a:solidFill>
            </a:ln>
          </a:top>
          <a:bottom>
            <a:ln w="25400" cmpd="sng">
              <a:solidFill>
                <a:schemeClr val="dk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dk1">
              <a:tint val="20000"/>
            </a:schemeClr>
          </a:solidFill>
        </a:fill>
      </a:tcStyle>
    </a:band1H>
    <a:band1V>
      <a:tcStyle>
        <a:tcBdr/>
        <a:fill>
          <a:solidFill>
            <a:schemeClr val="dk1">
              <a:tint val="20000"/>
            </a:schemeClr>
          </a:solidFill>
        </a:fill>
      </a:tcStyle>
    </a:band1V>
    <a:la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lt1"/>
          </a:solidFill>
        </a:fill>
      </a:tcStyle>
    </a:lastRow>
    <a:seCell>
      <a:tcTxStyle b="on">
        <a:fontRef idx="minor">
          <a:scrgbClr r="0" g="0" b="0"/>
        </a:fontRef>
        <a:schemeClr val="dk1"/>
      </a:tcTxStyle>
      <a:tcStyle>
        <a:tcBdr/>
      </a:tcStyle>
    </a:seCell>
    <a:swCell>
      <a:tcTxStyle b="on">
        <a:fontRef idx="minor">
          <a:scrgbClr r="0" g="0" b="0"/>
        </a:fontRef>
        <a:schemeClr val="dk1"/>
      </a:tcTxStyle>
      <a:tcStyle>
        <a:tcBdr/>
      </a:tcStyle>
    </a:swCell>
    <a:firstRow>
      <a:tcTxStyle b="on">
        <a:fontRef idx="minor">
          <a:scrgbClr r="0" g="0" b="0"/>
        </a:fontRef>
        <a:schemeClr val="lt1"/>
      </a:tcTxStyle>
      <a:tcStyle>
        <a:tcBdr>
          <a:bottom>
            <a:ln w="25400" cmpd="sng">
              <a:solidFill>
                <a:schemeClr val="dk1"/>
              </a:solidFill>
            </a:ln>
          </a:bottom>
        </a:tcBdr>
        <a:fill>
          <a:solidFill>
            <a:schemeClr val="accent2"/>
          </a:solidFill>
        </a:fill>
      </a:tcStyle>
    </a:firstRow>
  </a:tblStyle>
  <a:tblStyle styleId="{37CE84F3-28C3-443E-9E96-99CF82512B78}" styleName="深色樣式 1 - 輔色 2">
    <a:wholeTbl>
      <a:tcTxStyle>
        <a:fontRef idx="minor">
          <a:scrgbClr r="0" g="0" b="0"/>
        </a:fontRef>
        <a:schemeClr val="lt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2"/>
          </a:solidFill>
        </a:fill>
      </a:tcStyle>
    </a:wholeTbl>
    <a:band1H>
      <a:tcStyle>
        <a:tcBdr/>
        <a:fill>
          <a:solidFill>
            <a:schemeClr val="accent2">
              <a:shade val="60000"/>
            </a:schemeClr>
          </a:solidFill>
        </a:fill>
      </a:tcStyle>
    </a:band1H>
    <a:band1V>
      <a:tcStyle>
        <a:tcBdr/>
        <a:fill>
          <a:solidFill>
            <a:schemeClr val="accent2">
              <a:shade val="60000"/>
            </a:schemeClr>
          </a:solidFill>
        </a:fill>
      </a:tcStyle>
    </a:band1V>
    <a:lastCol>
      <a:tcTxStyle b="on"/>
      <a:tcStyle>
        <a:tcBdr>
          <a:left>
            <a:ln w="25400" cmpd="sng">
              <a:solidFill>
                <a:schemeClr val="lt1"/>
              </a:solidFill>
            </a:ln>
          </a:left>
        </a:tcBdr>
        <a:fill>
          <a:solidFill>
            <a:schemeClr val="accent2">
              <a:shade val="60000"/>
            </a:schemeClr>
          </a:solidFill>
        </a:fill>
      </a:tcStyle>
    </a:lastCol>
    <a:firstCol>
      <a:tcTxStyle b="on"/>
      <a:tcStyle>
        <a:tcBdr>
          <a:right>
            <a:ln w="25400" cmpd="sng">
              <a:solidFill>
                <a:schemeClr val="lt1"/>
              </a:solidFill>
            </a:ln>
          </a:right>
        </a:tcBdr>
        <a:fill>
          <a:solidFill>
            <a:schemeClr val="accent2">
              <a:shade val="60000"/>
            </a:schemeClr>
          </a:solidFill>
        </a:fill>
      </a:tcStyle>
    </a:firstCol>
    <a:lastRow>
      <a:tcTxStyle b="on"/>
      <a:tcStyle>
        <a:tcBdr>
          <a:top>
            <a:ln w="25400" cmpd="sng">
              <a:solidFill>
                <a:schemeClr val="lt1"/>
              </a:solidFill>
            </a:ln>
          </a:top>
        </a:tcBdr>
        <a:fill>
          <a:solidFill>
            <a:schemeClr val="accent2">
              <a:shade val="40000"/>
            </a:schemeClr>
          </a:solidFill>
        </a:fill>
      </a:tcStyle>
    </a:lastRow>
    <a:seCell>
      <a:tcStyle>
        <a:tcBdr>
          <a:left>
            <a:ln>
              <a:noFill/>
            </a:ln>
          </a:left>
        </a:tcBdr>
      </a:tcStyle>
    </a:seCell>
    <a:swCell>
      <a:tcStyle>
        <a:tcBdr>
          <a:right>
            <a:ln>
              <a:noFill/>
            </a:ln>
          </a:right>
        </a:tcBdr>
      </a:tcStyle>
    </a:swCell>
    <a:firstRow>
      <a:tcTxStyle b="on"/>
      <a:tcStyle>
        <a:tcBdr>
          <a:bottom>
            <a:ln w="254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  <a:neCell>
      <a:tcStyle>
        <a:tcBdr>
          <a:left>
            <a:ln>
              <a:noFill/>
            </a:ln>
          </a:left>
        </a:tcBdr>
      </a:tcStyle>
    </a:neCell>
    <a:nwCell>
      <a:tcStyle>
        <a:tcBdr>
          <a:right>
            <a:ln>
              <a:noFill/>
            </a:ln>
          </a:right>
        </a:tcBdr>
      </a:tcStyle>
    </a:nwCell>
  </a:tblStyle>
  <a:tblStyle styleId="{775DCB02-9BB8-47FD-8907-85C794F793BA}" styleName="佈景主題樣式 1 - 輔色 4">
    <a:tblBg>
      <a:fillRef idx="2">
        <a:schemeClr val="accent4"/>
      </a:fillRef>
      <a:effectRef idx="1">
        <a:schemeClr val="accent4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  <a:insideH>
            <a:lnRef idx="1">
              <a:schemeClr val="accent4"/>
            </a:lnRef>
          </a:insideH>
          <a:insideV>
            <a:lnRef idx="1">
              <a:schemeClr val="accent4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4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</a:tcBdr>
        <a:fill>
          <a:solidFill>
            <a:schemeClr val="accent4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4"/>
            </a:lnRef>
          </a:left>
          <a:right>
            <a:lnRef idx="1">
              <a:schemeClr val="accent4"/>
            </a:lnRef>
          </a:right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  <a:insideH>
            <a:lnRef idx="1">
              <a:schemeClr val="accent4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4"/>
            </a:lnRef>
          </a:left>
          <a:right>
            <a:lnRef idx="2">
              <a:schemeClr val="accent4"/>
            </a:lnRef>
          </a:right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  <a:insideH>
            <a:lnRef idx="1">
              <a:schemeClr val="accent4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  <a:top>
            <a:lnRef idx="2">
              <a:schemeClr val="accent4"/>
            </a:lnRef>
          </a:top>
          <a:bottom>
            <a:lnRef idx="2">
              <a:schemeClr val="accent4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  <a:top>
            <a:lnRef idx="1">
              <a:schemeClr val="accent4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4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3383" autoAdjust="0"/>
    <p:restoredTop sz="93667" autoAdjust="0"/>
  </p:normalViewPr>
  <p:slideViewPr>
    <p:cSldViewPr>
      <p:cViewPr>
        <p:scale>
          <a:sx n="75" d="100"/>
          <a:sy n="75" d="100"/>
        </p:scale>
        <p:origin x="-924" y="-48"/>
      </p:cViewPr>
      <p:guideLst>
        <p:guide orient="horz" pos="3657"/>
        <p:guide orient="horz" pos="3838"/>
        <p:guide pos="614"/>
        <p:guide pos="3120"/>
      </p:guideLst>
    </p:cSldViewPr>
  </p:slideViewPr>
  <p:outlineViewPr>
    <p:cViewPr>
      <p:scale>
        <a:sx n="33" d="100"/>
        <a:sy n="33" d="100"/>
      </p:scale>
      <p:origin x="0" y="4344"/>
    </p:cViewPr>
  </p:outlineViewPr>
  <p:notesTextViewPr>
    <p:cViewPr>
      <p:scale>
        <a:sx n="3" d="2"/>
        <a:sy n="3" d="2"/>
      </p:scale>
      <p:origin x="0" y="0"/>
    </p:cViewPr>
  </p:notesTextViewPr>
  <p:sorterViewPr>
    <p:cViewPr>
      <p:scale>
        <a:sx n="98" d="100"/>
        <a:sy n="98" d="100"/>
      </p:scale>
      <p:origin x="0" y="0"/>
    </p:cViewPr>
  </p:sorterViewPr>
  <p:notesViewPr>
    <p:cSldViewPr>
      <p:cViewPr>
        <p:scale>
          <a:sx n="96" d="100"/>
          <a:sy n="96" d="100"/>
        </p:scale>
        <p:origin x="-3576" y="-72"/>
      </p:cViewPr>
      <p:guideLst>
        <p:guide orient="horz" pos="3110"/>
        <p:guide pos="2141"/>
      </p:guideLst>
    </p:cSldViewPr>
  </p:notes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3" Type="http://schemas.openxmlformats.org/officeDocument/2006/relationships/slide" Target="slides/slide1.xml"/><Relationship Id="rId21" Type="http://schemas.openxmlformats.org/officeDocument/2006/relationships/handoutMaster" Target="handoutMasters/handoutMaster1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tableStyles" Target="tableStyles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notesMaster" Target="notesMasters/notesMaster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theme" Target="theme/theme1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viewProps" Target="viewProps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presProps" Target="presProp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178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10" y="5"/>
            <a:ext cx="2946400" cy="493713"/>
          </a:xfrm>
          <a:prstGeom prst="rect">
            <a:avLst/>
          </a:prstGeom>
          <a:noFill/>
          <a:ln>
            <a:noFill/>
          </a:ln>
          <a:effectLst/>
          <a:extLst/>
        </p:spPr>
        <p:txBody>
          <a:bodyPr vert="horz" wrap="square" lIns="91302" tIns="45654" rIns="91302" bIns="45654" numCol="1" anchor="t" anchorCtr="0" compatLnSpc="1">
            <a:prstTxWarp prst="textNoShape">
              <a:avLst/>
            </a:prstTxWarp>
          </a:bodyPr>
          <a:lstStyle>
            <a:lvl1pPr eaLnBrk="0" hangingPunct="0">
              <a:defRPr kumimoji="0" sz="1200">
                <a:latin typeface="Arial" charset="0"/>
              </a:defRPr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50179" name="Rectangle 3"/>
          <p:cNvSpPr>
            <a:spLocks noGrp="1" noChangeArrowheads="1"/>
          </p:cNvSpPr>
          <p:nvPr>
            <p:ph type="dt" sz="quarter" idx="1"/>
          </p:nvPr>
        </p:nvSpPr>
        <p:spPr bwMode="auto">
          <a:xfrm>
            <a:off x="3849689" y="5"/>
            <a:ext cx="2946400" cy="493713"/>
          </a:xfrm>
          <a:prstGeom prst="rect">
            <a:avLst/>
          </a:prstGeom>
          <a:noFill/>
          <a:ln>
            <a:noFill/>
          </a:ln>
          <a:effectLst/>
          <a:extLst/>
        </p:spPr>
        <p:txBody>
          <a:bodyPr vert="horz" wrap="square" lIns="91302" tIns="45654" rIns="91302" bIns="45654" numCol="1" anchor="t" anchorCtr="0" compatLnSpc="1">
            <a:prstTxWarp prst="textNoShape">
              <a:avLst/>
            </a:prstTxWarp>
          </a:bodyPr>
          <a:lstStyle>
            <a:lvl1pPr algn="r" eaLnBrk="0" hangingPunct="0">
              <a:defRPr kumimoji="0" sz="1200">
                <a:latin typeface="Arial" charset="0"/>
              </a:defRPr>
            </a:lvl1pPr>
          </a:lstStyle>
          <a:p>
            <a:pPr>
              <a:defRPr/>
            </a:pPr>
            <a:fld id="{35CCC021-0D92-4219-867D-43A7F25F02C1}" type="datetimeFigureOut">
              <a:rPr lang="zh-TW" altLang="en-US"/>
              <a:pPr>
                <a:defRPr/>
              </a:pPr>
              <a:t>2015/10/7</a:t>
            </a:fld>
            <a:endParaRPr lang="en-US" altLang="zh-TW"/>
          </a:p>
        </p:txBody>
      </p:sp>
      <p:sp>
        <p:nvSpPr>
          <p:cNvPr id="50180" name="Rectangle 4"/>
          <p:cNvSpPr>
            <a:spLocks noGrp="1" noChangeArrowheads="1"/>
          </p:cNvSpPr>
          <p:nvPr>
            <p:ph type="ftr" sz="quarter" idx="2"/>
          </p:nvPr>
        </p:nvSpPr>
        <p:spPr bwMode="auto">
          <a:xfrm>
            <a:off x="10" y="9378955"/>
            <a:ext cx="2946400" cy="493713"/>
          </a:xfrm>
          <a:prstGeom prst="rect">
            <a:avLst/>
          </a:prstGeom>
          <a:noFill/>
          <a:ln>
            <a:noFill/>
          </a:ln>
          <a:effectLst/>
          <a:extLst/>
        </p:spPr>
        <p:txBody>
          <a:bodyPr vert="horz" wrap="square" lIns="91302" tIns="45654" rIns="91302" bIns="45654" numCol="1" anchor="b" anchorCtr="0" compatLnSpc="1">
            <a:prstTxWarp prst="textNoShape">
              <a:avLst/>
            </a:prstTxWarp>
          </a:bodyPr>
          <a:lstStyle>
            <a:lvl1pPr eaLnBrk="0" hangingPunct="0">
              <a:defRPr kumimoji="0" sz="1200">
                <a:latin typeface="Arial" charset="0"/>
              </a:defRPr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50181" name="Rectangle 5"/>
          <p:cNvSpPr>
            <a:spLocks noGrp="1" noChangeArrowheads="1"/>
          </p:cNvSpPr>
          <p:nvPr>
            <p:ph type="sldNum" sz="quarter" idx="3"/>
          </p:nvPr>
        </p:nvSpPr>
        <p:spPr bwMode="auto">
          <a:xfrm>
            <a:off x="3849689" y="9378955"/>
            <a:ext cx="2946400" cy="493713"/>
          </a:xfrm>
          <a:prstGeom prst="rect">
            <a:avLst/>
          </a:prstGeom>
          <a:noFill/>
          <a:ln>
            <a:noFill/>
          </a:ln>
          <a:effectLst/>
          <a:extLst/>
        </p:spPr>
        <p:txBody>
          <a:bodyPr vert="horz" wrap="square" lIns="91302" tIns="45654" rIns="91302" bIns="45654" numCol="1" anchor="b" anchorCtr="0" compatLnSpc="1">
            <a:prstTxWarp prst="textNoShape">
              <a:avLst/>
            </a:prstTxWarp>
          </a:bodyPr>
          <a:lstStyle>
            <a:lvl1pPr algn="r" eaLnBrk="0" hangingPunct="0">
              <a:defRPr kumimoji="0" sz="1200">
                <a:latin typeface="Arial" charset="0"/>
              </a:defRPr>
            </a:lvl1pPr>
          </a:lstStyle>
          <a:p>
            <a:pPr>
              <a:defRPr/>
            </a:pPr>
            <a:fld id="{3FF324AC-C296-47F5-90F1-0C0AC7A9759A}" type="slidenum">
              <a:rPr lang="zh-TW" altLang="en-US"/>
              <a:pPr>
                <a:defRPr/>
              </a:pPr>
              <a:t>‹#›</a:t>
            </a:fld>
            <a:endParaRPr lang="en-US" altLang="zh-TW"/>
          </a:p>
        </p:txBody>
      </p:sp>
    </p:spTree>
    <p:extLst>
      <p:ext uri="{BB962C8B-B14F-4D97-AF65-F5344CB8AC3E}">
        <p14:creationId xmlns:p14="http://schemas.microsoft.com/office/powerpoint/2010/main" xmlns="" val="1749704842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10" y="5"/>
            <a:ext cx="2946400" cy="493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302" tIns="45654" rIns="91302" bIns="45654" numCol="1" anchor="t" anchorCtr="0" compatLnSpc="1">
            <a:prstTxWarp prst="textNoShape">
              <a:avLst/>
            </a:prstTxWarp>
          </a:bodyPr>
          <a:lstStyle>
            <a:lvl1pPr eaLnBrk="0" hangingPunct="0">
              <a:defRPr kumimoji="0" sz="1200">
                <a:latin typeface="Arial" charset="0"/>
              </a:defRPr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3851275" y="5"/>
            <a:ext cx="2946400" cy="493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302" tIns="45654" rIns="91302" bIns="45654" numCol="1" anchor="t" anchorCtr="0" compatLnSpc="1">
            <a:prstTxWarp prst="textNoShape">
              <a:avLst/>
            </a:prstTxWarp>
          </a:bodyPr>
          <a:lstStyle>
            <a:lvl1pPr algn="r" eaLnBrk="0" hangingPunct="0">
              <a:defRPr kumimoji="0" sz="1200">
                <a:latin typeface="Arial" charset="0"/>
              </a:defRPr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33796" name="Rectangle 4"/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725488" y="739775"/>
            <a:ext cx="5346700" cy="3703638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029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906463" y="4691066"/>
            <a:ext cx="4984750" cy="44434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302" tIns="45654" rIns="91302" bIns="45654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zh-TW" noProof="0" smtClean="0"/>
              <a:t>Click to edit Master text styles</a:t>
            </a:r>
          </a:p>
          <a:p>
            <a:pPr lvl="1"/>
            <a:r>
              <a:rPr lang="en-US" altLang="zh-TW" noProof="0" smtClean="0"/>
              <a:t>Second level</a:t>
            </a:r>
          </a:p>
          <a:p>
            <a:pPr lvl="2"/>
            <a:r>
              <a:rPr lang="en-US" altLang="zh-TW" noProof="0" smtClean="0"/>
              <a:t>Third level</a:t>
            </a:r>
          </a:p>
          <a:p>
            <a:pPr lvl="3"/>
            <a:r>
              <a:rPr lang="en-US" altLang="zh-TW" noProof="0" smtClean="0"/>
              <a:t>Fourth level</a:t>
            </a:r>
          </a:p>
          <a:p>
            <a:pPr lvl="4"/>
            <a:r>
              <a:rPr lang="en-US" altLang="zh-TW" noProof="0" smtClean="0"/>
              <a:t>Fifth level</a:t>
            </a:r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10" y="9380548"/>
            <a:ext cx="2946400" cy="493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302" tIns="45654" rIns="91302" bIns="45654" numCol="1" anchor="b" anchorCtr="0" compatLnSpc="1">
            <a:prstTxWarp prst="textNoShape">
              <a:avLst/>
            </a:prstTxWarp>
          </a:bodyPr>
          <a:lstStyle>
            <a:lvl1pPr eaLnBrk="0" hangingPunct="0">
              <a:defRPr kumimoji="0" sz="1200">
                <a:latin typeface="Arial" charset="0"/>
              </a:defRPr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1031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851275" y="9380548"/>
            <a:ext cx="2946400" cy="493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302" tIns="45654" rIns="91302" bIns="45654" numCol="1" anchor="b" anchorCtr="0" compatLnSpc="1">
            <a:prstTxWarp prst="textNoShape">
              <a:avLst/>
            </a:prstTxWarp>
          </a:bodyPr>
          <a:lstStyle>
            <a:lvl1pPr algn="r" eaLnBrk="0" hangingPunct="0">
              <a:defRPr kumimoji="0" sz="1200">
                <a:latin typeface="Arial" charset="0"/>
              </a:defRPr>
            </a:lvl1pPr>
          </a:lstStyle>
          <a:p>
            <a:pPr>
              <a:defRPr/>
            </a:pPr>
            <a:fld id="{77C32D51-DF04-4651-946B-F249CD06B862}" type="slidenum">
              <a:rPr lang="en-US" altLang="zh-TW"/>
              <a:pPr>
                <a:defRPr/>
              </a:pPr>
              <a:t>‹#›</a:t>
            </a:fld>
            <a:endParaRPr lang="en-US" altLang="zh-TW"/>
          </a:p>
        </p:txBody>
      </p:sp>
    </p:spTree>
    <p:extLst>
      <p:ext uri="{BB962C8B-B14F-4D97-AF65-F5344CB8AC3E}">
        <p14:creationId xmlns:p14="http://schemas.microsoft.com/office/powerpoint/2010/main" xmlns="" val="293285930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kumimoji="1" sz="1200" kern="1200">
        <a:solidFill>
          <a:schemeClr val="tx1"/>
        </a:solidFill>
        <a:latin typeface="Arial" pitchFamily="34" charset="0"/>
        <a:ea typeface="新細明體" pitchFamily="18" charset="-120"/>
        <a:cs typeface="新細明體" charset="-120"/>
      </a:defRPr>
    </a:lvl1pPr>
    <a:lvl2pPr marL="457200" algn="l" rtl="0" eaLnBrk="0" fontAlgn="base" hangingPunct="0">
      <a:spcBef>
        <a:spcPct val="30000"/>
      </a:spcBef>
      <a:spcAft>
        <a:spcPct val="0"/>
      </a:spcAft>
      <a:defRPr kumimoji="1" sz="1200" kern="1200">
        <a:solidFill>
          <a:schemeClr val="tx1"/>
        </a:solidFill>
        <a:latin typeface="Arial" pitchFamily="34" charset="0"/>
        <a:ea typeface="新細明體" pitchFamily="18" charset="-120"/>
        <a:cs typeface="新細明體" charset="-120"/>
      </a:defRPr>
    </a:lvl2pPr>
    <a:lvl3pPr marL="914400" algn="l" rtl="0" eaLnBrk="0" fontAlgn="base" hangingPunct="0">
      <a:spcBef>
        <a:spcPct val="30000"/>
      </a:spcBef>
      <a:spcAft>
        <a:spcPct val="0"/>
      </a:spcAft>
      <a:defRPr kumimoji="1" sz="1200" kern="1200">
        <a:solidFill>
          <a:schemeClr val="tx1"/>
        </a:solidFill>
        <a:latin typeface="Arial" pitchFamily="34" charset="0"/>
        <a:ea typeface="新細明體" pitchFamily="18" charset="-120"/>
        <a:cs typeface="新細明體" charset="-120"/>
      </a:defRPr>
    </a:lvl3pPr>
    <a:lvl4pPr marL="1371600" algn="l" rtl="0" eaLnBrk="0" fontAlgn="base" hangingPunct="0">
      <a:spcBef>
        <a:spcPct val="30000"/>
      </a:spcBef>
      <a:spcAft>
        <a:spcPct val="0"/>
      </a:spcAft>
      <a:defRPr kumimoji="1" sz="1200" kern="1200">
        <a:solidFill>
          <a:schemeClr val="tx1"/>
        </a:solidFill>
        <a:latin typeface="Arial" pitchFamily="34" charset="0"/>
        <a:ea typeface="新細明體" pitchFamily="18" charset="-120"/>
        <a:cs typeface="新細明體" charset="-120"/>
      </a:defRPr>
    </a:lvl4pPr>
    <a:lvl5pPr marL="1828800" algn="l" rtl="0" eaLnBrk="0" fontAlgn="base" hangingPunct="0">
      <a:spcBef>
        <a:spcPct val="30000"/>
      </a:spcBef>
      <a:spcAft>
        <a:spcPct val="0"/>
      </a:spcAft>
      <a:defRPr kumimoji="1" sz="1200" kern="1200">
        <a:solidFill>
          <a:schemeClr val="tx1"/>
        </a:solidFill>
        <a:latin typeface="Arial" pitchFamily="34" charset="0"/>
        <a:ea typeface="新細明體" pitchFamily="18" charset="-120"/>
        <a:cs typeface="新細明體" charset="-120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818" name="投影片圖像版面配置區 1"/>
          <p:cNvSpPr>
            <a:spLocks noGrp="1" noRot="1" noChangeAspect="1" noTextEdit="1"/>
          </p:cNvSpPr>
          <p:nvPr>
            <p:ph type="sldImg"/>
          </p:nvPr>
        </p:nvSpPr>
        <p:spPr>
          <a:xfrm>
            <a:off x="725488" y="739775"/>
            <a:ext cx="5346700" cy="3703638"/>
          </a:xfrm>
          <a:ln/>
        </p:spPr>
      </p:sp>
      <p:sp>
        <p:nvSpPr>
          <p:cNvPr id="34820" name="投影片編號版面配置區 3"/>
          <p:cNvSpPr>
            <a:spLocks noGrp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pPr eaLnBrk="1" hangingPunct="1"/>
            <a:fld id="{2EDD8788-6B46-4CB6-816F-2DC334F5C3D6}" type="slidenum">
              <a:rPr kumimoji="1" lang="zh-TW" altLang="en-US" smtClean="0">
                <a:ea typeface="新細明體" charset="-120"/>
              </a:rPr>
              <a:pPr eaLnBrk="1" hangingPunct="1"/>
              <a:t>1</a:t>
            </a:fld>
            <a:endParaRPr kumimoji="1" lang="en-US" altLang="zh-TW" smtClean="0">
              <a:ea typeface="新細明體" charset="-120"/>
            </a:endParaRPr>
          </a:p>
        </p:txBody>
      </p:sp>
      <p:sp>
        <p:nvSpPr>
          <p:cNvPr id="5" name="備忘稿版面配置區 4"/>
          <p:cNvSpPr>
            <a:spLocks noGrp="1"/>
          </p:cNvSpPr>
          <p:nvPr>
            <p:ph type="body" sz="quarter" idx="10"/>
          </p:nvPr>
        </p:nvSpPr>
        <p:spPr/>
        <p:txBody>
          <a:bodyPr>
            <a:normAutofit/>
          </a:bodyPr>
          <a:lstStyle/>
          <a:p>
            <a:pPr marL="228327" indent="-228327">
              <a:lnSpc>
                <a:spcPts val="2798"/>
              </a:lnSpc>
              <a:spcBef>
                <a:spcPts val="0"/>
              </a:spcBef>
            </a:pPr>
            <a:r>
              <a:rPr lang="zh-TW" altLang="en-US" sz="1600" dirty="0">
                <a:latin typeface="標楷體" pitchFamily="65" charset="-120"/>
                <a:ea typeface="標楷體" pitchFamily="65" charset="-120"/>
              </a:rPr>
              <a:t>院長、副院長、祕書長、各位長官大家好：</a:t>
            </a:r>
            <a:endParaRPr lang="en-US" altLang="zh-TW" sz="1600" dirty="0">
              <a:latin typeface="標楷體" pitchFamily="65" charset="-120"/>
              <a:ea typeface="標楷體" pitchFamily="65" charset="-120"/>
            </a:endParaRPr>
          </a:p>
          <a:p>
            <a:pPr marL="228327" indent="-228327">
              <a:lnSpc>
                <a:spcPts val="2798"/>
              </a:lnSpc>
              <a:spcBef>
                <a:spcPts val="0"/>
              </a:spcBef>
            </a:pPr>
            <a:r>
              <a:rPr lang="zh-TW" altLang="en-US" sz="1600" dirty="0">
                <a:latin typeface="標楷體" pitchFamily="65" charset="-120"/>
                <a:ea typeface="標楷體" pitchFamily="65" charset="-120"/>
              </a:rPr>
              <a:t>現在由科技會報辦公室代表各主協辦部會簡報本方案</a:t>
            </a:r>
            <a:endParaRPr lang="en-US" altLang="zh-TW" sz="1600" dirty="0">
              <a:latin typeface="標楷體" pitchFamily="65" charset="-120"/>
              <a:ea typeface="標楷體" pitchFamily="65" charset="-120"/>
            </a:endParaRPr>
          </a:p>
          <a:p>
            <a:pPr marL="228327" indent="-228327">
              <a:lnSpc>
                <a:spcPts val="2798"/>
              </a:lnSpc>
              <a:spcBef>
                <a:spcPts val="0"/>
              </a:spcBef>
            </a:pPr>
            <a:endParaRPr lang="en-US" altLang="zh-TW" sz="1600" dirty="0">
              <a:latin typeface="標楷體" pitchFamily="65" charset="-120"/>
              <a:ea typeface="標楷體" pitchFamily="65" charset="-120"/>
            </a:endParaRPr>
          </a:p>
          <a:p>
            <a:pPr marL="228327" indent="-228327">
              <a:lnSpc>
                <a:spcPts val="2798"/>
              </a:lnSpc>
              <a:spcBef>
                <a:spcPts val="0"/>
              </a:spcBef>
            </a:pPr>
            <a:r>
              <a:rPr lang="en-US" altLang="zh-TW" sz="1600" dirty="0">
                <a:latin typeface="標楷體" pitchFamily="65" charset="-120"/>
                <a:ea typeface="標楷體" pitchFamily="65" charset="-120"/>
              </a:rPr>
              <a:t>(</a:t>
            </a:r>
            <a:r>
              <a:rPr lang="zh-TW" altLang="en-US" sz="1600" dirty="0">
                <a:latin typeface="標楷體" pitchFamily="65" charset="-120"/>
                <a:ea typeface="標楷體" pitchFamily="65" charset="-120"/>
              </a:rPr>
              <a:t>下一頁</a:t>
            </a:r>
            <a:r>
              <a:rPr lang="en-US" altLang="zh-TW" sz="1600" dirty="0">
                <a:latin typeface="標楷體" pitchFamily="65" charset="-120"/>
                <a:ea typeface="標楷體" pitchFamily="65" charset="-120"/>
              </a:rPr>
              <a:t>)</a:t>
            </a:r>
          </a:p>
        </p:txBody>
      </p:sp>
    </p:spTree>
    <p:extLst>
      <p:ext uri="{BB962C8B-B14F-4D97-AF65-F5344CB8AC3E}">
        <p14:creationId xmlns:p14="http://schemas.microsoft.com/office/powerpoint/2010/main" xmlns="" val="94284502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標題投影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投影片編號版面配置區 5"/>
          <p:cNvSpPr txBox="1">
            <a:spLocks/>
          </p:cNvSpPr>
          <p:nvPr userDrawn="1"/>
        </p:nvSpPr>
        <p:spPr bwMode="auto">
          <a:xfrm>
            <a:off x="7725304" y="6356350"/>
            <a:ext cx="2063750" cy="457200"/>
          </a:xfrm>
          <a:prstGeom prst="rect">
            <a:avLst/>
          </a:prstGeom>
          <a:ln>
            <a:miter lim="800000"/>
            <a:headEnd/>
            <a:tailEnd/>
          </a:ln>
        </p:spPr>
        <p:txBody>
          <a:bodyPr anchor="b"/>
          <a:lstStyle>
            <a:defPPr>
              <a:defRPr lang="zh-TW"/>
            </a:defPPr>
            <a:lvl1pPr algn="r" rtl="0" eaLnBrk="1" fontAlgn="base" hangingPunct="1">
              <a:spcBef>
                <a:spcPct val="0"/>
              </a:spcBef>
              <a:spcAft>
                <a:spcPct val="0"/>
              </a:spcAft>
              <a:defRPr sz="14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sz="2400" kern="1200">
                <a:solidFill>
                  <a:schemeClr val="tx1"/>
                </a:solidFill>
                <a:latin typeface="Arial" charset="0"/>
                <a:ea typeface="MS PGothic" pitchFamily="34" charset="-128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sz="2400" kern="1200">
                <a:solidFill>
                  <a:schemeClr val="tx1"/>
                </a:solidFill>
                <a:latin typeface="Arial" charset="0"/>
                <a:ea typeface="MS PGothic" pitchFamily="34" charset="-128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sz="2400" kern="1200">
                <a:solidFill>
                  <a:schemeClr val="tx1"/>
                </a:solidFill>
                <a:latin typeface="Arial" charset="0"/>
                <a:ea typeface="MS PGothic" pitchFamily="34" charset="-128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sz="2400" kern="1200">
                <a:solidFill>
                  <a:schemeClr val="tx1"/>
                </a:solidFill>
                <a:latin typeface="Arial" charset="0"/>
                <a:ea typeface="MS PGothic" pitchFamily="34" charset="-128"/>
                <a:cs typeface="+mn-cs"/>
              </a:defRPr>
            </a:lvl5pPr>
            <a:lvl6pPr marL="2286000" algn="l" defTabSz="914400" rtl="0" eaLnBrk="1" latinLnBrk="0" hangingPunct="1">
              <a:defRPr sz="2400" kern="1200">
                <a:solidFill>
                  <a:schemeClr val="tx1"/>
                </a:solidFill>
                <a:latin typeface="Arial" charset="0"/>
                <a:ea typeface="MS PGothic" pitchFamily="34" charset="-128"/>
                <a:cs typeface="+mn-cs"/>
              </a:defRPr>
            </a:lvl6pPr>
            <a:lvl7pPr marL="2743200" algn="l" defTabSz="914400" rtl="0" eaLnBrk="1" latinLnBrk="0" hangingPunct="1">
              <a:defRPr sz="2400" kern="1200">
                <a:solidFill>
                  <a:schemeClr val="tx1"/>
                </a:solidFill>
                <a:latin typeface="Arial" charset="0"/>
                <a:ea typeface="MS PGothic" pitchFamily="34" charset="-128"/>
                <a:cs typeface="+mn-cs"/>
              </a:defRPr>
            </a:lvl7pPr>
            <a:lvl8pPr marL="3200400" algn="l" defTabSz="914400" rtl="0" eaLnBrk="1" latinLnBrk="0" hangingPunct="1">
              <a:defRPr sz="2400" kern="1200">
                <a:solidFill>
                  <a:schemeClr val="tx1"/>
                </a:solidFill>
                <a:latin typeface="Arial" charset="0"/>
                <a:ea typeface="MS PGothic" pitchFamily="34" charset="-128"/>
                <a:cs typeface="+mn-cs"/>
              </a:defRPr>
            </a:lvl8pPr>
            <a:lvl9pPr marL="3657600" algn="l" defTabSz="914400" rtl="0" eaLnBrk="1" latinLnBrk="0" hangingPunct="1">
              <a:defRPr sz="2400" kern="1200">
                <a:solidFill>
                  <a:schemeClr val="tx1"/>
                </a:solidFill>
                <a:latin typeface="Arial" charset="0"/>
                <a:ea typeface="MS PGothic" pitchFamily="34" charset="-128"/>
                <a:cs typeface="+mn-cs"/>
              </a:defRPr>
            </a:lvl9pPr>
          </a:lstStyle>
          <a:p>
            <a:pPr>
              <a:defRPr/>
            </a:pPr>
            <a:r>
              <a:rPr kumimoji="0" lang="en-US" altLang="zh-TW" b="0" dirty="0" smtClean="0">
                <a:solidFill>
                  <a:srgbClr val="000000"/>
                </a:solidFill>
              </a:rPr>
              <a:t>P.</a:t>
            </a:r>
            <a:fld id="{5A013C42-8ED4-4F20-903C-49E562002EC8}" type="slidenum">
              <a:rPr kumimoji="0" lang="en-US" altLang="zh-TW" b="0" smtClean="0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kumimoji="0" lang="en-US" altLang="zh-TW" b="0" dirty="0">
              <a:solidFill>
                <a:srgbClr val="000000"/>
              </a:solidFill>
            </a:endParaRPr>
          </a:p>
        </p:txBody>
      </p:sp>
      <p:sp>
        <p:nvSpPr>
          <p:cNvPr id="2" name="標題 1"/>
          <p:cNvSpPr>
            <a:spLocks noGrp="1"/>
          </p:cNvSpPr>
          <p:nvPr>
            <p:ph type="ctrTitle"/>
          </p:nvPr>
        </p:nvSpPr>
        <p:spPr>
          <a:xfrm>
            <a:off x="742951" y="2130428"/>
            <a:ext cx="8420100" cy="1470025"/>
          </a:xfrm>
        </p:spPr>
        <p:txBody>
          <a:bodyPr/>
          <a:lstStyle>
            <a:lvl1pPr>
              <a:defRPr b="0">
                <a:solidFill>
                  <a:srgbClr val="000000"/>
                </a:solidFill>
                <a:latin typeface="Gulim" pitchFamily="34" charset="-127"/>
                <a:ea typeface="Gulim" pitchFamily="34" charset="-127"/>
              </a:defRPr>
            </a:lvl1pPr>
          </a:lstStyle>
          <a:p>
            <a:r>
              <a:rPr lang="zh-TW" altLang="en-US" dirty="0" smtClean="0"/>
              <a:t>按一下以編輯母片標題樣式</a:t>
            </a:r>
            <a:endParaRPr lang="zh-TW" altLang="en-US" dirty="0"/>
          </a:p>
        </p:txBody>
      </p:sp>
      <p:sp>
        <p:nvSpPr>
          <p:cNvPr id="3" name="副標題 2"/>
          <p:cNvSpPr>
            <a:spLocks noGrp="1"/>
          </p:cNvSpPr>
          <p:nvPr>
            <p:ph type="subTitle" idx="1"/>
          </p:nvPr>
        </p:nvSpPr>
        <p:spPr>
          <a:xfrm>
            <a:off x="1485900" y="3886200"/>
            <a:ext cx="6934200" cy="1752600"/>
          </a:xfrm>
        </p:spPr>
        <p:txBody>
          <a:bodyPr/>
          <a:lstStyle>
            <a:lvl1pPr marL="0" indent="0" algn="ctr">
              <a:buNone/>
              <a:defRPr b="0">
                <a:solidFill>
                  <a:srgbClr val="000000"/>
                </a:solidFill>
                <a:latin typeface="Gulim" pitchFamily="34" charset="-127"/>
                <a:ea typeface="Gulim" pitchFamily="34" charset="-127"/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zh-TW" altLang="en-US" smtClean="0"/>
              <a:t>按一下以編輯母片副標題樣式</a:t>
            </a:r>
            <a:endParaRPr lang="zh-TW" alt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標題及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896551" y="260649"/>
            <a:ext cx="7935119" cy="802581"/>
          </a:xfrm>
        </p:spPr>
        <p:txBody>
          <a:bodyPr/>
          <a:lstStyle>
            <a:lvl1pPr>
              <a:defRPr b="0">
                <a:solidFill>
                  <a:srgbClr val="000000"/>
                </a:solidFill>
              </a:defRPr>
            </a:lvl1pPr>
          </a:lstStyle>
          <a:p>
            <a:r>
              <a:rPr lang="zh-TW" altLang="en-US" dirty="0" smtClean="0"/>
              <a:t>按一下以編輯母片標題樣式</a:t>
            </a:r>
            <a:endParaRPr lang="zh-TW" altLang="en-US" dirty="0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/>
        <p:txBody>
          <a:bodyPr/>
          <a:lstStyle>
            <a:lvl1pPr>
              <a:defRPr b="0">
                <a:solidFill>
                  <a:srgbClr val="000000"/>
                </a:solidFill>
              </a:defRPr>
            </a:lvl1pPr>
            <a:lvl2pPr>
              <a:defRPr b="0">
                <a:solidFill>
                  <a:srgbClr val="000000"/>
                </a:solidFill>
              </a:defRPr>
            </a:lvl2pPr>
            <a:lvl3pPr>
              <a:defRPr b="0">
                <a:solidFill>
                  <a:srgbClr val="000000"/>
                </a:solidFill>
              </a:defRPr>
            </a:lvl3pPr>
            <a:lvl4pPr>
              <a:defRPr b="0">
                <a:solidFill>
                  <a:srgbClr val="000000"/>
                </a:solidFill>
              </a:defRPr>
            </a:lvl4pPr>
            <a:lvl5pPr>
              <a:defRPr b="0">
                <a:solidFill>
                  <a:srgbClr val="000000"/>
                </a:solidFill>
              </a:defRPr>
            </a:lvl5pPr>
          </a:lstStyle>
          <a:p>
            <a:pPr lvl="0"/>
            <a:r>
              <a:rPr lang="zh-TW" altLang="en-US" dirty="0" smtClean="0"/>
              <a:t>按一下以編輯母片文字樣式</a:t>
            </a:r>
          </a:p>
          <a:p>
            <a:pPr lvl="1"/>
            <a:r>
              <a:rPr lang="zh-TW" altLang="en-US" dirty="0" smtClean="0"/>
              <a:t>第二層</a:t>
            </a:r>
          </a:p>
          <a:p>
            <a:pPr lvl="2"/>
            <a:r>
              <a:rPr lang="zh-TW" altLang="en-US" dirty="0" smtClean="0"/>
              <a:t>第三層</a:t>
            </a:r>
          </a:p>
          <a:p>
            <a:pPr lvl="3"/>
            <a:r>
              <a:rPr lang="zh-TW" altLang="en-US" dirty="0" smtClean="0"/>
              <a:t>第四層</a:t>
            </a:r>
          </a:p>
          <a:p>
            <a:pPr lvl="4"/>
            <a:r>
              <a:rPr lang="zh-TW" altLang="en-US" dirty="0" smtClean="0"/>
              <a:t>第五層</a:t>
            </a:r>
            <a:endParaRPr lang="zh-TW" altLang="en-US" dirty="0"/>
          </a:p>
        </p:txBody>
      </p:sp>
      <p:sp>
        <p:nvSpPr>
          <p:cNvPr id="7" name="投影片編號版面配置區 5"/>
          <p:cNvSpPr txBox="1">
            <a:spLocks/>
          </p:cNvSpPr>
          <p:nvPr userDrawn="1"/>
        </p:nvSpPr>
        <p:spPr bwMode="auto">
          <a:xfrm>
            <a:off x="7725304" y="6356350"/>
            <a:ext cx="2063750" cy="457200"/>
          </a:xfrm>
          <a:prstGeom prst="rect">
            <a:avLst/>
          </a:prstGeom>
          <a:ln>
            <a:miter lim="800000"/>
            <a:headEnd/>
            <a:tailEnd/>
          </a:ln>
        </p:spPr>
        <p:txBody>
          <a:bodyPr anchor="b"/>
          <a:lstStyle>
            <a:defPPr>
              <a:defRPr lang="zh-TW"/>
            </a:defPPr>
            <a:lvl1pPr algn="r" rtl="0" eaLnBrk="1" fontAlgn="base" hangingPunct="1">
              <a:spcBef>
                <a:spcPct val="0"/>
              </a:spcBef>
              <a:spcAft>
                <a:spcPct val="0"/>
              </a:spcAft>
              <a:defRPr sz="14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sz="2400" kern="1200">
                <a:solidFill>
                  <a:schemeClr val="tx1"/>
                </a:solidFill>
                <a:latin typeface="Arial" charset="0"/>
                <a:ea typeface="MS PGothic" pitchFamily="34" charset="-128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sz="2400" kern="1200">
                <a:solidFill>
                  <a:schemeClr val="tx1"/>
                </a:solidFill>
                <a:latin typeface="Arial" charset="0"/>
                <a:ea typeface="MS PGothic" pitchFamily="34" charset="-128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sz="2400" kern="1200">
                <a:solidFill>
                  <a:schemeClr val="tx1"/>
                </a:solidFill>
                <a:latin typeface="Arial" charset="0"/>
                <a:ea typeface="MS PGothic" pitchFamily="34" charset="-128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sz="2400" kern="1200">
                <a:solidFill>
                  <a:schemeClr val="tx1"/>
                </a:solidFill>
                <a:latin typeface="Arial" charset="0"/>
                <a:ea typeface="MS PGothic" pitchFamily="34" charset="-128"/>
                <a:cs typeface="+mn-cs"/>
              </a:defRPr>
            </a:lvl5pPr>
            <a:lvl6pPr marL="2286000" algn="l" defTabSz="914400" rtl="0" eaLnBrk="1" latinLnBrk="0" hangingPunct="1">
              <a:defRPr sz="2400" kern="1200">
                <a:solidFill>
                  <a:schemeClr val="tx1"/>
                </a:solidFill>
                <a:latin typeface="Arial" charset="0"/>
                <a:ea typeface="MS PGothic" pitchFamily="34" charset="-128"/>
                <a:cs typeface="+mn-cs"/>
              </a:defRPr>
            </a:lvl6pPr>
            <a:lvl7pPr marL="2743200" algn="l" defTabSz="914400" rtl="0" eaLnBrk="1" latinLnBrk="0" hangingPunct="1">
              <a:defRPr sz="2400" kern="1200">
                <a:solidFill>
                  <a:schemeClr val="tx1"/>
                </a:solidFill>
                <a:latin typeface="Arial" charset="0"/>
                <a:ea typeface="MS PGothic" pitchFamily="34" charset="-128"/>
                <a:cs typeface="+mn-cs"/>
              </a:defRPr>
            </a:lvl7pPr>
            <a:lvl8pPr marL="3200400" algn="l" defTabSz="914400" rtl="0" eaLnBrk="1" latinLnBrk="0" hangingPunct="1">
              <a:defRPr sz="2400" kern="1200">
                <a:solidFill>
                  <a:schemeClr val="tx1"/>
                </a:solidFill>
                <a:latin typeface="Arial" charset="0"/>
                <a:ea typeface="MS PGothic" pitchFamily="34" charset="-128"/>
                <a:cs typeface="+mn-cs"/>
              </a:defRPr>
            </a:lvl8pPr>
            <a:lvl9pPr marL="3657600" algn="l" defTabSz="914400" rtl="0" eaLnBrk="1" latinLnBrk="0" hangingPunct="1">
              <a:defRPr sz="2400" kern="1200">
                <a:solidFill>
                  <a:schemeClr val="tx1"/>
                </a:solidFill>
                <a:latin typeface="Arial" charset="0"/>
                <a:ea typeface="MS PGothic" pitchFamily="34" charset="-128"/>
                <a:cs typeface="+mn-cs"/>
              </a:defRPr>
            </a:lvl9pPr>
          </a:lstStyle>
          <a:p>
            <a:pPr>
              <a:defRPr/>
            </a:pPr>
            <a:r>
              <a:rPr kumimoji="0" lang="en-US" altLang="zh-TW" b="0" dirty="0" smtClean="0">
                <a:solidFill>
                  <a:srgbClr val="000000"/>
                </a:solidFill>
              </a:rPr>
              <a:t>P.</a:t>
            </a:r>
            <a:fld id="{5A013C42-8ED4-4F20-903C-49E562002EC8}" type="slidenum">
              <a:rPr kumimoji="0" lang="en-US" altLang="zh-TW" b="0" smtClean="0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kumimoji="0" lang="en-US" altLang="zh-TW" b="0" dirty="0">
              <a:solidFill>
                <a:srgbClr val="000000"/>
              </a:solidFill>
            </a:endParaRPr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自訂版面配置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1052567" y="183122"/>
            <a:ext cx="7935119" cy="801688"/>
          </a:xfrm>
        </p:spPr>
        <p:txBody>
          <a:bodyPr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xmlns="" val="29359687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自訂版面配置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1208586" y="1772816"/>
            <a:ext cx="7935119" cy="801688"/>
          </a:xfrm>
        </p:spPr>
        <p:txBody>
          <a:bodyPr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xmlns="" val="20705929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標題投影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投影片編號版面配置區 5"/>
          <p:cNvSpPr txBox="1">
            <a:spLocks/>
          </p:cNvSpPr>
          <p:nvPr userDrawn="1"/>
        </p:nvSpPr>
        <p:spPr bwMode="auto">
          <a:xfrm>
            <a:off x="7725304" y="6356350"/>
            <a:ext cx="2063750" cy="457200"/>
          </a:xfrm>
          <a:prstGeom prst="rect">
            <a:avLst/>
          </a:prstGeom>
          <a:ln>
            <a:miter lim="800000"/>
            <a:headEnd/>
            <a:tailEnd/>
          </a:ln>
        </p:spPr>
        <p:txBody>
          <a:bodyPr anchor="b"/>
          <a:lstStyle>
            <a:defPPr>
              <a:defRPr lang="zh-TW"/>
            </a:defPPr>
            <a:lvl1pPr algn="r" rtl="0" eaLnBrk="1" fontAlgn="base" hangingPunct="1">
              <a:spcBef>
                <a:spcPct val="0"/>
              </a:spcBef>
              <a:spcAft>
                <a:spcPct val="0"/>
              </a:spcAft>
              <a:defRPr sz="14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sz="2400" kern="1200">
                <a:solidFill>
                  <a:schemeClr val="tx1"/>
                </a:solidFill>
                <a:latin typeface="Arial" charset="0"/>
                <a:ea typeface="MS PGothic" pitchFamily="34" charset="-128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sz="2400" kern="1200">
                <a:solidFill>
                  <a:schemeClr val="tx1"/>
                </a:solidFill>
                <a:latin typeface="Arial" charset="0"/>
                <a:ea typeface="MS PGothic" pitchFamily="34" charset="-128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sz="2400" kern="1200">
                <a:solidFill>
                  <a:schemeClr val="tx1"/>
                </a:solidFill>
                <a:latin typeface="Arial" charset="0"/>
                <a:ea typeface="MS PGothic" pitchFamily="34" charset="-128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sz="2400" kern="1200">
                <a:solidFill>
                  <a:schemeClr val="tx1"/>
                </a:solidFill>
                <a:latin typeface="Arial" charset="0"/>
                <a:ea typeface="MS PGothic" pitchFamily="34" charset="-128"/>
                <a:cs typeface="+mn-cs"/>
              </a:defRPr>
            </a:lvl5pPr>
            <a:lvl6pPr marL="2286000" algn="l" defTabSz="914400" rtl="0" eaLnBrk="1" latinLnBrk="0" hangingPunct="1">
              <a:defRPr sz="2400" kern="1200">
                <a:solidFill>
                  <a:schemeClr val="tx1"/>
                </a:solidFill>
                <a:latin typeface="Arial" charset="0"/>
                <a:ea typeface="MS PGothic" pitchFamily="34" charset="-128"/>
                <a:cs typeface="+mn-cs"/>
              </a:defRPr>
            </a:lvl6pPr>
            <a:lvl7pPr marL="2743200" algn="l" defTabSz="914400" rtl="0" eaLnBrk="1" latinLnBrk="0" hangingPunct="1">
              <a:defRPr sz="2400" kern="1200">
                <a:solidFill>
                  <a:schemeClr val="tx1"/>
                </a:solidFill>
                <a:latin typeface="Arial" charset="0"/>
                <a:ea typeface="MS PGothic" pitchFamily="34" charset="-128"/>
                <a:cs typeface="+mn-cs"/>
              </a:defRPr>
            </a:lvl7pPr>
            <a:lvl8pPr marL="3200400" algn="l" defTabSz="914400" rtl="0" eaLnBrk="1" latinLnBrk="0" hangingPunct="1">
              <a:defRPr sz="2400" kern="1200">
                <a:solidFill>
                  <a:schemeClr val="tx1"/>
                </a:solidFill>
                <a:latin typeface="Arial" charset="0"/>
                <a:ea typeface="MS PGothic" pitchFamily="34" charset="-128"/>
                <a:cs typeface="+mn-cs"/>
              </a:defRPr>
            </a:lvl8pPr>
            <a:lvl9pPr marL="3657600" algn="l" defTabSz="914400" rtl="0" eaLnBrk="1" latinLnBrk="0" hangingPunct="1">
              <a:defRPr sz="2400" kern="1200">
                <a:solidFill>
                  <a:schemeClr val="tx1"/>
                </a:solidFill>
                <a:latin typeface="Arial" charset="0"/>
                <a:ea typeface="MS PGothic" pitchFamily="34" charset="-128"/>
                <a:cs typeface="+mn-cs"/>
              </a:defRPr>
            </a:lvl9pPr>
          </a:lstStyle>
          <a:p>
            <a:pPr>
              <a:defRPr/>
            </a:pPr>
            <a:r>
              <a:rPr kumimoji="0" lang="en-US" altLang="zh-TW" b="0" dirty="0" smtClean="0">
                <a:solidFill>
                  <a:srgbClr val="000000"/>
                </a:solidFill>
              </a:rPr>
              <a:t>P.</a:t>
            </a:r>
            <a:fld id="{5A013C42-8ED4-4F20-903C-49E562002EC8}" type="slidenum">
              <a:rPr kumimoji="0" lang="en-US" altLang="zh-TW" b="0" smtClean="0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kumimoji="0" lang="en-US" altLang="zh-TW" b="0" dirty="0">
              <a:solidFill>
                <a:srgbClr val="000000"/>
              </a:solidFill>
            </a:endParaRPr>
          </a:p>
        </p:txBody>
      </p:sp>
      <p:sp>
        <p:nvSpPr>
          <p:cNvPr id="2" name="標題 1"/>
          <p:cNvSpPr>
            <a:spLocks noGrp="1"/>
          </p:cNvSpPr>
          <p:nvPr>
            <p:ph type="ctrTitle"/>
          </p:nvPr>
        </p:nvSpPr>
        <p:spPr>
          <a:xfrm>
            <a:off x="742951" y="2130428"/>
            <a:ext cx="8420100" cy="1470025"/>
          </a:xfrm>
        </p:spPr>
        <p:txBody>
          <a:bodyPr/>
          <a:lstStyle>
            <a:lvl1pPr>
              <a:defRPr b="0">
                <a:solidFill>
                  <a:srgbClr val="000000"/>
                </a:solidFill>
                <a:latin typeface="Gulim" pitchFamily="34" charset="-127"/>
                <a:ea typeface="Gulim" pitchFamily="34" charset="-127"/>
              </a:defRPr>
            </a:lvl1pPr>
          </a:lstStyle>
          <a:p>
            <a:r>
              <a:rPr lang="zh-TW" altLang="en-US" dirty="0" smtClean="0"/>
              <a:t>按一下以編輯母片標題樣式</a:t>
            </a:r>
            <a:endParaRPr lang="zh-TW" altLang="en-US" dirty="0"/>
          </a:p>
        </p:txBody>
      </p:sp>
      <p:sp>
        <p:nvSpPr>
          <p:cNvPr id="3" name="副標題 2"/>
          <p:cNvSpPr>
            <a:spLocks noGrp="1"/>
          </p:cNvSpPr>
          <p:nvPr>
            <p:ph type="subTitle" idx="1"/>
          </p:nvPr>
        </p:nvSpPr>
        <p:spPr>
          <a:xfrm>
            <a:off x="1485900" y="3886200"/>
            <a:ext cx="6934200" cy="1752600"/>
          </a:xfrm>
        </p:spPr>
        <p:txBody>
          <a:bodyPr/>
          <a:lstStyle>
            <a:lvl1pPr marL="0" indent="0" algn="ctr">
              <a:buNone/>
              <a:defRPr b="0">
                <a:solidFill>
                  <a:srgbClr val="000000"/>
                </a:solidFill>
                <a:latin typeface="Gulim" pitchFamily="34" charset="-127"/>
                <a:ea typeface="Gulim" pitchFamily="34" charset="-127"/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zh-TW" altLang="en-US" smtClean="0"/>
              <a:t>按一下以編輯母片副標題樣式</a:t>
            </a:r>
            <a:endParaRPr lang="zh-TW" alt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標題及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896551" y="260649"/>
            <a:ext cx="7935119" cy="802581"/>
          </a:xfrm>
        </p:spPr>
        <p:txBody>
          <a:bodyPr/>
          <a:lstStyle>
            <a:lvl1pPr>
              <a:defRPr b="0">
                <a:solidFill>
                  <a:srgbClr val="000000"/>
                </a:solidFill>
              </a:defRPr>
            </a:lvl1pPr>
          </a:lstStyle>
          <a:p>
            <a:r>
              <a:rPr lang="zh-TW" altLang="en-US" dirty="0" smtClean="0"/>
              <a:t>按一下以編輯母片標題樣式</a:t>
            </a:r>
            <a:endParaRPr lang="zh-TW" altLang="en-US" dirty="0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/>
        <p:txBody>
          <a:bodyPr/>
          <a:lstStyle>
            <a:lvl1pPr>
              <a:defRPr b="0">
                <a:solidFill>
                  <a:srgbClr val="000000"/>
                </a:solidFill>
              </a:defRPr>
            </a:lvl1pPr>
            <a:lvl2pPr>
              <a:defRPr b="0">
                <a:solidFill>
                  <a:srgbClr val="000000"/>
                </a:solidFill>
              </a:defRPr>
            </a:lvl2pPr>
            <a:lvl3pPr>
              <a:defRPr b="0">
                <a:solidFill>
                  <a:srgbClr val="000000"/>
                </a:solidFill>
              </a:defRPr>
            </a:lvl3pPr>
            <a:lvl4pPr>
              <a:defRPr b="0">
                <a:solidFill>
                  <a:srgbClr val="000000"/>
                </a:solidFill>
              </a:defRPr>
            </a:lvl4pPr>
            <a:lvl5pPr>
              <a:defRPr b="0">
                <a:solidFill>
                  <a:srgbClr val="000000"/>
                </a:solidFill>
              </a:defRPr>
            </a:lvl5pPr>
          </a:lstStyle>
          <a:p>
            <a:pPr lvl="0"/>
            <a:r>
              <a:rPr lang="zh-TW" altLang="en-US" dirty="0" smtClean="0"/>
              <a:t>按一下以編輯母片文字樣式</a:t>
            </a:r>
          </a:p>
          <a:p>
            <a:pPr lvl="1"/>
            <a:r>
              <a:rPr lang="zh-TW" altLang="en-US" dirty="0" smtClean="0"/>
              <a:t>第二層</a:t>
            </a:r>
          </a:p>
          <a:p>
            <a:pPr lvl="2"/>
            <a:r>
              <a:rPr lang="zh-TW" altLang="en-US" dirty="0" smtClean="0"/>
              <a:t>第三層</a:t>
            </a:r>
          </a:p>
          <a:p>
            <a:pPr lvl="3"/>
            <a:r>
              <a:rPr lang="zh-TW" altLang="en-US" dirty="0" smtClean="0"/>
              <a:t>第四層</a:t>
            </a:r>
          </a:p>
          <a:p>
            <a:pPr lvl="4"/>
            <a:r>
              <a:rPr lang="zh-TW" altLang="en-US" dirty="0" smtClean="0"/>
              <a:t>第五層</a:t>
            </a:r>
            <a:endParaRPr lang="zh-TW" altLang="en-US" dirty="0"/>
          </a:p>
        </p:txBody>
      </p:sp>
      <p:sp>
        <p:nvSpPr>
          <p:cNvPr id="7" name="投影片編號版面配置區 5"/>
          <p:cNvSpPr txBox="1">
            <a:spLocks/>
          </p:cNvSpPr>
          <p:nvPr userDrawn="1"/>
        </p:nvSpPr>
        <p:spPr bwMode="auto">
          <a:xfrm>
            <a:off x="7725304" y="6356350"/>
            <a:ext cx="2063750" cy="457200"/>
          </a:xfrm>
          <a:prstGeom prst="rect">
            <a:avLst/>
          </a:prstGeom>
          <a:ln>
            <a:miter lim="800000"/>
            <a:headEnd/>
            <a:tailEnd/>
          </a:ln>
        </p:spPr>
        <p:txBody>
          <a:bodyPr anchor="b"/>
          <a:lstStyle>
            <a:defPPr>
              <a:defRPr lang="zh-TW"/>
            </a:defPPr>
            <a:lvl1pPr algn="r" rtl="0" eaLnBrk="1" fontAlgn="base" hangingPunct="1">
              <a:spcBef>
                <a:spcPct val="0"/>
              </a:spcBef>
              <a:spcAft>
                <a:spcPct val="0"/>
              </a:spcAft>
              <a:defRPr sz="14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sz="2400" kern="1200">
                <a:solidFill>
                  <a:schemeClr val="tx1"/>
                </a:solidFill>
                <a:latin typeface="Arial" charset="0"/>
                <a:ea typeface="MS PGothic" pitchFamily="34" charset="-128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sz="2400" kern="1200">
                <a:solidFill>
                  <a:schemeClr val="tx1"/>
                </a:solidFill>
                <a:latin typeface="Arial" charset="0"/>
                <a:ea typeface="MS PGothic" pitchFamily="34" charset="-128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sz="2400" kern="1200">
                <a:solidFill>
                  <a:schemeClr val="tx1"/>
                </a:solidFill>
                <a:latin typeface="Arial" charset="0"/>
                <a:ea typeface="MS PGothic" pitchFamily="34" charset="-128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sz="2400" kern="1200">
                <a:solidFill>
                  <a:schemeClr val="tx1"/>
                </a:solidFill>
                <a:latin typeface="Arial" charset="0"/>
                <a:ea typeface="MS PGothic" pitchFamily="34" charset="-128"/>
                <a:cs typeface="+mn-cs"/>
              </a:defRPr>
            </a:lvl5pPr>
            <a:lvl6pPr marL="2286000" algn="l" defTabSz="914400" rtl="0" eaLnBrk="1" latinLnBrk="0" hangingPunct="1">
              <a:defRPr sz="2400" kern="1200">
                <a:solidFill>
                  <a:schemeClr val="tx1"/>
                </a:solidFill>
                <a:latin typeface="Arial" charset="0"/>
                <a:ea typeface="MS PGothic" pitchFamily="34" charset="-128"/>
                <a:cs typeface="+mn-cs"/>
              </a:defRPr>
            </a:lvl6pPr>
            <a:lvl7pPr marL="2743200" algn="l" defTabSz="914400" rtl="0" eaLnBrk="1" latinLnBrk="0" hangingPunct="1">
              <a:defRPr sz="2400" kern="1200">
                <a:solidFill>
                  <a:schemeClr val="tx1"/>
                </a:solidFill>
                <a:latin typeface="Arial" charset="0"/>
                <a:ea typeface="MS PGothic" pitchFamily="34" charset="-128"/>
                <a:cs typeface="+mn-cs"/>
              </a:defRPr>
            </a:lvl7pPr>
            <a:lvl8pPr marL="3200400" algn="l" defTabSz="914400" rtl="0" eaLnBrk="1" latinLnBrk="0" hangingPunct="1">
              <a:defRPr sz="2400" kern="1200">
                <a:solidFill>
                  <a:schemeClr val="tx1"/>
                </a:solidFill>
                <a:latin typeface="Arial" charset="0"/>
                <a:ea typeface="MS PGothic" pitchFamily="34" charset="-128"/>
                <a:cs typeface="+mn-cs"/>
              </a:defRPr>
            </a:lvl8pPr>
            <a:lvl9pPr marL="3657600" algn="l" defTabSz="914400" rtl="0" eaLnBrk="1" latinLnBrk="0" hangingPunct="1">
              <a:defRPr sz="2400" kern="1200">
                <a:solidFill>
                  <a:schemeClr val="tx1"/>
                </a:solidFill>
                <a:latin typeface="Arial" charset="0"/>
                <a:ea typeface="MS PGothic" pitchFamily="34" charset="-128"/>
                <a:cs typeface="+mn-cs"/>
              </a:defRPr>
            </a:lvl9pPr>
          </a:lstStyle>
          <a:p>
            <a:pPr>
              <a:defRPr/>
            </a:pPr>
            <a:r>
              <a:rPr kumimoji="0" lang="en-US" altLang="zh-TW" b="0" dirty="0" smtClean="0">
                <a:solidFill>
                  <a:srgbClr val="000000"/>
                </a:solidFill>
              </a:rPr>
              <a:t>P.</a:t>
            </a:r>
            <a:fld id="{5A013C42-8ED4-4F20-903C-49E562002EC8}" type="slidenum">
              <a:rPr kumimoji="0" lang="en-US" altLang="zh-TW" b="0" smtClean="0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kumimoji="0" lang="en-US" altLang="zh-TW" b="0" dirty="0">
              <a:solidFill>
                <a:srgbClr val="000000"/>
              </a:solidFill>
            </a:endParaRPr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自訂版面配置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1052567" y="183122"/>
            <a:ext cx="7935119" cy="801688"/>
          </a:xfrm>
        </p:spPr>
        <p:txBody>
          <a:bodyPr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xmlns="" val="29359687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自訂版面配置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1208586" y="1772816"/>
            <a:ext cx="7935119" cy="801688"/>
          </a:xfrm>
        </p:spPr>
        <p:txBody>
          <a:bodyPr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xmlns="" val="20705929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5" Type="http://schemas.openxmlformats.org/officeDocument/2006/relationships/theme" Target="../theme/theme1.xml"/><Relationship Id="rId4" Type="http://schemas.openxmlformats.org/officeDocument/2006/relationships/slideLayout" Target="../slideLayouts/slideLayout4.xml"/></Relationships>
</file>

<file path=ppt/slideMasters/_rels/slideMaster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slideLayout" Target="../slideLayouts/slideLayout6.xml"/><Relationship Id="rId1" Type="http://schemas.openxmlformats.org/officeDocument/2006/relationships/slideLayout" Target="../slideLayouts/slideLayout5.xml"/><Relationship Id="rId5" Type="http://schemas.openxmlformats.org/officeDocument/2006/relationships/theme" Target="../theme/theme2.xml"/><Relationship Id="rId4" Type="http://schemas.openxmlformats.org/officeDocument/2006/relationships/slideLayout" Target="../slideLayouts/slideLayout8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86"/>
          <p:cNvSpPr>
            <a:spLocks noGrp="1" noChangeArrowheads="1"/>
          </p:cNvSpPr>
          <p:nvPr>
            <p:ph type="body" idx="1"/>
          </p:nvPr>
        </p:nvSpPr>
        <p:spPr bwMode="auto">
          <a:xfrm>
            <a:off x="507340" y="1700213"/>
            <a:ext cx="8786415" cy="45386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zh-TW" smtClean="0"/>
              <a:t>Click to edit Master text styles</a:t>
            </a:r>
          </a:p>
          <a:p>
            <a:pPr lvl="1"/>
            <a:r>
              <a:rPr lang="en-US" altLang="zh-TW" smtClean="0"/>
              <a:t>Second level</a:t>
            </a:r>
          </a:p>
          <a:p>
            <a:pPr lvl="2"/>
            <a:r>
              <a:rPr lang="en-US" altLang="zh-TW" smtClean="0"/>
              <a:t>Third level</a:t>
            </a:r>
          </a:p>
          <a:p>
            <a:pPr lvl="3"/>
            <a:r>
              <a:rPr lang="en-US" altLang="zh-TW" smtClean="0"/>
              <a:t>Fourth level</a:t>
            </a:r>
          </a:p>
          <a:p>
            <a:pPr lvl="4"/>
            <a:r>
              <a:rPr lang="en-US" altLang="zh-TW" smtClean="0"/>
              <a:t>Fifth level</a:t>
            </a:r>
          </a:p>
        </p:txBody>
      </p:sp>
      <p:sp>
        <p:nvSpPr>
          <p:cNvPr id="1027" name="Rectangle 90"/>
          <p:cNvSpPr>
            <a:spLocks noGrp="1" noChangeArrowheads="1"/>
          </p:cNvSpPr>
          <p:nvPr>
            <p:ph type="title"/>
          </p:nvPr>
        </p:nvSpPr>
        <p:spPr bwMode="auto">
          <a:xfrm>
            <a:off x="414471" y="250825"/>
            <a:ext cx="7935119" cy="8016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zh-TW" smtClean="0"/>
              <a:t>Click to edit Master title style</a:t>
            </a:r>
          </a:p>
        </p:txBody>
      </p:sp>
      <p:sp>
        <p:nvSpPr>
          <p:cNvPr id="5" name="投影片編號版面配置區 5"/>
          <p:cNvSpPr txBox="1">
            <a:spLocks/>
          </p:cNvSpPr>
          <p:nvPr/>
        </p:nvSpPr>
        <p:spPr bwMode="auto">
          <a:xfrm>
            <a:off x="7725304" y="6356350"/>
            <a:ext cx="2063750" cy="457200"/>
          </a:xfrm>
          <a:prstGeom prst="rect">
            <a:avLst/>
          </a:prstGeom>
          <a:ln>
            <a:miter lim="800000"/>
            <a:headEnd/>
            <a:tailEnd/>
          </a:ln>
        </p:spPr>
        <p:txBody>
          <a:bodyPr anchor="b"/>
          <a:lstStyle>
            <a:defPPr>
              <a:defRPr lang="zh-TW"/>
            </a:defPPr>
            <a:lvl1pPr algn="r" rtl="0" eaLnBrk="1" fontAlgn="base" hangingPunct="1">
              <a:spcBef>
                <a:spcPct val="0"/>
              </a:spcBef>
              <a:spcAft>
                <a:spcPct val="0"/>
              </a:spcAft>
              <a:defRPr sz="14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sz="2400" kern="1200">
                <a:solidFill>
                  <a:schemeClr val="tx1"/>
                </a:solidFill>
                <a:latin typeface="Arial" charset="0"/>
                <a:ea typeface="MS PGothic" pitchFamily="34" charset="-128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sz="2400" kern="1200">
                <a:solidFill>
                  <a:schemeClr val="tx1"/>
                </a:solidFill>
                <a:latin typeface="Arial" charset="0"/>
                <a:ea typeface="MS PGothic" pitchFamily="34" charset="-128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sz="2400" kern="1200">
                <a:solidFill>
                  <a:schemeClr val="tx1"/>
                </a:solidFill>
                <a:latin typeface="Arial" charset="0"/>
                <a:ea typeface="MS PGothic" pitchFamily="34" charset="-128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sz="2400" kern="1200">
                <a:solidFill>
                  <a:schemeClr val="tx1"/>
                </a:solidFill>
                <a:latin typeface="Arial" charset="0"/>
                <a:ea typeface="MS PGothic" pitchFamily="34" charset="-128"/>
                <a:cs typeface="+mn-cs"/>
              </a:defRPr>
            </a:lvl5pPr>
            <a:lvl6pPr marL="2286000" algn="l" defTabSz="914400" rtl="0" eaLnBrk="1" latinLnBrk="0" hangingPunct="1">
              <a:defRPr sz="2400" kern="1200">
                <a:solidFill>
                  <a:schemeClr val="tx1"/>
                </a:solidFill>
                <a:latin typeface="Arial" charset="0"/>
                <a:ea typeface="MS PGothic" pitchFamily="34" charset="-128"/>
                <a:cs typeface="+mn-cs"/>
              </a:defRPr>
            </a:lvl6pPr>
            <a:lvl7pPr marL="2743200" algn="l" defTabSz="914400" rtl="0" eaLnBrk="1" latinLnBrk="0" hangingPunct="1">
              <a:defRPr sz="2400" kern="1200">
                <a:solidFill>
                  <a:schemeClr val="tx1"/>
                </a:solidFill>
                <a:latin typeface="Arial" charset="0"/>
                <a:ea typeface="MS PGothic" pitchFamily="34" charset="-128"/>
                <a:cs typeface="+mn-cs"/>
              </a:defRPr>
            </a:lvl7pPr>
            <a:lvl8pPr marL="3200400" algn="l" defTabSz="914400" rtl="0" eaLnBrk="1" latinLnBrk="0" hangingPunct="1">
              <a:defRPr sz="2400" kern="1200">
                <a:solidFill>
                  <a:schemeClr val="tx1"/>
                </a:solidFill>
                <a:latin typeface="Arial" charset="0"/>
                <a:ea typeface="MS PGothic" pitchFamily="34" charset="-128"/>
                <a:cs typeface="+mn-cs"/>
              </a:defRPr>
            </a:lvl8pPr>
            <a:lvl9pPr marL="3657600" algn="l" defTabSz="914400" rtl="0" eaLnBrk="1" latinLnBrk="0" hangingPunct="1">
              <a:defRPr sz="2400" kern="1200">
                <a:solidFill>
                  <a:schemeClr val="tx1"/>
                </a:solidFill>
                <a:latin typeface="Arial" charset="0"/>
                <a:ea typeface="MS PGothic" pitchFamily="34" charset="-128"/>
                <a:cs typeface="+mn-cs"/>
              </a:defRPr>
            </a:lvl9pPr>
          </a:lstStyle>
          <a:p>
            <a:pPr>
              <a:defRPr/>
            </a:pPr>
            <a:r>
              <a:rPr kumimoji="0" lang="en-US" altLang="zh-TW" b="0" dirty="0" smtClean="0">
                <a:solidFill>
                  <a:srgbClr val="000000"/>
                </a:solidFill>
              </a:rPr>
              <a:t>P.</a:t>
            </a:r>
            <a:fld id="{5A013C42-8ED4-4F20-903C-49E562002EC8}" type="slidenum">
              <a:rPr kumimoji="0" lang="en-US" altLang="zh-TW" b="0" smtClean="0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kumimoji="0" lang="en-US" altLang="zh-TW" b="0" dirty="0">
              <a:solidFill>
                <a:srgbClr val="000000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4698" r:id="rId1"/>
    <p:sldLayoutId id="2147484699" r:id="rId2"/>
    <p:sldLayoutId id="2147484700" r:id="rId3"/>
    <p:sldLayoutId id="2147484701" r:id="rId4"/>
  </p:sldLayoutIdLst>
  <p:hf sldNum="0" hdr="0" ftr="0" dt="0"/>
  <p:txStyles>
    <p:titleStyle>
      <a:lvl1pPr algn="l" rtl="0" eaLnBrk="0" fontAlgn="base" hangingPunct="0">
        <a:spcBef>
          <a:spcPct val="0"/>
        </a:spcBef>
        <a:spcAft>
          <a:spcPct val="0"/>
        </a:spcAft>
        <a:defRPr sz="3600" b="1">
          <a:solidFill>
            <a:srgbClr val="000000"/>
          </a:solidFill>
          <a:latin typeface="Arial Unicode MS" pitchFamily="34" charset="-120"/>
          <a:ea typeface="Arial Unicode MS" pitchFamily="34" charset="-120"/>
          <a:cs typeface="Arial Unicode MS" pitchFamily="34" charset="-120"/>
        </a:defRPr>
      </a:lvl1pPr>
      <a:lvl2pPr algn="l" rtl="0" eaLnBrk="0" fontAlgn="base" hangingPunct="0">
        <a:spcBef>
          <a:spcPct val="0"/>
        </a:spcBef>
        <a:spcAft>
          <a:spcPct val="0"/>
        </a:spcAft>
        <a:defRPr sz="3600" b="1">
          <a:solidFill>
            <a:srgbClr val="000000"/>
          </a:solidFill>
          <a:latin typeface="Times New Roman" pitchFamily="18" charset="0"/>
          <a:ea typeface="標楷體" pitchFamily="65" charset="-120"/>
          <a:cs typeface="Times New Roman" pitchFamily="18" charset="0"/>
        </a:defRPr>
      </a:lvl2pPr>
      <a:lvl3pPr algn="l" rtl="0" eaLnBrk="0" fontAlgn="base" hangingPunct="0">
        <a:spcBef>
          <a:spcPct val="0"/>
        </a:spcBef>
        <a:spcAft>
          <a:spcPct val="0"/>
        </a:spcAft>
        <a:defRPr sz="3600" b="1">
          <a:solidFill>
            <a:srgbClr val="000000"/>
          </a:solidFill>
          <a:latin typeface="Times New Roman" pitchFamily="18" charset="0"/>
          <a:ea typeface="標楷體" pitchFamily="65" charset="-120"/>
          <a:cs typeface="Times New Roman" pitchFamily="18" charset="0"/>
        </a:defRPr>
      </a:lvl3pPr>
      <a:lvl4pPr algn="l" rtl="0" eaLnBrk="0" fontAlgn="base" hangingPunct="0">
        <a:spcBef>
          <a:spcPct val="0"/>
        </a:spcBef>
        <a:spcAft>
          <a:spcPct val="0"/>
        </a:spcAft>
        <a:defRPr sz="3600" b="1">
          <a:solidFill>
            <a:srgbClr val="000000"/>
          </a:solidFill>
          <a:latin typeface="Times New Roman" pitchFamily="18" charset="0"/>
          <a:ea typeface="標楷體" pitchFamily="65" charset="-120"/>
          <a:cs typeface="Times New Roman" pitchFamily="18" charset="0"/>
        </a:defRPr>
      </a:lvl4pPr>
      <a:lvl5pPr algn="l" rtl="0" eaLnBrk="0" fontAlgn="base" hangingPunct="0">
        <a:spcBef>
          <a:spcPct val="0"/>
        </a:spcBef>
        <a:spcAft>
          <a:spcPct val="0"/>
        </a:spcAft>
        <a:defRPr sz="3600" b="1">
          <a:solidFill>
            <a:srgbClr val="000000"/>
          </a:solidFill>
          <a:latin typeface="Times New Roman" pitchFamily="18" charset="0"/>
          <a:ea typeface="標楷體" pitchFamily="65" charset="-120"/>
          <a:cs typeface="Times New Roman" pitchFamily="18" charset="0"/>
        </a:defRPr>
      </a:lvl5pPr>
      <a:lvl6pPr marL="457200" algn="l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Helvetica" pitchFamily="34" charset="0"/>
        </a:defRPr>
      </a:lvl6pPr>
      <a:lvl7pPr marL="914400" algn="l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Helvetica" pitchFamily="34" charset="0"/>
        </a:defRPr>
      </a:lvl7pPr>
      <a:lvl8pPr marL="1371600" algn="l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Helvetica" pitchFamily="34" charset="0"/>
        </a:defRPr>
      </a:lvl8pPr>
      <a:lvl9pPr marL="1828800" algn="l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Helvetica" pitchFamily="34" charset="0"/>
        </a:defRPr>
      </a:lvl9pPr>
    </p:titleStyle>
    <p:bodyStyle>
      <a:lvl1pPr marL="180975" indent="-180975" algn="l" rtl="0" eaLnBrk="0" fontAlgn="base" hangingPunct="0">
        <a:spcBef>
          <a:spcPct val="20000"/>
        </a:spcBef>
        <a:spcAft>
          <a:spcPct val="0"/>
        </a:spcAft>
        <a:buClr>
          <a:schemeClr val="folHlink"/>
        </a:buClr>
        <a:buSzPct val="75000"/>
        <a:buFont typeface="Wingdings" pitchFamily="2" charset="2"/>
        <a:buChar char="n"/>
        <a:defRPr sz="2800" b="1">
          <a:solidFill>
            <a:schemeClr val="tx1"/>
          </a:solidFill>
          <a:latin typeface="Arial Unicode MS" pitchFamily="34" charset="-120"/>
          <a:ea typeface="Arial Unicode MS" pitchFamily="34" charset="-120"/>
          <a:cs typeface="Arial Unicode MS" pitchFamily="34" charset="-120"/>
        </a:defRPr>
      </a:lvl1pPr>
      <a:lvl2pPr marL="541338" indent="-180975" algn="l" rtl="0" eaLnBrk="0" fontAlgn="base" hangingPunct="0">
        <a:spcBef>
          <a:spcPct val="20000"/>
        </a:spcBef>
        <a:spcAft>
          <a:spcPct val="0"/>
        </a:spcAft>
        <a:buClr>
          <a:schemeClr val="folHlink"/>
        </a:buClr>
        <a:buSzPct val="70000"/>
        <a:buFont typeface="Wingdings" pitchFamily="2" charset="2"/>
        <a:buChar char="n"/>
        <a:defRPr sz="2400" b="1">
          <a:solidFill>
            <a:schemeClr val="tx1"/>
          </a:solidFill>
          <a:latin typeface="Arial Unicode MS" pitchFamily="34" charset="-120"/>
          <a:ea typeface="Arial Unicode MS" pitchFamily="34" charset="-120"/>
          <a:cs typeface="Arial Unicode MS" pitchFamily="34" charset="-120"/>
        </a:defRPr>
      </a:lvl2pPr>
      <a:lvl3pPr marL="895350" indent="-174625" algn="l" rtl="0" eaLnBrk="0" fontAlgn="base" hangingPunct="0">
        <a:spcBef>
          <a:spcPct val="20000"/>
        </a:spcBef>
        <a:spcAft>
          <a:spcPct val="0"/>
        </a:spcAft>
        <a:buClr>
          <a:schemeClr val="tx2"/>
        </a:buClr>
        <a:buChar char="•"/>
        <a:defRPr sz="2000" b="1">
          <a:solidFill>
            <a:schemeClr val="tx1"/>
          </a:solidFill>
          <a:latin typeface="Arial Unicode MS" pitchFamily="34" charset="-120"/>
          <a:ea typeface="Arial Unicode MS" pitchFamily="34" charset="-120"/>
          <a:cs typeface="Arial Unicode MS" pitchFamily="34" charset="-120"/>
        </a:defRPr>
      </a:lvl3pPr>
      <a:lvl4pPr marL="1257300" indent="-180975" algn="l" rtl="0" eaLnBrk="0" fontAlgn="base" hangingPunct="0">
        <a:spcBef>
          <a:spcPct val="20000"/>
        </a:spcBef>
        <a:spcAft>
          <a:spcPct val="0"/>
        </a:spcAft>
        <a:buClr>
          <a:schemeClr val="hlink"/>
        </a:buClr>
        <a:buChar char="•"/>
        <a:defRPr sz="2000" b="1">
          <a:solidFill>
            <a:schemeClr val="tx1"/>
          </a:solidFill>
          <a:latin typeface="Arial Unicode MS" pitchFamily="34" charset="-120"/>
          <a:ea typeface="Arial Unicode MS" pitchFamily="34" charset="-120"/>
          <a:cs typeface="Arial Unicode MS" pitchFamily="34" charset="-120"/>
        </a:defRPr>
      </a:lvl4pPr>
      <a:lvl5pPr marL="1619250" indent="-180975" algn="l" rtl="0" eaLnBrk="0" fontAlgn="base" hangingPunct="0">
        <a:spcBef>
          <a:spcPct val="20000"/>
        </a:spcBef>
        <a:spcAft>
          <a:spcPct val="0"/>
        </a:spcAft>
        <a:buClr>
          <a:schemeClr val="tx1"/>
        </a:buClr>
        <a:buSzPct val="85000"/>
        <a:buChar char="•"/>
        <a:defRPr sz="2000" b="1">
          <a:solidFill>
            <a:schemeClr val="tx1"/>
          </a:solidFill>
          <a:latin typeface="Arial Unicode MS" pitchFamily="34" charset="-120"/>
          <a:ea typeface="Arial Unicode MS" pitchFamily="34" charset="-120"/>
          <a:cs typeface="Arial Unicode MS" pitchFamily="34" charset="-120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lr>
          <a:schemeClr val="tx1"/>
        </a:buClr>
        <a:buSzPct val="85000"/>
        <a:buChar char="•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lr>
          <a:schemeClr val="tx1"/>
        </a:buClr>
        <a:buSzPct val="85000"/>
        <a:buChar char="•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lr>
          <a:schemeClr val="tx1"/>
        </a:buClr>
        <a:buSzPct val="85000"/>
        <a:buChar char="•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lr>
          <a:schemeClr val="tx1"/>
        </a:buClr>
        <a:buSzPct val="85000"/>
        <a:buChar char="•"/>
        <a:defRPr sz="2000">
          <a:solidFill>
            <a:schemeClr val="tx1"/>
          </a:solidFill>
          <a:latin typeface="+mn-lt"/>
        </a:defRPr>
      </a:lvl9pPr>
    </p:bodyStyle>
    <p:otherStyle>
      <a:defPPr>
        <a:defRPr lang="zh-TW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86"/>
          <p:cNvSpPr>
            <a:spLocks noGrp="1" noChangeArrowheads="1"/>
          </p:cNvSpPr>
          <p:nvPr>
            <p:ph type="body" idx="1"/>
          </p:nvPr>
        </p:nvSpPr>
        <p:spPr bwMode="auto">
          <a:xfrm>
            <a:off x="507340" y="1700213"/>
            <a:ext cx="8786415" cy="45386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zh-TW" smtClean="0"/>
              <a:t>Click to edit Master text styles</a:t>
            </a:r>
          </a:p>
          <a:p>
            <a:pPr lvl="1"/>
            <a:r>
              <a:rPr lang="en-US" altLang="zh-TW" smtClean="0"/>
              <a:t>Second level</a:t>
            </a:r>
          </a:p>
          <a:p>
            <a:pPr lvl="2"/>
            <a:r>
              <a:rPr lang="en-US" altLang="zh-TW" smtClean="0"/>
              <a:t>Third level</a:t>
            </a:r>
          </a:p>
          <a:p>
            <a:pPr lvl="3"/>
            <a:r>
              <a:rPr lang="en-US" altLang="zh-TW" smtClean="0"/>
              <a:t>Fourth level</a:t>
            </a:r>
          </a:p>
          <a:p>
            <a:pPr lvl="4"/>
            <a:r>
              <a:rPr lang="en-US" altLang="zh-TW" smtClean="0"/>
              <a:t>Fifth level</a:t>
            </a:r>
          </a:p>
        </p:txBody>
      </p:sp>
      <p:sp>
        <p:nvSpPr>
          <p:cNvPr id="1027" name="Rectangle 90"/>
          <p:cNvSpPr>
            <a:spLocks noGrp="1" noChangeArrowheads="1"/>
          </p:cNvSpPr>
          <p:nvPr>
            <p:ph type="title"/>
          </p:nvPr>
        </p:nvSpPr>
        <p:spPr bwMode="auto">
          <a:xfrm>
            <a:off x="414471" y="250825"/>
            <a:ext cx="7935119" cy="8016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zh-TW" smtClean="0"/>
              <a:t>Click to edit Master title style</a:t>
            </a:r>
          </a:p>
        </p:txBody>
      </p:sp>
      <p:sp>
        <p:nvSpPr>
          <p:cNvPr id="5" name="投影片編號版面配置區 5"/>
          <p:cNvSpPr txBox="1">
            <a:spLocks/>
          </p:cNvSpPr>
          <p:nvPr/>
        </p:nvSpPr>
        <p:spPr bwMode="auto">
          <a:xfrm>
            <a:off x="7725304" y="6356350"/>
            <a:ext cx="2063750" cy="457200"/>
          </a:xfrm>
          <a:prstGeom prst="rect">
            <a:avLst/>
          </a:prstGeom>
          <a:ln>
            <a:miter lim="800000"/>
            <a:headEnd/>
            <a:tailEnd/>
          </a:ln>
        </p:spPr>
        <p:txBody>
          <a:bodyPr anchor="b"/>
          <a:lstStyle>
            <a:defPPr>
              <a:defRPr lang="zh-TW"/>
            </a:defPPr>
            <a:lvl1pPr algn="r" rtl="0" eaLnBrk="1" fontAlgn="base" hangingPunct="1">
              <a:spcBef>
                <a:spcPct val="0"/>
              </a:spcBef>
              <a:spcAft>
                <a:spcPct val="0"/>
              </a:spcAft>
              <a:defRPr sz="14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sz="2400" kern="1200">
                <a:solidFill>
                  <a:schemeClr val="tx1"/>
                </a:solidFill>
                <a:latin typeface="Arial" charset="0"/>
                <a:ea typeface="MS PGothic" pitchFamily="34" charset="-128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sz="2400" kern="1200">
                <a:solidFill>
                  <a:schemeClr val="tx1"/>
                </a:solidFill>
                <a:latin typeface="Arial" charset="0"/>
                <a:ea typeface="MS PGothic" pitchFamily="34" charset="-128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sz="2400" kern="1200">
                <a:solidFill>
                  <a:schemeClr val="tx1"/>
                </a:solidFill>
                <a:latin typeface="Arial" charset="0"/>
                <a:ea typeface="MS PGothic" pitchFamily="34" charset="-128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sz="2400" kern="1200">
                <a:solidFill>
                  <a:schemeClr val="tx1"/>
                </a:solidFill>
                <a:latin typeface="Arial" charset="0"/>
                <a:ea typeface="MS PGothic" pitchFamily="34" charset="-128"/>
                <a:cs typeface="+mn-cs"/>
              </a:defRPr>
            </a:lvl5pPr>
            <a:lvl6pPr marL="2286000" algn="l" defTabSz="914400" rtl="0" eaLnBrk="1" latinLnBrk="0" hangingPunct="1">
              <a:defRPr sz="2400" kern="1200">
                <a:solidFill>
                  <a:schemeClr val="tx1"/>
                </a:solidFill>
                <a:latin typeface="Arial" charset="0"/>
                <a:ea typeface="MS PGothic" pitchFamily="34" charset="-128"/>
                <a:cs typeface="+mn-cs"/>
              </a:defRPr>
            </a:lvl6pPr>
            <a:lvl7pPr marL="2743200" algn="l" defTabSz="914400" rtl="0" eaLnBrk="1" latinLnBrk="0" hangingPunct="1">
              <a:defRPr sz="2400" kern="1200">
                <a:solidFill>
                  <a:schemeClr val="tx1"/>
                </a:solidFill>
                <a:latin typeface="Arial" charset="0"/>
                <a:ea typeface="MS PGothic" pitchFamily="34" charset="-128"/>
                <a:cs typeface="+mn-cs"/>
              </a:defRPr>
            </a:lvl7pPr>
            <a:lvl8pPr marL="3200400" algn="l" defTabSz="914400" rtl="0" eaLnBrk="1" latinLnBrk="0" hangingPunct="1">
              <a:defRPr sz="2400" kern="1200">
                <a:solidFill>
                  <a:schemeClr val="tx1"/>
                </a:solidFill>
                <a:latin typeface="Arial" charset="0"/>
                <a:ea typeface="MS PGothic" pitchFamily="34" charset="-128"/>
                <a:cs typeface="+mn-cs"/>
              </a:defRPr>
            </a:lvl8pPr>
            <a:lvl9pPr marL="3657600" algn="l" defTabSz="914400" rtl="0" eaLnBrk="1" latinLnBrk="0" hangingPunct="1">
              <a:defRPr sz="2400" kern="1200">
                <a:solidFill>
                  <a:schemeClr val="tx1"/>
                </a:solidFill>
                <a:latin typeface="Arial" charset="0"/>
                <a:ea typeface="MS PGothic" pitchFamily="34" charset="-128"/>
                <a:cs typeface="+mn-cs"/>
              </a:defRPr>
            </a:lvl9pPr>
          </a:lstStyle>
          <a:p>
            <a:pPr>
              <a:defRPr/>
            </a:pPr>
            <a:r>
              <a:rPr kumimoji="0" lang="en-US" altLang="zh-TW" b="0" dirty="0" smtClean="0">
                <a:solidFill>
                  <a:srgbClr val="000000"/>
                </a:solidFill>
              </a:rPr>
              <a:t>P.</a:t>
            </a:r>
            <a:fld id="{5A013C42-8ED4-4F20-903C-49E562002EC8}" type="slidenum">
              <a:rPr kumimoji="0" lang="en-US" altLang="zh-TW" b="0" smtClean="0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kumimoji="0" lang="en-US" altLang="zh-TW" b="0" dirty="0">
              <a:solidFill>
                <a:srgbClr val="000000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4703" r:id="rId1"/>
    <p:sldLayoutId id="2147484704" r:id="rId2"/>
    <p:sldLayoutId id="2147484705" r:id="rId3"/>
    <p:sldLayoutId id="2147484706" r:id="rId4"/>
  </p:sldLayoutIdLst>
  <p:hf sldNum="0" hdr="0" ftr="0" dt="0"/>
  <p:txStyles>
    <p:titleStyle>
      <a:lvl1pPr algn="l" rtl="0" eaLnBrk="0" fontAlgn="base" hangingPunct="0">
        <a:spcBef>
          <a:spcPct val="0"/>
        </a:spcBef>
        <a:spcAft>
          <a:spcPct val="0"/>
        </a:spcAft>
        <a:defRPr sz="3600" b="1">
          <a:solidFill>
            <a:srgbClr val="000000"/>
          </a:solidFill>
          <a:latin typeface="Arial Unicode MS" pitchFamily="34" charset="-120"/>
          <a:ea typeface="Arial Unicode MS" pitchFamily="34" charset="-120"/>
          <a:cs typeface="Arial Unicode MS" pitchFamily="34" charset="-120"/>
        </a:defRPr>
      </a:lvl1pPr>
      <a:lvl2pPr algn="l" rtl="0" eaLnBrk="0" fontAlgn="base" hangingPunct="0">
        <a:spcBef>
          <a:spcPct val="0"/>
        </a:spcBef>
        <a:spcAft>
          <a:spcPct val="0"/>
        </a:spcAft>
        <a:defRPr sz="3600" b="1">
          <a:solidFill>
            <a:srgbClr val="000000"/>
          </a:solidFill>
          <a:latin typeface="Times New Roman" pitchFamily="18" charset="0"/>
          <a:ea typeface="標楷體" pitchFamily="65" charset="-120"/>
          <a:cs typeface="Times New Roman" pitchFamily="18" charset="0"/>
        </a:defRPr>
      </a:lvl2pPr>
      <a:lvl3pPr algn="l" rtl="0" eaLnBrk="0" fontAlgn="base" hangingPunct="0">
        <a:spcBef>
          <a:spcPct val="0"/>
        </a:spcBef>
        <a:spcAft>
          <a:spcPct val="0"/>
        </a:spcAft>
        <a:defRPr sz="3600" b="1">
          <a:solidFill>
            <a:srgbClr val="000000"/>
          </a:solidFill>
          <a:latin typeface="Times New Roman" pitchFamily="18" charset="0"/>
          <a:ea typeface="標楷體" pitchFamily="65" charset="-120"/>
          <a:cs typeface="Times New Roman" pitchFamily="18" charset="0"/>
        </a:defRPr>
      </a:lvl3pPr>
      <a:lvl4pPr algn="l" rtl="0" eaLnBrk="0" fontAlgn="base" hangingPunct="0">
        <a:spcBef>
          <a:spcPct val="0"/>
        </a:spcBef>
        <a:spcAft>
          <a:spcPct val="0"/>
        </a:spcAft>
        <a:defRPr sz="3600" b="1">
          <a:solidFill>
            <a:srgbClr val="000000"/>
          </a:solidFill>
          <a:latin typeface="Times New Roman" pitchFamily="18" charset="0"/>
          <a:ea typeface="標楷體" pitchFamily="65" charset="-120"/>
          <a:cs typeface="Times New Roman" pitchFamily="18" charset="0"/>
        </a:defRPr>
      </a:lvl4pPr>
      <a:lvl5pPr algn="l" rtl="0" eaLnBrk="0" fontAlgn="base" hangingPunct="0">
        <a:spcBef>
          <a:spcPct val="0"/>
        </a:spcBef>
        <a:spcAft>
          <a:spcPct val="0"/>
        </a:spcAft>
        <a:defRPr sz="3600" b="1">
          <a:solidFill>
            <a:srgbClr val="000000"/>
          </a:solidFill>
          <a:latin typeface="Times New Roman" pitchFamily="18" charset="0"/>
          <a:ea typeface="標楷體" pitchFamily="65" charset="-120"/>
          <a:cs typeface="Times New Roman" pitchFamily="18" charset="0"/>
        </a:defRPr>
      </a:lvl5pPr>
      <a:lvl6pPr marL="457200" algn="l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Helvetica" pitchFamily="34" charset="0"/>
        </a:defRPr>
      </a:lvl6pPr>
      <a:lvl7pPr marL="914400" algn="l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Helvetica" pitchFamily="34" charset="0"/>
        </a:defRPr>
      </a:lvl7pPr>
      <a:lvl8pPr marL="1371600" algn="l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Helvetica" pitchFamily="34" charset="0"/>
        </a:defRPr>
      </a:lvl8pPr>
      <a:lvl9pPr marL="1828800" algn="l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Helvetica" pitchFamily="34" charset="0"/>
        </a:defRPr>
      </a:lvl9pPr>
    </p:titleStyle>
    <p:bodyStyle>
      <a:lvl1pPr marL="180975" indent="-180975" algn="l" rtl="0" eaLnBrk="0" fontAlgn="base" hangingPunct="0">
        <a:spcBef>
          <a:spcPct val="20000"/>
        </a:spcBef>
        <a:spcAft>
          <a:spcPct val="0"/>
        </a:spcAft>
        <a:buClr>
          <a:schemeClr val="folHlink"/>
        </a:buClr>
        <a:buSzPct val="75000"/>
        <a:buFont typeface="Wingdings" pitchFamily="2" charset="2"/>
        <a:buChar char="n"/>
        <a:defRPr sz="2800" b="1">
          <a:solidFill>
            <a:schemeClr val="tx1"/>
          </a:solidFill>
          <a:latin typeface="Arial Unicode MS" pitchFamily="34" charset="-120"/>
          <a:ea typeface="Arial Unicode MS" pitchFamily="34" charset="-120"/>
          <a:cs typeface="Arial Unicode MS" pitchFamily="34" charset="-120"/>
        </a:defRPr>
      </a:lvl1pPr>
      <a:lvl2pPr marL="541338" indent="-180975" algn="l" rtl="0" eaLnBrk="0" fontAlgn="base" hangingPunct="0">
        <a:spcBef>
          <a:spcPct val="20000"/>
        </a:spcBef>
        <a:spcAft>
          <a:spcPct val="0"/>
        </a:spcAft>
        <a:buClr>
          <a:schemeClr val="folHlink"/>
        </a:buClr>
        <a:buSzPct val="70000"/>
        <a:buFont typeface="Wingdings" pitchFamily="2" charset="2"/>
        <a:buChar char="n"/>
        <a:defRPr sz="2400" b="1">
          <a:solidFill>
            <a:schemeClr val="tx1"/>
          </a:solidFill>
          <a:latin typeface="Arial Unicode MS" pitchFamily="34" charset="-120"/>
          <a:ea typeface="Arial Unicode MS" pitchFamily="34" charset="-120"/>
          <a:cs typeface="Arial Unicode MS" pitchFamily="34" charset="-120"/>
        </a:defRPr>
      </a:lvl2pPr>
      <a:lvl3pPr marL="895350" indent="-174625" algn="l" rtl="0" eaLnBrk="0" fontAlgn="base" hangingPunct="0">
        <a:spcBef>
          <a:spcPct val="20000"/>
        </a:spcBef>
        <a:spcAft>
          <a:spcPct val="0"/>
        </a:spcAft>
        <a:buClr>
          <a:schemeClr val="tx2"/>
        </a:buClr>
        <a:buChar char="•"/>
        <a:defRPr sz="2000" b="1">
          <a:solidFill>
            <a:schemeClr val="tx1"/>
          </a:solidFill>
          <a:latin typeface="Arial Unicode MS" pitchFamily="34" charset="-120"/>
          <a:ea typeface="Arial Unicode MS" pitchFamily="34" charset="-120"/>
          <a:cs typeface="Arial Unicode MS" pitchFamily="34" charset="-120"/>
        </a:defRPr>
      </a:lvl3pPr>
      <a:lvl4pPr marL="1257300" indent="-180975" algn="l" rtl="0" eaLnBrk="0" fontAlgn="base" hangingPunct="0">
        <a:spcBef>
          <a:spcPct val="20000"/>
        </a:spcBef>
        <a:spcAft>
          <a:spcPct val="0"/>
        </a:spcAft>
        <a:buClr>
          <a:schemeClr val="hlink"/>
        </a:buClr>
        <a:buChar char="•"/>
        <a:defRPr sz="2000" b="1">
          <a:solidFill>
            <a:schemeClr val="tx1"/>
          </a:solidFill>
          <a:latin typeface="Arial Unicode MS" pitchFamily="34" charset="-120"/>
          <a:ea typeface="Arial Unicode MS" pitchFamily="34" charset="-120"/>
          <a:cs typeface="Arial Unicode MS" pitchFamily="34" charset="-120"/>
        </a:defRPr>
      </a:lvl4pPr>
      <a:lvl5pPr marL="1619250" indent="-180975" algn="l" rtl="0" eaLnBrk="0" fontAlgn="base" hangingPunct="0">
        <a:spcBef>
          <a:spcPct val="20000"/>
        </a:spcBef>
        <a:spcAft>
          <a:spcPct val="0"/>
        </a:spcAft>
        <a:buClr>
          <a:schemeClr val="tx1"/>
        </a:buClr>
        <a:buSzPct val="85000"/>
        <a:buChar char="•"/>
        <a:defRPr sz="2000" b="1">
          <a:solidFill>
            <a:schemeClr val="tx1"/>
          </a:solidFill>
          <a:latin typeface="Arial Unicode MS" pitchFamily="34" charset="-120"/>
          <a:ea typeface="Arial Unicode MS" pitchFamily="34" charset="-120"/>
          <a:cs typeface="Arial Unicode MS" pitchFamily="34" charset="-120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lr>
          <a:schemeClr val="tx1"/>
        </a:buClr>
        <a:buSzPct val="85000"/>
        <a:buChar char="•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lr>
          <a:schemeClr val="tx1"/>
        </a:buClr>
        <a:buSzPct val="85000"/>
        <a:buChar char="•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lr>
          <a:schemeClr val="tx1"/>
        </a:buClr>
        <a:buSzPct val="85000"/>
        <a:buChar char="•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lr>
          <a:schemeClr val="tx1"/>
        </a:buClr>
        <a:buSzPct val="85000"/>
        <a:buChar char="•"/>
        <a:defRPr sz="2000">
          <a:solidFill>
            <a:schemeClr val="tx1"/>
          </a:solidFill>
          <a:latin typeface="+mn-lt"/>
        </a:defRPr>
      </a:lvl9pPr>
    </p:bodyStyle>
    <p:otherStyle>
      <a:defPPr>
        <a:defRPr lang="zh-TW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gif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5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gif"/><Relationship Id="rId1" Type="http://schemas.openxmlformats.org/officeDocument/2006/relationships/slideLayout" Target="../slideLayouts/slideLayout3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gif"/><Relationship Id="rId1" Type="http://schemas.openxmlformats.org/officeDocument/2006/relationships/slideLayout" Target="../slideLayouts/slideLayout3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1.gif"/><Relationship Id="rId1" Type="http://schemas.openxmlformats.org/officeDocument/2006/relationships/slideLayout" Target="../slideLayouts/slideLayout3.xml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9.gif"/><Relationship Id="rId3" Type="http://schemas.openxmlformats.org/officeDocument/2006/relationships/image" Target="../media/image4.png"/><Relationship Id="rId7" Type="http://schemas.openxmlformats.org/officeDocument/2006/relationships/image" Target="../media/image8.png"/><Relationship Id="rId12" Type="http://schemas.openxmlformats.org/officeDocument/2006/relationships/image" Target="../media/image13.png"/><Relationship Id="rId2" Type="http://schemas.openxmlformats.org/officeDocument/2006/relationships/image" Target="../media/image1.gif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7.png"/><Relationship Id="rId11" Type="http://schemas.openxmlformats.org/officeDocument/2006/relationships/image" Target="../media/image12.png"/><Relationship Id="rId5" Type="http://schemas.openxmlformats.org/officeDocument/2006/relationships/image" Target="../media/image6.png"/><Relationship Id="rId10" Type="http://schemas.openxmlformats.org/officeDocument/2006/relationships/image" Target="../media/image11.png"/><Relationship Id="rId4" Type="http://schemas.openxmlformats.org/officeDocument/2006/relationships/image" Target="../media/image5.jpeg"/><Relationship Id="rId9" Type="http://schemas.openxmlformats.org/officeDocument/2006/relationships/image" Target="../media/image10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1.gif"/><Relationship Id="rId1" Type="http://schemas.openxmlformats.org/officeDocument/2006/relationships/slideLayout" Target="../slideLayouts/slideLayout3.xml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20.jpeg"/><Relationship Id="rId3" Type="http://schemas.openxmlformats.org/officeDocument/2006/relationships/image" Target="../media/image15.png"/><Relationship Id="rId7" Type="http://schemas.openxmlformats.org/officeDocument/2006/relationships/image" Target="../media/image19.jpeg"/><Relationship Id="rId2" Type="http://schemas.openxmlformats.org/officeDocument/2006/relationships/image" Target="../media/image1.gif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18.jpeg"/><Relationship Id="rId5" Type="http://schemas.openxmlformats.org/officeDocument/2006/relationships/image" Target="../media/image17.jpeg"/><Relationship Id="rId4" Type="http://schemas.openxmlformats.org/officeDocument/2006/relationships/image" Target="../media/image16.jpeg"/><Relationship Id="rId9" Type="http://schemas.openxmlformats.org/officeDocument/2006/relationships/image" Target="../media/image21.png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25.jpeg"/><Relationship Id="rId3" Type="http://schemas.openxmlformats.org/officeDocument/2006/relationships/image" Target="../media/image21.png"/><Relationship Id="rId7" Type="http://schemas.openxmlformats.org/officeDocument/2006/relationships/image" Target="../media/image24.jpeg"/><Relationship Id="rId2" Type="http://schemas.openxmlformats.org/officeDocument/2006/relationships/image" Target="../media/image1.gif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23.png"/><Relationship Id="rId5" Type="http://schemas.openxmlformats.org/officeDocument/2006/relationships/image" Target="../media/image22.png"/><Relationship Id="rId4" Type="http://schemas.openxmlformats.org/officeDocument/2006/relationships/image" Target="../media/image15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png"/><Relationship Id="rId7" Type="http://schemas.openxmlformats.org/officeDocument/2006/relationships/image" Target="../media/image6.png"/><Relationship Id="rId2" Type="http://schemas.openxmlformats.org/officeDocument/2006/relationships/image" Target="../media/image1.gif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29.png"/><Relationship Id="rId5" Type="http://schemas.openxmlformats.org/officeDocument/2006/relationships/image" Target="../media/image28.png"/><Relationship Id="rId4" Type="http://schemas.openxmlformats.org/officeDocument/2006/relationships/image" Target="../media/image27.jpeg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image" Target="../media/image35.png"/><Relationship Id="rId13" Type="http://schemas.openxmlformats.org/officeDocument/2006/relationships/image" Target="../media/image40.png"/><Relationship Id="rId18" Type="http://schemas.openxmlformats.org/officeDocument/2006/relationships/image" Target="../media/image45.png"/><Relationship Id="rId3" Type="http://schemas.openxmlformats.org/officeDocument/2006/relationships/image" Target="../media/image30.png"/><Relationship Id="rId7" Type="http://schemas.openxmlformats.org/officeDocument/2006/relationships/image" Target="../media/image34.png"/><Relationship Id="rId12" Type="http://schemas.openxmlformats.org/officeDocument/2006/relationships/image" Target="../media/image39.png"/><Relationship Id="rId17" Type="http://schemas.openxmlformats.org/officeDocument/2006/relationships/image" Target="../media/image44.png"/><Relationship Id="rId2" Type="http://schemas.openxmlformats.org/officeDocument/2006/relationships/image" Target="../media/image1.gif"/><Relationship Id="rId16" Type="http://schemas.openxmlformats.org/officeDocument/2006/relationships/image" Target="../media/image43.png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33.jpeg"/><Relationship Id="rId11" Type="http://schemas.openxmlformats.org/officeDocument/2006/relationships/image" Target="../media/image38.png"/><Relationship Id="rId5" Type="http://schemas.openxmlformats.org/officeDocument/2006/relationships/image" Target="../media/image32.png"/><Relationship Id="rId15" Type="http://schemas.openxmlformats.org/officeDocument/2006/relationships/image" Target="../media/image42.png"/><Relationship Id="rId10" Type="http://schemas.openxmlformats.org/officeDocument/2006/relationships/image" Target="../media/image37.jpeg"/><Relationship Id="rId4" Type="http://schemas.openxmlformats.org/officeDocument/2006/relationships/image" Target="../media/image31.png"/><Relationship Id="rId9" Type="http://schemas.openxmlformats.org/officeDocument/2006/relationships/image" Target="../media/image36.jpeg"/><Relationship Id="rId14" Type="http://schemas.openxmlformats.org/officeDocument/2006/relationships/image" Target="../media/image41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6.jpeg"/><Relationship Id="rId2" Type="http://schemas.openxmlformats.org/officeDocument/2006/relationships/image" Target="../media/image1.gif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49.png"/><Relationship Id="rId5" Type="http://schemas.openxmlformats.org/officeDocument/2006/relationships/image" Target="../media/image48.jpeg"/><Relationship Id="rId4" Type="http://schemas.openxmlformats.org/officeDocument/2006/relationships/image" Target="../media/image47.png"/></Relationships>
</file>

<file path=ppt/slides/_rels/slide12.xml.rels><?xml version="1.0" encoding="UTF-8" standalone="yes"?>
<Relationships xmlns="http://schemas.openxmlformats.org/package/2006/relationships"><Relationship Id="rId8" Type="http://schemas.openxmlformats.org/officeDocument/2006/relationships/hyperlink" Target="https://www.google.com.tw/url?q=http://cloud.taipeitradeshows.com.tw/2013/timtos/E-letter8/tw/cont_p_1_2_2_shieh.html&amp;sa=U&amp;ved=0CDsQwW4wE2oVChMIwKyghMaMyAIVQyeUCh0zVwBH&amp;usg=AFQjCNGWNlCai0vUAAsKmmf1YhyJA1qYTg" TargetMode="External"/><Relationship Id="rId13" Type="http://schemas.openxmlformats.org/officeDocument/2006/relationships/image" Target="../media/image55.jpeg"/><Relationship Id="rId3" Type="http://schemas.openxmlformats.org/officeDocument/2006/relationships/hyperlink" Target="https://www.google.com.tw/url?q=http://zhidao.baidu.com/question/104719690.html&amp;sa=U&amp;ved=0CBkQwW4wAjgUahUKEwitmaeLx4zIAhWGG5QKHXBYABg&amp;usg=AFQjCNEsIRt4sPvLZGKjLFTZT_5ygzoCyA" TargetMode="External"/><Relationship Id="rId7" Type="http://schemas.openxmlformats.org/officeDocument/2006/relationships/image" Target="../media/image52.jpeg"/><Relationship Id="rId12" Type="http://schemas.openxmlformats.org/officeDocument/2006/relationships/hyperlink" Target="https://www.google.com.tw/url?q=http://www.tci-bio.com/develop.html&amp;sa=U&amp;ved=0CDcQwW4wEWoVChMIztjO9ceMyAIVx6CUCh3NPwh5&amp;usg=AFQjCNEErHrWUdGnJkaMptAjO79Tw-SVgA" TargetMode="External"/><Relationship Id="rId17" Type="http://schemas.openxmlformats.org/officeDocument/2006/relationships/image" Target="../media/image57.jpeg"/><Relationship Id="rId2" Type="http://schemas.openxmlformats.org/officeDocument/2006/relationships/image" Target="../media/image1.gif"/><Relationship Id="rId16" Type="http://schemas.openxmlformats.org/officeDocument/2006/relationships/hyperlink" Target="https://www.google.com.tw/url?q=http://www.senseimarketing.com/lead-generation-continues-to-challenge-b2b-cmos/&amp;sa=U&amp;ved=0CBsQwW4wAzgoahUKEwiLt7quyozIAhXLjZQKHf7eAAI&amp;usg=AFQjCNF2o_AR3XzHm8_asvk9Cv_wUKTQ4g" TargetMode="External"/><Relationship Id="rId1" Type="http://schemas.openxmlformats.org/officeDocument/2006/relationships/slideLayout" Target="../slideLayouts/slideLayout3.xml"/><Relationship Id="rId6" Type="http://schemas.openxmlformats.org/officeDocument/2006/relationships/hyperlink" Target="https://www.google.com.tw/url?q=http://mag.nownews.com/article.php?mag=11-60-15931&amp;page=4&amp;sa=U&amp;ved=0CCUQwW4wCGoVChMIrpPJ3MWMyAIVgaCUCh1zIQC3&amp;usg=AFQjCNHhrohAWq11lJOP0iYieb6OX_IDZQ" TargetMode="External"/><Relationship Id="rId11" Type="http://schemas.openxmlformats.org/officeDocument/2006/relationships/image" Target="../media/image54.png"/><Relationship Id="rId5" Type="http://schemas.openxmlformats.org/officeDocument/2006/relationships/image" Target="../media/image51.jpeg"/><Relationship Id="rId15" Type="http://schemas.openxmlformats.org/officeDocument/2006/relationships/image" Target="../media/image56.jpeg"/><Relationship Id="rId10" Type="http://schemas.openxmlformats.org/officeDocument/2006/relationships/hyperlink" Target="https://www.google.com.tw/url?q=https://commons.wikimedia.org/wiki/File:Taiwan_symbol.png&amp;sa=U&amp;ved=0CCUQwW4wCDgoahUKEwjG1ZTsxozIAhVGG5QKHWdcAWg&amp;usg=AFQjCNGrUPw963CZMappc1kQuTNO94M6IQ" TargetMode="External"/><Relationship Id="rId4" Type="http://schemas.openxmlformats.org/officeDocument/2006/relationships/image" Target="../media/image50.jpeg"/><Relationship Id="rId9" Type="http://schemas.openxmlformats.org/officeDocument/2006/relationships/image" Target="../media/image53.jpeg"/><Relationship Id="rId14" Type="http://schemas.openxmlformats.org/officeDocument/2006/relationships/hyperlink" Target="https://www.google.com.tw/url?q=http://cloud.taipeitradeshows.com.tw/2013/timtos/E-letter7/tw/index.htm&amp;sa=U&amp;ved=0CDEQwW4wDjgUahUKEwjMtb6HyYzIAhXHkJQKHZ92DDY&amp;usg=AFQjCNFxMqgyobtpIvc8WCzOMuo1yqd3Qg" TargetMode="Externa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gif"/><Relationship Id="rId1" Type="http://schemas.openxmlformats.org/officeDocument/2006/relationships/slideLayout" Target="../slideLayouts/slideLayout3.xml"/></Relationships>
</file>

<file path=ppt/slides/_rels/slide14.xml.rels><?xml version="1.0" encoding="UTF-8" standalone="yes"?>
<Relationships xmlns="http://schemas.openxmlformats.org/package/2006/relationships"><Relationship Id="rId8" Type="http://schemas.openxmlformats.org/officeDocument/2006/relationships/image" Target="../media/image62.png"/><Relationship Id="rId3" Type="http://schemas.openxmlformats.org/officeDocument/2006/relationships/image" Target="../media/image58.png"/><Relationship Id="rId7" Type="http://schemas.openxmlformats.org/officeDocument/2006/relationships/image" Target="../media/image61.png"/><Relationship Id="rId2" Type="http://schemas.openxmlformats.org/officeDocument/2006/relationships/image" Target="../media/image1.gif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60.jpeg"/><Relationship Id="rId5" Type="http://schemas.openxmlformats.org/officeDocument/2006/relationships/hyperlink" Target="http://www.google.com.tw/url?sa=i&amp;rct=j&amp;q=&amp;esrc=s&amp;source=images&amp;cd=&amp;cad=rja&amp;uact=8&amp;ved=0CAcQjRxqFQoTCPfuw7i-68cCFcKglAodRN4C0A&amp;url=http://www.syms.com.cn/jiagongzhongxin/vmc650i.html&amp;psig=AFQjCNHtNzHDUvm0cQ6xoPcS7tUi_UxlyQ&amp;ust=1441940844111665" TargetMode="External"/><Relationship Id="rId4" Type="http://schemas.openxmlformats.org/officeDocument/2006/relationships/image" Target="../media/image59.png"/><Relationship Id="rId9" Type="http://schemas.openxmlformats.org/officeDocument/2006/relationships/image" Target="../media/image63.png"/></Relationships>
</file>

<file path=ppt/slides/_rels/slide15.xml.rels><?xml version="1.0" encoding="UTF-8" standalone="yes"?>
<Relationships xmlns="http://schemas.openxmlformats.org/package/2006/relationships"><Relationship Id="rId8" Type="http://schemas.openxmlformats.org/officeDocument/2006/relationships/image" Target="../media/image69.jpeg"/><Relationship Id="rId3" Type="http://schemas.openxmlformats.org/officeDocument/2006/relationships/image" Target="../media/image64.png"/><Relationship Id="rId7" Type="http://schemas.openxmlformats.org/officeDocument/2006/relationships/image" Target="../media/image68.png"/><Relationship Id="rId2" Type="http://schemas.openxmlformats.org/officeDocument/2006/relationships/image" Target="../media/image1.gif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67.png"/><Relationship Id="rId11" Type="http://schemas.openxmlformats.org/officeDocument/2006/relationships/image" Target="../media/image72.png"/><Relationship Id="rId5" Type="http://schemas.openxmlformats.org/officeDocument/2006/relationships/image" Target="../media/image66.jpeg"/><Relationship Id="rId10" Type="http://schemas.openxmlformats.org/officeDocument/2006/relationships/image" Target="../media/image71.png"/><Relationship Id="rId4" Type="http://schemas.openxmlformats.org/officeDocument/2006/relationships/image" Target="../media/image65.png"/><Relationship Id="rId9" Type="http://schemas.openxmlformats.org/officeDocument/2006/relationships/image" Target="../media/image70.jpeg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gif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gif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副標題 5"/>
          <p:cNvSpPr txBox="1">
            <a:spLocks/>
          </p:cNvSpPr>
          <p:nvPr/>
        </p:nvSpPr>
        <p:spPr>
          <a:xfrm>
            <a:off x="1224854" y="4365104"/>
            <a:ext cx="7784603" cy="1440160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/>
          <a:p>
            <a:pPr marL="184150" lvl="0" indent="-184150" algn="ctr" fontAlgn="auto">
              <a:spcBef>
                <a:spcPct val="20000"/>
              </a:spcBef>
              <a:spcAft>
                <a:spcPts val="0"/>
              </a:spcAft>
              <a:buClr>
                <a:srgbClr val="002060"/>
              </a:buClr>
              <a:defRPr/>
            </a:pPr>
            <a:r>
              <a:rPr lang="zh-TW" altLang="en-US" sz="2800" b="1" dirty="0" smtClean="0">
                <a:latin typeface="微軟正黑體" pitchFamily="34" charset="-120"/>
                <a:ea typeface="微軟正黑體" pitchFamily="34" charset="-120"/>
                <a:cs typeface="Times New Roman" pitchFamily="18" charset="0"/>
              </a:rPr>
              <a:t>經濟部</a:t>
            </a:r>
            <a:endParaRPr lang="en-US" altLang="zh-TW" sz="2800" b="1" dirty="0" smtClean="0">
              <a:latin typeface="微軟正黑體" pitchFamily="34" charset="-120"/>
              <a:ea typeface="微軟正黑體" pitchFamily="34" charset="-120"/>
              <a:cs typeface="Times New Roman" pitchFamily="18" charset="0"/>
            </a:endParaRPr>
          </a:p>
          <a:p>
            <a:pPr marL="184150" lvl="0" indent="-184150" algn="ctr" fontAlgn="auto">
              <a:spcBef>
                <a:spcPts val="1800"/>
              </a:spcBef>
              <a:spcAft>
                <a:spcPts val="0"/>
              </a:spcAft>
              <a:buClr>
                <a:srgbClr val="002060"/>
              </a:buClr>
              <a:defRPr/>
            </a:pPr>
            <a:r>
              <a:rPr lang="zh-TW" altLang="en-US" sz="2800" b="1" dirty="0" smtClean="0">
                <a:latin typeface="微軟正黑體" pitchFamily="34" charset="-120"/>
                <a:ea typeface="微軟正黑體" pitchFamily="34" charset="-120"/>
                <a:cs typeface="Times New Roman" pitchFamily="18" charset="0"/>
              </a:rPr>
              <a:t>報告人：工業局  吳局長明</a:t>
            </a:r>
            <a:r>
              <a:rPr lang="zh-TW" altLang="en-US" sz="2800" b="1" dirty="0" smtClean="0">
                <a:solidFill>
                  <a:srgbClr val="000000"/>
                </a:solidFill>
                <a:latin typeface="微軟正黑體" pitchFamily="34" charset="-120"/>
                <a:ea typeface="微軟正黑體" pitchFamily="34" charset="-120"/>
                <a:cs typeface="Times New Roman" pitchFamily="18" charset="0"/>
              </a:rPr>
              <a:t>機</a:t>
            </a:r>
            <a:endParaRPr lang="en-US" altLang="zh-TW" sz="2800" b="1" dirty="0" smtClean="0">
              <a:solidFill>
                <a:srgbClr val="000000"/>
              </a:solidFill>
              <a:latin typeface="微軟正黑體" pitchFamily="34" charset="-120"/>
              <a:ea typeface="微軟正黑體" pitchFamily="34" charset="-120"/>
              <a:cs typeface="Times New Roman" pitchFamily="18" charset="0"/>
            </a:endParaRPr>
          </a:p>
          <a:p>
            <a:pPr marL="184150" lvl="0" indent="-184150" algn="ctr" fontAlgn="auto">
              <a:spcBef>
                <a:spcPct val="20000"/>
              </a:spcBef>
              <a:spcAft>
                <a:spcPts val="0"/>
              </a:spcAft>
              <a:buClr>
                <a:srgbClr val="002060"/>
              </a:buClr>
              <a:defRPr/>
            </a:pPr>
            <a:r>
              <a:rPr lang="zh-TW" altLang="en-US" sz="2800" b="1" dirty="0" smtClean="0">
                <a:solidFill>
                  <a:srgbClr val="000000"/>
                </a:solidFill>
                <a:latin typeface="微軟正黑體" pitchFamily="34" charset="-120"/>
                <a:ea typeface="微軟正黑體" pitchFamily="34" charset="-120"/>
                <a:cs typeface="Times New Roman" pitchFamily="18" charset="0"/>
              </a:rPr>
              <a:t>中華民國</a:t>
            </a:r>
            <a:r>
              <a:rPr lang="en-US" altLang="zh-TW" sz="2800" b="1" dirty="0" smtClean="0">
                <a:solidFill>
                  <a:srgbClr val="000000"/>
                </a:solidFill>
                <a:latin typeface="微軟正黑體" pitchFamily="34" charset="-120"/>
                <a:ea typeface="微軟正黑體" pitchFamily="34" charset="-120"/>
                <a:cs typeface="Times New Roman" pitchFamily="18" charset="0"/>
              </a:rPr>
              <a:t>104</a:t>
            </a:r>
            <a:r>
              <a:rPr lang="zh-TW" altLang="en-US" sz="2800" b="1" dirty="0" smtClean="0">
                <a:solidFill>
                  <a:srgbClr val="000000"/>
                </a:solidFill>
                <a:latin typeface="微軟正黑體" pitchFamily="34" charset="-120"/>
                <a:ea typeface="微軟正黑體" pitchFamily="34" charset="-120"/>
                <a:cs typeface="Times New Roman" pitchFamily="18" charset="0"/>
              </a:rPr>
              <a:t>年</a:t>
            </a:r>
            <a:r>
              <a:rPr lang="en-US" altLang="zh-TW" sz="2800" b="1" dirty="0" smtClean="0">
                <a:solidFill>
                  <a:srgbClr val="000000"/>
                </a:solidFill>
                <a:latin typeface="微軟正黑體" pitchFamily="34" charset="-120"/>
                <a:ea typeface="微軟正黑體" pitchFamily="34" charset="-120"/>
                <a:cs typeface="Times New Roman" pitchFamily="18" charset="0"/>
              </a:rPr>
              <a:t>10</a:t>
            </a:r>
            <a:r>
              <a:rPr lang="zh-TW" altLang="en-US" sz="2800" b="1" dirty="0" smtClean="0">
                <a:solidFill>
                  <a:srgbClr val="000000"/>
                </a:solidFill>
                <a:latin typeface="微軟正黑體" pitchFamily="34" charset="-120"/>
                <a:ea typeface="微軟正黑體" pitchFamily="34" charset="-120"/>
                <a:cs typeface="Times New Roman" pitchFamily="18" charset="0"/>
              </a:rPr>
              <a:t>月</a:t>
            </a:r>
            <a:r>
              <a:rPr lang="en-US" altLang="zh-TW" sz="2800" b="1" dirty="0" smtClean="0">
                <a:solidFill>
                  <a:srgbClr val="000000"/>
                </a:solidFill>
                <a:latin typeface="微軟正黑體" pitchFamily="34" charset="-120"/>
                <a:ea typeface="微軟正黑體" pitchFamily="34" charset="-120"/>
                <a:cs typeface="Times New Roman" pitchFamily="18" charset="0"/>
              </a:rPr>
              <a:t>8</a:t>
            </a:r>
            <a:r>
              <a:rPr lang="zh-TW" altLang="en-US" sz="2800" b="1" dirty="0" smtClean="0">
                <a:solidFill>
                  <a:srgbClr val="000000"/>
                </a:solidFill>
                <a:latin typeface="微軟正黑體" pitchFamily="34" charset="-120"/>
                <a:ea typeface="微軟正黑體" pitchFamily="34" charset="-120"/>
                <a:cs typeface="Times New Roman" pitchFamily="18" charset="0"/>
              </a:rPr>
              <a:t>日</a:t>
            </a:r>
            <a:endParaRPr lang="zh-TW" altLang="en-US" sz="2800" b="1" dirty="0">
              <a:solidFill>
                <a:srgbClr val="000000"/>
              </a:solidFill>
              <a:latin typeface="微軟正黑體" pitchFamily="34" charset="-120"/>
              <a:ea typeface="微軟正黑體" pitchFamily="34" charset="-120"/>
              <a:cs typeface="Times New Roman" pitchFamily="18" charset="0"/>
            </a:endParaRPr>
          </a:p>
        </p:txBody>
      </p:sp>
      <p:sp>
        <p:nvSpPr>
          <p:cNvPr id="7" name="矩形 6"/>
          <p:cNvSpPr/>
          <p:nvPr/>
        </p:nvSpPr>
        <p:spPr>
          <a:xfrm>
            <a:off x="6586150" y="44627"/>
            <a:ext cx="3005951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TW" altLang="en-US" sz="2000" dirty="0" smtClean="0">
                <a:latin typeface="微軟正黑體" pitchFamily="34" charset="-120"/>
                <a:ea typeface="微軟正黑體" pitchFamily="34" charset="-120"/>
              </a:rPr>
              <a:t>行政院第</a:t>
            </a:r>
            <a:r>
              <a:rPr lang="en-US" altLang="zh-TW" sz="1800" dirty="0" smtClean="0">
                <a:solidFill>
                  <a:srgbClr val="FF0000"/>
                </a:solidFill>
              </a:rPr>
              <a:t>3469</a:t>
            </a:r>
            <a:r>
              <a:rPr lang="zh-TW" altLang="en-US" sz="2000" dirty="0" smtClean="0">
                <a:latin typeface="微軟正黑體" pitchFamily="34" charset="-120"/>
                <a:ea typeface="微軟正黑體" pitchFamily="34" charset="-120"/>
              </a:rPr>
              <a:t>次院會報告</a:t>
            </a:r>
            <a:endParaRPr lang="zh-TW" altLang="en-US" sz="2000" dirty="0">
              <a:latin typeface="微軟正黑體" pitchFamily="34" charset="-120"/>
              <a:ea typeface="微軟正黑體" pitchFamily="34" charset="-120"/>
            </a:endParaRPr>
          </a:p>
        </p:txBody>
      </p:sp>
      <p:sp>
        <p:nvSpPr>
          <p:cNvPr id="11" name="矩形 10"/>
          <p:cNvSpPr/>
          <p:nvPr/>
        </p:nvSpPr>
        <p:spPr>
          <a:xfrm>
            <a:off x="6" y="1700808"/>
            <a:ext cx="9905999" cy="10156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50000"/>
              </a:lnSpc>
            </a:pPr>
            <a:r>
              <a:rPr lang="zh-TW" altLang="en-US" sz="4000" b="1" dirty="0" smtClean="0">
                <a:latin typeface="微軟正黑體" pitchFamily="34" charset="-120"/>
                <a:ea typeface="微軟正黑體" pitchFamily="34" charset="-120"/>
              </a:rPr>
              <a:t>提升</a:t>
            </a:r>
            <a:r>
              <a:rPr lang="zh-TW" altLang="en-US" sz="4000" b="1" dirty="0">
                <a:latin typeface="微軟正黑體" pitchFamily="34" charset="-120"/>
                <a:ea typeface="微軟正黑體" pitchFamily="34" charset="-120"/>
              </a:rPr>
              <a:t>機械產業競爭優勢措施</a:t>
            </a:r>
            <a:endParaRPr lang="en-US" altLang="zh-TW" sz="4000" b="1" dirty="0" smtClean="0">
              <a:latin typeface="微軟正黑體" pitchFamily="34" charset="-120"/>
              <a:ea typeface="微軟正黑體" pitchFamily="34" charset="-120"/>
            </a:endParaRPr>
          </a:p>
        </p:txBody>
      </p:sp>
      <p:pic>
        <p:nvPicPr>
          <p:cNvPr id="4098" name="Picture 2" descr="http://hirecruit.nat.gov.tw/chinese/images/logo_idic.gi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" y="1"/>
            <a:ext cx="1615689" cy="597899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2" descr="http://hirecruit.nat.gov.tw/chinese/images/logo_idic.gif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" y="1"/>
            <a:ext cx="1615689" cy="597899"/>
          </a:xfrm>
          <a:prstGeom prst="rect">
            <a:avLst/>
          </a:prstGeom>
          <a:noFill/>
        </p:spPr>
      </p:pic>
      <p:sp>
        <p:nvSpPr>
          <p:cNvPr id="16" name="標題 1"/>
          <p:cNvSpPr>
            <a:spLocks noGrp="1"/>
          </p:cNvSpPr>
          <p:nvPr>
            <p:ph type="title"/>
          </p:nvPr>
        </p:nvSpPr>
        <p:spPr>
          <a:xfrm>
            <a:off x="272480" y="60426"/>
            <a:ext cx="9255919" cy="776287"/>
          </a:xfrm>
        </p:spPr>
        <p:txBody>
          <a:bodyPr/>
          <a:lstStyle/>
          <a:p>
            <a:pPr algn="ctr"/>
            <a:r>
              <a:rPr lang="zh-TW" altLang="en-US" dirty="0" smtClean="0">
                <a:latin typeface="+mj-ea"/>
                <a:ea typeface="+mj-ea"/>
              </a:rPr>
              <a:t>簡報大綱</a:t>
            </a:r>
          </a:p>
        </p:txBody>
      </p:sp>
      <p:sp>
        <p:nvSpPr>
          <p:cNvPr id="17" name="內容版面配置區 2"/>
          <p:cNvSpPr txBox="1">
            <a:spLocks/>
          </p:cNvSpPr>
          <p:nvPr/>
        </p:nvSpPr>
        <p:spPr bwMode="auto">
          <a:xfrm>
            <a:off x="1753999" y="1340768"/>
            <a:ext cx="6865408" cy="4248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•"/>
              <a:defRPr sz="3200" kern="1200">
                <a:solidFill>
                  <a:schemeClr val="tx1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–"/>
              <a:defRPr sz="2800" kern="1200">
                <a:solidFill>
                  <a:schemeClr val="tx1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+mn-cs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•"/>
              <a:defRPr sz="2400" kern="1200">
                <a:solidFill>
                  <a:schemeClr val="tx1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+mn-cs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–"/>
              <a:defRPr sz="2000" kern="1200">
                <a:solidFill>
                  <a:schemeClr val="tx1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+mn-cs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 kern="1200">
                <a:solidFill>
                  <a:schemeClr val="tx1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charset="0"/>
              <a:buNone/>
              <a:tabLst/>
              <a:defRPr/>
            </a:pPr>
            <a:r>
              <a:rPr kumimoji="0" lang="zh-TW" altLang="en-US" sz="3200" b="0" i="0" u="none" strike="noStrike" kern="1200" cap="none" spc="0" normalizeH="0" baseline="0" noProof="0" dirty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標楷體" pitchFamily="65" charset="-120"/>
                <a:ea typeface="標楷體" panose="03000509000000000000" pitchFamily="65" charset="-120"/>
                <a:cs typeface="+mn-cs"/>
              </a:rPr>
              <a:t>壹、我國機械產業現況</a:t>
            </a:r>
            <a:endParaRPr kumimoji="0" lang="en-US" altLang="zh-TW" sz="3200" b="0" i="0" u="none" strike="noStrike" kern="1200" cap="none" spc="0" normalizeH="0" baseline="0" noProof="0" dirty="0" smtClean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標楷體" pitchFamily="65" charset="-120"/>
              <a:ea typeface="標楷體" panose="03000509000000000000" pitchFamily="65" charset="-120"/>
              <a:cs typeface="+mn-cs"/>
            </a:endParaRPr>
          </a:p>
          <a:p>
            <a:pPr marL="0" lvl="0" indent="0">
              <a:buNone/>
              <a:defRPr/>
            </a:pPr>
            <a:r>
              <a:rPr kumimoji="0" lang="zh-TW" altLang="en-US" sz="3200" b="0" i="0" u="none" strike="noStrike" kern="1200" cap="none" spc="0" normalizeH="0" baseline="0" noProof="0" dirty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標楷體" pitchFamily="65" charset="-120"/>
                <a:ea typeface="標楷體" panose="03000509000000000000" pitchFamily="65" charset="-120"/>
                <a:cs typeface="+mn-cs"/>
              </a:rPr>
              <a:t>貮、</a:t>
            </a:r>
            <a:r>
              <a:rPr kumimoji="0" lang="zh-TW" altLang="en-US" dirty="0">
                <a:solidFill>
                  <a:sysClr val="windowText" lastClr="000000"/>
                </a:solidFill>
              </a:rPr>
              <a:t>機械產業發展</a:t>
            </a:r>
            <a:r>
              <a:rPr kumimoji="0" lang="zh-TW" altLang="en-US" dirty="0" smtClean="0">
                <a:solidFill>
                  <a:sysClr val="windowText" lastClr="000000"/>
                </a:solidFill>
              </a:rPr>
              <a:t>策略</a:t>
            </a:r>
            <a:endParaRPr kumimoji="0" lang="en-US" altLang="zh-TW" dirty="0" smtClean="0">
              <a:solidFill>
                <a:sysClr val="windowText" lastClr="000000"/>
              </a:solidFill>
            </a:endParaRPr>
          </a:p>
          <a:p>
            <a:pPr marL="0" lvl="0" indent="0">
              <a:buNone/>
              <a:defRPr/>
            </a:pPr>
            <a:r>
              <a:rPr kumimoji="0" lang="zh-TW" altLang="en-US" dirty="0" smtClean="0">
                <a:solidFill>
                  <a:sysClr val="windowText" lastClr="000000"/>
                </a:solidFill>
              </a:rPr>
              <a:t>參、</a:t>
            </a:r>
            <a:r>
              <a:rPr kumimoji="0" lang="zh-TW" altLang="en-US" dirty="0">
                <a:solidFill>
                  <a:sysClr val="windowText" lastClr="000000"/>
                </a:solidFill>
                <a:latin typeface="標楷體" pitchFamily="65" charset="-120"/>
              </a:rPr>
              <a:t>產業短期加強作法</a:t>
            </a:r>
            <a:endParaRPr kumimoji="0" lang="en-US" altLang="zh-TW" sz="3200" b="0" i="0" u="none" strike="noStrike" kern="1200" cap="none" spc="0" normalizeH="0" baseline="0" noProof="0" dirty="0" smtClean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Times New Roman" panose="02020603050405020304" pitchFamily="18" charset="0"/>
              <a:ea typeface="標楷體" panose="03000509000000000000" pitchFamily="65" charset="-120"/>
              <a:cs typeface="+mn-cs"/>
            </a:endParaRPr>
          </a:p>
          <a:p>
            <a:pPr marL="0" indent="0">
              <a:buNone/>
              <a:defRPr/>
            </a:pPr>
            <a:r>
              <a:rPr kumimoji="0" lang="zh-TW" altLang="en-US" sz="3200" b="0" i="0" u="none" strike="noStrike" kern="1200" cap="none" spc="0" normalizeH="0" baseline="0" noProof="0" dirty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Times New Roman" panose="02020603050405020304" pitchFamily="18" charset="0"/>
                <a:ea typeface="標楷體" panose="03000509000000000000" pitchFamily="65" charset="-120"/>
                <a:cs typeface="+mn-cs"/>
              </a:rPr>
              <a:t>肆、</a:t>
            </a:r>
            <a:r>
              <a:rPr kumimoji="0" lang="zh-TW" altLang="en-US" dirty="0" smtClean="0">
                <a:solidFill>
                  <a:sysClr val="windowText" lastClr="000000"/>
                </a:solidFill>
                <a:latin typeface="標楷體" pitchFamily="65" charset="-120"/>
              </a:rPr>
              <a:t>結語</a:t>
            </a:r>
            <a:endParaRPr kumimoji="0" lang="en-US" altLang="zh-TW" dirty="0">
              <a:solidFill>
                <a:sysClr val="windowText" lastClr="000000"/>
              </a:solidFill>
              <a:latin typeface="標楷體" pitchFamily="65" charset="-120"/>
            </a:endParaRP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矩形 4"/>
          <p:cNvSpPr/>
          <p:nvPr/>
        </p:nvSpPr>
        <p:spPr>
          <a:xfrm>
            <a:off x="29442" y="4965174"/>
            <a:ext cx="9388054" cy="1892826"/>
          </a:xfrm>
          <a:prstGeom prst="rect">
            <a:avLst/>
          </a:prstGeom>
          <a:solidFill>
            <a:sysClr val="window" lastClr="FFFFFF">
              <a:lumMod val="85000"/>
            </a:sysClr>
          </a:solidFill>
        </p:spPr>
        <p:txBody>
          <a:bodyPr wrap="square">
            <a:spAutoFit/>
          </a:bodyPr>
          <a:lstStyle/>
          <a:p>
            <a:pPr marL="342900" marR="0" lvl="0" indent="-342900" algn="just" defTabSz="91440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+mj-lt"/>
              <a:buAutoNum type="arabicPeriod"/>
              <a:tabLst/>
              <a:defRPr/>
            </a:pPr>
            <a:r>
              <a:rPr kumimoji="0" lang="zh-TW" altLang="zh-TW" sz="18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+mj-lt"/>
                <a:ea typeface="+mj-ea"/>
                <a:cs typeface="Times New Roman" pitchFamily="18" charset="0"/>
              </a:rPr>
              <a:t>我國機械</a:t>
            </a:r>
            <a:r>
              <a:rPr kumimoji="0" lang="zh-TW" altLang="en-US" sz="18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+mj-lt"/>
                <a:ea typeface="+mj-ea"/>
                <a:cs typeface="Times New Roman" pitchFamily="18" charset="0"/>
              </a:rPr>
              <a:t>設備</a:t>
            </a:r>
            <a:r>
              <a:rPr kumimoji="0" lang="zh-TW" altLang="zh-TW" sz="18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+mj-lt"/>
                <a:ea typeface="+mj-ea"/>
                <a:cs typeface="Times New Roman" pitchFamily="18" charset="0"/>
              </a:rPr>
              <a:t>產業內需市場過去五年無大幅度的成長或衰退，但生產總</a:t>
            </a:r>
            <a:r>
              <a:rPr kumimoji="0" lang="zh-TW" altLang="en-US" sz="18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+mj-lt"/>
                <a:ea typeface="+mj-ea"/>
                <a:cs typeface="Times New Roman" pitchFamily="18" charset="0"/>
              </a:rPr>
              <a:t>額仍</a:t>
            </a:r>
            <a:r>
              <a:rPr kumimoji="0" lang="zh-TW" altLang="zh-TW" sz="18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+mj-lt"/>
                <a:ea typeface="+mj-ea"/>
                <a:cs typeface="Times New Roman" pitchFamily="18" charset="0"/>
              </a:rPr>
              <a:t>維持成長趨勢，顯示近五年所生產之機械設備以出口為導向</a:t>
            </a:r>
            <a:r>
              <a:rPr kumimoji="0" lang="zh-TW" altLang="en-US" sz="18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+mj-lt"/>
                <a:ea typeface="+mj-ea"/>
                <a:cs typeface="Times New Roman" pitchFamily="18" charset="0"/>
              </a:rPr>
              <a:t>。</a:t>
            </a:r>
            <a:endParaRPr kumimoji="0" lang="en-US" altLang="zh-TW" sz="1800" b="0" i="0" u="none" strike="noStrike" kern="0" cap="none" spc="0" normalizeH="0" baseline="0" noProof="0" dirty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+mj-lt"/>
              <a:ea typeface="+mj-ea"/>
              <a:cs typeface="Times New Roman" pitchFamily="18" charset="0"/>
            </a:endParaRPr>
          </a:p>
          <a:p>
            <a:pPr marL="342900" marR="0" lvl="0" indent="-342900" algn="just" defTabSz="91440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+mj-lt"/>
              <a:buAutoNum type="arabicPeriod"/>
              <a:tabLst/>
              <a:defRPr/>
            </a:pPr>
            <a:r>
              <a:rPr kumimoji="0" lang="zh-TW" altLang="en-US" sz="18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+mj-lt"/>
                <a:ea typeface="+mj-ea"/>
                <a:cs typeface="Times New Roman" pitchFamily="18" charset="0"/>
              </a:rPr>
              <a:t>因美國採製造業回流策略，已逐漸反應於加工設備的需求增加，以及德、義等歐元區國家的製造業復甦，</a:t>
            </a:r>
            <a:r>
              <a:rPr kumimoji="0" lang="en-US" altLang="zh-TW" sz="18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+mj-lt"/>
                <a:ea typeface="+mj-ea"/>
                <a:cs typeface="Times New Roman" pitchFamily="18" charset="0"/>
              </a:rPr>
              <a:t>2014</a:t>
            </a:r>
            <a:r>
              <a:rPr kumimoji="0" lang="zh-TW" altLang="en-US" sz="18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+mj-lt"/>
                <a:ea typeface="+mj-ea"/>
                <a:cs typeface="Times New Roman" pitchFamily="18" charset="0"/>
              </a:rPr>
              <a:t>年機械產業出口成長</a:t>
            </a:r>
            <a:r>
              <a:rPr kumimoji="0" lang="en-US" altLang="zh-TW" sz="18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+mj-lt"/>
                <a:ea typeface="+mj-ea"/>
                <a:cs typeface="Times New Roman" pitchFamily="18" charset="0"/>
              </a:rPr>
              <a:t>7.6%</a:t>
            </a:r>
            <a:r>
              <a:rPr kumimoji="0" lang="zh-TW" altLang="en-US" sz="1800" kern="0" dirty="0">
                <a:solidFill>
                  <a:sysClr val="windowText" lastClr="000000"/>
                </a:solidFill>
                <a:latin typeface="+mj-lt"/>
                <a:ea typeface="+mj-ea"/>
                <a:cs typeface="Times New Roman" pitchFamily="18" charset="0"/>
              </a:rPr>
              <a:t>達新台幣</a:t>
            </a:r>
            <a:r>
              <a:rPr kumimoji="0" lang="en-US" altLang="zh-TW" sz="1800" b="0" i="0" u="none" strike="noStrike" kern="0" cap="none" spc="0" normalizeH="0" baseline="0" noProof="0" dirty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+mj-lt"/>
                <a:ea typeface="+mj-ea"/>
                <a:cs typeface="Times New Roman" pitchFamily="18" charset="0"/>
              </a:rPr>
              <a:t>5,869</a:t>
            </a:r>
            <a:r>
              <a:rPr kumimoji="0" lang="zh-TW" altLang="en-US" sz="18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+mj-lt"/>
                <a:ea typeface="+mj-ea"/>
                <a:cs typeface="Times New Roman" pitchFamily="18" charset="0"/>
              </a:rPr>
              <a:t>億</a:t>
            </a:r>
            <a:r>
              <a:rPr kumimoji="0" lang="zh-TW" altLang="en-US" sz="1800" b="0" i="0" u="none" strike="noStrike" kern="0" cap="none" spc="0" normalizeH="0" baseline="0" noProof="0" dirty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+mj-lt"/>
                <a:ea typeface="+mj-ea"/>
                <a:cs typeface="Times New Roman" pitchFamily="18" charset="0"/>
              </a:rPr>
              <a:t>元，</a:t>
            </a:r>
            <a:r>
              <a:rPr kumimoji="0" lang="zh-TW" altLang="en-US" sz="18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+mj-lt"/>
                <a:ea typeface="+mj-ea"/>
                <a:cs typeface="Times New Roman" pitchFamily="18" charset="0"/>
              </a:rPr>
              <a:t>整體</a:t>
            </a:r>
            <a:r>
              <a:rPr kumimoji="0" lang="zh-TW" altLang="zh-TW" sz="18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+mj-lt"/>
                <a:ea typeface="+mj-ea"/>
                <a:cs typeface="Times New Roman" pitchFamily="18" charset="0"/>
              </a:rPr>
              <a:t>生產總</a:t>
            </a:r>
            <a:r>
              <a:rPr kumimoji="0" lang="zh-TW" altLang="en-US" sz="18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+mj-lt"/>
                <a:ea typeface="+mj-ea"/>
                <a:cs typeface="Times New Roman" pitchFamily="18" charset="0"/>
              </a:rPr>
              <a:t>額成長</a:t>
            </a:r>
            <a:r>
              <a:rPr kumimoji="0" lang="en-US" altLang="zh-TW" sz="18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+mj-lt"/>
                <a:ea typeface="+mj-ea"/>
                <a:cs typeface="Times New Roman" pitchFamily="18" charset="0"/>
              </a:rPr>
              <a:t>5.8%</a:t>
            </a:r>
            <a:r>
              <a:rPr kumimoji="0" lang="zh-TW" altLang="en-US" sz="18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+mj-lt"/>
                <a:ea typeface="+mj-ea"/>
                <a:cs typeface="Times New Roman" pitchFamily="18" charset="0"/>
              </a:rPr>
              <a:t>。</a:t>
            </a:r>
          </a:p>
        </p:txBody>
      </p:sp>
      <p:pic>
        <p:nvPicPr>
          <p:cNvPr id="3" name="Picture 2" descr="http://hirecruit.nat.gov.tw/chinese/images/logo_idic.gif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" y="1"/>
            <a:ext cx="1615689" cy="597899"/>
          </a:xfrm>
          <a:prstGeom prst="rect">
            <a:avLst/>
          </a:prstGeom>
          <a:noFill/>
        </p:spPr>
      </p:pic>
      <p:graphicFrame>
        <p:nvGraphicFramePr>
          <p:cNvPr id="4" name="表格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3616923491"/>
              </p:ext>
            </p:extLst>
          </p:nvPr>
        </p:nvGraphicFramePr>
        <p:xfrm>
          <a:off x="6580407" y="1340768"/>
          <a:ext cx="3209131" cy="3188024"/>
        </p:xfrm>
        <a:graphic>
          <a:graphicData uri="http://schemas.openxmlformats.org/drawingml/2006/table">
            <a:tbl>
              <a:tblPr firstRow="1" bandRow="1"/>
              <a:tblGrid>
                <a:gridCol w="3209131"/>
              </a:tblGrid>
              <a:tr h="457069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9pPr>
                    </a:lstStyle>
                    <a:p>
                      <a:pPr algn="ctr"/>
                      <a:r>
                        <a:rPr lang="zh-TW" altLang="en-US" sz="2400" dirty="0" smtClean="0">
                          <a:solidFill>
                            <a:srgbClr val="002060"/>
                          </a:solidFill>
                          <a:latin typeface="+mj-lt"/>
                          <a:ea typeface="標楷體" panose="03000509000000000000" pitchFamily="65" charset="-120"/>
                          <a:cs typeface="Times New Roman" pitchFamily="18" charset="0"/>
                        </a:rPr>
                        <a:t>產業基本資料</a:t>
                      </a:r>
                      <a:endParaRPr lang="zh-TW" altLang="en-US" sz="2400" dirty="0">
                        <a:solidFill>
                          <a:srgbClr val="002060"/>
                        </a:solidFill>
                        <a:latin typeface="+mj-lt"/>
                        <a:ea typeface="標楷體" panose="03000509000000000000" pitchFamily="65" charset="-120"/>
                        <a:cs typeface="Times New Roman" pitchFamily="18" charset="0"/>
                      </a:endParaRPr>
                    </a:p>
                  </a:txBody>
                  <a:tcPr marL="99063" marR="99063" marT="45674" marB="45674">
                    <a:lnL w="12700" cmpd="sng">
                      <a:solidFill>
                        <a:sysClr val="window" lastClr="FFFFFF"/>
                      </a:solidFill>
                    </a:lnL>
                    <a:lnR w="12700" cmpd="sng">
                      <a:solidFill>
                        <a:sysClr val="window" lastClr="FFFFFF"/>
                      </a:solidFill>
                    </a:lnR>
                    <a:lnT w="12700" cmpd="sng">
                      <a:solidFill>
                        <a:sysClr val="window" lastClr="FFFFFF"/>
                      </a:solidFill>
                    </a:lnT>
                    <a:lnB w="38100" cmpd="sng">
                      <a:solidFill>
                        <a:sysClr val="window" lastClr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1F497D">
                        <a:lumMod val="20000"/>
                        <a:lumOff val="80000"/>
                      </a:srgbClr>
                    </a:solidFill>
                  </a:tcPr>
                </a:tc>
              </a:tr>
              <a:tr h="2730631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9pPr>
                    </a:lstStyle>
                    <a:p>
                      <a:pPr marL="542925" indent="-285750" algn="l" eaLnBrk="1" hangingPunct="1">
                        <a:lnSpc>
                          <a:spcPct val="130000"/>
                        </a:lnSpc>
                        <a:buFont typeface="Wingdings" pitchFamily="2" charset="2"/>
                        <a:buChar char="l"/>
                        <a:defRPr/>
                      </a:pPr>
                      <a:endParaRPr lang="en-US" altLang="zh-TW" sz="1200" dirty="0" smtClean="0">
                        <a:solidFill>
                          <a:schemeClr val="tx1"/>
                        </a:solidFill>
                        <a:latin typeface="+mj-lt"/>
                        <a:ea typeface="標楷體" panose="03000509000000000000" pitchFamily="65" charset="-120"/>
                        <a:cs typeface="Times New Roman" pitchFamily="18" charset="0"/>
                      </a:endParaRPr>
                    </a:p>
                    <a:p>
                      <a:pPr marL="542925" indent="-285750" algn="l" eaLnBrk="1" hangingPunct="1">
                        <a:lnSpc>
                          <a:spcPct val="130000"/>
                        </a:lnSpc>
                        <a:buFont typeface="Wingdings" pitchFamily="2" charset="2"/>
                        <a:buChar char="l"/>
                        <a:defRPr/>
                      </a:pPr>
                      <a:r>
                        <a:rPr lang="zh-TW" altLang="zh-TW" sz="1600" kern="1200" dirty="0" smtClean="0">
                          <a:solidFill>
                            <a:schemeClr val="tx1"/>
                          </a:solidFill>
                          <a:latin typeface="+mj-lt"/>
                          <a:ea typeface="標楷體" panose="03000509000000000000" pitchFamily="65" charset="-120"/>
                          <a:cs typeface="Times New Roman" pitchFamily="18" charset="0"/>
                        </a:rPr>
                        <a:t>生產總</a:t>
                      </a:r>
                      <a:r>
                        <a:rPr lang="zh-TW" altLang="en-US" sz="1600" kern="1200" dirty="0" smtClean="0">
                          <a:solidFill>
                            <a:schemeClr val="tx1"/>
                          </a:solidFill>
                          <a:latin typeface="+mj-lt"/>
                          <a:ea typeface="標楷體" panose="03000509000000000000" pitchFamily="65" charset="-120"/>
                          <a:cs typeface="Times New Roman" pitchFamily="18" charset="0"/>
                        </a:rPr>
                        <a:t>額：</a:t>
                      </a:r>
                      <a:r>
                        <a:rPr lang="en-US" altLang="zh-TW" sz="1600" kern="1200" dirty="0" smtClean="0">
                          <a:solidFill>
                            <a:schemeClr val="tx1"/>
                          </a:solidFill>
                          <a:latin typeface="+mj-lt"/>
                          <a:ea typeface="標楷體" panose="03000509000000000000" pitchFamily="65" charset="-120"/>
                          <a:cs typeface="Times New Roman" pitchFamily="18" charset="0"/>
                        </a:rPr>
                        <a:t/>
                      </a:r>
                      <a:br>
                        <a:rPr lang="en-US" altLang="zh-TW" sz="1600" kern="1200" dirty="0" smtClean="0">
                          <a:solidFill>
                            <a:schemeClr val="tx1"/>
                          </a:solidFill>
                          <a:latin typeface="+mj-lt"/>
                          <a:ea typeface="標楷體" panose="03000509000000000000" pitchFamily="65" charset="-120"/>
                          <a:cs typeface="Times New Roman" pitchFamily="18" charset="0"/>
                        </a:rPr>
                      </a:br>
                      <a:r>
                        <a:rPr lang="zh-TW" altLang="en-US" sz="1600" dirty="0" smtClean="0">
                          <a:solidFill>
                            <a:schemeClr val="tx1"/>
                          </a:solidFill>
                          <a:latin typeface="+mj-lt"/>
                          <a:ea typeface="標楷體" panose="03000509000000000000" pitchFamily="65" charset="-120"/>
                          <a:cs typeface="Times New Roman" pitchFamily="18" charset="0"/>
                        </a:rPr>
                        <a:t>新台幣</a:t>
                      </a:r>
                      <a:r>
                        <a:rPr lang="en-US" altLang="zh-TW" sz="1600" dirty="0" smtClean="0">
                          <a:solidFill>
                            <a:schemeClr val="tx1"/>
                          </a:solidFill>
                          <a:latin typeface="+mj-lt"/>
                          <a:ea typeface="標楷體" panose="03000509000000000000" pitchFamily="65" charset="-120"/>
                          <a:cs typeface="Times New Roman" pitchFamily="18" charset="0"/>
                        </a:rPr>
                        <a:t>9,853</a:t>
                      </a:r>
                      <a:r>
                        <a:rPr lang="zh-TW" altLang="en-US" sz="1600" dirty="0" smtClean="0">
                          <a:solidFill>
                            <a:schemeClr val="tx1"/>
                          </a:solidFill>
                          <a:latin typeface="+mj-lt"/>
                          <a:ea typeface="標楷體" panose="03000509000000000000" pitchFamily="65" charset="-120"/>
                          <a:cs typeface="Times New Roman" pitchFamily="18" charset="0"/>
                        </a:rPr>
                        <a:t>億元</a:t>
                      </a:r>
                      <a:endParaRPr lang="en-US" altLang="zh-TW" sz="1600" dirty="0" smtClean="0">
                        <a:solidFill>
                          <a:schemeClr val="tx1"/>
                        </a:solidFill>
                        <a:latin typeface="+mj-lt"/>
                        <a:ea typeface="標楷體" panose="03000509000000000000" pitchFamily="65" charset="-120"/>
                        <a:cs typeface="Times New Roman" pitchFamily="18" charset="0"/>
                      </a:endParaRPr>
                    </a:p>
                    <a:p>
                      <a:pPr marL="542925" lvl="1" indent="-285750" algn="l" eaLnBrk="1" hangingPunct="1">
                        <a:lnSpc>
                          <a:spcPct val="130000"/>
                        </a:lnSpc>
                        <a:buFont typeface="Wingdings" pitchFamily="2" charset="2"/>
                        <a:buChar char="l"/>
                        <a:defRPr/>
                      </a:pPr>
                      <a:r>
                        <a:rPr lang="zh-TW" altLang="en-US" sz="1600" dirty="0" smtClean="0">
                          <a:solidFill>
                            <a:schemeClr val="tx1"/>
                          </a:solidFill>
                          <a:latin typeface="+mj-lt"/>
                          <a:ea typeface="標楷體" panose="03000509000000000000" pitchFamily="65" charset="-120"/>
                          <a:cs typeface="Times New Roman" pitchFamily="18" charset="0"/>
                        </a:rPr>
                        <a:t>內外銷比例：</a:t>
                      </a:r>
                      <a:endParaRPr lang="en-US" altLang="zh-TW" sz="1600" dirty="0" smtClean="0">
                        <a:solidFill>
                          <a:schemeClr val="tx1"/>
                        </a:solidFill>
                        <a:latin typeface="+mj-lt"/>
                        <a:ea typeface="標楷體" panose="03000509000000000000" pitchFamily="65" charset="-120"/>
                        <a:cs typeface="Times New Roman" pitchFamily="18" charset="0"/>
                      </a:endParaRPr>
                    </a:p>
                    <a:p>
                      <a:pPr marL="257175" lvl="1" algn="l" eaLnBrk="1" hangingPunct="1">
                        <a:lnSpc>
                          <a:spcPct val="130000"/>
                        </a:lnSpc>
                        <a:defRPr/>
                      </a:pPr>
                      <a:r>
                        <a:rPr lang="en-US" altLang="zh-TW" sz="1600" dirty="0" smtClean="0">
                          <a:solidFill>
                            <a:schemeClr val="tx1"/>
                          </a:solidFill>
                          <a:latin typeface="+mj-lt"/>
                          <a:ea typeface="標楷體" panose="03000509000000000000" pitchFamily="65" charset="-120"/>
                          <a:cs typeface="Times New Roman" pitchFamily="18" charset="0"/>
                        </a:rPr>
                        <a:t>   </a:t>
                      </a:r>
                      <a:r>
                        <a:rPr lang="zh-TW" altLang="en-US" sz="1600" dirty="0" smtClean="0">
                          <a:solidFill>
                            <a:schemeClr val="tx1"/>
                          </a:solidFill>
                          <a:latin typeface="+mj-lt"/>
                          <a:ea typeface="標楷體" panose="03000509000000000000" pitchFamily="65" charset="-120"/>
                          <a:cs typeface="Times New Roman" pitchFamily="18" charset="0"/>
                        </a:rPr>
                        <a:t>外銷</a:t>
                      </a:r>
                      <a:r>
                        <a:rPr lang="en-US" altLang="zh-TW" sz="1600" dirty="0" smtClean="0">
                          <a:solidFill>
                            <a:schemeClr val="tx1"/>
                          </a:solidFill>
                          <a:latin typeface="+mj-lt"/>
                          <a:ea typeface="標楷體" panose="03000509000000000000" pitchFamily="65" charset="-120"/>
                          <a:cs typeface="Times New Roman" pitchFamily="18" charset="0"/>
                        </a:rPr>
                        <a:t>:64%</a:t>
                      </a:r>
                      <a:r>
                        <a:rPr lang="zh-TW" altLang="en-US" sz="1600" dirty="0" smtClean="0">
                          <a:solidFill>
                            <a:schemeClr val="tx1"/>
                          </a:solidFill>
                          <a:latin typeface="+mj-lt"/>
                          <a:ea typeface="標楷體" panose="03000509000000000000" pitchFamily="65" charset="-120"/>
                          <a:cs typeface="Times New Roman" pitchFamily="18" charset="0"/>
                        </a:rPr>
                        <a:t>，內銷</a:t>
                      </a:r>
                      <a:r>
                        <a:rPr lang="en-US" altLang="zh-TW" sz="1600" dirty="0" smtClean="0">
                          <a:solidFill>
                            <a:schemeClr val="tx1"/>
                          </a:solidFill>
                          <a:latin typeface="+mj-lt"/>
                          <a:ea typeface="標楷體" panose="03000509000000000000" pitchFamily="65" charset="-120"/>
                          <a:cs typeface="Times New Roman" pitchFamily="18" charset="0"/>
                        </a:rPr>
                        <a:t>:36%</a:t>
                      </a:r>
                    </a:p>
                    <a:p>
                      <a:pPr marL="542925" lvl="1" indent="-285750" algn="l" eaLnBrk="1" hangingPunct="1">
                        <a:lnSpc>
                          <a:spcPct val="130000"/>
                        </a:lnSpc>
                        <a:buFont typeface="Wingdings" pitchFamily="2" charset="2"/>
                        <a:buChar char="l"/>
                        <a:defRPr/>
                      </a:pPr>
                      <a:r>
                        <a:rPr lang="zh-TW" altLang="en-US" sz="1600" dirty="0" smtClean="0">
                          <a:solidFill>
                            <a:schemeClr val="tx1"/>
                          </a:solidFill>
                          <a:latin typeface="+mj-lt"/>
                          <a:ea typeface="標楷體" panose="03000509000000000000" pitchFamily="65" charset="-120"/>
                          <a:cs typeface="Times New Roman" pitchFamily="18" charset="0"/>
                        </a:rPr>
                        <a:t>廠商家數：</a:t>
                      </a:r>
                      <a:r>
                        <a:rPr lang="en-US" altLang="zh-TW" sz="1600" dirty="0" smtClean="0">
                          <a:solidFill>
                            <a:schemeClr val="tx1"/>
                          </a:solidFill>
                          <a:latin typeface="+mj-lt"/>
                          <a:ea typeface="標楷體" panose="03000509000000000000" pitchFamily="65" charset="-120"/>
                          <a:cs typeface="Times New Roman" pitchFamily="18" charset="0"/>
                        </a:rPr>
                        <a:t>16,655</a:t>
                      </a:r>
                      <a:r>
                        <a:rPr lang="zh-TW" altLang="en-US" sz="1600" dirty="0" smtClean="0">
                          <a:solidFill>
                            <a:schemeClr val="tx1"/>
                          </a:solidFill>
                          <a:latin typeface="+mj-lt"/>
                          <a:ea typeface="標楷體" panose="03000509000000000000" pitchFamily="65" charset="-120"/>
                          <a:cs typeface="Times New Roman" pitchFamily="18" charset="0"/>
                        </a:rPr>
                        <a:t>家</a:t>
                      </a:r>
                    </a:p>
                    <a:p>
                      <a:pPr marL="542925" lvl="1" indent="-285750" algn="l" eaLnBrk="1" hangingPunct="1">
                        <a:lnSpc>
                          <a:spcPct val="130000"/>
                        </a:lnSpc>
                        <a:buFont typeface="Wingdings" pitchFamily="2" charset="2"/>
                        <a:buChar char="l"/>
                        <a:defRPr/>
                      </a:pPr>
                      <a:r>
                        <a:rPr lang="zh-TW" altLang="en-US" sz="1600" dirty="0" smtClean="0">
                          <a:solidFill>
                            <a:schemeClr val="tx1"/>
                          </a:solidFill>
                          <a:latin typeface="+mj-lt"/>
                          <a:ea typeface="標楷體" panose="03000509000000000000" pitchFamily="65" charset="-120"/>
                          <a:cs typeface="Times New Roman" pitchFamily="18" charset="0"/>
                        </a:rPr>
                        <a:t>從業人員：</a:t>
                      </a:r>
                      <a:r>
                        <a:rPr lang="en-US" altLang="zh-TW" sz="1600" dirty="0" smtClean="0">
                          <a:solidFill>
                            <a:schemeClr val="tx1"/>
                          </a:solidFill>
                          <a:latin typeface="+mj-lt"/>
                          <a:ea typeface="標楷體" panose="03000509000000000000" pitchFamily="65" charset="-120"/>
                          <a:cs typeface="Times New Roman" pitchFamily="18" charset="0"/>
                        </a:rPr>
                        <a:t>279,040</a:t>
                      </a:r>
                      <a:r>
                        <a:rPr lang="zh-TW" altLang="en-US" sz="1600" dirty="0" smtClean="0">
                          <a:solidFill>
                            <a:schemeClr val="tx1"/>
                          </a:solidFill>
                          <a:latin typeface="+mj-lt"/>
                          <a:ea typeface="標楷體" panose="03000509000000000000" pitchFamily="65" charset="-120"/>
                          <a:cs typeface="Times New Roman" pitchFamily="18" charset="0"/>
                        </a:rPr>
                        <a:t>人</a:t>
                      </a:r>
                      <a:endParaRPr lang="en-US" altLang="zh-TW" sz="1600" dirty="0" smtClean="0">
                        <a:solidFill>
                          <a:schemeClr val="tx1"/>
                        </a:solidFill>
                        <a:latin typeface="+mj-lt"/>
                        <a:ea typeface="標楷體" panose="03000509000000000000" pitchFamily="65" charset="-120"/>
                        <a:cs typeface="Times New Roman" pitchFamily="18" charset="0"/>
                      </a:endParaRPr>
                    </a:p>
                    <a:p>
                      <a:pPr marL="542925" lvl="1" indent="-285750" algn="l" eaLnBrk="1" hangingPunct="1">
                        <a:lnSpc>
                          <a:spcPct val="130000"/>
                        </a:lnSpc>
                        <a:buFont typeface="Wingdings" pitchFamily="2" charset="2"/>
                        <a:buChar char="l"/>
                        <a:defRPr/>
                      </a:pPr>
                      <a:r>
                        <a:rPr lang="zh-TW" altLang="en-US" sz="1600" dirty="0" smtClean="0">
                          <a:solidFill>
                            <a:schemeClr val="tx1"/>
                          </a:solidFill>
                          <a:latin typeface="+mj-lt"/>
                          <a:ea typeface="標楷體" panose="03000509000000000000" pitchFamily="65" charset="-120"/>
                          <a:cs typeface="Times New Roman" pitchFamily="18" charset="0"/>
                        </a:rPr>
                        <a:t>中小企業比率高達：</a:t>
                      </a:r>
                      <a:r>
                        <a:rPr lang="en-US" altLang="zh-TW" sz="1600" dirty="0" smtClean="0">
                          <a:solidFill>
                            <a:schemeClr val="tx1"/>
                          </a:solidFill>
                          <a:latin typeface="+mj-lt"/>
                          <a:ea typeface="標楷體" panose="03000509000000000000" pitchFamily="65" charset="-120"/>
                          <a:cs typeface="Times New Roman" pitchFamily="18" charset="0"/>
                        </a:rPr>
                        <a:t>95%</a:t>
                      </a:r>
                      <a:endParaRPr lang="zh-TW" altLang="en-US" sz="1600" dirty="0" smtClean="0">
                        <a:solidFill>
                          <a:schemeClr val="tx1"/>
                        </a:solidFill>
                        <a:latin typeface="+mj-lt"/>
                        <a:ea typeface="標楷體" panose="03000509000000000000" pitchFamily="65" charset="-120"/>
                        <a:cs typeface="Times New Roman" pitchFamily="18" charset="0"/>
                      </a:endParaRPr>
                    </a:p>
                    <a:p>
                      <a:pPr algn="l"/>
                      <a:endParaRPr lang="zh-TW" altLang="en-US" sz="1200" dirty="0">
                        <a:solidFill>
                          <a:srgbClr val="0000FF"/>
                        </a:solidFill>
                        <a:latin typeface="+mj-lt"/>
                        <a:ea typeface="標楷體" panose="03000509000000000000" pitchFamily="65" charset="-120"/>
                        <a:cs typeface="Times New Roman" pitchFamily="18" charset="0"/>
                      </a:endParaRPr>
                    </a:p>
                  </a:txBody>
                  <a:tcPr marL="99063" marR="99063" marT="45674" marB="45674">
                    <a:lnL w="12700" cmpd="sng">
                      <a:solidFill>
                        <a:sysClr val="window" lastClr="FFFFFF"/>
                      </a:solidFill>
                    </a:lnL>
                    <a:lnR w="12700" cmpd="sng">
                      <a:solidFill>
                        <a:sysClr val="window" lastClr="FFFFFF"/>
                      </a:solidFill>
                    </a:lnR>
                    <a:lnT w="38100" cmpd="sng">
                      <a:solidFill>
                        <a:sysClr val="window" lastClr="FFFFFF"/>
                      </a:solidFill>
                    </a:lnT>
                    <a:lnB w="12700" cmpd="sng">
                      <a:solidFill>
                        <a:sysClr val="window" lastClr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4F81BD">
                        <a:lumMod val="20000"/>
                        <a:lumOff val="80000"/>
                      </a:srgbClr>
                    </a:solidFill>
                  </a:tcPr>
                </a:tc>
              </a:tr>
            </a:tbl>
          </a:graphicData>
        </a:graphic>
      </p:graphicFrame>
      <p:sp>
        <p:nvSpPr>
          <p:cNvPr id="6" name="標題 1"/>
          <p:cNvSpPr>
            <a:spLocks noGrp="1"/>
          </p:cNvSpPr>
          <p:nvPr>
            <p:ph type="title"/>
          </p:nvPr>
        </p:nvSpPr>
        <p:spPr>
          <a:xfrm>
            <a:off x="584515" y="0"/>
            <a:ext cx="8485452" cy="654050"/>
          </a:xfrm>
        </p:spPr>
        <p:txBody>
          <a:bodyPr/>
          <a:lstStyle/>
          <a:p>
            <a:pPr algn="ctr"/>
            <a:r>
              <a:rPr lang="zh-TW" altLang="en-US" dirty="0" smtClean="0">
                <a:latin typeface="+mj-ea"/>
                <a:ea typeface="+mj-ea"/>
              </a:rPr>
              <a:t>壹、我國機械產業現況</a:t>
            </a:r>
          </a:p>
        </p:txBody>
      </p:sp>
      <p:pic>
        <p:nvPicPr>
          <p:cNvPr id="7" name="Picture 14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16463" y="981076"/>
            <a:ext cx="6622918" cy="39846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17961" dir="2700000" kx="-3284103" algn="br" rotWithShape="0">
                    <a:srgbClr val="2F4D71">
                      <a:alpha val="50000"/>
                    </a:srgbClr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xmlns="" val="497005223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http://hirecruit.nat.gov.tw/chinese/images/logo_idic.gif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" y="1"/>
            <a:ext cx="1615689" cy="597899"/>
          </a:xfrm>
          <a:prstGeom prst="rect">
            <a:avLst/>
          </a:prstGeom>
          <a:noFill/>
        </p:spPr>
      </p:pic>
      <p:sp>
        <p:nvSpPr>
          <p:cNvPr id="4" name="標題 1"/>
          <p:cNvSpPr>
            <a:spLocks noGrp="1"/>
          </p:cNvSpPr>
          <p:nvPr>
            <p:ph type="title"/>
          </p:nvPr>
        </p:nvSpPr>
        <p:spPr>
          <a:xfrm>
            <a:off x="584515" y="0"/>
            <a:ext cx="8485452" cy="654050"/>
          </a:xfrm>
        </p:spPr>
        <p:txBody>
          <a:bodyPr/>
          <a:lstStyle/>
          <a:p>
            <a:pPr algn="ctr"/>
            <a:r>
              <a:rPr lang="zh-TW" altLang="en-US" dirty="0" smtClean="0">
                <a:latin typeface="+mj-ea"/>
                <a:ea typeface="+mj-ea"/>
              </a:rPr>
              <a:t>壹、我國機械產業現況</a:t>
            </a:r>
          </a:p>
        </p:txBody>
      </p:sp>
      <p:grpSp>
        <p:nvGrpSpPr>
          <p:cNvPr id="5" name="群組 1"/>
          <p:cNvGrpSpPr>
            <a:grpSpLocks/>
          </p:cNvGrpSpPr>
          <p:nvPr/>
        </p:nvGrpSpPr>
        <p:grpSpPr bwMode="auto">
          <a:xfrm>
            <a:off x="5084621" y="3790950"/>
            <a:ext cx="4611699" cy="3048956"/>
            <a:chOff x="-136916" y="3573882"/>
            <a:chExt cx="5165800" cy="3332376"/>
          </a:xfrm>
        </p:grpSpPr>
        <p:pic>
          <p:nvPicPr>
            <p:cNvPr id="6" name="Picture 3"/>
            <p:cNvPicPr>
              <a:picLocks noChangeAspect="1" noChangeArrowheads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xmlns="" val="0"/>
                </a:ext>
              </a:extLst>
            </a:blip>
            <a:srcRect l="1489" t="6197" r="18622" b="2187"/>
            <a:stretch>
              <a:fillRect/>
            </a:stretch>
          </p:blipFill>
          <p:spPr bwMode="auto">
            <a:xfrm>
              <a:off x="657858" y="3573882"/>
              <a:ext cx="4371026" cy="289324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7" name="矩形 74"/>
            <p:cNvSpPr>
              <a:spLocks noChangeArrowheads="1"/>
            </p:cNvSpPr>
            <p:nvPr/>
          </p:nvSpPr>
          <p:spPr bwMode="auto">
            <a:xfrm>
              <a:off x="-136916" y="6401678"/>
              <a:ext cx="4961028" cy="50458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/>
            <a:p>
              <a:pPr eaLnBrk="1" hangingPunct="1"/>
              <a:r>
                <a:rPr lang="zh-TW" altLang="zh-TW" sz="1200" dirty="0">
                  <a:solidFill>
                    <a:srgbClr val="000000"/>
                  </a:solidFill>
                  <a:latin typeface="+mj-ea"/>
                  <a:ea typeface="+mj-ea"/>
                </a:rPr>
                <a:t>資料來源：</a:t>
              </a:r>
              <a:endParaRPr lang="en-US" altLang="zh-TW" sz="1200" dirty="0">
                <a:solidFill>
                  <a:srgbClr val="000000"/>
                </a:solidFill>
                <a:latin typeface="+mj-ea"/>
                <a:ea typeface="+mj-ea"/>
              </a:endParaRPr>
            </a:p>
            <a:p>
              <a:pPr eaLnBrk="1" hangingPunct="1"/>
              <a:r>
                <a:rPr lang="zh-TW" altLang="zh-TW" sz="1200" dirty="0">
                  <a:solidFill>
                    <a:srgbClr val="000000"/>
                  </a:solidFill>
                  <a:latin typeface="+mj-ea"/>
                  <a:ea typeface="+mj-ea"/>
                </a:rPr>
                <a:t>海關進出口統計月報，機械公會，</a:t>
              </a:r>
              <a:r>
                <a:rPr lang="zh-TW" altLang="en-US" sz="1200" dirty="0">
                  <a:solidFill>
                    <a:srgbClr val="000000"/>
                  </a:solidFill>
                  <a:latin typeface="+mj-ea"/>
                  <a:ea typeface="+mj-ea"/>
                </a:rPr>
                <a:t>經濟部</a:t>
              </a:r>
              <a:r>
                <a:rPr lang="zh-TW" altLang="zh-TW" sz="1200" dirty="0">
                  <a:solidFill>
                    <a:srgbClr val="000000"/>
                  </a:solidFill>
                  <a:latin typeface="+mj-ea"/>
                  <a:ea typeface="+mj-ea"/>
                </a:rPr>
                <a:t>統計處，</a:t>
              </a:r>
              <a:r>
                <a:rPr lang="en-US" altLang="zh-TW" sz="1200" dirty="0">
                  <a:solidFill>
                    <a:srgbClr val="000000"/>
                  </a:solidFill>
                  <a:latin typeface="+mj-ea"/>
                  <a:ea typeface="+mj-ea"/>
                </a:rPr>
                <a:t>PMC</a:t>
              </a:r>
              <a:r>
                <a:rPr lang="zh-TW" altLang="zh-TW" sz="1200" dirty="0">
                  <a:solidFill>
                    <a:srgbClr val="000000"/>
                  </a:solidFill>
                  <a:latin typeface="+mj-ea"/>
                  <a:ea typeface="+mj-ea"/>
                </a:rPr>
                <a:t>整理</a:t>
              </a:r>
            </a:p>
          </p:txBody>
        </p:sp>
      </p:grpSp>
      <p:graphicFrame>
        <p:nvGraphicFramePr>
          <p:cNvPr id="8" name="表格 7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577438427"/>
              </p:ext>
            </p:extLst>
          </p:nvPr>
        </p:nvGraphicFramePr>
        <p:xfrm>
          <a:off x="5653438" y="836712"/>
          <a:ext cx="4136099" cy="2743200"/>
        </p:xfrm>
        <a:graphic>
          <a:graphicData uri="http://schemas.openxmlformats.org/drawingml/2006/table">
            <a:tbl>
              <a:tblPr firstRow="1" bandRow="1">
                <a:tableStyleId>{F5AB1C69-6EDB-4FF4-983F-18BD219EF322}</a:tableStyleId>
              </a:tblPr>
              <a:tblGrid>
                <a:gridCol w="4136099"/>
              </a:tblGrid>
              <a:tr h="457103">
                <a:tc>
                  <a:txBody>
                    <a:bodyPr/>
                    <a:lstStyle/>
                    <a:p>
                      <a:pPr marL="0" indent="0" algn="ctr">
                        <a:buFont typeface="Arial" panose="020B0604020202020204" pitchFamily="34" charset="0"/>
                        <a:buNone/>
                      </a:pPr>
                      <a:r>
                        <a:rPr lang="zh-TW" altLang="en-US" sz="2400" dirty="0" smtClean="0">
                          <a:solidFill>
                            <a:srgbClr val="008000"/>
                          </a:solidFill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產業特性</a:t>
                      </a:r>
                      <a:endParaRPr lang="zh-TW" altLang="en-US" sz="2400" dirty="0">
                        <a:solidFill>
                          <a:srgbClr val="008000"/>
                        </a:solidFill>
                        <a:latin typeface="標楷體" panose="03000509000000000000" pitchFamily="65" charset="-120"/>
                        <a:ea typeface="標楷體" panose="03000509000000000000" pitchFamily="65" charset="-120"/>
                      </a:endParaRPr>
                    </a:p>
                  </a:txBody>
                  <a:tcPr marL="99081" marR="99081" marT="45652" marB="45652">
                    <a:gradFill flip="none" rotWithShape="1">
                      <a:gsLst>
                        <a:gs pos="0">
                          <a:schemeClr val="accent3">
                            <a:tint val="66000"/>
                            <a:satMod val="160000"/>
                          </a:schemeClr>
                        </a:gs>
                        <a:gs pos="50000">
                          <a:schemeClr val="accent3">
                            <a:tint val="44500"/>
                            <a:satMod val="160000"/>
                          </a:schemeClr>
                        </a:gs>
                        <a:gs pos="100000">
                          <a:schemeClr val="accent3">
                            <a:tint val="23500"/>
                            <a:satMod val="160000"/>
                          </a:schemeClr>
                        </a:gs>
                      </a:gsLst>
                      <a:lin ang="8100000" scaled="1"/>
                      <a:tileRect/>
                    </a:gradFill>
                  </a:tcPr>
                </a:tc>
              </a:tr>
              <a:tr h="2286097">
                <a:tc>
                  <a:txBody>
                    <a:bodyPr/>
                    <a:lstStyle/>
                    <a:p>
                      <a:pPr marL="285750" indent="-285750" eaLnBrk="1" hangingPunct="1">
                        <a:buFont typeface="Arial" panose="020B0604020202020204" pitchFamily="34" charset="0"/>
                        <a:buChar char="•"/>
                      </a:pPr>
                      <a:r>
                        <a:rPr lang="zh-TW" altLang="en-US" sz="1800" dirty="0" smtClean="0"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產業群聚、上中下游產業鏈完整</a:t>
                      </a:r>
                      <a:endParaRPr lang="en-US" altLang="zh-TW" sz="1800" dirty="0" smtClean="0">
                        <a:latin typeface="標楷體" panose="03000509000000000000" pitchFamily="65" charset="-120"/>
                        <a:ea typeface="標楷體" panose="03000509000000000000" pitchFamily="65" charset="-120"/>
                      </a:endParaRPr>
                    </a:p>
                    <a:p>
                      <a:pPr marL="285750" indent="-285750" eaLnBrk="1" hangingPunct="1">
                        <a:buFont typeface="Arial" panose="020B0604020202020204" pitchFamily="34" charset="0"/>
                        <a:buChar char="•"/>
                      </a:pPr>
                      <a:r>
                        <a:rPr lang="zh-TW" altLang="en-US" sz="1800" dirty="0" smtClean="0"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整合能量強，創造高性價比</a:t>
                      </a:r>
                      <a:endParaRPr lang="en-US" altLang="zh-TW" sz="1800" dirty="0" smtClean="0">
                        <a:latin typeface="標楷體" panose="03000509000000000000" pitchFamily="65" charset="-120"/>
                        <a:ea typeface="標楷體" panose="03000509000000000000" pitchFamily="65" charset="-120"/>
                      </a:endParaRPr>
                    </a:p>
                    <a:p>
                      <a:pPr marL="285750" indent="-285750" eaLnBrk="1" hangingPunct="1">
                        <a:buFont typeface="Arial" panose="020B0604020202020204" pitchFamily="34" charset="0"/>
                        <a:buChar char="•"/>
                      </a:pPr>
                      <a:r>
                        <a:rPr lang="zh-TW" altLang="en-US" sz="1800" dirty="0" smtClean="0"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高度模組化，機械產品同質性高</a:t>
                      </a:r>
                      <a:endParaRPr lang="en-US" altLang="zh-TW" sz="1800" dirty="0" smtClean="0">
                        <a:latin typeface="標楷體" panose="03000509000000000000" pitchFamily="65" charset="-120"/>
                        <a:ea typeface="標楷體" panose="03000509000000000000" pitchFamily="65" charset="-120"/>
                      </a:endParaRPr>
                    </a:p>
                    <a:p>
                      <a:pPr marL="285750" indent="-285750" eaLnBrk="1" hangingPunct="1">
                        <a:buFont typeface="Arial" panose="020B0604020202020204" pitchFamily="34" charset="0"/>
                        <a:buChar char="•"/>
                      </a:pPr>
                      <a:r>
                        <a:rPr lang="zh-TW" altLang="en-US" sz="1800" dirty="0" smtClean="0"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單機銷售為主</a:t>
                      </a:r>
                      <a:endParaRPr lang="en-US" altLang="zh-TW" sz="1800" dirty="0" smtClean="0">
                        <a:latin typeface="標楷體" panose="03000509000000000000" pitchFamily="65" charset="-120"/>
                        <a:ea typeface="標楷體" panose="03000509000000000000" pitchFamily="65" charset="-120"/>
                      </a:endParaRPr>
                    </a:p>
                    <a:p>
                      <a:pPr marL="285750" indent="-285750" eaLnBrk="1" hangingPunct="1">
                        <a:buFont typeface="Arial" panose="020B0604020202020204" pitchFamily="34" charset="0"/>
                        <a:buChar char="•"/>
                      </a:pPr>
                      <a:r>
                        <a:rPr lang="zh-TW" altLang="en-US" sz="1800" dirty="0" smtClean="0"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多透過國外代理商銷售，無法確實掌握終端使用者需求</a:t>
                      </a:r>
                      <a:endParaRPr lang="en-US" altLang="zh-TW" sz="1800" dirty="0" smtClean="0">
                        <a:latin typeface="標楷體" panose="03000509000000000000" pitchFamily="65" charset="-120"/>
                        <a:ea typeface="標楷體" panose="03000509000000000000" pitchFamily="65" charset="-120"/>
                      </a:endParaRPr>
                    </a:p>
                    <a:p>
                      <a:pPr marL="285750" indent="-285750" eaLnBrk="1" hangingPunct="1">
                        <a:buFont typeface="Arial" panose="020B0604020202020204" pitchFamily="34" charset="0"/>
                        <a:buChar char="•"/>
                      </a:pPr>
                      <a:r>
                        <a:rPr lang="zh-TW" altLang="en-US" sz="1800" dirty="0" smtClean="0"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產品大多外銷出口，易受國際匯率波動影響</a:t>
                      </a:r>
                    </a:p>
                  </a:txBody>
                  <a:tcPr marL="99081" marR="99081" marT="45652" marB="45652"/>
                </a:tc>
              </a:tr>
            </a:tbl>
          </a:graphicData>
        </a:graphic>
      </p:graphicFrame>
      <p:graphicFrame>
        <p:nvGraphicFramePr>
          <p:cNvPr id="9" name="Group 122"/>
          <p:cNvGraphicFramePr>
            <a:graphicFrameLocks noGrp="1"/>
          </p:cNvGraphicFramePr>
          <p:nvPr/>
        </p:nvGraphicFramePr>
        <p:xfrm>
          <a:off x="607088" y="4868863"/>
          <a:ext cx="4034632" cy="1800224"/>
        </p:xfrm>
        <a:graphic>
          <a:graphicData uri="http://schemas.openxmlformats.org/drawingml/2006/table">
            <a:tbl>
              <a:tblPr>
                <a:tableStyleId>{16D9F66E-5EB9-4882-86FB-DCBF35E3C3E4}</a:tableStyleId>
              </a:tblPr>
              <a:tblGrid>
                <a:gridCol w="1792760"/>
                <a:gridCol w="702026"/>
                <a:gridCol w="1539846"/>
              </a:tblGrid>
              <a:tr h="225028">
                <a:tc rowSpan="2"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imes New Roman"/>
                          <a:ea typeface="標楷體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imes New Roman"/>
                          <a:ea typeface="標楷體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imes New Roman"/>
                          <a:ea typeface="標楷體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imes New Roman"/>
                          <a:ea typeface="標楷體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imes New Roman"/>
                          <a:ea typeface="標楷體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imes New Roman"/>
                          <a:ea typeface="標楷體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imes New Roman"/>
                          <a:ea typeface="標楷體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imes New Roman"/>
                          <a:ea typeface="標楷體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imes New Roman"/>
                          <a:ea typeface="標楷體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ts val="1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TW" sz="1400" u="none" strike="noStrike" cap="none" normalizeH="0" baseline="0" dirty="0" smtClean="0">
                          <a:ln>
                            <a:noFill/>
                          </a:ln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2013</a:t>
                      </a:r>
                      <a:r>
                        <a:rPr kumimoji="0" lang="zh-TW" altLang="en-US" sz="1400" u="none" strike="noStrike" cap="none" normalizeH="0" baseline="0" dirty="0" smtClean="0">
                          <a:ln>
                            <a:noFill/>
                          </a:ln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年</a:t>
                      </a:r>
                      <a:endParaRPr kumimoji="0" lang="zh-TW" altLang="en-US" sz="14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標楷體" panose="03000509000000000000" pitchFamily="65" charset="-120"/>
                        <a:ea typeface="標楷體" panose="03000509000000000000" pitchFamily="65" charset="-120"/>
                      </a:endParaRPr>
                    </a:p>
                  </a:txBody>
                  <a:tcPr marL="107410" marR="107410" marT="48991" marB="48991" anchor="ctr" horzOverflow="overflow"/>
                </a:tc>
                <a:tc gridSpan="2"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imes New Roman"/>
                          <a:ea typeface="標楷體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imes New Roman"/>
                          <a:ea typeface="標楷體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imes New Roman"/>
                          <a:ea typeface="標楷體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imes New Roman"/>
                          <a:ea typeface="標楷體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imes New Roman"/>
                          <a:ea typeface="標楷體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imes New Roman"/>
                          <a:ea typeface="標楷體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imes New Roman"/>
                          <a:ea typeface="標楷體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imes New Roman"/>
                          <a:ea typeface="標楷體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imes New Roman"/>
                          <a:ea typeface="標楷體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ts val="1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TW" altLang="en-US" sz="1400" u="none" strike="noStrike" cap="none" normalizeH="0" baseline="0" dirty="0" smtClean="0">
                          <a:ln>
                            <a:noFill/>
                          </a:ln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台灣出口排名</a:t>
                      </a:r>
                      <a:endParaRPr kumimoji="0" lang="zh-TW" altLang="en-US" sz="14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標楷體" panose="03000509000000000000" pitchFamily="65" charset="-120"/>
                        <a:ea typeface="標楷體" panose="03000509000000000000" pitchFamily="65" charset="-120"/>
                      </a:endParaRPr>
                    </a:p>
                  </a:txBody>
                  <a:tcPr marL="107410" marR="107410" marT="48991" marB="48991" anchor="ctr" horzOverflow="overflow"/>
                </a:tc>
                <a:tc h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</a:tr>
              <a:tr h="225028">
                <a:tc v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imes New Roman"/>
                          <a:ea typeface="標楷體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imes New Roman"/>
                          <a:ea typeface="標楷體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imes New Roman"/>
                          <a:ea typeface="標楷體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imes New Roman"/>
                          <a:ea typeface="標楷體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imes New Roman"/>
                          <a:ea typeface="標楷體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imes New Roman"/>
                          <a:ea typeface="標楷體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imes New Roman"/>
                          <a:ea typeface="標楷體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imes New Roman"/>
                          <a:ea typeface="標楷體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imes New Roman"/>
                          <a:ea typeface="標楷體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ts val="1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TW" altLang="en-US" sz="1400" u="none" strike="noStrike" cap="none" normalizeH="0" baseline="0" dirty="0" smtClean="0">
                          <a:ln>
                            <a:noFill/>
                          </a:ln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排名</a:t>
                      </a:r>
                      <a:endParaRPr kumimoji="0" lang="zh-TW" altLang="en-US" sz="14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標楷體" panose="03000509000000000000" pitchFamily="65" charset="-120"/>
                        <a:ea typeface="標楷體" panose="03000509000000000000" pitchFamily="65" charset="-120"/>
                      </a:endParaRPr>
                    </a:p>
                  </a:txBody>
                  <a:tcPr marL="107410" marR="107410" marT="48991" marB="48991" anchor="ctr" horzOverflow="overflow"/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imes New Roman"/>
                          <a:ea typeface="標楷體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imes New Roman"/>
                          <a:ea typeface="標楷體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imes New Roman"/>
                          <a:ea typeface="標楷體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imes New Roman"/>
                          <a:ea typeface="標楷體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imes New Roman"/>
                          <a:ea typeface="標楷體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imes New Roman"/>
                          <a:ea typeface="標楷體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imes New Roman"/>
                          <a:ea typeface="標楷體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imes New Roman"/>
                          <a:ea typeface="標楷體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imes New Roman"/>
                          <a:ea typeface="標楷體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ts val="1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TW" altLang="en-US" sz="1400" u="none" strike="noStrike" cap="none" normalizeH="0" baseline="0" dirty="0" smtClean="0">
                          <a:ln>
                            <a:noFill/>
                          </a:ln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全球比重</a:t>
                      </a:r>
                      <a:r>
                        <a:rPr kumimoji="0" lang="en-US" altLang="zh-TW" sz="1400" u="none" strike="noStrike" cap="none" normalizeH="0" baseline="0" dirty="0" smtClean="0">
                          <a:ln>
                            <a:noFill/>
                          </a:ln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(%)</a:t>
                      </a:r>
                      <a:endParaRPr kumimoji="0" lang="zh-TW" altLang="en-US" sz="14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標楷體" panose="03000509000000000000" pitchFamily="65" charset="-120"/>
                        <a:ea typeface="標楷體" panose="03000509000000000000" pitchFamily="65" charset="-120"/>
                      </a:endParaRPr>
                    </a:p>
                  </a:txBody>
                  <a:tcPr marL="107410" marR="107410" marT="48991" marB="48991" anchor="ctr" horzOverflow="overflow"/>
                </a:tc>
              </a:tr>
              <a:tr h="225028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imes New Roman"/>
                          <a:ea typeface="標楷體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imes New Roman"/>
                          <a:ea typeface="標楷體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imes New Roman"/>
                          <a:ea typeface="標楷體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imes New Roman"/>
                          <a:ea typeface="標楷體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imes New Roman"/>
                          <a:ea typeface="標楷體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imes New Roman"/>
                          <a:ea typeface="標楷體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imes New Roman"/>
                          <a:ea typeface="標楷體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imes New Roman"/>
                          <a:ea typeface="標楷體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imes New Roman"/>
                          <a:ea typeface="標楷體"/>
                        </a:defRPr>
                      </a:lvl9pPr>
                    </a:lstStyle>
                    <a:p>
                      <a:pPr algn="ctr">
                        <a:lnSpc>
                          <a:spcPts val="1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zh-TW" altLang="en-US" sz="1400" baseline="0" dirty="0" smtClean="0"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工具機</a:t>
                      </a:r>
                      <a:endParaRPr lang="zh-TW" altLang="en-US" sz="1400" baseline="0" dirty="0">
                        <a:solidFill>
                          <a:schemeClr val="tx1"/>
                        </a:solidFill>
                        <a:latin typeface="標楷體" panose="03000509000000000000" pitchFamily="65" charset="-120"/>
                        <a:ea typeface="標楷體" panose="03000509000000000000" pitchFamily="65" charset="-120"/>
                        <a:cs typeface="Calibri" pitchFamily="34" charset="0"/>
                      </a:endParaRPr>
                    </a:p>
                  </a:txBody>
                  <a:tcPr marL="99147" marR="99147" marT="48991" marB="48991" anchor="ctr"/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imes New Roman"/>
                          <a:ea typeface="標楷體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imes New Roman"/>
                          <a:ea typeface="標楷體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imes New Roman"/>
                          <a:ea typeface="標楷體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imes New Roman"/>
                          <a:ea typeface="標楷體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imes New Roman"/>
                          <a:ea typeface="標楷體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imes New Roman"/>
                          <a:ea typeface="標楷體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imes New Roman"/>
                          <a:ea typeface="標楷體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imes New Roman"/>
                          <a:ea typeface="標楷體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imes New Roman"/>
                          <a:ea typeface="標楷體"/>
                        </a:defRPr>
                      </a:lvl9pPr>
                    </a:lstStyle>
                    <a:p>
                      <a:pPr algn="ctr">
                        <a:lnSpc>
                          <a:spcPts val="1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zh-TW" sz="1400" b="1" baseline="0" dirty="0" smtClean="0">
                          <a:solidFill>
                            <a:srgbClr val="FF0000"/>
                          </a:solidFill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4</a:t>
                      </a:r>
                      <a:endParaRPr lang="zh-TW" altLang="en-US" sz="1400" b="1" baseline="0" dirty="0">
                        <a:solidFill>
                          <a:srgbClr val="FF0000"/>
                        </a:solidFill>
                        <a:latin typeface="標楷體" panose="03000509000000000000" pitchFamily="65" charset="-120"/>
                        <a:ea typeface="標楷體" panose="03000509000000000000" pitchFamily="65" charset="-120"/>
                        <a:cs typeface="Calibri" pitchFamily="34" charset="0"/>
                      </a:endParaRPr>
                    </a:p>
                  </a:txBody>
                  <a:tcPr marL="99147" marR="99147" marT="48991" marB="48991" anchor="ctr"/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imes New Roman"/>
                          <a:ea typeface="標楷體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imes New Roman"/>
                          <a:ea typeface="標楷體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imes New Roman"/>
                          <a:ea typeface="標楷體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imes New Roman"/>
                          <a:ea typeface="標楷體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imes New Roman"/>
                          <a:ea typeface="標楷體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imes New Roman"/>
                          <a:ea typeface="標楷體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imes New Roman"/>
                          <a:ea typeface="標楷體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imes New Roman"/>
                          <a:ea typeface="標楷體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imes New Roman"/>
                          <a:ea typeface="標楷體"/>
                        </a:defRPr>
                      </a:lvl9pPr>
                    </a:lstStyle>
                    <a:p>
                      <a:pPr algn="ctr">
                        <a:lnSpc>
                          <a:spcPts val="1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zh-TW" sz="1400" baseline="0" dirty="0" smtClean="0"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7.5</a:t>
                      </a:r>
                      <a:endParaRPr lang="zh-TW" altLang="en-US" sz="1400" baseline="0" dirty="0">
                        <a:solidFill>
                          <a:schemeClr val="tx1"/>
                        </a:solidFill>
                        <a:latin typeface="標楷體" panose="03000509000000000000" pitchFamily="65" charset="-120"/>
                        <a:ea typeface="標楷體" panose="03000509000000000000" pitchFamily="65" charset="-120"/>
                        <a:cs typeface="Calibri" pitchFamily="34" charset="0"/>
                      </a:endParaRPr>
                    </a:p>
                  </a:txBody>
                  <a:tcPr marL="99147" marR="99147" marT="48991" marB="48991" anchor="ctr"/>
                </a:tc>
              </a:tr>
              <a:tr h="225028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imes New Roman"/>
                          <a:ea typeface="標楷體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imes New Roman"/>
                          <a:ea typeface="標楷體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imes New Roman"/>
                          <a:ea typeface="標楷體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imes New Roman"/>
                          <a:ea typeface="標楷體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imes New Roman"/>
                          <a:ea typeface="標楷體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imes New Roman"/>
                          <a:ea typeface="標楷體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imes New Roman"/>
                          <a:ea typeface="標楷體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imes New Roman"/>
                          <a:ea typeface="標楷體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imes New Roman"/>
                          <a:ea typeface="標楷體"/>
                        </a:defRPr>
                      </a:lvl9pPr>
                    </a:lstStyle>
                    <a:p>
                      <a:pPr marL="0" marR="0" indent="0" algn="ctr" defTabSz="914400" rtl="0" eaLnBrk="1" fontAlgn="auto" latinLnBrk="0" hangingPunct="1">
                        <a:lnSpc>
                          <a:spcPts val="1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zh-TW" altLang="en-US" sz="1400" u="none" strike="noStrike" kern="0" cap="none" spc="0" normalizeH="0" baseline="0" noProof="0" dirty="0" smtClean="0">
                          <a:ln>
                            <a:noFill/>
                          </a:ln>
                          <a:effectLst/>
                          <a:uLnTx/>
                          <a:uFillTx/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橡塑膠機械</a:t>
                      </a:r>
                      <a:endParaRPr lang="zh-TW" altLang="en-US" sz="1400" baseline="0" dirty="0">
                        <a:solidFill>
                          <a:schemeClr val="tx1"/>
                        </a:solidFill>
                        <a:latin typeface="標楷體" panose="03000509000000000000" pitchFamily="65" charset="-120"/>
                        <a:ea typeface="標楷體" panose="03000509000000000000" pitchFamily="65" charset="-120"/>
                        <a:cs typeface="Calibri" pitchFamily="34" charset="0"/>
                      </a:endParaRPr>
                    </a:p>
                  </a:txBody>
                  <a:tcPr marL="99147" marR="99147" marT="48991" marB="48991" anchor="ctr"/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imes New Roman"/>
                          <a:ea typeface="標楷體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imes New Roman"/>
                          <a:ea typeface="標楷體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imes New Roman"/>
                          <a:ea typeface="標楷體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imes New Roman"/>
                          <a:ea typeface="標楷體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imes New Roman"/>
                          <a:ea typeface="標楷體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imes New Roman"/>
                          <a:ea typeface="標楷體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imes New Roman"/>
                          <a:ea typeface="標楷體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imes New Roman"/>
                          <a:ea typeface="標楷體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imes New Roman"/>
                          <a:ea typeface="標楷體"/>
                        </a:defRPr>
                      </a:lvl9pPr>
                    </a:lstStyle>
                    <a:p>
                      <a:pPr marL="0" marR="0" lvl="0" indent="0" algn="ctr" defTabSz="914400" rtl="0" eaLnBrk="1" fontAlgn="auto" latinLnBrk="0" hangingPunct="1">
                        <a:lnSpc>
                          <a:spcPts val="1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altLang="zh-TW" sz="1400" b="1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uLnTx/>
                          <a:uFillTx/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6</a:t>
                      </a:r>
                      <a:endParaRPr kumimoji="0" lang="zh-TW" altLang="en-US" sz="1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FF0000"/>
                        </a:solidFill>
                        <a:effectLst/>
                        <a:uLnTx/>
                        <a:uFillTx/>
                        <a:latin typeface="標楷體" panose="03000509000000000000" pitchFamily="65" charset="-120"/>
                        <a:ea typeface="標楷體" panose="03000509000000000000" pitchFamily="65" charset="-120"/>
                        <a:cs typeface="Calibri" pitchFamily="34" charset="0"/>
                      </a:endParaRPr>
                    </a:p>
                  </a:txBody>
                  <a:tcPr marL="99147" marR="99147" marT="48991" marB="48991" anchor="ctr"/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imes New Roman"/>
                          <a:ea typeface="標楷體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imes New Roman"/>
                          <a:ea typeface="標楷體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imes New Roman"/>
                          <a:ea typeface="標楷體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imes New Roman"/>
                          <a:ea typeface="標楷體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imes New Roman"/>
                          <a:ea typeface="標楷體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imes New Roman"/>
                          <a:ea typeface="標楷體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imes New Roman"/>
                          <a:ea typeface="標楷體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imes New Roman"/>
                          <a:ea typeface="標楷體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imes New Roman"/>
                          <a:ea typeface="標楷體"/>
                        </a:defRPr>
                      </a:lvl9pPr>
                    </a:lstStyle>
                    <a:p>
                      <a:pPr marL="0" marR="0" lvl="0" indent="0" algn="ctr" defTabSz="914400" rtl="0" eaLnBrk="1" fontAlgn="auto" latinLnBrk="0" hangingPunct="1">
                        <a:lnSpc>
                          <a:spcPts val="1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altLang="zh-TW" sz="1400" u="none" strike="noStrike" kern="1200" cap="none" spc="0" normalizeH="0" baseline="0" noProof="0" dirty="0" smtClean="0">
                          <a:ln>
                            <a:noFill/>
                          </a:ln>
                          <a:effectLst/>
                          <a:uLnTx/>
                          <a:uFillTx/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5.4</a:t>
                      </a:r>
                      <a:endParaRPr kumimoji="0" lang="zh-TW" altLang="en-US" sz="14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uLnTx/>
                        <a:uFillTx/>
                        <a:latin typeface="標楷體" panose="03000509000000000000" pitchFamily="65" charset="-120"/>
                        <a:ea typeface="標楷體" panose="03000509000000000000" pitchFamily="65" charset="-120"/>
                        <a:cs typeface="Calibri" pitchFamily="34" charset="0"/>
                      </a:endParaRPr>
                    </a:p>
                  </a:txBody>
                  <a:tcPr marL="99147" marR="99147" marT="48991" marB="48991" anchor="ctr"/>
                </a:tc>
              </a:tr>
              <a:tr h="225028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imes New Roman"/>
                          <a:ea typeface="標楷體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imes New Roman"/>
                          <a:ea typeface="標楷體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imes New Roman"/>
                          <a:ea typeface="標楷體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imes New Roman"/>
                          <a:ea typeface="標楷體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imes New Roman"/>
                          <a:ea typeface="標楷體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imes New Roman"/>
                          <a:ea typeface="標楷體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imes New Roman"/>
                          <a:ea typeface="標楷體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imes New Roman"/>
                          <a:ea typeface="標楷體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imes New Roman"/>
                          <a:ea typeface="標楷體"/>
                        </a:defRPr>
                      </a:lvl9pPr>
                    </a:lstStyle>
                    <a:p>
                      <a:pPr algn="ctr">
                        <a:lnSpc>
                          <a:spcPts val="1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zh-TW" altLang="en-US" sz="1400" baseline="0" dirty="0" smtClean="0"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紡織機械</a:t>
                      </a:r>
                      <a:endParaRPr lang="zh-TW" altLang="en-US" sz="1400" baseline="0" dirty="0">
                        <a:solidFill>
                          <a:schemeClr val="tx1"/>
                        </a:solidFill>
                        <a:latin typeface="標楷體" panose="03000509000000000000" pitchFamily="65" charset="-120"/>
                        <a:ea typeface="標楷體" panose="03000509000000000000" pitchFamily="65" charset="-120"/>
                        <a:cs typeface="Calibri" pitchFamily="34" charset="0"/>
                      </a:endParaRPr>
                    </a:p>
                  </a:txBody>
                  <a:tcPr marL="99147" marR="99147" marT="48991" marB="48991" anchor="ctr"/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imes New Roman"/>
                          <a:ea typeface="標楷體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imes New Roman"/>
                          <a:ea typeface="標楷體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imes New Roman"/>
                          <a:ea typeface="標楷體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imes New Roman"/>
                          <a:ea typeface="標楷體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imes New Roman"/>
                          <a:ea typeface="標楷體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imes New Roman"/>
                          <a:ea typeface="標楷體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imes New Roman"/>
                          <a:ea typeface="標楷體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imes New Roman"/>
                          <a:ea typeface="標楷體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imes New Roman"/>
                          <a:ea typeface="標楷體"/>
                        </a:defRPr>
                      </a:lvl9pPr>
                    </a:lstStyle>
                    <a:p>
                      <a:pPr algn="ctr">
                        <a:lnSpc>
                          <a:spcPts val="1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zh-TW" sz="1400" b="1" baseline="0" dirty="0" smtClean="0">
                          <a:solidFill>
                            <a:srgbClr val="FF0000"/>
                          </a:solidFill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5</a:t>
                      </a:r>
                      <a:endParaRPr lang="zh-TW" altLang="en-US" sz="1400" b="1" baseline="0" dirty="0">
                        <a:solidFill>
                          <a:srgbClr val="FF0000"/>
                        </a:solidFill>
                        <a:latin typeface="標楷體" panose="03000509000000000000" pitchFamily="65" charset="-120"/>
                        <a:ea typeface="標楷體" panose="03000509000000000000" pitchFamily="65" charset="-120"/>
                        <a:cs typeface="Calibri" pitchFamily="34" charset="0"/>
                      </a:endParaRPr>
                    </a:p>
                  </a:txBody>
                  <a:tcPr marL="99147" marR="99147" marT="48991" marB="48991" anchor="ctr"/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imes New Roman"/>
                          <a:ea typeface="標楷體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imes New Roman"/>
                          <a:ea typeface="標楷體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imes New Roman"/>
                          <a:ea typeface="標楷體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imes New Roman"/>
                          <a:ea typeface="標楷體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imes New Roman"/>
                          <a:ea typeface="標楷體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imes New Roman"/>
                          <a:ea typeface="標楷體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imes New Roman"/>
                          <a:ea typeface="標楷體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imes New Roman"/>
                          <a:ea typeface="標楷體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imes New Roman"/>
                          <a:ea typeface="標楷體"/>
                        </a:defRPr>
                      </a:lvl9pPr>
                    </a:lstStyle>
                    <a:p>
                      <a:pPr algn="ctr">
                        <a:lnSpc>
                          <a:spcPts val="1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zh-TW" sz="1400" baseline="0" dirty="0" smtClean="0"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6.2</a:t>
                      </a:r>
                      <a:endParaRPr lang="zh-TW" altLang="en-US" sz="1400" baseline="0" dirty="0">
                        <a:solidFill>
                          <a:schemeClr val="tx1"/>
                        </a:solidFill>
                        <a:latin typeface="標楷體" panose="03000509000000000000" pitchFamily="65" charset="-120"/>
                        <a:ea typeface="標楷體" panose="03000509000000000000" pitchFamily="65" charset="-120"/>
                        <a:cs typeface="Calibri" pitchFamily="34" charset="0"/>
                      </a:endParaRPr>
                    </a:p>
                  </a:txBody>
                  <a:tcPr marL="99147" marR="99147" marT="48991" marB="48991" anchor="ctr"/>
                </a:tc>
              </a:tr>
              <a:tr h="225028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imes New Roman"/>
                          <a:ea typeface="標楷體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imes New Roman"/>
                          <a:ea typeface="標楷體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imes New Roman"/>
                          <a:ea typeface="標楷體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imes New Roman"/>
                          <a:ea typeface="標楷體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imes New Roman"/>
                          <a:ea typeface="標楷體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imes New Roman"/>
                          <a:ea typeface="標楷體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imes New Roman"/>
                          <a:ea typeface="標楷體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imes New Roman"/>
                          <a:ea typeface="標楷體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imes New Roman"/>
                          <a:ea typeface="標楷體"/>
                        </a:defRPr>
                      </a:lvl9pPr>
                    </a:lstStyle>
                    <a:p>
                      <a:pPr algn="ctr">
                        <a:lnSpc>
                          <a:spcPts val="1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kumimoji="0" lang="zh-TW" altLang="en-US" sz="1400" u="none" strike="noStrike" kern="0" cap="none" spc="0" normalizeH="0" baseline="0" noProof="0" dirty="0" smtClean="0">
                          <a:ln>
                            <a:noFill/>
                          </a:ln>
                          <a:effectLst/>
                          <a:uLnTx/>
                          <a:uFillTx/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木工機械</a:t>
                      </a:r>
                      <a:endParaRPr lang="zh-TW" altLang="en-US" sz="1400" baseline="0" dirty="0">
                        <a:solidFill>
                          <a:schemeClr val="tx1"/>
                        </a:solidFill>
                        <a:latin typeface="標楷體" panose="03000509000000000000" pitchFamily="65" charset="-120"/>
                        <a:ea typeface="標楷體" panose="03000509000000000000" pitchFamily="65" charset="-120"/>
                        <a:cs typeface="Calibri" pitchFamily="34" charset="0"/>
                      </a:endParaRPr>
                    </a:p>
                  </a:txBody>
                  <a:tcPr marL="99147" marR="99147" marT="48991" marB="48991" anchor="ctr"/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imes New Roman"/>
                          <a:ea typeface="標楷體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imes New Roman"/>
                          <a:ea typeface="標楷體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imes New Roman"/>
                          <a:ea typeface="標楷體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imes New Roman"/>
                          <a:ea typeface="標楷體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imes New Roman"/>
                          <a:ea typeface="標楷體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imes New Roman"/>
                          <a:ea typeface="標楷體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imes New Roman"/>
                          <a:ea typeface="標楷體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imes New Roman"/>
                          <a:ea typeface="標楷體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imes New Roman"/>
                          <a:ea typeface="標楷體"/>
                        </a:defRPr>
                      </a:lvl9pPr>
                    </a:lstStyle>
                    <a:p>
                      <a:pPr marL="0" algn="ctr" defTabSz="914400" rtl="0" eaLnBrk="1" latinLnBrk="0" hangingPunct="1">
                        <a:lnSpc>
                          <a:spcPts val="1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kumimoji="0" lang="en-US" altLang="zh-TW" sz="1400" b="1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uLnTx/>
                          <a:uFillTx/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4</a:t>
                      </a:r>
                      <a:endParaRPr kumimoji="0" lang="zh-TW" altLang="en-US" sz="1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FF0000"/>
                        </a:solidFill>
                        <a:effectLst/>
                        <a:uLnTx/>
                        <a:uFillTx/>
                        <a:latin typeface="標楷體" panose="03000509000000000000" pitchFamily="65" charset="-120"/>
                        <a:ea typeface="標楷體" panose="03000509000000000000" pitchFamily="65" charset="-120"/>
                        <a:cs typeface="Calibri" pitchFamily="34" charset="0"/>
                      </a:endParaRPr>
                    </a:p>
                  </a:txBody>
                  <a:tcPr marL="99147" marR="99147" marT="48991" marB="48991" anchor="ctr"/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imes New Roman"/>
                          <a:ea typeface="標楷體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imes New Roman"/>
                          <a:ea typeface="標楷體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imes New Roman"/>
                          <a:ea typeface="標楷體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imes New Roman"/>
                          <a:ea typeface="標楷體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imes New Roman"/>
                          <a:ea typeface="標楷體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imes New Roman"/>
                          <a:ea typeface="標楷體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imes New Roman"/>
                          <a:ea typeface="標楷體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imes New Roman"/>
                          <a:ea typeface="標楷體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imes New Roman"/>
                          <a:ea typeface="標楷體"/>
                        </a:defRPr>
                      </a:lvl9pPr>
                    </a:lstStyle>
                    <a:p>
                      <a:pPr marL="0" algn="ctr" defTabSz="914400" rtl="0" eaLnBrk="1" latinLnBrk="0" hangingPunct="1">
                        <a:lnSpc>
                          <a:spcPts val="1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kumimoji="0" lang="en-US" altLang="zh-TW" sz="1400" u="none" strike="noStrike" kern="1200" cap="none" spc="0" normalizeH="0" baseline="0" noProof="0" dirty="0" smtClean="0">
                          <a:ln>
                            <a:noFill/>
                          </a:ln>
                          <a:effectLst/>
                          <a:uLnTx/>
                          <a:uFillTx/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8.7</a:t>
                      </a:r>
                      <a:endParaRPr kumimoji="0" lang="zh-TW" altLang="en-US" sz="14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uLnTx/>
                        <a:uFillTx/>
                        <a:latin typeface="標楷體" panose="03000509000000000000" pitchFamily="65" charset="-120"/>
                        <a:ea typeface="標楷體" panose="03000509000000000000" pitchFamily="65" charset="-120"/>
                        <a:cs typeface="Calibri" pitchFamily="34" charset="0"/>
                      </a:endParaRPr>
                    </a:p>
                  </a:txBody>
                  <a:tcPr marL="99147" marR="99147" marT="48991" marB="48991" anchor="ctr"/>
                </a:tc>
              </a:tr>
              <a:tr h="225028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imes New Roman"/>
                          <a:ea typeface="標楷體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imes New Roman"/>
                          <a:ea typeface="標楷體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imes New Roman"/>
                          <a:ea typeface="標楷體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imes New Roman"/>
                          <a:ea typeface="標楷體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imes New Roman"/>
                          <a:ea typeface="標楷體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imes New Roman"/>
                          <a:ea typeface="標楷體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imes New Roman"/>
                          <a:ea typeface="標楷體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imes New Roman"/>
                          <a:ea typeface="標楷體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imes New Roman"/>
                          <a:ea typeface="標楷體"/>
                        </a:defRPr>
                      </a:lvl9pPr>
                    </a:lstStyle>
                    <a:p>
                      <a:pPr marL="0" marR="0" lvl="0" indent="0" algn="ctr" defTabSz="914400" rtl="0" eaLnBrk="1" fontAlgn="auto" latinLnBrk="0" hangingPunct="1">
                        <a:lnSpc>
                          <a:spcPts val="1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zh-TW" altLang="en-US" sz="1400" u="none" strike="noStrike" kern="1200" cap="none" spc="0" normalizeH="0" baseline="0" noProof="0" dirty="0" smtClean="0">
                          <a:ln>
                            <a:noFill/>
                          </a:ln>
                          <a:effectLst/>
                          <a:uLnTx/>
                          <a:uFillTx/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工具機零組件</a:t>
                      </a:r>
                      <a:endParaRPr kumimoji="0" lang="zh-TW" altLang="en-US" sz="14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uLnTx/>
                        <a:uFillTx/>
                        <a:latin typeface="標楷體" panose="03000509000000000000" pitchFamily="65" charset="-120"/>
                        <a:ea typeface="標楷體" panose="03000509000000000000" pitchFamily="65" charset="-120"/>
                        <a:cs typeface="Calibri" pitchFamily="34" charset="0"/>
                      </a:endParaRPr>
                    </a:p>
                  </a:txBody>
                  <a:tcPr marL="99147" marR="99147" marT="48991" marB="48991" anchor="ctr"/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imes New Roman"/>
                          <a:ea typeface="標楷體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imes New Roman"/>
                          <a:ea typeface="標楷體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imes New Roman"/>
                          <a:ea typeface="標楷體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imes New Roman"/>
                          <a:ea typeface="標楷體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imes New Roman"/>
                          <a:ea typeface="標楷體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imes New Roman"/>
                          <a:ea typeface="標楷體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imes New Roman"/>
                          <a:ea typeface="標楷體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imes New Roman"/>
                          <a:ea typeface="標楷體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imes New Roman"/>
                          <a:ea typeface="標楷體"/>
                        </a:defRPr>
                      </a:lvl9pPr>
                    </a:lstStyle>
                    <a:p>
                      <a:pPr marL="0" algn="ctr" defTabSz="914400" rtl="0" eaLnBrk="1" latinLnBrk="0" hangingPunct="1">
                        <a:lnSpc>
                          <a:spcPts val="1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kumimoji="0" lang="en-US" altLang="zh-TW" sz="1400" b="1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uLnTx/>
                          <a:uFillTx/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7</a:t>
                      </a:r>
                      <a:endParaRPr kumimoji="0" lang="zh-TW" altLang="en-US" sz="1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FF0000"/>
                        </a:solidFill>
                        <a:effectLst/>
                        <a:uLnTx/>
                        <a:uFillTx/>
                        <a:latin typeface="標楷體" panose="03000509000000000000" pitchFamily="65" charset="-120"/>
                        <a:ea typeface="標楷體" panose="03000509000000000000" pitchFamily="65" charset="-120"/>
                        <a:cs typeface="Calibri" pitchFamily="34" charset="0"/>
                      </a:endParaRPr>
                    </a:p>
                  </a:txBody>
                  <a:tcPr marL="99147" marR="99147" marT="48991" marB="48991" anchor="ctr"/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imes New Roman"/>
                          <a:ea typeface="標楷體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imes New Roman"/>
                          <a:ea typeface="標楷體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imes New Roman"/>
                          <a:ea typeface="標楷體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imes New Roman"/>
                          <a:ea typeface="標楷體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imes New Roman"/>
                          <a:ea typeface="標楷體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imes New Roman"/>
                          <a:ea typeface="標楷體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imes New Roman"/>
                          <a:ea typeface="標楷體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imes New Roman"/>
                          <a:ea typeface="標楷體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imes New Roman"/>
                          <a:ea typeface="標楷體"/>
                        </a:defRPr>
                      </a:lvl9pPr>
                    </a:lstStyle>
                    <a:p>
                      <a:pPr marL="0" algn="ctr" defTabSz="914400" rtl="0" eaLnBrk="1" latinLnBrk="0" hangingPunct="1">
                        <a:lnSpc>
                          <a:spcPts val="1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kumimoji="0" lang="en-US" altLang="zh-TW" sz="1400" u="none" strike="noStrike" kern="1200" cap="none" spc="0" normalizeH="0" baseline="0" noProof="0" dirty="0" smtClean="0">
                          <a:ln>
                            <a:noFill/>
                          </a:ln>
                          <a:effectLst/>
                          <a:uLnTx/>
                          <a:uFillTx/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4.8</a:t>
                      </a:r>
                      <a:endParaRPr kumimoji="0" lang="zh-TW" altLang="en-US" sz="14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uLnTx/>
                        <a:uFillTx/>
                        <a:latin typeface="標楷體" panose="03000509000000000000" pitchFamily="65" charset="-120"/>
                        <a:ea typeface="標楷體" panose="03000509000000000000" pitchFamily="65" charset="-120"/>
                        <a:cs typeface="Calibri" pitchFamily="34" charset="0"/>
                      </a:endParaRPr>
                    </a:p>
                  </a:txBody>
                  <a:tcPr marL="99147" marR="99147" marT="48991" marB="48991" anchor="ctr"/>
                </a:tc>
              </a:tr>
              <a:tr h="225028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imes New Roman"/>
                          <a:ea typeface="標楷體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imes New Roman"/>
                          <a:ea typeface="標楷體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imes New Roman"/>
                          <a:ea typeface="標楷體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imes New Roman"/>
                          <a:ea typeface="標楷體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imes New Roman"/>
                          <a:ea typeface="標楷體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imes New Roman"/>
                          <a:ea typeface="標楷體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imes New Roman"/>
                          <a:ea typeface="標楷體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imes New Roman"/>
                          <a:ea typeface="標楷體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imes New Roman"/>
                          <a:ea typeface="標楷體"/>
                        </a:defRPr>
                      </a:lvl9pPr>
                    </a:lstStyle>
                    <a:p>
                      <a:pPr algn="ctr">
                        <a:lnSpc>
                          <a:spcPts val="1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zh-TW" altLang="en-US" sz="1400" baseline="0" dirty="0" smtClean="0"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滾珠或滾子螺桿</a:t>
                      </a:r>
                      <a:endParaRPr lang="zh-TW" altLang="en-US" sz="1400" baseline="0" dirty="0">
                        <a:solidFill>
                          <a:schemeClr val="tx1"/>
                        </a:solidFill>
                        <a:latin typeface="標楷體" panose="03000509000000000000" pitchFamily="65" charset="-120"/>
                        <a:ea typeface="標楷體" panose="03000509000000000000" pitchFamily="65" charset="-120"/>
                        <a:cs typeface="Calibri" pitchFamily="34" charset="0"/>
                      </a:endParaRPr>
                    </a:p>
                  </a:txBody>
                  <a:tcPr marL="99147" marR="99147" marT="48991" marB="48991" anchor="ctr"/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imes New Roman"/>
                          <a:ea typeface="標楷體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imes New Roman"/>
                          <a:ea typeface="標楷體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imes New Roman"/>
                          <a:ea typeface="標楷體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imes New Roman"/>
                          <a:ea typeface="標楷體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imes New Roman"/>
                          <a:ea typeface="標楷體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imes New Roman"/>
                          <a:ea typeface="標楷體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imes New Roman"/>
                          <a:ea typeface="標楷體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imes New Roman"/>
                          <a:ea typeface="標楷體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imes New Roman"/>
                          <a:ea typeface="標楷體"/>
                        </a:defRPr>
                      </a:lvl9pPr>
                    </a:lstStyle>
                    <a:p>
                      <a:pPr algn="ctr">
                        <a:lnSpc>
                          <a:spcPts val="1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zh-TW" sz="1400" b="1" baseline="0" dirty="0" smtClean="0">
                          <a:solidFill>
                            <a:srgbClr val="FF0000"/>
                          </a:solidFill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8</a:t>
                      </a:r>
                      <a:endParaRPr lang="zh-TW" altLang="en-US" sz="1400" b="1" baseline="0" dirty="0">
                        <a:solidFill>
                          <a:srgbClr val="FF0000"/>
                        </a:solidFill>
                        <a:latin typeface="標楷體" panose="03000509000000000000" pitchFamily="65" charset="-120"/>
                        <a:ea typeface="標楷體" panose="03000509000000000000" pitchFamily="65" charset="-120"/>
                        <a:cs typeface="Calibri" pitchFamily="34" charset="0"/>
                      </a:endParaRPr>
                    </a:p>
                  </a:txBody>
                  <a:tcPr marL="99147" marR="99147" marT="48991" marB="48991" anchor="ctr"/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imes New Roman"/>
                          <a:ea typeface="標楷體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imes New Roman"/>
                          <a:ea typeface="標楷體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imes New Roman"/>
                          <a:ea typeface="標楷體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imes New Roman"/>
                          <a:ea typeface="標楷體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imes New Roman"/>
                          <a:ea typeface="標楷體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imes New Roman"/>
                          <a:ea typeface="標楷體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imes New Roman"/>
                          <a:ea typeface="標楷體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imes New Roman"/>
                          <a:ea typeface="標楷體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imes New Roman"/>
                          <a:ea typeface="標楷體"/>
                        </a:defRPr>
                      </a:lvl9pPr>
                    </a:lstStyle>
                    <a:p>
                      <a:pPr algn="ctr">
                        <a:lnSpc>
                          <a:spcPts val="1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zh-TW" sz="1400" baseline="0" dirty="0" smtClean="0"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3.8</a:t>
                      </a:r>
                      <a:endParaRPr lang="zh-TW" altLang="en-US" sz="1400" baseline="0" dirty="0">
                        <a:solidFill>
                          <a:schemeClr val="tx1"/>
                        </a:solidFill>
                        <a:latin typeface="標楷體" panose="03000509000000000000" pitchFamily="65" charset="-120"/>
                        <a:ea typeface="標楷體" panose="03000509000000000000" pitchFamily="65" charset="-120"/>
                        <a:cs typeface="Calibri" pitchFamily="34" charset="0"/>
                      </a:endParaRPr>
                    </a:p>
                  </a:txBody>
                  <a:tcPr marL="99147" marR="99147" marT="48991" marB="48991" anchor="ctr"/>
                </a:tc>
              </a:tr>
            </a:tbl>
          </a:graphicData>
        </a:graphic>
      </p:graphicFrame>
      <p:sp>
        <p:nvSpPr>
          <p:cNvPr id="10" name="文字方塊 3"/>
          <p:cNvSpPr txBox="1">
            <a:spLocks noChangeArrowheads="1"/>
          </p:cNvSpPr>
          <p:nvPr/>
        </p:nvSpPr>
        <p:spPr bwMode="auto">
          <a:xfrm>
            <a:off x="5265035" y="3789463"/>
            <a:ext cx="1415772" cy="461665"/>
          </a:xfrm>
          <a:prstGeom prst="rect">
            <a:avLst/>
          </a:prstGeom>
          <a:gradFill rotWithShape="1">
            <a:gsLst>
              <a:gs pos="0">
                <a:srgbClr val="BEF397"/>
              </a:gs>
              <a:gs pos="50000">
                <a:srgbClr val="D5F6C0"/>
              </a:gs>
              <a:gs pos="100000">
                <a:srgbClr val="EAFAE0"/>
              </a:gs>
            </a:gsLst>
            <a:lin ang="5400000" scaled="1"/>
          </a:gradFill>
          <a:ln>
            <a:noFill/>
          </a:ln>
          <a:extLs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kumimoji="1" sz="2400">
                <a:solidFill>
                  <a:schemeClr val="tx1"/>
                </a:solidFill>
                <a:latin typeface="Times New Roman" pitchFamily="18" charset="0"/>
                <a:ea typeface="標楷體" pitchFamily="65" charset="-120"/>
              </a:defRPr>
            </a:lvl1pPr>
            <a:lvl2pPr marL="742950" indent="-285750">
              <a:defRPr kumimoji="1" sz="2400">
                <a:solidFill>
                  <a:schemeClr val="tx1"/>
                </a:solidFill>
                <a:latin typeface="Times New Roman" pitchFamily="18" charset="0"/>
                <a:ea typeface="標楷體" pitchFamily="65" charset="-120"/>
              </a:defRPr>
            </a:lvl2pPr>
            <a:lvl3pPr marL="1143000" indent="-228600">
              <a:defRPr kumimoji="1" sz="2400">
                <a:solidFill>
                  <a:schemeClr val="tx1"/>
                </a:solidFill>
                <a:latin typeface="Times New Roman" pitchFamily="18" charset="0"/>
                <a:ea typeface="標楷體" pitchFamily="65" charset="-120"/>
              </a:defRPr>
            </a:lvl3pPr>
            <a:lvl4pPr marL="1600200" indent="-228600">
              <a:defRPr kumimoji="1" sz="2400">
                <a:solidFill>
                  <a:schemeClr val="tx1"/>
                </a:solidFill>
                <a:latin typeface="Times New Roman" pitchFamily="18" charset="0"/>
                <a:ea typeface="標楷體" pitchFamily="65" charset="-120"/>
              </a:defRPr>
            </a:lvl4pPr>
            <a:lvl5pPr marL="2057400" indent="-228600">
              <a:defRPr kumimoji="1" sz="2400">
                <a:solidFill>
                  <a:schemeClr val="tx1"/>
                </a:solidFill>
                <a:latin typeface="Times New Roman" pitchFamily="18" charset="0"/>
                <a:ea typeface="標楷體" pitchFamily="65" charset="-12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itchFamily="18" charset="0"/>
                <a:ea typeface="標楷體" pitchFamily="65" charset="-12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itchFamily="18" charset="0"/>
                <a:ea typeface="標楷體" pitchFamily="65" charset="-12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itchFamily="18" charset="0"/>
                <a:ea typeface="標楷體" pitchFamily="65" charset="-12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itchFamily="18" charset="0"/>
                <a:ea typeface="標楷體" pitchFamily="65" charset="-120"/>
              </a:defRPr>
            </a:lvl9pPr>
          </a:lstStyle>
          <a:p>
            <a:r>
              <a:rPr lang="zh-TW" altLang="en-US" b="1" dirty="0">
                <a:solidFill>
                  <a:srgbClr val="008000"/>
                </a:solidFill>
              </a:rPr>
              <a:t>產品比重</a:t>
            </a:r>
          </a:p>
        </p:txBody>
      </p:sp>
      <p:sp>
        <p:nvSpPr>
          <p:cNvPr id="11" name="文字方塊 43"/>
          <p:cNvSpPr txBox="1">
            <a:spLocks noChangeArrowheads="1"/>
          </p:cNvSpPr>
          <p:nvPr/>
        </p:nvSpPr>
        <p:spPr bwMode="auto">
          <a:xfrm>
            <a:off x="64573" y="620713"/>
            <a:ext cx="1415772" cy="461665"/>
          </a:xfrm>
          <a:prstGeom prst="rect">
            <a:avLst/>
          </a:prstGeom>
          <a:gradFill rotWithShape="1">
            <a:gsLst>
              <a:gs pos="0">
                <a:srgbClr val="BEF397"/>
              </a:gs>
              <a:gs pos="50000">
                <a:srgbClr val="D5F6C0"/>
              </a:gs>
              <a:gs pos="100000">
                <a:srgbClr val="EAFAE0"/>
              </a:gs>
            </a:gsLst>
            <a:lin ang="5400000" scaled="1"/>
          </a:gradFill>
          <a:ln>
            <a:noFill/>
          </a:ln>
          <a:extLs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kumimoji="1" sz="2400">
                <a:solidFill>
                  <a:schemeClr val="tx1"/>
                </a:solidFill>
                <a:latin typeface="Times New Roman" pitchFamily="18" charset="0"/>
                <a:ea typeface="標楷體" pitchFamily="65" charset="-120"/>
              </a:defRPr>
            </a:lvl1pPr>
            <a:lvl2pPr marL="742950" indent="-285750">
              <a:defRPr kumimoji="1" sz="2400">
                <a:solidFill>
                  <a:schemeClr val="tx1"/>
                </a:solidFill>
                <a:latin typeface="Times New Roman" pitchFamily="18" charset="0"/>
                <a:ea typeface="標楷體" pitchFamily="65" charset="-120"/>
              </a:defRPr>
            </a:lvl2pPr>
            <a:lvl3pPr marL="1143000" indent="-228600">
              <a:defRPr kumimoji="1" sz="2400">
                <a:solidFill>
                  <a:schemeClr val="tx1"/>
                </a:solidFill>
                <a:latin typeface="Times New Roman" pitchFamily="18" charset="0"/>
                <a:ea typeface="標楷體" pitchFamily="65" charset="-120"/>
              </a:defRPr>
            </a:lvl3pPr>
            <a:lvl4pPr marL="1600200" indent="-228600">
              <a:defRPr kumimoji="1" sz="2400">
                <a:solidFill>
                  <a:schemeClr val="tx1"/>
                </a:solidFill>
                <a:latin typeface="Times New Roman" pitchFamily="18" charset="0"/>
                <a:ea typeface="標楷體" pitchFamily="65" charset="-120"/>
              </a:defRPr>
            </a:lvl4pPr>
            <a:lvl5pPr marL="2057400" indent="-228600">
              <a:defRPr kumimoji="1" sz="2400">
                <a:solidFill>
                  <a:schemeClr val="tx1"/>
                </a:solidFill>
                <a:latin typeface="Times New Roman" pitchFamily="18" charset="0"/>
                <a:ea typeface="標楷體" pitchFamily="65" charset="-12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itchFamily="18" charset="0"/>
                <a:ea typeface="標楷體" pitchFamily="65" charset="-12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itchFamily="18" charset="0"/>
                <a:ea typeface="標楷體" pitchFamily="65" charset="-12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itchFamily="18" charset="0"/>
                <a:ea typeface="標楷體" pitchFamily="65" charset="-12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itchFamily="18" charset="0"/>
                <a:ea typeface="標楷體" pitchFamily="65" charset="-120"/>
              </a:defRPr>
            </a:lvl9pPr>
          </a:lstStyle>
          <a:p>
            <a:r>
              <a:rPr lang="zh-TW" altLang="en-US" b="1" dirty="0">
                <a:solidFill>
                  <a:srgbClr val="008000"/>
                </a:solidFill>
                <a:latin typeface="+mj-ea"/>
                <a:ea typeface="+mj-ea"/>
              </a:rPr>
              <a:t>廠商分布</a:t>
            </a:r>
          </a:p>
        </p:txBody>
      </p:sp>
      <p:grpSp>
        <p:nvGrpSpPr>
          <p:cNvPr id="12" name="群組 3"/>
          <p:cNvGrpSpPr>
            <a:grpSpLocks/>
          </p:cNvGrpSpPr>
          <p:nvPr/>
        </p:nvGrpSpPr>
        <p:grpSpPr bwMode="auto">
          <a:xfrm>
            <a:off x="116947" y="836613"/>
            <a:ext cx="5694230" cy="4032250"/>
            <a:chOff x="776067" y="836712"/>
            <a:chExt cx="5257053" cy="4032448"/>
          </a:xfrm>
        </p:grpSpPr>
        <p:grpSp>
          <p:nvGrpSpPr>
            <p:cNvPr id="13" name="群組 66"/>
            <p:cNvGrpSpPr>
              <a:grpSpLocks/>
            </p:cNvGrpSpPr>
            <p:nvPr/>
          </p:nvGrpSpPr>
          <p:grpSpPr bwMode="auto">
            <a:xfrm>
              <a:off x="3224808" y="1300295"/>
              <a:ext cx="1524968" cy="3280833"/>
              <a:chOff x="934201" y="1142984"/>
              <a:chExt cx="2804353" cy="4801741"/>
            </a:xfrm>
          </p:grpSpPr>
          <p:sp>
            <p:nvSpPr>
              <p:cNvPr id="23" name="Freeform 16"/>
              <p:cNvSpPr>
                <a:spLocks/>
              </p:cNvSpPr>
              <p:nvPr/>
            </p:nvSpPr>
            <p:spPr bwMode="auto">
              <a:xfrm>
                <a:off x="2078505" y="3679129"/>
                <a:ext cx="1079836" cy="1753695"/>
              </a:xfrm>
              <a:custGeom>
                <a:avLst/>
                <a:gdLst/>
                <a:ahLst/>
                <a:cxnLst>
                  <a:cxn ang="0">
                    <a:pos x="715" y="34"/>
                  </a:cxn>
                  <a:cxn ang="0">
                    <a:pos x="716" y="26"/>
                  </a:cxn>
                  <a:cxn ang="0">
                    <a:pos x="673" y="0"/>
                  </a:cxn>
                  <a:cxn ang="0">
                    <a:pos x="610" y="36"/>
                  </a:cxn>
                  <a:cxn ang="0">
                    <a:pos x="619" y="74"/>
                  </a:cxn>
                  <a:cxn ang="0">
                    <a:pos x="538" y="319"/>
                  </a:cxn>
                  <a:cxn ang="0">
                    <a:pos x="502" y="321"/>
                  </a:cxn>
                  <a:cxn ang="0">
                    <a:pos x="401" y="254"/>
                  </a:cxn>
                  <a:cxn ang="0">
                    <a:pos x="380" y="259"/>
                  </a:cxn>
                  <a:cxn ang="0">
                    <a:pos x="245" y="175"/>
                  </a:cxn>
                  <a:cxn ang="0">
                    <a:pos x="229" y="183"/>
                  </a:cxn>
                  <a:cxn ang="0">
                    <a:pos x="167" y="218"/>
                  </a:cxn>
                  <a:cxn ang="0">
                    <a:pos x="113" y="299"/>
                  </a:cxn>
                  <a:cxn ang="0">
                    <a:pos x="96" y="475"/>
                  </a:cxn>
                  <a:cxn ang="0">
                    <a:pos x="71" y="503"/>
                  </a:cxn>
                  <a:cxn ang="0">
                    <a:pos x="66" y="538"/>
                  </a:cxn>
                  <a:cxn ang="0">
                    <a:pos x="93" y="610"/>
                  </a:cxn>
                  <a:cxn ang="0">
                    <a:pos x="146" y="683"/>
                  </a:cxn>
                  <a:cxn ang="0">
                    <a:pos x="143" y="741"/>
                  </a:cxn>
                  <a:cxn ang="0">
                    <a:pos x="43" y="790"/>
                  </a:cxn>
                  <a:cxn ang="0">
                    <a:pos x="0" y="923"/>
                  </a:cxn>
                  <a:cxn ang="0">
                    <a:pos x="45" y="1056"/>
                  </a:cxn>
                  <a:cxn ang="0">
                    <a:pos x="39" y="1115"/>
                  </a:cxn>
                  <a:cxn ang="0">
                    <a:pos x="76" y="1126"/>
                  </a:cxn>
                  <a:cxn ang="0">
                    <a:pos x="80" y="1164"/>
                  </a:cxn>
                  <a:cxn ang="0">
                    <a:pos x="105" y="1202"/>
                  </a:cxn>
                  <a:cxn ang="0">
                    <a:pos x="199" y="1220"/>
                  </a:cxn>
                  <a:cxn ang="0">
                    <a:pos x="216" y="1095"/>
                  </a:cxn>
                  <a:cxn ang="0">
                    <a:pos x="240" y="1076"/>
                  </a:cxn>
                  <a:cxn ang="0">
                    <a:pos x="284" y="885"/>
                  </a:cxn>
                  <a:cxn ang="0">
                    <a:pos x="479" y="645"/>
                  </a:cxn>
                  <a:cxn ang="0">
                    <a:pos x="477" y="595"/>
                  </a:cxn>
                  <a:cxn ang="0">
                    <a:pos x="531" y="585"/>
                  </a:cxn>
                  <a:cxn ang="0">
                    <a:pos x="670" y="361"/>
                  </a:cxn>
                  <a:cxn ang="0">
                    <a:pos x="657" y="274"/>
                  </a:cxn>
                  <a:cxn ang="0">
                    <a:pos x="715" y="99"/>
                  </a:cxn>
                  <a:cxn ang="0">
                    <a:pos x="715" y="34"/>
                  </a:cxn>
                </a:cxnLst>
                <a:rect l="0" t="0" r="r" b="b"/>
                <a:pathLst>
                  <a:path w="717" h="1221">
                    <a:moveTo>
                      <a:pt x="715" y="34"/>
                    </a:moveTo>
                    <a:lnTo>
                      <a:pt x="716" y="26"/>
                    </a:lnTo>
                    <a:lnTo>
                      <a:pt x="673" y="0"/>
                    </a:lnTo>
                    <a:lnTo>
                      <a:pt x="610" y="36"/>
                    </a:lnTo>
                    <a:lnTo>
                      <a:pt x="619" y="74"/>
                    </a:lnTo>
                    <a:lnTo>
                      <a:pt x="538" y="319"/>
                    </a:lnTo>
                    <a:lnTo>
                      <a:pt x="502" y="321"/>
                    </a:lnTo>
                    <a:lnTo>
                      <a:pt x="401" y="254"/>
                    </a:lnTo>
                    <a:lnTo>
                      <a:pt x="380" y="259"/>
                    </a:lnTo>
                    <a:lnTo>
                      <a:pt x="245" y="175"/>
                    </a:lnTo>
                    <a:lnTo>
                      <a:pt x="229" y="183"/>
                    </a:lnTo>
                    <a:lnTo>
                      <a:pt x="167" y="218"/>
                    </a:lnTo>
                    <a:lnTo>
                      <a:pt x="113" y="299"/>
                    </a:lnTo>
                    <a:lnTo>
                      <a:pt x="96" y="475"/>
                    </a:lnTo>
                    <a:lnTo>
                      <a:pt x="71" y="503"/>
                    </a:lnTo>
                    <a:lnTo>
                      <a:pt x="66" y="538"/>
                    </a:lnTo>
                    <a:lnTo>
                      <a:pt x="93" y="610"/>
                    </a:lnTo>
                    <a:lnTo>
                      <a:pt x="146" y="683"/>
                    </a:lnTo>
                    <a:lnTo>
                      <a:pt x="143" y="741"/>
                    </a:lnTo>
                    <a:lnTo>
                      <a:pt x="43" y="790"/>
                    </a:lnTo>
                    <a:lnTo>
                      <a:pt x="0" y="923"/>
                    </a:lnTo>
                    <a:lnTo>
                      <a:pt x="45" y="1056"/>
                    </a:lnTo>
                    <a:lnTo>
                      <a:pt x="39" y="1115"/>
                    </a:lnTo>
                    <a:lnTo>
                      <a:pt x="76" y="1126"/>
                    </a:lnTo>
                    <a:lnTo>
                      <a:pt x="80" y="1164"/>
                    </a:lnTo>
                    <a:lnTo>
                      <a:pt x="105" y="1202"/>
                    </a:lnTo>
                    <a:lnTo>
                      <a:pt x="199" y="1220"/>
                    </a:lnTo>
                    <a:lnTo>
                      <a:pt x="216" y="1095"/>
                    </a:lnTo>
                    <a:lnTo>
                      <a:pt x="240" y="1076"/>
                    </a:lnTo>
                    <a:lnTo>
                      <a:pt x="284" y="885"/>
                    </a:lnTo>
                    <a:lnTo>
                      <a:pt x="479" y="645"/>
                    </a:lnTo>
                    <a:lnTo>
                      <a:pt x="477" y="595"/>
                    </a:lnTo>
                    <a:lnTo>
                      <a:pt x="531" y="585"/>
                    </a:lnTo>
                    <a:lnTo>
                      <a:pt x="670" y="361"/>
                    </a:lnTo>
                    <a:lnTo>
                      <a:pt x="657" y="274"/>
                    </a:lnTo>
                    <a:lnTo>
                      <a:pt x="715" y="99"/>
                    </a:lnTo>
                    <a:lnTo>
                      <a:pt x="715" y="34"/>
                    </a:lnTo>
                  </a:path>
                </a:pathLst>
              </a:custGeom>
              <a:gradFill flip="none" rotWithShape="1">
                <a:gsLst>
                  <a:gs pos="0">
                    <a:srgbClr val="C0504D">
                      <a:shade val="30000"/>
                      <a:satMod val="115000"/>
                    </a:srgbClr>
                  </a:gs>
                  <a:gs pos="50000">
                    <a:srgbClr val="C0504D">
                      <a:shade val="67500"/>
                      <a:satMod val="115000"/>
                    </a:srgbClr>
                  </a:gs>
                  <a:gs pos="100000">
                    <a:srgbClr val="C0504D">
                      <a:shade val="100000"/>
                      <a:satMod val="115000"/>
                    </a:srgbClr>
                  </a:gs>
                </a:gsLst>
                <a:lin ang="10800000" scaled="1"/>
                <a:tileRect/>
              </a:gradFill>
              <a:ln w="12700" cap="rnd" cmpd="sng">
                <a:noFill/>
                <a:prstDash val="solid"/>
                <a:round/>
                <a:headEnd/>
                <a:tailEnd/>
              </a:ln>
              <a:effectLst>
                <a:outerShdw blurRad="107950" dist="12700" dir="5400000" algn="ctr">
                  <a:srgbClr val="000000"/>
                </a:outerShdw>
              </a:effectLst>
              <a:scene3d>
                <a:camera prst="orthographicFront">
                  <a:rot lat="0" lon="0" rev="0"/>
                </a:camera>
                <a:lightRig rig="soft" dir="t">
                  <a:rot lat="0" lon="0" rev="0"/>
                </a:lightRig>
              </a:scene3d>
              <a:sp3d contourW="44450" prstMaterial="matte">
                <a:bevelT w="63500" h="63500" prst="artDeco"/>
                <a:contourClr>
                  <a:srgbClr val="FFFFFF"/>
                </a:contourClr>
              </a:sp3d>
            </p:spPr>
            <p:txBody>
              <a:bodyPr/>
              <a:lstStyle/>
              <a:p>
                <a:pPr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kumimoji="0" lang="zh-TW" altLang="en-US" sz="1400" kern="0">
                  <a:solidFill>
                    <a:srgbClr val="000000"/>
                  </a:solidFill>
                  <a:latin typeface="+mj-ea"/>
                  <a:ea typeface="+mj-ea"/>
                  <a:cs typeface="Times New Roman" pitchFamily="18" charset="0"/>
                </a:endParaRPr>
              </a:p>
            </p:txBody>
          </p:sp>
          <p:sp>
            <p:nvSpPr>
              <p:cNvPr id="24" name="Freeform 25"/>
              <p:cNvSpPr>
                <a:spLocks/>
              </p:cNvSpPr>
              <p:nvPr/>
            </p:nvSpPr>
            <p:spPr bwMode="auto">
              <a:xfrm>
                <a:off x="2356523" y="2445119"/>
                <a:ext cx="1104013" cy="1695304"/>
              </a:xfrm>
              <a:custGeom>
                <a:avLst/>
                <a:gdLst/>
                <a:ahLst/>
                <a:cxnLst>
                  <a:cxn ang="0">
                    <a:pos x="38" y="902"/>
                  </a:cxn>
                  <a:cxn ang="0">
                    <a:pos x="55" y="925"/>
                  </a:cxn>
                  <a:cxn ang="0">
                    <a:pos x="0" y="941"/>
                  </a:cxn>
                  <a:cxn ang="0">
                    <a:pos x="4" y="971"/>
                  </a:cxn>
                  <a:cxn ang="0">
                    <a:pos x="57" y="984"/>
                  </a:cxn>
                  <a:cxn ang="0">
                    <a:pos x="62" y="1031"/>
                  </a:cxn>
                  <a:cxn ang="0">
                    <a:pos x="59" y="1034"/>
                  </a:cxn>
                  <a:cxn ang="0">
                    <a:pos x="194" y="1117"/>
                  </a:cxn>
                  <a:cxn ang="0">
                    <a:pos x="216" y="1112"/>
                  </a:cxn>
                  <a:cxn ang="0">
                    <a:pos x="316" y="1179"/>
                  </a:cxn>
                  <a:cxn ang="0">
                    <a:pos x="352" y="1177"/>
                  </a:cxn>
                  <a:cxn ang="0">
                    <a:pos x="434" y="932"/>
                  </a:cxn>
                  <a:cxn ang="0">
                    <a:pos x="424" y="895"/>
                  </a:cxn>
                  <a:cxn ang="0">
                    <a:pos x="488" y="859"/>
                  </a:cxn>
                  <a:cxn ang="0">
                    <a:pos x="530" y="884"/>
                  </a:cxn>
                  <a:cxn ang="0">
                    <a:pos x="529" y="892"/>
                  </a:cxn>
                  <a:cxn ang="0">
                    <a:pos x="530" y="892"/>
                  </a:cxn>
                  <a:cxn ang="0">
                    <a:pos x="544" y="849"/>
                  </a:cxn>
                  <a:cxn ang="0">
                    <a:pos x="520" y="811"/>
                  </a:cxn>
                  <a:cxn ang="0">
                    <a:pos x="541" y="767"/>
                  </a:cxn>
                  <a:cxn ang="0">
                    <a:pos x="598" y="404"/>
                  </a:cxn>
                  <a:cxn ang="0">
                    <a:pos x="629" y="333"/>
                  </a:cxn>
                  <a:cxn ang="0">
                    <a:pos x="621" y="273"/>
                  </a:cxn>
                  <a:cxn ang="0">
                    <a:pos x="650" y="188"/>
                  </a:cxn>
                  <a:cxn ang="0">
                    <a:pos x="640" y="143"/>
                  </a:cxn>
                  <a:cxn ang="0">
                    <a:pos x="735" y="73"/>
                  </a:cxn>
                  <a:cxn ang="0">
                    <a:pos x="735" y="26"/>
                  </a:cxn>
                  <a:cxn ang="0">
                    <a:pos x="733" y="28"/>
                  </a:cxn>
                  <a:cxn ang="0">
                    <a:pos x="686" y="19"/>
                  </a:cxn>
                  <a:cxn ang="0">
                    <a:pos x="629" y="13"/>
                  </a:cxn>
                  <a:cxn ang="0">
                    <a:pos x="596" y="6"/>
                  </a:cxn>
                  <a:cxn ang="0">
                    <a:pos x="551" y="34"/>
                  </a:cxn>
                  <a:cxn ang="0">
                    <a:pos x="495" y="28"/>
                  </a:cxn>
                  <a:cxn ang="0">
                    <a:pos x="473" y="26"/>
                  </a:cxn>
                  <a:cxn ang="0">
                    <a:pos x="457" y="13"/>
                  </a:cxn>
                  <a:cxn ang="0">
                    <a:pos x="389" y="0"/>
                  </a:cxn>
                  <a:cxn ang="0">
                    <a:pos x="387" y="0"/>
                  </a:cxn>
                  <a:cxn ang="0">
                    <a:pos x="301" y="90"/>
                  </a:cxn>
                  <a:cxn ang="0">
                    <a:pos x="300" y="137"/>
                  </a:cxn>
                  <a:cxn ang="0">
                    <a:pos x="322" y="208"/>
                  </a:cxn>
                  <a:cxn ang="0">
                    <a:pos x="283" y="223"/>
                  </a:cxn>
                  <a:cxn ang="0">
                    <a:pos x="288" y="225"/>
                  </a:cxn>
                  <a:cxn ang="0">
                    <a:pos x="288" y="231"/>
                  </a:cxn>
                  <a:cxn ang="0">
                    <a:pos x="291" y="265"/>
                  </a:cxn>
                  <a:cxn ang="0">
                    <a:pos x="237" y="346"/>
                  </a:cxn>
                  <a:cxn ang="0">
                    <a:pos x="238" y="375"/>
                  </a:cxn>
                  <a:cxn ang="0">
                    <a:pos x="250" y="391"/>
                  </a:cxn>
                  <a:cxn ang="0">
                    <a:pos x="235" y="494"/>
                  </a:cxn>
                  <a:cxn ang="0">
                    <a:pos x="188" y="573"/>
                  </a:cxn>
                  <a:cxn ang="0">
                    <a:pos x="231" y="607"/>
                  </a:cxn>
                  <a:cxn ang="0">
                    <a:pos x="207" y="742"/>
                  </a:cxn>
                  <a:cxn ang="0">
                    <a:pos x="158" y="767"/>
                  </a:cxn>
                  <a:cxn ang="0">
                    <a:pos x="153" y="809"/>
                  </a:cxn>
                  <a:cxn ang="0">
                    <a:pos x="88" y="827"/>
                  </a:cxn>
                  <a:cxn ang="0">
                    <a:pos x="41" y="902"/>
                  </a:cxn>
                  <a:cxn ang="0">
                    <a:pos x="38" y="902"/>
                  </a:cxn>
                </a:cxnLst>
                <a:rect l="0" t="0" r="r" b="b"/>
                <a:pathLst>
                  <a:path w="736" h="1180">
                    <a:moveTo>
                      <a:pt x="38" y="902"/>
                    </a:moveTo>
                    <a:lnTo>
                      <a:pt x="55" y="925"/>
                    </a:lnTo>
                    <a:lnTo>
                      <a:pt x="0" y="941"/>
                    </a:lnTo>
                    <a:lnTo>
                      <a:pt x="4" y="971"/>
                    </a:lnTo>
                    <a:lnTo>
                      <a:pt x="57" y="984"/>
                    </a:lnTo>
                    <a:lnTo>
                      <a:pt x="62" y="1031"/>
                    </a:lnTo>
                    <a:lnTo>
                      <a:pt x="59" y="1034"/>
                    </a:lnTo>
                    <a:lnTo>
                      <a:pt x="194" y="1117"/>
                    </a:lnTo>
                    <a:lnTo>
                      <a:pt x="216" y="1112"/>
                    </a:lnTo>
                    <a:lnTo>
                      <a:pt x="316" y="1179"/>
                    </a:lnTo>
                    <a:lnTo>
                      <a:pt x="352" y="1177"/>
                    </a:lnTo>
                    <a:lnTo>
                      <a:pt x="434" y="932"/>
                    </a:lnTo>
                    <a:lnTo>
                      <a:pt x="424" y="895"/>
                    </a:lnTo>
                    <a:lnTo>
                      <a:pt x="488" y="859"/>
                    </a:lnTo>
                    <a:lnTo>
                      <a:pt x="530" y="884"/>
                    </a:lnTo>
                    <a:lnTo>
                      <a:pt x="529" y="892"/>
                    </a:lnTo>
                    <a:lnTo>
                      <a:pt x="530" y="892"/>
                    </a:lnTo>
                    <a:lnTo>
                      <a:pt x="544" y="849"/>
                    </a:lnTo>
                    <a:lnTo>
                      <a:pt x="520" y="811"/>
                    </a:lnTo>
                    <a:lnTo>
                      <a:pt x="541" y="767"/>
                    </a:lnTo>
                    <a:lnTo>
                      <a:pt x="598" y="404"/>
                    </a:lnTo>
                    <a:lnTo>
                      <a:pt x="629" y="333"/>
                    </a:lnTo>
                    <a:lnTo>
                      <a:pt x="621" y="273"/>
                    </a:lnTo>
                    <a:lnTo>
                      <a:pt x="650" y="188"/>
                    </a:lnTo>
                    <a:lnTo>
                      <a:pt x="640" y="143"/>
                    </a:lnTo>
                    <a:lnTo>
                      <a:pt x="735" y="73"/>
                    </a:lnTo>
                    <a:lnTo>
                      <a:pt x="735" y="26"/>
                    </a:lnTo>
                    <a:lnTo>
                      <a:pt x="733" y="28"/>
                    </a:lnTo>
                    <a:lnTo>
                      <a:pt x="686" y="19"/>
                    </a:lnTo>
                    <a:lnTo>
                      <a:pt x="629" y="13"/>
                    </a:lnTo>
                    <a:lnTo>
                      <a:pt x="596" y="6"/>
                    </a:lnTo>
                    <a:lnTo>
                      <a:pt x="551" y="34"/>
                    </a:lnTo>
                    <a:lnTo>
                      <a:pt x="495" y="28"/>
                    </a:lnTo>
                    <a:lnTo>
                      <a:pt x="473" y="26"/>
                    </a:lnTo>
                    <a:lnTo>
                      <a:pt x="457" y="13"/>
                    </a:lnTo>
                    <a:lnTo>
                      <a:pt x="389" y="0"/>
                    </a:lnTo>
                    <a:lnTo>
                      <a:pt x="387" y="0"/>
                    </a:lnTo>
                    <a:lnTo>
                      <a:pt x="301" y="90"/>
                    </a:lnTo>
                    <a:lnTo>
                      <a:pt x="300" y="137"/>
                    </a:lnTo>
                    <a:lnTo>
                      <a:pt x="322" y="208"/>
                    </a:lnTo>
                    <a:lnTo>
                      <a:pt x="283" y="223"/>
                    </a:lnTo>
                    <a:lnTo>
                      <a:pt x="288" y="225"/>
                    </a:lnTo>
                    <a:lnTo>
                      <a:pt x="288" y="231"/>
                    </a:lnTo>
                    <a:lnTo>
                      <a:pt x="291" y="265"/>
                    </a:lnTo>
                    <a:lnTo>
                      <a:pt x="237" y="346"/>
                    </a:lnTo>
                    <a:lnTo>
                      <a:pt x="238" y="375"/>
                    </a:lnTo>
                    <a:lnTo>
                      <a:pt x="250" y="391"/>
                    </a:lnTo>
                    <a:lnTo>
                      <a:pt x="235" y="494"/>
                    </a:lnTo>
                    <a:lnTo>
                      <a:pt x="188" y="573"/>
                    </a:lnTo>
                    <a:lnTo>
                      <a:pt x="231" y="607"/>
                    </a:lnTo>
                    <a:lnTo>
                      <a:pt x="207" y="742"/>
                    </a:lnTo>
                    <a:lnTo>
                      <a:pt x="158" y="767"/>
                    </a:lnTo>
                    <a:lnTo>
                      <a:pt x="153" y="809"/>
                    </a:lnTo>
                    <a:lnTo>
                      <a:pt x="88" y="827"/>
                    </a:lnTo>
                    <a:lnTo>
                      <a:pt x="41" y="902"/>
                    </a:lnTo>
                    <a:lnTo>
                      <a:pt x="38" y="902"/>
                    </a:lnTo>
                  </a:path>
                </a:pathLst>
              </a:custGeom>
              <a:gradFill flip="none" rotWithShape="1">
                <a:gsLst>
                  <a:gs pos="0">
                    <a:srgbClr val="C0504D">
                      <a:shade val="30000"/>
                      <a:satMod val="115000"/>
                    </a:srgbClr>
                  </a:gs>
                  <a:gs pos="50000">
                    <a:srgbClr val="C0504D">
                      <a:shade val="67500"/>
                      <a:satMod val="115000"/>
                    </a:srgbClr>
                  </a:gs>
                  <a:gs pos="100000">
                    <a:srgbClr val="C0504D">
                      <a:shade val="100000"/>
                      <a:satMod val="115000"/>
                    </a:srgbClr>
                  </a:gs>
                </a:gsLst>
                <a:lin ang="10800000" scaled="1"/>
                <a:tileRect/>
              </a:gradFill>
              <a:ln w="12700" cap="rnd" cmpd="sng">
                <a:noFill/>
                <a:prstDash val="solid"/>
                <a:round/>
                <a:headEnd/>
                <a:tailEnd/>
              </a:ln>
              <a:effectLst>
                <a:outerShdw blurRad="107950" dist="12700" dir="5400000" algn="ctr">
                  <a:srgbClr val="000000"/>
                </a:outerShdw>
              </a:effectLst>
              <a:scene3d>
                <a:camera prst="orthographicFront">
                  <a:rot lat="0" lon="0" rev="0"/>
                </a:camera>
                <a:lightRig rig="soft" dir="t">
                  <a:rot lat="0" lon="0" rev="0"/>
                </a:lightRig>
              </a:scene3d>
              <a:sp3d contourW="44450" prstMaterial="matte">
                <a:bevelT w="63500" h="63500" prst="artDeco"/>
                <a:contourClr>
                  <a:srgbClr val="FFFFFF"/>
                </a:contourClr>
              </a:sp3d>
            </p:spPr>
            <p:txBody>
              <a:bodyPr/>
              <a:lstStyle/>
              <a:p>
                <a:pPr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kumimoji="0" lang="zh-TW" altLang="en-US" sz="1400" kern="0">
                  <a:solidFill>
                    <a:srgbClr val="000000"/>
                  </a:solidFill>
                  <a:latin typeface="+mj-ea"/>
                  <a:ea typeface="+mj-ea"/>
                  <a:cs typeface="Times New Roman" pitchFamily="18" charset="0"/>
                </a:endParaRPr>
              </a:p>
            </p:txBody>
          </p:sp>
          <p:sp>
            <p:nvSpPr>
              <p:cNvPr id="25" name="Freeform 19"/>
              <p:cNvSpPr>
                <a:spLocks/>
              </p:cNvSpPr>
              <p:nvPr/>
            </p:nvSpPr>
            <p:spPr bwMode="auto">
              <a:xfrm>
                <a:off x="2723182" y="1567298"/>
                <a:ext cx="969031" cy="928428"/>
              </a:xfrm>
              <a:custGeom>
                <a:avLst/>
                <a:gdLst/>
                <a:ahLst/>
                <a:cxnLst>
                  <a:cxn ang="0">
                    <a:pos x="144" y="610"/>
                  </a:cxn>
                  <a:cxn ang="0">
                    <a:pos x="211" y="623"/>
                  </a:cxn>
                  <a:cxn ang="0">
                    <a:pos x="228" y="635"/>
                  </a:cxn>
                  <a:cxn ang="0">
                    <a:pos x="250" y="638"/>
                  </a:cxn>
                  <a:cxn ang="0">
                    <a:pos x="305" y="644"/>
                  </a:cxn>
                  <a:cxn ang="0">
                    <a:pos x="351" y="615"/>
                  </a:cxn>
                  <a:cxn ang="0">
                    <a:pos x="384" y="623"/>
                  </a:cxn>
                  <a:cxn ang="0">
                    <a:pos x="441" y="629"/>
                  </a:cxn>
                  <a:cxn ang="0">
                    <a:pos x="488" y="638"/>
                  </a:cxn>
                  <a:cxn ang="0">
                    <a:pos x="490" y="635"/>
                  </a:cxn>
                  <a:cxn ang="0">
                    <a:pos x="500" y="587"/>
                  </a:cxn>
                  <a:cxn ang="0">
                    <a:pos x="539" y="536"/>
                  </a:cxn>
                  <a:cxn ang="0">
                    <a:pos x="547" y="499"/>
                  </a:cxn>
                  <a:cxn ang="0">
                    <a:pos x="565" y="474"/>
                  </a:cxn>
                  <a:cxn ang="0">
                    <a:pos x="575" y="413"/>
                  </a:cxn>
                  <a:cxn ang="0">
                    <a:pos x="594" y="383"/>
                  </a:cxn>
                  <a:cxn ang="0">
                    <a:pos x="532" y="321"/>
                  </a:cxn>
                  <a:cxn ang="0">
                    <a:pos x="509" y="195"/>
                  </a:cxn>
                  <a:cxn ang="0">
                    <a:pos x="551" y="89"/>
                  </a:cxn>
                  <a:cxn ang="0">
                    <a:pos x="621" y="17"/>
                  </a:cxn>
                  <a:cxn ang="0">
                    <a:pos x="646" y="2"/>
                  </a:cxn>
                  <a:cxn ang="0">
                    <a:pos x="602" y="0"/>
                  </a:cxn>
                  <a:cxn ang="0">
                    <a:pos x="589" y="5"/>
                  </a:cxn>
                  <a:cxn ang="0">
                    <a:pos x="513" y="36"/>
                  </a:cxn>
                  <a:cxn ang="0">
                    <a:pos x="496" y="72"/>
                  </a:cxn>
                  <a:cxn ang="0">
                    <a:pos x="463" y="82"/>
                  </a:cxn>
                  <a:cxn ang="0">
                    <a:pos x="449" y="76"/>
                  </a:cxn>
                  <a:cxn ang="0">
                    <a:pos x="443" y="99"/>
                  </a:cxn>
                  <a:cxn ang="0">
                    <a:pos x="283" y="198"/>
                  </a:cxn>
                  <a:cxn ang="0">
                    <a:pos x="270" y="202"/>
                  </a:cxn>
                  <a:cxn ang="0">
                    <a:pos x="258" y="268"/>
                  </a:cxn>
                  <a:cxn ang="0">
                    <a:pos x="149" y="308"/>
                  </a:cxn>
                  <a:cxn ang="0">
                    <a:pos x="82" y="409"/>
                  </a:cxn>
                  <a:cxn ang="0">
                    <a:pos x="92" y="434"/>
                  </a:cxn>
                  <a:cxn ang="0">
                    <a:pos x="0" y="538"/>
                  </a:cxn>
                  <a:cxn ang="0">
                    <a:pos x="0" y="539"/>
                  </a:cxn>
                  <a:cxn ang="0">
                    <a:pos x="39" y="597"/>
                  </a:cxn>
                  <a:cxn ang="0">
                    <a:pos x="73" y="600"/>
                  </a:cxn>
                  <a:cxn ang="0">
                    <a:pos x="103" y="597"/>
                  </a:cxn>
                  <a:cxn ang="0">
                    <a:pos x="139" y="609"/>
                  </a:cxn>
                  <a:cxn ang="0">
                    <a:pos x="144" y="610"/>
                  </a:cxn>
                </a:cxnLst>
                <a:rect l="0" t="0" r="r" b="b"/>
                <a:pathLst>
                  <a:path w="647" h="645">
                    <a:moveTo>
                      <a:pt x="144" y="610"/>
                    </a:moveTo>
                    <a:lnTo>
                      <a:pt x="211" y="623"/>
                    </a:lnTo>
                    <a:lnTo>
                      <a:pt x="228" y="635"/>
                    </a:lnTo>
                    <a:lnTo>
                      <a:pt x="250" y="638"/>
                    </a:lnTo>
                    <a:lnTo>
                      <a:pt x="305" y="644"/>
                    </a:lnTo>
                    <a:lnTo>
                      <a:pt x="351" y="615"/>
                    </a:lnTo>
                    <a:lnTo>
                      <a:pt x="384" y="623"/>
                    </a:lnTo>
                    <a:lnTo>
                      <a:pt x="441" y="629"/>
                    </a:lnTo>
                    <a:lnTo>
                      <a:pt x="488" y="638"/>
                    </a:lnTo>
                    <a:lnTo>
                      <a:pt x="490" y="635"/>
                    </a:lnTo>
                    <a:lnTo>
                      <a:pt x="500" y="587"/>
                    </a:lnTo>
                    <a:lnTo>
                      <a:pt x="539" y="536"/>
                    </a:lnTo>
                    <a:lnTo>
                      <a:pt x="547" y="499"/>
                    </a:lnTo>
                    <a:lnTo>
                      <a:pt x="565" y="474"/>
                    </a:lnTo>
                    <a:lnTo>
                      <a:pt x="575" y="413"/>
                    </a:lnTo>
                    <a:lnTo>
                      <a:pt x="594" y="383"/>
                    </a:lnTo>
                    <a:lnTo>
                      <a:pt x="532" y="321"/>
                    </a:lnTo>
                    <a:lnTo>
                      <a:pt x="509" y="195"/>
                    </a:lnTo>
                    <a:lnTo>
                      <a:pt x="551" y="89"/>
                    </a:lnTo>
                    <a:lnTo>
                      <a:pt x="621" y="17"/>
                    </a:lnTo>
                    <a:lnTo>
                      <a:pt x="646" y="2"/>
                    </a:lnTo>
                    <a:lnTo>
                      <a:pt x="602" y="0"/>
                    </a:lnTo>
                    <a:lnTo>
                      <a:pt x="589" y="5"/>
                    </a:lnTo>
                    <a:lnTo>
                      <a:pt x="513" y="36"/>
                    </a:lnTo>
                    <a:lnTo>
                      <a:pt x="496" y="72"/>
                    </a:lnTo>
                    <a:lnTo>
                      <a:pt x="463" y="82"/>
                    </a:lnTo>
                    <a:lnTo>
                      <a:pt x="449" y="76"/>
                    </a:lnTo>
                    <a:lnTo>
                      <a:pt x="443" y="99"/>
                    </a:lnTo>
                    <a:lnTo>
                      <a:pt x="283" y="198"/>
                    </a:lnTo>
                    <a:lnTo>
                      <a:pt x="270" y="202"/>
                    </a:lnTo>
                    <a:lnTo>
                      <a:pt x="258" y="268"/>
                    </a:lnTo>
                    <a:lnTo>
                      <a:pt x="149" y="308"/>
                    </a:lnTo>
                    <a:lnTo>
                      <a:pt x="82" y="409"/>
                    </a:lnTo>
                    <a:lnTo>
                      <a:pt x="92" y="434"/>
                    </a:lnTo>
                    <a:lnTo>
                      <a:pt x="0" y="538"/>
                    </a:lnTo>
                    <a:lnTo>
                      <a:pt x="0" y="539"/>
                    </a:lnTo>
                    <a:lnTo>
                      <a:pt x="39" y="597"/>
                    </a:lnTo>
                    <a:lnTo>
                      <a:pt x="73" y="600"/>
                    </a:lnTo>
                    <a:lnTo>
                      <a:pt x="103" y="597"/>
                    </a:lnTo>
                    <a:lnTo>
                      <a:pt x="139" y="609"/>
                    </a:lnTo>
                    <a:lnTo>
                      <a:pt x="144" y="610"/>
                    </a:lnTo>
                  </a:path>
                </a:pathLst>
              </a:custGeom>
              <a:gradFill flip="none" rotWithShape="1">
                <a:gsLst>
                  <a:gs pos="0">
                    <a:srgbClr val="C0504D">
                      <a:shade val="30000"/>
                      <a:satMod val="115000"/>
                    </a:srgbClr>
                  </a:gs>
                  <a:gs pos="50000">
                    <a:srgbClr val="C0504D">
                      <a:shade val="67500"/>
                      <a:satMod val="115000"/>
                    </a:srgbClr>
                  </a:gs>
                  <a:gs pos="100000">
                    <a:srgbClr val="C0504D">
                      <a:shade val="100000"/>
                      <a:satMod val="115000"/>
                    </a:srgbClr>
                  </a:gs>
                </a:gsLst>
                <a:lin ang="10800000" scaled="1"/>
                <a:tileRect/>
              </a:gradFill>
              <a:ln w="12700" cap="rnd" cmpd="sng">
                <a:noFill/>
                <a:prstDash val="solid"/>
                <a:round/>
                <a:headEnd/>
                <a:tailEnd/>
              </a:ln>
              <a:effectLst>
                <a:outerShdw blurRad="107950" dist="12700" dir="5400000" algn="ctr">
                  <a:srgbClr val="000000"/>
                </a:outerShdw>
              </a:effectLst>
              <a:scene3d>
                <a:camera prst="orthographicFront">
                  <a:rot lat="0" lon="0" rev="0"/>
                </a:camera>
                <a:lightRig rig="soft" dir="t">
                  <a:rot lat="0" lon="0" rev="0"/>
                </a:lightRig>
              </a:scene3d>
              <a:sp3d contourW="44450" prstMaterial="matte">
                <a:bevelT w="63500" h="63500" prst="artDeco"/>
                <a:contourClr>
                  <a:srgbClr val="FFFFFF"/>
                </a:contourClr>
              </a:sp3d>
            </p:spPr>
            <p:txBody>
              <a:bodyPr/>
              <a:lstStyle/>
              <a:p>
                <a:pPr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kumimoji="0" lang="zh-TW" altLang="en-US" sz="1400" kern="0">
                  <a:solidFill>
                    <a:srgbClr val="000000"/>
                  </a:solidFill>
                  <a:latin typeface="+mj-ea"/>
                  <a:ea typeface="+mj-ea"/>
                  <a:cs typeface="Times New Roman" pitchFamily="18" charset="0"/>
                </a:endParaRPr>
              </a:p>
            </p:txBody>
          </p:sp>
          <p:sp>
            <p:nvSpPr>
              <p:cNvPr id="26" name="Freeform 11"/>
              <p:cNvSpPr>
                <a:spLocks/>
              </p:cNvSpPr>
              <p:nvPr/>
            </p:nvSpPr>
            <p:spPr bwMode="auto">
              <a:xfrm>
                <a:off x="968448" y="4344794"/>
                <a:ext cx="255858" cy="245244"/>
              </a:xfrm>
              <a:custGeom>
                <a:avLst/>
                <a:gdLst/>
                <a:ahLst/>
                <a:cxnLst>
                  <a:cxn ang="0">
                    <a:pos x="125" y="147"/>
                  </a:cxn>
                  <a:cxn ang="0">
                    <a:pos x="123" y="132"/>
                  </a:cxn>
                  <a:cxn ang="0">
                    <a:pos x="136" y="132"/>
                  </a:cxn>
                  <a:cxn ang="0">
                    <a:pos x="136" y="118"/>
                  </a:cxn>
                  <a:cxn ang="0">
                    <a:pos x="158" y="120"/>
                  </a:cxn>
                  <a:cxn ang="0">
                    <a:pos x="157" y="106"/>
                  </a:cxn>
                  <a:cxn ang="0">
                    <a:pos x="167" y="107"/>
                  </a:cxn>
                  <a:cxn ang="0">
                    <a:pos x="168" y="92"/>
                  </a:cxn>
                  <a:cxn ang="0">
                    <a:pos x="152" y="84"/>
                  </a:cxn>
                  <a:cxn ang="0">
                    <a:pos x="141" y="75"/>
                  </a:cxn>
                  <a:cxn ang="0">
                    <a:pos x="129" y="65"/>
                  </a:cxn>
                  <a:cxn ang="0">
                    <a:pos x="144" y="49"/>
                  </a:cxn>
                  <a:cxn ang="0">
                    <a:pos x="157" y="44"/>
                  </a:cxn>
                  <a:cxn ang="0">
                    <a:pos x="160" y="31"/>
                  </a:cxn>
                  <a:cxn ang="0">
                    <a:pos x="140" y="22"/>
                  </a:cxn>
                  <a:cxn ang="0">
                    <a:pos x="133" y="31"/>
                  </a:cxn>
                  <a:cxn ang="0">
                    <a:pos x="130" y="20"/>
                  </a:cxn>
                  <a:cxn ang="0">
                    <a:pos x="115" y="15"/>
                  </a:cxn>
                  <a:cxn ang="0">
                    <a:pos x="106" y="18"/>
                  </a:cxn>
                  <a:cxn ang="0">
                    <a:pos x="105" y="2"/>
                  </a:cxn>
                  <a:cxn ang="0">
                    <a:pos x="92" y="4"/>
                  </a:cxn>
                  <a:cxn ang="0">
                    <a:pos x="85" y="0"/>
                  </a:cxn>
                  <a:cxn ang="0">
                    <a:pos x="41" y="2"/>
                  </a:cxn>
                  <a:cxn ang="0">
                    <a:pos x="0" y="40"/>
                  </a:cxn>
                  <a:cxn ang="0">
                    <a:pos x="43" y="71"/>
                  </a:cxn>
                  <a:cxn ang="0">
                    <a:pos x="113" y="155"/>
                  </a:cxn>
                  <a:cxn ang="0">
                    <a:pos x="115" y="159"/>
                  </a:cxn>
                  <a:cxn ang="0">
                    <a:pos x="119" y="168"/>
                  </a:cxn>
                  <a:cxn ang="0">
                    <a:pos x="125" y="157"/>
                  </a:cxn>
                  <a:cxn ang="0">
                    <a:pos x="125" y="147"/>
                  </a:cxn>
                </a:cxnLst>
                <a:rect l="0" t="0" r="r" b="b"/>
                <a:pathLst>
                  <a:path w="169" h="169">
                    <a:moveTo>
                      <a:pt x="125" y="147"/>
                    </a:moveTo>
                    <a:lnTo>
                      <a:pt x="123" y="132"/>
                    </a:lnTo>
                    <a:lnTo>
                      <a:pt x="136" y="132"/>
                    </a:lnTo>
                    <a:lnTo>
                      <a:pt x="136" y="118"/>
                    </a:lnTo>
                    <a:lnTo>
                      <a:pt x="158" y="120"/>
                    </a:lnTo>
                    <a:lnTo>
                      <a:pt x="157" y="106"/>
                    </a:lnTo>
                    <a:lnTo>
                      <a:pt x="167" y="107"/>
                    </a:lnTo>
                    <a:lnTo>
                      <a:pt x="168" y="92"/>
                    </a:lnTo>
                    <a:lnTo>
                      <a:pt x="152" y="84"/>
                    </a:lnTo>
                    <a:lnTo>
                      <a:pt x="141" y="75"/>
                    </a:lnTo>
                    <a:lnTo>
                      <a:pt x="129" y="65"/>
                    </a:lnTo>
                    <a:lnTo>
                      <a:pt x="144" y="49"/>
                    </a:lnTo>
                    <a:lnTo>
                      <a:pt x="157" y="44"/>
                    </a:lnTo>
                    <a:lnTo>
                      <a:pt x="160" y="31"/>
                    </a:lnTo>
                    <a:lnTo>
                      <a:pt x="140" y="22"/>
                    </a:lnTo>
                    <a:lnTo>
                      <a:pt x="133" y="31"/>
                    </a:lnTo>
                    <a:lnTo>
                      <a:pt x="130" y="20"/>
                    </a:lnTo>
                    <a:lnTo>
                      <a:pt x="115" y="15"/>
                    </a:lnTo>
                    <a:lnTo>
                      <a:pt x="106" y="18"/>
                    </a:lnTo>
                    <a:lnTo>
                      <a:pt x="105" y="2"/>
                    </a:lnTo>
                    <a:lnTo>
                      <a:pt x="92" y="4"/>
                    </a:lnTo>
                    <a:lnTo>
                      <a:pt x="85" y="0"/>
                    </a:lnTo>
                    <a:lnTo>
                      <a:pt x="41" y="2"/>
                    </a:lnTo>
                    <a:lnTo>
                      <a:pt x="0" y="40"/>
                    </a:lnTo>
                    <a:lnTo>
                      <a:pt x="43" y="71"/>
                    </a:lnTo>
                    <a:lnTo>
                      <a:pt x="113" y="155"/>
                    </a:lnTo>
                    <a:lnTo>
                      <a:pt x="115" y="159"/>
                    </a:lnTo>
                    <a:lnTo>
                      <a:pt x="119" y="168"/>
                    </a:lnTo>
                    <a:lnTo>
                      <a:pt x="125" y="157"/>
                    </a:lnTo>
                    <a:lnTo>
                      <a:pt x="125" y="147"/>
                    </a:lnTo>
                  </a:path>
                </a:pathLst>
              </a:custGeom>
              <a:gradFill flip="none" rotWithShape="1">
                <a:gsLst>
                  <a:gs pos="0">
                    <a:srgbClr val="4BACC6">
                      <a:shade val="30000"/>
                      <a:satMod val="115000"/>
                    </a:srgbClr>
                  </a:gs>
                  <a:gs pos="50000">
                    <a:srgbClr val="4BACC6">
                      <a:shade val="67500"/>
                      <a:satMod val="115000"/>
                    </a:srgbClr>
                  </a:gs>
                  <a:gs pos="100000">
                    <a:srgbClr val="4BACC6">
                      <a:shade val="100000"/>
                      <a:satMod val="115000"/>
                    </a:srgbClr>
                  </a:gs>
                </a:gsLst>
                <a:lin ang="13500000" scaled="1"/>
                <a:tileRect/>
              </a:gradFill>
              <a:ln w="12700" cap="rnd" cmpd="sng">
                <a:noFill/>
                <a:prstDash val="solid"/>
                <a:round/>
                <a:headEnd/>
                <a:tailEnd/>
              </a:ln>
              <a:effectLst>
                <a:outerShdw blurRad="107950" dist="12700" dir="5400000" algn="ctr">
                  <a:srgbClr val="000000"/>
                </a:outerShdw>
              </a:effectLst>
              <a:scene3d>
                <a:camera prst="orthographicFront">
                  <a:rot lat="0" lon="0" rev="0"/>
                </a:camera>
                <a:lightRig rig="soft" dir="t">
                  <a:rot lat="0" lon="0" rev="0"/>
                </a:lightRig>
              </a:scene3d>
              <a:sp3d contourW="44450" prstMaterial="matte">
                <a:bevelT w="63500" h="63500" prst="artDeco"/>
                <a:contourClr>
                  <a:srgbClr val="FFFFFF"/>
                </a:contourClr>
              </a:sp3d>
            </p:spPr>
            <p:txBody>
              <a:bodyPr/>
              <a:lstStyle/>
              <a:p>
                <a:pPr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kumimoji="0" lang="zh-TW" altLang="en-US" sz="1400" kern="0">
                  <a:solidFill>
                    <a:srgbClr val="000000"/>
                  </a:solidFill>
                  <a:latin typeface="+mj-ea"/>
                  <a:ea typeface="+mj-ea"/>
                  <a:cs typeface="Times New Roman" pitchFamily="18" charset="0"/>
                </a:endParaRPr>
              </a:p>
            </p:txBody>
          </p:sp>
          <p:sp>
            <p:nvSpPr>
              <p:cNvPr id="27" name="Freeform 12"/>
              <p:cNvSpPr>
                <a:spLocks/>
              </p:cNvSpPr>
              <p:nvPr/>
            </p:nvSpPr>
            <p:spPr bwMode="auto">
              <a:xfrm>
                <a:off x="3196618" y="1320106"/>
                <a:ext cx="273988" cy="194638"/>
              </a:xfrm>
              <a:custGeom>
                <a:avLst/>
                <a:gdLst/>
                <a:ahLst/>
                <a:cxnLst>
                  <a:cxn ang="0">
                    <a:pos x="181" y="37"/>
                  </a:cxn>
                  <a:cxn ang="0">
                    <a:pos x="170" y="32"/>
                  </a:cxn>
                  <a:cxn ang="0">
                    <a:pos x="98" y="24"/>
                  </a:cxn>
                  <a:cxn ang="0">
                    <a:pos x="62" y="0"/>
                  </a:cxn>
                  <a:cxn ang="0">
                    <a:pos x="59" y="0"/>
                  </a:cxn>
                  <a:cxn ang="0">
                    <a:pos x="40" y="28"/>
                  </a:cxn>
                  <a:cxn ang="0">
                    <a:pos x="10" y="34"/>
                  </a:cxn>
                  <a:cxn ang="0">
                    <a:pos x="0" y="58"/>
                  </a:cxn>
                  <a:cxn ang="0">
                    <a:pos x="27" y="86"/>
                  </a:cxn>
                  <a:cxn ang="0">
                    <a:pos x="51" y="120"/>
                  </a:cxn>
                  <a:cxn ang="0">
                    <a:pos x="104" y="136"/>
                  </a:cxn>
                  <a:cxn ang="0">
                    <a:pos x="135" y="135"/>
                  </a:cxn>
                  <a:cxn ang="0">
                    <a:pos x="153" y="118"/>
                  </a:cxn>
                  <a:cxn ang="0">
                    <a:pos x="150" y="105"/>
                  </a:cxn>
                  <a:cxn ang="0">
                    <a:pos x="135" y="100"/>
                  </a:cxn>
                  <a:cxn ang="0">
                    <a:pos x="122" y="67"/>
                  </a:cxn>
                  <a:cxn ang="0">
                    <a:pos x="140" y="52"/>
                  </a:cxn>
                  <a:cxn ang="0">
                    <a:pos x="170" y="52"/>
                  </a:cxn>
                  <a:cxn ang="0">
                    <a:pos x="181" y="37"/>
                  </a:cxn>
                </a:cxnLst>
                <a:rect l="0" t="0" r="r" b="b"/>
                <a:pathLst>
                  <a:path w="182" h="137">
                    <a:moveTo>
                      <a:pt x="181" y="37"/>
                    </a:moveTo>
                    <a:lnTo>
                      <a:pt x="170" y="32"/>
                    </a:lnTo>
                    <a:lnTo>
                      <a:pt x="98" y="24"/>
                    </a:lnTo>
                    <a:lnTo>
                      <a:pt x="62" y="0"/>
                    </a:lnTo>
                    <a:lnTo>
                      <a:pt x="59" y="0"/>
                    </a:lnTo>
                    <a:lnTo>
                      <a:pt x="40" y="28"/>
                    </a:lnTo>
                    <a:lnTo>
                      <a:pt x="10" y="34"/>
                    </a:lnTo>
                    <a:lnTo>
                      <a:pt x="0" y="58"/>
                    </a:lnTo>
                    <a:lnTo>
                      <a:pt x="27" y="86"/>
                    </a:lnTo>
                    <a:lnTo>
                      <a:pt x="51" y="120"/>
                    </a:lnTo>
                    <a:lnTo>
                      <a:pt x="104" y="136"/>
                    </a:lnTo>
                    <a:lnTo>
                      <a:pt x="135" y="135"/>
                    </a:lnTo>
                    <a:lnTo>
                      <a:pt x="153" y="118"/>
                    </a:lnTo>
                    <a:lnTo>
                      <a:pt x="150" y="105"/>
                    </a:lnTo>
                    <a:lnTo>
                      <a:pt x="135" y="100"/>
                    </a:lnTo>
                    <a:lnTo>
                      <a:pt x="122" y="67"/>
                    </a:lnTo>
                    <a:lnTo>
                      <a:pt x="140" y="52"/>
                    </a:lnTo>
                    <a:lnTo>
                      <a:pt x="170" y="52"/>
                    </a:lnTo>
                    <a:lnTo>
                      <a:pt x="181" y="37"/>
                    </a:lnTo>
                  </a:path>
                </a:pathLst>
              </a:custGeom>
              <a:gradFill flip="none" rotWithShape="1">
                <a:gsLst>
                  <a:gs pos="0">
                    <a:srgbClr val="8064A2">
                      <a:shade val="30000"/>
                      <a:satMod val="115000"/>
                    </a:srgbClr>
                  </a:gs>
                  <a:gs pos="50000">
                    <a:srgbClr val="8064A2">
                      <a:shade val="67500"/>
                      <a:satMod val="115000"/>
                    </a:srgbClr>
                  </a:gs>
                  <a:gs pos="100000">
                    <a:srgbClr val="8064A2">
                      <a:shade val="100000"/>
                      <a:satMod val="115000"/>
                    </a:srgbClr>
                  </a:gs>
                </a:gsLst>
                <a:lin ang="2700000" scaled="1"/>
                <a:tileRect/>
              </a:gradFill>
              <a:ln w="12700" cap="rnd" cmpd="sng">
                <a:noFill/>
                <a:prstDash val="solid"/>
                <a:round/>
                <a:headEnd/>
                <a:tailEnd/>
              </a:ln>
              <a:effectLst>
                <a:outerShdw blurRad="107950" dist="12700" dir="5400000" algn="ctr">
                  <a:srgbClr val="000000"/>
                </a:outerShdw>
              </a:effectLst>
              <a:scene3d>
                <a:camera prst="orthographicFront">
                  <a:rot lat="0" lon="0" rev="0"/>
                </a:camera>
                <a:lightRig rig="soft" dir="t">
                  <a:rot lat="0" lon="0" rev="0"/>
                </a:lightRig>
              </a:scene3d>
              <a:sp3d contourW="44450" prstMaterial="matte">
                <a:bevelT w="63500" h="63500" prst="artDeco"/>
                <a:contourClr>
                  <a:srgbClr val="FFFFFF"/>
                </a:contourClr>
              </a:sp3d>
            </p:spPr>
            <p:txBody>
              <a:bodyPr/>
              <a:lstStyle/>
              <a:p>
                <a:pPr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kumimoji="0" lang="zh-TW" altLang="en-US" sz="1400" kern="0">
                  <a:solidFill>
                    <a:srgbClr val="000000"/>
                  </a:solidFill>
                  <a:latin typeface="+mj-ea"/>
                  <a:ea typeface="+mj-ea"/>
                  <a:cs typeface="Times New Roman" pitchFamily="18" charset="0"/>
                </a:endParaRPr>
              </a:p>
            </p:txBody>
          </p:sp>
          <p:sp>
            <p:nvSpPr>
              <p:cNvPr id="28" name="Freeform 13"/>
              <p:cNvSpPr>
                <a:spLocks/>
              </p:cNvSpPr>
              <p:nvPr/>
            </p:nvSpPr>
            <p:spPr bwMode="auto">
              <a:xfrm>
                <a:off x="2030153" y="1791132"/>
                <a:ext cx="221608" cy="217995"/>
              </a:xfrm>
              <a:custGeom>
                <a:avLst/>
                <a:gdLst/>
                <a:ahLst/>
                <a:cxnLst>
                  <a:cxn ang="0">
                    <a:pos x="35" y="9"/>
                  </a:cxn>
                  <a:cxn ang="0">
                    <a:pos x="32" y="12"/>
                  </a:cxn>
                  <a:cxn ang="0">
                    <a:pos x="25" y="25"/>
                  </a:cxn>
                  <a:cxn ang="0">
                    <a:pos x="25" y="32"/>
                  </a:cxn>
                  <a:cxn ang="0">
                    <a:pos x="38" y="44"/>
                  </a:cxn>
                  <a:cxn ang="0">
                    <a:pos x="22" y="45"/>
                  </a:cxn>
                  <a:cxn ang="0">
                    <a:pos x="18" y="95"/>
                  </a:cxn>
                  <a:cxn ang="0">
                    <a:pos x="14" y="122"/>
                  </a:cxn>
                  <a:cxn ang="0">
                    <a:pos x="0" y="136"/>
                  </a:cxn>
                  <a:cxn ang="0">
                    <a:pos x="10" y="140"/>
                  </a:cxn>
                  <a:cxn ang="0">
                    <a:pos x="27" y="126"/>
                  </a:cxn>
                  <a:cxn ang="0">
                    <a:pos x="36" y="145"/>
                  </a:cxn>
                  <a:cxn ang="0">
                    <a:pos x="50" y="150"/>
                  </a:cxn>
                  <a:cxn ang="0">
                    <a:pos x="62" y="113"/>
                  </a:cxn>
                  <a:cxn ang="0">
                    <a:pos x="98" y="81"/>
                  </a:cxn>
                  <a:cxn ang="0">
                    <a:pos x="106" y="77"/>
                  </a:cxn>
                  <a:cxn ang="0">
                    <a:pos x="131" y="86"/>
                  </a:cxn>
                  <a:cxn ang="0">
                    <a:pos x="137" y="100"/>
                  </a:cxn>
                  <a:cxn ang="0">
                    <a:pos x="149" y="95"/>
                  </a:cxn>
                  <a:cxn ang="0">
                    <a:pos x="139" y="48"/>
                  </a:cxn>
                  <a:cxn ang="0">
                    <a:pos x="117" y="25"/>
                  </a:cxn>
                  <a:cxn ang="0">
                    <a:pos x="66" y="13"/>
                  </a:cxn>
                  <a:cxn ang="0">
                    <a:pos x="41" y="0"/>
                  </a:cxn>
                  <a:cxn ang="0">
                    <a:pos x="35" y="9"/>
                  </a:cxn>
                </a:cxnLst>
                <a:rect l="0" t="0" r="r" b="b"/>
                <a:pathLst>
                  <a:path w="150" h="151">
                    <a:moveTo>
                      <a:pt x="35" y="9"/>
                    </a:moveTo>
                    <a:lnTo>
                      <a:pt x="32" y="12"/>
                    </a:lnTo>
                    <a:lnTo>
                      <a:pt x="25" y="25"/>
                    </a:lnTo>
                    <a:lnTo>
                      <a:pt x="25" y="32"/>
                    </a:lnTo>
                    <a:lnTo>
                      <a:pt x="38" y="44"/>
                    </a:lnTo>
                    <a:lnTo>
                      <a:pt x="22" y="45"/>
                    </a:lnTo>
                    <a:lnTo>
                      <a:pt x="18" y="95"/>
                    </a:lnTo>
                    <a:lnTo>
                      <a:pt x="14" y="122"/>
                    </a:lnTo>
                    <a:lnTo>
                      <a:pt x="0" y="136"/>
                    </a:lnTo>
                    <a:lnTo>
                      <a:pt x="10" y="140"/>
                    </a:lnTo>
                    <a:lnTo>
                      <a:pt x="27" y="126"/>
                    </a:lnTo>
                    <a:lnTo>
                      <a:pt x="36" y="145"/>
                    </a:lnTo>
                    <a:lnTo>
                      <a:pt x="50" y="150"/>
                    </a:lnTo>
                    <a:lnTo>
                      <a:pt x="62" y="113"/>
                    </a:lnTo>
                    <a:lnTo>
                      <a:pt x="98" y="81"/>
                    </a:lnTo>
                    <a:lnTo>
                      <a:pt x="106" y="77"/>
                    </a:lnTo>
                    <a:lnTo>
                      <a:pt x="131" y="86"/>
                    </a:lnTo>
                    <a:lnTo>
                      <a:pt x="137" y="100"/>
                    </a:lnTo>
                    <a:lnTo>
                      <a:pt x="149" y="95"/>
                    </a:lnTo>
                    <a:lnTo>
                      <a:pt x="139" y="48"/>
                    </a:lnTo>
                    <a:lnTo>
                      <a:pt x="117" y="25"/>
                    </a:lnTo>
                    <a:lnTo>
                      <a:pt x="66" y="13"/>
                    </a:lnTo>
                    <a:lnTo>
                      <a:pt x="41" y="0"/>
                    </a:lnTo>
                    <a:lnTo>
                      <a:pt x="35" y="9"/>
                    </a:lnTo>
                  </a:path>
                </a:pathLst>
              </a:custGeom>
              <a:gradFill flip="none" rotWithShape="1">
                <a:gsLst>
                  <a:gs pos="0">
                    <a:srgbClr val="8064A2">
                      <a:shade val="30000"/>
                      <a:satMod val="115000"/>
                    </a:srgbClr>
                  </a:gs>
                  <a:gs pos="50000">
                    <a:srgbClr val="8064A2">
                      <a:shade val="67500"/>
                      <a:satMod val="115000"/>
                    </a:srgbClr>
                  </a:gs>
                  <a:gs pos="100000">
                    <a:srgbClr val="8064A2">
                      <a:shade val="100000"/>
                      <a:satMod val="115000"/>
                    </a:srgbClr>
                  </a:gs>
                </a:gsLst>
                <a:lin ang="2700000" scaled="1"/>
                <a:tileRect/>
              </a:gradFill>
              <a:ln w="12700" cap="rnd" cmpd="sng">
                <a:noFill/>
                <a:prstDash val="solid"/>
                <a:round/>
                <a:headEnd/>
                <a:tailEnd/>
              </a:ln>
              <a:effectLst>
                <a:outerShdw blurRad="107950" dist="12700" dir="5400000" algn="ctr">
                  <a:srgbClr val="000000"/>
                </a:outerShdw>
              </a:effectLst>
              <a:scene3d>
                <a:camera prst="orthographicFront">
                  <a:rot lat="0" lon="0" rev="0"/>
                </a:camera>
                <a:lightRig rig="soft" dir="t">
                  <a:rot lat="0" lon="0" rev="0"/>
                </a:lightRig>
              </a:scene3d>
              <a:sp3d contourW="44450" prstMaterial="matte">
                <a:bevelT w="63500" h="63500" prst="artDeco"/>
                <a:contourClr>
                  <a:srgbClr val="FFFFFF"/>
                </a:contourClr>
              </a:sp3d>
            </p:spPr>
            <p:txBody>
              <a:bodyPr/>
              <a:lstStyle/>
              <a:p>
                <a:pPr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kumimoji="0" lang="zh-TW" altLang="en-US" sz="1400" kern="0">
                  <a:solidFill>
                    <a:srgbClr val="000000"/>
                  </a:solidFill>
                  <a:latin typeface="+mj-ea"/>
                  <a:ea typeface="+mj-ea"/>
                  <a:cs typeface="Times New Roman" pitchFamily="18" charset="0"/>
                </a:endParaRPr>
              </a:p>
            </p:txBody>
          </p:sp>
          <p:sp>
            <p:nvSpPr>
              <p:cNvPr id="29" name="Freeform 14"/>
              <p:cNvSpPr>
                <a:spLocks/>
              </p:cNvSpPr>
              <p:nvPr/>
            </p:nvSpPr>
            <p:spPr bwMode="auto">
              <a:xfrm>
                <a:off x="1552688" y="4547219"/>
                <a:ext cx="878374" cy="1397506"/>
              </a:xfrm>
              <a:custGeom>
                <a:avLst/>
                <a:gdLst/>
                <a:ahLst/>
                <a:cxnLst>
                  <a:cxn ang="0">
                    <a:pos x="549" y="614"/>
                  </a:cxn>
                  <a:cxn ang="0">
                    <a:pos x="455" y="597"/>
                  </a:cxn>
                  <a:cxn ang="0">
                    <a:pos x="430" y="558"/>
                  </a:cxn>
                  <a:cxn ang="0">
                    <a:pos x="427" y="521"/>
                  </a:cxn>
                  <a:cxn ang="0">
                    <a:pos x="390" y="510"/>
                  </a:cxn>
                  <a:cxn ang="0">
                    <a:pos x="395" y="450"/>
                  </a:cxn>
                  <a:cxn ang="0">
                    <a:pos x="350" y="318"/>
                  </a:cxn>
                  <a:cxn ang="0">
                    <a:pos x="394" y="185"/>
                  </a:cxn>
                  <a:cxn ang="0">
                    <a:pos x="493" y="136"/>
                  </a:cxn>
                  <a:cxn ang="0">
                    <a:pos x="496" y="78"/>
                  </a:cxn>
                  <a:cxn ang="0">
                    <a:pos x="444" y="4"/>
                  </a:cxn>
                  <a:cxn ang="0">
                    <a:pos x="449" y="15"/>
                  </a:cxn>
                  <a:cxn ang="0">
                    <a:pos x="447" y="14"/>
                  </a:cxn>
                  <a:cxn ang="0">
                    <a:pos x="401" y="0"/>
                  </a:cxn>
                  <a:cxn ang="0">
                    <a:pos x="356" y="35"/>
                  </a:cxn>
                  <a:cxn ang="0">
                    <a:pos x="314" y="13"/>
                  </a:cxn>
                  <a:cxn ang="0">
                    <a:pos x="273" y="27"/>
                  </a:cxn>
                  <a:cxn ang="0">
                    <a:pos x="239" y="1"/>
                  </a:cxn>
                  <a:cxn ang="0">
                    <a:pos x="209" y="13"/>
                  </a:cxn>
                  <a:cxn ang="0">
                    <a:pos x="169" y="12"/>
                  </a:cxn>
                  <a:cxn ang="0">
                    <a:pos x="110" y="74"/>
                  </a:cxn>
                  <a:cxn ang="0">
                    <a:pos x="42" y="74"/>
                  </a:cxn>
                  <a:cxn ang="0">
                    <a:pos x="22" y="97"/>
                  </a:cxn>
                  <a:cxn ang="0">
                    <a:pos x="24" y="264"/>
                  </a:cxn>
                  <a:cxn ang="0">
                    <a:pos x="32" y="291"/>
                  </a:cxn>
                  <a:cxn ang="0">
                    <a:pos x="39" y="295"/>
                  </a:cxn>
                  <a:cxn ang="0">
                    <a:pos x="39" y="302"/>
                  </a:cxn>
                  <a:cxn ang="0">
                    <a:pos x="37" y="345"/>
                  </a:cxn>
                  <a:cxn ang="0">
                    <a:pos x="1" y="439"/>
                  </a:cxn>
                  <a:cxn ang="0">
                    <a:pos x="0" y="438"/>
                  </a:cxn>
                  <a:cxn ang="0">
                    <a:pos x="55" y="457"/>
                  </a:cxn>
                  <a:cxn ang="0">
                    <a:pos x="74" y="433"/>
                  </a:cxn>
                  <a:cxn ang="0">
                    <a:pos x="91" y="468"/>
                  </a:cxn>
                  <a:cxn ang="0">
                    <a:pos x="139" y="488"/>
                  </a:cxn>
                  <a:cxn ang="0">
                    <a:pos x="201" y="556"/>
                  </a:cxn>
                  <a:cxn ang="0">
                    <a:pos x="291" y="624"/>
                  </a:cxn>
                  <a:cxn ang="0">
                    <a:pos x="376" y="762"/>
                  </a:cxn>
                  <a:cxn ang="0">
                    <a:pos x="353" y="839"/>
                  </a:cxn>
                  <a:cxn ang="0">
                    <a:pos x="446" y="964"/>
                  </a:cxn>
                  <a:cxn ang="0">
                    <a:pos x="468" y="917"/>
                  </a:cxn>
                  <a:cxn ang="0">
                    <a:pos x="552" y="970"/>
                  </a:cxn>
                  <a:cxn ang="0">
                    <a:pos x="555" y="847"/>
                  </a:cxn>
                  <a:cxn ang="0">
                    <a:pos x="584" y="795"/>
                  </a:cxn>
                  <a:cxn ang="0">
                    <a:pos x="564" y="742"/>
                  </a:cxn>
                  <a:cxn ang="0">
                    <a:pos x="567" y="678"/>
                  </a:cxn>
                  <a:cxn ang="0">
                    <a:pos x="550" y="614"/>
                  </a:cxn>
                  <a:cxn ang="0">
                    <a:pos x="549" y="614"/>
                  </a:cxn>
                </a:cxnLst>
                <a:rect l="0" t="0" r="r" b="b"/>
                <a:pathLst>
                  <a:path w="585" h="971">
                    <a:moveTo>
                      <a:pt x="549" y="614"/>
                    </a:moveTo>
                    <a:lnTo>
                      <a:pt x="455" y="597"/>
                    </a:lnTo>
                    <a:lnTo>
                      <a:pt x="430" y="558"/>
                    </a:lnTo>
                    <a:lnTo>
                      <a:pt x="427" y="521"/>
                    </a:lnTo>
                    <a:lnTo>
                      <a:pt x="390" y="510"/>
                    </a:lnTo>
                    <a:lnTo>
                      <a:pt x="395" y="450"/>
                    </a:lnTo>
                    <a:lnTo>
                      <a:pt x="350" y="318"/>
                    </a:lnTo>
                    <a:lnTo>
                      <a:pt x="394" y="185"/>
                    </a:lnTo>
                    <a:lnTo>
                      <a:pt x="493" y="136"/>
                    </a:lnTo>
                    <a:lnTo>
                      <a:pt x="496" y="78"/>
                    </a:lnTo>
                    <a:lnTo>
                      <a:pt x="444" y="4"/>
                    </a:lnTo>
                    <a:lnTo>
                      <a:pt x="449" y="15"/>
                    </a:lnTo>
                    <a:lnTo>
                      <a:pt x="447" y="14"/>
                    </a:lnTo>
                    <a:lnTo>
                      <a:pt x="401" y="0"/>
                    </a:lnTo>
                    <a:lnTo>
                      <a:pt x="356" y="35"/>
                    </a:lnTo>
                    <a:lnTo>
                      <a:pt x="314" y="13"/>
                    </a:lnTo>
                    <a:lnTo>
                      <a:pt x="273" y="27"/>
                    </a:lnTo>
                    <a:lnTo>
                      <a:pt x="239" y="1"/>
                    </a:lnTo>
                    <a:lnTo>
                      <a:pt x="209" y="13"/>
                    </a:lnTo>
                    <a:lnTo>
                      <a:pt x="169" y="12"/>
                    </a:lnTo>
                    <a:lnTo>
                      <a:pt x="110" y="74"/>
                    </a:lnTo>
                    <a:lnTo>
                      <a:pt x="42" y="74"/>
                    </a:lnTo>
                    <a:lnTo>
                      <a:pt x="22" y="97"/>
                    </a:lnTo>
                    <a:lnTo>
                      <a:pt x="24" y="264"/>
                    </a:lnTo>
                    <a:lnTo>
                      <a:pt x="32" y="291"/>
                    </a:lnTo>
                    <a:lnTo>
                      <a:pt x="39" y="295"/>
                    </a:lnTo>
                    <a:lnTo>
                      <a:pt x="39" y="302"/>
                    </a:lnTo>
                    <a:lnTo>
                      <a:pt x="37" y="345"/>
                    </a:lnTo>
                    <a:lnTo>
                      <a:pt x="1" y="439"/>
                    </a:lnTo>
                    <a:lnTo>
                      <a:pt x="0" y="438"/>
                    </a:lnTo>
                    <a:lnTo>
                      <a:pt x="55" y="457"/>
                    </a:lnTo>
                    <a:lnTo>
                      <a:pt x="74" y="433"/>
                    </a:lnTo>
                    <a:lnTo>
                      <a:pt x="91" y="468"/>
                    </a:lnTo>
                    <a:lnTo>
                      <a:pt x="139" y="488"/>
                    </a:lnTo>
                    <a:lnTo>
                      <a:pt x="201" y="556"/>
                    </a:lnTo>
                    <a:lnTo>
                      <a:pt x="291" y="624"/>
                    </a:lnTo>
                    <a:lnTo>
                      <a:pt x="376" y="762"/>
                    </a:lnTo>
                    <a:lnTo>
                      <a:pt x="353" y="839"/>
                    </a:lnTo>
                    <a:lnTo>
                      <a:pt x="446" y="964"/>
                    </a:lnTo>
                    <a:lnTo>
                      <a:pt x="468" y="917"/>
                    </a:lnTo>
                    <a:lnTo>
                      <a:pt x="552" y="970"/>
                    </a:lnTo>
                    <a:lnTo>
                      <a:pt x="555" y="847"/>
                    </a:lnTo>
                    <a:lnTo>
                      <a:pt x="584" y="795"/>
                    </a:lnTo>
                    <a:lnTo>
                      <a:pt x="564" y="742"/>
                    </a:lnTo>
                    <a:lnTo>
                      <a:pt x="567" y="678"/>
                    </a:lnTo>
                    <a:lnTo>
                      <a:pt x="550" y="614"/>
                    </a:lnTo>
                    <a:lnTo>
                      <a:pt x="549" y="614"/>
                    </a:lnTo>
                  </a:path>
                </a:pathLst>
              </a:custGeom>
              <a:gradFill flip="none" rotWithShape="1">
                <a:gsLst>
                  <a:gs pos="0">
                    <a:srgbClr val="4BACC6">
                      <a:shade val="30000"/>
                      <a:satMod val="115000"/>
                    </a:srgbClr>
                  </a:gs>
                  <a:gs pos="50000">
                    <a:srgbClr val="4BACC6">
                      <a:shade val="67500"/>
                      <a:satMod val="115000"/>
                    </a:srgbClr>
                  </a:gs>
                  <a:gs pos="100000">
                    <a:srgbClr val="4BACC6">
                      <a:shade val="100000"/>
                      <a:satMod val="115000"/>
                    </a:srgbClr>
                  </a:gs>
                </a:gsLst>
                <a:lin ang="13500000" scaled="1"/>
                <a:tileRect/>
              </a:gradFill>
              <a:ln w="12700" cap="rnd" cmpd="sng">
                <a:noFill/>
                <a:prstDash val="solid"/>
                <a:round/>
                <a:headEnd/>
                <a:tailEnd/>
              </a:ln>
              <a:effectLst>
                <a:outerShdw blurRad="107950" dist="12700" dir="5400000" algn="ctr">
                  <a:srgbClr val="000000"/>
                </a:outerShdw>
              </a:effectLst>
              <a:scene3d>
                <a:camera prst="orthographicFront">
                  <a:rot lat="0" lon="0" rev="0"/>
                </a:camera>
                <a:lightRig rig="soft" dir="t">
                  <a:rot lat="0" lon="0" rev="0"/>
                </a:lightRig>
              </a:scene3d>
              <a:sp3d contourW="44450" prstMaterial="matte">
                <a:bevelT w="63500" h="63500" prst="artDeco"/>
                <a:contourClr>
                  <a:srgbClr val="FFFFFF"/>
                </a:contourClr>
              </a:sp3d>
            </p:spPr>
            <p:txBody>
              <a:bodyPr/>
              <a:lstStyle/>
              <a:p>
                <a:pPr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kumimoji="0" lang="zh-TW" altLang="en-US" sz="1400" kern="0">
                  <a:solidFill>
                    <a:srgbClr val="000000"/>
                  </a:solidFill>
                  <a:latin typeface="+mj-ea"/>
                  <a:ea typeface="+mj-ea"/>
                  <a:cs typeface="Times New Roman" pitchFamily="18" charset="0"/>
                </a:endParaRPr>
              </a:p>
            </p:txBody>
          </p:sp>
          <p:sp>
            <p:nvSpPr>
              <p:cNvPr id="30" name="Freeform 15"/>
              <p:cNvSpPr>
                <a:spLocks/>
              </p:cNvSpPr>
              <p:nvPr/>
            </p:nvSpPr>
            <p:spPr bwMode="auto">
              <a:xfrm>
                <a:off x="2187293" y="1411586"/>
                <a:ext cx="757497" cy="745467"/>
              </a:xfrm>
              <a:custGeom>
                <a:avLst/>
                <a:gdLst/>
                <a:ahLst/>
                <a:cxnLst>
                  <a:cxn ang="0">
                    <a:pos x="501" y="418"/>
                  </a:cxn>
                  <a:cxn ang="0">
                    <a:pos x="499" y="418"/>
                  </a:cxn>
                  <a:cxn ang="0">
                    <a:pos x="454" y="343"/>
                  </a:cxn>
                  <a:cxn ang="0">
                    <a:pos x="441" y="268"/>
                  </a:cxn>
                  <a:cxn ang="0">
                    <a:pos x="397" y="270"/>
                  </a:cxn>
                  <a:cxn ang="0">
                    <a:pos x="365" y="270"/>
                  </a:cxn>
                  <a:cxn ang="0">
                    <a:pos x="353" y="223"/>
                  </a:cxn>
                  <a:cxn ang="0">
                    <a:pos x="326" y="190"/>
                  </a:cxn>
                  <a:cxn ang="0">
                    <a:pos x="327" y="139"/>
                  </a:cxn>
                  <a:cxn ang="0">
                    <a:pos x="365" y="137"/>
                  </a:cxn>
                  <a:cxn ang="0">
                    <a:pos x="392" y="110"/>
                  </a:cxn>
                  <a:cxn ang="0">
                    <a:pos x="397" y="53"/>
                  </a:cxn>
                  <a:cxn ang="0">
                    <a:pos x="353" y="17"/>
                  </a:cxn>
                  <a:cxn ang="0">
                    <a:pos x="297" y="0"/>
                  </a:cxn>
                  <a:cxn ang="0">
                    <a:pos x="295" y="0"/>
                  </a:cxn>
                  <a:cxn ang="0">
                    <a:pos x="202" y="22"/>
                  </a:cxn>
                  <a:cxn ang="0">
                    <a:pos x="97" y="92"/>
                  </a:cxn>
                  <a:cxn ang="0">
                    <a:pos x="73" y="97"/>
                  </a:cxn>
                  <a:cxn ang="0">
                    <a:pos x="0" y="182"/>
                  </a:cxn>
                  <a:cxn ang="0">
                    <a:pos x="0" y="183"/>
                  </a:cxn>
                  <a:cxn ang="0">
                    <a:pos x="6" y="177"/>
                  </a:cxn>
                  <a:cxn ang="0">
                    <a:pos x="69" y="186"/>
                  </a:cxn>
                  <a:cxn ang="0">
                    <a:pos x="167" y="255"/>
                  </a:cxn>
                  <a:cxn ang="0">
                    <a:pos x="180" y="281"/>
                  </a:cxn>
                  <a:cxn ang="0">
                    <a:pos x="239" y="308"/>
                  </a:cxn>
                  <a:cxn ang="0">
                    <a:pos x="308" y="329"/>
                  </a:cxn>
                  <a:cxn ang="0">
                    <a:pos x="324" y="367"/>
                  </a:cxn>
                  <a:cxn ang="0">
                    <a:pos x="324" y="438"/>
                  </a:cxn>
                  <a:cxn ang="0">
                    <a:pos x="371" y="467"/>
                  </a:cxn>
                  <a:cxn ang="0">
                    <a:pos x="397" y="478"/>
                  </a:cxn>
                  <a:cxn ang="0">
                    <a:pos x="441" y="517"/>
                  </a:cxn>
                  <a:cxn ang="0">
                    <a:pos x="503" y="423"/>
                  </a:cxn>
                  <a:cxn ang="0">
                    <a:pos x="501" y="418"/>
                  </a:cxn>
                </a:cxnLst>
                <a:rect l="0" t="0" r="r" b="b"/>
                <a:pathLst>
                  <a:path w="504" h="518">
                    <a:moveTo>
                      <a:pt x="501" y="418"/>
                    </a:moveTo>
                    <a:lnTo>
                      <a:pt x="499" y="418"/>
                    </a:lnTo>
                    <a:lnTo>
                      <a:pt x="454" y="343"/>
                    </a:lnTo>
                    <a:lnTo>
                      <a:pt x="441" y="268"/>
                    </a:lnTo>
                    <a:lnTo>
                      <a:pt x="397" y="270"/>
                    </a:lnTo>
                    <a:lnTo>
                      <a:pt x="365" y="270"/>
                    </a:lnTo>
                    <a:lnTo>
                      <a:pt x="353" y="223"/>
                    </a:lnTo>
                    <a:lnTo>
                      <a:pt x="326" y="190"/>
                    </a:lnTo>
                    <a:lnTo>
                      <a:pt x="327" y="139"/>
                    </a:lnTo>
                    <a:lnTo>
                      <a:pt x="365" y="137"/>
                    </a:lnTo>
                    <a:lnTo>
                      <a:pt x="392" y="110"/>
                    </a:lnTo>
                    <a:lnTo>
                      <a:pt x="397" y="53"/>
                    </a:lnTo>
                    <a:lnTo>
                      <a:pt x="353" y="17"/>
                    </a:lnTo>
                    <a:lnTo>
                      <a:pt x="297" y="0"/>
                    </a:lnTo>
                    <a:lnTo>
                      <a:pt x="295" y="0"/>
                    </a:lnTo>
                    <a:lnTo>
                      <a:pt x="202" y="22"/>
                    </a:lnTo>
                    <a:lnTo>
                      <a:pt x="97" y="92"/>
                    </a:lnTo>
                    <a:lnTo>
                      <a:pt x="73" y="97"/>
                    </a:lnTo>
                    <a:lnTo>
                      <a:pt x="0" y="182"/>
                    </a:lnTo>
                    <a:lnTo>
                      <a:pt x="0" y="183"/>
                    </a:lnTo>
                    <a:lnTo>
                      <a:pt x="6" y="177"/>
                    </a:lnTo>
                    <a:lnTo>
                      <a:pt x="69" y="186"/>
                    </a:lnTo>
                    <a:lnTo>
                      <a:pt x="167" y="255"/>
                    </a:lnTo>
                    <a:lnTo>
                      <a:pt x="180" y="281"/>
                    </a:lnTo>
                    <a:lnTo>
                      <a:pt x="239" y="308"/>
                    </a:lnTo>
                    <a:lnTo>
                      <a:pt x="308" y="329"/>
                    </a:lnTo>
                    <a:lnTo>
                      <a:pt x="324" y="367"/>
                    </a:lnTo>
                    <a:lnTo>
                      <a:pt x="324" y="438"/>
                    </a:lnTo>
                    <a:lnTo>
                      <a:pt x="371" y="467"/>
                    </a:lnTo>
                    <a:lnTo>
                      <a:pt x="397" y="478"/>
                    </a:lnTo>
                    <a:lnTo>
                      <a:pt x="441" y="517"/>
                    </a:lnTo>
                    <a:lnTo>
                      <a:pt x="503" y="423"/>
                    </a:lnTo>
                    <a:lnTo>
                      <a:pt x="501" y="418"/>
                    </a:lnTo>
                  </a:path>
                </a:pathLst>
              </a:custGeom>
              <a:gradFill flip="none" rotWithShape="1">
                <a:gsLst>
                  <a:gs pos="0">
                    <a:srgbClr val="8064A2">
                      <a:shade val="30000"/>
                      <a:satMod val="115000"/>
                    </a:srgbClr>
                  </a:gs>
                  <a:gs pos="50000">
                    <a:srgbClr val="8064A2">
                      <a:shade val="67500"/>
                      <a:satMod val="115000"/>
                    </a:srgbClr>
                  </a:gs>
                  <a:gs pos="100000">
                    <a:srgbClr val="8064A2">
                      <a:shade val="100000"/>
                      <a:satMod val="115000"/>
                    </a:srgbClr>
                  </a:gs>
                </a:gsLst>
                <a:lin ang="2700000" scaled="1"/>
                <a:tileRect/>
              </a:gradFill>
              <a:ln w="12700" cap="rnd" cmpd="sng">
                <a:noFill/>
                <a:prstDash val="solid"/>
                <a:round/>
                <a:headEnd/>
                <a:tailEnd/>
              </a:ln>
              <a:effectLst>
                <a:outerShdw blurRad="107950" dist="12700" dir="5400000" algn="ctr">
                  <a:srgbClr val="000000"/>
                </a:outerShdw>
              </a:effectLst>
              <a:scene3d>
                <a:camera prst="orthographicFront">
                  <a:rot lat="0" lon="0" rev="0"/>
                </a:camera>
                <a:lightRig rig="soft" dir="t">
                  <a:rot lat="0" lon="0" rev="0"/>
                </a:lightRig>
              </a:scene3d>
              <a:sp3d contourW="44450" prstMaterial="matte">
                <a:bevelT w="63500" h="63500" prst="artDeco"/>
                <a:contourClr>
                  <a:srgbClr val="FFFFFF"/>
                </a:contourClr>
              </a:sp3d>
            </p:spPr>
            <p:txBody>
              <a:bodyPr/>
              <a:lstStyle/>
              <a:p>
                <a:pPr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kumimoji="0" lang="zh-TW" altLang="en-US" sz="1400" kern="0" dirty="0">
                  <a:solidFill>
                    <a:srgbClr val="000000"/>
                  </a:solidFill>
                  <a:latin typeface="+mj-ea"/>
                  <a:ea typeface="+mj-ea"/>
                  <a:cs typeface="Times New Roman" pitchFamily="18" charset="0"/>
                </a:endParaRPr>
              </a:p>
            </p:txBody>
          </p:sp>
          <p:sp>
            <p:nvSpPr>
              <p:cNvPr id="31" name="Freeform 17"/>
              <p:cNvSpPr>
                <a:spLocks/>
              </p:cNvSpPr>
              <p:nvPr/>
            </p:nvSpPr>
            <p:spPr bwMode="auto">
              <a:xfrm>
                <a:off x="1153792" y="2746808"/>
                <a:ext cx="680940" cy="578078"/>
              </a:xfrm>
              <a:custGeom>
                <a:avLst/>
                <a:gdLst/>
                <a:ahLst/>
                <a:cxnLst>
                  <a:cxn ang="0">
                    <a:pos x="407" y="401"/>
                  </a:cxn>
                  <a:cxn ang="0">
                    <a:pos x="453" y="384"/>
                  </a:cxn>
                  <a:cxn ang="0">
                    <a:pos x="454" y="356"/>
                  </a:cxn>
                  <a:cxn ang="0">
                    <a:pos x="428" y="354"/>
                  </a:cxn>
                  <a:cxn ang="0">
                    <a:pos x="405" y="353"/>
                  </a:cxn>
                  <a:cxn ang="0">
                    <a:pos x="391" y="343"/>
                  </a:cxn>
                  <a:cxn ang="0">
                    <a:pos x="371" y="310"/>
                  </a:cxn>
                  <a:cxn ang="0">
                    <a:pos x="376" y="242"/>
                  </a:cxn>
                  <a:cxn ang="0">
                    <a:pos x="373" y="213"/>
                  </a:cxn>
                  <a:cxn ang="0">
                    <a:pos x="357" y="181"/>
                  </a:cxn>
                  <a:cxn ang="0">
                    <a:pos x="357" y="150"/>
                  </a:cxn>
                  <a:cxn ang="0">
                    <a:pos x="370" y="144"/>
                  </a:cxn>
                  <a:cxn ang="0">
                    <a:pos x="384" y="138"/>
                  </a:cxn>
                  <a:cxn ang="0">
                    <a:pos x="385" y="136"/>
                  </a:cxn>
                  <a:cxn ang="0">
                    <a:pos x="365" y="113"/>
                  </a:cxn>
                  <a:cxn ang="0">
                    <a:pos x="351" y="99"/>
                  </a:cxn>
                  <a:cxn ang="0">
                    <a:pos x="297" y="67"/>
                  </a:cxn>
                  <a:cxn ang="0">
                    <a:pos x="258" y="41"/>
                  </a:cxn>
                  <a:cxn ang="0">
                    <a:pos x="253" y="2"/>
                  </a:cxn>
                  <a:cxn ang="0">
                    <a:pos x="222" y="0"/>
                  </a:cxn>
                  <a:cxn ang="0">
                    <a:pos x="220" y="2"/>
                  </a:cxn>
                  <a:cxn ang="0">
                    <a:pos x="147" y="133"/>
                  </a:cxn>
                  <a:cxn ang="0">
                    <a:pos x="88" y="203"/>
                  </a:cxn>
                  <a:cxn ang="0">
                    <a:pos x="69" y="242"/>
                  </a:cxn>
                  <a:cxn ang="0">
                    <a:pos x="38" y="320"/>
                  </a:cxn>
                  <a:cxn ang="0">
                    <a:pos x="3" y="362"/>
                  </a:cxn>
                  <a:cxn ang="0">
                    <a:pos x="0" y="364"/>
                  </a:cxn>
                  <a:cxn ang="0">
                    <a:pos x="51" y="388"/>
                  </a:cxn>
                  <a:cxn ang="0">
                    <a:pos x="121" y="368"/>
                  </a:cxn>
                  <a:cxn ang="0">
                    <a:pos x="168" y="369"/>
                  </a:cxn>
                  <a:cxn ang="0">
                    <a:pos x="313" y="394"/>
                  </a:cxn>
                  <a:cxn ang="0">
                    <a:pos x="405" y="401"/>
                  </a:cxn>
                  <a:cxn ang="0">
                    <a:pos x="407" y="401"/>
                  </a:cxn>
                </a:cxnLst>
                <a:rect l="0" t="0" r="r" b="b"/>
                <a:pathLst>
                  <a:path w="455" h="402">
                    <a:moveTo>
                      <a:pt x="407" y="401"/>
                    </a:moveTo>
                    <a:lnTo>
                      <a:pt x="453" y="384"/>
                    </a:lnTo>
                    <a:lnTo>
                      <a:pt x="454" y="356"/>
                    </a:lnTo>
                    <a:lnTo>
                      <a:pt x="428" y="354"/>
                    </a:lnTo>
                    <a:lnTo>
                      <a:pt x="405" y="353"/>
                    </a:lnTo>
                    <a:lnTo>
                      <a:pt x="391" y="343"/>
                    </a:lnTo>
                    <a:lnTo>
                      <a:pt x="371" y="310"/>
                    </a:lnTo>
                    <a:lnTo>
                      <a:pt x="376" y="242"/>
                    </a:lnTo>
                    <a:lnTo>
                      <a:pt x="373" y="213"/>
                    </a:lnTo>
                    <a:lnTo>
                      <a:pt x="357" y="181"/>
                    </a:lnTo>
                    <a:lnTo>
                      <a:pt x="357" y="150"/>
                    </a:lnTo>
                    <a:lnTo>
                      <a:pt x="370" y="144"/>
                    </a:lnTo>
                    <a:lnTo>
                      <a:pt x="384" y="138"/>
                    </a:lnTo>
                    <a:lnTo>
                      <a:pt x="385" y="136"/>
                    </a:lnTo>
                    <a:lnTo>
                      <a:pt x="365" y="113"/>
                    </a:lnTo>
                    <a:lnTo>
                      <a:pt x="351" y="99"/>
                    </a:lnTo>
                    <a:lnTo>
                      <a:pt x="297" y="67"/>
                    </a:lnTo>
                    <a:lnTo>
                      <a:pt x="258" y="41"/>
                    </a:lnTo>
                    <a:lnTo>
                      <a:pt x="253" y="2"/>
                    </a:lnTo>
                    <a:lnTo>
                      <a:pt x="222" y="0"/>
                    </a:lnTo>
                    <a:lnTo>
                      <a:pt x="220" y="2"/>
                    </a:lnTo>
                    <a:lnTo>
                      <a:pt x="147" y="133"/>
                    </a:lnTo>
                    <a:lnTo>
                      <a:pt x="88" y="203"/>
                    </a:lnTo>
                    <a:lnTo>
                      <a:pt x="69" y="242"/>
                    </a:lnTo>
                    <a:lnTo>
                      <a:pt x="38" y="320"/>
                    </a:lnTo>
                    <a:lnTo>
                      <a:pt x="3" y="362"/>
                    </a:lnTo>
                    <a:lnTo>
                      <a:pt x="0" y="364"/>
                    </a:lnTo>
                    <a:lnTo>
                      <a:pt x="51" y="388"/>
                    </a:lnTo>
                    <a:lnTo>
                      <a:pt x="121" y="368"/>
                    </a:lnTo>
                    <a:lnTo>
                      <a:pt x="168" y="369"/>
                    </a:lnTo>
                    <a:lnTo>
                      <a:pt x="313" y="394"/>
                    </a:lnTo>
                    <a:lnTo>
                      <a:pt x="405" y="401"/>
                    </a:lnTo>
                    <a:lnTo>
                      <a:pt x="407" y="401"/>
                    </a:lnTo>
                  </a:path>
                </a:pathLst>
              </a:custGeom>
              <a:gradFill flip="none" rotWithShape="1">
                <a:gsLst>
                  <a:gs pos="0">
                    <a:srgbClr val="4F81BD">
                      <a:shade val="30000"/>
                      <a:satMod val="115000"/>
                    </a:srgbClr>
                  </a:gs>
                  <a:gs pos="50000">
                    <a:srgbClr val="4F81BD">
                      <a:shade val="67500"/>
                      <a:satMod val="115000"/>
                    </a:srgbClr>
                  </a:gs>
                  <a:gs pos="100000">
                    <a:srgbClr val="4F81BD">
                      <a:shade val="100000"/>
                      <a:satMod val="115000"/>
                    </a:srgbClr>
                  </a:gs>
                </a:gsLst>
                <a:lin ang="5400000" scaled="1"/>
                <a:tileRect/>
              </a:gradFill>
              <a:ln w="12700" cap="rnd" cmpd="sng">
                <a:noFill/>
                <a:prstDash val="solid"/>
                <a:round/>
                <a:headEnd/>
                <a:tailEnd/>
              </a:ln>
              <a:effectLst>
                <a:outerShdw blurRad="107950" dist="12700" dir="5400000" algn="ctr">
                  <a:srgbClr val="000000"/>
                </a:outerShdw>
              </a:effectLst>
              <a:scene3d>
                <a:camera prst="orthographicFront">
                  <a:rot lat="0" lon="0" rev="0"/>
                </a:camera>
                <a:lightRig rig="soft" dir="t">
                  <a:rot lat="0" lon="0" rev="0"/>
                </a:lightRig>
              </a:scene3d>
              <a:sp3d contourW="44450" prstMaterial="matte">
                <a:bevelT w="63500" h="63500" prst="artDeco"/>
                <a:contourClr>
                  <a:srgbClr val="FFFFFF"/>
                </a:contourClr>
              </a:sp3d>
            </p:spPr>
            <p:txBody>
              <a:bodyPr/>
              <a:lstStyle/>
              <a:p>
                <a:pPr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kumimoji="0" lang="zh-TW" altLang="en-US" sz="1400" kern="0">
                  <a:solidFill>
                    <a:srgbClr val="000000"/>
                  </a:solidFill>
                  <a:latin typeface="+mj-ea"/>
                  <a:ea typeface="+mj-ea"/>
                  <a:cs typeface="Times New Roman" pitchFamily="18" charset="0"/>
                </a:endParaRPr>
              </a:p>
            </p:txBody>
          </p:sp>
          <p:sp>
            <p:nvSpPr>
              <p:cNvPr id="32" name="Freeform 18"/>
              <p:cNvSpPr>
                <a:spLocks/>
              </p:cNvSpPr>
              <p:nvPr/>
            </p:nvSpPr>
            <p:spPr bwMode="auto">
              <a:xfrm>
                <a:off x="1478148" y="2343905"/>
                <a:ext cx="1462614" cy="646201"/>
              </a:xfrm>
              <a:custGeom>
                <a:avLst/>
                <a:gdLst/>
                <a:ahLst/>
                <a:cxnLst>
                  <a:cxn ang="0">
                    <a:pos x="974" y="71"/>
                  </a:cxn>
                  <a:cxn ang="0">
                    <a:pos x="974" y="71"/>
                  </a:cxn>
                  <a:cxn ang="0">
                    <a:pos x="970" y="70"/>
                  </a:cxn>
                  <a:cxn ang="0">
                    <a:pos x="933" y="58"/>
                  </a:cxn>
                  <a:cxn ang="0">
                    <a:pos x="903" y="61"/>
                  </a:cxn>
                  <a:cxn ang="0">
                    <a:pos x="869" y="58"/>
                  </a:cxn>
                  <a:cxn ang="0">
                    <a:pos x="830" y="0"/>
                  </a:cxn>
                  <a:cxn ang="0">
                    <a:pos x="764" y="29"/>
                  </a:cxn>
                  <a:cxn ang="0">
                    <a:pos x="764" y="36"/>
                  </a:cxn>
                  <a:cxn ang="0">
                    <a:pos x="741" y="70"/>
                  </a:cxn>
                  <a:cxn ang="0">
                    <a:pos x="724" y="67"/>
                  </a:cxn>
                  <a:cxn ang="0">
                    <a:pos x="688" y="83"/>
                  </a:cxn>
                  <a:cxn ang="0">
                    <a:pos x="665" y="107"/>
                  </a:cxn>
                  <a:cxn ang="0">
                    <a:pos x="647" y="108"/>
                  </a:cxn>
                  <a:cxn ang="0">
                    <a:pos x="621" y="138"/>
                  </a:cxn>
                  <a:cxn ang="0">
                    <a:pos x="597" y="138"/>
                  </a:cxn>
                  <a:cxn ang="0">
                    <a:pos x="574" y="155"/>
                  </a:cxn>
                  <a:cxn ang="0">
                    <a:pos x="534" y="150"/>
                  </a:cxn>
                  <a:cxn ang="0">
                    <a:pos x="527" y="138"/>
                  </a:cxn>
                  <a:cxn ang="0">
                    <a:pos x="502" y="145"/>
                  </a:cxn>
                  <a:cxn ang="0">
                    <a:pos x="486" y="141"/>
                  </a:cxn>
                  <a:cxn ang="0">
                    <a:pos x="481" y="138"/>
                  </a:cxn>
                  <a:cxn ang="0">
                    <a:pos x="428" y="136"/>
                  </a:cxn>
                  <a:cxn ang="0">
                    <a:pos x="385" y="106"/>
                  </a:cxn>
                  <a:cxn ang="0">
                    <a:pos x="351" y="110"/>
                  </a:cxn>
                  <a:cxn ang="0">
                    <a:pos x="275" y="139"/>
                  </a:cxn>
                  <a:cxn ang="0">
                    <a:pos x="247" y="134"/>
                  </a:cxn>
                  <a:cxn ang="0">
                    <a:pos x="168" y="93"/>
                  </a:cxn>
                  <a:cxn ang="0">
                    <a:pos x="122" y="52"/>
                  </a:cxn>
                  <a:cxn ang="0">
                    <a:pos x="66" y="154"/>
                  </a:cxn>
                  <a:cxn ang="0">
                    <a:pos x="43" y="221"/>
                  </a:cxn>
                  <a:cxn ang="0">
                    <a:pos x="0" y="283"/>
                  </a:cxn>
                  <a:cxn ang="0">
                    <a:pos x="2" y="284"/>
                  </a:cxn>
                  <a:cxn ang="0">
                    <a:pos x="4" y="282"/>
                  </a:cxn>
                  <a:cxn ang="0">
                    <a:pos x="36" y="284"/>
                  </a:cxn>
                  <a:cxn ang="0">
                    <a:pos x="41" y="322"/>
                  </a:cxn>
                  <a:cxn ang="0">
                    <a:pos x="79" y="348"/>
                  </a:cxn>
                  <a:cxn ang="0">
                    <a:pos x="133" y="381"/>
                  </a:cxn>
                  <a:cxn ang="0">
                    <a:pos x="147" y="394"/>
                  </a:cxn>
                  <a:cxn ang="0">
                    <a:pos x="168" y="417"/>
                  </a:cxn>
                  <a:cxn ang="0">
                    <a:pos x="169" y="420"/>
                  </a:cxn>
                  <a:cxn ang="0">
                    <a:pos x="190" y="423"/>
                  </a:cxn>
                  <a:cxn ang="0">
                    <a:pos x="240" y="446"/>
                  </a:cxn>
                  <a:cxn ang="0">
                    <a:pos x="307" y="449"/>
                  </a:cxn>
                  <a:cxn ang="0">
                    <a:pos x="374" y="334"/>
                  </a:cxn>
                  <a:cxn ang="0">
                    <a:pos x="408" y="338"/>
                  </a:cxn>
                  <a:cxn ang="0">
                    <a:pos x="428" y="351"/>
                  </a:cxn>
                  <a:cxn ang="0">
                    <a:pos x="456" y="312"/>
                  </a:cxn>
                  <a:cxn ang="0">
                    <a:pos x="504" y="321"/>
                  </a:cxn>
                  <a:cxn ang="0">
                    <a:pos x="537" y="299"/>
                  </a:cxn>
                  <a:cxn ang="0">
                    <a:pos x="556" y="301"/>
                  </a:cxn>
                  <a:cxn ang="0">
                    <a:pos x="561" y="291"/>
                  </a:cxn>
                  <a:cxn ang="0">
                    <a:pos x="612" y="271"/>
                  </a:cxn>
                  <a:cxn ang="0">
                    <a:pos x="613" y="251"/>
                  </a:cxn>
                  <a:cxn ang="0">
                    <a:pos x="657" y="246"/>
                  </a:cxn>
                  <a:cxn ang="0">
                    <a:pos x="697" y="214"/>
                  </a:cxn>
                  <a:cxn ang="0">
                    <a:pos x="758" y="280"/>
                  </a:cxn>
                  <a:cxn ang="0">
                    <a:pos x="868" y="294"/>
                  </a:cxn>
                  <a:cxn ang="0">
                    <a:pos x="907" y="278"/>
                  </a:cxn>
                  <a:cxn ang="0">
                    <a:pos x="885" y="207"/>
                  </a:cxn>
                  <a:cxn ang="0">
                    <a:pos x="886" y="161"/>
                  </a:cxn>
                  <a:cxn ang="0">
                    <a:pos x="972" y="71"/>
                  </a:cxn>
                  <a:cxn ang="0">
                    <a:pos x="974" y="71"/>
                  </a:cxn>
                </a:cxnLst>
                <a:rect l="0" t="0" r="r" b="b"/>
                <a:pathLst>
                  <a:path w="975" h="450">
                    <a:moveTo>
                      <a:pt x="974" y="71"/>
                    </a:moveTo>
                    <a:lnTo>
                      <a:pt x="974" y="71"/>
                    </a:lnTo>
                    <a:lnTo>
                      <a:pt x="970" y="70"/>
                    </a:lnTo>
                    <a:lnTo>
                      <a:pt x="933" y="58"/>
                    </a:lnTo>
                    <a:lnTo>
                      <a:pt x="903" y="61"/>
                    </a:lnTo>
                    <a:lnTo>
                      <a:pt x="869" y="58"/>
                    </a:lnTo>
                    <a:lnTo>
                      <a:pt x="830" y="0"/>
                    </a:lnTo>
                    <a:lnTo>
                      <a:pt x="764" y="29"/>
                    </a:lnTo>
                    <a:lnTo>
                      <a:pt x="764" y="36"/>
                    </a:lnTo>
                    <a:lnTo>
                      <a:pt x="741" y="70"/>
                    </a:lnTo>
                    <a:lnTo>
                      <a:pt x="724" y="67"/>
                    </a:lnTo>
                    <a:lnTo>
                      <a:pt x="688" y="83"/>
                    </a:lnTo>
                    <a:lnTo>
                      <a:pt x="665" y="107"/>
                    </a:lnTo>
                    <a:lnTo>
                      <a:pt x="647" y="108"/>
                    </a:lnTo>
                    <a:lnTo>
                      <a:pt x="621" y="138"/>
                    </a:lnTo>
                    <a:lnTo>
                      <a:pt x="597" y="138"/>
                    </a:lnTo>
                    <a:lnTo>
                      <a:pt x="574" y="155"/>
                    </a:lnTo>
                    <a:lnTo>
                      <a:pt x="534" y="150"/>
                    </a:lnTo>
                    <a:lnTo>
                      <a:pt x="527" y="138"/>
                    </a:lnTo>
                    <a:lnTo>
                      <a:pt x="502" y="145"/>
                    </a:lnTo>
                    <a:lnTo>
                      <a:pt x="486" y="141"/>
                    </a:lnTo>
                    <a:lnTo>
                      <a:pt x="481" y="138"/>
                    </a:lnTo>
                    <a:lnTo>
                      <a:pt x="428" y="136"/>
                    </a:lnTo>
                    <a:lnTo>
                      <a:pt x="385" y="106"/>
                    </a:lnTo>
                    <a:lnTo>
                      <a:pt x="351" y="110"/>
                    </a:lnTo>
                    <a:lnTo>
                      <a:pt x="275" y="139"/>
                    </a:lnTo>
                    <a:lnTo>
                      <a:pt x="247" y="134"/>
                    </a:lnTo>
                    <a:lnTo>
                      <a:pt x="168" y="93"/>
                    </a:lnTo>
                    <a:lnTo>
                      <a:pt x="122" y="52"/>
                    </a:lnTo>
                    <a:lnTo>
                      <a:pt x="66" y="154"/>
                    </a:lnTo>
                    <a:lnTo>
                      <a:pt x="43" y="221"/>
                    </a:lnTo>
                    <a:lnTo>
                      <a:pt x="0" y="283"/>
                    </a:lnTo>
                    <a:lnTo>
                      <a:pt x="2" y="284"/>
                    </a:lnTo>
                    <a:lnTo>
                      <a:pt x="4" y="282"/>
                    </a:lnTo>
                    <a:lnTo>
                      <a:pt x="36" y="284"/>
                    </a:lnTo>
                    <a:lnTo>
                      <a:pt x="41" y="322"/>
                    </a:lnTo>
                    <a:lnTo>
                      <a:pt x="79" y="348"/>
                    </a:lnTo>
                    <a:lnTo>
                      <a:pt x="133" y="381"/>
                    </a:lnTo>
                    <a:lnTo>
                      <a:pt x="147" y="394"/>
                    </a:lnTo>
                    <a:lnTo>
                      <a:pt x="168" y="417"/>
                    </a:lnTo>
                    <a:lnTo>
                      <a:pt x="169" y="420"/>
                    </a:lnTo>
                    <a:lnTo>
                      <a:pt x="190" y="423"/>
                    </a:lnTo>
                    <a:lnTo>
                      <a:pt x="240" y="446"/>
                    </a:lnTo>
                    <a:lnTo>
                      <a:pt x="307" y="449"/>
                    </a:lnTo>
                    <a:lnTo>
                      <a:pt x="374" y="334"/>
                    </a:lnTo>
                    <a:lnTo>
                      <a:pt x="408" y="338"/>
                    </a:lnTo>
                    <a:lnTo>
                      <a:pt x="428" y="351"/>
                    </a:lnTo>
                    <a:lnTo>
                      <a:pt x="456" y="312"/>
                    </a:lnTo>
                    <a:lnTo>
                      <a:pt x="504" y="321"/>
                    </a:lnTo>
                    <a:lnTo>
                      <a:pt x="537" y="299"/>
                    </a:lnTo>
                    <a:lnTo>
                      <a:pt x="556" y="301"/>
                    </a:lnTo>
                    <a:lnTo>
                      <a:pt x="561" y="291"/>
                    </a:lnTo>
                    <a:lnTo>
                      <a:pt x="612" y="271"/>
                    </a:lnTo>
                    <a:lnTo>
                      <a:pt x="613" y="251"/>
                    </a:lnTo>
                    <a:lnTo>
                      <a:pt x="657" y="246"/>
                    </a:lnTo>
                    <a:lnTo>
                      <a:pt x="697" y="214"/>
                    </a:lnTo>
                    <a:lnTo>
                      <a:pt x="758" y="280"/>
                    </a:lnTo>
                    <a:lnTo>
                      <a:pt x="868" y="294"/>
                    </a:lnTo>
                    <a:lnTo>
                      <a:pt x="907" y="278"/>
                    </a:lnTo>
                    <a:lnTo>
                      <a:pt x="885" y="207"/>
                    </a:lnTo>
                    <a:lnTo>
                      <a:pt x="886" y="161"/>
                    </a:lnTo>
                    <a:lnTo>
                      <a:pt x="972" y="71"/>
                    </a:lnTo>
                    <a:lnTo>
                      <a:pt x="974" y="71"/>
                    </a:lnTo>
                  </a:path>
                </a:pathLst>
              </a:custGeom>
              <a:gradFill flip="none" rotWithShape="1">
                <a:gsLst>
                  <a:gs pos="0">
                    <a:srgbClr val="4F81BD">
                      <a:shade val="30000"/>
                      <a:satMod val="115000"/>
                    </a:srgbClr>
                  </a:gs>
                  <a:gs pos="50000">
                    <a:srgbClr val="4F81BD">
                      <a:shade val="67500"/>
                      <a:satMod val="115000"/>
                    </a:srgbClr>
                  </a:gs>
                  <a:gs pos="100000">
                    <a:srgbClr val="4F81BD">
                      <a:shade val="100000"/>
                      <a:satMod val="115000"/>
                    </a:srgbClr>
                  </a:gs>
                </a:gsLst>
                <a:lin ang="5400000" scaled="1"/>
                <a:tileRect/>
              </a:gradFill>
              <a:ln w="12700" cap="rnd" cmpd="sng">
                <a:noFill/>
                <a:prstDash val="solid"/>
                <a:round/>
                <a:headEnd/>
                <a:tailEnd/>
              </a:ln>
              <a:effectLst>
                <a:outerShdw blurRad="107950" dist="12700" dir="5400000" algn="ctr">
                  <a:srgbClr val="000000"/>
                </a:outerShdw>
              </a:effectLst>
              <a:scene3d>
                <a:camera prst="orthographicFront">
                  <a:rot lat="0" lon="0" rev="0"/>
                </a:camera>
                <a:lightRig rig="soft" dir="t">
                  <a:rot lat="0" lon="0" rev="0"/>
                </a:lightRig>
              </a:scene3d>
              <a:sp3d contourW="44450" prstMaterial="matte">
                <a:bevelT w="63500" h="63500" prst="artDeco"/>
                <a:contourClr>
                  <a:srgbClr val="FFFFFF"/>
                </a:contourClr>
              </a:sp3d>
            </p:spPr>
            <p:txBody>
              <a:bodyPr/>
              <a:lstStyle/>
              <a:p>
                <a:pPr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kumimoji="0" lang="zh-TW" altLang="en-US" sz="1400" kern="0">
                  <a:solidFill>
                    <a:srgbClr val="000000"/>
                  </a:solidFill>
                  <a:latin typeface="+mj-ea"/>
                  <a:ea typeface="+mj-ea"/>
                  <a:cs typeface="Times New Roman" pitchFamily="18" charset="0"/>
                </a:endParaRPr>
              </a:p>
            </p:txBody>
          </p:sp>
          <p:sp>
            <p:nvSpPr>
              <p:cNvPr id="33" name="Freeform 20"/>
              <p:cNvSpPr>
                <a:spLocks/>
              </p:cNvSpPr>
              <p:nvPr/>
            </p:nvSpPr>
            <p:spPr bwMode="auto">
              <a:xfrm>
                <a:off x="2090592" y="1666563"/>
                <a:ext cx="771598" cy="720164"/>
              </a:xfrm>
              <a:custGeom>
                <a:avLst/>
                <a:gdLst/>
                <a:ahLst/>
                <a:cxnLst>
                  <a:cxn ang="0">
                    <a:pos x="356" y="499"/>
                  </a:cxn>
                  <a:cxn ang="0">
                    <a:pos x="423" y="472"/>
                  </a:cxn>
                  <a:cxn ang="0">
                    <a:pos x="506" y="384"/>
                  </a:cxn>
                  <a:cxn ang="0">
                    <a:pos x="512" y="360"/>
                  </a:cxn>
                  <a:cxn ang="0">
                    <a:pos x="512" y="357"/>
                  </a:cxn>
                  <a:cxn ang="0">
                    <a:pos x="507" y="341"/>
                  </a:cxn>
                  <a:cxn ang="0">
                    <a:pos x="506" y="340"/>
                  </a:cxn>
                  <a:cxn ang="0">
                    <a:pos x="463" y="302"/>
                  </a:cxn>
                  <a:cxn ang="0">
                    <a:pos x="436" y="290"/>
                  </a:cxn>
                  <a:cxn ang="0">
                    <a:pos x="390" y="261"/>
                  </a:cxn>
                  <a:cxn ang="0">
                    <a:pos x="390" y="190"/>
                  </a:cxn>
                  <a:cxn ang="0">
                    <a:pos x="374" y="152"/>
                  </a:cxn>
                  <a:cxn ang="0">
                    <a:pos x="306" y="131"/>
                  </a:cxn>
                  <a:cxn ang="0">
                    <a:pos x="246" y="104"/>
                  </a:cxn>
                  <a:cxn ang="0">
                    <a:pos x="234" y="78"/>
                  </a:cxn>
                  <a:cxn ang="0">
                    <a:pos x="136" y="9"/>
                  </a:cxn>
                  <a:cxn ang="0">
                    <a:pos x="73" y="0"/>
                  </a:cxn>
                  <a:cxn ang="0">
                    <a:pos x="67" y="7"/>
                  </a:cxn>
                  <a:cxn ang="0">
                    <a:pos x="0" y="86"/>
                  </a:cxn>
                  <a:cxn ang="0">
                    <a:pos x="25" y="99"/>
                  </a:cxn>
                  <a:cxn ang="0">
                    <a:pos x="76" y="112"/>
                  </a:cxn>
                  <a:cxn ang="0">
                    <a:pos x="99" y="134"/>
                  </a:cxn>
                  <a:cxn ang="0">
                    <a:pos x="109" y="181"/>
                  </a:cxn>
                  <a:cxn ang="0">
                    <a:pos x="97" y="186"/>
                  </a:cxn>
                  <a:cxn ang="0">
                    <a:pos x="91" y="172"/>
                  </a:cxn>
                  <a:cxn ang="0">
                    <a:pos x="65" y="163"/>
                  </a:cxn>
                  <a:cxn ang="0">
                    <a:pos x="57" y="167"/>
                  </a:cxn>
                  <a:cxn ang="0">
                    <a:pos x="22" y="199"/>
                  </a:cxn>
                  <a:cxn ang="0">
                    <a:pos x="10" y="235"/>
                  </a:cxn>
                  <a:cxn ang="0">
                    <a:pos x="36" y="243"/>
                  </a:cxn>
                  <a:cxn ang="0">
                    <a:pos x="62" y="252"/>
                  </a:cxn>
                  <a:cxn ang="0">
                    <a:pos x="172" y="333"/>
                  </a:cxn>
                  <a:cxn ang="0">
                    <a:pos x="303" y="367"/>
                  </a:cxn>
                  <a:cxn ang="0">
                    <a:pos x="374" y="440"/>
                  </a:cxn>
                  <a:cxn ang="0">
                    <a:pos x="356" y="499"/>
                  </a:cxn>
                </a:cxnLst>
                <a:rect l="0" t="0" r="r" b="b"/>
                <a:pathLst>
                  <a:path w="513" h="500">
                    <a:moveTo>
                      <a:pt x="356" y="499"/>
                    </a:moveTo>
                    <a:lnTo>
                      <a:pt x="423" y="472"/>
                    </a:lnTo>
                    <a:lnTo>
                      <a:pt x="506" y="384"/>
                    </a:lnTo>
                    <a:lnTo>
                      <a:pt x="512" y="360"/>
                    </a:lnTo>
                    <a:lnTo>
                      <a:pt x="512" y="357"/>
                    </a:lnTo>
                    <a:lnTo>
                      <a:pt x="507" y="341"/>
                    </a:lnTo>
                    <a:lnTo>
                      <a:pt x="506" y="340"/>
                    </a:lnTo>
                    <a:lnTo>
                      <a:pt x="463" y="302"/>
                    </a:lnTo>
                    <a:lnTo>
                      <a:pt x="436" y="290"/>
                    </a:lnTo>
                    <a:lnTo>
                      <a:pt x="390" y="261"/>
                    </a:lnTo>
                    <a:lnTo>
                      <a:pt x="390" y="190"/>
                    </a:lnTo>
                    <a:lnTo>
                      <a:pt x="374" y="152"/>
                    </a:lnTo>
                    <a:lnTo>
                      <a:pt x="306" y="131"/>
                    </a:lnTo>
                    <a:lnTo>
                      <a:pt x="246" y="104"/>
                    </a:lnTo>
                    <a:lnTo>
                      <a:pt x="234" y="78"/>
                    </a:lnTo>
                    <a:lnTo>
                      <a:pt x="136" y="9"/>
                    </a:lnTo>
                    <a:lnTo>
                      <a:pt x="73" y="0"/>
                    </a:lnTo>
                    <a:lnTo>
                      <a:pt x="67" y="7"/>
                    </a:lnTo>
                    <a:lnTo>
                      <a:pt x="0" y="86"/>
                    </a:lnTo>
                    <a:lnTo>
                      <a:pt x="25" y="99"/>
                    </a:lnTo>
                    <a:lnTo>
                      <a:pt x="76" y="112"/>
                    </a:lnTo>
                    <a:lnTo>
                      <a:pt x="99" y="134"/>
                    </a:lnTo>
                    <a:lnTo>
                      <a:pt x="109" y="181"/>
                    </a:lnTo>
                    <a:lnTo>
                      <a:pt x="97" y="186"/>
                    </a:lnTo>
                    <a:lnTo>
                      <a:pt x="91" y="172"/>
                    </a:lnTo>
                    <a:lnTo>
                      <a:pt x="65" y="163"/>
                    </a:lnTo>
                    <a:lnTo>
                      <a:pt x="57" y="167"/>
                    </a:lnTo>
                    <a:lnTo>
                      <a:pt x="22" y="199"/>
                    </a:lnTo>
                    <a:lnTo>
                      <a:pt x="10" y="235"/>
                    </a:lnTo>
                    <a:lnTo>
                      <a:pt x="36" y="243"/>
                    </a:lnTo>
                    <a:lnTo>
                      <a:pt x="62" y="252"/>
                    </a:lnTo>
                    <a:lnTo>
                      <a:pt x="172" y="333"/>
                    </a:lnTo>
                    <a:lnTo>
                      <a:pt x="303" y="367"/>
                    </a:lnTo>
                    <a:lnTo>
                      <a:pt x="374" y="440"/>
                    </a:lnTo>
                    <a:lnTo>
                      <a:pt x="356" y="499"/>
                    </a:lnTo>
                  </a:path>
                </a:pathLst>
              </a:custGeom>
              <a:gradFill flip="none" rotWithShape="1">
                <a:gsLst>
                  <a:gs pos="0">
                    <a:srgbClr val="8064A2">
                      <a:shade val="30000"/>
                      <a:satMod val="115000"/>
                    </a:srgbClr>
                  </a:gs>
                  <a:gs pos="50000">
                    <a:srgbClr val="8064A2">
                      <a:shade val="67500"/>
                      <a:satMod val="115000"/>
                    </a:srgbClr>
                  </a:gs>
                  <a:gs pos="100000">
                    <a:srgbClr val="8064A2">
                      <a:shade val="100000"/>
                      <a:satMod val="115000"/>
                    </a:srgbClr>
                  </a:gs>
                </a:gsLst>
                <a:lin ang="2700000" scaled="1"/>
                <a:tileRect/>
              </a:gradFill>
              <a:ln w="12700" cap="rnd" cmpd="sng">
                <a:noFill/>
                <a:prstDash val="solid"/>
                <a:round/>
                <a:headEnd/>
                <a:tailEnd/>
              </a:ln>
              <a:effectLst>
                <a:outerShdw blurRad="107950" dist="12700" dir="5400000" algn="ctr">
                  <a:srgbClr val="000000"/>
                </a:outerShdw>
              </a:effectLst>
              <a:scene3d>
                <a:camera prst="orthographicFront">
                  <a:rot lat="0" lon="0" rev="0"/>
                </a:camera>
                <a:lightRig rig="soft" dir="t">
                  <a:rot lat="0" lon="0" rev="0"/>
                </a:lightRig>
              </a:scene3d>
              <a:sp3d contourW="44450" prstMaterial="matte">
                <a:bevelT w="63500" h="63500" prst="artDeco"/>
                <a:contourClr>
                  <a:srgbClr val="FFFFFF"/>
                </a:contourClr>
              </a:sp3d>
            </p:spPr>
            <p:txBody>
              <a:bodyPr/>
              <a:lstStyle/>
              <a:p>
                <a:pPr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kumimoji="0" lang="zh-TW" altLang="en-US" sz="1400" kern="0">
                  <a:solidFill>
                    <a:srgbClr val="000000"/>
                  </a:solidFill>
                  <a:latin typeface="+mj-ea"/>
                  <a:ea typeface="+mj-ea"/>
                  <a:cs typeface="Times New Roman" pitchFamily="18" charset="0"/>
                </a:endParaRPr>
              </a:p>
            </p:txBody>
          </p:sp>
          <p:sp>
            <p:nvSpPr>
              <p:cNvPr id="34" name="Freeform 21"/>
              <p:cNvSpPr>
                <a:spLocks/>
              </p:cNvSpPr>
              <p:nvPr/>
            </p:nvSpPr>
            <p:spPr bwMode="auto">
              <a:xfrm>
                <a:off x="1663492" y="1974093"/>
                <a:ext cx="991193" cy="593648"/>
              </a:xfrm>
              <a:custGeom>
                <a:avLst/>
                <a:gdLst/>
                <a:ahLst/>
                <a:cxnLst>
                  <a:cxn ang="0">
                    <a:pos x="456" y="120"/>
                  </a:cxn>
                  <a:cxn ang="0">
                    <a:pos x="347" y="38"/>
                  </a:cxn>
                  <a:cxn ang="0">
                    <a:pos x="321" y="29"/>
                  </a:cxn>
                  <a:cxn ang="0">
                    <a:pos x="295" y="21"/>
                  </a:cxn>
                  <a:cxn ang="0">
                    <a:pos x="295" y="22"/>
                  </a:cxn>
                  <a:cxn ang="0">
                    <a:pos x="280" y="17"/>
                  </a:cxn>
                  <a:cxn ang="0">
                    <a:pos x="272" y="0"/>
                  </a:cxn>
                  <a:cxn ang="0">
                    <a:pos x="267" y="2"/>
                  </a:cxn>
                  <a:cxn ang="0">
                    <a:pos x="242" y="10"/>
                  </a:cxn>
                  <a:cxn ang="0">
                    <a:pos x="223" y="36"/>
                  </a:cxn>
                  <a:cxn ang="0">
                    <a:pos x="197" y="80"/>
                  </a:cxn>
                  <a:cxn ang="0">
                    <a:pos x="142" y="101"/>
                  </a:cxn>
                  <a:cxn ang="0">
                    <a:pos x="128" y="126"/>
                  </a:cxn>
                  <a:cxn ang="0">
                    <a:pos x="85" y="158"/>
                  </a:cxn>
                  <a:cxn ang="0">
                    <a:pos x="8" y="293"/>
                  </a:cxn>
                  <a:cxn ang="0">
                    <a:pos x="3" y="303"/>
                  </a:cxn>
                  <a:cxn ang="0">
                    <a:pos x="0" y="308"/>
                  </a:cxn>
                  <a:cxn ang="0">
                    <a:pos x="46" y="349"/>
                  </a:cxn>
                  <a:cxn ang="0">
                    <a:pos x="125" y="390"/>
                  </a:cxn>
                  <a:cxn ang="0">
                    <a:pos x="153" y="394"/>
                  </a:cxn>
                  <a:cxn ang="0">
                    <a:pos x="229" y="366"/>
                  </a:cxn>
                  <a:cxn ang="0">
                    <a:pos x="262" y="361"/>
                  </a:cxn>
                  <a:cxn ang="0">
                    <a:pos x="305" y="392"/>
                  </a:cxn>
                  <a:cxn ang="0">
                    <a:pos x="359" y="394"/>
                  </a:cxn>
                  <a:cxn ang="0">
                    <a:pos x="364" y="397"/>
                  </a:cxn>
                  <a:cxn ang="0">
                    <a:pos x="379" y="401"/>
                  </a:cxn>
                  <a:cxn ang="0">
                    <a:pos x="404" y="394"/>
                  </a:cxn>
                  <a:cxn ang="0">
                    <a:pos x="411" y="406"/>
                  </a:cxn>
                  <a:cxn ang="0">
                    <a:pos x="451" y="411"/>
                  </a:cxn>
                  <a:cxn ang="0">
                    <a:pos x="474" y="394"/>
                  </a:cxn>
                  <a:cxn ang="0">
                    <a:pos x="498" y="394"/>
                  </a:cxn>
                  <a:cxn ang="0">
                    <a:pos x="524" y="364"/>
                  </a:cxn>
                  <a:cxn ang="0">
                    <a:pos x="542" y="363"/>
                  </a:cxn>
                  <a:cxn ang="0">
                    <a:pos x="565" y="339"/>
                  </a:cxn>
                  <a:cxn ang="0">
                    <a:pos x="601" y="323"/>
                  </a:cxn>
                  <a:cxn ang="0">
                    <a:pos x="618" y="326"/>
                  </a:cxn>
                  <a:cxn ang="0">
                    <a:pos x="641" y="291"/>
                  </a:cxn>
                  <a:cxn ang="0">
                    <a:pos x="641" y="285"/>
                  </a:cxn>
                  <a:cxn ang="0">
                    <a:pos x="659" y="226"/>
                  </a:cxn>
                  <a:cxn ang="0">
                    <a:pos x="588" y="153"/>
                  </a:cxn>
                  <a:cxn ang="0">
                    <a:pos x="456" y="120"/>
                  </a:cxn>
                </a:cxnLst>
                <a:rect l="0" t="0" r="r" b="b"/>
                <a:pathLst>
                  <a:path w="660" h="412">
                    <a:moveTo>
                      <a:pt x="456" y="120"/>
                    </a:moveTo>
                    <a:lnTo>
                      <a:pt x="347" y="38"/>
                    </a:lnTo>
                    <a:lnTo>
                      <a:pt x="321" y="29"/>
                    </a:lnTo>
                    <a:lnTo>
                      <a:pt x="295" y="21"/>
                    </a:lnTo>
                    <a:lnTo>
                      <a:pt x="295" y="22"/>
                    </a:lnTo>
                    <a:lnTo>
                      <a:pt x="280" y="17"/>
                    </a:lnTo>
                    <a:lnTo>
                      <a:pt x="272" y="0"/>
                    </a:lnTo>
                    <a:lnTo>
                      <a:pt x="267" y="2"/>
                    </a:lnTo>
                    <a:lnTo>
                      <a:pt x="242" y="10"/>
                    </a:lnTo>
                    <a:lnTo>
                      <a:pt x="223" y="36"/>
                    </a:lnTo>
                    <a:lnTo>
                      <a:pt x="197" y="80"/>
                    </a:lnTo>
                    <a:lnTo>
                      <a:pt x="142" y="101"/>
                    </a:lnTo>
                    <a:lnTo>
                      <a:pt x="128" y="126"/>
                    </a:lnTo>
                    <a:lnTo>
                      <a:pt x="85" y="158"/>
                    </a:lnTo>
                    <a:lnTo>
                      <a:pt x="8" y="293"/>
                    </a:lnTo>
                    <a:lnTo>
                      <a:pt x="3" y="303"/>
                    </a:lnTo>
                    <a:lnTo>
                      <a:pt x="0" y="308"/>
                    </a:lnTo>
                    <a:lnTo>
                      <a:pt x="46" y="349"/>
                    </a:lnTo>
                    <a:lnTo>
                      <a:pt x="125" y="390"/>
                    </a:lnTo>
                    <a:lnTo>
                      <a:pt x="153" y="394"/>
                    </a:lnTo>
                    <a:lnTo>
                      <a:pt x="229" y="366"/>
                    </a:lnTo>
                    <a:lnTo>
                      <a:pt x="262" y="361"/>
                    </a:lnTo>
                    <a:lnTo>
                      <a:pt x="305" y="392"/>
                    </a:lnTo>
                    <a:lnTo>
                      <a:pt x="359" y="394"/>
                    </a:lnTo>
                    <a:lnTo>
                      <a:pt x="364" y="397"/>
                    </a:lnTo>
                    <a:lnTo>
                      <a:pt x="379" y="401"/>
                    </a:lnTo>
                    <a:lnTo>
                      <a:pt x="404" y="394"/>
                    </a:lnTo>
                    <a:lnTo>
                      <a:pt x="411" y="406"/>
                    </a:lnTo>
                    <a:lnTo>
                      <a:pt x="451" y="411"/>
                    </a:lnTo>
                    <a:lnTo>
                      <a:pt x="474" y="394"/>
                    </a:lnTo>
                    <a:lnTo>
                      <a:pt x="498" y="394"/>
                    </a:lnTo>
                    <a:lnTo>
                      <a:pt x="524" y="364"/>
                    </a:lnTo>
                    <a:lnTo>
                      <a:pt x="542" y="363"/>
                    </a:lnTo>
                    <a:lnTo>
                      <a:pt x="565" y="339"/>
                    </a:lnTo>
                    <a:lnTo>
                      <a:pt x="601" y="323"/>
                    </a:lnTo>
                    <a:lnTo>
                      <a:pt x="618" y="326"/>
                    </a:lnTo>
                    <a:lnTo>
                      <a:pt x="641" y="291"/>
                    </a:lnTo>
                    <a:lnTo>
                      <a:pt x="641" y="285"/>
                    </a:lnTo>
                    <a:lnTo>
                      <a:pt x="659" y="226"/>
                    </a:lnTo>
                    <a:lnTo>
                      <a:pt x="588" y="153"/>
                    </a:lnTo>
                    <a:lnTo>
                      <a:pt x="456" y="120"/>
                    </a:lnTo>
                  </a:path>
                </a:pathLst>
              </a:custGeom>
              <a:gradFill flip="none" rotWithShape="1">
                <a:gsLst>
                  <a:gs pos="0">
                    <a:srgbClr val="8064A2">
                      <a:shade val="30000"/>
                      <a:satMod val="115000"/>
                    </a:srgbClr>
                  </a:gs>
                  <a:gs pos="50000">
                    <a:srgbClr val="8064A2">
                      <a:shade val="67500"/>
                      <a:satMod val="115000"/>
                    </a:srgbClr>
                  </a:gs>
                  <a:gs pos="100000">
                    <a:srgbClr val="8064A2">
                      <a:shade val="100000"/>
                      <a:satMod val="115000"/>
                    </a:srgbClr>
                  </a:gs>
                </a:gsLst>
                <a:lin ang="2700000" scaled="1"/>
                <a:tileRect/>
              </a:gradFill>
              <a:ln w="12700" cap="rnd" cmpd="sng">
                <a:noFill/>
                <a:prstDash val="solid"/>
                <a:round/>
                <a:headEnd/>
                <a:tailEnd/>
              </a:ln>
              <a:effectLst>
                <a:outerShdw blurRad="107950" dist="12700" dir="5400000" algn="ctr">
                  <a:srgbClr val="000000"/>
                </a:outerShdw>
              </a:effectLst>
              <a:scene3d>
                <a:camera prst="orthographicFront">
                  <a:rot lat="0" lon="0" rev="0"/>
                </a:camera>
                <a:lightRig rig="soft" dir="t">
                  <a:rot lat="0" lon="0" rev="0"/>
                </a:lightRig>
              </a:scene3d>
              <a:sp3d contourW="44450" prstMaterial="matte">
                <a:bevelT w="63500" h="63500" prst="artDeco"/>
                <a:contourClr>
                  <a:srgbClr val="FFFFFF"/>
                </a:contourClr>
              </a:sp3d>
            </p:spPr>
            <p:txBody>
              <a:bodyPr/>
              <a:lstStyle/>
              <a:p>
                <a:pPr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kumimoji="0" lang="zh-TW" altLang="en-US" sz="1400" kern="0">
                  <a:solidFill>
                    <a:srgbClr val="000000"/>
                  </a:solidFill>
                  <a:latin typeface="+mj-ea"/>
                  <a:ea typeface="+mj-ea"/>
                  <a:cs typeface="Times New Roman" pitchFamily="18" charset="0"/>
                </a:endParaRPr>
              </a:p>
            </p:txBody>
          </p:sp>
          <p:sp>
            <p:nvSpPr>
              <p:cNvPr id="35" name="Freeform 22"/>
              <p:cNvSpPr>
                <a:spLocks/>
              </p:cNvSpPr>
              <p:nvPr/>
            </p:nvSpPr>
            <p:spPr bwMode="auto">
              <a:xfrm>
                <a:off x="984565" y="3268440"/>
                <a:ext cx="958960" cy="478813"/>
              </a:xfrm>
              <a:custGeom>
                <a:avLst/>
                <a:gdLst/>
                <a:ahLst/>
                <a:cxnLst>
                  <a:cxn ang="0">
                    <a:pos x="621" y="175"/>
                  </a:cxn>
                  <a:cxn ang="0">
                    <a:pos x="595" y="176"/>
                  </a:cxn>
                  <a:cxn ang="0">
                    <a:pos x="577" y="181"/>
                  </a:cxn>
                  <a:cxn ang="0">
                    <a:pos x="561" y="185"/>
                  </a:cxn>
                  <a:cxn ang="0">
                    <a:pos x="516" y="178"/>
                  </a:cxn>
                  <a:cxn ang="0">
                    <a:pos x="523" y="114"/>
                  </a:cxn>
                  <a:cxn ang="0">
                    <a:pos x="522" y="100"/>
                  </a:cxn>
                  <a:cxn ang="0">
                    <a:pos x="528" y="72"/>
                  </a:cxn>
                  <a:cxn ang="0">
                    <a:pos x="531" y="58"/>
                  </a:cxn>
                  <a:cxn ang="0">
                    <a:pos x="520" y="39"/>
                  </a:cxn>
                  <a:cxn ang="0">
                    <a:pos x="520" y="37"/>
                  </a:cxn>
                  <a:cxn ang="0">
                    <a:pos x="426" y="32"/>
                  </a:cxn>
                  <a:cxn ang="0">
                    <a:pos x="281" y="7"/>
                  </a:cxn>
                  <a:cxn ang="0">
                    <a:pos x="233" y="6"/>
                  </a:cxn>
                  <a:cxn ang="0">
                    <a:pos x="164" y="26"/>
                  </a:cxn>
                  <a:cxn ang="0">
                    <a:pos x="112" y="2"/>
                  </a:cxn>
                  <a:cxn ang="0">
                    <a:pos x="115" y="0"/>
                  </a:cxn>
                  <a:cxn ang="0">
                    <a:pos x="114" y="0"/>
                  </a:cxn>
                  <a:cxn ang="0">
                    <a:pos x="83" y="37"/>
                  </a:cxn>
                  <a:cxn ang="0">
                    <a:pos x="64" y="80"/>
                  </a:cxn>
                  <a:cxn ang="0">
                    <a:pos x="20" y="165"/>
                  </a:cxn>
                  <a:cxn ang="0">
                    <a:pos x="0" y="312"/>
                  </a:cxn>
                  <a:cxn ang="0">
                    <a:pos x="4" y="312"/>
                  </a:cxn>
                  <a:cxn ang="0">
                    <a:pos x="54" y="322"/>
                  </a:cxn>
                  <a:cxn ang="0">
                    <a:pos x="54" y="327"/>
                  </a:cxn>
                  <a:cxn ang="0">
                    <a:pos x="80" y="333"/>
                  </a:cxn>
                  <a:cxn ang="0">
                    <a:pos x="101" y="318"/>
                  </a:cxn>
                  <a:cxn ang="0">
                    <a:pos x="106" y="292"/>
                  </a:cxn>
                  <a:cxn ang="0">
                    <a:pos x="133" y="282"/>
                  </a:cxn>
                  <a:cxn ang="0">
                    <a:pos x="161" y="284"/>
                  </a:cxn>
                  <a:cxn ang="0">
                    <a:pos x="202" y="231"/>
                  </a:cxn>
                  <a:cxn ang="0">
                    <a:pos x="213" y="239"/>
                  </a:cxn>
                  <a:cxn ang="0">
                    <a:pos x="299" y="183"/>
                  </a:cxn>
                  <a:cxn ang="0">
                    <a:pos x="339" y="179"/>
                  </a:cxn>
                  <a:cxn ang="0">
                    <a:pos x="382" y="182"/>
                  </a:cxn>
                  <a:cxn ang="0">
                    <a:pos x="423" y="223"/>
                  </a:cxn>
                  <a:cxn ang="0">
                    <a:pos x="460" y="228"/>
                  </a:cxn>
                  <a:cxn ang="0">
                    <a:pos x="471" y="223"/>
                  </a:cxn>
                  <a:cxn ang="0">
                    <a:pos x="498" y="225"/>
                  </a:cxn>
                  <a:cxn ang="0">
                    <a:pos x="518" y="219"/>
                  </a:cxn>
                  <a:cxn ang="0">
                    <a:pos x="589" y="225"/>
                  </a:cxn>
                  <a:cxn ang="0">
                    <a:pos x="624" y="225"/>
                  </a:cxn>
                  <a:cxn ang="0">
                    <a:pos x="632" y="197"/>
                  </a:cxn>
                  <a:cxn ang="0">
                    <a:pos x="639" y="175"/>
                  </a:cxn>
                  <a:cxn ang="0">
                    <a:pos x="622" y="175"/>
                  </a:cxn>
                  <a:cxn ang="0">
                    <a:pos x="621" y="175"/>
                  </a:cxn>
                </a:cxnLst>
                <a:rect l="0" t="0" r="r" b="b"/>
                <a:pathLst>
                  <a:path w="640" h="334">
                    <a:moveTo>
                      <a:pt x="621" y="175"/>
                    </a:moveTo>
                    <a:lnTo>
                      <a:pt x="595" y="176"/>
                    </a:lnTo>
                    <a:lnTo>
                      <a:pt x="577" y="181"/>
                    </a:lnTo>
                    <a:lnTo>
                      <a:pt x="561" y="185"/>
                    </a:lnTo>
                    <a:lnTo>
                      <a:pt x="516" y="178"/>
                    </a:lnTo>
                    <a:lnTo>
                      <a:pt x="523" y="114"/>
                    </a:lnTo>
                    <a:lnTo>
                      <a:pt x="522" y="100"/>
                    </a:lnTo>
                    <a:lnTo>
                      <a:pt x="528" y="72"/>
                    </a:lnTo>
                    <a:lnTo>
                      <a:pt x="531" y="58"/>
                    </a:lnTo>
                    <a:lnTo>
                      <a:pt x="520" y="39"/>
                    </a:lnTo>
                    <a:lnTo>
                      <a:pt x="520" y="37"/>
                    </a:lnTo>
                    <a:lnTo>
                      <a:pt x="426" y="32"/>
                    </a:lnTo>
                    <a:lnTo>
                      <a:pt x="281" y="7"/>
                    </a:lnTo>
                    <a:lnTo>
                      <a:pt x="233" y="6"/>
                    </a:lnTo>
                    <a:lnTo>
                      <a:pt x="164" y="26"/>
                    </a:lnTo>
                    <a:lnTo>
                      <a:pt x="112" y="2"/>
                    </a:lnTo>
                    <a:lnTo>
                      <a:pt x="115" y="0"/>
                    </a:lnTo>
                    <a:lnTo>
                      <a:pt x="114" y="0"/>
                    </a:lnTo>
                    <a:lnTo>
                      <a:pt x="83" y="37"/>
                    </a:lnTo>
                    <a:lnTo>
                      <a:pt x="64" y="80"/>
                    </a:lnTo>
                    <a:lnTo>
                      <a:pt x="20" y="165"/>
                    </a:lnTo>
                    <a:lnTo>
                      <a:pt x="0" y="312"/>
                    </a:lnTo>
                    <a:lnTo>
                      <a:pt x="4" y="312"/>
                    </a:lnTo>
                    <a:lnTo>
                      <a:pt x="54" y="322"/>
                    </a:lnTo>
                    <a:lnTo>
                      <a:pt x="54" y="327"/>
                    </a:lnTo>
                    <a:lnTo>
                      <a:pt x="80" y="333"/>
                    </a:lnTo>
                    <a:lnTo>
                      <a:pt x="101" y="318"/>
                    </a:lnTo>
                    <a:lnTo>
                      <a:pt x="106" y="292"/>
                    </a:lnTo>
                    <a:lnTo>
                      <a:pt x="133" y="282"/>
                    </a:lnTo>
                    <a:lnTo>
                      <a:pt x="161" y="284"/>
                    </a:lnTo>
                    <a:lnTo>
                      <a:pt x="202" y="231"/>
                    </a:lnTo>
                    <a:lnTo>
                      <a:pt x="213" y="239"/>
                    </a:lnTo>
                    <a:lnTo>
                      <a:pt x="299" y="183"/>
                    </a:lnTo>
                    <a:lnTo>
                      <a:pt x="339" y="179"/>
                    </a:lnTo>
                    <a:lnTo>
                      <a:pt x="382" y="182"/>
                    </a:lnTo>
                    <a:lnTo>
                      <a:pt x="423" y="223"/>
                    </a:lnTo>
                    <a:lnTo>
                      <a:pt x="460" y="228"/>
                    </a:lnTo>
                    <a:lnTo>
                      <a:pt x="471" y="223"/>
                    </a:lnTo>
                    <a:lnTo>
                      <a:pt x="498" y="225"/>
                    </a:lnTo>
                    <a:lnTo>
                      <a:pt x="518" y="219"/>
                    </a:lnTo>
                    <a:lnTo>
                      <a:pt x="589" y="225"/>
                    </a:lnTo>
                    <a:lnTo>
                      <a:pt x="624" y="225"/>
                    </a:lnTo>
                    <a:lnTo>
                      <a:pt x="632" y="197"/>
                    </a:lnTo>
                    <a:lnTo>
                      <a:pt x="639" y="175"/>
                    </a:lnTo>
                    <a:lnTo>
                      <a:pt x="622" y="175"/>
                    </a:lnTo>
                    <a:lnTo>
                      <a:pt x="621" y="175"/>
                    </a:lnTo>
                  </a:path>
                </a:pathLst>
              </a:custGeom>
              <a:gradFill flip="none" rotWithShape="1">
                <a:gsLst>
                  <a:gs pos="0">
                    <a:srgbClr val="4F81BD">
                      <a:shade val="30000"/>
                      <a:satMod val="115000"/>
                    </a:srgbClr>
                  </a:gs>
                  <a:gs pos="50000">
                    <a:srgbClr val="4F81BD">
                      <a:shade val="67500"/>
                      <a:satMod val="115000"/>
                    </a:srgbClr>
                  </a:gs>
                  <a:gs pos="100000">
                    <a:srgbClr val="4F81BD">
                      <a:shade val="100000"/>
                      <a:satMod val="115000"/>
                    </a:srgbClr>
                  </a:gs>
                </a:gsLst>
                <a:lin ang="5400000" scaled="1"/>
                <a:tileRect/>
              </a:gradFill>
              <a:ln w="12700" cap="rnd" cmpd="sng">
                <a:noFill/>
                <a:prstDash val="solid"/>
                <a:round/>
                <a:headEnd/>
                <a:tailEnd/>
              </a:ln>
              <a:effectLst>
                <a:outerShdw blurRad="107950" dist="12700" dir="5400000" algn="ctr">
                  <a:srgbClr val="000000"/>
                </a:outerShdw>
              </a:effectLst>
              <a:scene3d>
                <a:camera prst="orthographicFront">
                  <a:rot lat="0" lon="0" rev="0"/>
                </a:camera>
                <a:lightRig rig="soft" dir="t">
                  <a:rot lat="0" lon="0" rev="0"/>
                </a:lightRig>
              </a:scene3d>
              <a:sp3d contourW="44450" prstMaterial="matte">
                <a:bevelT w="63500" h="63500" prst="artDeco"/>
                <a:contourClr>
                  <a:srgbClr val="FFFFFF"/>
                </a:contourClr>
              </a:sp3d>
            </p:spPr>
            <p:txBody>
              <a:bodyPr/>
              <a:lstStyle/>
              <a:p>
                <a:pPr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kumimoji="0" lang="zh-TW" altLang="en-US" sz="1400" kern="0">
                  <a:solidFill>
                    <a:srgbClr val="000000"/>
                  </a:solidFill>
                  <a:latin typeface="+mj-ea"/>
                  <a:ea typeface="+mj-ea"/>
                  <a:cs typeface="Times New Roman" pitchFamily="18" charset="0"/>
                </a:endParaRPr>
              </a:p>
            </p:txBody>
          </p:sp>
          <p:sp>
            <p:nvSpPr>
              <p:cNvPr id="36" name="Freeform 23"/>
              <p:cNvSpPr>
                <a:spLocks/>
              </p:cNvSpPr>
              <p:nvPr/>
            </p:nvSpPr>
            <p:spPr bwMode="auto">
              <a:xfrm>
                <a:off x="934201" y="3840677"/>
                <a:ext cx="898520" cy="749361"/>
              </a:xfrm>
              <a:custGeom>
                <a:avLst/>
                <a:gdLst/>
                <a:ahLst/>
                <a:cxnLst>
                  <a:cxn ang="0">
                    <a:pos x="148" y="498"/>
                  </a:cxn>
                  <a:cxn ang="0">
                    <a:pos x="166" y="494"/>
                  </a:cxn>
                  <a:cxn ang="0">
                    <a:pos x="247" y="514"/>
                  </a:cxn>
                  <a:cxn ang="0">
                    <a:pos x="294" y="519"/>
                  </a:cxn>
                  <a:cxn ang="0">
                    <a:pos x="343" y="503"/>
                  </a:cxn>
                  <a:cxn ang="0">
                    <a:pos x="353" y="479"/>
                  </a:cxn>
                  <a:cxn ang="0">
                    <a:pos x="387" y="475"/>
                  </a:cxn>
                  <a:cxn ang="0">
                    <a:pos x="401" y="429"/>
                  </a:cxn>
                  <a:cxn ang="0">
                    <a:pos x="449" y="406"/>
                  </a:cxn>
                  <a:cxn ang="0">
                    <a:pos x="460" y="368"/>
                  </a:cxn>
                  <a:cxn ang="0">
                    <a:pos x="588" y="225"/>
                  </a:cxn>
                  <a:cxn ang="0">
                    <a:pos x="596" y="187"/>
                  </a:cxn>
                  <a:cxn ang="0">
                    <a:pos x="555" y="185"/>
                  </a:cxn>
                  <a:cxn ang="0">
                    <a:pos x="541" y="170"/>
                  </a:cxn>
                  <a:cxn ang="0">
                    <a:pos x="536" y="176"/>
                  </a:cxn>
                  <a:cxn ang="0">
                    <a:pos x="531" y="187"/>
                  </a:cxn>
                  <a:cxn ang="0">
                    <a:pos x="530" y="187"/>
                  </a:cxn>
                  <a:cxn ang="0">
                    <a:pos x="527" y="192"/>
                  </a:cxn>
                  <a:cxn ang="0">
                    <a:pos x="507" y="192"/>
                  </a:cxn>
                  <a:cxn ang="0">
                    <a:pos x="461" y="99"/>
                  </a:cxn>
                  <a:cxn ang="0">
                    <a:pos x="466" y="59"/>
                  </a:cxn>
                  <a:cxn ang="0">
                    <a:pos x="421" y="34"/>
                  </a:cxn>
                  <a:cxn ang="0">
                    <a:pos x="383" y="0"/>
                  </a:cxn>
                  <a:cxn ang="0">
                    <a:pos x="343" y="15"/>
                  </a:cxn>
                  <a:cxn ang="0">
                    <a:pos x="284" y="10"/>
                  </a:cxn>
                  <a:cxn ang="0">
                    <a:pos x="208" y="53"/>
                  </a:cxn>
                  <a:cxn ang="0">
                    <a:pos x="182" y="80"/>
                  </a:cxn>
                  <a:cxn ang="0">
                    <a:pos x="177" y="104"/>
                  </a:cxn>
                  <a:cxn ang="0">
                    <a:pos x="160" y="100"/>
                  </a:cxn>
                  <a:cxn ang="0">
                    <a:pos x="126" y="130"/>
                  </a:cxn>
                  <a:cxn ang="0">
                    <a:pos x="64" y="115"/>
                  </a:cxn>
                  <a:cxn ang="0">
                    <a:pos x="30" y="115"/>
                  </a:cxn>
                  <a:cxn ang="0">
                    <a:pos x="19" y="190"/>
                  </a:cxn>
                  <a:cxn ang="0">
                    <a:pos x="0" y="280"/>
                  </a:cxn>
                  <a:cxn ang="0">
                    <a:pos x="11" y="295"/>
                  </a:cxn>
                  <a:cxn ang="0">
                    <a:pos x="22" y="391"/>
                  </a:cxn>
                  <a:cxn ang="0">
                    <a:pos x="23" y="391"/>
                  </a:cxn>
                  <a:cxn ang="0">
                    <a:pos x="64" y="353"/>
                  </a:cxn>
                  <a:cxn ang="0">
                    <a:pos x="108" y="351"/>
                  </a:cxn>
                  <a:cxn ang="0">
                    <a:pos x="115" y="355"/>
                  </a:cxn>
                  <a:cxn ang="0">
                    <a:pos x="128" y="353"/>
                  </a:cxn>
                  <a:cxn ang="0">
                    <a:pos x="128" y="369"/>
                  </a:cxn>
                  <a:cxn ang="0">
                    <a:pos x="138" y="366"/>
                  </a:cxn>
                  <a:cxn ang="0">
                    <a:pos x="153" y="371"/>
                  </a:cxn>
                  <a:cxn ang="0">
                    <a:pos x="156" y="382"/>
                  </a:cxn>
                  <a:cxn ang="0">
                    <a:pos x="163" y="373"/>
                  </a:cxn>
                  <a:cxn ang="0">
                    <a:pos x="183" y="382"/>
                  </a:cxn>
                  <a:cxn ang="0">
                    <a:pos x="180" y="395"/>
                  </a:cxn>
                  <a:cxn ang="0">
                    <a:pos x="166" y="400"/>
                  </a:cxn>
                  <a:cxn ang="0">
                    <a:pos x="152" y="416"/>
                  </a:cxn>
                  <a:cxn ang="0">
                    <a:pos x="164" y="426"/>
                  </a:cxn>
                  <a:cxn ang="0">
                    <a:pos x="175" y="435"/>
                  </a:cxn>
                  <a:cxn ang="0">
                    <a:pos x="191" y="443"/>
                  </a:cxn>
                  <a:cxn ang="0">
                    <a:pos x="190" y="458"/>
                  </a:cxn>
                  <a:cxn ang="0">
                    <a:pos x="180" y="457"/>
                  </a:cxn>
                  <a:cxn ang="0">
                    <a:pos x="180" y="471"/>
                  </a:cxn>
                  <a:cxn ang="0">
                    <a:pos x="158" y="469"/>
                  </a:cxn>
                  <a:cxn ang="0">
                    <a:pos x="159" y="483"/>
                  </a:cxn>
                  <a:cxn ang="0">
                    <a:pos x="146" y="483"/>
                  </a:cxn>
                  <a:cxn ang="0">
                    <a:pos x="148" y="498"/>
                  </a:cxn>
                </a:cxnLst>
                <a:rect l="0" t="0" r="r" b="b"/>
                <a:pathLst>
                  <a:path w="597" h="520">
                    <a:moveTo>
                      <a:pt x="148" y="498"/>
                    </a:moveTo>
                    <a:lnTo>
                      <a:pt x="166" y="494"/>
                    </a:lnTo>
                    <a:lnTo>
                      <a:pt x="247" y="514"/>
                    </a:lnTo>
                    <a:lnTo>
                      <a:pt x="294" y="519"/>
                    </a:lnTo>
                    <a:lnTo>
                      <a:pt x="343" y="503"/>
                    </a:lnTo>
                    <a:lnTo>
                      <a:pt x="353" y="479"/>
                    </a:lnTo>
                    <a:lnTo>
                      <a:pt x="387" y="475"/>
                    </a:lnTo>
                    <a:lnTo>
                      <a:pt x="401" y="429"/>
                    </a:lnTo>
                    <a:lnTo>
                      <a:pt x="449" y="406"/>
                    </a:lnTo>
                    <a:lnTo>
                      <a:pt x="460" y="368"/>
                    </a:lnTo>
                    <a:lnTo>
                      <a:pt x="588" y="225"/>
                    </a:lnTo>
                    <a:lnTo>
                      <a:pt x="596" y="187"/>
                    </a:lnTo>
                    <a:lnTo>
                      <a:pt x="555" y="185"/>
                    </a:lnTo>
                    <a:lnTo>
                      <a:pt x="541" y="170"/>
                    </a:lnTo>
                    <a:lnTo>
                      <a:pt x="536" y="176"/>
                    </a:lnTo>
                    <a:lnTo>
                      <a:pt x="531" y="187"/>
                    </a:lnTo>
                    <a:lnTo>
                      <a:pt x="530" y="187"/>
                    </a:lnTo>
                    <a:lnTo>
                      <a:pt x="527" y="192"/>
                    </a:lnTo>
                    <a:lnTo>
                      <a:pt x="507" y="192"/>
                    </a:lnTo>
                    <a:lnTo>
                      <a:pt x="461" y="99"/>
                    </a:lnTo>
                    <a:lnTo>
                      <a:pt x="466" y="59"/>
                    </a:lnTo>
                    <a:lnTo>
                      <a:pt x="421" y="34"/>
                    </a:lnTo>
                    <a:lnTo>
                      <a:pt x="383" y="0"/>
                    </a:lnTo>
                    <a:lnTo>
                      <a:pt x="343" y="15"/>
                    </a:lnTo>
                    <a:lnTo>
                      <a:pt x="284" y="10"/>
                    </a:lnTo>
                    <a:lnTo>
                      <a:pt x="208" y="53"/>
                    </a:lnTo>
                    <a:lnTo>
                      <a:pt x="182" y="80"/>
                    </a:lnTo>
                    <a:lnTo>
                      <a:pt x="177" y="104"/>
                    </a:lnTo>
                    <a:lnTo>
                      <a:pt x="160" y="100"/>
                    </a:lnTo>
                    <a:lnTo>
                      <a:pt x="126" y="130"/>
                    </a:lnTo>
                    <a:lnTo>
                      <a:pt x="64" y="115"/>
                    </a:lnTo>
                    <a:lnTo>
                      <a:pt x="30" y="115"/>
                    </a:lnTo>
                    <a:lnTo>
                      <a:pt x="19" y="190"/>
                    </a:lnTo>
                    <a:lnTo>
                      <a:pt x="0" y="280"/>
                    </a:lnTo>
                    <a:lnTo>
                      <a:pt x="11" y="295"/>
                    </a:lnTo>
                    <a:lnTo>
                      <a:pt x="22" y="391"/>
                    </a:lnTo>
                    <a:lnTo>
                      <a:pt x="23" y="391"/>
                    </a:lnTo>
                    <a:lnTo>
                      <a:pt x="64" y="353"/>
                    </a:lnTo>
                    <a:lnTo>
                      <a:pt x="108" y="351"/>
                    </a:lnTo>
                    <a:lnTo>
                      <a:pt x="115" y="355"/>
                    </a:lnTo>
                    <a:lnTo>
                      <a:pt x="128" y="353"/>
                    </a:lnTo>
                    <a:lnTo>
                      <a:pt x="128" y="369"/>
                    </a:lnTo>
                    <a:lnTo>
                      <a:pt x="138" y="366"/>
                    </a:lnTo>
                    <a:lnTo>
                      <a:pt x="153" y="371"/>
                    </a:lnTo>
                    <a:lnTo>
                      <a:pt x="156" y="382"/>
                    </a:lnTo>
                    <a:lnTo>
                      <a:pt x="163" y="373"/>
                    </a:lnTo>
                    <a:lnTo>
                      <a:pt x="183" y="382"/>
                    </a:lnTo>
                    <a:lnTo>
                      <a:pt x="180" y="395"/>
                    </a:lnTo>
                    <a:lnTo>
                      <a:pt x="166" y="400"/>
                    </a:lnTo>
                    <a:lnTo>
                      <a:pt x="152" y="416"/>
                    </a:lnTo>
                    <a:lnTo>
                      <a:pt x="164" y="426"/>
                    </a:lnTo>
                    <a:lnTo>
                      <a:pt x="175" y="435"/>
                    </a:lnTo>
                    <a:lnTo>
                      <a:pt x="191" y="443"/>
                    </a:lnTo>
                    <a:lnTo>
                      <a:pt x="190" y="458"/>
                    </a:lnTo>
                    <a:lnTo>
                      <a:pt x="180" y="457"/>
                    </a:lnTo>
                    <a:lnTo>
                      <a:pt x="180" y="471"/>
                    </a:lnTo>
                    <a:lnTo>
                      <a:pt x="158" y="469"/>
                    </a:lnTo>
                    <a:lnTo>
                      <a:pt x="159" y="483"/>
                    </a:lnTo>
                    <a:lnTo>
                      <a:pt x="146" y="483"/>
                    </a:lnTo>
                    <a:lnTo>
                      <a:pt x="148" y="498"/>
                    </a:lnTo>
                  </a:path>
                </a:pathLst>
              </a:custGeom>
              <a:gradFill flip="none" rotWithShape="1">
                <a:gsLst>
                  <a:gs pos="0">
                    <a:srgbClr val="4BACC6">
                      <a:shade val="30000"/>
                      <a:satMod val="115000"/>
                    </a:srgbClr>
                  </a:gs>
                  <a:gs pos="50000">
                    <a:srgbClr val="4BACC6">
                      <a:shade val="67500"/>
                      <a:satMod val="115000"/>
                    </a:srgbClr>
                  </a:gs>
                  <a:gs pos="100000">
                    <a:srgbClr val="4BACC6">
                      <a:shade val="100000"/>
                      <a:satMod val="115000"/>
                    </a:srgbClr>
                  </a:gs>
                </a:gsLst>
                <a:lin ang="13500000" scaled="1"/>
                <a:tileRect/>
              </a:gradFill>
              <a:ln w="12700" cap="rnd" cmpd="sng">
                <a:noFill/>
                <a:prstDash val="solid"/>
                <a:round/>
                <a:headEnd/>
                <a:tailEnd/>
              </a:ln>
              <a:effectLst>
                <a:outerShdw blurRad="107950" dist="12700" dir="5400000" algn="ctr">
                  <a:srgbClr val="000000"/>
                </a:outerShdw>
              </a:effectLst>
              <a:scene3d>
                <a:camera prst="orthographicFront">
                  <a:rot lat="0" lon="0" rev="0"/>
                </a:camera>
                <a:lightRig rig="soft" dir="t">
                  <a:rot lat="0" lon="0" rev="0"/>
                </a:lightRig>
              </a:scene3d>
              <a:sp3d contourW="44450" prstMaterial="matte">
                <a:bevelT w="63500" h="63500" prst="artDeco"/>
                <a:contourClr>
                  <a:srgbClr val="FFFFFF"/>
                </a:contourClr>
              </a:sp3d>
            </p:spPr>
            <p:txBody>
              <a:bodyPr/>
              <a:lstStyle/>
              <a:p>
                <a:pPr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kumimoji="0" lang="zh-TW" altLang="en-US" sz="1400" kern="0">
                  <a:solidFill>
                    <a:srgbClr val="000000"/>
                  </a:solidFill>
                  <a:latin typeface="+mj-ea"/>
                  <a:ea typeface="+mj-ea"/>
                  <a:cs typeface="Times New Roman" pitchFamily="18" charset="0"/>
                </a:endParaRPr>
              </a:p>
            </p:txBody>
          </p:sp>
          <p:sp>
            <p:nvSpPr>
              <p:cNvPr id="37" name="Freeform 24"/>
              <p:cNvSpPr>
                <a:spLocks/>
              </p:cNvSpPr>
              <p:nvPr/>
            </p:nvSpPr>
            <p:spPr bwMode="auto">
              <a:xfrm>
                <a:off x="1145735" y="3735573"/>
                <a:ext cx="1305474" cy="1444220"/>
              </a:xfrm>
              <a:custGeom>
                <a:avLst/>
                <a:gdLst/>
                <a:ahLst/>
                <a:cxnLst>
                  <a:cxn ang="0">
                    <a:pos x="447" y="299"/>
                  </a:cxn>
                  <a:cxn ang="0">
                    <a:pos x="307" y="480"/>
                  </a:cxn>
                  <a:cxn ang="0">
                    <a:pos x="245" y="550"/>
                  </a:cxn>
                  <a:cxn ang="0">
                    <a:pos x="201" y="577"/>
                  </a:cxn>
                  <a:cxn ang="0">
                    <a:pos x="105" y="588"/>
                  </a:cxn>
                  <a:cxn ang="0">
                    <a:pos x="6" y="572"/>
                  </a:cxn>
                  <a:cxn ang="0">
                    <a:pos x="0" y="593"/>
                  </a:cxn>
                  <a:cxn ang="0">
                    <a:pos x="111" y="745"/>
                  </a:cxn>
                  <a:cxn ang="0">
                    <a:pos x="142" y="738"/>
                  </a:cxn>
                  <a:cxn ang="0">
                    <a:pos x="160" y="746"/>
                  </a:cxn>
                  <a:cxn ang="0">
                    <a:pos x="173" y="739"/>
                  </a:cxn>
                  <a:cxn ang="0">
                    <a:pos x="187" y="730"/>
                  </a:cxn>
                  <a:cxn ang="0">
                    <a:pos x="173" y="758"/>
                  </a:cxn>
                  <a:cxn ang="0">
                    <a:pos x="163" y="788"/>
                  </a:cxn>
                  <a:cxn ang="0">
                    <a:pos x="184" y="830"/>
                  </a:cxn>
                  <a:cxn ang="0">
                    <a:pos x="188" y="861"/>
                  </a:cxn>
                  <a:cxn ang="0">
                    <a:pos x="187" y="879"/>
                  </a:cxn>
                  <a:cxn ang="0">
                    <a:pos x="182" y="902"/>
                  </a:cxn>
                  <a:cxn ang="0">
                    <a:pos x="220" y="896"/>
                  </a:cxn>
                  <a:cxn ang="0">
                    <a:pos x="248" y="947"/>
                  </a:cxn>
                  <a:cxn ang="0">
                    <a:pos x="215" y="972"/>
                  </a:cxn>
                  <a:cxn ang="0">
                    <a:pos x="269" y="1005"/>
                  </a:cxn>
                  <a:cxn ang="0">
                    <a:pos x="307" y="868"/>
                  </a:cxn>
                  <a:cxn ang="0">
                    <a:pos x="301" y="857"/>
                  </a:cxn>
                  <a:cxn ang="0">
                    <a:pos x="290" y="663"/>
                  </a:cxn>
                  <a:cxn ang="0">
                    <a:pos x="379" y="640"/>
                  </a:cxn>
                  <a:cxn ang="0">
                    <a:pos x="478" y="579"/>
                  </a:cxn>
                  <a:cxn ang="0">
                    <a:pos x="542" y="593"/>
                  </a:cxn>
                  <a:cxn ang="0">
                    <a:pos x="625" y="601"/>
                  </a:cxn>
                  <a:cxn ang="0">
                    <a:pos x="716" y="580"/>
                  </a:cxn>
                  <a:cxn ang="0">
                    <a:pos x="713" y="570"/>
                  </a:cxn>
                  <a:cxn ang="0">
                    <a:pos x="690" y="463"/>
                  </a:cxn>
                  <a:cxn ang="0">
                    <a:pos x="732" y="260"/>
                  </a:cxn>
                  <a:cxn ang="0">
                    <a:pos x="864" y="136"/>
                  </a:cxn>
                  <a:cxn ang="0">
                    <a:pos x="861" y="86"/>
                  </a:cxn>
                  <a:cxn ang="0">
                    <a:pos x="805" y="43"/>
                  </a:cxn>
                  <a:cxn ang="0">
                    <a:pos x="843" y="4"/>
                  </a:cxn>
                  <a:cxn ang="0">
                    <a:pos x="734" y="0"/>
                  </a:cxn>
                  <a:cxn ang="0">
                    <a:pos x="676" y="56"/>
                  </a:cxn>
                  <a:cxn ang="0">
                    <a:pos x="570" y="148"/>
                  </a:cxn>
                  <a:cxn ang="0">
                    <a:pos x="459" y="249"/>
                  </a:cxn>
                </a:cxnLst>
                <a:rect l="0" t="0" r="r" b="b"/>
                <a:pathLst>
                  <a:path w="868" h="1006">
                    <a:moveTo>
                      <a:pt x="454" y="261"/>
                    </a:moveTo>
                    <a:lnTo>
                      <a:pt x="447" y="299"/>
                    </a:lnTo>
                    <a:lnTo>
                      <a:pt x="318" y="442"/>
                    </a:lnTo>
                    <a:lnTo>
                      <a:pt x="307" y="480"/>
                    </a:lnTo>
                    <a:lnTo>
                      <a:pt x="259" y="503"/>
                    </a:lnTo>
                    <a:lnTo>
                      <a:pt x="245" y="550"/>
                    </a:lnTo>
                    <a:lnTo>
                      <a:pt x="212" y="553"/>
                    </a:lnTo>
                    <a:lnTo>
                      <a:pt x="201" y="577"/>
                    </a:lnTo>
                    <a:lnTo>
                      <a:pt x="152" y="593"/>
                    </a:lnTo>
                    <a:lnTo>
                      <a:pt x="105" y="588"/>
                    </a:lnTo>
                    <a:lnTo>
                      <a:pt x="25" y="569"/>
                    </a:lnTo>
                    <a:lnTo>
                      <a:pt x="6" y="572"/>
                    </a:lnTo>
                    <a:lnTo>
                      <a:pt x="6" y="582"/>
                    </a:lnTo>
                    <a:lnTo>
                      <a:pt x="0" y="593"/>
                    </a:lnTo>
                    <a:lnTo>
                      <a:pt x="96" y="758"/>
                    </a:lnTo>
                    <a:lnTo>
                      <a:pt x="111" y="745"/>
                    </a:lnTo>
                    <a:lnTo>
                      <a:pt x="128" y="735"/>
                    </a:lnTo>
                    <a:lnTo>
                      <a:pt x="142" y="738"/>
                    </a:lnTo>
                    <a:lnTo>
                      <a:pt x="145" y="745"/>
                    </a:lnTo>
                    <a:lnTo>
                      <a:pt x="160" y="746"/>
                    </a:lnTo>
                    <a:lnTo>
                      <a:pt x="158" y="738"/>
                    </a:lnTo>
                    <a:lnTo>
                      <a:pt x="173" y="739"/>
                    </a:lnTo>
                    <a:lnTo>
                      <a:pt x="172" y="718"/>
                    </a:lnTo>
                    <a:lnTo>
                      <a:pt x="187" y="730"/>
                    </a:lnTo>
                    <a:lnTo>
                      <a:pt x="189" y="750"/>
                    </a:lnTo>
                    <a:lnTo>
                      <a:pt x="173" y="758"/>
                    </a:lnTo>
                    <a:lnTo>
                      <a:pt x="176" y="773"/>
                    </a:lnTo>
                    <a:lnTo>
                      <a:pt x="163" y="788"/>
                    </a:lnTo>
                    <a:lnTo>
                      <a:pt x="184" y="809"/>
                    </a:lnTo>
                    <a:lnTo>
                      <a:pt x="184" y="830"/>
                    </a:lnTo>
                    <a:lnTo>
                      <a:pt x="195" y="843"/>
                    </a:lnTo>
                    <a:lnTo>
                      <a:pt x="188" y="861"/>
                    </a:lnTo>
                    <a:lnTo>
                      <a:pt x="171" y="869"/>
                    </a:lnTo>
                    <a:lnTo>
                      <a:pt x="187" y="879"/>
                    </a:lnTo>
                    <a:lnTo>
                      <a:pt x="171" y="892"/>
                    </a:lnTo>
                    <a:lnTo>
                      <a:pt x="182" y="902"/>
                    </a:lnTo>
                    <a:lnTo>
                      <a:pt x="191" y="895"/>
                    </a:lnTo>
                    <a:lnTo>
                      <a:pt x="220" y="896"/>
                    </a:lnTo>
                    <a:lnTo>
                      <a:pt x="250" y="923"/>
                    </a:lnTo>
                    <a:lnTo>
                      <a:pt x="248" y="947"/>
                    </a:lnTo>
                    <a:lnTo>
                      <a:pt x="220" y="961"/>
                    </a:lnTo>
                    <a:lnTo>
                      <a:pt x="215" y="972"/>
                    </a:lnTo>
                    <a:lnTo>
                      <a:pt x="269" y="1004"/>
                    </a:lnTo>
                    <a:lnTo>
                      <a:pt x="269" y="1005"/>
                    </a:lnTo>
                    <a:lnTo>
                      <a:pt x="306" y="911"/>
                    </a:lnTo>
                    <a:lnTo>
                      <a:pt x="307" y="868"/>
                    </a:lnTo>
                    <a:lnTo>
                      <a:pt x="307" y="861"/>
                    </a:lnTo>
                    <a:lnTo>
                      <a:pt x="301" y="857"/>
                    </a:lnTo>
                    <a:lnTo>
                      <a:pt x="293" y="830"/>
                    </a:lnTo>
                    <a:lnTo>
                      <a:pt x="290" y="663"/>
                    </a:lnTo>
                    <a:lnTo>
                      <a:pt x="311" y="640"/>
                    </a:lnTo>
                    <a:lnTo>
                      <a:pt x="379" y="640"/>
                    </a:lnTo>
                    <a:lnTo>
                      <a:pt x="438" y="577"/>
                    </a:lnTo>
                    <a:lnTo>
                      <a:pt x="478" y="579"/>
                    </a:lnTo>
                    <a:lnTo>
                      <a:pt x="508" y="567"/>
                    </a:lnTo>
                    <a:lnTo>
                      <a:pt x="542" y="593"/>
                    </a:lnTo>
                    <a:lnTo>
                      <a:pt x="582" y="579"/>
                    </a:lnTo>
                    <a:lnTo>
                      <a:pt x="625" y="601"/>
                    </a:lnTo>
                    <a:lnTo>
                      <a:pt x="669" y="566"/>
                    </a:lnTo>
                    <a:lnTo>
                      <a:pt x="716" y="580"/>
                    </a:lnTo>
                    <a:lnTo>
                      <a:pt x="718" y="580"/>
                    </a:lnTo>
                    <a:lnTo>
                      <a:pt x="713" y="570"/>
                    </a:lnTo>
                    <a:lnTo>
                      <a:pt x="685" y="498"/>
                    </a:lnTo>
                    <a:lnTo>
                      <a:pt x="690" y="463"/>
                    </a:lnTo>
                    <a:lnTo>
                      <a:pt x="715" y="435"/>
                    </a:lnTo>
                    <a:lnTo>
                      <a:pt x="732" y="260"/>
                    </a:lnTo>
                    <a:lnTo>
                      <a:pt x="786" y="179"/>
                    </a:lnTo>
                    <a:lnTo>
                      <a:pt x="864" y="136"/>
                    </a:lnTo>
                    <a:lnTo>
                      <a:pt x="867" y="133"/>
                    </a:lnTo>
                    <a:lnTo>
                      <a:pt x="861" y="86"/>
                    </a:lnTo>
                    <a:lnTo>
                      <a:pt x="809" y="73"/>
                    </a:lnTo>
                    <a:lnTo>
                      <a:pt x="805" y="43"/>
                    </a:lnTo>
                    <a:lnTo>
                      <a:pt x="859" y="27"/>
                    </a:lnTo>
                    <a:lnTo>
                      <a:pt x="843" y="4"/>
                    </a:lnTo>
                    <a:lnTo>
                      <a:pt x="743" y="0"/>
                    </a:lnTo>
                    <a:lnTo>
                      <a:pt x="734" y="0"/>
                    </a:lnTo>
                    <a:lnTo>
                      <a:pt x="680" y="56"/>
                    </a:lnTo>
                    <a:lnTo>
                      <a:pt x="676" y="56"/>
                    </a:lnTo>
                    <a:lnTo>
                      <a:pt x="628" y="89"/>
                    </a:lnTo>
                    <a:lnTo>
                      <a:pt x="570" y="148"/>
                    </a:lnTo>
                    <a:lnTo>
                      <a:pt x="488" y="199"/>
                    </a:lnTo>
                    <a:lnTo>
                      <a:pt x="459" y="249"/>
                    </a:lnTo>
                    <a:lnTo>
                      <a:pt x="454" y="261"/>
                    </a:lnTo>
                  </a:path>
                </a:pathLst>
              </a:custGeom>
              <a:gradFill flip="none" rotWithShape="1">
                <a:gsLst>
                  <a:gs pos="0">
                    <a:srgbClr val="4BACC6">
                      <a:shade val="30000"/>
                      <a:satMod val="115000"/>
                    </a:srgbClr>
                  </a:gs>
                  <a:gs pos="50000">
                    <a:srgbClr val="4BACC6">
                      <a:shade val="67500"/>
                      <a:satMod val="115000"/>
                    </a:srgbClr>
                  </a:gs>
                  <a:gs pos="100000">
                    <a:srgbClr val="4BACC6">
                      <a:shade val="100000"/>
                      <a:satMod val="115000"/>
                    </a:srgbClr>
                  </a:gs>
                </a:gsLst>
                <a:lin ang="13500000" scaled="1"/>
                <a:tileRect/>
              </a:gradFill>
              <a:ln w="12700" cap="rnd" cmpd="sng">
                <a:noFill/>
                <a:prstDash val="solid"/>
                <a:round/>
                <a:headEnd/>
                <a:tailEnd/>
              </a:ln>
              <a:effectLst>
                <a:outerShdw blurRad="107950" dist="12700" dir="5400000" algn="ctr">
                  <a:srgbClr val="000000"/>
                </a:outerShdw>
              </a:effectLst>
              <a:scene3d>
                <a:camera prst="orthographicFront">
                  <a:rot lat="0" lon="0" rev="0"/>
                </a:camera>
                <a:lightRig rig="soft" dir="t">
                  <a:rot lat="0" lon="0" rev="0"/>
                </a:lightRig>
              </a:scene3d>
              <a:sp3d contourW="44450" prstMaterial="matte">
                <a:bevelT w="63500" h="63500" prst="artDeco"/>
                <a:contourClr>
                  <a:srgbClr val="FFFFFF"/>
                </a:contourClr>
              </a:sp3d>
            </p:spPr>
            <p:txBody>
              <a:bodyPr/>
              <a:lstStyle/>
              <a:p>
                <a:pPr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kumimoji="0" lang="zh-TW" altLang="en-US" sz="1400" kern="0">
                  <a:solidFill>
                    <a:srgbClr val="000000"/>
                  </a:solidFill>
                  <a:latin typeface="+mj-ea"/>
                  <a:ea typeface="+mj-ea"/>
                  <a:cs typeface="Times New Roman" pitchFamily="18" charset="0"/>
                </a:endParaRPr>
              </a:p>
            </p:txBody>
          </p:sp>
          <p:sp>
            <p:nvSpPr>
              <p:cNvPr id="38" name="Freeform 26"/>
              <p:cNvSpPr>
                <a:spLocks/>
              </p:cNvSpPr>
              <p:nvPr/>
            </p:nvSpPr>
            <p:spPr bwMode="auto">
              <a:xfrm>
                <a:off x="1687669" y="2651435"/>
                <a:ext cx="1106025" cy="1091923"/>
              </a:xfrm>
              <a:custGeom>
                <a:avLst/>
                <a:gdLst/>
                <a:ahLst/>
                <a:cxnLst>
                  <a:cxn ang="0">
                    <a:pos x="486" y="759"/>
                  </a:cxn>
                  <a:cxn ang="0">
                    <a:pos x="598" y="666"/>
                  </a:cxn>
                  <a:cxn ang="0">
                    <a:pos x="652" y="599"/>
                  </a:cxn>
                  <a:cxn ang="0">
                    <a:pos x="632" y="430"/>
                  </a:cxn>
                  <a:cxn ang="0">
                    <a:pos x="695" y="248"/>
                  </a:cxn>
                  <a:cxn ang="0">
                    <a:pos x="681" y="203"/>
                  </a:cxn>
                  <a:cxn ang="0">
                    <a:pos x="733" y="88"/>
                  </a:cxn>
                  <a:cxn ang="0">
                    <a:pos x="728" y="80"/>
                  </a:cxn>
                  <a:cxn ang="0">
                    <a:pos x="557" y="0"/>
                  </a:cxn>
                  <a:cxn ang="0">
                    <a:pos x="473" y="37"/>
                  </a:cxn>
                  <a:cxn ang="0">
                    <a:pos x="421" y="77"/>
                  </a:cxn>
                  <a:cxn ang="0">
                    <a:pos x="397" y="85"/>
                  </a:cxn>
                  <a:cxn ang="0">
                    <a:pos x="317" y="97"/>
                  </a:cxn>
                  <a:cxn ang="0">
                    <a:pos x="268" y="124"/>
                  </a:cxn>
                  <a:cxn ang="0">
                    <a:pos x="168" y="235"/>
                  </a:cxn>
                  <a:cxn ang="0">
                    <a:pos x="51" y="209"/>
                  </a:cxn>
                  <a:cxn ang="0">
                    <a:pos x="27" y="205"/>
                  </a:cxn>
                  <a:cxn ang="0">
                    <a:pos x="0" y="217"/>
                  </a:cxn>
                  <a:cxn ang="0">
                    <a:pos x="16" y="280"/>
                  </a:cxn>
                  <a:cxn ang="0">
                    <a:pos x="14" y="377"/>
                  </a:cxn>
                  <a:cxn ang="0">
                    <a:pos x="48" y="420"/>
                  </a:cxn>
                  <a:cxn ang="0">
                    <a:pos x="97" y="423"/>
                  </a:cxn>
                  <a:cxn ang="0">
                    <a:pos x="50" y="466"/>
                  </a:cxn>
                  <a:cxn ang="0">
                    <a:pos x="61" y="486"/>
                  </a:cxn>
                  <a:cxn ang="0">
                    <a:pos x="52" y="528"/>
                  </a:cxn>
                  <a:cxn ang="0">
                    <a:pos x="46" y="606"/>
                  </a:cxn>
                  <a:cxn ang="0">
                    <a:pos x="107" y="610"/>
                  </a:cxn>
                  <a:cxn ang="0">
                    <a:pos x="151" y="604"/>
                  </a:cxn>
                  <a:cxn ang="0">
                    <a:pos x="169" y="604"/>
                  </a:cxn>
                  <a:cxn ang="0">
                    <a:pos x="162" y="626"/>
                  </a:cxn>
                  <a:cxn ang="0">
                    <a:pos x="263" y="666"/>
                  </a:cxn>
                  <a:cxn ang="0">
                    <a:pos x="307" y="754"/>
                  </a:cxn>
                  <a:cxn ang="0">
                    <a:pos x="383" y="755"/>
                  </a:cxn>
                </a:cxnLst>
                <a:rect l="0" t="0" r="r" b="b"/>
                <a:pathLst>
                  <a:path w="737" h="760">
                    <a:moveTo>
                      <a:pt x="483" y="759"/>
                    </a:moveTo>
                    <a:lnTo>
                      <a:pt x="486" y="759"/>
                    </a:lnTo>
                    <a:lnTo>
                      <a:pt x="533" y="684"/>
                    </a:lnTo>
                    <a:lnTo>
                      <a:pt x="598" y="666"/>
                    </a:lnTo>
                    <a:lnTo>
                      <a:pt x="603" y="624"/>
                    </a:lnTo>
                    <a:lnTo>
                      <a:pt x="652" y="599"/>
                    </a:lnTo>
                    <a:lnTo>
                      <a:pt x="676" y="463"/>
                    </a:lnTo>
                    <a:lnTo>
                      <a:pt x="632" y="430"/>
                    </a:lnTo>
                    <a:lnTo>
                      <a:pt x="680" y="351"/>
                    </a:lnTo>
                    <a:lnTo>
                      <a:pt x="695" y="248"/>
                    </a:lnTo>
                    <a:lnTo>
                      <a:pt x="683" y="232"/>
                    </a:lnTo>
                    <a:lnTo>
                      <a:pt x="681" y="203"/>
                    </a:lnTo>
                    <a:lnTo>
                      <a:pt x="736" y="121"/>
                    </a:lnTo>
                    <a:lnTo>
                      <a:pt x="733" y="88"/>
                    </a:lnTo>
                    <a:lnTo>
                      <a:pt x="733" y="82"/>
                    </a:lnTo>
                    <a:lnTo>
                      <a:pt x="728" y="80"/>
                    </a:lnTo>
                    <a:lnTo>
                      <a:pt x="619" y="66"/>
                    </a:lnTo>
                    <a:lnTo>
                      <a:pt x="557" y="0"/>
                    </a:lnTo>
                    <a:lnTo>
                      <a:pt x="517" y="32"/>
                    </a:lnTo>
                    <a:lnTo>
                      <a:pt x="473" y="37"/>
                    </a:lnTo>
                    <a:lnTo>
                      <a:pt x="472" y="57"/>
                    </a:lnTo>
                    <a:lnTo>
                      <a:pt x="421" y="77"/>
                    </a:lnTo>
                    <a:lnTo>
                      <a:pt x="416" y="87"/>
                    </a:lnTo>
                    <a:lnTo>
                      <a:pt x="397" y="85"/>
                    </a:lnTo>
                    <a:lnTo>
                      <a:pt x="364" y="107"/>
                    </a:lnTo>
                    <a:lnTo>
                      <a:pt x="317" y="97"/>
                    </a:lnTo>
                    <a:lnTo>
                      <a:pt x="288" y="137"/>
                    </a:lnTo>
                    <a:lnTo>
                      <a:pt x="268" y="124"/>
                    </a:lnTo>
                    <a:lnTo>
                      <a:pt x="235" y="120"/>
                    </a:lnTo>
                    <a:lnTo>
                      <a:pt x="168" y="235"/>
                    </a:lnTo>
                    <a:lnTo>
                      <a:pt x="101" y="232"/>
                    </a:lnTo>
                    <a:lnTo>
                      <a:pt x="51" y="209"/>
                    </a:lnTo>
                    <a:lnTo>
                      <a:pt x="30" y="205"/>
                    </a:lnTo>
                    <a:lnTo>
                      <a:pt x="27" y="205"/>
                    </a:lnTo>
                    <a:lnTo>
                      <a:pt x="13" y="212"/>
                    </a:lnTo>
                    <a:lnTo>
                      <a:pt x="0" y="217"/>
                    </a:lnTo>
                    <a:lnTo>
                      <a:pt x="0" y="248"/>
                    </a:lnTo>
                    <a:lnTo>
                      <a:pt x="16" y="280"/>
                    </a:lnTo>
                    <a:lnTo>
                      <a:pt x="19" y="309"/>
                    </a:lnTo>
                    <a:lnTo>
                      <a:pt x="14" y="377"/>
                    </a:lnTo>
                    <a:lnTo>
                      <a:pt x="34" y="410"/>
                    </a:lnTo>
                    <a:lnTo>
                      <a:pt x="48" y="420"/>
                    </a:lnTo>
                    <a:lnTo>
                      <a:pt x="71" y="421"/>
                    </a:lnTo>
                    <a:lnTo>
                      <a:pt x="97" y="423"/>
                    </a:lnTo>
                    <a:lnTo>
                      <a:pt x="97" y="451"/>
                    </a:lnTo>
                    <a:lnTo>
                      <a:pt x="50" y="466"/>
                    </a:lnTo>
                    <a:lnTo>
                      <a:pt x="50" y="468"/>
                    </a:lnTo>
                    <a:lnTo>
                      <a:pt x="61" y="486"/>
                    </a:lnTo>
                    <a:lnTo>
                      <a:pt x="58" y="500"/>
                    </a:lnTo>
                    <a:lnTo>
                      <a:pt x="52" y="528"/>
                    </a:lnTo>
                    <a:lnTo>
                      <a:pt x="53" y="543"/>
                    </a:lnTo>
                    <a:lnTo>
                      <a:pt x="46" y="606"/>
                    </a:lnTo>
                    <a:lnTo>
                      <a:pt x="91" y="614"/>
                    </a:lnTo>
                    <a:lnTo>
                      <a:pt x="107" y="610"/>
                    </a:lnTo>
                    <a:lnTo>
                      <a:pt x="125" y="605"/>
                    </a:lnTo>
                    <a:lnTo>
                      <a:pt x="151" y="604"/>
                    </a:lnTo>
                    <a:lnTo>
                      <a:pt x="152" y="604"/>
                    </a:lnTo>
                    <a:lnTo>
                      <a:pt x="169" y="604"/>
                    </a:lnTo>
                    <a:lnTo>
                      <a:pt x="168" y="610"/>
                    </a:lnTo>
                    <a:lnTo>
                      <a:pt x="162" y="626"/>
                    </a:lnTo>
                    <a:lnTo>
                      <a:pt x="231" y="634"/>
                    </a:lnTo>
                    <a:lnTo>
                      <a:pt x="263" y="666"/>
                    </a:lnTo>
                    <a:lnTo>
                      <a:pt x="260" y="694"/>
                    </a:lnTo>
                    <a:lnTo>
                      <a:pt x="307" y="754"/>
                    </a:lnTo>
                    <a:lnTo>
                      <a:pt x="374" y="755"/>
                    </a:lnTo>
                    <a:lnTo>
                      <a:pt x="383" y="755"/>
                    </a:lnTo>
                    <a:lnTo>
                      <a:pt x="483" y="759"/>
                    </a:lnTo>
                  </a:path>
                </a:pathLst>
              </a:custGeom>
              <a:gradFill flip="none" rotWithShape="1">
                <a:gsLst>
                  <a:gs pos="0">
                    <a:srgbClr val="4F81BD">
                      <a:shade val="30000"/>
                      <a:satMod val="115000"/>
                    </a:srgbClr>
                  </a:gs>
                  <a:gs pos="50000">
                    <a:srgbClr val="4F81BD">
                      <a:shade val="67500"/>
                      <a:satMod val="115000"/>
                    </a:srgbClr>
                  </a:gs>
                  <a:gs pos="100000">
                    <a:srgbClr val="4F81BD">
                      <a:shade val="100000"/>
                      <a:satMod val="115000"/>
                    </a:srgbClr>
                  </a:gs>
                </a:gsLst>
                <a:lin ang="5400000" scaled="1"/>
                <a:tileRect/>
              </a:gradFill>
              <a:ln w="12700" cap="rnd" cmpd="sng">
                <a:noFill/>
                <a:prstDash val="solid"/>
                <a:round/>
                <a:headEnd/>
                <a:tailEnd/>
              </a:ln>
              <a:effectLst>
                <a:outerShdw blurRad="107950" dist="12700" dir="5400000" algn="ctr">
                  <a:srgbClr val="000000"/>
                </a:outerShdw>
              </a:effectLst>
              <a:scene3d>
                <a:camera prst="orthographicFront">
                  <a:rot lat="0" lon="0" rev="0"/>
                </a:camera>
                <a:lightRig rig="soft" dir="t">
                  <a:rot lat="0" lon="0" rev="0"/>
                </a:lightRig>
              </a:scene3d>
              <a:sp3d contourW="44450" prstMaterial="matte">
                <a:bevelT w="63500" h="63500" prst="artDeco"/>
                <a:contourClr>
                  <a:srgbClr val="FFFFFF"/>
                </a:contourClr>
              </a:sp3d>
            </p:spPr>
            <p:txBody>
              <a:bodyPr/>
              <a:lstStyle/>
              <a:p>
                <a:pPr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kumimoji="0" lang="zh-TW" altLang="en-US" sz="1400" kern="0">
                  <a:solidFill>
                    <a:srgbClr val="000000"/>
                  </a:solidFill>
                  <a:latin typeface="+mj-ea"/>
                  <a:ea typeface="+mj-ea"/>
                  <a:cs typeface="Times New Roman" pitchFamily="18" charset="0"/>
                </a:endParaRPr>
              </a:p>
            </p:txBody>
          </p:sp>
          <p:sp>
            <p:nvSpPr>
              <p:cNvPr id="39" name="Freeform 27"/>
              <p:cNvSpPr>
                <a:spLocks/>
              </p:cNvSpPr>
              <p:nvPr/>
            </p:nvSpPr>
            <p:spPr bwMode="auto">
              <a:xfrm>
                <a:off x="1308920" y="4761321"/>
                <a:ext cx="231682" cy="365921"/>
              </a:xfrm>
              <a:custGeom>
                <a:avLst/>
                <a:gdLst/>
                <a:ahLst/>
                <a:cxnLst>
                  <a:cxn ang="0">
                    <a:pos x="119" y="253"/>
                  </a:cxn>
                  <a:cxn ang="0">
                    <a:pos x="124" y="242"/>
                  </a:cxn>
                  <a:cxn ang="0">
                    <a:pos x="151" y="228"/>
                  </a:cxn>
                  <a:cxn ang="0">
                    <a:pos x="154" y="205"/>
                  </a:cxn>
                  <a:cxn ang="0">
                    <a:pos x="124" y="177"/>
                  </a:cxn>
                  <a:cxn ang="0">
                    <a:pos x="94" y="176"/>
                  </a:cxn>
                  <a:cxn ang="0">
                    <a:pos x="86" y="183"/>
                  </a:cxn>
                  <a:cxn ang="0">
                    <a:pos x="75" y="173"/>
                  </a:cxn>
                  <a:cxn ang="0">
                    <a:pos x="91" y="160"/>
                  </a:cxn>
                  <a:cxn ang="0">
                    <a:pos x="75" y="150"/>
                  </a:cxn>
                  <a:cxn ang="0">
                    <a:pos x="92" y="143"/>
                  </a:cxn>
                  <a:cxn ang="0">
                    <a:pos x="99" y="124"/>
                  </a:cxn>
                  <a:cxn ang="0">
                    <a:pos x="88" y="111"/>
                  </a:cxn>
                  <a:cxn ang="0">
                    <a:pos x="88" y="90"/>
                  </a:cxn>
                  <a:cxn ang="0">
                    <a:pos x="67" y="69"/>
                  </a:cxn>
                  <a:cxn ang="0">
                    <a:pos x="80" y="55"/>
                  </a:cxn>
                  <a:cxn ang="0">
                    <a:pos x="77" y="40"/>
                  </a:cxn>
                  <a:cxn ang="0">
                    <a:pos x="93" y="32"/>
                  </a:cxn>
                  <a:cxn ang="0">
                    <a:pos x="91" y="12"/>
                  </a:cxn>
                  <a:cxn ang="0">
                    <a:pos x="76" y="0"/>
                  </a:cxn>
                  <a:cxn ang="0">
                    <a:pos x="77" y="21"/>
                  </a:cxn>
                  <a:cxn ang="0">
                    <a:pos x="62" y="20"/>
                  </a:cxn>
                  <a:cxn ang="0">
                    <a:pos x="64" y="28"/>
                  </a:cxn>
                  <a:cxn ang="0">
                    <a:pos x="49" y="27"/>
                  </a:cxn>
                  <a:cxn ang="0">
                    <a:pos x="46" y="20"/>
                  </a:cxn>
                  <a:cxn ang="0">
                    <a:pos x="32" y="17"/>
                  </a:cxn>
                  <a:cxn ang="0">
                    <a:pos x="15" y="27"/>
                  </a:cxn>
                  <a:cxn ang="0">
                    <a:pos x="0" y="40"/>
                  </a:cxn>
                  <a:cxn ang="0">
                    <a:pos x="8" y="50"/>
                  </a:cxn>
                  <a:cxn ang="0">
                    <a:pos x="7" y="55"/>
                  </a:cxn>
                  <a:cxn ang="0">
                    <a:pos x="8" y="55"/>
                  </a:cxn>
                  <a:cxn ang="0">
                    <a:pos x="16" y="47"/>
                  </a:cxn>
                  <a:cxn ang="0">
                    <a:pos x="27" y="72"/>
                  </a:cxn>
                  <a:cxn ang="0">
                    <a:pos x="20" y="80"/>
                  </a:cxn>
                  <a:cxn ang="0">
                    <a:pos x="12" y="70"/>
                  </a:cxn>
                  <a:cxn ang="0">
                    <a:pos x="12" y="83"/>
                  </a:cxn>
                  <a:cxn ang="0">
                    <a:pos x="5" y="90"/>
                  </a:cxn>
                  <a:cxn ang="0">
                    <a:pos x="4" y="116"/>
                  </a:cxn>
                  <a:cxn ang="0">
                    <a:pos x="8" y="122"/>
                  </a:cxn>
                  <a:cxn ang="0">
                    <a:pos x="15" y="127"/>
                  </a:cxn>
                  <a:cxn ang="0">
                    <a:pos x="15" y="130"/>
                  </a:cxn>
                  <a:cxn ang="0">
                    <a:pos x="19" y="137"/>
                  </a:cxn>
                  <a:cxn ang="0">
                    <a:pos x="23" y="138"/>
                  </a:cxn>
                  <a:cxn ang="0">
                    <a:pos x="51" y="173"/>
                  </a:cxn>
                  <a:cxn ang="0">
                    <a:pos x="77" y="208"/>
                  </a:cxn>
                  <a:cxn ang="0">
                    <a:pos x="105" y="231"/>
                  </a:cxn>
                  <a:cxn ang="0">
                    <a:pos x="97" y="236"/>
                  </a:cxn>
                  <a:cxn ang="0">
                    <a:pos x="75" y="222"/>
                  </a:cxn>
                  <a:cxn ang="0">
                    <a:pos x="69" y="230"/>
                  </a:cxn>
                  <a:cxn ang="0">
                    <a:pos x="70" y="233"/>
                  </a:cxn>
                  <a:cxn ang="0">
                    <a:pos x="117" y="252"/>
                  </a:cxn>
                  <a:cxn ang="0">
                    <a:pos x="119" y="253"/>
                  </a:cxn>
                </a:cxnLst>
                <a:rect l="0" t="0" r="r" b="b"/>
                <a:pathLst>
                  <a:path w="155" h="254">
                    <a:moveTo>
                      <a:pt x="119" y="253"/>
                    </a:moveTo>
                    <a:lnTo>
                      <a:pt x="124" y="242"/>
                    </a:lnTo>
                    <a:lnTo>
                      <a:pt x="151" y="228"/>
                    </a:lnTo>
                    <a:lnTo>
                      <a:pt x="154" y="205"/>
                    </a:lnTo>
                    <a:lnTo>
                      <a:pt x="124" y="177"/>
                    </a:lnTo>
                    <a:lnTo>
                      <a:pt x="94" y="176"/>
                    </a:lnTo>
                    <a:lnTo>
                      <a:pt x="86" y="183"/>
                    </a:lnTo>
                    <a:lnTo>
                      <a:pt x="75" y="173"/>
                    </a:lnTo>
                    <a:lnTo>
                      <a:pt x="91" y="160"/>
                    </a:lnTo>
                    <a:lnTo>
                      <a:pt x="75" y="150"/>
                    </a:lnTo>
                    <a:lnTo>
                      <a:pt x="92" y="143"/>
                    </a:lnTo>
                    <a:lnTo>
                      <a:pt x="99" y="124"/>
                    </a:lnTo>
                    <a:lnTo>
                      <a:pt x="88" y="111"/>
                    </a:lnTo>
                    <a:lnTo>
                      <a:pt x="88" y="90"/>
                    </a:lnTo>
                    <a:lnTo>
                      <a:pt x="67" y="69"/>
                    </a:lnTo>
                    <a:lnTo>
                      <a:pt x="80" y="55"/>
                    </a:lnTo>
                    <a:lnTo>
                      <a:pt x="77" y="40"/>
                    </a:lnTo>
                    <a:lnTo>
                      <a:pt x="93" y="32"/>
                    </a:lnTo>
                    <a:lnTo>
                      <a:pt x="91" y="12"/>
                    </a:lnTo>
                    <a:lnTo>
                      <a:pt x="76" y="0"/>
                    </a:lnTo>
                    <a:lnTo>
                      <a:pt x="77" y="21"/>
                    </a:lnTo>
                    <a:lnTo>
                      <a:pt x="62" y="20"/>
                    </a:lnTo>
                    <a:lnTo>
                      <a:pt x="64" y="28"/>
                    </a:lnTo>
                    <a:lnTo>
                      <a:pt x="49" y="27"/>
                    </a:lnTo>
                    <a:lnTo>
                      <a:pt x="46" y="20"/>
                    </a:lnTo>
                    <a:lnTo>
                      <a:pt x="32" y="17"/>
                    </a:lnTo>
                    <a:lnTo>
                      <a:pt x="15" y="27"/>
                    </a:lnTo>
                    <a:lnTo>
                      <a:pt x="0" y="40"/>
                    </a:lnTo>
                    <a:lnTo>
                      <a:pt x="8" y="50"/>
                    </a:lnTo>
                    <a:lnTo>
                      <a:pt x="7" y="55"/>
                    </a:lnTo>
                    <a:lnTo>
                      <a:pt x="8" y="55"/>
                    </a:lnTo>
                    <a:lnTo>
                      <a:pt x="16" y="47"/>
                    </a:lnTo>
                    <a:lnTo>
                      <a:pt x="27" y="72"/>
                    </a:lnTo>
                    <a:lnTo>
                      <a:pt x="20" y="80"/>
                    </a:lnTo>
                    <a:lnTo>
                      <a:pt x="12" y="70"/>
                    </a:lnTo>
                    <a:lnTo>
                      <a:pt x="12" y="83"/>
                    </a:lnTo>
                    <a:lnTo>
                      <a:pt x="5" y="90"/>
                    </a:lnTo>
                    <a:lnTo>
                      <a:pt x="4" y="116"/>
                    </a:lnTo>
                    <a:lnTo>
                      <a:pt x="8" y="122"/>
                    </a:lnTo>
                    <a:lnTo>
                      <a:pt x="15" y="127"/>
                    </a:lnTo>
                    <a:lnTo>
                      <a:pt x="15" y="130"/>
                    </a:lnTo>
                    <a:lnTo>
                      <a:pt x="19" y="137"/>
                    </a:lnTo>
                    <a:lnTo>
                      <a:pt x="23" y="138"/>
                    </a:lnTo>
                    <a:lnTo>
                      <a:pt x="51" y="173"/>
                    </a:lnTo>
                    <a:lnTo>
                      <a:pt x="77" y="208"/>
                    </a:lnTo>
                    <a:lnTo>
                      <a:pt x="105" y="231"/>
                    </a:lnTo>
                    <a:lnTo>
                      <a:pt x="97" y="236"/>
                    </a:lnTo>
                    <a:lnTo>
                      <a:pt x="75" y="222"/>
                    </a:lnTo>
                    <a:lnTo>
                      <a:pt x="69" y="230"/>
                    </a:lnTo>
                    <a:lnTo>
                      <a:pt x="70" y="233"/>
                    </a:lnTo>
                    <a:lnTo>
                      <a:pt x="117" y="252"/>
                    </a:lnTo>
                    <a:lnTo>
                      <a:pt x="119" y="253"/>
                    </a:lnTo>
                  </a:path>
                </a:pathLst>
              </a:custGeom>
              <a:gradFill flip="none" rotWithShape="1">
                <a:gsLst>
                  <a:gs pos="0">
                    <a:srgbClr val="4BACC6">
                      <a:shade val="30000"/>
                      <a:satMod val="115000"/>
                    </a:srgbClr>
                  </a:gs>
                  <a:gs pos="50000">
                    <a:srgbClr val="4BACC6">
                      <a:shade val="67500"/>
                      <a:satMod val="115000"/>
                    </a:srgbClr>
                  </a:gs>
                  <a:gs pos="100000">
                    <a:srgbClr val="4BACC6">
                      <a:shade val="100000"/>
                      <a:satMod val="115000"/>
                    </a:srgbClr>
                  </a:gs>
                </a:gsLst>
                <a:lin ang="13500000" scaled="1"/>
                <a:tileRect/>
              </a:gradFill>
              <a:ln w="12700" cap="rnd" cmpd="sng">
                <a:noFill/>
                <a:prstDash val="solid"/>
                <a:round/>
                <a:headEnd/>
                <a:tailEnd/>
              </a:ln>
              <a:effectLst>
                <a:outerShdw blurRad="107950" dist="12700" dir="5400000" algn="ctr">
                  <a:srgbClr val="000000"/>
                </a:outerShdw>
              </a:effectLst>
              <a:scene3d>
                <a:camera prst="orthographicFront">
                  <a:rot lat="0" lon="0" rev="0"/>
                </a:camera>
                <a:lightRig rig="soft" dir="t">
                  <a:rot lat="0" lon="0" rev="0"/>
                </a:lightRig>
              </a:scene3d>
              <a:sp3d contourW="44450" prstMaterial="matte">
                <a:bevelT w="63500" h="63500" prst="artDeco"/>
                <a:contourClr>
                  <a:srgbClr val="FFFFFF"/>
                </a:contourClr>
              </a:sp3d>
            </p:spPr>
            <p:txBody>
              <a:bodyPr/>
              <a:lstStyle/>
              <a:p>
                <a:pPr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kumimoji="0" lang="zh-TW" altLang="en-US" sz="1400" kern="0">
                  <a:solidFill>
                    <a:srgbClr val="000000"/>
                  </a:solidFill>
                  <a:latin typeface="+mj-ea"/>
                  <a:ea typeface="+mj-ea"/>
                  <a:cs typeface="Times New Roman" pitchFamily="18" charset="0"/>
                </a:endParaRPr>
              </a:p>
            </p:txBody>
          </p:sp>
          <p:sp>
            <p:nvSpPr>
              <p:cNvPr id="40" name="Freeform 28"/>
              <p:cNvSpPr>
                <a:spLocks/>
              </p:cNvSpPr>
              <p:nvPr/>
            </p:nvSpPr>
            <p:spPr bwMode="auto">
              <a:xfrm>
                <a:off x="2634541" y="1142984"/>
                <a:ext cx="1104013" cy="873929"/>
              </a:xfrm>
              <a:custGeom>
                <a:avLst/>
                <a:gdLst/>
                <a:ahLst/>
                <a:cxnLst>
                  <a:cxn ang="0">
                    <a:pos x="381" y="78"/>
                  </a:cxn>
                  <a:cxn ang="0">
                    <a:pos x="346" y="73"/>
                  </a:cxn>
                  <a:cxn ang="0">
                    <a:pos x="321" y="23"/>
                  </a:cxn>
                  <a:cxn ang="0">
                    <a:pos x="298" y="2"/>
                  </a:cxn>
                  <a:cxn ang="0">
                    <a:pos x="274" y="0"/>
                  </a:cxn>
                  <a:cxn ang="0">
                    <a:pos x="220" y="20"/>
                  </a:cxn>
                  <a:cxn ang="0">
                    <a:pos x="136" y="82"/>
                  </a:cxn>
                  <a:cxn ang="0">
                    <a:pos x="109" y="143"/>
                  </a:cxn>
                  <a:cxn ang="0">
                    <a:pos x="0" y="188"/>
                  </a:cxn>
                  <a:cxn ang="0">
                    <a:pos x="56" y="205"/>
                  </a:cxn>
                  <a:cxn ang="0">
                    <a:pos x="100" y="241"/>
                  </a:cxn>
                  <a:cxn ang="0">
                    <a:pos x="95" y="299"/>
                  </a:cxn>
                  <a:cxn ang="0">
                    <a:pos x="68" y="326"/>
                  </a:cxn>
                  <a:cxn ang="0">
                    <a:pos x="30" y="328"/>
                  </a:cxn>
                  <a:cxn ang="0">
                    <a:pos x="29" y="379"/>
                  </a:cxn>
                  <a:cxn ang="0">
                    <a:pos x="38" y="389"/>
                  </a:cxn>
                  <a:cxn ang="0">
                    <a:pos x="56" y="412"/>
                  </a:cxn>
                  <a:cxn ang="0">
                    <a:pos x="68" y="459"/>
                  </a:cxn>
                  <a:cxn ang="0">
                    <a:pos x="101" y="458"/>
                  </a:cxn>
                  <a:cxn ang="0">
                    <a:pos x="144" y="457"/>
                  </a:cxn>
                  <a:cxn ang="0">
                    <a:pos x="157" y="532"/>
                  </a:cxn>
                  <a:cxn ang="0">
                    <a:pos x="202" y="607"/>
                  </a:cxn>
                  <a:cxn ang="0">
                    <a:pos x="204" y="606"/>
                  </a:cxn>
                  <a:cxn ang="0">
                    <a:pos x="209" y="605"/>
                  </a:cxn>
                  <a:cxn ang="0">
                    <a:pos x="318" y="565"/>
                  </a:cxn>
                  <a:cxn ang="0">
                    <a:pos x="330" y="498"/>
                  </a:cxn>
                  <a:cxn ang="0">
                    <a:pos x="342" y="494"/>
                  </a:cxn>
                  <a:cxn ang="0">
                    <a:pos x="503" y="396"/>
                  </a:cxn>
                  <a:cxn ang="0">
                    <a:pos x="508" y="372"/>
                  </a:cxn>
                  <a:cxn ang="0">
                    <a:pos x="523" y="379"/>
                  </a:cxn>
                  <a:cxn ang="0">
                    <a:pos x="556" y="369"/>
                  </a:cxn>
                  <a:cxn ang="0">
                    <a:pos x="573" y="332"/>
                  </a:cxn>
                  <a:cxn ang="0">
                    <a:pos x="648" y="301"/>
                  </a:cxn>
                  <a:cxn ang="0">
                    <a:pos x="662" y="296"/>
                  </a:cxn>
                  <a:cxn ang="0">
                    <a:pos x="706" y="299"/>
                  </a:cxn>
                  <a:cxn ang="0">
                    <a:pos x="734" y="288"/>
                  </a:cxn>
                  <a:cxn ang="0">
                    <a:pos x="735" y="288"/>
                  </a:cxn>
                  <a:cxn ang="0">
                    <a:pos x="725" y="258"/>
                  </a:cxn>
                  <a:cxn ang="0">
                    <a:pos x="680" y="246"/>
                  </a:cxn>
                  <a:cxn ang="0">
                    <a:pos x="664" y="228"/>
                  </a:cxn>
                  <a:cxn ang="0">
                    <a:pos x="654" y="201"/>
                  </a:cxn>
                  <a:cxn ang="0">
                    <a:pos x="631" y="180"/>
                  </a:cxn>
                  <a:cxn ang="0">
                    <a:pos x="590" y="175"/>
                  </a:cxn>
                  <a:cxn ang="0">
                    <a:pos x="555" y="160"/>
                  </a:cxn>
                  <a:cxn ang="0">
                    <a:pos x="544" y="176"/>
                  </a:cxn>
                  <a:cxn ang="0">
                    <a:pos x="514" y="176"/>
                  </a:cxn>
                  <a:cxn ang="0">
                    <a:pos x="496" y="190"/>
                  </a:cxn>
                  <a:cxn ang="0">
                    <a:pos x="509" y="223"/>
                  </a:cxn>
                  <a:cxn ang="0">
                    <a:pos x="524" y="228"/>
                  </a:cxn>
                  <a:cxn ang="0">
                    <a:pos x="526" y="241"/>
                  </a:cxn>
                  <a:cxn ang="0">
                    <a:pos x="509" y="258"/>
                  </a:cxn>
                  <a:cxn ang="0">
                    <a:pos x="477" y="259"/>
                  </a:cxn>
                  <a:cxn ang="0">
                    <a:pos x="424" y="243"/>
                  </a:cxn>
                  <a:cxn ang="0">
                    <a:pos x="400" y="209"/>
                  </a:cxn>
                  <a:cxn ang="0">
                    <a:pos x="373" y="181"/>
                  </a:cxn>
                  <a:cxn ang="0">
                    <a:pos x="383" y="158"/>
                  </a:cxn>
                  <a:cxn ang="0">
                    <a:pos x="413" y="151"/>
                  </a:cxn>
                  <a:cxn ang="0">
                    <a:pos x="433" y="123"/>
                  </a:cxn>
                  <a:cxn ang="0">
                    <a:pos x="435" y="123"/>
                  </a:cxn>
                  <a:cxn ang="0">
                    <a:pos x="422" y="115"/>
                  </a:cxn>
                  <a:cxn ang="0">
                    <a:pos x="392" y="80"/>
                  </a:cxn>
                  <a:cxn ang="0">
                    <a:pos x="381" y="78"/>
                  </a:cxn>
                </a:cxnLst>
                <a:rect l="0" t="0" r="r" b="b"/>
                <a:pathLst>
                  <a:path w="736" h="608">
                    <a:moveTo>
                      <a:pt x="381" y="78"/>
                    </a:moveTo>
                    <a:lnTo>
                      <a:pt x="346" y="73"/>
                    </a:lnTo>
                    <a:lnTo>
                      <a:pt x="321" y="23"/>
                    </a:lnTo>
                    <a:lnTo>
                      <a:pt x="298" y="2"/>
                    </a:lnTo>
                    <a:lnTo>
                      <a:pt x="274" y="0"/>
                    </a:lnTo>
                    <a:lnTo>
                      <a:pt x="220" y="20"/>
                    </a:lnTo>
                    <a:lnTo>
                      <a:pt x="136" y="82"/>
                    </a:lnTo>
                    <a:lnTo>
                      <a:pt x="109" y="143"/>
                    </a:lnTo>
                    <a:lnTo>
                      <a:pt x="0" y="188"/>
                    </a:lnTo>
                    <a:lnTo>
                      <a:pt x="56" y="205"/>
                    </a:lnTo>
                    <a:lnTo>
                      <a:pt x="100" y="241"/>
                    </a:lnTo>
                    <a:lnTo>
                      <a:pt x="95" y="299"/>
                    </a:lnTo>
                    <a:lnTo>
                      <a:pt x="68" y="326"/>
                    </a:lnTo>
                    <a:lnTo>
                      <a:pt x="30" y="328"/>
                    </a:lnTo>
                    <a:lnTo>
                      <a:pt x="29" y="379"/>
                    </a:lnTo>
                    <a:lnTo>
                      <a:pt x="38" y="389"/>
                    </a:lnTo>
                    <a:lnTo>
                      <a:pt x="56" y="412"/>
                    </a:lnTo>
                    <a:lnTo>
                      <a:pt x="68" y="459"/>
                    </a:lnTo>
                    <a:lnTo>
                      <a:pt x="101" y="458"/>
                    </a:lnTo>
                    <a:lnTo>
                      <a:pt x="144" y="457"/>
                    </a:lnTo>
                    <a:lnTo>
                      <a:pt x="157" y="532"/>
                    </a:lnTo>
                    <a:lnTo>
                      <a:pt x="202" y="607"/>
                    </a:lnTo>
                    <a:lnTo>
                      <a:pt x="204" y="606"/>
                    </a:lnTo>
                    <a:lnTo>
                      <a:pt x="209" y="605"/>
                    </a:lnTo>
                    <a:lnTo>
                      <a:pt x="318" y="565"/>
                    </a:lnTo>
                    <a:lnTo>
                      <a:pt x="330" y="498"/>
                    </a:lnTo>
                    <a:lnTo>
                      <a:pt x="342" y="494"/>
                    </a:lnTo>
                    <a:lnTo>
                      <a:pt x="503" y="396"/>
                    </a:lnTo>
                    <a:lnTo>
                      <a:pt x="508" y="372"/>
                    </a:lnTo>
                    <a:lnTo>
                      <a:pt x="523" y="379"/>
                    </a:lnTo>
                    <a:lnTo>
                      <a:pt x="556" y="369"/>
                    </a:lnTo>
                    <a:lnTo>
                      <a:pt x="573" y="332"/>
                    </a:lnTo>
                    <a:lnTo>
                      <a:pt x="648" y="301"/>
                    </a:lnTo>
                    <a:lnTo>
                      <a:pt x="662" y="296"/>
                    </a:lnTo>
                    <a:lnTo>
                      <a:pt x="706" y="299"/>
                    </a:lnTo>
                    <a:lnTo>
                      <a:pt x="734" y="288"/>
                    </a:lnTo>
                    <a:lnTo>
                      <a:pt x="735" y="288"/>
                    </a:lnTo>
                    <a:lnTo>
                      <a:pt x="725" y="258"/>
                    </a:lnTo>
                    <a:lnTo>
                      <a:pt x="680" y="246"/>
                    </a:lnTo>
                    <a:lnTo>
                      <a:pt x="664" y="228"/>
                    </a:lnTo>
                    <a:lnTo>
                      <a:pt x="654" y="201"/>
                    </a:lnTo>
                    <a:lnTo>
                      <a:pt x="631" y="180"/>
                    </a:lnTo>
                    <a:lnTo>
                      <a:pt x="590" y="175"/>
                    </a:lnTo>
                    <a:lnTo>
                      <a:pt x="555" y="160"/>
                    </a:lnTo>
                    <a:lnTo>
                      <a:pt x="544" y="176"/>
                    </a:lnTo>
                    <a:lnTo>
                      <a:pt x="514" y="176"/>
                    </a:lnTo>
                    <a:lnTo>
                      <a:pt x="496" y="190"/>
                    </a:lnTo>
                    <a:lnTo>
                      <a:pt x="509" y="223"/>
                    </a:lnTo>
                    <a:lnTo>
                      <a:pt x="524" y="228"/>
                    </a:lnTo>
                    <a:lnTo>
                      <a:pt x="526" y="241"/>
                    </a:lnTo>
                    <a:lnTo>
                      <a:pt x="509" y="258"/>
                    </a:lnTo>
                    <a:lnTo>
                      <a:pt x="477" y="259"/>
                    </a:lnTo>
                    <a:lnTo>
                      <a:pt x="424" y="243"/>
                    </a:lnTo>
                    <a:lnTo>
                      <a:pt x="400" y="209"/>
                    </a:lnTo>
                    <a:lnTo>
                      <a:pt x="373" y="181"/>
                    </a:lnTo>
                    <a:lnTo>
                      <a:pt x="383" y="158"/>
                    </a:lnTo>
                    <a:lnTo>
                      <a:pt x="413" y="151"/>
                    </a:lnTo>
                    <a:lnTo>
                      <a:pt x="433" y="123"/>
                    </a:lnTo>
                    <a:lnTo>
                      <a:pt x="435" y="123"/>
                    </a:lnTo>
                    <a:lnTo>
                      <a:pt x="422" y="115"/>
                    </a:lnTo>
                    <a:lnTo>
                      <a:pt x="392" y="80"/>
                    </a:lnTo>
                    <a:lnTo>
                      <a:pt x="381" y="78"/>
                    </a:lnTo>
                  </a:path>
                </a:pathLst>
              </a:custGeom>
              <a:gradFill flip="none" rotWithShape="1">
                <a:gsLst>
                  <a:gs pos="0">
                    <a:srgbClr val="8064A2">
                      <a:shade val="30000"/>
                      <a:satMod val="115000"/>
                    </a:srgbClr>
                  </a:gs>
                  <a:gs pos="50000">
                    <a:srgbClr val="8064A2">
                      <a:shade val="67500"/>
                      <a:satMod val="115000"/>
                    </a:srgbClr>
                  </a:gs>
                  <a:gs pos="100000">
                    <a:srgbClr val="8064A2">
                      <a:shade val="100000"/>
                      <a:satMod val="115000"/>
                    </a:srgbClr>
                  </a:gs>
                </a:gsLst>
                <a:lin ang="2700000" scaled="1"/>
                <a:tileRect/>
              </a:gradFill>
              <a:ln w="12700" cap="rnd" cmpd="sng">
                <a:noFill/>
                <a:prstDash val="solid"/>
                <a:round/>
                <a:headEnd/>
                <a:tailEnd/>
              </a:ln>
              <a:effectLst>
                <a:outerShdw blurRad="107950" dist="12700" dir="5400000" algn="ctr">
                  <a:srgbClr val="000000"/>
                </a:outerShdw>
              </a:effectLst>
              <a:scene3d>
                <a:camera prst="orthographicFront">
                  <a:rot lat="0" lon="0" rev="0"/>
                </a:camera>
                <a:lightRig rig="soft" dir="t">
                  <a:rot lat="0" lon="0" rev="0"/>
                </a:lightRig>
              </a:scene3d>
              <a:sp3d contourW="44450" prstMaterial="matte">
                <a:bevelT w="63500" h="63500" prst="artDeco"/>
                <a:contourClr>
                  <a:srgbClr val="FFFFFF"/>
                </a:contourClr>
              </a:sp3d>
            </p:spPr>
            <p:txBody>
              <a:bodyPr/>
              <a:lstStyle/>
              <a:p>
                <a:pPr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kumimoji="0" lang="zh-TW" altLang="en-US" sz="1400" kern="0">
                  <a:solidFill>
                    <a:srgbClr val="000000"/>
                  </a:solidFill>
                  <a:latin typeface="+mj-ea"/>
                  <a:ea typeface="+mj-ea"/>
                  <a:cs typeface="Times New Roman" pitchFamily="18" charset="0"/>
                </a:endParaRPr>
              </a:p>
            </p:txBody>
          </p:sp>
          <p:sp>
            <p:nvSpPr>
              <p:cNvPr id="41" name="Freeform 29"/>
              <p:cNvSpPr>
                <a:spLocks/>
              </p:cNvSpPr>
              <p:nvPr/>
            </p:nvSpPr>
            <p:spPr bwMode="auto">
              <a:xfrm>
                <a:off x="2920618" y="1275339"/>
                <a:ext cx="286076" cy="346458"/>
              </a:xfrm>
              <a:custGeom>
                <a:avLst/>
                <a:gdLst/>
                <a:ahLst/>
                <a:cxnLst>
                  <a:cxn ang="0">
                    <a:pos x="128" y="40"/>
                  </a:cxn>
                  <a:cxn ang="0">
                    <a:pos x="128" y="40"/>
                  </a:cxn>
                  <a:cxn ang="0">
                    <a:pos x="120" y="28"/>
                  </a:cxn>
                  <a:cxn ang="0">
                    <a:pos x="111" y="7"/>
                  </a:cxn>
                  <a:cxn ang="0">
                    <a:pos x="88" y="0"/>
                  </a:cxn>
                  <a:cxn ang="0">
                    <a:pos x="83" y="12"/>
                  </a:cxn>
                  <a:cxn ang="0">
                    <a:pos x="62" y="16"/>
                  </a:cxn>
                  <a:cxn ang="0">
                    <a:pos x="57" y="34"/>
                  </a:cxn>
                  <a:cxn ang="0">
                    <a:pos x="34" y="40"/>
                  </a:cxn>
                  <a:cxn ang="0">
                    <a:pos x="10" y="62"/>
                  </a:cxn>
                  <a:cxn ang="0">
                    <a:pos x="0" y="87"/>
                  </a:cxn>
                  <a:cxn ang="0">
                    <a:pos x="4" y="98"/>
                  </a:cxn>
                  <a:cxn ang="0">
                    <a:pos x="38" y="108"/>
                  </a:cxn>
                  <a:cxn ang="0">
                    <a:pos x="42" y="118"/>
                  </a:cxn>
                  <a:cxn ang="0">
                    <a:pos x="46" y="131"/>
                  </a:cxn>
                  <a:cxn ang="0">
                    <a:pos x="29" y="168"/>
                  </a:cxn>
                  <a:cxn ang="0">
                    <a:pos x="29" y="188"/>
                  </a:cxn>
                  <a:cxn ang="0">
                    <a:pos x="42" y="188"/>
                  </a:cxn>
                  <a:cxn ang="0">
                    <a:pos x="57" y="178"/>
                  </a:cxn>
                  <a:cxn ang="0">
                    <a:pos x="76" y="198"/>
                  </a:cxn>
                  <a:cxn ang="0">
                    <a:pos x="81" y="219"/>
                  </a:cxn>
                  <a:cxn ang="0">
                    <a:pos x="122" y="241"/>
                  </a:cxn>
                  <a:cxn ang="0">
                    <a:pos x="156" y="241"/>
                  </a:cxn>
                  <a:cxn ang="0">
                    <a:pos x="159" y="232"/>
                  </a:cxn>
                  <a:cxn ang="0">
                    <a:pos x="130" y="228"/>
                  </a:cxn>
                  <a:cxn ang="0">
                    <a:pos x="133" y="206"/>
                  </a:cxn>
                  <a:cxn ang="0">
                    <a:pos x="141" y="191"/>
                  </a:cxn>
                  <a:cxn ang="0">
                    <a:pos x="159" y="184"/>
                  </a:cxn>
                  <a:cxn ang="0">
                    <a:pos x="188" y="183"/>
                  </a:cxn>
                  <a:cxn ang="0">
                    <a:pos x="192" y="174"/>
                  </a:cxn>
                  <a:cxn ang="0">
                    <a:pos x="174" y="169"/>
                  </a:cxn>
                  <a:cxn ang="0">
                    <a:pos x="163" y="154"/>
                  </a:cxn>
                  <a:cxn ang="0">
                    <a:pos x="154" y="120"/>
                  </a:cxn>
                  <a:cxn ang="0">
                    <a:pos x="154" y="96"/>
                  </a:cxn>
                  <a:cxn ang="0">
                    <a:pos x="138" y="87"/>
                  </a:cxn>
                  <a:cxn ang="0">
                    <a:pos x="146" y="59"/>
                  </a:cxn>
                  <a:cxn ang="0">
                    <a:pos x="128" y="40"/>
                  </a:cxn>
                </a:cxnLst>
                <a:rect l="0" t="0" r="r" b="b"/>
                <a:pathLst>
                  <a:path w="193" h="242">
                    <a:moveTo>
                      <a:pt x="128" y="40"/>
                    </a:moveTo>
                    <a:lnTo>
                      <a:pt x="128" y="40"/>
                    </a:lnTo>
                    <a:lnTo>
                      <a:pt x="120" y="28"/>
                    </a:lnTo>
                    <a:lnTo>
                      <a:pt x="111" y="7"/>
                    </a:lnTo>
                    <a:lnTo>
                      <a:pt x="88" y="0"/>
                    </a:lnTo>
                    <a:lnTo>
                      <a:pt x="83" y="12"/>
                    </a:lnTo>
                    <a:lnTo>
                      <a:pt x="62" y="16"/>
                    </a:lnTo>
                    <a:lnTo>
                      <a:pt x="57" y="34"/>
                    </a:lnTo>
                    <a:lnTo>
                      <a:pt x="34" y="40"/>
                    </a:lnTo>
                    <a:lnTo>
                      <a:pt x="10" y="62"/>
                    </a:lnTo>
                    <a:lnTo>
                      <a:pt x="0" y="87"/>
                    </a:lnTo>
                    <a:lnTo>
                      <a:pt x="4" y="98"/>
                    </a:lnTo>
                    <a:lnTo>
                      <a:pt x="38" y="108"/>
                    </a:lnTo>
                    <a:lnTo>
                      <a:pt x="42" y="118"/>
                    </a:lnTo>
                    <a:lnTo>
                      <a:pt x="46" y="131"/>
                    </a:lnTo>
                    <a:lnTo>
                      <a:pt x="29" y="168"/>
                    </a:lnTo>
                    <a:lnTo>
                      <a:pt x="29" y="188"/>
                    </a:lnTo>
                    <a:lnTo>
                      <a:pt x="42" y="188"/>
                    </a:lnTo>
                    <a:lnTo>
                      <a:pt x="57" y="178"/>
                    </a:lnTo>
                    <a:lnTo>
                      <a:pt x="76" y="198"/>
                    </a:lnTo>
                    <a:lnTo>
                      <a:pt x="81" y="219"/>
                    </a:lnTo>
                    <a:lnTo>
                      <a:pt x="122" y="241"/>
                    </a:lnTo>
                    <a:lnTo>
                      <a:pt x="156" y="241"/>
                    </a:lnTo>
                    <a:lnTo>
                      <a:pt x="159" y="232"/>
                    </a:lnTo>
                    <a:lnTo>
                      <a:pt x="130" y="228"/>
                    </a:lnTo>
                    <a:lnTo>
                      <a:pt x="133" y="206"/>
                    </a:lnTo>
                    <a:lnTo>
                      <a:pt x="141" y="191"/>
                    </a:lnTo>
                    <a:lnTo>
                      <a:pt x="159" y="184"/>
                    </a:lnTo>
                    <a:lnTo>
                      <a:pt x="188" y="183"/>
                    </a:lnTo>
                    <a:lnTo>
                      <a:pt x="192" y="174"/>
                    </a:lnTo>
                    <a:lnTo>
                      <a:pt x="174" y="169"/>
                    </a:lnTo>
                    <a:lnTo>
                      <a:pt x="163" y="154"/>
                    </a:lnTo>
                    <a:lnTo>
                      <a:pt x="154" y="120"/>
                    </a:lnTo>
                    <a:lnTo>
                      <a:pt x="154" y="96"/>
                    </a:lnTo>
                    <a:lnTo>
                      <a:pt x="138" y="87"/>
                    </a:lnTo>
                    <a:lnTo>
                      <a:pt x="146" y="59"/>
                    </a:lnTo>
                    <a:lnTo>
                      <a:pt x="128" y="40"/>
                    </a:lnTo>
                  </a:path>
                </a:pathLst>
              </a:custGeom>
              <a:gradFill flip="none" rotWithShape="1">
                <a:gsLst>
                  <a:gs pos="0">
                    <a:srgbClr val="8064A2">
                      <a:shade val="30000"/>
                      <a:satMod val="115000"/>
                    </a:srgbClr>
                  </a:gs>
                  <a:gs pos="50000">
                    <a:srgbClr val="8064A2">
                      <a:shade val="67500"/>
                      <a:satMod val="115000"/>
                    </a:srgbClr>
                  </a:gs>
                  <a:gs pos="100000">
                    <a:srgbClr val="8064A2">
                      <a:shade val="100000"/>
                      <a:satMod val="115000"/>
                    </a:srgbClr>
                  </a:gs>
                </a:gsLst>
                <a:lin ang="2700000" scaled="1"/>
                <a:tileRect/>
              </a:gradFill>
              <a:ln w="12700" cap="rnd" cmpd="sng">
                <a:noFill/>
                <a:prstDash val="solid"/>
                <a:round/>
                <a:headEnd/>
                <a:tailEnd/>
              </a:ln>
              <a:effectLst>
                <a:outerShdw blurRad="107950" dist="12700" dir="5400000" algn="ctr">
                  <a:srgbClr val="000000"/>
                </a:outerShdw>
              </a:effectLst>
              <a:scene3d>
                <a:camera prst="orthographicFront">
                  <a:rot lat="0" lon="0" rev="0"/>
                </a:camera>
                <a:lightRig rig="soft" dir="t">
                  <a:rot lat="0" lon="0" rev="0"/>
                </a:lightRig>
              </a:scene3d>
              <a:sp3d contourW="44450" prstMaterial="matte">
                <a:bevelT w="63500" h="63500" prst="artDeco"/>
                <a:contourClr>
                  <a:srgbClr val="FFFFFF"/>
                </a:contourClr>
              </a:sp3d>
            </p:spPr>
            <p:txBody>
              <a:bodyPr/>
              <a:lstStyle/>
              <a:p>
                <a:pPr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kumimoji="0" lang="zh-TW" altLang="en-US" sz="1400" kern="0">
                  <a:solidFill>
                    <a:srgbClr val="000000"/>
                  </a:solidFill>
                  <a:latin typeface="+mj-ea"/>
                  <a:ea typeface="+mj-ea"/>
                  <a:cs typeface="Times New Roman" pitchFamily="18" charset="0"/>
                </a:endParaRPr>
              </a:p>
            </p:txBody>
          </p:sp>
          <p:sp>
            <p:nvSpPr>
              <p:cNvPr id="42" name="Freeform 30"/>
              <p:cNvSpPr>
                <a:spLocks/>
              </p:cNvSpPr>
              <p:nvPr/>
            </p:nvSpPr>
            <p:spPr bwMode="auto">
              <a:xfrm>
                <a:off x="982554" y="3525365"/>
                <a:ext cx="1267196" cy="593649"/>
              </a:xfrm>
              <a:custGeom>
                <a:avLst/>
                <a:gdLst/>
                <a:ahLst/>
                <a:cxnLst>
                  <a:cxn ang="0">
                    <a:pos x="716" y="40"/>
                  </a:cxn>
                  <a:cxn ang="0">
                    <a:pos x="703" y="26"/>
                  </a:cxn>
                  <a:cxn ang="0">
                    <a:pos x="634" y="18"/>
                  </a:cxn>
                  <a:cxn ang="0">
                    <a:pos x="639" y="2"/>
                  </a:cxn>
                  <a:cxn ang="0">
                    <a:pos x="639" y="2"/>
                  </a:cxn>
                  <a:cxn ang="0">
                    <a:pos x="625" y="47"/>
                  </a:cxn>
                  <a:cxn ang="0">
                    <a:pos x="591" y="47"/>
                  </a:cxn>
                  <a:cxn ang="0">
                    <a:pos x="520" y="40"/>
                  </a:cxn>
                  <a:cxn ang="0">
                    <a:pos x="500" y="47"/>
                  </a:cxn>
                  <a:cxn ang="0">
                    <a:pos x="473" y="44"/>
                  </a:cxn>
                  <a:cxn ang="0">
                    <a:pos x="462" y="49"/>
                  </a:cxn>
                  <a:cxn ang="0">
                    <a:pos x="425" y="44"/>
                  </a:cxn>
                  <a:cxn ang="0">
                    <a:pos x="384" y="3"/>
                  </a:cxn>
                  <a:cxn ang="0">
                    <a:pos x="341" y="0"/>
                  </a:cxn>
                  <a:cxn ang="0">
                    <a:pos x="301" y="4"/>
                  </a:cxn>
                  <a:cxn ang="0">
                    <a:pos x="215" y="60"/>
                  </a:cxn>
                  <a:cxn ang="0">
                    <a:pos x="204" y="53"/>
                  </a:cxn>
                  <a:cxn ang="0">
                    <a:pos x="163" y="105"/>
                  </a:cxn>
                  <a:cxn ang="0">
                    <a:pos x="135" y="103"/>
                  </a:cxn>
                  <a:cxn ang="0">
                    <a:pos x="109" y="113"/>
                  </a:cxn>
                  <a:cxn ang="0">
                    <a:pos x="104" y="139"/>
                  </a:cxn>
                  <a:cxn ang="0">
                    <a:pos x="83" y="154"/>
                  </a:cxn>
                  <a:cxn ang="0">
                    <a:pos x="57" y="149"/>
                  </a:cxn>
                  <a:cxn ang="0">
                    <a:pos x="57" y="143"/>
                  </a:cxn>
                  <a:cxn ang="0">
                    <a:pos x="6" y="133"/>
                  </a:cxn>
                  <a:cxn ang="0">
                    <a:pos x="18" y="184"/>
                  </a:cxn>
                  <a:cxn ang="0">
                    <a:pos x="6" y="281"/>
                  </a:cxn>
                  <a:cxn ang="0">
                    <a:pos x="0" y="336"/>
                  </a:cxn>
                  <a:cxn ang="0">
                    <a:pos x="34" y="336"/>
                  </a:cxn>
                  <a:cxn ang="0">
                    <a:pos x="96" y="351"/>
                  </a:cxn>
                  <a:cxn ang="0">
                    <a:pos x="130" y="321"/>
                  </a:cxn>
                  <a:cxn ang="0">
                    <a:pos x="147" y="326"/>
                  </a:cxn>
                  <a:cxn ang="0">
                    <a:pos x="153" y="301"/>
                  </a:cxn>
                  <a:cxn ang="0">
                    <a:pos x="178" y="274"/>
                  </a:cxn>
                  <a:cxn ang="0">
                    <a:pos x="254" y="231"/>
                  </a:cxn>
                  <a:cxn ang="0">
                    <a:pos x="313" y="236"/>
                  </a:cxn>
                  <a:cxn ang="0">
                    <a:pos x="353" y="221"/>
                  </a:cxn>
                  <a:cxn ang="0">
                    <a:pos x="392" y="256"/>
                  </a:cxn>
                  <a:cxn ang="0">
                    <a:pos x="436" y="280"/>
                  </a:cxn>
                  <a:cxn ang="0">
                    <a:pos x="431" y="320"/>
                  </a:cxn>
                  <a:cxn ang="0">
                    <a:pos x="477" y="413"/>
                  </a:cxn>
                  <a:cxn ang="0">
                    <a:pos x="498" y="413"/>
                  </a:cxn>
                  <a:cxn ang="0">
                    <a:pos x="500" y="408"/>
                  </a:cxn>
                  <a:cxn ang="0">
                    <a:pos x="501" y="408"/>
                  </a:cxn>
                  <a:cxn ang="0">
                    <a:pos x="506" y="397"/>
                  </a:cxn>
                  <a:cxn ang="0">
                    <a:pos x="511" y="391"/>
                  </a:cxn>
                  <a:cxn ang="0">
                    <a:pos x="525" y="406"/>
                  </a:cxn>
                  <a:cxn ang="0">
                    <a:pos x="566" y="408"/>
                  </a:cxn>
                  <a:cxn ang="0">
                    <a:pos x="569" y="401"/>
                  </a:cxn>
                  <a:cxn ang="0">
                    <a:pos x="571" y="396"/>
                  </a:cxn>
                  <a:cxn ang="0">
                    <a:pos x="601" y="346"/>
                  </a:cxn>
                  <a:cxn ang="0">
                    <a:pos x="683" y="296"/>
                  </a:cxn>
                  <a:cxn ang="0">
                    <a:pos x="740" y="236"/>
                  </a:cxn>
                  <a:cxn ang="0">
                    <a:pos x="789" y="203"/>
                  </a:cxn>
                  <a:cxn ang="0">
                    <a:pos x="792" y="203"/>
                  </a:cxn>
                  <a:cxn ang="0">
                    <a:pos x="846" y="147"/>
                  </a:cxn>
                  <a:cxn ang="0">
                    <a:pos x="779" y="146"/>
                  </a:cxn>
                  <a:cxn ang="0">
                    <a:pos x="732" y="86"/>
                  </a:cxn>
                  <a:cxn ang="0">
                    <a:pos x="735" y="58"/>
                  </a:cxn>
                  <a:cxn ang="0">
                    <a:pos x="716" y="40"/>
                  </a:cxn>
                </a:cxnLst>
                <a:rect l="0" t="0" r="r" b="b"/>
                <a:pathLst>
                  <a:path w="847" h="414">
                    <a:moveTo>
                      <a:pt x="716" y="40"/>
                    </a:moveTo>
                    <a:lnTo>
                      <a:pt x="703" y="26"/>
                    </a:lnTo>
                    <a:lnTo>
                      <a:pt x="634" y="18"/>
                    </a:lnTo>
                    <a:lnTo>
                      <a:pt x="639" y="2"/>
                    </a:lnTo>
                    <a:lnTo>
                      <a:pt x="639" y="2"/>
                    </a:lnTo>
                    <a:lnTo>
                      <a:pt x="625" y="47"/>
                    </a:lnTo>
                    <a:lnTo>
                      <a:pt x="591" y="47"/>
                    </a:lnTo>
                    <a:lnTo>
                      <a:pt x="520" y="40"/>
                    </a:lnTo>
                    <a:lnTo>
                      <a:pt x="500" y="47"/>
                    </a:lnTo>
                    <a:lnTo>
                      <a:pt x="473" y="44"/>
                    </a:lnTo>
                    <a:lnTo>
                      <a:pt x="462" y="49"/>
                    </a:lnTo>
                    <a:lnTo>
                      <a:pt x="425" y="44"/>
                    </a:lnTo>
                    <a:lnTo>
                      <a:pt x="384" y="3"/>
                    </a:lnTo>
                    <a:lnTo>
                      <a:pt x="341" y="0"/>
                    </a:lnTo>
                    <a:lnTo>
                      <a:pt x="301" y="4"/>
                    </a:lnTo>
                    <a:lnTo>
                      <a:pt x="215" y="60"/>
                    </a:lnTo>
                    <a:lnTo>
                      <a:pt x="204" y="53"/>
                    </a:lnTo>
                    <a:lnTo>
                      <a:pt x="163" y="105"/>
                    </a:lnTo>
                    <a:lnTo>
                      <a:pt x="135" y="103"/>
                    </a:lnTo>
                    <a:lnTo>
                      <a:pt x="109" y="113"/>
                    </a:lnTo>
                    <a:lnTo>
                      <a:pt x="104" y="139"/>
                    </a:lnTo>
                    <a:lnTo>
                      <a:pt x="83" y="154"/>
                    </a:lnTo>
                    <a:lnTo>
                      <a:pt x="57" y="149"/>
                    </a:lnTo>
                    <a:lnTo>
                      <a:pt x="57" y="143"/>
                    </a:lnTo>
                    <a:lnTo>
                      <a:pt x="6" y="133"/>
                    </a:lnTo>
                    <a:lnTo>
                      <a:pt x="18" y="184"/>
                    </a:lnTo>
                    <a:lnTo>
                      <a:pt x="6" y="281"/>
                    </a:lnTo>
                    <a:lnTo>
                      <a:pt x="0" y="336"/>
                    </a:lnTo>
                    <a:lnTo>
                      <a:pt x="34" y="336"/>
                    </a:lnTo>
                    <a:lnTo>
                      <a:pt x="96" y="351"/>
                    </a:lnTo>
                    <a:lnTo>
                      <a:pt x="130" y="321"/>
                    </a:lnTo>
                    <a:lnTo>
                      <a:pt x="147" y="326"/>
                    </a:lnTo>
                    <a:lnTo>
                      <a:pt x="153" y="301"/>
                    </a:lnTo>
                    <a:lnTo>
                      <a:pt x="178" y="274"/>
                    </a:lnTo>
                    <a:lnTo>
                      <a:pt x="254" y="231"/>
                    </a:lnTo>
                    <a:lnTo>
                      <a:pt x="313" y="236"/>
                    </a:lnTo>
                    <a:lnTo>
                      <a:pt x="353" y="221"/>
                    </a:lnTo>
                    <a:lnTo>
                      <a:pt x="392" y="256"/>
                    </a:lnTo>
                    <a:lnTo>
                      <a:pt x="436" y="280"/>
                    </a:lnTo>
                    <a:lnTo>
                      <a:pt x="431" y="320"/>
                    </a:lnTo>
                    <a:lnTo>
                      <a:pt x="477" y="413"/>
                    </a:lnTo>
                    <a:lnTo>
                      <a:pt x="498" y="413"/>
                    </a:lnTo>
                    <a:lnTo>
                      <a:pt x="500" y="408"/>
                    </a:lnTo>
                    <a:lnTo>
                      <a:pt x="501" y="408"/>
                    </a:lnTo>
                    <a:lnTo>
                      <a:pt x="506" y="397"/>
                    </a:lnTo>
                    <a:lnTo>
                      <a:pt x="511" y="391"/>
                    </a:lnTo>
                    <a:lnTo>
                      <a:pt x="525" y="406"/>
                    </a:lnTo>
                    <a:lnTo>
                      <a:pt x="566" y="408"/>
                    </a:lnTo>
                    <a:lnTo>
                      <a:pt x="569" y="401"/>
                    </a:lnTo>
                    <a:lnTo>
                      <a:pt x="571" y="396"/>
                    </a:lnTo>
                    <a:lnTo>
                      <a:pt x="601" y="346"/>
                    </a:lnTo>
                    <a:lnTo>
                      <a:pt x="683" y="296"/>
                    </a:lnTo>
                    <a:lnTo>
                      <a:pt x="740" y="236"/>
                    </a:lnTo>
                    <a:lnTo>
                      <a:pt x="789" y="203"/>
                    </a:lnTo>
                    <a:lnTo>
                      <a:pt x="792" y="203"/>
                    </a:lnTo>
                    <a:lnTo>
                      <a:pt x="846" y="147"/>
                    </a:lnTo>
                    <a:lnTo>
                      <a:pt x="779" y="146"/>
                    </a:lnTo>
                    <a:lnTo>
                      <a:pt x="732" y="86"/>
                    </a:lnTo>
                    <a:lnTo>
                      <a:pt x="735" y="58"/>
                    </a:lnTo>
                    <a:lnTo>
                      <a:pt x="716" y="40"/>
                    </a:lnTo>
                  </a:path>
                </a:pathLst>
              </a:custGeom>
              <a:gradFill flip="none" rotWithShape="1">
                <a:gsLst>
                  <a:gs pos="0">
                    <a:srgbClr val="4BACC6">
                      <a:shade val="30000"/>
                      <a:satMod val="115000"/>
                    </a:srgbClr>
                  </a:gs>
                  <a:gs pos="50000">
                    <a:srgbClr val="4BACC6">
                      <a:shade val="67500"/>
                      <a:satMod val="115000"/>
                    </a:srgbClr>
                  </a:gs>
                  <a:gs pos="100000">
                    <a:srgbClr val="4BACC6">
                      <a:shade val="100000"/>
                      <a:satMod val="115000"/>
                    </a:srgbClr>
                  </a:gs>
                </a:gsLst>
                <a:lin ang="13500000" scaled="1"/>
                <a:tileRect/>
              </a:gradFill>
              <a:ln w="12700" cap="rnd" cmpd="sng">
                <a:noFill/>
                <a:prstDash val="solid"/>
                <a:round/>
                <a:headEnd/>
                <a:tailEnd/>
              </a:ln>
              <a:effectLst>
                <a:outerShdw blurRad="107950" dist="12700" dir="5400000" algn="ctr">
                  <a:srgbClr val="000000"/>
                </a:outerShdw>
              </a:effectLst>
              <a:scene3d>
                <a:camera prst="orthographicFront">
                  <a:rot lat="0" lon="0" rev="0"/>
                </a:camera>
                <a:lightRig rig="soft" dir="t">
                  <a:rot lat="0" lon="0" rev="0"/>
                </a:lightRig>
              </a:scene3d>
              <a:sp3d contourW="44450" prstMaterial="matte">
                <a:bevelT w="63500" h="63500" prst="artDeco"/>
                <a:contourClr>
                  <a:srgbClr val="FFFFFF"/>
                </a:contourClr>
              </a:sp3d>
            </p:spPr>
            <p:txBody>
              <a:bodyPr/>
              <a:lstStyle/>
              <a:p>
                <a:pPr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kumimoji="0" lang="zh-TW" altLang="en-US" sz="1400" kern="0">
                  <a:solidFill>
                    <a:srgbClr val="000000"/>
                  </a:solidFill>
                  <a:latin typeface="+mj-ea"/>
                  <a:ea typeface="+mj-ea"/>
                  <a:cs typeface="Times New Roman" pitchFamily="18" charset="0"/>
                </a:endParaRPr>
              </a:p>
            </p:txBody>
          </p:sp>
          <p:sp>
            <p:nvSpPr>
              <p:cNvPr id="43" name="Freeform 31"/>
              <p:cNvSpPr>
                <a:spLocks/>
              </p:cNvSpPr>
              <p:nvPr/>
            </p:nvSpPr>
            <p:spPr bwMode="auto">
              <a:xfrm>
                <a:off x="1439854" y="3706389"/>
                <a:ext cx="163185" cy="107051"/>
              </a:xfrm>
              <a:custGeom>
                <a:avLst/>
                <a:gdLst/>
                <a:ahLst/>
                <a:cxnLst>
                  <a:cxn ang="0">
                    <a:pos x="88" y="23"/>
                  </a:cxn>
                  <a:cxn ang="0">
                    <a:pos x="88" y="20"/>
                  </a:cxn>
                  <a:cxn ang="0">
                    <a:pos x="81" y="13"/>
                  </a:cxn>
                  <a:cxn ang="0">
                    <a:pos x="75" y="20"/>
                  </a:cxn>
                  <a:cxn ang="0">
                    <a:pos x="67" y="7"/>
                  </a:cxn>
                  <a:cxn ang="0">
                    <a:pos x="52" y="0"/>
                  </a:cxn>
                  <a:cxn ang="0">
                    <a:pos x="49" y="5"/>
                  </a:cxn>
                  <a:cxn ang="0">
                    <a:pos x="46" y="2"/>
                  </a:cxn>
                  <a:cxn ang="0">
                    <a:pos x="41" y="0"/>
                  </a:cxn>
                  <a:cxn ang="0">
                    <a:pos x="43" y="7"/>
                  </a:cxn>
                  <a:cxn ang="0">
                    <a:pos x="21" y="15"/>
                  </a:cxn>
                  <a:cxn ang="0">
                    <a:pos x="18" y="12"/>
                  </a:cxn>
                  <a:cxn ang="0">
                    <a:pos x="1" y="12"/>
                  </a:cxn>
                  <a:cxn ang="0">
                    <a:pos x="0" y="20"/>
                  </a:cxn>
                  <a:cxn ang="0">
                    <a:pos x="5" y="23"/>
                  </a:cxn>
                  <a:cxn ang="0">
                    <a:pos x="8" y="42"/>
                  </a:cxn>
                  <a:cxn ang="0">
                    <a:pos x="1" y="45"/>
                  </a:cxn>
                  <a:cxn ang="0">
                    <a:pos x="3" y="50"/>
                  </a:cxn>
                  <a:cxn ang="0">
                    <a:pos x="6" y="50"/>
                  </a:cxn>
                  <a:cxn ang="0">
                    <a:pos x="18" y="50"/>
                  </a:cxn>
                  <a:cxn ang="0">
                    <a:pos x="23" y="58"/>
                  </a:cxn>
                  <a:cxn ang="0">
                    <a:pos x="34" y="55"/>
                  </a:cxn>
                  <a:cxn ang="0">
                    <a:pos x="41" y="75"/>
                  </a:cxn>
                  <a:cxn ang="0">
                    <a:pos x="56" y="73"/>
                  </a:cxn>
                  <a:cxn ang="0">
                    <a:pos x="67" y="62"/>
                  </a:cxn>
                  <a:cxn ang="0">
                    <a:pos x="78" y="60"/>
                  </a:cxn>
                  <a:cxn ang="0">
                    <a:pos x="94" y="71"/>
                  </a:cxn>
                  <a:cxn ang="0">
                    <a:pos x="106" y="47"/>
                  </a:cxn>
                  <a:cxn ang="0">
                    <a:pos x="102" y="33"/>
                  </a:cxn>
                  <a:cxn ang="0">
                    <a:pos x="88" y="26"/>
                  </a:cxn>
                  <a:cxn ang="0">
                    <a:pos x="88" y="23"/>
                  </a:cxn>
                </a:cxnLst>
                <a:rect l="0" t="0" r="r" b="b"/>
                <a:pathLst>
                  <a:path w="107" h="76">
                    <a:moveTo>
                      <a:pt x="88" y="23"/>
                    </a:moveTo>
                    <a:lnTo>
                      <a:pt x="88" y="20"/>
                    </a:lnTo>
                    <a:lnTo>
                      <a:pt x="81" y="13"/>
                    </a:lnTo>
                    <a:lnTo>
                      <a:pt x="75" y="20"/>
                    </a:lnTo>
                    <a:lnTo>
                      <a:pt x="67" y="7"/>
                    </a:lnTo>
                    <a:lnTo>
                      <a:pt x="52" y="0"/>
                    </a:lnTo>
                    <a:lnTo>
                      <a:pt x="49" y="5"/>
                    </a:lnTo>
                    <a:lnTo>
                      <a:pt x="46" y="2"/>
                    </a:lnTo>
                    <a:lnTo>
                      <a:pt x="41" y="0"/>
                    </a:lnTo>
                    <a:lnTo>
                      <a:pt x="43" y="7"/>
                    </a:lnTo>
                    <a:lnTo>
                      <a:pt x="21" y="15"/>
                    </a:lnTo>
                    <a:lnTo>
                      <a:pt x="18" y="12"/>
                    </a:lnTo>
                    <a:lnTo>
                      <a:pt x="1" y="12"/>
                    </a:lnTo>
                    <a:lnTo>
                      <a:pt x="0" y="20"/>
                    </a:lnTo>
                    <a:lnTo>
                      <a:pt x="5" y="23"/>
                    </a:lnTo>
                    <a:lnTo>
                      <a:pt x="8" y="42"/>
                    </a:lnTo>
                    <a:lnTo>
                      <a:pt x="1" y="45"/>
                    </a:lnTo>
                    <a:lnTo>
                      <a:pt x="3" y="50"/>
                    </a:lnTo>
                    <a:lnTo>
                      <a:pt x="6" y="50"/>
                    </a:lnTo>
                    <a:lnTo>
                      <a:pt x="18" y="50"/>
                    </a:lnTo>
                    <a:lnTo>
                      <a:pt x="23" y="58"/>
                    </a:lnTo>
                    <a:lnTo>
                      <a:pt x="34" y="55"/>
                    </a:lnTo>
                    <a:lnTo>
                      <a:pt x="41" y="75"/>
                    </a:lnTo>
                    <a:lnTo>
                      <a:pt x="56" y="73"/>
                    </a:lnTo>
                    <a:lnTo>
                      <a:pt x="67" y="62"/>
                    </a:lnTo>
                    <a:lnTo>
                      <a:pt x="78" y="60"/>
                    </a:lnTo>
                    <a:lnTo>
                      <a:pt x="94" y="71"/>
                    </a:lnTo>
                    <a:lnTo>
                      <a:pt x="106" y="47"/>
                    </a:lnTo>
                    <a:lnTo>
                      <a:pt x="102" y="33"/>
                    </a:lnTo>
                    <a:lnTo>
                      <a:pt x="88" y="26"/>
                    </a:lnTo>
                    <a:lnTo>
                      <a:pt x="88" y="23"/>
                    </a:lnTo>
                  </a:path>
                </a:pathLst>
              </a:custGeom>
              <a:gradFill flip="none" rotWithShape="1">
                <a:gsLst>
                  <a:gs pos="0">
                    <a:srgbClr val="4BACC6">
                      <a:shade val="30000"/>
                      <a:satMod val="115000"/>
                    </a:srgbClr>
                  </a:gs>
                  <a:gs pos="50000">
                    <a:srgbClr val="4BACC6">
                      <a:shade val="67500"/>
                      <a:satMod val="115000"/>
                    </a:srgbClr>
                  </a:gs>
                  <a:gs pos="100000">
                    <a:srgbClr val="4BACC6">
                      <a:shade val="100000"/>
                      <a:satMod val="115000"/>
                    </a:srgbClr>
                  </a:gs>
                </a:gsLst>
                <a:lin ang="13500000" scaled="1"/>
                <a:tileRect/>
              </a:gradFill>
              <a:ln w="12700" cap="rnd" cmpd="sng">
                <a:noFill/>
                <a:prstDash val="solid"/>
                <a:round/>
                <a:headEnd/>
                <a:tailEnd/>
              </a:ln>
              <a:effectLst>
                <a:outerShdw blurRad="107950" dist="12700" dir="5400000" algn="ctr">
                  <a:srgbClr val="000000"/>
                </a:outerShdw>
              </a:effectLst>
              <a:scene3d>
                <a:camera prst="orthographicFront">
                  <a:rot lat="0" lon="0" rev="0"/>
                </a:camera>
                <a:lightRig rig="soft" dir="t">
                  <a:rot lat="0" lon="0" rev="0"/>
                </a:lightRig>
              </a:scene3d>
              <a:sp3d contourW="44450" prstMaterial="matte">
                <a:bevelT w="63500" h="63500" prst="artDeco"/>
                <a:contourClr>
                  <a:srgbClr val="FFFFFF"/>
                </a:contourClr>
              </a:sp3d>
            </p:spPr>
            <p:txBody>
              <a:bodyPr/>
              <a:lstStyle/>
              <a:p>
                <a:pPr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kumimoji="0" lang="zh-TW" altLang="en-US" sz="1400" kern="0">
                  <a:solidFill>
                    <a:srgbClr val="000000"/>
                  </a:solidFill>
                  <a:latin typeface="+mj-ea"/>
                  <a:ea typeface="+mj-ea"/>
                  <a:cs typeface="Times New Roman" pitchFamily="18" charset="0"/>
                </a:endParaRPr>
              </a:p>
            </p:txBody>
          </p:sp>
        </p:grpSp>
        <p:sp>
          <p:nvSpPr>
            <p:cNvPr id="14" name="Rectangle 61"/>
            <p:cNvSpPr>
              <a:spLocks noChangeArrowheads="1"/>
            </p:cNvSpPr>
            <p:nvPr/>
          </p:nvSpPr>
          <p:spPr bwMode="auto">
            <a:xfrm>
              <a:off x="2504728" y="836712"/>
              <a:ext cx="1872208" cy="30777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/>
            <a:p>
              <a:pPr algn="ctr" eaLnBrk="1" hangingPunct="1"/>
              <a:r>
                <a:rPr kumimoji="0" lang="zh-TW" altLang="en-US" sz="1400" b="1" u="sng">
                  <a:solidFill>
                    <a:srgbClr val="009900"/>
                  </a:solidFill>
                  <a:latin typeface="+mj-ea"/>
                  <a:ea typeface="+mj-ea"/>
                  <a:cs typeface="Times New Roman" pitchFamily="18" charset="0"/>
                </a:rPr>
                <a:t>北部</a:t>
              </a:r>
              <a:r>
                <a:rPr kumimoji="0" lang="en-US" altLang="zh-TW" sz="1400" b="1" u="sng">
                  <a:solidFill>
                    <a:srgbClr val="009900"/>
                  </a:solidFill>
                  <a:latin typeface="+mj-ea"/>
                  <a:ea typeface="+mj-ea"/>
                  <a:cs typeface="Times New Roman" pitchFamily="18" charset="0"/>
                </a:rPr>
                <a:t>(</a:t>
              </a:r>
              <a:r>
                <a:rPr lang="en-US" altLang="zh-TW" sz="1400" b="1" u="sng">
                  <a:solidFill>
                    <a:srgbClr val="009900"/>
                  </a:solidFill>
                  <a:latin typeface="+mj-ea"/>
                  <a:ea typeface="+mj-ea"/>
                  <a:cs typeface="Times New Roman" pitchFamily="18" charset="0"/>
                </a:rPr>
                <a:t>40</a:t>
              </a:r>
              <a:r>
                <a:rPr kumimoji="0" lang="en-US" altLang="zh-TW" sz="1400" b="1" u="sng">
                  <a:solidFill>
                    <a:srgbClr val="009900"/>
                  </a:solidFill>
                  <a:latin typeface="+mj-ea"/>
                  <a:ea typeface="+mj-ea"/>
                  <a:cs typeface="Times New Roman" pitchFamily="18" charset="0"/>
                </a:rPr>
                <a:t>.5%)6745</a:t>
              </a:r>
              <a:r>
                <a:rPr kumimoji="0" lang="zh-TW" altLang="en-US" sz="1400" b="1" u="sng">
                  <a:solidFill>
                    <a:srgbClr val="009900"/>
                  </a:solidFill>
                  <a:latin typeface="+mj-ea"/>
                  <a:ea typeface="+mj-ea"/>
                  <a:cs typeface="Times New Roman" pitchFamily="18" charset="0"/>
                </a:rPr>
                <a:t>家</a:t>
              </a:r>
              <a:endParaRPr kumimoji="0" lang="zh-TW" altLang="en-US" sz="1400" b="1">
                <a:solidFill>
                  <a:srgbClr val="009900"/>
                </a:solidFill>
                <a:latin typeface="+mj-ea"/>
                <a:ea typeface="+mj-ea"/>
                <a:cs typeface="Times New Roman" pitchFamily="18" charset="0"/>
              </a:endParaRPr>
            </a:p>
          </p:txBody>
        </p:sp>
        <p:sp>
          <p:nvSpPr>
            <p:cNvPr id="15" name="Rectangle 62"/>
            <p:cNvSpPr>
              <a:spLocks noChangeArrowheads="1"/>
            </p:cNvSpPr>
            <p:nvPr/>
          </p:nvSpPr>
          <p:spPr bwMode="auto">
            <a:xfrm>
              <a:off x="1352600" y="2132856"/>
              <a:ext cx="2000508" cy="30777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/>
            <a:p>
              <a:pPr algn="ctr" eaLnBrk="1" hangingPunct="1"/>
              <a:r>
                <a:rPr kumimoji="0" lang="en-US" altLang="zh-TW" sz="1400" b="1">
                  <a:solidFill>
                    <a:srgbClr val="4F81BD"/>
                  </a:solidFill>
                  <a:latin typeface="+mj-ea"/>
                  <a:ea typeface="+mj-ea"/>
                  <a:cs typeface="Times New Roman" pitchFamily="18" charset="0"/>
                </a:rPr>
                <a:t> </a:t>
              </a:r>
              <a:r>
                <a:rPr kumimoji="0" lang="zh-TW" altLang="en-US" sz="1400" b="1" u="sng">
                  <a:solidFill>
                    <a:srgbClr val="4F81BD"/>
                  </a:solidFill>
                  <a:latin typeface="+mj-ea"/>
                  <a:ea typeface="+mj-ea"/>
                  <a:cs typeface="Times New Roman" pitchFamily="18" charset="0"/>
                </a:rPr>
                <a:t>中部</a:t>
              </a:r>
              <a:r>
                <a:rPr kumimoji="0" lang="en-US" altLang="zh-TW" sz="1400" b="1" u="sng">
                  <a:solidFill>
                    <a:srgbClr val="4F81BD"/>
                  </a:solidFill>
                  <a:latin typeface="+mj-ea"/>
                  <a:ea typeface="+mj-ea"/>
                  <a:cs typeface="Times New Roman" pitchFamily="18" charset="0"/>
                </a:rPr>
                <a:t>(</a:t>
              </a:r>
              <a:r>
                <a:rPr lang="en-US" altLang="zh-TW" sz="1400" b="1" u="sng">
                  <a:solidFill>
                    <a:srgbClr val="4F81BD"/>
                  </a:solidFill>
                  <a:latin typeface="+mj-ea"/>
                  <a:ea typeface="+mj-ea"/>
                  <a:cs typeface="Times New Roman" pitchFamily="18" charset="0"/>
                </a:rPr>
                <a:t>40.6</a:t>
              </a:r>
              <a:r>
                <a:rPr kumimoji="0" lang="en-US" altLang="zh-TW" sz="1400" b="1" u="sng">
                  <a:solidFill>
                    <a:srgbClr val="4F81BD"/>
                  </a:solidFill>
                  <a:latin typeface="+mj-ea"/>
                  <a:ea typeface="+mj-ea"/>
                  <a:cs typeface="Times New Roman" pitchFamily="18" charset="0"/>
                </a:rPr>
                <a:t>%)6762</a:t>
              </a:r>
              <a:r>
                <a:rPr kumimoji="0" lang="zh-TW" altLang="en-US" sz="1400" b="1" u="sng">
                  <a:solidFill>
                    <a:srgbClr val="4F81BD"/>
                  </a:solidFill>
                  <a:latin typeface="+mj-ea"/>
                  <a:ea typeface="+mj-ea"/>
                  <a:cs typeface="Times New Roman" pitchFamily="18" charset="0"/>
                </a:rPr>
                <a:t>家</a:t>
              </a:r>
              <a:endParaRPr kumimoji="0" lang="zh-TW" altLang="en-US" sz="1400" b="1">
                <a:solidFill>
                  <a:srgbClr val="4F81BD"/>
                </a:solidFill>
                <a:latin typeface="+mj-ea"/>
                <a:ea typeface="+mj-ea"/>
                <a:cs typeface="Times New Roman" pitchFamily="18" charset="0"/>
              </a:endParaRPr>
            </a:p>
          </p:txBody>
        </p:sp>
        <p:sp>
          <p:nvSpPr>
            <p:cNvPr id="16" name="Rectangle 63"/>
            <p:cNvSpPr>
              <a:spLocks noChangeArrowheads="1"/>
            </p:cNvSpPr>
            <p:nvPr/>
          </p:nvSpPr>
          <p:spPr bwMode="auto">
            <a:xfrm>
              <a:off x="1280592" y="3356992"/>
              <a:ext cx="1839515" cy="30777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/>
            <a:p>
              <a:pPr marL="182563" indent="-90488" algn="ctr" eaLnBrk="1" hangingPunct="1"/>
              <a:r>
                <a:rPr kumimoji="0" lang="zh-TW" altLang="en-US" sz="1400" b="1" u="sng">
                  <a:solidFill>
                    <a:srgbClr val="439AA3"/>
                  </a:solidFill>
                  <a:latin typeface="+mj-ea"/>
                  <a:ea typeface="+mj-ea"/>
                  <a:cs typeface="Times New Roman" pitchFamily="18" charset="0"/>
                </a:rPr>
                <a:t>南部</a:t>
              </a:r>
              <a:r>
                <a:rPr kumimoji="0" lang="en-US" altLang="zh-TW" sz="1400" b="1" u="sng">
                  <a:solidFill>
                    <a:srgbClr val="439AA3"/>
                  </a:solidFill>
                  <a:latin typeface="+mj-ea"/>
                  <a:ea typeface="+mj-ea"/>
                  <a:cs typeface="Times New Roman" pitchFamily="18" charset="0"/>
                </a:rPr>
                <a:t>(</a:t>
              </a:r>
              <a:r>
                <a:rPr lang="en-US" altLang="zh-TW" sz="1400" b="1" u="sng">
                  <a:solidFill>
                    <a:srgbClr val="439AA3"/>
                  </a:solidFill>
                  <a:latin typeface="+mj-ea"/>
                  <a:ea typeface="+mj-ea"/>
                  <a:cs typeface="Times New Roman" pitchFamily="18" charset="0"/>
                </a:rPr>
                <a:t>18.7</a:t>
              </a:r>
              <a:r>
                <a:rPr kumimoji="0" lang="en-US" altLang="zh-TW" sz="1400" b="1" u="sng">
                  <a:solidFill>
                    <a:srgbClr val="439AA3"/>
                  </a:solidFill>
                  <a:latin typeface="+mj-ea"/>
                  <a:ea typeface="+mj-ea"/>
                  <a:cs typeface="Times New Roman" pitchFamily="18" charset="0"/>
                </a:rPr>
                <a:t>%)3115</a:t>
              </a:r>
              <a:r>
                <a:rPr kumimoji="0" lang="zh-TW" altLang="en-US" sz="1400" b="1" u="sng">
                  <a:solidFill>
                    <a:srgbClr val="439AA3"/>
                  </a:solidFill>
                  <a:latin typeface="+mj-ea"/>
                  <a:ea typeface="+mj-ea"/>
                  <a:cs typeface="Times New Roman" pitchFamily="18" charset="0"/>
                </a:rPr>
                <a:t>家</a:t>
              </a:r>
              <a:endParaRPr kumimoji="0" lang="zh-TW" altLang="en-US" sz="1400" b="1">
                <a:solidFill>
                  <a:srgbClr val="439AA3"/>
                </a:solidFill>
                <a:latin typeface="+mj-ea"/>
                <a:ea typeface="+mj-ea"/>
                <a:cs typeface="Times New Roman" pitchFamily="18" charset="0"/>
              </a:endParaRPr>
            </a:p>
          </p:txBody>
        </p:sp>
        <p:sp>
          <p:nvSpPr>
            <p:cNvPr id="17" name="Rectangle 61"/>
            <p:cNvSpPr>
              <a:spLocks noChangeArrowheads="1"/>
            </p:cNvSpPr>
            <p:nvPr/>
          </p:nvSpPr>
          <p:spPr bwMode="auto">
            <a:xfrm>
              <a:off x="4448542" y="2492555"/>
              <a:ext cx="1513130" cy="30799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kumimoji="0" lang="zh-TW" altLang="en-US" sz="1400" b="1" u="sng" kern="0" dirty="0">
                  <a:solidFill>
                    <a:srgbClr val="009900"/>
                  </a:solidFill>
                  <a:latin typeface="+mj-ea"/>
                  <a:ea typeface="+mj-ea"/>
                  <a:cs typeface="Times New Roman" pitchFamily="18" charset="0"/>
                </a:rPr>
                <a:t>東部</a:t>
              </a:r>
              <a:r>
                <a:rPr kumimoji="0" lang="en-US" altLang="zh-TW" sz="1400" b="1" u="sng" kern="0" dirty="0">
                  <a:solidFill>
                    <a:srgbClr val="009900"/>
                  </a:solidFill>
                  <a:latin typeface="+mj-ea"/>
                  <a:ea typeface="+mj-ea"/>
                  <a:cs typeface="Times New Roman" pitchFamily="18" charset="0"/>
                </a:rPr>
                <a:t>(0.2%)33</a:t>
              </a:r>
              <a:r>
                <a:rPr kumimoji="0" lang="zh-TW" altLang="en-US" sz="1400" b="1" u="sng" kern="0" dirty="0">
                  <a:solidFill>
                    <a:srgbClr val="009900"/>
                  </a:solidFill>
                  <a:latin typeface="+mj-ea"/>
                  <a:ea typeface="+mj-ea"/>
                  <a:cs typeface="Times New Roman" pitchFamily="18" charset="0"/>
                </a:rPr>
                <a:t>家</a:t>
              </a:r>
              <a:endParaRPr kumimoji="0" lang="zh-TW" altLang="en-US" sz="1400" b="1" kern="0" dirty="0">
                <a:solidFill>
                  <a:srgbClr val="009900"/>
                </a:solidFill>
                <a:latin typeface="+mj-ea"/>
                <a:ea typeface="+mj-ea"/>
                <a:cs typeface="Times New Roman" pitchFamily="18" charset="0"/>
              </a:endParaRPr>
            </a:p>
          </p:txBody>
        </p:sp>
        <p:sp>
          <p:nvSpPr>
            <p:cNvPr id="18" name="矩形 50"/>
            <p:cNvSpPr>
              <a:spLocks noChangeArrowheads="1"/>
            </p:cNvSpPr>
            <p:nvPr/>
          </p:nvSpPr>
          <p:spPr bwMode="auto">
            <a:xfrm>
              <a:off x="3449243" y="4592161"/>
              <a:ext cx="2583877" cy="27699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/>
            <a:p>
              <a:pPr eaLnBrk="1" hangingPunct="1"/>
              <a:r>
                <a:rPr lang="zh-TW" altLang="en-US" sz="1200">
                  <a:solidFill>
                    <a:srgbClr val="000000"/>
                  </a:solidFill>
                  <a:latin typeface="+mj-ea"/>
                  <a:ea typeface="+mj-ea"/>
                </a:rPr>
                <a:t>資料來源</a:t>
              </a:r>
              <a:r>
                <a:rPr lang="en-US" altLang="zh-TW" sz="1200">
                  <a:solidFill>
                    <a:srgbClr val="000000"/>
                  </a:solidFill>
                  <a:latin typeface="+mj-ea"/>
                  <a:ea typeface="+mj-ea"/>
                </a:rPr>
                <a:t>: </a:t>
              </a:r>
              <a:r>
                <a:rPr lang="zh-TW" altLang="en-US" sz="1200">
                  <a:solidFill>
                    <a:srgbClr val="000000"/>
                  </a:solidFill>
                  <a:latin typeface="+mj-ea"/>
                  <a:ea typeface="+mj-ea"/>
                </a:rPr>
                <a:t>經濟部統計處</a:t>
              </a:r>
              <a:r>
                <a:rPr lang="en-US" altLang="zh-TW" sz="1200">
                  <a:solidFill>
                    <a:srgbClr val="000000"/>
                  </a:solidFill>
                  <a:latin typeface="+mj-ea"/>
                  <a:ea typeface="+mj-ea"/>
                </a:rPr>
                <a:t>(2013)</a:t>
              </a:r>
              <a:endParaRPr lang="zh-TW" altLang="en-US" sz="1200">
                <a:solidFill>
                  <a:srgbClr val="000000"/>
                </a:solidFill>
                <a:latin typeface="+mj-ea"/>
                <a:ea typeface="+mj-ea"/>
              </a:endParaRPr>
            </a:p>
          </p:txBody>
        </p:sp>
        <p:sp>
          <p:nvSpPr>
            <p:cNvPr id="19" name="矩形 1"/>
            <p:cNvSpPr>
              <a:spLocks noChangeArrowheads="1"/>
            </p:cNvSpPr>
            <p:nvPr/>
          </p:nvSpPr>
          <p:spPr bwMode="auto">
            <a:xfrm>
              <a:off x="1738541" y="1124744"/>
              <a:ext cx="2494463" cy="83103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/>
            <a:p>
              <a:r>
                <a:rPr kumimoji="0" lang="en-US" altLang="zh-TW" sz="1200" b="1" dirty="0">
                  <a:solidFill>
                    <a:srgbClr val="009900"/>
                  </a:solidFill>
                  <a:latin typeface="+mj-ea"/>
                  <a:ea typeface="+mj-ea"/>
                  <a:cs typeface="Times New Roman" pitchFamily="18" charset="0"/>
                  <a:sym typeface="Symbol" pitchFamily="18" charset="2"/>
                </a:rPr>
                <a:t>IC</a:t>
              </a:r>
              <a:r>
                <a:rPr kumimoji="0" lang="zh-TW" altLang="en-US" sz="1200" b="1" dirty="0">
                  <a:solidFill>
                    <a:srgbClr val="009900"/>
                  </a:solidFill>
                  <a:latin typeface="+mj-ea"/>
                  <a:ea typeface="+mj-ea"/>
                  <a:cs typeface="Times New Roman" pitchFamily="18" charset="0"/>
                  <a:sym typeface="Symbol" pitchFamily="18" charset="2"/>
                </a:rPr>
                <a:t>設備：志聖、帆宣、盟立、廣運</a:t>
              </a:r>
              <a:endParaRPr kumimoji="0" lang="en-US" altLang="zh-TW" sz="1200" b="1" dirty="0">
                <a:solidFill>
                  <a:srgbClr val="009900"/>
                </a:solidFill>
                <a:latin typeface="+mj-ea"/>
                <a:ea typeface="+mj-ea"/>
                <a:cs typeface="Times New Roman" pitchFamily="18" charset="0"/>
                <a:sym typeface="Symbol" pitchFamily="18" charset="2"/>
              </a:endParaRPr>
            </a:p>
            <a:p>
              <a:r>
                <a:rPr kumimoji="0" lang="zh-TW" altLang="en-US" sz="1200" b="1" dirty="0">
                  <a:solidFill>
                    <a:srgbClr val="009900"/>
                  </a:solidFill>
                  <a:latin typeface="+mj-ea"/>
                  <a:ea typeface="+mj-ea"/>
                  <a:cs typeface="Times New Roman" pitchFamily="18" charset="0"/>
                  <a:sym typeface="Symbol" pitchFamily="18" charset="2"/>
                </a:rPr>
                <a:t>工具機：台灣瀧澤、協易</a:t>
              </a:r>
              <a:endParaRPr kumimoji="0" lang="en-US" altLang="zh-TW" sz="1200" b="1" dirty="0">
                <a:solidFill>
                  <a:srgbClr val="009900"/>
                </a:solidFill>
                <a:latin typeface="+mj-ea"/>
                <a:ea typeface="+mj-ea"/>
                <a:cs typeface="Times New Roman" pitchFamily="18" charset="0"/>
                <a:sym typeface="Symbol" pitchFamily="18" charset="2"/>
              </a:endParaRPr>
            </a:p>
            <a:p>
              <a:r>
                <a:rPr kumimoji="0" lang="zh-TW" altLang="en-US" sz="1200" b="1" dirty="0">
                  <a:solidFill>
                    <a:srgbClr val="009900"/>
                  </a:solidFill>
                  <a:latin typeface="+mj-ea"/>
                  <a:ea typeface="+mj-ea"/>
                  <a:cs typeface="Times New Roman" pitchFamily="18" charset="0"/>
                  <a:sym typeface="Symbol" pitchFamily="18" charset="2"/>
                </a:rPr>
                <a:t>橡塑膠機械：百塑</a:t>
              </a:r>
              <a:endParaRPr kumimoji="0" lang="en-US" altLang="zh-TW" sz="1200" b="1" dirty="0">
                <a:solidFill>
                  <a:srgbClr val="009900"/>
                </a:solidFill>
                <a:latin typeface="+mj-ea"/>
                <a:ea typeface="+mj-ea"/>
                <a:cs typeface="Times New Roman" pitchFamily="18" charset="0"/>
                <a:sym typeface="Symbol" pitchFamily="18" charset="2"/>
              </a:endParaRPr>
            </a:p>
            <a:p>
              <a:r>
                <a:rPr kumimoji="0" lang="zh-TW" altLang="en-US" sz="1200" b="1" dirty="0">
                  <a:solidFill>
                    <a:srgbClr val="009900"/>
                  </a:solidFill>
                  <a:latin typeface="+mj-ea"/>
                  <a:ea typeface="+mj-ea"/>
                  <a:cs typeface="Times New Roman" pitchFamily="18" charset="0"/>
                  <a:sym typeface="Symbol" pitchFamily="18" charset="2"/>
                </a:rPr>
                <a:t>食品機械：安口、元成</a:t>
              </a:r>
              <a:endParaRPr kumimoji="0" lang="zh-TW" altLang="en-US" sz="1200" b="1" dirty="0">
                <a:solidFill>
                  <a:srgbClr val="009900"/>
                </a:solidFill>
                <a:latin typeface="+mj-ea"/>
                <a:ea typeface="+mj-ea"/>
                <a:cs typeface="Times New Roman" pitchFamily="18" charset="0"/>
              </a:endParaRPr>
            </a:p>
          </p:txBody>
        </p:sp>
        <p:sp>
          <p:nvSpPr>
            <p:cNvPr id="20" name="矩形 3"/>
            <p:cNvSpPr>
              <a:spLocks noChangeArrowheads="1"/>
            </p:cNvSpPr>
            <p:nvPr/>
          </p:nvSpPr>
          <p:spPr bwMode="auto">
            <a:xfrm>
              <a:off x="776067" y="2420888"/>
              <a:ext cx="2505346" cy="83103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/>
            <a:p>
              <a:r>
                <a:rPr kumimoji="0" lang="zh-TW" altLang="en-US" sz="1200" b="1">
                  <a:solidFill>
                    <a:srgbClr val="4F81BD"/>
                  </a:solidFill>
                  <a:latin typeface="+mj-ea"/>
                  <a:ea typeface="+mj-ea"/>
                  <a:cs typeface="Times New Roman" pitchFamily="18" charset="0"/>
                </a:rPr>
                <a:t>工具機：友嘉、中精機、永進</a:t>
              </a:r>
              <a:endParaRPr lang="en-US" altLang="zh-TW" sz="1200">
                <a:latin typeface="+mj-ea"/>
                <a:ea typeface="+mj-ea"/>
              </a:endParaRPr>
            </a:p>
            <a:p>
              <a:r>
                <a:rPr kumimoji="0" lang="zh-TW" altLang="en-US" sz="1200" b="1">
                  <a:solidFill>
                    <a:srgbClr val="4F81BD"/>
                  </a:solidFill>
                  <a:latin typeface="+mj-ea"/>
                  <a:ea typeface="+mj-ea"/>
                  <a:cs typeface="Times New Roman" pitchFamily="18" charset="0"/>
                </a:rPr>
                <a:t>機械零組件：銀泰、旭陽、德大</a:t>
              </a:r>
              <a:endParaRPr kumimoji="0" lang="en-US" altLang="zh-TW" sz="1200" b="1">
                <a:solidFill>
                  <a:srgbClr val="4F81BD"/>
                </a:solidFill>
                <a:latin typeface="+mj-ea"/>
                <a:ea typeface="+mj-ea"/>
                <a:cs typeface="Times New Roman" pitchFamily="18" charset="0"/>
              </a:endParaRPr>
            </a:p>
            <a:p>
              <a:r>
                <a:rPr kumimoji="0" lang="zh-TW" altLang="en-US" sz="1200" b="1">
                  <a:solidFill>
                    <a:srgbClr val="4F81BD"/>
                  </a:solidFill>
                  <a:latin typeface="+mj-ea"/>
                  <a:ea typeface="+mj-ea"/>
                  <a:cs typeface="Times New Roman" pitchFamily="18" charset="0"/>
                </a:rPr>
                <a:t>木工機：恩德、勝源、正光、元隆</a:t>
              </a:r>
              <a:endParaRPr kumimoji="0" lang="en-US" altLang="zh-TW" sz="1200" b="1">
                <a:solidFill>
                  <a:srgbClr val="4F81BD"/>
                </a:solidFill>
                <a:latin typeface="+mj-ea"/>
                <a:ea typeface="+mj-ea"/>
                <a:cs typeface="Times New Roman" pitchFamily="18" charset="0"/>
              </a:endParaRPr>
            </a:p>
            <a:p>
              <a:r>
                <a:rPr kumimoji="0" lang="zh-TW" altLang="en-US" sz="1200" b="1">
                  <a:solidFill>
                    <a:srgbClr val="4F81BD"/>
                  </a:solidFill>
                  <a:latin typeface="+mj-ea"/>
                  <a:ea typeface="+mj-ea"/>
                  <a:cs typeface="Times New Roman" pitchFamily="18" charset="0"/>
                </a:rPr>
                <a:t>機器人：上銀、研華寶元</a:t>
              </a:r>
            </a:p>
          </p:txBody>
        </p:sp>
        <p:sp>
          <p:nvSpPr>
            <p:cNvPr id="21" name="矩形 4"/>
            <p:cNvSpPr>
              <a:spLocks noChangeArrowheads="1"/>
            </p:cNvSpPr>
            <p:nvPr/>
          </p:nvSpPr>
          <p:spPr bwMode="auto">
            <a:xfrm>
              <a:off x="920552" y="3717032"/>
              <a:ext cx="2520280" cy="83099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/>
            <a:p>
              <a:r>
                <a:rPr kumimoji="0" lang="en-US" altLang="zh-TW" sz="1200" b="1">
                  <a:solidFill>
                    <a:srgbClr val="439AA3"/>
                  </a:solidFill>
                  <a:latin typeface="+mj-ea"/>
                  <a:ea typeface="+mj-ea"/>
                  <a:cs typeface="Times New Roman" pitchFamily="18" charset="0"/>
                </a:rPr>
                <a:t>FPD</a:t>
              </a:r>
              <a:r>
                <a:rPr kumimoji="0" lang="zh-TW" altLang="en-US" sz="1200" b="1">
                  <a:solidFill>
                    <a:srgbClr val="439AA3"/>
                  </a:solidFill>
                  <a:latin typeface="+mj-ea"/>
                  <a:ea typeface="+mj-ea"/>
                  <a:cs typeface="Times New Roman" pitchFamily="18" charset="0"/>
                </a:rPr>
                <a:t>設備：萬潤</a:t>
              </a:r>
              <a:r>
                <a:rPr kumimoji="0" lang="zh-TW" altLang="en-US" sz="1200" b="1">
                  <a:solidFill>
                    <a:srgbClr val="439AA3"/>
                  </a:solidFill>
                  <a:latin typeface="+mj-ea"/>
                  <a:ea typeface="+mj-ea"/>
                  <a:cs typeface="Times New Roman" pitchFamily="18" charset="0"/>
                  <a:sym typeface="Symbol" pitchFamily="18" charset="2"/>
                </a:rPr>
                <a:t>、</a:t>
              </a:r>
              <a:r>
                <a:rPr kumimoji="0" lang="zh-TW" altLang="en-US" sz="1200" b="1">
                  <a:solidFill>
                    <a:srgbClr val="439AA3"/>
                  </a:solidFill>
                  <a:latin typeface="+mj-ea"/>
                  <a:ea typeface="+mj-ea"/>
                  <a:cs typeface="Times New Roman" pitchFamily="18" charset="0"/>
                </a:rPr>
                <a:t>東捷</a:t>
              </a:r>
              <a:r>
                <a:rPr kumimoji="0" lang="zh-TW" altLang="en-US" sz="1200" b="1">
                  <a:solidFill>
                    <a:srgbClr val="439AA3"/>
                  </a:solidFill>
                  <a:latin typeface="+mj-ea"/>
                  <a:ea typeface="+mj-ea"/>
                  <a:cs typeface="Times New Roman" pitchFamily="18" charset="0"/>
                  <a:sym typeface="Symbol" pitchFamily="18" charset="2"/>
                </a:rPr>
                <a:t>、北儒</a:t>
              </a:r>
              <a:endParaRPr lang="en-US" altLang="zh-TW" sz="1200">
                <a:latin typeface="+mj-ea"/>
                <a:ea typeface="+mj-ea"/>
              </a:endParaRPr>
            </a:p>
            <a:p>
              <a:r>
                <a:rPr kumimoji="0" lang="zh-TW" altLang="en-US" sz="1200" b="1">
                  <a:solidFill>
                    <a:srgbClr val="439AA3"/>
                  </a:solidFill>
                  <a:latin typeface="+mj-ea"/>
                  <a:ea typeface="+mj-ea"/>
                  <a:cs typeface="Times New Roman" pitchFamily="18" charset="0"/>
                  <a:sym typeface="Symbol" pitchFamily="18" charset="2"/>
                </a:rPr>
                <a:t>橡塑膠機械：富強鑫</a:t>
              </a:r>
              <a:endParaRPr kumimoji="0" lang="en-US" altLang="zh-TW" sz="1200" b="1">
                <a:solidFill>
                  <a:srgbClr val="439AA3"/>
                </a:solidFill>
                <a:latin typeface="+mj-ea"/>
                <a:ea typeface="+mj-ea"/>
                <a:cs typeface="Times New Roman" pitchFamily="18" charset="0"/>
                <a:sym typeface="Symbol" pitchFamily="18" charset="2"/>
              </a:endParaRPr>
            </a:p>
            <a:p>
              <a:r>
                <a:rPr kumimoji="0" lang="zh-TW" altLang="en-US" sz="1200" b="1">
                  <a:solidFill>
                    <a:srgbClr val="439AA3"/>
                  </a:solidFill>
                  <a:latin typeface="+mj-ea"/>
                  <a:ea typeface="+mj-ea"/>
                  <a:cs typeface="Times New Roman" pitchFamily="18" charset="0"/>
                  <a:sym typeface="Symbol" pitchFamily="18" charset="2"/>
                </a:rPr>
                <a:t>工具機：東台、油機、榮田</a:t>
              </a:r>
              <a:endParaRPr kumimoji="0" lang="en-US" altLang="zh-TW" sz="1200" b="1">
                <a:solidFill>
                  <a:srgbClr val="439AA3"/>
                </a:solidFill>
                <a:latin typeface="+mj-ea"/>
                <a:ea typeface="+mj-ea"/>
                <a:cs typeface="Times New Roman" pitchFamily="18" charset="0"/>
                <a:sym typeface="Symbol" pitchFamily="18" charset="2"/>
              </a:endParaRPr>
            </a:p>
            <a:p>
              <a:r>
                <a:rPr kumimoji="0" lang="zh-TW" altLang="en-US" sz="1200" b="1">
                  <a:solidFill>
                    <a:srgbClr val="439AA3"/>
                  </a:solidFill>
                  <a:latin typeface="+mj-ea"/>
                  <a:ea typeface="+mj-ea"/>
                  <a:cs typeface="Times New Roman" pitchFamily="18" charset="0"/>
                </a:rPr>
                <a:t>機械零組件：普慧、中日流體傳動</a:t>
              </a:r>
            </a:p>
          </p:txBody>
        </p:sp>
        <p:sp>
          <p:nvSpPr>
            <p:cNvPr id="22" name="矩形 21"/>
            <p:cNvSpPr/>
            <p:nvPr/>
          </p:nvSpPr>
          <p:spPr>
            <a:xfrm>
              <a:off x="4521578" y="2852936"/>
              <a:ext cx="1295607" cy="46198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kumimoji="0" lang="zh-TW" altLang="en-US" sz="1200" b="1" kern="0" dirty="0">
                  <a:solidFill>
                    <a:srgbClr val="00B050"/>
                  </a:solidFill>
                  <a:latin typeface="+mj-ea"/>
                  <a:ea typeface="+mj-ea"/>
                  <a:cs typeface="Times New Roman" pitchFamily="18" charset="0"/>
                </a:rPr>
                <a:t>其他機械：五合興、靖祐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xmlns="" val="3110995472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http://hirecruit.nat.gov.tw/chinese/images/logo_idic.gif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" y="1"/>
            <a:ext cx="1615689" cy="597899"/>
          </a:xfrm>
          <a:prstGeom prst="rect">
            <a:avLst/>
          </a:prstGeom>
          <a:noFill/>
        </p:spPr>
      </p:pic>
      <p:sp>
        <p:nvSpPr>
          <p:cNvPr id="4" name="標題 1"/>
          <p:cNvSpPr>
            <a:spLocks noGrp="1"/>
          </p:cNvSpPr>
          <p:nvPr>
            <p:ph type="title"/>
          </p:nvPr>
        </p:nvSpPr>
        <p:spPr>
          <a:xfrm>
            <a:off x="1286592" y="0"/>
            <a:ext cx="7355550" cy="706438"/>
          </a:xfrm>
        </p:spPr>
        <p:txBody>
          <a:bodyPr/>
          <a:lstStyle/>
          <a:p>
            <a:pPr algn="ctr"/>
            <a:r>
              <a:rPr lang="zh-TW" altLang="en-US" dirty="0" smtClean="0">
                <a:latin typeface="+mj-ea"/>
                <a:ea typeface="+mj-ea"/>
              </a:rPr>
              <a:t>貳、機械產業發展策略</a:t>
            </a:r>
            <a:endParaRPr lang="en-US" altLang="zh-TW" dirty="0" smtClean="0">
              <a:latin typeface="+mj-ea"/>
              <a:ea typeface="+mj-ea"/>
            </a:endParaRPr>
          </a:p>
        </p:txBody>
      </p:sp>
      <p:sp>
        <p:nvSpPr>
          <p:cNvPr id="5" name="矩形 28"/>
          <p:cNvSpPr>
            <a:spLocks noChangeArrowheads="1"/>
          </p:cNvSpPr>
          <p:nvPr/>
        </p:nvSpPr>
        <p:spPr bwMode="auto">
          <a:xfrm>
            <a:off x="395553" y="548680"/>
            <a:ext cx="6955750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r>
              <a:rPr lang="zh-TW" altLang="en-US" b="1" dirty="0">
                <a:solidFill>
                  <a:srgbClr val="FF0000"/>
                </a:solidFill>
                <a:latin typeface="+mj-ea"/>
                <a:ea typeface="+mj-ea"/>
              </a:rPr>
              <a:t>一、推動控制器國產化，提升我國控制器技術能力</a:t>
            </a:r>
          </a:p>
        </p:txBody>
      </p:sp>
      <p:sp>
        <p:nvSpPr>
          <p:cNvPr id="23" name="文字方塊 39"/>
          <p:cNvSpPr txBox="1">
            <a:spLocks noChangeArrowheads="1"/>
          </p:cNvSpPr>
          <p:nvPr/>
        </p:nvSpPr>
        <p:spPr bwMode="auto">
          <a:xfrm>
            <a:off x="272480" y="5310013"/>
            <a:ext cx="2631281" cy="15033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>
            <a:defPPr>
              <a:defRPr lang="zh-TW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+mn-cs"/>
              </a:defRPr>
            </a:lvl5pPr>
            <a:lvl6pPr marL="2286000" algn="l" defTabSz="914400" rtl="0" eaLnBrk="1" latinLnBrk="0" hangingPunct="1">
              <a:defRPr kumimoji="1" sz="2400" kern="1200">
                <a:solidFill>
                  <a:schemeClr val="tx1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+mn-cs"/>
              </a:defRPr>
            </a:lvl6pPr>
            <a:lvl7pPr marL="2743200" algn="l" defTabSz="914400" rtl="0" eaLnBrk="1" latinLnBrk="0" hangingPunct="1">
              <a:defRPr kumimoji="1" sz="2400" kern="1200">
                <a:solidFill>
                  <a:schemeClr val="tx1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+mn-cs"/>
              </a:defRPr>
            </a:lvl7pPr>
            <a:lvl8pPr marL="3200400" algn="l" defTabSz="914400" rtl="0" eaLnBrk="1" latinLnBrk="0" hangingPunct="1">
              <a:defRPr kumimoji="1" sz="2400" kern="1200">
                <a:solidFill>
                  <a:schemeClr val="tx1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+mn-cs"/>
              </a:defRPr>
            </a:lvl8pPr>
            <a:lvl9pPr marL="3657600" algn="l" defTabSz="914400" rtl="0" eaLnBrk="1" latinLnBrk="0" hangingPunct="1">
              <a:defRPr kumimoji="1" sz="2400" kern="1200">
                <a:solidFill>
                  <a:schemeClr val="tx1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+mn-cs"/>
              </a:defRPr>
            </a:lvl9pPr>
          </a:lstStyle>
          <a:p>
            <a:pPr>
              <a:lnSpc>
                <a:spcPts val="2200"/>
              </a:lnSpc>
              <a:defRPr/>
            </a:pPr>
            <a:r>
              <a:rPr lang="zh-TW" altLang="en-US" sz="1600" b="1" kern="0" dirty="0">
                <a:cs typeface="Times New Roman" pitchFamily="18" charset="0"/>
              </a:rPr>
              <a:t>推動成果</a:t>
            </a:r>
            <a:r>
              <a:rPr lang="en-US" altLang="zh-TW" sz="1600" b="1" kern="0" dirty="0">
                <a:cs typeface="Times New Roman" pitchFamily="18" charset="0"/>
              </a:rPr>
              <a:t>:</a:t>
            </a:r>
          </a:p>
          <a:p>
            <a:pPr marL="177800" indent="-177800">
              <a:lnSpc>
                <a:spcPts val="2200"/>
              </a:lnSpc>
              <a:buFontTx/>
              <a:buAutoNum type="arabicPeriod"/>
              <a:defRPr/>
            </a:pPr>
            <a:r>
              <a:rPr lang="en-US" altLang="zh-TW" sz="1400" b="1" dirty="0" smtClean="0">
                <a:cs typeface="Times New Roman" pitchFamily="18" charset="0"/>
              </a:rPr>
              <a:t>104/3/3-3/8</a:t>
            </a:r>
            <a:r>
              <a:rPr lang="zh-TW" altLang="en-US" sz="1400" b="1" dirty="0">
                <a:cs typeface="Times New Roman" pitchFamily="18" charset="0"/>
              </a:rPr>
              <a:t>台北國際工具機展工業局館展出。</a:t>
            </a:r>
            <a:endParaRPr lang="en-US" altLang="zh-TW" sz="1400" b="1" dirty="0">
              <a:cs typeface="Times New Roman" pitchFamily="18" charset="0"/>
            </a:endParaRPr>
          </a:p>
          <a:p>
            <a:pPr marL="174625" lvl="1" indent="-174625">
              <a:lnSpc>
                <a:spcPts val="2200"/>
              </a:lnSpc>
              <a:defRPr/>
            </a:pPr>
            <a:r>
              <a:rPr lang="en-US" altLang="zh-TW" sz="1400" b="1" dirty="0">
                <a:cs typeface="Times New Roman" pitchFamily="18" charset="0"/>
              </a:rPr>
              <a:t>2.  104</a:t>
            </a:r>
            <a:r>
              <a:rPr lang="zh-TW" altLang="en-US" sz="1400" b="1" dirty="0">
                <a:cs typeface="Times New Roman" pitchFamily="18" charset="0"/>
              </a:rPr>
              <a:t>年</a:t>
            </a:r>
            <a:r>
              <a:rPr lang="en-US" altLang="zh-TW" sz="1400" b="1" dirty="0">
                <a:cs typeface="Times New Roman" pitchFamily="18" charset="0"/>
              </a:rPr>
              <a:t>1~8</a:t>
            </a:r>
            <a:r>
              <a:rPr lang="zh-TW" altLang="en-US" sz="1400" b="1" dirty="0">
                <a:cs typeface="Times New Roman" pitchFamily="18" charset="0"/>
              </a:rPr>
              <a:t>月台達電銷售總套數共</a:t>
            </a:r>
            <a:r>
              <a:rPr lang="en-US" altLang="zh-TW" sz="1400" b="1" dirty="0">
                <a:cs typeface="Times New Roman" pitchFamily="18" charset="0"/>
              </a:rPr>
              <a:t>2,037</a:t>
            </a:r>
            <a:r>
              <a:rPr lang="zh-TW" altLang="en-US" sz="1400" b="1" dirty="0">
                <a:cs typeface="Times New Roman" pitchFamily="18" charset="0"/>
              </a:rPr>
              <a:t>套控制器。</a:t>
            </a:r>
            <a:endParaRPr lang="en-US" altLang="zh-TW" sz="1400" b="1" dirty="0">
              <a:cs typeface="Times New Roman" pitchFamily="18" charset="0"/>
            </a:endParaRPr>
          </a:p>
        </p:txBody>
      </p:sp>
      <p:pic>
        <p:nvPicPr>
          <p:cNvPr id="30" name="Picture 17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290481" y="2440558"/>
            <a:ext cx="1547813" cy="10604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1" name="Picture 5"/>
          <p:cNvPicPr>
            <a:picLocks noChangeAspect="1" noChangeArrowheads="1"/>
          </p:cNvPicPr>
          <p:nvPr/>
        </p:nvPicPr>
        <p:blipFill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928664" y="2389758"/>
            <a:ext cx="2101474" cy="102326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pSp>
        <p:nvGrpSpPr>
          <p:cNvPr id="32" name="群組 56"/>
          <p:cNvGrpSpPr>
            <a:grpSpLocks/>
          </p:cNvGrpSpPr>
          <p:nvPr/>
        </p:nvGrpSpPr>
        <p:grpSpPr bwMode="auto">
          <a:xfrm>
            <a:off x="7648664" y="1556792"/>
            <a:ext cx="2158875" cy="1821653"/>
            <a:chOff x="4452933" y="4008786"/>
            <a:chExt cx="1857404" cy="2371067"/>
          </a:xfrm>
        </p:grpSpPr>
        <p:pic>
          <p:nvPicPr>
            <p:cNvPr id="33" name="Picture 25" descr="https://www.104.com.tw/upload1/logo/1104_77974590000.gif"/>
            <p:cNvPicPr>
              <a:picLocks noChangeAspect="1" noChangeArrowheads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xmlns="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881563" y="4131578"/>
              <a:ext cx="957892" cy="36326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34" name="文字方塊 76"/>
            <p:cNvSpPr txBox="1"/>
            <p:nvPr/>
          </p:nvSpPr>
          <p:spPr>
            <a:xfrm>
              <a:off x="4505322" y="4409477"/>
              <a:ext cx="1805015" cy="1970376"/>
            </a:xfrm>
            <a:prstGeom prst="roundRect">
              <a:avLst>
                <a:gd name="adj" fmla="val 0"/>
              </a:avLst>
            </a:prstGeom>
            <a:noFill/>
            <a:ln>
              <a:noFill/>
            </a:ln>
          </p:spPr>
          <p:style>
            <a:lnRef idx="1">
              <a:schemeClr val="accent1"/>
            </a:lnRef>
            <a:fillRef idx="2">
              <a:schemeClr val="accent1"/>
            </a:fillRef>
            <a:effectRef idx="1">
              <a:schemeClr val="accent1"/>
            </a:effectRef>
            <a:fontRef idx="minor">
              <a:schemeClr val="dk1"/>
            </a:fontRef>
          </p:style>
          <p:txBody>
            <a:bodyPr wrap="square">
              <a:spAutoFit/>
            </a:bodyPr>
            <a:lstStyle>
              <a:defPPr>
                <a:defRPr lang="zh-TW"/>
              </a:defPPr>
              <a:lvl1pPr algn="l" rtl="0" eaLnBrk="0" fontAlgn="base" hangingPunct="0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dk1"/>
                  </a:solidFill>
                  <a:latin typeface="+mn-lt"/>
                  <a:ea typeface="+mn-ea"/>
                  <a:cs typeface="+mn-cs"/>
                </a:defRPr>
              </a:lvl1pPr>
              <a:lvl2pPr marL="4572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dk1"/>
                  </a:solidFill>
                  <a:latin typeface="+mn-lt"/>
                  <a:ea typeface="+mn-ea"/>
                  <a:cs typeface="+mn-cs"/>
                </a:defRPr>
              </a:lvl2pPr>
              <a:lvl3pPr marL="9144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dk1"/>
                  </a:solidFill>
                  <a:latin typeface="+mn-lt"/>
                  <a:ea typeface="+mn-ea"/>
                  <a:cs typeface="+mn-cs"/>
                </a:defRPr>
              </a:lvl3pPr>
              <a:lvl4pPr marL="13716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dk1"/>
                  </a:solidFill>
                  <a:latin typeface="+mn-lt"/>
                  <a:ea typeface="+mn-ea"/>
                  <a:cs typeface="+mn-cs"/>
                </a:defRPr>
              </a:lvl4pPr>
              <a:lvl5pPr marL="18288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dk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kumimoji="1" sz="2400" kern="1200">
                  <a:solidFill>
                    <a:schemeClr val="dk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kumimoji="1" sz="2400" kern="1200">
                  <a:solidFill>
                    <a:schemeClr val="dk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kumimoji="1" sz="2400" kern="1200">
                  <a:solidFill>
                    <a:schemeClr val="dk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kumimoji="1" sz="2400" kern="1200">
                  <a:solidFill>
                    <a:schemeClr val="dk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>
                <a:defRPr/>
              </a:pPr>
              <a:r>
                <a:rPr lang="zh-TW" altLang="en-US" sz="1400" dirty="0">
                  <a:solidFill>
                    <a:srgbClr val="000000"/>
                  </a:solidFill>
                  <a:latin typeface="Times New Roman" pitchFamily="18" charset="0"/>
                  <a:ea typeface="標楷體" pitchFamily="65" charset="-120"/>
                  <a:cs typeface="Times New Roman" pitchFamily="18" charset="0"/>
                </a:rPr>
                <a:t>協助國產控制器導入至國內工機廠，協助項目如下</a:t>
              </a:r>
              <a:r>
                <a:rPr lang="en-US" altLang="zh-TW" sz="1400" dirty="0">
                  <a:solidFill>
                    <a:srgbClr val="000000"/>
                  </a:solidFill>
                  <a:latin typeface="Times New Roman" pitchFamily="18" charset="0"/>
                  <a:ea typeface="標楷體" pitchFamily="65" charset="-120"/>
                  <a:cs typeface="Times New Roman" pitchFamily="18" charset="0"/>
                </a:rPr>
                <a:t>:</a:t>
              </a:r>
            </a:p>
            <a:p>
              <a:pPr marL="174625" indent="-174625">
                <a:buFont typeface="Arial" charset="0"/>
                <a:buChar char="•"/>
                <a:defRPr/>
              </a:pPr>
              <a:r>
                <a:rPr lang="zh-TW" altLang="zh-TW" sz="1400" dirty="0">
                  <a:solidFill>
                    <a:srgbClr val="000000"/>
                  </a:solidFill>
                  <a:latin typeface="Times New Roman" pitchFamily="18" charset="0"/>
                  <a:ea typeface="標楷體" pitchFamily="65" charset="-120"/>
                  <a:cs typeface="Times New Roman" pitchFamily="18" charset="0"/>
                </a:rPr>
                <a:t>α</a:t>
              </a:r>
              <a:r>
                <a:rPr lang="en-US" altLang="zh-TW" sz="1400" dirty="0">
                  <a:solidFill>
                    <a:srgbClr val="000000"/>
                  </a:solidFill>
                  <a:latin typeface="Times New Roman" pitchFamily="18" charset="0"/>
                  <a:ea typeface="標楷體" pitchFamily="65" charset="-120"/>
                  <a:cs typeface="Times New Roman" pitchFamily="18" charset="0"/>
                </a:rPr>
                <a:t>-side </a:t>
              </a:r>
              <a:r>
                <a:rPr lang="zh-TW" altLang="en-US" sz="1400" dirty="0">
                  <a:solidFill>
                    <a:srgbClr val="000000"/>
                  </a:solidFill>
                  <a:latin typeface="Times New Roman" pitchFamily="18" charset="0"/>
                  <a:ea typeface="標楷體" pitchFamily="65" charset="-120"/>
                  <a:cs typeface="Times New Roman" pitchFamily="18" charset="0"/>
                </a:rPr>
                <a:t>第三者規格驗證</a:t>
              </a:r>
              <a:endParaRPr lang="en-US" altLang="zh-TW" sz="1400" dirty="0">
                <a:solidFill>
                  <a:srgbClr val="000000"/>
                </a:solidFill>
                <a:latin typeface="Times New Roman" pitchFamily="18" charset="0"/>
                <a:ea typeface="標楷體" pitchFamily="65" charset="-120"/>
                <a:cs typeface="Times New Roman" pitchFamily="18" charset="0"/>
              </a:endParaRPr>
            </a:p>
            <a:p>
              <a:pPr marL="174625" indent="-174625">
                <a:buFont typeface="Arial" charset="0"/>
                <a:buChar char="•"/>
                <a:defRPr/>
              </a:pPr>
              <a:r>
                <a:rPr lang="zh-TW" altLang="en-US" sz="1400" dirty="0" smtClean="0">
                  <a:latin typeface="Times New Roman" pitchFamily="18" charset="0"/>
                  <a:ea typeface="標楷體" pitchFamily="65" charset="-120"/>
                  <a:cs typeface="Times New Roman" pitchFamily="18" charset="0"/>
                </a:rPr>
                <a:t>高性能整</a:t>
              </a:r>
              <a:r>
                <a:rPr lang="zh-TW" altLang="en-US" sz="1400" dirty="0">
                  <a:latin typeface="Times New Roman" pitchFamily="18" charset="0"/>
                  <a:ea typeface="標楷體" pitchFamily="65" charset="-120"/>
                  <a:cs typeface="Times New Roman" pitchFamily="18" charset="0"/>
                </a:rPr>
                <a:t>機結構設計製造</a:t>
              </a:r>
              <a:r>
                <a:rPr lang="zh-TW" altLang="en-US" sz="1400" dirty="0">
                  <a:solidFill>
                    <a:srgbClr val="000000"/>
                  </a:solidFill>
                  <a:latin typeface="Times New Roman" pitchFamily="18" charset="0"/>
                  <a:ea typeface="標楷體" pitchFamily="65" charset="-120"/>
                  <a:cs typeface="Times New Roman" pitchFamily="18" charset="0"/>
                </a:rPr>
                <a:t> </a:t>
              </a:r>
              <a:endParaRPr lang="zh-TW" altLang="en-US" sz="1400" dirty="0">
                <a:solidFill>
                  <a:schemeClr val="tx1"/>
                </a:solidFill>
                <a:latin typeface="Times New Roman" pitchFamily="18" charset="0"/>
                <a:ea typeface="標楷體" pitchFamily="65" charset="-120"/>
                <a:cs typeface="Times New Roman" pitchFamily="18" charset="0"/>
              </a:endParaRPr>
            </a:p>
          </p:txBody>
        </p:sp>
        <p:sp>
          <p:nvSpPr>
            <p:cNvPr id="35" name="圓角矩形 34"/>
            <p:cNvSpPr/>
            <p:nvPr/>
          </p:nvSpPr>
          <p:spPr bwMode="auto">
            <a:xfrm>
              <a:off x="4452933" y="4008786"/>
              <a:ext cx="1857404" cy="2358799"/>
            </a:xfrm>
            <a:prstGeom prst="roundRect">
              <a:avLst>
                <a:gd name="adj" fmla="val 0"/>
              </a:avLst>
            </a:prstGeom>
            <a:noFill/>
            <a:ln w="57150">
              <a:solidFill>
                <a:srgbClr val="6699FF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>
              <a:defPPr>
                <a:defRPr lang="zh-TW"/>
              </a:defPPr>
              <a:lvl1pPr algn="l" rtl="0" eaLnBrk="0" fontAlgn="base" hangingPunct="0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kumimoji="1" sz="24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kumimoji="1" sz="24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kumimoji="1" sz="24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kumimoji="1" sz="24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>
                <a:defRPr/>
              </a:pPr>
              <a:endParaRPr lang="zh-TW" altLang="en-US">
                <a:latin typeface="Times New Roman" pitchFamily="18" charset="0"/>
                <a:ea typeface="標楷體" pitchFamily="65" charset="-120"/>
                <a:cs typeface="Times New Roman" pitchFamily="18" charset="0"/>
              </a:endParaRPr>
            </a:p>
          </p:txBody>
        </p:sp>
      </p:grpSp>
      <p:grpSp>
        <p:nvGrpSpPr>
          <p:cNvPr id="36" name="群組 57"/>
          <p:cNvGrpSpPr>
            <a:grpSpLocks/>
          </p:cNvGrpSpPr>
          <p:nvPr/>
        </p:nvGrpSpPr>
        <p:grpSpPr bwMode="auto">
          <a:xfrm>
            <a:off x="4172913" y="1521923"/>
            <a:ext cx="3405188" cy="1891102"/>
            <a:chOff x="7145134" y="1214600"/>
            <a:chExt cx="3143273" cy="1796250"/>
          </a:xfrm>
        </p:grpSpPr>
        <p:grpSp>
          <p:nvGrpSpPr>
            <p:cNvPr id="37" name="群組 67"/>
            <p:cNvGrpSpPr>
              <a:grpSpLocks/>
            </p:cNvGrpSpPr>
            <p:nvPr/>
          </p:nvGrpSpPr>
          <p:grpSpPr bwMode="auto">
            <a:xfrm>
              <a:off x="7167359" y="1570999"/>
              <a:ext cx="3121048" cy="1439851"/>
              <a:chOff x="538163" y="797624"/>
              <a:chExt cx="3121052" cy="1619828"/>
            </a:xfrm>
          </p:grpSpPr>
          <p:grpSp>
            <p:nvGrpSpPr>
              <p:cNvPr id="39" name="群組 70"/>
              <p:cNvGrpSpPr>
                <a:grpSpLocks/>
              </p:cNvGrpSpPr>
              <p:nvPr/>
            </p:nvGrpSpPr>
            <p:grpSpPr bwMode="auto">
              <a:xfrm>
                <a:off x="538163" y="797624"/>
                <a:ext cx="3121052" cy="1619828"/>
                <a:chOff x="817550" y="929803"/>
                <a:chExt cx="3120597" cy="1620258"/>
              </a:xfrm>
            </p:grpSpPr>
            <p:sp>
              <p:nvSpPr>
                <p:cNvPr id="41" name="圓角矩形 40"/>
                <p:cNvSpPr/>
                <p:nvPr/>
              </p:nvSpPr>
              <p:spPr>
                <a:xfrm>
                  <a:off x="817550" y="929803"/>
                  <a:ext cx="3120597" cy="1620258"/>
                </a:xfrm>
                <a:prstGeom prst="roundRect">
                  <a:avLst>
                    <a:gd name="adj" fmla="val 0"/>
                  </a:avLst>
                </a:prstGeom>
                <a:ln w="31750">
                  <a:solidFill>
                    <a:srgbClr val="00006C"/>
                  </a:solidFill>
                  <a:prstDash val="sysDash"/>
                </a:ln>
              </p:spPr>
              <p:style>
                <a:lnRef idx="2">
                  <a:schemeClr val="accent1"/>
                </a:lnRef>
                <a:fillRef idx="1">
                  <a:schemeClr val="lt1"/>
                </a:fillRef>
                <a:effectRef idx="0">
                  <a:schemeClr val="accent1"/>
                </a:effectRef>
                <a:fontRef idx="minor">
                  <a:schemeClr val="dk1"/>
                </a:fontRef>
              </p:style>
              <p:txBody>
                <a:bodyPr anchor="ctr"/>
                <a:lstStyle>
                  <a:defPPr>
                    <a:defRPr lang="zh-TW"/>
                  </a:defPPr>
                  <a:lvl1pPr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sz="2400" kern="1200">
                      <a:solidFill>
                        <a:schemeClr val="dk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sz="2400" kern="1200">
                      <a:solidFill>
                        <a:schemeClr val="dk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sz="2400" kern="1200">
                      <a:solidFill>
                        <a:schemeClr val="dk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sz="2400" kern="1200">
                      <a:solidFill>
                        <a:schemeClr val="dk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sz="2400" kern="1200">
                      <a:solidFill>
                        <a:schemeClr val="dk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kumimoji="1" sz="2400" kern="1200">
                      <a:solidFill>
                        <a:schemeClr val="dk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kumimoji="1" sz="2400" kern="1200">
                      <a:solidFill>
                        <a:schemeClr val="dk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kumimoji="1" sz="2400" kern="1200">
                      <a:solidFill>
                        <a:schemeClr val="dk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kumimoji="1" sz="2400" kern="1200">
                      <a:solidFill>
                        <a:schemeClr val="dk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marL="1608138">
                    <a:defRPr/>
                  </a:pPr>
                  <a:endParaRPr lang="en-US" altLang="zh-TW" sz="1800" dirty="0">
                    <a:latin typeface="標楷體" pitchFamily="65" charset="-120"/>
                    <a:ea typeface="標楷體" pitchFamily="65" charset="-120"/>
                  </a:endParaRPr>
                </a:p>
              </p:txBody>
            </p:sp>
            <p:pic>
              <p:nvPicPr>
                <p:cNvPr id="42" name="圖片 75" descr="logoA_40.gif"/>
                <p:cNvPicPr>
                  <a:picLocks noChangeAspect="1"/>
                </p:cNvPicPr>
                <p:nvPr/>
              </p:nvPicPr>
              <p:blipFill>
                <a:blip r:embed="rId6" cstate="print">
                  <a:extLst>
                    <a:ext uri="{28A0092B-C50C-407E-A947-70E740481C1C}">
                      <a14:useLocalDpi xmlns:a14="http://schemas.microsoft.com/office/drawing/2010/main" xmlns="" val="0"/>
                    </a:ext>
                  </a:extLst>
                </a:blip>
                <a:srcRect t="-8247" r="71991"/>
                <a:stretch>
                  <a:fillRect/>
                </a:stretch>
              </p:blipFill>
              <p:spPr bwMode="auto">
                <a:xfrm>
                  <a:off x="1084562" y="1047271"/>
                  <a:ext cx="792820" cy="725375"/>
                </a:xfrm>
                <a:prstGeom prst="rect">
                  <a:avLst/>
                </a:prstGeom>
                <a:noFill/>
                <a:ln>
                  <a:noFill/>
                </a:ln>
                <a:extLst>
                  <a:ext uri="{909E8E84-426E-40DD-AFC4-6F175D3DCCD1}">
                    <a14:hiddenFill xmlns:a14="http://schemas.microsoft.com/office/drawing/2010/main" xmlns="">
                      <a:solidFill>
                        <a:srgbClr val="FFFFFF"/>
                      </a:solidFill>
                    </a14:hiddenFill>
                  </a:ext>
                  <a:ext uri="{91240B29-F687-4F45-9708-019B960494DF}">
                    <a14:hiddenLine xmlns:a14="http://schemas.microsoft.com/office/drawing/2010/main" xmlns="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</p:pic>
            <p:sp>
              <p:nvSpPr>
                <p:cNvPr id="43" name="文字方塊 32"/>
                <p:cNvSpPr txBox="1">
                  <a:spLocks noChangeArrowheads="1"/>
                </p:cNvSpPr>
                <p:nvPr/>
              </p:nvSpPr>
              <p:spPr bwMode="auto">
                <a:xfrm>
                  <a:off x="862553" y="1831298"/>
                  <a:ext cx="1164656" cy="311018"/>
                </a:xfrm>
                <a:prstGeom prst="rect">
                  <a:avLst/>
                </a:prstGeom>
                <a:noFill/>
                <a:ln>
                  <a:noFill/>
                </a:ln>
                <a:extLst>
                  <a:ext uri="{909E8E84-426E-40DD-AFC4-6F175D3DCCD1}">
                    <a14:hiddenFill xmlns:a14="http://schemas.microsoft.com/office/drawing/2010/main" xmlns="">
                      <a:solidFill>
                        <a:srgbClr val="FFFFFF"/>
                      </a:solidFill>
                    </a14:hiddenFill>
                  </a:ext>
                  <a:ext uri="{91240B29-F687-4F45-9708-019B960494DF}">
                    <a14:hiddenLine xmlns:a14="http://schemas.microsoft.com/office/drawing/2010/main" xmlns="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  <p:txBody>
                <a:bodyPr wrap="none">
                  <a:spAutoFit/>
                </a:bodyPr>
                <a:lstStyle>
                  <a:lvl1pPr>
                    <a:defRPr kumimoji="1" sz="2400">
                      <a:solidFill>
                        <a:schemeClr val="tx1"/>
                      </a:solidFill>
                      <a:latin typeface="Times New Roman" pitchFamily="18" charset="0"/>
                      <a:ea typeface="標楷體" pitchFamily="65" charset="-120"/>
                    </a:defRPr>
                  </a:lvl1pPr>
                  <a:lvl2pPr marL="742950" indent="-285750">
                    <a:defRPr kumimoji="1" sz="2400">
                      <a:solidFill>
                        <a:schemeClr val="tx1"/>
                      </a:solidFill>
                      <a:latin typeface="Times New Roman" pitchFamily="18" charset="0"/>
                      <a:ea typeface="標楷體" pitchFamily="65" charset="-120"/>
                    </a:defRPr>
                  </a:lvl2pPr>
                  <a:lvl3pPr marL="1143000" indent="-228600">
                    <a:defRPr kumimoji="1" sz="2400">
                      <a:solidFill>
                        <a:schemeClr val="tx1"/>
                      </a:solidFill>
                      <a:latin typeface="Times New Roman" pitchFamily="18" charset="0"/>
                      <a:ea typeface="標楷體" pitchFamily="65" charset="-120"/>
                    </a:defRPr>
                  </a:lvl3pPr>
                  <a:lvl4pPr marL="1600200" indent="-228600">
                    <a:defRPr kumimoji="1" sz="2400">
                      <a:solidFill>
                        <a:schemeClr val="tx1"/>
                      </a:solidFill>
                      <a:latin typeface="Times New Roman" pitchFamily="18" charset="0"/>
                      <a:ea typeface="標楷體" pitchFamily="65" charset="-120"/>
                    </a:defRPr>
                  </a:lvl4pPr>
                  <a:lvl5pPr marL="2057400" indent="-228600">
                    <a:defRPr kumimoji="1" sz="2400">
                      <a:solidFill>
                        <a:schemeClr val="tx1"/>
                      </a:solidFill>
                      <a:latin typeface="Times New Roman" pitchFamily="18" charset="0"/>
                      <a:ea typeface="標楷體" pitchFamily="65" charset="-120"/>
                    </a:defRPr>
                  </a:lvl5pPr>
                  <a:lvl6pPr marL="25146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sz="2400">
                      <a:solidFill>
                        <a:schemeClr val="tx1"/>
                      </a:solidFill>
                      <a:latin typeface="Times New Roman" pitchFamily="18" charset="0"/>
                      <a:ea typeface="標楷體" pitchFamily="65" charset="-120"/>
                    </a:defRPr>
                  </a:lvl6pPr>
                  <a:lvl7pPr marL="29718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sz="2400">
                      <a:solidFill>
                        <a:schemeClr val="tx1"/>
                      </a:solidFill>
                      <a:latin typeface="Times New Roman" pitchFamily="18" charset="0"/>
                      <a:ea typeface="標楷體" pitchFamily="65" charset="-120"/>
                    </a:defRPr>
                  </a:lvl7pPr>
                  <a:lvl8pPr marL="34290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sz="2400">
                      <a:solidFill>
                        <a:schemeClr val="tx1"/>
                      </a:solidFill>
                      <a:latin typeface="Times New Roman" pitchFamily="18" charset="0"/>
                      <a:ea typeface="標楷體" pitchFamily="65" charset="-120"/>
                    </a:defRPr>
                  </a:lvl8pPr>
                  <a:lvl9pPr marL="38862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sz="2400">
                      <a:solidFill>
                        <a:schemeClr val="tx1"/>
                      </a:solidFill>
                      <a:latin typeface="Times New Roman" pitchFamily="18" charset="0"/>
                      <a:ea typeface="標楷體" pitchFamily="65" charset="-120"/>
                    </a:defRPr>
                  </a:lvl9pPr>
                </a:lstStyle>
                <a:p>
                  <a:r>
                    <a:rPr lang="zh-TW" altLang="en-US" sz="1400" b="1">
                      <a:latin typeface="標楷體" pitchFamily="65" charset="-120"/>
                    </a:rPr>
                    <a:t>經濟部工業局</a:t>
                  </a:r>
                </a:p>
              </p:txBody>
            </p:sp>
          </p:grpSp>
          <p:sp>
            <p:nvSpPr>
              <p:cNvPr id="40" name="圓角矩形 39"/>
              <p:cNvSpPr/>
              <p:nvPr/>
            </p:nvSpPr>
            <p:spPr>
              <a:xfrm>
                <a:off x="1873262" y="877814"/>
                <a:ext cx="1785953" cy="1395297"/>
              </a:xfrm>
              <a:prstGeom prst="roundRect">
                <a:avLst>
                  <a:gd name="adj" fmla="val 0"/>
                </a:avLst>
              </a:prstGeom>
              <a:noFill/>
              <a:ln>
                <a:noFill/>
              </a:ln>
            </p:spPr>
            <p:style>
              <a:lnRef idx="1">
                <a:schemeClr val="accent1"/>
              </a:lnRef>
              <a:fillRef idx="2">
                <a:schemeClr val="accent1"/>
              </a:fillRef>
              <a:effectRef idx="1">
                <a:schemeClr val="accent1"/>
              </a:effectRef>
              <a:fontRef idx="minor">
                <a:schemeClr val="dk1"/>
              </a:fontRef>
            </p:style>
            <p:txBody>
              <a:bodyPr anchor="ctr"/>
              <a:lstStyle>
                <a:defPPr>
                  <a:defRPr lang="zh-TW"/>
                </a:defPPr>
                <a:lvl1pPr algn="l" rtl="0" eaLnBrk="0" fontAlgn="base" hangingPunct="0">
                  <a:spcBef>
                    <a:spcPct val="0"/>
                  </a:spcBef>
                  <a:spcAft>
                    <a:spcPct val="0"/>
                  </a:spcAft>
                  <a:defRPr kumimoji="1" sz="2400" kern="1200">
                    <a:solidFill>
                      <a:schemeClr val="dk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rtl="0" eaLnBrk="0" fontAlgn="base" hangingPunct="0">
                  <a:spcBef>
                    <a:spcPct val="0"/>
                  </a:spcBef>
                  <a:spcAft>
                    <a:spcPct val="0"/>
                  </a:spcAft>
                  <a:defRPr kumimoji="1" sz="2400" kern="1200">
                    <a:solidFill>
                      <a:schemeClr val="dk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rtl="0" eaLnBrk="0" fontAlgn="base" hangingPunct="0">
                  <a:spcBef>
                    <a:spcPct val="0"/>
                  </a:spcBef>
                  <a:spcAft>
                    <a:spcPct val="0"/>
                  </a:spcAft>
                  <a:defRPr kumimoji="1" sz="2400" kern="1200">
                    <a:solidFill>
                      <a:schemeClr val="dk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rtl="0" eaLnBrk="0" fontAlgn="base" hangingPunct="0">
                  <a:spcBef>
                    <a:spcPct val="0"/>
                  </a:spcBef>
                  <a:spcAft>
                    <a:spcPct val="0"/>
                  </a:spcAft>
                  <a:defRPr kumimoji="1" sz="2400" kern="1200">
                    <a:solidFill>
                      <a:schemeClr val="dk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rtl="0" eaLnBrk="0" fontAlgn="base" hangingPunct="0">
                  <a:spcBef>
                    <a:spcPct val="0"/>
                  </a:spcBef>
                  <a:spcAft>
                    <a:spcPct val="0"/>
                  </a:spcAft>
                  <a:defRPr kumimoji="1" sz="2400" kern="1200">
                    <a:solidFill>
                      <a:schemeClr val="dk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kumimoji="1" sz="2400" kern="1200">
                    <a:solidFill>
                      <a:schemeClr val="dk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kumimoji="1" sz="2400" kern="1200">
                    <a:solidFill>
                      <a:schemeClr val="dk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kumimoji="1" sz="2400" kern="1200">
                    <a:solidFill>
                      <a:schemeClr val="dk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kumimoji="1" sz="2400" kern="1200">
                    <a:solidFill>
                      <a:schemeClr val="dk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>
                  <a:lnSpc>
                    <a:spcPts val="1800"/>
                  </a:lnSpc>
                  <a:defRPr/>
                </a:pPr>
                <a:r>
                  <a:rPr lang="zh-TW" altLang="en-US" sz="1600" dirty="0">
                    <a:latin typeface="標楷體" pitchFamily="65" charset="-120"/>
                    <a:ea typeface="標楷體" pitchFamily="65" charset="-120"/>
                  </a:rPr>
                  <a:t>透過主題式</a:t>
                </a:r>
                <a:r>
                  <a:rPr lang="zh-TW" altLang="en-US" sz="1600" dirty="0" smtClean="0">
                    <a:latin typeface="標楷體" pitchFamily="65" charset="-120"/>
                    <a:ea typeface="標楷體" pitchFamily="65" charset="-120"/>
                  </a:rPr>
                  <a:t>研發措施，</a:t>
                </a:r>
                <a:r>
                  <a:rPr lang="zh-TW" altLang="en-US" sz="1600" dirty="0">
                    <a:latin typeface="標楷體" pitchFamily="65" charset="-120"/>
                    <a:ea typeface="標楷體" pitchFamily="65" charset="-120"/>
                  </a:rPr>
                  <a:t>整合產、學、研推動控制器國產化，提升我國控制器技術能力。</a:t>
                </a:r>
                <a:endParaRPr lang="en-US" altLang="zh-TW" sz="1600" dirty="0">
                  <a:latin typeface="標楷體" pitchFamily="65" charset="-120"/>
                  <a:ea typeface="標楷體" pitchFamily="65" charset="-120"/>
                </a:endParaRPr>
              </a:p>
            </p:txBody>
          </p:sp>
        </p:grpSp>
        <p:sp>
          <p:nvSpPr>
            <p:cNvPr id="38" name="矩形 37"/>
            <p:cNvSpPr>
              <a:spLocks noChangeArrowheads="1"/>
            </p:cNvSpPr>
            <p:nvPr/>
          </p:nvSpPr>
          <p:spPr bwMode="auto">
            <a:xfrm>
              <a:off x="7145134" y="1214600"/>
              <a:ext cx="3143273" cy="357825"/>
            </a:xfrm>
            <a:prstGeom prst="rect">
              <a:avLst/>
            </a:prstGeom>
            <a:solidFill>
              <a:schemeClr val="tx2"/>
            </a:solidFill>
            <a:ln w="12700" algn="ctr">
              <a:noFill/>
              <a:round/>
              <a:headEnd type="none" w="sm" len="sm"/>
              <a:tailEnd type="none" w="sm" len="sm"/>
            </a:ln>
          </p:spPr>
          <p:txBody>
            <a:bodyPr lIns="83232" tIns="41616" rIns="83232" bIns="41616" anchor="ctr"/>
            <a:lstStyle>
              <a:defPPr>
                <a:defRPr lang="zh-TW"/>
              </a:defPPr>
              <a:lvl1pPr algn="l" rtl="0" eaLnBrk="0" fontAlgn="base" hangingPunct="0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Times New Roman" panose="02020603050405020304" pitchFamily="18" charset="0"/>
                  <a:ea typeface="標楷體" panose="03000509000000000000" pitchFamily="65" charset="-120"/>
                  <a:cs typeface="+mn-cs"/>
                </a:defRPr>
              </a:lvl1pPr>
              <a:lvl2pPr marL="4572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Times New Roman" panose="02020603050405020304" pitchFamily="18" charset="0"/>
                  <a:ea typeface="標楷體" panose="03000509000000000000" pitchFamily="65" charset="-120"/>
                  <a:cs typeface="+mn-cs"/>
                </a:defRPr>
              </a:lvl2pPr>
              <a:lvl3pPr marL="9144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Times New Roman" panose="02020603050405020304" pitchFamily="18" charset="0"/>
                  <a:ea typeface="標楷體" panose="03000509000000000000" pitchFamily="65" charset="-120"/>
                  <a:cs typeface="+mn-cs"/>
                </a:defRPr>
              </a:lvl3pPr>
              <a:lvl4pPr marL="13716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Times New Roman" panose="02020603050405020304" pitchFamily="18" charset="0"/>
                  <a:ea typeface="標楷體" panose="03000509000000000000" pitchFamily="65" charset="-120"/>
                  <a:cs typeface="+mn-cs"/>
                </a:defRPr>
              </a:lvl4pPr>
              <a:lvl5pPr marL="18288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Times New Roman" panose="02020603050405020304" pitchFamily="18" charset="0"/>
                  <a:ea typeface="標楷體" panose="03000509000000000000" pitchFamily="65" charset="-120"/>
                  <a:cs typeface="+mn-cs"/>
                </a:defRPr>
              </a:lvl5pPr>
              <a:lvl6pPr marL="2286000" algn="l" defTabSz="914400" rtl="0" eaLnBrk="1" latinLnBrk="0" hangingPunct="1">
                <a:defRPr kumimoji="1" sz="2400" kern="1200">
                  <a:solidFill>
                    <a:schemeClr val="tx1"/>
                  </a:solidFill>
                  <a:latin typeface="Times New Roman" panose="02020603050405020304" pitchFamily="18" charset="0"/>
                  <a:ea typeface="標楷體" panose="03000509000000000000" pitchFamily="65" charset="-120"/>
                  <a:cs typeface="+mn-cs"/>
                </a:defRPr>
              </a:lvl6pPr>
              <a:lvl7pPr marL="2743200" algn="l" defTabSz="914400" rtl="0" eaLnBrk="1" latinLnBrk="0" hangingPunct="1">
                <a:defRPr kumimoji="1" sz="2400" kern="1200">
                  <a:solidFill>
                    <a:schemeClr val="tx1"/>
                  </a:solidFill>
                  <a:latin typeface="Times New Roman" panose="02020603050405020304" pitchFamily="18" charset="0"/>
                  <a:ea typeface="標楷體" panose="03000509000000000000" pitchFamily="65" charset="-120"/>
                  <a:cs typeface="+mn-cs"/>
                </a:defRPr>
              </a:lvl7pPr>
              <a:lvl8pPr marL="3200400" algn="l" defTabSz="914400" rtl="0" eaLnBrk="1" latinLnBrk="0" hangingPunct="1">
                <a:defRPr kumimoji="1" sz="2400" kern="1200">
                  <a:solidFill>
                    <a:schemeClr val="tx1"/>
                  </a:solidFill>
                  <a:latin typeface="Times New Roman" panose="02020603050405020304" pitchFamily="18" charset="0"/>
                  <a:ea typeface="標楷體" panose="03000509000000000000" pitchFamily="65" charset="-120"/>
                  <a:cs typeface="+mn-cs"/>
                </a:defRPr>
              </a:lvl8pPr>
              <a:lvl9pPr marL="3657600" algn="l" defTabSz="914400" rtl="0" eaLnBrk="1" latinLnBrk="0" hangingPunct="1">
                <a:defRPr kumimoji="1" sz="2400" kern="1200">
                  <a:solidFill>
                    <a:schemeClr val="tx1"/>
                  </a:solidFill>
                  <a:latin typeface="Times New Roman" panose="02020603050405020304" pitchFamily="18" charset="0"/>
                  <a:ea typeface="標楷體" panose="03000509000000000000" pitchFamily="65" charset="-120"/>
                  <a:cs typeface="+mn-cs"/>
                </a:defRPr>
              </a:lvl9pPr>
            </a:lstStyle>
            <a:p>
              <a:pPr algn="ctr">
                <a:defRPr/>
              </a:pPr>
              <a:r>
                <a:rPr lang="zh-TW" altLang="en-US" sz="1600" b="1" kern="0" dirty="0">
                  <a:solidFill>
                    <a:srgbClr val="FFFFFF"/>
                  </a:solidFill>
                  <a:latin typeface="微軟正黑體" pitchFamily="34" charset="-120"/>
                  <a:ea typeface="微軟正黑體" pitchFamily="34" charset="-120"/>
                </a:rPr>
                <a:t>政府協助作法</a:t>
              </a:r>
            </a:p>
          </p:txBody>
        </p:sp>
      </p:grpSp>
      <p:grpSp>
        <p:nvGrpSpPr>
          <p:cNvPr id="44" name="群組 59"/>
          <p:cNvGrpSpPr>
            <a:grpSpLocks/>
          </p:cNvGrpSpPr>
          <p:nvPr/>
        </p:nvGrpSpPr>
        <p:grpSpPr bwMode="auto">
          <a:xfrm>
            <a:off x="56456" y="1509539"/>
            <a:ext cx="4047152" cy="695325"/>
            <a:chOff x="380968" y="1285860"/>
            <a:chExt cx="3857653" cy="695744"/>
          </a:xfrm>
        </p:grpSpPr>
        <p:sp>
          <p:nvSpPr>
            <p:cNvPr id="45" name="矩形 44"/>
            <p:cNvSpPr/>
            <p:nvPr/>
          </p:nvSpPr>
          <p:spPr bwMode="auto">
            <a:xfrm>
              <a:off x="380968" y="1285860"/>
              <a:ext cx="3857653" cy="357403"/>
            </a:xfrm>
            <a:prstGeom prst="rect">
              <a:avLst/>
            </a:prstGeom>
            <a:solidFill>
              <a:schemeClr val="accent4"/>
            </a:solidFill>
            <a:ln w="12700" cap="flat" cmpd="sng" algn="ctr">
              <a:solidFill>
                <a:schemeClr val="accent1"/>
              </a:solidFill>
              <a:prstDash val="solid"/>
              <a:round/>
              <a:headEnd type="none" w="sm" len="sm"/>
              <a:tailEnd type="none" w="sm" len="sm"/>
            </a:ln>
            <a:effectLst/>
          </p:spPr>
          <p:txBody>
            <a:bodyPr lIns="83232" tIns="41616" rIns="83232" bIns="41616" anchor="ctr"/>
            <a:lstStyle>
              <a:defPPr>
                <a:defRPr lang="zh-TW"/>
              </a:defPPr>
              <a:lvl1pPr algn="l" rtl="0" eaLnBrk="0" fontAlgn="base" hangingPunct="0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Times New Roman" panose="02020603050405020304" pitchFamily="18" charset="0"/>
                  <a:ea typeface="標楷體" panose="03000509000000000000" pitchFamily="65" charset="-120"/>
                  <a:cs typeface="+mn-cs"/>
                </a:defRPr>
              </a:lvl1pPr>
              <a:lvl2pPr marL="4572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Times New Roman" panose="02020603050405020304" pitchFamily="18" charset="0"/>
                  <a:ea typeface="標楷體" panose="03000509000000000000" pitchFamily="65" charset="-120"/>
                  <a:cs typeface="+mn-cs"/>
                </a:defRPr>
              </a:lvl2pPr>
              <a:lvl3pPr marL="9144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Times New Roman" panose="02020603050405020304" pitchFamily="18" charset="0"/>
                  <a:ea typeface="標楷體" panose="03000509000000000000" pitchFamily="65" charset="-120"/>
                  <a:cs typeface="+mn-cs"/>
                </a:defRPr>
              </a:lvl3pPr>
              <a:lvl4pPr marL="13716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Times New Roman" panose="02020603050405020304" pitchFamily="18" charset="0"/>
                  <a:ea typeface="標楷體" panose="03000509000000000000" pitchFamily="65" charset="-120"/>
                  <a:cs typeface="+mn-cs"/>
                </a:defRPr>
              </a:lvl4pPr>
              <a:lvl5pPr marL="18288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Times New Roman" panose="02020603050405020304" pitchFamily="18" charset="0"/>
                  <a:ea typeface="標楷體" panose="03000509000000000000" pitchFamily="65" charset="-120"/>
                  <a:cs typeface="+mn-cs"/>
                </a:defRPr>
              </a:lvl5pPr>
              <a:lvl6pPr marL="2286000" algn="l" defTabSz="914400" rtl="0" eaLnBrk="1" latinLnBrk="0" hangingPunct="1">
                <a:defRPr kumimoji="1" sz="2400" kern="1200">
                  <a:solidFill>
                    <a:schemeClr val="tx1"/>
                  </a:solidFill>
                  <a:latin typeface="Times New Roman" panose="02020603050405020304" pitchFamily="18" charset="0"/>
                  <a:ea typeface="標楷體" panose="03000509000000000000" pitchFamily="65" charset="-120"/>
                  <a:cs typeface="+mn-cs"/>
                </a:defRPr>
              </a:lvl6pPr>
              <a:lvl7pPr marL="2743200" algn="l" defTabSz="914400" rtl="0" eaLnBrk="1" latinLnBrk="0" hangingPunct="1">
                <a:defRPr kumimoji="1" sz="2400" kern="1200">
                  <a:solidFill>
                    <a:schemeClr val="tx1"/>
                  </a:solidFill>
                  <a:latin typeface="Times New Roman" panose="02020603050405020304" pitchFamily="18" charset="0"/>
                  <a:ea typeface="標楷體" panose="03000509000000000000" pitchFamily="65" charset="-120"/>
                  <a:cs typeface="+mn-cs"/>
                </a:defRPr>
              </a:lvl7pPr>
              <a:lvl8pPr marL="3200400" algn="l" defTabSz="914400" rtl="0" eaLnBrk="1" latinLnBrk="0" hangingPunct="1">
                <a:defRPr kumimoji="1" sz="2400" kern="1200">
                  <a:solidFill>
                    <a:schemeClr val="tx1"/>
                  </a:solidFill>
                  <a:latin typeface="Times New Roman" panose="02020603050405020304" pitchFamily="18" charset="0"/>
                  <a:ea typeface="標楷體" panose="03000509000000000000" pitchFamily="65" charset="-120"/>
                  <a:cs typeface="+mn-cs"/>
                </a:defRPr>
              </a:lvl8pPr>
              <a:lvl9pPr marL="3657600" algn="l" defTabSz="914400" rtl="0" eaLnBrk="1" latinLnBrk="0" hangingPunct="1">
                <a:defRPr kumimoji="1" sz="2400" kern="1200">
                  <a:solidFill>
                    <a:schemeClr val="tx1"/>
                  </a:solidFill>
                  <a:latin typeface="Times New Roman" panose="02020603050405020304" pitchFamily="18" charset="0"/>
                  <a:ea typeface="標楷體" panose="03000509000000000000" pitchFamily="65" charset="-120"/>
                  <a:cs typeface="+mn-cs"/>
                </a:defRPr>
              </a:lvl9pPr>
            </a:lstStyle>
            <a:p>
              <a:pPr algn="ctr">
                <a:defRPr/>
              </a:pPr>
              <a:r>
                <a:rPr lang="zh-TW" altLang="en-US" sz="1600" b="1" kern="0" dirty="0">
                  <a:solidFill>
                    <a:prstClr val="white"/>
                  </a:solidFill>
                  <a:latin typeface="微軟正黑體" pitchFamily="34" charset="-120"/>
                  <a:ea typeface="微軟正黑體" pitchFamily="34" charset="-120"/>
                </a:rPr>
                <a:t>廠商已投入發展</a:t>
              </a:r>
            </a:p>
          </p:txBody>
        </p:sp>
        <p:sp>
          <p:nvSpPr>
            <p:cNvPr id="46" name="文字方塊 51"/>
            <p:cNvSpPr txBox="1"/>
            <p:nvPr/>
          </p:nvSpPr>
          <p:spPr>
            <a:xfrm>
              <a:off x="403193" y="1643263"/>
              <a:ext cx="3835428" cy="338341"/>
            </a:xfrm>
            <a:prstGeom prst="rect">
              <a:avLst/>
            </a:prstGeom>
            <a:noFill/>
            <a:ln w="22225">
              <a:solidFill>
                <a:schemeClr val="accent3">
                  <a:lumMod val="50000"/>
                </a:schemeClr>
              </a:solidFill>
              <a:prstDash val="sysDash"/>
            </a:ln>
          </p:spPr>
          <p:txBody>
            <a:bodyPr>
              <a:spAutoFit/>
            </a:bodyPr>
            <a:lstStyle>
              <a:defPPr>
                <a:defRPr lang="zh-TW"/>
              </a:defPPr>
              <a:lvl1pPr algn="l" rtl="0" eaLnBrk="0" fontAlgn="base" hangingPunct="0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Times New Roman" panose="02020603050405020304" pitchFamily="18" charset="0"/>
                  <a:ea typeface="標楷體" panose="03000509000000000000" pitchFamily="65" charset="-120"/>
                  <a:cs typeface="+mn-cs"/>
                </a:defRPr>
              </a:lvl1pPr>
              <a:lvl2pPr marL="4572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Times New Roman" panose="02020603050405020304" pitchFamily="18" charset="0"/>
                  <a:ea typeface="標楷體" panose="03000509000000000000" pitchFamily="65" charset="-120"/>
                  <a:cs typeface="+mn-cs"/>
                </a:defRPr>
              </a:lvl2pPr>
              <a:lvl3pPr marL="9144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Times New Roman" panose="02020603050405020304" pitchFamily="18" charset="0"/>
                  <a:ea typeface="標楷體" panose="03000509000000000000" pitchFamily="65" charset="-120"/>
                  <a:cs typeface="+mn-cs"/>
                </a:defRPr>
              </a:lvl3pPr>
              <a:lvl4pPr marL="13716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Times New Roman" panose="02020603050405020304" pitchFamily="18" charset="0"/>
                  <a:ea typeface="標楷體" panose="03000509000000000000" pitchFamily="65" charset="-120"/>
                  <a:cs typeface="+mn-cs"/>
                </a:defRPr>
              </a:lvl4pPr>
              <a:lvl5pPr marL="18288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Times New Roman" panose="02020603050405020304" pitchFamily="18" charset="0"/>
                  <a:ea typeface="標楷體" panose="03000509000000000000" pitchFamily="65" charset="-120"/>
                  <a:cs typeface="+mn-cs"/>
                </a:defRPr>
              </a:lvl5pPr>
              <a:lvl6pPr marL="2286000" algn="l" defTabSz="914400" rtl="0" eaLnBrk="1" latinLnBrk="0" hangingPunct="1">
                <a:defRPr kumimoji="1" sz="2400" kern="1200">
                  <a:solidFill>
                    <a:schemeClr val="tx1"/>
                  </a:solidFill>
                  <a:latin typeface="Times New Roman" panose="02020603050405020304" pitchFamily="18" charset="0"/>
                  <a:ea typeface="標楷體" panose="03000509000000000000" pitchFamily="65" charset="-120"/>
                  <a:cs typeface="+mn-cs"/>
                </a:defRPr>
              </a:lvl6pPr>
              <a:lvl7pPr marL="2743200" algn="l" defTabSz="914400" rtl="0" eaLnBrk="1" latinLnBrk="0" hangingPunct="1">
                <a:defRPr kumimoji="1" sz="2400" kern="1200">
                  <a:solidFill>
                    <a:schemeClr val="tx1"/>
                  </a:solidFill>
                  <a:latin typeface="Times New Roman" panose="02020603050405020304" pitchFamily="18" charset="0"/>
                  <a:ea typeface="標楷體" panose="03000509000000000000" pitchFamily="65" charset="-120"/>
                  <a:cs typeface="+mn-cs"/>
                </a:defRPr>
              </a:lvl7pPr>
              <a:lvl8pPr marL="3200400" algn="l" defTabSz="914400" rtl="0" eaLnBrk="1" latinLnBrk="0" hangingPunct="1">
                <a:defRPr kumimoji="1" sz="2400" kern="1200">
                  <a:solidFill>
                    <a:schemeClr val="tx1"/>
                  </a:solidFill>
                  <a:latin typeface="Times New Roman" panose="02020603050405020304" pitchFamily="18" charset="0"/>
                  <a:ea typeface="標楷體" panose="03000509000000000000" pitchFamily="65" charset="-120"/>
                  <a:cs typeface="+mn-cs"/>
                </a:defRPr>
              </a:lvl8pPr>
              <a:lvl9pPr marL="3657600" algn="l" defTabSz="914400" rtl="0" eaLnBrk="1" latinLnBrk="0" hangingPunct="1">
                <a:defRPr kumimoji="1" sz="2400" kern="1200">
                  <a:solidFill>
                    <a:schemeClr val="tx1"/>
                  </a:solidFill>
                  <a:latin typeface="Times New Roman" panose="02020603050405020304" pitchFamily="18" charset="0"/>
                  <a:ea typeface="標楷體" panose="03000509000000000000" pitchFamily="65" charset="-120"/>
                  <a:cs typeface="+mn-cs"/>
                </a:defRPr>
              </a:lvl9pPr>
            </a:lstStyle>
            <a:p>
              <a:pPr marL="342900" indent="-342900" algn="ctr">
                <a:defRPr/>
              </a:pPr>
              <a:r>
                <a:rPr lang="zh-TW" altLang="en-US" sz="1600" dirty="0"/>
                <a:t>發展整套控制系統</a:t>
              </a:r>
              <a:endParaRPr lang="en-US" altLang="zh-TW" sz="1600" dirty="0"/>
            </a:p>
          </p:txBody>
        </p:sp>
      </p:grpSp>
      <p:pic>
        <p:nvPicPr>
          <p:cNvPr id="47" name="Picture 9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350488" y="3694534"/>
            <a:ext cx="2242232" cy="1390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pSp>
        <p:nvGrpSpPr>
          <p:cNvPr id="48" name="群組 57"/>
          <p:cNvGrpSpPr>
            <a:grpSpLocks/>
          </p:cNvGrpSpPr>
          <p:nvPr/>
        </p:nvGrpSpPr>
        <p:grpSpPr bwMode="auto">
          <a:xfrm>
            <a:off x="3296816" y="3528036"/>
            <a:ext cx="4154372" cy="1728192"/>
            <a:chOff x="7145134" y="1214600"/>
            <a:chExt cx="3143273" cy="1551939"/>
          </a:xfrm>
        </p:grpSpPr>
        <p:grpSp>
          <p:nvGrpSpPr>
            <p:cNvPr id="49" name="群組 67"/>
            <p:cNvGrpSpPr>
              <a:grpSpLocks/>
            </p:cNvGrpSpPr>
            <p:nvPr/>
          </p:nvGrpSpPr>
          <p:grpSpPr bwMode="auto">
            <a:xfrm>
              <a:off x="7167359" y="1571000"/>
              <a:ext cx="3121048" cy="1195539"/>
              <a:chOff x="538163" y="797625"/>
              <a:chExt cx="3121052" cy="1344977"/>
            </a:xfrm>
          </p:grpSpPr>
          <p:grpSp>
            <p:nvGrpSpPr>
              <p:cNvPr id="51" name="群組 70"/>
              <p:cNvGrpSpPr>
                <a:grpSpLocks/>
              </p:cNvGrpSpPr>
              <p:nvPr/>
            </p:nvGrpSpPr>
            <p:grpSpPr bwMode="auto">
              <a:xfrm>
                <a:off x="538163" y="797625"/>
                <a:ext cx="3121052" cy="1344977"/>
                <a:chOff x="817550" y="929804"/>
                <a:chExt cx="3120597" cy="1345334"/>
              </a:xfrm>
            </p:grpSpPr>
            <p:sp>
              <p:nvSpPr>
                <p:cNvPr id="53" name="圓角矩形 52"/>
                <p:cNvSpPr/>
                <p:nvPr/>
              </p:nvSpPr>
              <p:spPr>
                <a:xfrm>
                  <a:off x="817550" y="929804"/>
                  <a:ext cx="3120597" cy="1345334"/>
                </a:xfrm>
                <a:prstGeom prst="roundRect">
                  <a:avLst>
                    <a:gd name="adj" fmla="val 0"/>
                  </a:avLst>
                </a:prstGeom>
                <a:ln w="31750">
                  <a:solidFill>
                    <a:srgbClr val="00006C"/>
                  </a:solidFill>
                  <a:prstDash val="sysDash"/>
                </a:ln>
              </p:spPr>
              <p:style>
                <a:lnRef idx="2">
                  <a:schemeClr val="accent1"/>
                </a:lnRef>
                <a:fillRef idx="1">
                  <a:schemeClr val="lt1"/>
                </a:fillRef>
                <a:effectRef idx="0">
                  <a:schemeClr val="accent1"/>
                </a:effectRef>
                <a:fontRef idx="minor">
                  <a:schemeClr val="dk1"/>
                </a:fontRef>
              </p:style>
              <p:txBody>
                <a:bodyPr anchor="ctr"/>
                <a:lstStyle>
                  <a:defPPr>
                    <a:defRPr lang="zh-TW"/>
                  </a:defPPr>
                  <a:lvl1pPr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sz="2400" kern="1200">
                      <a:solidFill>
                        <a:schemeClr val="dk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sz="2400" kern="1200">
                      <a:solidFill>
                        <a:schemeClr val="dk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sz="2400" kern="1200">
                      <a:solidFill>
                        <a:schemeClr val="dk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sz="2400" kern="1200">
                      <a:solidFill>
                        <a:schemeClr val="dk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sz="2400" kern="1200">
                      <a:solidFill>
                        <a:schemeClr val="dk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kumimoji="1" sz="2400" kern="1200">
                      <a:solidFill>
                        <a:schemeClr val="dk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kumimoji="1" sz="2400" kern="1200">
                      <a:solidFill>
                        <a:schemeClr val="dk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kumimoji="1" sz="2400" kern="1200">
                      <a:solidFill>
                        <a:schemeClr val="dk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kumimoji="1" sz="2400" kern="1200">
                      <a:solidFill>
                        <a:schemeClr val="dk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marL="1608138">
                    <a:defRPr/>
                  </a:pPr>
                  <a:endParaRPr lang="en-US" altLang="zh-TW" sz="1800" dirty="0">
                    <a:latin typeface="標楷體" pitchFamily="65" charset="-120"/>
                    <a:ea typeface="標楷體" pitchFamily="65" charset="-120"/>
                  </a:endParaRPr>
                </a:p>
              </p:txBody>
            </p:sp>
            <p:sp>
              <p:nvSpPr>
                <p:cNvPr id="55" name="文字方塊 32"/>
                <p:cNvSpPr txBox="1">
                  <a:spLocks noChangeArrowheads="1"/>
                </p:cNvSpPr>
                <p:nvPr/>
              </p:nvSpPr>
              <p:spPr bwMode="auto">
                <a:xfrm>
                  <a:off x="901581" y="1682229"/>
                  <a:ext cx="954626" cy="311018"/>
                </a:xfrm>
                <a:prstGeom prst="rect">
                  <a:avLst/>
                </a:prstGeom>
                <a:noFill/>
                <a:ln>
                  <a:noFill/>
                </a:ln>
                <a:extLst>
                  <a:ext uri="{909E8E84-426E-40DD-AFC4-6F175D3DCCD1}">
                    <a14:hiddenFill xmlns:a14="http://schemas.microsoft.com/office/drawing/2010/main" xmlns="">
                      <a:solidFill>
                        <a:srgbClr val="FFFFFF"/>
                      </a:solidFill>
                    </a14:hiddenFill>
                  </a:ext>
                  <a:ext uri="{91240B29-F687-4F45-9708-019B960494DF}">
                    <a14:hiddenLine xmlns:a14="http://schemas.microsoft.com/office/drawing/2010/main" xmlns="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  <p:txBody>
                <a:bodyPr wrap="none">
                  <a:spAutoFit/>
                </a:bodyPr>
                <a:lstStyle>
                  <a:lvl1pPr>
                    <a:defRPr kumimoji="1" sz="2400">
                      <a:solidFill>
                        <a:schemeClr val="tx1"/>
                      </a:solidFill>
                      <a:latin typeface="Times New Roman" pitchFamily="18" charset="0"/>
                      <a:ea typeface="標楷體" pitchFamily="65" charset="-120"/>
                    </a:defRPr>
                  </a:lvl1pPr>
                  <a:lvl2pPr marL="742950" indent="-285750">
                    <a:defRPr kumimoji="1" sz="2400">
                      <a:solidFill>
                        <a:schemeClr val="tx1"/>
                      </a:solidFill>
                      <a:latin typeface="Times New Roman" pitchFamily="18" charset="0"/>
                      <a:ea typeface="標楷體" pitchFamily="65" charset="-120"/>
                    </a:defRPr>
                  </a:lvl2pPr>
                  <a:lvl3pPr marL="1143000" indent="-228600">
                    <a:defRPr kumimoji="1" sz="2400">
                      <a:solidFill>
                        <a:schemeClr val="tx1"/>
                      </a:solidFill>
                      <a:latin typeface="Times New Roman" pitchFamily="18" charset="0"/>
                      <a:ea typeface="標楷體" pitchFamily="65" charset="-120"/>
                    </a:defRPr>
                  </a:lvl3pPr>
                  <a:lvl4pPr marL="1600200" indent="-228600">
                    <a:defRPr kumimoji="1" sz="2400">
                      <a:solidFill>
                        <a:schemeClr val="tx1"/>
                      </a:solidFill>
                      <a:latin typeface="Times New Roman" pitchFamily="18" charset="0"/>
                      <a:ea typeface="標楷體" pitchFamily="65" charset="-120"/>
                    </a:defRPr>
                  </a:lvl4pPr>
                  <a:lvl5pPr marL="2057400" indent="-228600">
                    <a:defRPr kumimoji="1" sz="2400">
                      <a:solidFill>
                        <a:schemeClr val="tx1"/>
                      </a:solidFill>
                      <a:latin typeface="Times New Roman" pitchFamily="18" charset="0"/>
                      <a:ea typeface="標楷體" pitchFamily="65" charset="-120"/>
                    </a:defRPr>
                  </a:lvl5pPr>
                  <a:lvl6pPr marL="25146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sz="2400">
                      <a:solidFill>
                        <a:schemeClr val="tx1"/>
                      </a:solidFill>
                      <a:latin typeface="Times New Roman" pitchFamily="18" charset="0"/>
                      <a:ea typeface="標楷體" pitchFamily="65" charset="-120"/>
                    </a:defRPr>
                  </a:lvl6pPr>
                  <a:lvl7pPr marL="29718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sz="2400">
                      <a:solidFill>
                        <a:schemeClr val="tx1"/>
                      </a:solidFill>
                      <a:latin typeface="Times New Roman" pitchFamily="18" charset="0"/>
                      <a:ea typeface="標楷體" pitchFamily="65" charset="-120"/>
                    </a:defRPr>
                  </a:lvl7pPr>
                  <a:lvl8pPr marL="34290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sz="2400">
                      <a:solidFill>
                        <a:schemeClr val="tx1"/>
                      </a:solidFill>
                      <a:latin typeface="Times New Roman" pitchFamily="18" charset="0"/>
                      <a:ea typeface="標楷體" pitchFamily="65" charset="-120"/>
                    </a:defRPr>
                  </a:lvl8pPr>
                  <a:lvl9pPr marL="38862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sz="2400">
                      <a:solidFill>
                        <a:schemeClr val="tx1"/>
                      </a:solidFill>
                      <a:latin typeface="Times New Roman" pitchFamily="18" charset="0"/>
                      <a:ea typeface="標楷體" pitchFamily="65" charset="-120"/>
                    </a:defRPr>
                  </a:lvl9pPr>
                </a:lstStyle>
                <a:p>
                  <a:r>
                    <a:rPr lang="zh-TW" altLang="en-US" sz="1400" b="1" dirty="0" smtClean="0">
                      <a:latin typeface="標楷體" pitchFamily="65" charset="-120"/>
                    </a:rPr>
                    <a:t>經濟部技術處</a:t>
                  </a:r>
                  <a:endParaRPr lang="zh-TW" altLang="en-US" sz="1400" b="1" dirty="0">
                    <a:latin typeface="標楷體" pitchFamily="65" charset="-120"/>
                  </a:endParaRPr>
                </a:p>
              </p:txBody>
            </p:sp>
          </p:grpSp>
          <p:sp>
            <p:nvSpPr>
              <p:cNvPr id="52" name="圓角矩形 51"/>
              <p:cNvSpPr/>
              <p:nvPr/>
            </p:nvSpPr>
            <p:spPr>
              <a:xfrm>
                <a:off x="1576971" y="833158"/>
                <a:ext cx="2082244" cy="1236697"/>
              </a:xfrm>
              <a:prstGeom prst="roundRect">
                <a:avLst>
                  <a:gd name="adj" fmla="val 0"/>
                </a:avLst>
              </a:prstGeom>
              <a:noFill/>
              <a:ln>
                <a:noFill/>
              </a:ln>
            </p:spPr>
            <p:style>
              <a:lnRef idx="1">
                <a:schemeClr val="accent1"/>
              </a:lnRef>
              <a:fillRef idx="2">
                <a:schemeClr val="accent1"/>
              </a:fillRef>
              <a:effectRef idx="1">
                <a:schemeClr val="accent1"/>
              </a:effectRef>
              <a:fontRef idx="minor">
                <a:schemeClr val="dk1"/>
              </a:fontRef>
            </p:style>
            <p:txBody>
              <a:bodyPr anchor="ctr"/>
              <a:lstStyle>
                <a:defPPr>
                  <a:defRPr lang="zh-TW"/>
                </a:defPPr>
                <a:lvl1pPr algn="l" rtl="0" eaLnBrk="0" fontAlgn="base" hangingPunct="0">
                  <a:spcBef>
                    <a:spcPct val="0"/>
                  </a:spcBef>
                  <a:spcAft>
                    <a:spcPct val="0"/>
                  </a:spcAft>
                  <a:defRPr kumimoji="1" sz="2400" kern="1200">
                    <a:solidFill>
                      <a:schemeClr val="dk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rtl="0" eaLnBrk="0" fontAlgn="base" hangingPunct="0">
                  <a:spcBef>
                    <a:spcPct val="0"/>
                  </a:spcBef>
                  <a:spcAft>
                    <a:spcPct val="0"/>
                  </a:spcAft>
                  <a:defRPr kumimoji="1" sz="2400" kern="1200">
                    <a:solidFill>
                      <a:schemeClr val="dk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rtl="0" eaLnBrk="0" fontAlgn="base" hangingPunct="0">
                  <a:spcBef>
                    <a:spcPct val="0"/>
                  </a:spcBef>
                  <a:spcAft>
                    <a:spcPct val="0"/>
                  </a:spcAft>
                  <a:defRPr kumimoji="1" sz="2400" kern="1200">
                    <a:solidFill>
                      <a:schemeClr val="dk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rtl="0" eaLnBrk="0" fontAlgn="base" hangingPunct="0">
                  <a:spcBef>
                    <a:spcPct val="0"/>
                  </a:spcBef>
                  <a:spcAft>
                    <a:spcPct val="0"/>
                  </a:spcAft>
                  <a:defRPr kumimoji="1" sz="2400" kern="1200">
                    <a:solidFill>
                      <a:schemeClr val="dk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rtl="0" eaLnBrk="0" fontAlgn="base" hangingPunct="0">
                  <a:spcBef>
                    <a:spcPct val="0"/>
                  </a:spcBef>
                  <a:spcAft>
                    <a:spcPct val="0"/>
                  </a:spcAft>
                  <a:defRPr kumimoji="1" sz="2400" kern="1200">
                    <a:solidFill>
                      <a:schemeClr val="dk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kumimoji="1" sz="2400" kern="1200">
                    <a:solidFill>
                      <a:schemeClr val="dk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kumimoji="1" sz="2400" kern="1200">
                    <a:solidFill>
                      <a:schemeClr val="dk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kumimoji="1" sz="2400" kern="1200">
                    <a:solidFill>
                      <a:schemeClr val="dk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kumimoji="1" sz="2400" kern="1200">
                    <a:solidFill>
                      <a:schemeClr val="dk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algn="just">
                  <a:lnSpc>
                    <a:spcPts val="1800"/>
                  </a:lnSpc>
                  <a:defRPr/>
                </a:pPr>
                <a:r>
                  <a:rPr lang="zh-TW" altLang="en-US" sz="1600" dirty="0">
                    <a:latin typeface="標楷體" pitchFamily="65" charset="-120"/>
                    <a:ea typeface="標楷體" pitchFamily="65" charset="-120"/>
                  </a:rPr>
                  <a:t>因應智能工廠控制系統發展需求</a:t>
                </a:r>
                <a:r>
                  <a:rPr lang="zh-TW" altLang="en-US" sz="1600" dirty="0" smtClean="0">
                    <a:latin typeface="標楷體" pitchFamily="65" charset="-120"/>
                    <a:ea typeface="標楷體" pitchFamily="65" charset="-120"/>
                  </a:rPr>
                  <a:t>，透過法人</a:t>
                </a:r>
                <a:r>
                  <a:rPr lang="zh-TW" altLang="en-US" sz="1600" dirty="0">
                    <a:latin typeface="標楷體" pitchFamily="65" charset="-120"/>
                    <a:ea typeface="標楷體" pitchFamily="65" charset="-120"/>
                  </a:rPr>
                  <a:t>科專及業界</a:t>
                </a:r>
                <a:r>
                  <a:rPr lang="zh-TW" altLang="en-US" sz="1600" dirty="0" smtClean="0">
                    <a:latin typeface="標楷體" pitchFamily="65" charset="-120"/>
                    <a:ea typeface="標楷體" pitchFamily="65" charset="-120"/>
                  </a:rPr>
                  <a:t>科專，研發高階</a:t>
                </a:r>
                <a:r>
                  <a:rPr lang="zh-TW" altLang="en-US" sz="1600" dirty="0">
                    <a:latin typeface="標楷體" pitchFamily="65" charset="-120"/>
                    <a:ea typeface="標楷體" pitchFamily="65" charset="-120"/>
                  </a:rPr>
                  <a:t>控制器，發展前瞻</a:t>
                </a:r>
                <a:r>
                  <a:rPr lang="zh-TW" altLang="en-US" sz="1600" dirty="0" smtClean="0">
                    <a:latin typeface="標楷體" pitchFamily="65" charset="-120"/>
                    <a:ea typeface="標楷體" pitchFamily="65" charset="-120"/>
                  </a:rPr>
                  <a:t>技術</a:t>
                </a:r>
                <a:r>
                  <a:rPr lang="en-US" altLang="zh-TW" sz="1600" dirty="0" smtClean="0">
                    <a:latin typeface="標楷體" pitchFamily="65" charset="-120"/>
                    <a:ea typeface="標楷體" pitchFamily="65" charset="-120"/>
                  </a:rPr>
                  <a:t>(</a:t>
                </a:r>
                <a:r>
                  <a:rPr lang="zh-TW" altLang="en-US" sz="1600" dirty="0">
                    <a:latin typeface="標楷體" pitchFamily="65" charset="-120"/>
                    <a:ea typeface="標楷體" pitchFamily="65" charset="-120"/>
                  </a:rPr>
                  <a:t>運動控制系統、全數位</a:t>
                </a:r>
                <a:r>
                  <a:rPr lang="zh-TW" altLang="en-US" sz="1600" dirty="0" smtClean="0">
                    <a:latin typeface="標楷體" pitchFamily="65" charset="-120"/>
                    <a:ea typeface="標楷體" pitchFamily="65" charset="-120"/>
                  </a:rPr>
                  <a:t>開放式平台等</a:t>
                </a:r>
                <a:r>
                  <a:rPr lang="en-US" altLang="zh-TW" sz="1600" dirty="0" smtClean="0">
                    <a:latin typeface="標楷體" pitchFamily="65" charset="-120"/>
                    <a:ea typeface="標楷體" pitchFamily="65" charset="-120"/>
                  </a:rPr>
                  <a:t>)</a:t>
                </a:r>
                <a:r>
                  <a:rPr lang="zh-TW" altLang="en-US" sz="1600" dirty="0" smtClean="0">
                    <a:latin typeface="標楷體" pitchFamily="65" charset="-120"/>
                    <a:ea typeface="標楷體" pitchFamily="65" charset="-120"/>
                  </a:rPr>
                  <a:t>。</a:t>
                </a:r>
                <a:endParaRPr lang="en-US" altLang="zh-TW" sz="1600" dirty="0">
                  <a:latin typeface="標楷體" pitchFamily="65" charset="-120"/>
                  <a:ea typeface="標楷體" pitchFamily="65" charset="-120"/>
                </a:endParaRPr>
              </a:p>
            </p:txBody>
          </p:sp>
        </p:grpSp>
        <p:sp>
          <p:nvSpPr>
            <p:cNvPr id="50" name="矩形 49"/>
            <p:cNvSpPr>
              <a:spLocks noChangeArrowheads="1"/>
            </p:cNvSpPr>
            <p:nvPr/>
          </p:nvSpPr>
          <p:spPr bwMode="auto">
            <a:xfrm>
              <a:off x="7145134" y="1214600"/>
              <a:ext cx="3143273" cy="357825"/>
            </a:xfrm>
            <a:prstGeom prst="rect">
              <a:avLst/>
            </a:prstGeom>
            <a:solidFill>
              <a:schemeClr val="tx2"/>
            </a:solidFill>
            <a:ln w="12700" algn="ctr">
              <a:noFill/>
              <a:round/>
              <a:headEnd type="none" w="sm" len="sm"/>
              <a:tailEnd type="none" w="sm" len="sm"/>
            </a:ln>
          </p:spPr>
          <p:txBody>
            <a:bodyPr lIns="83232" tIns="41616" rIns="83232" bIns="41616" anchor="ctr"/>
            <a:lstStyle>
              <a:defPPr>
                <a:defRPr lang="zh-TW"/>
              </a:defPPr>
              <a:lvl1pPr algn="l" rtl="0" eaLnBrk="0" fontAlgn="base" hangingPunct="0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Times New Roman" panose="02020603050405020304" pitchFamily="18" charset="0"/>
                  <a:ea typeface="標楷體" panose="03000509000000000000" pitchFamily="65" charset="-120"/>
                  <a:cs typeface="+mn-cs"/>
                </a:defRPr>
              </a:lvl1pPr>
              <a:lvl2pPr marL="4572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Times New Roman" panose="02020603050405020304" pitchFamily="18" charset="0"/>
                  <a:ea typeface="標楷體" panose="03000509000000000000" pitchFamily="65" charset="-120"/>
                  <a:cs typeface="+mn-cs"/>
                </a:defRPr>
              </a:lvl2pPr>
              <a:lvl3pPr marL="9144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Times New Roman" panose="02020603050405020304" pitchFamily="18" charset="0"/>
                  <a:ea typeface="標楷體" panose="03000509000000000000" pitchFamily="65" charset="-120"/>
                  <a:cs typeface="+mn-cs"/>
                </a:defRPr>
              </a:lvl3pPr>
              <a:lvl4pPr marL="13716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Times New Roman" panose="02020603050405020304" pitchFamily="18" charset="0"/>
                  <a:ea typeface="標楷體" panose="03000509000000000000" pitchFamily="65" charset="-120"/>
                  <a:cs typeface="+mn-cs"/>
                </a:defRPr>
              </a:lvl4pPr>
              <a:lvl5pPr marL="18288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Times New Roman" panose="02020603050405020304" pitchFamily="18" charset="0"/>
                  <a:ea typeface="標楷體" panose="03000509000000000000" pitchFamily="65" charset="-120"/>
                  <a:cs typeface="+mn-cs"/>
                </a:defRPr>
              </a:lvl5pPr>
              <a:lvl6pPr marL="2286000" algn="l" defTabSz="914400" rtl="0" eaLnBrk="1" latinLnBrk="0" hangingPunct="1">
                <a:defRPr kumimoji="1" sz="2400" kern="1200">
                  <a:solidFill>
                    <a:schemeClr val="tx1"/>
                  </a:solidFill>
                  <a:latin typeface="Times New Roman" panose="02020603050405020304" pitchFamily="18" charset="0"/>
                  <a:ea typeface="標楷體" panose="03000509000000000000" pitchFamily="65" charset="-120"/>
                  <a:cs typeface="+mn-cs"/>
                </a:defRPr>
              </a:lvl6pPr>
              <a:lvl7pPr marL="2743200" algn="l" defTabSz="914400" rtl="0" eaLnBrk="1" latinLnBrk="0" hangingPunct="1">
                <a:defRPr kumimoji="1" sz="2400" kern="1200">
                  <a:solidFill>
                    <a:schemeClr val="tx1"/>
                  </a:solidFill>
                  <a:latin typeface="Times New Roman" panose="02020603050405020304" pitchFamily="18" charset="0"/>
                  <a:ea typeface="標楷體" panose="03000509000000000000" pitchFamily="65" charset="-120"/>
                  <a:cs typeface="+mn-cs"/>
                </a:defRPr>
              </a:lvl7pPr>
              <a:lvl8pPr marL="3200400" algn="l" defTabSz="914400" rtl="0" eaLnBrk="1" latinLnBrk="0" hangingPunct="1">
                <a:defRPr kumimoji="1" sz="2400" kern="1200">
                  <a:solidFill>
                    <a:schemeClr val="tx1"/>
                  </a:solidFill>
                  <a:latin typeface="Times New Roman" panose="02020603050405020304" pitchFamily="18" charset="0"/>
                  <a:ea typeface="標楷體" panose="03000509000000000000" pitchFamily="65" charset="-120"/>
                  <a:cs typeface="+mn-cs"/>
                </a:defRPr>
              </a:lvl8pPr>
              <a:lvl9pPr marL="3657600" algn="l" defTabSz="914400" rtl="0" eaLnBrk="1" latinLnBrk="0" hangingPunct="1">
                <a:defRPr kumimoji="1" sz="2400" kern="1200">
                  <a:solidFill>
                    <a:schemeClr val="tx1"/>
                  </a:solidFill>
                  <a:latin typeface="Times New Roman" panose="02020603050405020304" pitchFamily="18" charset="0"/>
                  <a:ea typeface="標楷體" panose="03000509000000000000" pitchFamily="65" charset="-120"/>
                  <a:cs typeface="+mn-cs"/>
                </a:defRPr>
              </a:lvl9pPr>
            </a:lstStyle>
            <a:p>
              <a:pPr algn="ctr">
                <a:defRPr/>
              </a:pPr>
              <a:r>
                <a:rPr lang="zh-TW" altLang="en-US" sz="1600" b="1" kern="0" dirty="0">
                  <a:solidFill>
                    <a:srgbClr val="FFFFFF"/>
                  </a:solidFill>
                  <a:latin typeface="微軟正黑體" pitchFamily="34" charset="-120"/>
                  <a:ea typeface="微軟正黑體" pitchFamily="34" charset="-120"/>
                </a:rPr>
                <a:t>政府協助作法</a:t>
              </a:r>
            </a:p>
          </p:txBody>
        </p:sp>
      </p:grpSp>
      <p:grpSp>
        <p:nvGrpSpPr>
          <p:cNvPr id="56" name="群組 56"/>
          <p:cNvGrpSpPr>
            <a:grpSpLocks/>
          </p:cNvGrpSpPr>
          <p:nvPr/>
        </p:nvGrpSpPr>
        <p:grpSpPr bwMode="auto">
          <a:xfrm>
            <a:off x="7525353" y="3528036"/>
            <a:ext cx="2324191" cy="1774049"/>
            <a:chOff x="4452933" y="4179481"/>
            <a:chExt cx="1857404" cy="2330676"/>
          </a:xfrm>
        </p:grpSpPr>
        <p:sp>
          <p:nvSpPr>
            <p:cNvPr id="58" name="文字方塊 76"/>
            <p:cNvSpPr txBox="1"/>
            <p:nvPr/>
          </p:nvSpPr>
          <p:spPr>
            <a:xfrm>
              <a:off x="4505322" y="5066334"/>
              <a:ext cx="1805015" cy="1253468"/>
            </a:xfrm>
            <a:prstGeom prst="roundRect">
              <a:avLst>
                <a:gd name="adj" fmla="val 0"/>
              </a:avLst>
            </a:prstGeom>
            <a:noFill/>
            <a:ln>
              <a:noFill/>
            </a:ln>
          </p:spPr>
          <p:style>
            <a:lnRef idx="1">
              <a:schemeClr val="accent1"/>
            </a:lnRef>
            <a:fillRef idx="2">
              <a:schemeClr val="accent1"/>
            </a:fillRef>
            <a:effectRef idx="1">
              <a:schemeClr val="accent1"/>
            </a:effectRef>
            <a:fontRef idx="minor">
              <a:schemeClr val="dk1"/>
            </a:fontRef>
          </p:style>
          <p:txBody>
            <a:bodyPr wrap="square">
              <a:spAutoFit/>
            </a:bodyPr>
            <a:lstStyle>
              <a:defPPr>
                <a:defRPr lang="zh-TW"/>
              </a:defPPr>
              <a:lvl1pPr algn="l" rtl="0" eaLnBrk="0" fontAlgn="base" hangingPunct="0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dk1"/>
                  </a:solidFill>
                  <a:latin typeface="+mn-lt"/>
                  <a:ea typeface="+mn-ea"/>
                  <a:cs typeface="+mn-cs"/>
                </a:defRPr>
              </a:lvl1pPr>
              <a:lvl2pPr marL="4572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dk1"/>
                  </a:solidFill>
                  <a:latin typeface="+mn-lt"/>
                  <a:ea typeface="+mn-ea"/>
                  <a:cs typeface="+mn-cs"/>
                </a:defRPr>
              </a:lvl2pPr>
              <a:lvl3pPr marL="9144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dk1"/>
                  </a:solidFill>
                  <a:latin typeface="+mn-lt"/>
                  <a:ea typeface="+mn-ea"/>
                  <a:cs typeface="+mn-cs"/>
                </a:defRPr>
              </a:lvl3pPr>
              <a:lvl4pPr marL="13716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dk1"/>
                  </a:solidFill>
                  <a:latin typeface="+mn-lt"/>
                  <a:ea typeface="+mn-ea"/>
                  <a:cs typeface="+mn-cs"/>
                </a:defRPr>
              </a:lvl4pPr>
              <a:lvl5pPr marL="18288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dk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kumimoji="1" sz="2400" kern="1200">
                  <a:solidFill>
                    <a:schemeClr val="dk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kumimoji="1" sz="2400" kern="1200">
                  <a:solidFill>
                    <a:schemeClr val="dk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kumimoji="1" sz="2400" kern="1200">
                  <a:solidFill>
                    <a:schemeClr val="dk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kumimoji="1" sz="2400" kern="1200">
                  <a:solidFill>
                    <a:schemeClr val="dk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just">
                <a:defRPr/>
              </a:pPr>
              <a:r>
                <a:rPr lang="zh-TW" altLang="en-US" sz="1400" dirty="0" smtClean="0">
                  <a:solidFill>
                    <a:srgbClr val="000000"/>
                  </a:solidFill>
                  <a:latin typeface="Times New Roman" pitchFamily="18" charset="0"/>
                  <a:ea typeface="標楷體" pitchFamily="65" charset="-120"/>
                  <a:cs typeface="Times New Roman" pitchFamily="18" charset="0"/>
                </a:rPr>
                <a:t>開發高階</a:t>
              </a:r>
              <a:r>
                <a:rPr lang="en-US" altLang="zh-TW" sz="1400" dirty="0" smtClean="0">
                  <a:solidFill>
                    <a:srgbClr val="000000"/>
                  </a:solidFill>
                  <a:latin typeface="Times New Roman" pitchFamily="18" charset="0"/>
                  <a:ea typeface="標楷體" pitchFamily="65" charset="-120"/>
                  <a:cs typeface="Times New Roman" pitchFamily="18" charset="0"/>
                </a:rPr>
                <a:t>(</a:t>
              </a:r>
              <a:r>
                <a:rPr lang="zh-TW" altLang="en-US" sz="1400" dirty="0" smtClean="0">
                  <a:solidFill>
                    <a:srgbClr val="000000"/>
                  </a:solidFill>
                  <a:latin typeface="Times New Roman" pitchFamily="18" charset="0"/>
                  <a:ea typeface="標楷體" pitchFamily="65" charset="-120"/>
                  <a:cs typeface="Times New Roman" pitchFamily="18" charset="0"/>
                </a:rPr>
                <a:t>複合</a:t>
              </a:r>
              <a:r>
                <a:rPr lang="zh-TW" altLang="en-US" sz="1400" dirty="0">
                  <a:solidFill>
                    <a:srgbClr val="000000"/>
                  </a:solidFill>
                  <a:latin typeface="Times New Roman" pitchFamily="18" charset="0"/>
                  <a:ea typeface="標楷體" pitchFamily="65" charset="-120"/>
                  <a:cs typeface="Times New Roman" pitchFamily="18" charset="0"/>
                </a:rPr>
                <a:t>及</a:t>
              </a:r>
              <a:r>
                <a:rPr lang="zh-TW" altLang="en-US" sz="1400" dirty="0" smtClean="0">
                  <a:solidFill>
                    <a:srgbClr val="000000"/>
                  </a:solidFill>
                  <a:latin typeface="Times New Roman" pitchFamily="18" charset="0"/>
                  <a:ea typeface="標楷體" pitchFamily="65" charset="-120"/>
                  <a:cs typeface="Times New Roman" pitchFamily="18" charset="0"/>
                </a:rPr>
                <a:t>五軸</a:t>
              </a:r>
              <a:r>
                <a:rPr lang="en-US" altLang="zh-TW" sz="1400" dirty="0" smtClean="0">
                  <a:solidFill>
                    <a:srgbClr val="000000"/>
                  </a:solidFill>
                  <a:latin typeface="Times New Roman" pitchFamily="18" charset="0"/>
                  <a:ea typeface="標楷體" pitchFamily="65" charset="-120"/>
                  <a:cs typeface="Times New Roman" pitchFamily="18" charset="0"/>
                </a:rPr>
                <a:t>)</a:t>
              </a:r>
              <a:r>
                <a:rPr lang="zh-TW" altLang="en-US" sz="1400" dirty="0" smtClean="0">
                  <a:solidFill>
                    <a:srgbClr val="000000"/>
                  </a:solidFill>
                  <a:latin typeface="Times New Roman" pitchFamily="18" charset="0"/>
                  <a:ea typeface="標楷體" pitchFamily="65" charset="-120"/>
                  <a:cs typeface="Times New Roman" pitchFamily="18" charset="0"/>
                </a:rPr>
                <a:t>控制器，投入自行車、精密</a:t>
              </a:r>
              <a:r>
                <a:rPr lang="zh-TW" altLang="en-US" sz="1400" dirty="0">
                  <a:solidFill>
                    <a:srgbClr val="000000"/>
                  </a:solidFill>
                  <a:latin typeface="Times New Roman" pitchFamily="18" charset="0"/>
                  <a:ea typeface="標楷體" pitchFamily="65" charset="-120"/>
                  <a:cs typeface="Times New Roman" pitchFamily="18" charset="0"/>
                </a:rPr>
                <a:t>組件、高值</a:t>
              </a:r>
              <a:r>
                <a:rPr lang="en-US" altLang="zh-TW" sz="1400" dirty="0">
                  <a:solidFill>
                    <a:srgbClr val="000000"/>
                  </a:solidFill>
                  <a:latin typeface="Times New Roman" pitchFamily="18" charset="0"/>
                  <a:ea typeface="標楷體" pitchFamily="65" charset="-120"/>
                  <a:cs typeface="Times New Roman" pitchFamily="18" charset="0"/>
                </a:rPr>
                <a:t>3C</a:t>
              </a:r>
              <a:r>
                <a:rPr lang="zh-TW" altLang="en-US" sz="1400" dirty="0">
                  <a:solidFill>
                    <a:srgbClr val="000000"/>
                  </a:solidFill>
                  <a:latin typeface="Times New Roman" pitchFamily="18" charset="0"/>
                  <a:ea typeface="標楷體" pitchFamily="65" charset="-120"/>
                  <a:cs typeface="Times New Roman" pitchFamily="18" charset="0"/>
                </a:rPr>
                <a:t>、汽機車、航太產業</a:t>
              </a:r>
              <a:r>
                <a:rPr lang="zh-TW" altLang="en-US" sz="1400" dirty="0" smtClean="0">
                  <a:solidFill>
                    <a:srgbClr val="000000"/>
                  </a:solidFill>
                  <a:latin typeface="Times New Roman" pitchFamily="18" charset="0"/>
                  <a:ea typeface="標楷體" pitchFamily="65" charset="-120"/>
                  <a:cs typeface="Times New Roman" pitchFamily="18" charset="0"/>
                </a:rPr>
                <a:t>領域應用。</a:t>
              </a:r>
              <a:endParaRPr lang="zh-TW" altLang="en-US" sz="1400" dirty="0">
                <a:solidFill>
                  <a:schemeClr val="tx1"/>
                </a:solidFill>
                <a:latin typeface="Times New Roman" pitchFamily="18" charset="0"/>
                <a:ea typeface="標楷體" pitchFamily="65" charset="-120"/>
                <a:cs typeface="Times New Roman" pitchFamily="18" charset="0"/>
              </a:endParaRPr>
            </a:p>
          </p:txBody>
        </p:sp>
        <p:sp>
          <p:nvSpPr>
            <p:cNvPr id="59" name="圓角矩形 58"/>
            <p:cNvSpPr/>
            <p:nvPr/>
          </p:nvSpPr>
          <p:spPr bwMode="auto">
            <a:xfrm>
              <a:off x="4452933" y="4179481"/>
              <a:ext cx="1857404" cy="2330676"/>
            </a:xfrm>
            <a:prstGeom prst="roundRect">
              <a:avLst>
                <a:gd name="adj" fmla="val 0"/>
              </a:avLst>
            </a:prstGeom>
            <a:noFill/>
            <a:ln w="57150">
              <a:solidFill>
                <a:srgbClr val="6699FF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>
              <a:defPPr>
                <a:defRPr lang="zh-TW"/>
              </a:defPPr>
              <a:lvl1pPr algn="l" rtl="0" eaLnBrk="0" fontAlgn="base" hangingPunct="0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kumimoji="1" sz="24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kumimoji="1" sz="24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kumimoji="1" sz="24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kumimoji="1" sz="24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>
                <a:defRPr/>
              </a:pPr>
              <a:endParaRPr lang="zh-TW" altLang="en-US">
                <a:latin typeface="Times New Roman" pitchFamily="18" charset="0"/>
                <a:ea typeface="標楷體" pitchFamily="65" charset="-120"/>
                <a:cs typeface="Times New Roman" pitchFamily="18" charset="0"/>
              </a:endParaRPr>
            </a:p>
          </p:txBody>
        </p:sp>
      </p:grpSp>
      <p:pic>
        <p:nvPicPr>
          <p:cNvPr id="7170" name="Picture 2" descr="http://www.moea.gov.tw/MNS/App_Themes/SubDefault8/logo.gif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3368824" y="4200342"/>
            <a:ext cx="1284686" cy="39528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7172" name="Picture 4" descr="http://picture.smartweb.tw/395/intro/14169062581.jpg?405"/>
          <p:cNvPicPr>
            <a:picLocks noChangeAspect="1" noChangeArrowheads="1"/>
          </p:cNvPicPr>
          <p:nvPr/>
        </p:nvPicPr>
        <p:blipFill rotWithShape="1">
          <a:blip r:embed="rId9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l="20296" t="14896" r="19295" b="15208"/>
          <a:stretch/>
        </p:blipFill>
        <p:spPr bwMode="auto">
          <a:xfrm>
            <a:off x="8360234" y="3645024"/>
            <a:ext cx="546248" cy="49129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grpSp>
        <p:nvGrpSpPr>
          <p:cNvPr id="61" name="群組 57"/>
          <p:cNvGrpSpPr>
            <a:grpSpLocks/>
          </p:cNvGrpSpPr>
          <p:nvPr/>
        </p:nvGrpSpPr>
        <p:grpSpPr bwMode="auto">
          <a:xfrm>
            <a:off x="3296816" y="5373216"/>
            <a:ext cx="4076362" cy="1484785"/>
            <a:chOff x="7145134" y="1379165"/>
            <a:chExt cx="3143273" cy="1696663"/>
          </a:xfrm>
        </p:grpSpPr>
        <p:grpSp>
          <p:nvGrpSpPr>
            <p:cNvPr id="62" name="群組 67"/>
            <p:cNvGrpSpPr>
              <a:grpSpLocks/>
            </p:cNvGrpSpPr>
            <p:nvPr/>
          </p:nvGrpSpPr>
          <p:grpSpPr bwMode="auto">
            <a:xfrm>
              <a:off x="7167359" y="1570999"/>
              <a:ext cx="3121048" cy="1504829"/>
              <a:chOff x="538163" y="797624"/>
              <a:chExt cx="3121052" cy="1692927"/>
            </a:xfrm>
          </p:grpSpPr>
          <p:sp>
            <p:nvSpPr>
              <p:cNvPr id="66" name="圓角矩形 65"/>
              <p:cNvSpPr/>
              <p:nvPr/>
            </p:nvSpPr>
            <p:spPr bwMode="auto">
              <a:xfrm>
                <a:off x="538163" y="797624"/>
                <a:ext cx="3121052" cy="1692927"/>
              </a:xfrm>
              <a:prstGeom prst="roundRect">
                <a:avLst>
                  <a:gd name="adj" fmla="val 0"/>
                </a:avLst>
              </a:prstGeom>
              <a:ln w="31750">
                <a:solidFill>
                  <a:srgbClr val="00006C"/>
                </a:solidFill>
                <a:prstDash val="sysDash"/>
              </a:ln>
            </p:spPr>
            <p:style>
              <a:lnRef idx="2">
                <a:schemeClr val="accent1"/>
              </a:lnRef>
              <a:fillRef idx="1">
                <a:schemeClr val="lt1"/>
              </a:fillRef>
              <a:effectRef idx="0">
                <a:schemeClr val="accent1"/>
              </a:effectRef>
              <a:fontRef idx="minor">
                <a:schemeClr val="dk1"/>
              </a:fontRef>
            </p:style>
            <p:txBody>
              <a:bodyPr anchor="ctr"/>
              <a:lstStyle>
                <a:defPPr>
                  <a:defRPr lang="zh-TW"/>
                </a:defPPr>
                <a:lvl1pPr algn="l" rtl="0" eaLnBrk="0" fontAlgn="base" hangingPunct="0">
                  <a:spcBef>
                    <a:spcPct val="0"/>
                  </a:spcBef>
                  <a:spcAft>
                    <a:spcPct val="0"/>
                  </a:spcAft>
                  <a:defRPr kumimoji="1" sz="2400" kern="1200">
                    <a:solidFill>
                      <a:schemeClr val="dk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rtl="0" eaLnBrk="0" fontAlgn="base" hangingPunct="0">
                  <a:spcBef>
                    <a:spcPct val="0"/>
                  </a:spcBef>
                  <a:spcAft>
                    <a:spcPct val="0"/>
                  </a:spcAft>
                  <a:defRPr kumimoji="1" sz="2400" kern="1200">
                    <a:solidFill>
                      <a:schemeClr val="dk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rtl="0" eaLnBrk="0" fontAlgn="base" hangingPunct="0">
                  <a:spcBef>
                    <a:spcPct val="0"/>
                  </a:spcBef>
                  <a:spcAft>
                    <a:spcPct val="0"/>
                  </a:spcAft>
                  <a:defRPr kumimoji="1" sz="2400" kern="1200">
                    <a:solidFill>
                      <a:schemeClr val="dk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rtl="0" eaLnBrk="0" fontAlgn="base" hangingPunct="0">
                  <a:spcBef>
                    <a:spcPct val="0"/>
                  </a:spcBef>
                  <a:spcAft>
                    <a:spcPct val="0"/>
                  </a:spcAft>
                  <a:defRPr kumimoji="1" sz="2400" kern="1200">
                    <a:solidFill>
                      <a:schemeClr val="dk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rtl="0" eaLnBrk="0" fontAlgn="base" hangingPunct="0">
                  <a:spcBef>
                    <a:spcPct val="0"/>
                  </a:spcBef>
                  <a:spcAft>
                    <a:spcPct val="0"/>
                  </a:spcAft>
                  <a:defRPr kumimoji="1" sz="2400" kern="1200">
                    <a:solidFill>
                      <a:schemeClr val="dk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kumimoji="1" sz="2400" kern="1200">
                    <a:solidFill>
                      <a:schemeClr val="dk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kumimoji="1" sz="2400" kern="1200">
                    <a:solidFill>
                      <a:schemeClr val="dk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kumimoji="1" sz="2400" kern="1200">
                    <a:solidFill>
                      <a:schemeClr val="dk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kumimoji="1" sz="2400" kern="1200">
                    <a:solidFill>
                      <a:schemeClr val="dk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marL="1608138">
                  <a:defRPr/>
                </a:pPr>
                <a:endParaRPr lang="en-US" altLang="zh-TW" sz="1800" dirty="0">
                  <a:latin typeface="標楷體" pitchFamily="65" charset="-120"/>
                  <a:ea typeface="標楷體" pitchFamily="65" charset="-120"/>
                </a:endParaRPr>
              </a:p>
            </p:txBody>
          </p:sp>
          <p:sp>
            <p:nvSpPr>
              <p:cNvPr id="65" name="圓角矩形 64"/>
              <p:cNvSpPr/>
              <p:nvPr/>
            </p:nvSpPr>
            <p:spPr>
              <a:xfrm>
                <a:off x="1611839" y="952087"/>
                <a:ext cx="2047376" cy="1481098"/>
              </a:xfrm>
              <a:prstGeom prst="roundRect">
                <a:avLst>
                  <a:gd name="adj" fmla="val 0"/>
                </a:avLst>
              </a:prstGeom>
              <a:noFill/>
              <a:ln>
                <a:noFill/>
              </a:ln>
            </p:spPr>
            <p:style>
              <a:lnRef idx="1">
                <a:schemeClr val="accent1"/>
              </a:lnRef>
              <a:fillRef idx="2">
                <a:schemeClr val="accent1"/>
              </a:fillRef>
              <a:effectRef idx="1">
                <a:schemeClr val="accent1"/>
              </a:effectRef>
              <a:fontRef idx="minor">
                <a:schemeClr val="dk1"/>
              </a:fontRef>
            </p:style>
            <p:txBody>
              <a:bodyPr anchor="ctr"/>
              <a:lstStyle>
                <a:defPPr>
                  <a:defRPr lang="zh-TW"/>
                </a:defPPr>
                <a:lvl1pPr algn="l" rtl="0" eaLnBrk="0" fontAlgn="base" hangingPunct="0">
                  <a:spcBef>
                    <a:spcPct val="0"/>
                  </a:spcBef>
                  <a:spcAft>
                    <a:spcPct val="0"/>
                  </a:spcAft>
                  <a:defRPr kumimoji="1" sz="2400" kern="1200">
                    <a:solidFill>
                      <a:schemeClr val="dk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rtl="0" eaLnBrk="0" fontAlgn="base" hangingPunct="0">
                  <a:spcBef>
                    <a:spcPct val="0"/>
                  </a:spcBef>
                  <a:spcAft>
                    <a:spcPct val="0"/>
                  </a:spcAft>
                  <a:defRPr kumimoji="1" sz="2400" kern="1200">
                    <a:solidFill>
                      <a:schemeClr val="dk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rtl="0" eaLnBrk="0" fontAlgn="base" hangingPunct="0">
                  <a:spcBef>
                    <a:spcPct val="0"/>
                  </a:spcBef>
                  <a:spcAft>
                    <a:spcPct val="0"/>
                  </a:spcAft>
                  <a:defRPr kumimoji="1" sz="2400" kern="1200">
                    <a:solidFill>
                      <a:schemeClr val="dk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rtl="0" eaLnBrk="0" fontAlgn="base" hangingPunct="0">
                  <a:spcBef>
                    <a:spcPct val="0"/>
                  </a:spcBef>
                  <a:spcAft>
                    <a:spcPct val="0"/>
                  </a:spcAft>
                  <a:defRPr kumimoji="1" sz="2400" kern="1200">
                    <a:solidFill>
                      <a:schemeClr val="dk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rtl="0" eaLnBrk="0" fontAlgn="base" hangingPunct="0">
                  <a:spcBef>
                    <a:spcPct val="0"/>
                  </a:spcBef>
                  <a:spcAft>
                    <a:spcPct val="0"/>
                  </a:spcAft>
                  <a:defRPr kumimoji="1" sz="2400" kern="1200">
                    <a:solidFill>
                      <a:schemeClr val="dk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kumimoji="1" sz="2400" kern="1200">
                    <a:solidFill>
                      <a:schemeClr val="dk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kumimoji="1" sz="2400" kern="1200">
                    <a:solidFill>
                      <a:schemeClr val="dk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kumimoji="1" sz="2400" kern="1200">
                    <a:solidFill>
                      <a:schemeClr val="dk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kumimoji="1" sz="2400" kern="1200">
                    <a:solidFill>
                      <a:schemeClr val="dk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algn="just">
                  <a:lnSpc>
                    <a:spcPts val="1800"/>
                  </a:lnSpc>
                  <a:defRPr/>
                </a:pPr>
                <a:r>
                  <a:rPr lang="zh-TW" altLang="en-US" sz="1600" dirty="0" smtClean="0">
                    <a:latin typeface="標楷體" pitchFamily="65" charset="-120"/>
                    <a:ea typeface="標楷體" pitchFamily="65" charset="-120"/>
                  </a:rPr>
                  <a:t>研發工具</a:t>
                </a:r>
                <a:r>
                  <a:rPr lang="zh-TW" altLang="en-US" sz="1600" dirty="0">
                    <a:latin typeface="標楷體" pitchFamily="65" charset="-120"/>
                    <a:ea typeface="標楷體" pitchFamily="65" charset="-120"/>
                  </a:rPr>
                  <a:t>機國產控制器智能化前瞻</a:t>
                </a:r>
                <a:r>
                  <a:rPr lang="zh-TW" altLang="en-US" sz="1600" dirty="0" smtClean="0">
                    <a:latin typeface="標楷體" pitchFamily="65" charset="-120"/>
                    <a:ea typeface="標楷體" pitchFamily="65" charset="-120"/>
                  </a:rPr>
                  <a:t>技術，</a:t>
                </a:r>
                <a:r>
                  <a:rPr lang="zh-TW" altLang="en-US" sz="1600" dirty="0">
                    <a:latin typeface="標楷體" pitchFamily="65" charset="-120"/>
                    <a:ea typeface="標楷體" pitchFamily="65" charset="-120"/>
                  </a:rPr>
                  <a:t>發展具備智能化</a:t>
                </a:r>
                <a:r>
                  <a:rPr lang="zh-TW" altLang="en-US" sz="1600" dirty="0" smtClean="0">
                    <a:latin typeface="標楷體" pitchFamily="65" charset="-120"/>
                    <a:ea typeface="標楷體" pitchFamily="65" charset="-120"/>
                  </a:rPr>
                  <a:t>技術</a:t>
                </a:r>
                <a:r>
                  <a:rPr lang="en-US" altLang="zh-TW" sz="1600" dirty="0">
                    <a:latin typeface="標楷體" pitchFamily="65" charset="-120"/>
                    <a:ea typeface="標楷體" pitchFamily="65" charset="-120"/>
                  </a:rPr>
                  <a:t>(</a:t>
                </a:r>
                <a:r>
                  <a:rPr lang="zh-TW" altLang="en-US" sz="1600" dirty="0">
                    <a:latin typeface="標楷體" pitchFamily="65" charset="-120"/>
                    <a:ea typeface="標楷體" pitchFamily="65" charset="-120"/>
                  </a:rPr>
                  <a:t>適應性切削、智能化調機、切削顫振抑制、即時量測等</a:t>
                </a:r>
                <a:r>
                  <a:rPr lang="en-US" altLang="zh-TW" sz="1600" dirty="0">
                    <a:latin typeface="標楷體" pitchFamily="65" charset="-120"/>
                    <a:ea typeface="標楷體" pitchFamily="65" charset="-120"/>
                  </a:rPr>
                  <a:t>)</a:t>
                </a:r>
                <a:r>
                  <a:rPr lang="zh-TW" altLang="en-US" sz="1600" dirty="0" smtClean="0">
                    <a:latin typeface="標楷體" pitchFamily="65" charset="-120"/>
                    <a:ea typeface="標楷體" pitchFamily="65" charset="-120"/>
                  </a:rPr>
                  <a:t>之控制器。</a:t>
                </a:r>
                <a:endParaRPr lang="en-US" altLang="zh-TW" sz="1600" dirty="0">
                  <a:latin typeface="標楷體" pitchFamily="65" charset="-120"/>
                  <a:ea typeface="標楷體" pitchFamily="65" charset="-120"/>
                </a:endParaRPr>
              </a:p>
            </p:txBody>
          </p:sp>
        </p:grpSp>
        <p:sp>
          <p:nvSpPr>
            <p:cNvPr id="63" name="矩形 62"/>
            <p:cNvSpPr>
              <a:spLocks noChangeArrowheads="1"/>
            </p:cNvSpPr>
            <p:nvPr/>
          </p:nvSpPr>
          <p:spPr bwMode="auto">
            <a:xfrm>
              <a:off x="7145134" y="1379165"/>
              <a:ext cx="3143273" cy="329134"/>
            </a:xfrm>
            <a:prstGeom prst="rect">
              <a:avLst/>
            </a:prstGeom>
            <a:solidFill>
              <a:schemeClr val="tx2"/>
            </a:solidFill>
            <a:ln w="12700" algn="ctr">
              <a:noFill/>
              <a:round/>
              <a:headEnd type="none" w="sm" len="sm"/>
              <a:tailEnd type="none" w="sm" len="sm"/>
            </a:ln>
          </p:spPr>
          <p:txBody>
            <a:bodyPr lIns="83232" tIns="41616" rIns="83232" bIns="41616" anchor="ctr"/>
            <a:lstStyle>
              <a:defPPr>
                <a:defRPr lang="zh-TW"/>
              </a:defPPr>
              <a:lvl1pPr algn="l" rtl="0" eaLnBrk="0" fontAlgn="base" hangingPunct="0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Times New Roman" panose="02020603050405020304" pitchFamily="18" charset="0"/>
                  <a:ea typeface="標楷體" panose="03000509000000000000" pitchFamily="65" charset="-120"/>
                  <a:cs typeface="+mn-cs"/>
                </a:defRPr>
              </a:lvl1pPr>
              <a:lvl2pPr marL="4572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Times New Roman" panose="02020603050405020304" pitchFamily="18" charset="0"/>
                  <a:ea typeface="標楷體" panose="03000509000000000000" pitchFamily="65" charset="-120"/>
                  <a:cs typeface="+mn-cs"/>
                </a:defRPr>
              </a:lvl2pPr>
              <a:lvl3pPr marL="9144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Times New Roman" panose="02020603050405020304" pitchFamily="18" charset="0"/>
                  <a:ea typeface="標楷體" panose="03000509000000000000" pitchFamily="65" charset="-120"/>
                  <a:cs typeface="+mn-cs"/>
                </a:defRPr>
              </a:lvl3pPr>
              <a:lvl4pPr marL="13716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Times New Roman" panose="02020603050405020304" pitchFamily="18" charset="0"/>
                  <a:ea typeface="標楷體" panose="03000509000000000000" pitchFamily="65" charset="-120"/>
                  <a:cs typeface="+mn-cs"/>
                </a:defRPr>
              </a:lvl4pPr>
              <a:lvl5pPr marL="18288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Times New Roman" panose="02020603050405020304" pitchFamily="18" charset="0"/>
                  <a:ea typeface="標楷體" panose="03000509000000000000" pitchFamily="65" charset="-120"/>
                  <a:cs typeface="+mn-cs"/>
                </a:defRPr>
              </a:lvl5pPr>
              <a:lvl6pPr marL="2286000" algn="l" defTabSz="914400" rtl="0" eaLnBrk="1" latinLnBrk="0" hangingPunct="1">
                <a:defRPr kumimoji="1" sz="2400" kern="1200">
                  <a:solidFill>
                    <a:schemeClr val="tx1"/>
                  </a:solidFill>
                  <a:latin typeface="Times New Roman" panose="02020603050405020304" pitchFamily="18" charset="0"/>
                  <a:ea typeface="標楷體" panose="03000509000000000000" pitchFamily="65" charset="-120"/>
                  <a:cs typeface="+mn-cs"/>
                </a:defRPr>
              </a:lvl6pPr>
              <a:lvl7pPr marL="2743200" algn="l" defTabSz="914400" rtl="0" eaLnBrk="1" latinLnBrk="0" hangingPunct="1">
                <a:defRPr kumimoji="1" sz="2400" kern="1200">
                  <a:solidFill>
                    <a:schemeClr val="tx1"/>
                  </a:solidFill>
                  <a:latin typeface="Times New Roman" panose="02020603050405020304" pitchFamily="18" charset="0"/>
                  <a:ea typeface="標楷體" panose="03000509000000000000" pitchFamily="65" charset="-120"/>
                  <a:cs typeface="+mn-cs"/>
                </a:defRPr>
              </a:lvl7pPr>
              <a:lvl8pPr marL="3200400" algn="l" defTabSz="914400" rtl="0" eaLnBrk="1" latinLnBrk="0" hangingPunct="1">
                <a:defRPr kumimoji="1" sz="2400" kern="1200">
                  <a:solidFill>
                    <a:schemeClr val="tx1"/>
                  </a:solidFill>
                  <a:latin typeface="Times New Roman" panose="02020603050405020304" pitchFamily="18" charset="0"/>
                  <a:ea typeface="標楷體" panose="03000509000000000000" pitchFamily="65" charset="-120"/>
                  <a:cs typeface="+mn-cs"/>
                </a:defRPr>
              </a:lvl8pPr>
              <a:lvl9pPr marL="3657600" algn="l" defTabSz="914400" rtl="0" eaLnBrk="1" latinLnBrk="0" hangingPunct="1">
                <a:defRPr kumimoji="1" sz="2400" kern="1200">
                  <a:solidFill>
                    <a:schemeClr val="tx1"/>
                  </a:solidFill>
                  <a:latin typeface="Times New Roman" panose="02020603050405020304" pitchFamily="18" charset="0"/>
                  <a:ea typeface="標楷體" panose="03000509000000000000" pitchFamily="65" charset="-120"/>
                  <a:cs typeface="+mn-cs"/>
                </a:defRPr>
              </a:lvl9pPr>
            </a:lstStyle>
            <a:p>
              <a:pPr algn="ctr">
                <a:defRPr/>
              </a:pPr>
              <a:r>
                <a:rPr lang="zh-TW" altLang="en-US" sz="1600" b="1" kern="0" dirty="0">
                  <a:solidFill>
                    <a:srgbClr val="FFFFFF"/>
                  </a:solidFill>
                  <a:latin typeface="微軟正黑體" pitchFamily="34" charset="-120"/>
                  <a:ea typeface="微軟正黑體" pitchFamily="34" charset="-120"/>
                </a:rPr>
                <a:t>政府協助作法</a:t>
              </a:r>
            </a:p>
          </p:txBody>
        </p:sp>
      </p:grpSp>
      <p:pic>
        <p:nvPicPr>
          <p:cNvPr id="7174" name="Picture 6" descr="http://www.whzhishang.com/upload/images/2014/3/25101227925.png"/>
          <p:cNvPicPr>
            <a:picLocks noChangeAspect="1" noChangeArrowheads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3385386" y="5759499"/>
            <a:ext cx="1271298" cy="68454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grpSp>
        <p:nvGrpSpPr>
          <p:cNvPr id="69" name="群組 56"/>
          <p:cNvGrpSpPr>
            <a:grpSpLocks/>
          </p:cNvGrpSpPr>
          <p:nvPr/>
        </p:nvGrpSpPr>
        <p:grpSpPr bwMode="auto">
          <a:xfrm>
            <a:off x="7509284" y="5373216"/>
            <a:ext cx="2324191" cy="1484784"/>
            <a:chOff x="4452933" y="4089796"/>
            <a:chExt cx="1857404" cy="1849286"/>
          </a:xfrm>
        </p:grpSpPr>
        <p:sp>
          <p:nvSpPr>
            <p:cNvPr id="70" name="文字方塊 76"/>
            <p:cNvSpPr txBox="1"/>
            <p:nvPr/>
          </p:nvSpPr>
          <p:spPr>
            <a:xfrm>
              <a:off x="4505322" y="4963503"/>
              <a:ext cx="1714527" cy="920000"/>
            </a:xfrm>
            <a:prstGeom prst="roundRect">
              <a:avLst>
                <a:gd name="adj" fmla="val 0"/>
              </a:avLst>
            </a:prstGeom>
            <a:noFill/>
            <a:ln>
              <a:noFill/>
            </a:ln>
          </p:spPr>
          <p:style>
            <a:lnRef idx="1">
              <a:schemeClr val="accent1"/>
            </a:lnRef>
            <a:fillRef idx="2">
              <a:schemeClr val="accent1"/>
            </a:fillRef>
            <a:effectRef idx="1">
              <a:schemeClr val="accent1"/>
            </a:effectRef>
            <a:fontRef idx="minor">
              <a:schemeClr val="dk1"/>
            </a:fontRef>
          </p:style>
          <p:txBody>
            <a:bodyPr>
              <a:spAutoFit/>
            </a:bodyPr>
            <a:lstStyle>
              <a:defPPr>
                <a:defRPr lang="zh-TW"/>
              </a:defPPr>
              <a:lvl1pPr algn="l" rtl="0" eaLnBrk="0" fontAlgn="base" hangingPunct="0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dk1"/>
                  </a:solidFill>
                  <a:latin typeface="+mn-lt"/>
                  <a:ea typeface="+mn-ea"/>
                  <a:cs typeface="+mn-cs"/>
                </a:defRPr>
              </a:lvl1pPr>
              <a:lvl2pPr marL="4572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dk1"/>
                  </a:solidFill>
                  <a:latin typeface="+mn-lt"/>
                  <a:ea typeface="+mn-ea"/>
                  <a:cs typeface="+mn-cs"/>
                </a:defRPr>
              </a:lvl2pPr>
              <a:lvl3pPr marL="9144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dk1"/>
                  </a:solidFill>
                  <a:latin typeface="+mn-lt"/>
                  <a:ea typeface="+mn-ea"/>
                  <a:cs typeface="+mn-cs"/>
                </a:defRPr>
              </a:lvl3pPr>
              <a:lvl4pPr marL="13716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dk1"/>
                  </a:solidFill>
                  <a:latin typeface="+mn-lt"/>
                  <a:ea typeface="+mn-ea"/>
                  <a:cs typeface="+mn-cs"/>
                </a:defRPr>
              </a:lvl4pPr>
              <a:lvl5pPr marL="18288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dk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kumimoji="1" sz="2400" kern="1200">
                  <a:solidFill>
                    <a:schemeClr val="dk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kumimoji="1" sz="2400" kern="1200">
                  <a:solidFill>
                    <a:schemeClr val="dk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kumimoji="1" sz="2400" kern="1200">
                  <a:solidFill>
                    <a:schemeClr val="dk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kumimoji="1" sz="2400" kern="1200">
                  <a:solidFill>
                    <a:schemeClr val="dk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just">
                <a:defRPr/>
              </a:pPr>
              <a:r>
                <a:rPr lang="zh-TW" altLang="en-US" sz="1400" dirty="0" smtClean="0">
                  <a:solidFill>
                    <a:srgbClr val="000000"/>
                  </a:solidFill>
                  <a:latin typeface="Times New Roman" pitchFamily="18" charset="0"/>
                  <a:ea typeface="標楷體" pitchFamily="65" charset="-120"/>
                  <a:cs typeface="Times New Roman" pitchFamily="18" charset="0"/>
                </a:rPr>
                <a:t>教授帶研究團隊，投入控制器智能化軟體，發展產品差異化。</a:t>
              </a:r>
              <a:endParaRPr lang="zh-TW" altLang="en-US" sz="1400" dirty="0">
                <a:solidFill>
                  <a:schemeClr val="tx1"/>
                </a:solidFill>
                <a:latin typeface="Times New Roman" pitchFamily="18" charset="0"/>
                <a:ea typeface="標楷體" pitchFamily="65" charset="-120"/>
                <a:cs typeface="Times New Roman" pitchFamily="18" charset="0"/>
              </a:endParaRPr>
            </a:p>
          </p:txBody>
        </p:sp>
        <p:sp>
          <p:nvSpPr>
            <p:cNvPr id="71" name="圓角矩形 70"/>
            <p:cNvSpPr/>
            <p:nvPr/>
          </p:nvSpPr>
          <p:spPr bwMode="auto">
            <a:xfrm>
              <a:off x="4452933" y="4089796"/>
              <a:ext cx="1857404" cy="1849286"/>
            </a:xfrm>
            <a:prstGeom prst="roundRect">
              <a:avLst>
                <a:gd name="adj" fmla="val 0"/>
              </a:avLst>
            </a:prstGeom>
            <a:noFill/>
            <a:ln w="57150">
              <a:solidFill>
                <a:srgbClr val="6699FF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>
              <a:defPPr>
                <a:defRPr lang="zh-TW"/>
              </a:defPPr>
              <a:lvl1pPr algn="l" rtl="0" eaLnBrk="0" fontAlgn="base" hangingPunct="0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kumimoji="1" sz="24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kumimoji="1" sz="24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kumimoji="1" sz="24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kumimoji="1" sz="24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>
                <a:defRPr/>
              </a:pPr>
              <a:endParaRPr lang="zh-TW" altLang="en-US">
                <a:latin typeface="Times New Roman" pitchFamily="18" charset="0"/>
                <a:ea typeface="標楷體" pitchFamily="65" charset="-120"/>
                <a:cs typeface="Times New Roman" pitchFamily="18" charset="0"/>
              </a:endParaRPr>
            </a:p>
          </p:txBody>
        </p:sp>
      </p:grpSp>
      <p:pic>
        <p:nvPicPr>
          <p:cNvPr id="7177" name="Picture 9" descr="http://president.ccu.edu.tw/img/ccuLogo5.png"/>
          <p:cNvPicPr>
            <a:picLocks noChangeAspect="1" noChangeArrowheads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7708671" y="5486088"/>
            <a:ext cx="651153" cy="54682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7182" name="Picture 14"/>
          <p:cNvPicPr>
            <a:picLocks noChangeAspect="1" noChangeArrowheads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8486820" y="5475745"/>
            <a:ext cx="614799" cy="56750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7169" name="文字方塊 7168"/>
          <p:cNvSpPr txBox="1"/>
          <p:nvPr/>
        </p:nvSpPr>
        <p:spPr>
          <a:xfrm>
            <a:off x="8991449" y="5816298"/>
            <a:ext cx="800219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TW" altLang="en-US" sz="1200" dirty="0" smtClean="0">
                <a:latin typeface="+mj-ea"/>
                <a:ea typeface="+mj-ea"/>
                <a:cs typeface="Arial Unicode MS" pitchFamily="34" charset="-120"/>
              </a:rPr>
              <a:t>多所學校</a:t>
            </a:r>
          </a:p>
        </p:txBody>
      </p:sp>
      <p:sp>
        <p:nvSpPr>
          <p:cNvPr id="7171" name="文字方塊 7170"/>
          <p:cNvSpPr txBox="1"/>
          <p:nvPr/>
        </p:nvSpPr>
        <p:spPr>
          <a:xfrm rot="20806873">
            <a:off x="4074852" y="4970651"/>
            <a:ext cx="697627" cy="400110"/>
          </a:xfrm>
          <a:prstGeom prst="rect">
            <a:avLst/>
          </a:prstGeom>
          <a:solidFill>
            <a:srgbClr val="92D050"/>
          </a:solidFill>
        </p:spPr>
        <p:txBody>
          <a:bodyPr wrap="none" rtlCol="0">
            <a:spAutoFit/>
          </a:bodyPr>
          <a:lstStyle/>
          <a:p>
            <a:r>
              <a:rPr lang="zh-TW" altLang="en-US" sz="2000" dirty="0" smtClean="0">
                <a:solidFill>
                  <a:srgbClr val="FF0000"/>
                </a:solidFill>
                <a:latin typeface="Arial Unicode MS" pitchFamily="34" charset="-120"/>
                <a:ea typeface="Arial Unicode MS" pitchFamily="34" charset="-120"/>
                <a:cs typeface="Arial Unicode MS" pitchFamily="34" charset="-120"/>
              </a:rPr>
              <a:t>高階</a:t>
            </a:r>
          </a:p>
        </p:txBody>
      </p:sp>
      <p:sp>
        <p:nvSpPr>
          <p:cNvPr id="79" name="文字方塊 78"/>
          <p:cNvSpPr txBox="1"/>
          <p:nvPr/>
        </p:nvSpPr>
        <p:spPr>
          <a:xfrm rot="20806873">
            <a:off x="4346638" y="3039794"/>
            <a:ext cx="1210588" cy="400110"/>
          </a:xfrm>
          <a:prstGeom prst="rect">
            <a:avLst/>
          </a:prstGeom>
          <a:solidFill>
            <a:srgbClr val="92D050"/>
          </a:solidFill>
        </p:spPr>
        <p:txBody>
          <a:bodyPr wrap="none" rtlCol="0">
            <a:spAutoFit/>
          </a:bodyPr>
          <a:lstStyle/>
          <a:p>
            <a:r>
              <a:rPr lang="zh-TW" altLang="en-US" sz="2000" dirty="0" smtClean="0">
                <a:solidFill>
                  <a:srgbClr val="FF0000"/>
                </a:solidFill>
                <a:latin typeface="Arial Unicode MS" pitchFamily="34" charset="-120"/>
                <a:ea typeface="Arial Unicode MS" pitchFamily="34" charset="-120"/>
                <a:cs typeface="Arial Unicode MS" pitchFamily="34" charset="-120"/>
              </a:rPr>
              <a:t>產業擴散</a:t>
            </a:r>
          </a:p>
        </p:txBody>
      </p:sp>
      <p:sp>
        <p:nvSpPr>
          <p:cNvPr id="80" name="文字方塊 79"/>
          <p:cNvSpPr txBox="1"/>
          <p:nvPr/>
        </p:nvSpPr>
        <p:spPr>
          <a:xfrm rot="20806873">
            <a:off x="3749762" y="6341100"/>
            <a:ext cx="954107" cy="400110"/>
          </a:xfrm>
          <a:prstGeom prst="rect">
            <a:avLst/>
          </a:prstGeom>
          <a:solidFill>
            <a:srgbClr val="92D050"/>
          </a:solidFill>
        </p:spPr>
        <p:txBody>
          <a:bodyPr wrap="none" rtlCol="0">
            <a:spAutoFit/>
          </a:bodyPr>
          <a:lstStyle/>
          <a:p>
            <a:r>
              <a:rPr lang="zh-TW" altLang="en-US" sz="2000" dirty="0" smtClean="0">
                <a:solidFill>
                  <a:srgbClr val="FF0000"/>
                </a:solidFill>
                <a:latin typeface="Arial Unicode MS" pitchFamily="34" charset="-120"/>
                <a:ea typeface="Arial Unicode MS" pitchFamily="34" charset="-120"/>
                <a:cs typeface="Arial Unicode MS" pitchFamily="34" charset="-120"/>
              </a:rPr>
              <a:t>智能化</a:t>
            </a:r>
          </a:p>
        </p:txBody>
      </p:sp>
      <p:sp>
        <p:nvSpPr>
          <p:cNvPr id="54" name="矩形 53"/>
          <p:cNvSpPr/>
          <p:nvPr/>
        </p:nvSpPr>
        <p:spPr>
          <a:xfrm>
            <a:off x="807847" y="908720"/>
            <a:ext cx="9059699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177800" indent="-177800">
              <a:buFont typeface="Arial" panose="020B0604020202020204" pitchFamily="34" charset="0"/>
              <a:buChar char="•"/>
            </a:pPr>
            <a:r>
              <a:rPr lang="zh-TW" altLang="zh-TW" sz="1800" dirty="0" smtClean="0">
                <a:latin typeface="+mj-ea"/>
                <a:ea typeface="+mj-ea"/>
              </a:rPr>
              <a:t>由</a:t>
            </a:r>
            <a:r>
              <a:rPr lang="zh-TW" altLang="zh-TW" sz="1800" dirty="0">
                <a:latin typeface="+mj-ea"/>
                <a:ea typeface="+mj-ea"/>
              </a:rPr>
              <a:t>中階產品</a:t>
            </a:r>
            <a:r>
              <a:rPr lang="zh-TW" altLang="zh-TW" sz="1800" dirty="0" smtClean="0">
                <a:latin typeface="+mj-ea"/>
                <a:ea typeface="+mj-ea"/>
              </a:rPr>
              <a:t>切入市場，</a:t>
            </a:r>
            <a:r>
              <a:rPr lang="zh-TW" altLang="en-US" sz="1800" dirty="0" smtClean="0">
                <a:latin typeface="+mj-ea"/>
                <a:ea typeface="+mj-ea"/>
              </a:rPr>
              <a:t>並</a:t>
            </a:r>
            <a:r>
              <a:rPr lang="zh-TW" altLang="zh-TW" sz="1800" dirty="0" smtClean="0">
                <a:latin typeface="+mj-ea"/>
                <a:ea typeface="+mj-ea"/>
              </a:rPr>
              <a:t>持續</a:t>
            </a:r>
            <a:r>
              <a:rPr lang="zh-TW" altLang="zh-TW" sz="1800" dirty="0">
                <a:latin typeface="+mj-ea"/>
                <a:ea typeface="+mj-ea"/>
              </a:rPr>
              <a:t>研發高階技術</a:t>
            </a:r>
            <a:r>
              <a:rPr lang="zh-TW" altLang="zh-TW" sz="1800" dirty="0" smtClean="0">
                <a:latin typeface="+mj-ea"/>
                <a:ea typeface="+mj-ea"/>
              </a:rPr>
              <a:t>，</a:t>
            </a:r>
            <a:r>
              <a:rPr lang="zh-TW" altLang="en-US" sz="1800" dirty="0" smtClean="0">
                <a:latin typeface="+mj-ea"/>
                <a:ea typeface="+mj-ea"/>
              </a:rPr>
              <a:t>以因應下一波轉型升級</a:t>
            </a:r>
            <a:endParaRPr lang="en-US" altLang="zh-TW" sz="1800" dirty="0" smtClean="0">
              <a:latin typeface="+mj-ea"/>
              <a:ea typeface="+mj-ea"/>
            </a:endParaRPr>
          </a:p>
          <a:p>
            <a:pPr marL="177800" indent="-177800">
              <a:buFont typeface="Arial" panose="020B0604020202020204" pitchFamily="34" charset="0"/>
              <a:buChar char="•"/>
            </a:pPr>
            <a:r>
              <a:rPr lang="zh-TW" altLang="en-US" sz="1800" dirty="0" smtClean="0">
                <a:latin typeface="+mj-ea"/>
                <a:ea typeface="+mj-ea"/>
              </a:rPr>
              <a:t>鏈結產學研技術能量</a:t>
            </a:r>
            <a:r>
              <a:rPr lang="zh-TW" altLang="en-US" sz="1800" dirty="0">
                <a:latin typeface="+mj-ea"/>
                <a:ea typeface="+mj-ea"/>
              </a:rPr>
              <a:t>，透過研發外部化，成為產業</a:t>
            </a:r>
            <a:r>
              <a:rPr lang="zh-TW" altLang="en-US" sz="1800" dirty="0" smtClean="0">
                <a:latin typeface="+mj-ea"/>
                <a:ea typeface="+mj-ea"/>
              </a:rPr>
              <a:t>技術支援後盾</a:t>
            </a:r>
            <a:endParaRPr lang="zh-TW" altLang="en-US" sz="1800" dirty="0">
              <a:latin typeface="+mj-ea"/>
              <a:ea typeface="+mj-ea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3093577519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http://hirecruit.nat.gov.tw/chinese/images/logo_idic.gif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" y="1"/>
            <a:ext cx="1615689" cy="597899"/>
          </a:xfrm>
          <a:prstGeom prst="rect">
            <a:avLst/>
          </a:prstGeom>
          <a:noFill/>
        </p:spPr>
      </p:pic>
      <p:sp>
        <p:nvSpPr>
          <p:cNvPr id="42" name="圓角矩形 41"/>
          <p:cNvSpPr/>
          <p:nvPr/>
        </p:nvSpPr>
        <p:spPr>
          <a:xfrm>
            <a:off x="7041232" y="3959253"/>
            <a:ext cx="992079" cy="1835395"/>
          </a:xfrm>
          <a:prstGeom prst="roundRect">
            <a:avLst/>
          </a:prstGeom>
          <a:gradFill rotWithShape="1">
            <a:gsLst>
              <a:gs pos="0">
                <a:srgbClr val="4BACC6">
                  <a:hueOff val="-9933876"/>
                  <a:satOff val="39811"/>
                  <a:alphaOff val="0"/>
                  <a:lumMod val="0"/>
                  <a:lumOff val="100000"/>
                </a:srgbClr>
              </a:gs>
              <a:gs pos="100000">
                <a:srgbClr val="0070C0"/>
              </a:gs>
            </a:gsLst>
            <a:lin ang="4140000" scaled="1"/>
          </a:gradFill>
          <a:ln>
            <a:noFill/>
          </a:ln>
          <a:effectLst>
            <a:outerShdw blurRad="76200" dist="38100" dir="5400000" rotWithShape="0">
              <a:srgbClr val="000000">
                <a:alpha val="60000"/>
              </a:srgbClr>
            </a:outerShdw>
          </a:effectLst>
          <a:scene3d>
            <a:camera prst="orthographicFront"/>
            <a:lightRig rig="threePt" dir="t">
              <a:rot lat="0" lon="0" rev="7500000"/>
            </a:lightRig>
          </a:scene3d>
          <a:sp3d prstMaterial="plastic">
            <a:bevelT w="127000" h="25400" prst="relaxedInset"/>
          </a:sp3d>
        </p:spPr>
        <p:txBody>
          <a:bodyPr anchor="ctr"/>
          <a:lstStyle/>
          <a:p>
            <a:pPr algn="ctr">
              <a:defRPr/>
            </a:pPr>
            <a:endParaRPr lang="zh-TW" altLang="en-US">
              <a:solidFill>
                <a:prstClr val="black"/>
              </a:solidFill>
              <a:latin typeface="+mj-ea"/>
              <a:ea typeface="+mj-ea"/>
            </a:endParaRPr>
          </a:p>
        </p:txBody>
      </p:sp>
      <p:sp>
        <p:nvSpPr>
          <p:cNvPr id="43" name="圓角矩形 42"/>
          <p:cNvSpPr/>
          <p:nvPr/>
        </p:nvSpPr>
        <p:spPr>
          <a:xfrm>
            <a:off x="5961559" y="3909363"/>
            <a:ext cx="863649" cy="1889781"/>
          </a:xfrm>
          <a:prstGeom prst="roundRect">
            <a:avLst/>
          </a:prstGeom>
          <a:gradFill rotWithShape="1">
            <a:gsLst>
              <a:gs pos="0">
                <a:srgbClr val="4BACC6">
                  <a:hueOff val="-9933876"/>
                  <a:satOff val="39811"/>
                  <a:alphaOff val="0"/>
                  <a:lumMod val="0"/>
                  <a:lumOff val="100000"/>
                </a:srgbClr>
              </a:gs>
              <a:gs pos="100000">
                <a:srgbClr val="4BACC6">
                  <a:hueOff val="-9933876"/>
                  <a:satOff val="39811"/>
                  <a:lumOff val="8628"/>
                  <a:alphaOff val="0"/>
                  <a:shade val="48000"/>
                  <a:satMod val="180000"/>
                  <a:lumMod val="94000"/>
                </a:srgbClr>
              </a:gs>
              <a:gs pos="100000">
                <a:srgbClr val="4BACC6">
                  <a:hueOff val="-9933876"/>
                  <a:satOff val="39811"/>
                  <a:lumOff val="8628"/>
                  <a:alphaOff val="0"/>
                  <a:shade val="48000"/>
                  <a:satMod val="180000"/>
                  <a:lumMod val="94000"/>
                </a:srgbClr>
              </a:gs>
            </a:gsLst>
            <a:lin ang="4140000" scaled="1"/>
          </a:gradFill>
          <a:ln>
            <a:noFill/>
          </a:ln>
          <a:effectLst>
            <a:outerShdw blurRad="76200" dist="38100" dir="5400000" rotWithShape="0">
              <a:srgbClr val="000000">
                <a:alpha val="60000"/>
              </a:srgbClr>
            </a:outerShdw>
          </a:effectLst>
          <a:scene3d>
            <a:camera prst="orthographicFront"/>
            <a:lightRig rig="threePt" dir="t">
              <a:rot lat="0" lon="0" rev="7500000"/>
            </a:lightRig>
          </a:scene3d>
          <a:sp3d prstMaterial="plastic">
            <a:bevelT w="127000" h="25400" prst="relaxedInset"/>
          </a:sp3d>
        </p:spPr>
        <p:txBody>
          <a:bodyPr anchor="ctr"/>
          <a:lstStyle/>
          <a:p>
            <a:pPr algn="ctr">
              <a:defRPr/>
            </a:pPr>
            <a:endParaRPr lang="zh-TW" altLang="en-US">
              <a:solidFill>
                <a:prstClr val="black"/>
              </a:solidFill>
              <a:latin typeface="+mj-ea"/>
              <a:ea typeface="+mj-ea"/>
            </a:endParaRPr>
          </a:p>
        </p:txBody>
      </p:sp>
      <p:sp>
        <p:nvSpPr>
          <p:cNvPr id="44" name="向下箭號圖說文字 43"/>
          <p:cNvSpPr/>
          <p:nvPr/>
        </p:nvSpPr>
        <p:spPr>
          <a:xfrm>
            <a:off x="202506" y="2685752"/>
            <a:ext cx="3382789" cy="942943"/>
          </a:xfrm>
          <a:prstGeom prst="downArrowCallout">
            <a:avLst>
              <a:gd name="adj1" fmla="val 32268"/>
              <a:gd name="adj2" fmla="val 28528"/>
              <a:gd name="adj3" fmla="val 17444"/>
              <a:gd name="adj4" fmla="val 73793"/>
            </a:avLst>
          </a:prstGeom>
          <a:gradFill rotWithShape="1">
            <a:gsLst>
              <a:gs pos="0">
                <a:srgbClr val="4BACC6">
                  <a:hueOff val="-9933876"/>
                  <a:satOff val="39811"/>
                  <a:alphaOff val="0"/>
                  <a:lumMod val="0"/>
                  <a:lumOff val="100000"/>
                </a:srgbClr>
              </a:gs>
              <a:gs pos="100000">
                <a:srgbClr val="4BACC6">
                  <a:hueOff val="-9933876"/>
                  <a:satOff val="39811"/>
                  <a:lumOff val="8628"/>
                  <a:alphaOff val="0"/>
                  <a:shade val="48000"/>
                  <a:satMod val="180000"/>
                  <a:lumMod val="94000"/>
                </a:srgbClr>
              </a:gs>
              <a:gs pos="100000">
                <a:srgbClr val="4BACC6">
                  <a:hueOff val="-9933876"/>
                  <a:satOff val="39811"/>
                  <a:lumOff val="8628"/>
                  <a:alphaOff val="0"/>
                  <a:shade val="48000"/>
                  <a:satMod val="180000"/>
                  <a:lumMod val="94000"/>
                </a:srgbClr>
              </a:gs>
            </a:gsLst>
            <a:lin ang="4140000" scaled="1"/>
          </a:gradFill>
          <a:ln>
            <a:noFill/>
          </a:ln>
          <a:effectLst>
            <a:outerShdw blurRad="76200" dist="38100" dir="5400000" rotWithShape="0">
              <a:srgbClr val="000000">
                <a:alpha val="60000"/>
              </a:srgbClr>
            </a:outerShdw>
          </a:effectLst>
          <a:scene3d>
            <a:camera prst="orthographicFront"/>
            <a:lightRig rig="threePt" dir="t">
              <a:rot lat="0" lon="0" rev="7500000"/>
            </a:lightRig>
          </a:scene3d>
          <a:sp3d prstMaterial="plastic">
            <a:bevelT w="127000" h="25400" prst="relaxedInset"/>
          </a:sp3d>
        </p:spPr>
        <p:txBody>
          <a:bodyPr anchor="ctr"/>
          <a:lstStyle/>
          <a:p>
            <a:pPr algn="ctr">
              <a:defRPr/>
            </a:pPr>
            <a:endParaRPr lang="zh-TW" altLang="en-US">
              <a:solidFill>
                <a:prstClr val="black"/>
              </a:solidFill>
              <a:latin typeface="+mj-ea"/>
              <a:ea typeface="+mj-ea"/>
            </a:endParaRPr>
          </a:p>
        </p:txBody>
      </p:sp>
      <p:sp>
        <p:nvSpPr>
          <p:cNvPr id="45" name="標題 1"/>
          <p:cNvSpPr txBox="1">
            <a:spLocks/>
          </p:cNvSpPr>
          <p:nvPr/>
        </p:nvSpPr>
        <p:spPr bwMode="auto">
          <a:xfrm>
            <a:off x="306388" y="692696"/>
            <a:ext cx="7962900" cy="7064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sz="3600" b="1">
                <a:solidFill>
                  <a:srgbClr val="000000"/>
                </a:solidFill>
                <a:latin typeface="Arial Unicode MS" pitchFamily="34" charset="-120"/>
                <a:ea typeface="Arial Unicode MS" pitchFamily="34" charset="-120"/>
                <a:cs typeface="Arial Unicode MS" pitchFamily="34" charset="-120"/>
              </a:defRPr>
            </a:lvl1pPr>
            <a:lvl2pPr algn="l" rtl="0" eaLnBrk="0" fontAlgn="base" hangingPunct="0">
              <a:spcBef>
                <a:spcPct val="0"/>
              </a:spcBef>
              <a:spcAft>
                <a:spcPct val="0"/>
              </a:spcAft>
              <a:defRPr sz="3600" b="1">
                <a:solidFill>
                  <a:srgbClr val="000000"/>
                </a:solidFill>
                <a:latin typeface="Times New Roman" pitchFamily="18" charset="0"/>
                <a:ea typeface="標楷體" pitchFamily="65" charset="-120"/>
                <a:cs typeface="Times New Roman" pitchFamily="18" charset="0"/>
              </a:defRPr>
            </a:lvl2pPr>
            <a:lvl3pPr algn="l" rtl="0" eaLnBrk="0" fontAlgn="base" hangingPunct="0">
              <a:spcBef>
                <a:spcPct val="0"/>
              </a:spcBef>
              <a:spcAft>
                <a:spcPct val="0"/>
              </a:spcAft>
              <a:defRPr sz="3600" b="1">
                <a:solidFill>
                  <a:srgbClr val="000000"/>
                </a:solidFill>
                <a:latin typeface="Times New Roman" pitchFamily="18" charset="0"/>
                <a:ea typeface="標楷體" pitchFamily="65" charset="-120"/>
                <a:cs typeface="Times New Roman" pitchFamily="18" charset="0"/>
              </a:defRPr>
            </a:lvl3pPr>
            <a:lvl4pPr algn="l" rtl="0" eaLnBrk="0" fontAlgn="base" hangingPunct="0">
              <a:spcBef>
                <a:spcPct val="0"/>
              </a:spcBef>
              <a:spcAft>
                <a:spcPct val="0"/>
              </a:spcAft>
              <a:defRPr sz="3600" b="1">
                <a:solidFill>
                  <a:srgbClr val="000000"/>
                </a:solidFill>
                <a:latin typeface="Times New Roman" pitchFamily="18" charset="0"/>
                <a:ea typeface="標楷體" pitchFamily="65" charset="-120"/>
                <a:cs typeface="Times New Roman" pitchFamily="18" charset="0"/>
              </a:defRPr>
            </a:lvl4pPr>
            <a:lvl5pPr algn="l" rtl="0" eaLnBrk="0" fontAlgn="base" hangingPunct="0">
              <a:spcBef>
                <a:spcPct val="0"/>
              </a:spcBef>
              <a:spcAft>
                <a:spcPct val="0"/>
              </a:spcAft>
              <a:defRPr sz="3600" b="1">
                <a:solidFill>
                  <a:srgbClr val="000000"/>
                </a:solidFill>
                <a:latin typeface="Times New Roman" pitchFamily="18" charset="0"/>
                <a:ea typeface="標楷體" pitchFamily="65" charset="-120"/>
                <a:cs typeface="Times New Roman" pitchFamily="18" charset="0"/>
              </a:defRPr>
            </a:lvl5pPr>
            <a:lvl6pPr marL="457200" algn="l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Helvetica" pitchFamily="34" charset="0"/>
              </a:defRPr>
            </a:lvl6pPr>
            <a:lvl7pPr marL="914400" algn="l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Helvetica" pitchFamily="34" charset="0"/>
              </a:defRPr>
            </a:lvl7pPr>
            <a:lvl8pPr marL="1371600" algn="l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Helvetica" pitchFamily="34" charset="0"/>
              </a:defRPr>
            </a:lvl8pPr>
            <a:lvl9pPr marL="1828800" algn="l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Helvetica" pitchFamily="34" charset="0"/>
              </a:defRPr>
            </a:lvl9pPr>
          </a:lstStyle>
          <a:p>
            <a:pPr eaLnBrk="1" hangingPunct="1">
              <a:lnSpc>
                <a:spcPct val="90000"/>
              </a:lnSpc>
              <a:defRPr/>
            </a:pPr>
            <a:r>
              <a:rPr kumimoji="1" lang="zh-TW" altLang="en-US" sz="2400" dirty="0" smtClean="0">
                <a:solidFill>
                  <a:srgbClr val="FF0000"/>
                </a:solidFill>
                <a:latin typeface="+mj-ea"/>
                <a:ea typeface="+mj-ea"/>
                <a:cs typeface="+mn-cs"/>
              </a:rPr>
              <a:t>二、推動終端廠與設備業合作研發自主供應鏈</a:t>
            </a:r>
            <a:endParaRPr kumimoji="1" lang="zh-TW" altLang="en-US" sz="2400" dirty="0">
              <a:solidFill>
                <a:srgbClr val="FF0000"/>
              </a:solidFill>
              <a:latin typeface="+mj-ea"/>
              <a:ea typeface="+mj-ea"/>
              <a:cs typeface="+mn-cs"/>
            </a:endParaRPr>
          </a:p>
        </p:txBody>
      </p:sp>
      <p:sp>
        <p:nvSpPr>
          <p:cNvPr id="46" name="文字方塊 63"/>
          <p:cNvSpPr txBox="1">
            <a:spLocks noChangeArrowheads="1"/>
          </p:cNvSpPr>
          <p:nvPr/>
        </p:nvSpPr>
        <p:spPr bwMode="auto">
          <a:xfrm>
            <a:off x="346075" y="1268413"/>
            <a:ext cx="9444038" cy="4619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marL="342900" indent="-342900">
              <a:defRPr kumimoji="1" sz="2400">
                <a:solidFill>
                  <a:schemeClr val="tx1"/>
                </a:solidFill>
                <a:latin typeface="Times New Roman" pitchFamily="18" charset="0"/>
                <a:ea typeface="標楷體" pitchFamily="65" charset="-120"/>
              </a:defRPr>
            </a:lvl1pPr>
            <a:lvl2pPr marL="742950" indent="-285750">
              <a:defRPr kumimoji="1" sz="2400">
                <a:solidFill>
                  <a:schemeClr val="tx1"/>
                </a:solidFill>
                <a:latin typeface="Times New Roman" pitchFamily="18" charset="0"/>
                <a:ea typeface="標楷體" pitchFamily="65" charset="-120"/>
              </a:defRPr>
            </a:lvl2pPr>
            <a:lvl3pPr marL="1143000" indent="-228600">
              <a:defRPr kumimoji="1" sz="2400">
                <a:solidFill>
                  <a:schemeClr val="tx1"/>
                </a:solidFill>
                <a:latin typeface="Times New Roman" pitchFamily="18" charset="0"/>
                <a:ea typeface="標楷體" pitchFamily="65" charset="-120"/>
              </a:defRPr>
            </a:lvl3pPr>
            <a:lvl4pPr marL="1600200" indent="-228600">
              <a:defRPr kumimoji="1" sz="2400">
                <a:solidFill>
                  <a:schemeClr val="tx1"/>
                </a:solidFill>
                <a:latin typeface="Times New Roman" pitchFamily="18" charset="0"/>
                <a:ea typeface="標楷體" pitchFamily="65" charset="-120"/>
              </a:defRPr>
            </a:lvl4pPr>
            <a:lvl5pPr marL="2057400" indent="-228600">
              <a:defRPr kumimoji="1" sz="2400">
                <a:solidFill>
                  <a:schemeClr val="tx1"/>
                </a:solidFill>
                <a:latin typeface="Times New Roman" pitchFamily="18" charset="0"/>
                <a:ea typeface="標楷體" pitchFamily="65" charset="-12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itchFamily="18" charset="0"/>
                <a:ea typeface="標楷體" pitchFamily="65" charset="-12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itchFamily="18" charset="0"/>
                <a:ea typeface="標楷體" pitchFamily="65" charset="-12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itchFamily="18" charset="0"/>
                <a:ea typeface="標楷體" pitchFamily="65" charset="-12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itchFamily="18" charset="0"/>
                <a:ea typeface="標楷體" pitchFamily="65" charset="-120"/>
              </a:defRPr>
            </a:lvl9pPr>
          </a:lstStyle>
          <a:p>
            <a:pPr eaLnBrk="1" hangingPunct="1">
              <a:buFont typeface="Arial" charset="0"/>
              <a:buChar char="•"/>
            </a:pPr>
            <a:r>
              <a:rPr lang="zh-TW" altLang="en-US">
                <a:solidFill>
                  <a:srgbClr val="000000"/>
                </a:solidFill>
                <a:latin typeface="+mj-ea"/>
                <a:ea typeface="+mj-ea"/>
              </a:rPr>
              <a:t>促成終端廠與設備商合作對接，共同發展自主設備及零組件產品</a:t>
            </a:r>
            <a:endParaRPr lang="en-US" altLang="zh-TW">
              <a:solidFill>
                <a:srgbClr val="000000"/>
              </a:solidFill>
              <a:latin typeface="+mj-ea"/>
              <a:ea typeface="+mj-ea"/>
            </a:endParaRPr>
          </a:p>
        </p:txBody>
      </p:sp>
      <p:cxnSp>
        <p:nvCxnSpPr>
          <p:cNvPr id="47" name="直線單箭頭接點 46"/>
          <p:cNvCxnSpPr/>
          <p:nvPr/>
        </p:nvCxnSpPr>
        <p:spPr>
          <a:xfrm flipV="1">
            <a:off x="3802063" y="2982913"/>
            <a:ext cx="1871662" cy="3175"/>
          </a:xfrm>
          <a:prstGeom prst="straightConnector1">
            <a:avLst/>
          </a:prstGeom>
          <a:ln w="57150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8" name="文字方塊 111"/>
          <p:cNvSpPr txBox="1">
            <a:spLocks noChangeArrowheads="1"/>
          </p:cNvSpPr>
          <p:nvPr/>
        </p:nvSpPr>
        <p:spPr bwMode="auto">
          <a:xfrm>
            <a:off x="3729038" y="3057525"/>
            <a:ext cx="2016125" cy="33242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marL="82550" indent="-82550">
              <a:defRPr kumimoji="1" sz="2400">
                <a:solidFill>
                  <a:schemeClr val="tx1"/>
                </a:solidFill>
                <a:latin typeface="Times New Roman" pitchFamily="18" charset="0"/>
                <a:ea typeface="標楷體" pitchFamily="65" charset="-120"/>
              </a:defRPr>
            </a:lvl1pPr>
            <a:lvl2pPr marL="742950" indent="-285750">
              <a:defRPr kumimoji="1" sz="2400">
                <a:solidFill>
                  <a:schemeClr val="tx1"/>
                </a:solidFill>
                <a:latin typeface="Times New Roman" pitchFamily="18" charset="0"/>
                <a:ea typeface="標楷體" pitchFamily="65" charset="-120"/>
              </a:defRPr>
            </a:lvl2pPr>
            <a:lvl3pPr marL="1143000" indent="-228600">
              <a:defRPr kumimoji="1" sz="2400">
                <a:solidFill>
                  <a:schemeClr val="tx1"/>
                </a:solidFill>
                <a:latin typeface="Times New Roman" pitchFamily="18" charset="0"/>
                <a:ea typeface="標楷體" pitchFamily="65" charset="-120"/>
              </a:defRPr>
            </a:lvl3pPr>
            <a:lvl4pPr marL="1600200" indent="-228600">
              <a:defRPr kumimoji="1" sz="2400">
                <a:solidFill>
                  <a:schemeClr val="tx1"/>
                </a:solidFill>
                <a:latin typeface="Times New Roman" pitchFamily="18" charset="0"/>
                <a:ea typeface="標楷體" pitchFamily="65" charset="-120"/>
              </a:defRPr>
            </a:lvl4pPr>
            <a:lvl5pPr marL="2057400" indent="-228600">
              <a:defRPr kumimoji="1" sz="2400">
                <a:solidFill>
                  <a:schemeClr val="tx1"/>
                </a:solidFill>
                <a:latin typeface="Times New Roman" pitchFamily="18" charset="0"/>
                <a:ea typeface="標楷體" pitchFamily="65" charset="-12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itchFamily="18" charset="0"/>
                <a:ea typeface="標楷體" pitchFamily="65" charset="-12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itchFamily="18" charset="0"/>
                <a:ea typeface="標楷體" pitchFamily="65" charset="-12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itchFamily="18" charset="0"/>
                <a:ea typeface="標楷體" pitchFamily="65" charset="-12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itchFamily="18" charset="0"/>
                <a:ea typeface="標楷體" pitchFamily="65" charset="-120"/>
              </a:defRPr>
            </a:lvl9pPr>
          </a:lstStyle>
          <a:p>
            <a:pPr algn="just">
              <a:buFont typeface="Arial" charset="0"/>
              <a:buChar char="•"/>
            </a:pPr>
            <a:r>
              <a:rPr lang="zh-TW" altLang="en-US" sz="1400">
                <a:solidFill>
                  <a:srgbClr val="000000"/>
                </a:solidFill>
                <a:latin typeface="+mj-ea"/>
                <a:ea typeface="+mj-ea"/>
              </a:rPr>
              <a:t>搭配半導體終端廠商需求，媒合及輔導國內廠商開發。</a:t>
            </a:r>
            <a:endParaRPr lang="en-US" altLang="zh-TW" sz="1400">
              <a:solidFill>
                <a:srgbClr val="000000"/>
              </a:solidFill>
              <a:latin typeface="+mj-ea"/>
              <a:ea typeface="+mj-ea"/>
            </a:endParaRPr>
          </a:p>
          <a:p>
            <a:pPr algn="just">
              <a:buFont typeface="Arial" charset="0"/>
              <a:buChar char="•"/>
            </a:pPr>
            <a:r>
              <a:rPr lang="zh-TW" altLang="en-US" sz="1400">
                <a:solidFill>
                  <a:srgbClr val="000000"/>
                </a:solidFill>
                <a:latin typeface="+mj-ea"/>
                <a:ea typeface="+mj-ea"/>
              </a:rPr>
              <a:t>推動外商來台設立據點，並建置在地供應鏈。</a:t>
            </a:r>
          </a:p>
          <a:p>
            <a:pPr algn="just">
              <a:buFont typeface="Arial" charset="0"/>
              <a:buChar char="•"/>
            </a:pPr>
            <a:r>
              <a:rPr lang="zh-TW" altLang="en-US" sz="1400">
                <a:solidFill>
                  <a:srgbClr val="000000"/>
                </a:solidFill>
                <a:latin typeface="+mj-ea"/>
                <a:ea typeface="+mj-ea"/>
              </a:rPr>
              <a:t>引進國外關鍵技術如雷射、</a:t>
            </a:r>
            <a:r>
              <a:rPr lang="en-US" altLang="zh-TW" sz="1400">
                <a:solidFill>
                  <a:srgbClr val="000000"/>
                </a:solidFill>
                <a:latin typeface="+mj-ea"/>
                <a:ea typeface="+mj-ea"/>
              </a:rPr>
              <a:t>UV</a:t>
            </a:r>
            <a:r>
              <a:rPr lang="zh-TW" altLang="en-US" sz="1400">
                <a:solidFill>
                  <a:srgbClr val="000000"/>
                </a:solidFill>
                <a:latin typeface="+mj-ea"/>
                <a:ea typeface="+mj-ea"/>
              </a:rPr>
              <a:t>光源等，與國內廠商合作，提升國內製造技術量能。</a:t>
            </a:r>
          </a:p>
          <a:p>
            <a:pPr algn="just">
              <a:buFont typeface="Arial" charset="0"/>
              <a:buChar char="•"/>
            </a:pPr>
            <a:r>
              <a:rPr lang="zh-TW" altLang="en-US" sz="1400">
                <a:solidFill>
                  <a:srgbClr val="000000"/>
                </a:solidFill>
                <a:latin typeface="+mj-ea"/>
                <a:ea typeface="+mj-ea"/>
              </a:rPr>
              <a:t>推動廠商籌組研發聯盟開發整機設備。</a:t>
            </a:r>
          </a:p>
          <a:p>
            <a:pPr algn="just">
              <a:buFont typeface="Arial" charset="0"/>
              <a:buChar char="•"/>
            </a:pPr>
            <a:r>
              <a:rPr lang="zh-TW" altLang="en-US" sz="1400">
                <a:solidFill>
                  <a:srgbClr val="000000"/>
                </a:solidFill>
                <a:latin typeface="+mj-ea"/>
                <a:ea typeface="+mj-ea"/>
              </a:rPr>
              <a:t>建置本土開發產品功能測試平台，縮短上線時程。</a:t>
            </a:r>
          </a:p>
        </p:txBody>
      </p:sp>
      <p:sp>
        <p:nvSpPr>
          <p:cNvPr id="49" name="圓角矩形 48"/>
          <p:cNvSpPr/>
          <p:nvPr/>
        </p:nvSpPr>
        <p:spPr>
          <a:xfrm>
            <a:off x="57150" y="2549525"/>
            <a:ext cx="3600450" cy="4119563"/>
          </a:xfrm>
          <a:prstGeom prst="roundRect">
            <a:avLst/>
          </a:prstGeom>
          <a:noFill/>
          <a:ln w="25400">
            <a:prstDash val="lgDashDot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zh-TW" altLang="en-US">
              <a:solidFill>
                <a:prstClr val="white"/>
              </a:solidFill>
              <a:latin typeface="+mj-ea"/>
              <a:ea typeface="+mj-ea"/>
            </a:endParaRPr>
          </a:p>
        </p:txBody>
      </p:sp>
      <p:sp>
        <p:nvSpPr>
          <p:cNvPr id="50" name="圓角矩形 49"/>
          <p:cNvSpPr/>
          <p:nvPr/>
        </p:nvSpPr>
        <p:spPr>
          <a:xfrm>
            <a:off x="5818188" y="2549525"/>
            <a:ext cx="3944937" cy="4308475"/>
          </a:xfrm>
          <a:prstGeom prst="roundRect">
            <a:avLst/>
          </a:prstGeom>
          <a:noFill/>
          <a:ln w="25400">
            <a:prstDash val="lgDashDot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zh-TW" altLang="en-US">
              <a:solidFill>
                <a:prstClr val="white"/>
              </a:solidFill>
              <a:latin typeface="+mj-ea"/>
              <a:ea typeface="+mj-ea"/>
            </a:endParaRPr>
          </a:p>
        </p:txBody>
      </p:sp>
      <p:sp>
        <p:nvSpPr>
          <p:cNvPr id="51" name="文字方塊 77"/>
          <p:cNvSpPr txBox="1">
            <a:spLocks noChangeArrowheads="1"/>
          </p:cNvSpPr>
          <p:nvPr/>
        </p:nvSpPr>
        <p:spPr bwMode="auto">
          <a:xfrm>
            <a:off x="3729038" y="2616200"/>
            <a:ext cx="1714500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kumimoji="1" sz="2400">
                <a:solidFill>
                  <a:schemeClr val="tx1"/>
                </a:solidFill>
                <a:latin typeface="Times New Roman" pitchFamily="18" charset="0"/>
                <a:ea typeface="標楷體" pitchFamily="65" charset="-120"/>
              </a:defRPr>
            </a:lvl1pPr>
            <a:lvl2pPr marL="742950" indent="-285750">
              <a:defRPr kumimoji="1" sz="2400">
                <a:solidFill>
                  <a:schemeClr val="tx1"/>
                </a:solidFill>
                <a:latin typeface="Times New Roman" pitchFamily="18" charset="0"/>
                <a:ea typeface="標楷體" pitchFamily="65" charset="-120"/>
              </a:defRPr>
            </a:lvl2pPr>
            <a:lvl3pPr marL="1143000" indent="-228600">
              <a:defRPr kumimoji="1" sz="2400">
                <a:solidFill>
                  <a:schemeClr val="tx1"/>
                </a:solidFill>
                <a:latin typeface="Times New Roman" pitchFamily="18" charset="0"/>
                <a:ea typeface="標楷體" pitchFamily="65" charset="-120"/>
              </a:defRPr>
            </a:lvl3pPr>
            <a:lvl4pPr marL="1600200" indent="-228600">
              <a:defRPr kumimoji="1" sz="2400">
                <a:solidFill>
                  <a:schemeClr val="tx1"/>
                </a:solidFill>
                <a:latin typeface="Times New Roman" pitchFamily="18" charset="0"/>
                <a:ea typeface="標楷體" pitchFamily="65" charset="-120"/>
              </a:defRPr>
            </a:lvl4pPr>
            <a:lvl5pPr marL="2057400" indent="-228600">
              <a:defRPr kumimoji="1" sz="2400">
                <a:solidFill>
                  <a:schemeClr val="tx1"/>
                </a:solidFill>
                <a:latin typeface="Times New Roman" pitchFamily="18" charset="0"/>
                <a:ea typeface="標楷體" pitchFamily="65" charset="-12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itchFamily="18" charset="0"/>
                <a:ea typeface="標楷體" pitchFamily="65" charset="-12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itchFamily="18" charset="0"/>
                <a:ea typeface="標楷體" pitchFamily="65" charset="-12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itchFamily="18" charset="0"/>
                <a:ea typeface="標楷體" pitchFamily="65" charset="-12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itchFamily="18" charset="0"/>
                <a:ea typeface="標楷體" pitchFamily="65" charset="-120"/>
              </a:defRPr>
            </a:lvl9pPr>
          </a:lstStyle>
          <a:p>
            <a:pPr algn="ctr"/>
            <a:r>
              <a:rPr lang="zh-TW" altLang="en-US" sz="1800" b="1">
                <a:solidFill>
                  <a:srgbClr val="000000"/>
                </a:solidFill>
                <a:latin typeface="+mj-ea"/>
                <a:ea typeface="+mj-ea"/>
              </a:rPr>
              <a:t>推動作法</a:t>
            </a:r>
          </a:p>
        </p:txBody>
      </p:sp>
      <p:sp>
        <p:nvSpPr>
          <p:cNvPr id="52" name="圓角矩形 51"/>
          <p:cNvSpPr/>
          <p:nvPr/>
        </p:nvSpPr>
        <p:spPr>
          <a:xfrm>
            <a:off x="293688" y="1989138"/>
            <a:ext cx="2959100" cy="379412"/>
          </a:xfrm>
          <a:prstGeom prst="roundRect">
            <a:avLst/>
          </a:prstGeom>
          <a:solidFill>
            <a:srgbClr val="CCFFFF"/>
          </a:solidFill>
          <a:ln>
            <a:solidFill>
              <a:schemeClr val="tx2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zh-TW" altLang="en-US" sz="1600" b="1" kern="0" dirty="0">
                <a:solidFill>
                  <a:srgbClr val="1F497D"/>
                </a:solidFill>
                <a:latin typeface="+mj-ea"/>
                <a:ea typeface="+mj-ea"/>
                <a:cs typeface="Arial" panose="020B0604020202020204" pitchFamily="34" charset="0"/>
              </a:rPr>
              <a:t>廠商既有發展模式</a:t>
            </a:r>
          </a:p>
        </p:txBody>
      </p:sp>
      <p:sp>
        <p:nvSpPr>
          <p:cNvPr id="53" name="文字方塊 1"/>
          <p:cNvSpPr txBox="1">
            <a:spLocks noChangeArrowheads="1"/>
          </p:cNvSpPr>
          <p:nvPr/>
        </p:nvSpPr>
        <p:spPr bwMode="auto">
          <a:xfrm>
            <a:off x="568325" y="2781300"/>
            <a:ext cx="2873375" cy="523875"/>
          </a:xfrm>
          <a:prstGeom prst="rect">
            <a:avLst/>
          </a:prstGeom>
          <a:noFill/>
          <a:ln>
            <a:noFill/>
          </a:ln>
          <a:extLst/>
        </p:spPr>
        <p:txBody>
          <a:bodyPr>
            <a:spAutoFit/>
          </a:bodyPr>
          <a:lstStyle>
            <a:lvl1pPr eaLnBrk="0" hangingPunct="0">
              <a:defRPr kumimoji="1" sz="2400">
                <a:solidFill>
                  <a:schemeClr val="tx1"/>
                </a:solidFill>
                <a:latin typeface="Times New Roman" pitchFamily="18" charset="0"/>
                <a:ea typeface="標楷體" pitchFamily="65" charset="-120"/>
              </a:defRPr>
            </a:lvl1pPr>
            <a:lvl2pPr marL="742950" indent="-285750" eaLnBrk="0" hangingPunct="0">
              <a:defRPr kumimoji="1" sz="2400">
                <a:solidFill>
                  <a:schemeClr val="tx1"/>
                </a:solidFill>
                <a:latin typeface="Times New Roman" pitchFamily="18" charset="0"/>
                <a:ea typeface="標楷體" pitchFamily="65" charset="-120"/>
              </a:defRPr>
            </a:lvl2pPr>
            <a:lvl3pPr marL="1143000" indent="-228600" eaLnBrk="0" hangingPunct="0">
              <a:defRPr kumimoji="1" sz="2400">
                <a:solidFill>
                  <a:schemeClr val="tx1"/>
                </a:solidFill>
                <a:latin typeface="Times New Roman" pitchFamily="18" charset="0"/>
                <a:ea typeface="標楷體" pitchFamily="65" charset="-120"/>
              </a:defRPr>
            </a:lvl3pPr>
            <a:lvl4pPr marL="1600200" indent="-228600" eaLnBrk="0" hangingPunct="0">
              <a:defRPr kumimoji="1" sz="2400">
                <a:solidFill>
                  <a:schemeClr val="tx1"/>
                </a:solidFill>
                <a:latin typeface="Times New Roman" pitchFamily="18" charset="0"/>
                <a:ea typeface="標楷體" pitchFamily="65" charset="-120"/>
              </a:defRPr>
            </a:lvl4pPr>
            <a:lvl5pPr marL="2057400" indent="-228600" eaLnBrk="0" hangingPunct="0">
              <a:defRPr kumimoji="1" sz="2400">
                <a:solidFill>
                  <a:schemeClr val="tx1"/>
                </a:solidFill>
                <a:latin typeface="Times New Roman" pitchFamily="18" charset="0"/>
                <a:ea typeface="標楷體" pitchFamily="65" charset="-12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itchFamily="18" charset="0"/>
                <a:ea typeface="標楷體" pitchFamily="65" charset="-12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itchFamily="18" charset="0"/>
                <a:ea typeface="標楷體" pitchFamily="65" charset="-12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itchFamily="18" charset="0"/>
                <a:ea typeface="標楷體" pitchFamily="65" charset="-12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itchFamily="18" charset="0"/>
                <a:ea typeface="標楷體" pitchFamily="65" charset="-120"/>
              </a:defRPr>
            </a:lvl9pPr>
          </a:lstStyle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zh-TW" altLang="en-US" sz="1400" b="1" kern="0" dirty="0">
                <a:solidFill>
                  <a:srgbClr val="000000"/>
                </a:solidFill>
                <a:latin typeface="+mj-ea"/>
                <a:ea typeface="+mj-ea"/>
                <a:cs typeface="Times New Roman" pitchFamily="18" charset="0"/>
              </a:rPr>
              <a:t>終端</a:t>
            </a:r>
            <a:r>
              <a:rPr lang="zh-TW" altLang="en-US" sz="1400" b="1" kern="0" dirty="0" smtClean="0">
                <a:solidFill>
                  <a:srgbClr val="000000"/>
                </a:solidFill>
                <a:latin typeface="+mj-ea"/>
                <a:ea typeface="+mj-ea"/>
                <a:cs typeface="Times New Roman" pitchFamily="18" charset="0"/>
              </a:rPr>
              <a:t>廠需求</a:t>
            </a:r>
            <a:r>
              <a:rPr lang="zh-TW" altLang="en-US" sz="1400" b="1" kern="0" dirty="0">
                <a:solidFill>
                  <a:srgbClr val="000000"/>
                </a:solidFill>
                <a:latin typeface="+mj-ea"/>
                <a:ea typeface="+mj-ea"/>
                <a:cs typeface="Times New Roman" pitchFamily="18" charset="0"/>
                <a:sym typeface="Wingdings" pitchFamily="2" charset="2"/>
              </a:rPr>
              <a:t>、</a:t>
            </a:r>
            <a:r>
              <a:rPr lang="zh-TW" altLang="en-US" sz="1400" b="1" kern="0" dirty="0" smtClean="0">
                <a:solidFill>
                  <a:srgbClr val="000000"/>
                </a:solidFill>
                <a:latin typeface="+mj-ea"/>
                <a:ea typeface="+mj-ea"/>
                <a:cs typeface="Times New Roman" pitchFamily="18" charset="0"/>
                <a:sym typeface="Wingdings" pitchFamily="2" charset="2"/>
              </a:rPr>
              <a:t>優先開發項目、客製規格</a:t>
            </a:r>
            <a:r>
              <a:rPr lang="en-US" altLang="zh-TW" sz="1400" b="1" kern="0" dirty="0" smtClean="0">
                <a:solidFill>
                  <a:srgbClr val="000000"/>
                </a:solidFill>
                <a:latin typeface="+mj-ea"/>
                <a:ea typeface="+mj-ea"/>
                <a:cs typeface="Times New Roman" pitchFamily="18" charset="0"/>
                <a:sym typeface="Wingdings" pitchFamily="2" charset="2"/>
              </a:rPr>
              <a:t>…</a:t>
            </a:r>
            <a:r>
              <a:rPr lang="zh-TW" altLang="en-US" sz="1400" b="1" kern="0" dirty="0" smtClean="0">
                <a:solidFill>
                  <a:srgbClr val="000000"/>
                </a:solidFill>
                <a:latin typeface="+mj-ea"/>
                <a:ea typeface="+mj-ea"/>
                <a:cs typeface="Times New Roman" pitchFamily="18" charset="0"/>
                <a:sym typeface="Wingdings" pitchFamily="2" charset="2"/>
              </a:rPr>
              <a:t>等資訊</a:t>
            </a:r>
            <a:endParaRPr lang="en-US" altLang="zh-TW" sz="1400" b="1" kern="0" dirty="0" smtClean="0">
              <a:solidFill>
                <a:srgbClr val="000000"/>
              </a:solidFill>
              <a:latin typeface="+mj-ea"/>
              <a:ea typeface="+mj-ea"/>
              <a:cs typeface="Times New Roman" pitchFamily="18" charset="0"/>
            </a:endParaRPr>
          </a:p>
        </p:txBody>
      </p:sp>
      <p:sp>
        <p:nvSpPr>
          <p:cNvPr id="54" name="圓角矩形 53"/>
          <p:cNvSpPr/>
          <p:nvPr/>
        </p:nvSpPr>
        <p:spPr>
          <a:xfrm>
            <a:off x="6453188" y="2027238"/>
            <a:ext cx="2959100" cy="379412"/>
          </a:xfrm>
          <a:prstGeom prst="roundRect">
            <a:avLst/>
          </a:prstGeom>
          <a:solidFill>
            <a:srgbClr val="FFCCFF"/>
          </a:solidFill>
          <a:ln>
            <a:solidFill>
              <a:schemeClr val="accent4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zh-TW" altLang="en-US" sz="1600" b="1" kern="0" dirty="0">
                <a:solidFill>
                  <a:srgbClr val="1F497D"/>
                </a:solidFill>
                <a:latin typeface="+mj-ea"/>
                <a:ea typeface="+mj-ea"/>
                <a:cs typeface="Arial" panose="020B0604020202020204" pitchFamily="34" charset="0"/>
              </a:rPr>
              <a:t>政府協助作法</a:t>
            </a:r>
          </a:p>
        </p:txBody>
      </p:sp>
      <p:grpSp>
        <p:nvGrpSpPr>
          <p:cNvPr id="55" name="群組 5"/>
          <p:cNvGrpSpPr>
            <a:grpSpLocks/>
          </p:cNvGrpSpPr>
          <p:nvPr/>
        </p:nvGrpSpPr>
        <p:grpSpPr bwMode="auto">
          <a:xfrm>
            <a:off x="203200" y="4784725"/>
            <a:ext cx="3382963" cy="1431925"/>
            <a:chOff x="1743858" y="5274871"/>
            <a:chExt cx="1750230" cy="1184755"/>
          </a:xfrm>
        </p:grpSpPr>
        <p:sp>
          <p:nvSpPr>
            <p:cNvPr id="56" name="向上箭號圖說文字 55"/>
            <p:cNvSpPr/>
            <p:nvPr/>
          </p:nvSpPr>
          <p:spPr>
            <a:xfrm>
              <a:off x="1743858" y="5274871"/>
              <a:ext cx="1750230" cy="1184755"/>
            </a:xfrm>
            <a:prstGeom prst="upArrowCallout">
              <a:avLst>
                <a:gd name="adj1" fmla="val 25000"/>
                <a:gd name="adj2" fmla="val 25000"/>
                <a:gd name="adj3" fmla="val 18368"/>
                <a:gd name="adj4" fmla="val 74096"/>
              </a:avLst>
            </a:prstGeom>
            <a:gradFill rotWithShape="1">
              <a:gsLst>
                <a:gs pos="52000">
                  <a:schemeClr val="accent3">
                    <a:lumMod val="20000"/>
                    <a:lumOff val="80000"/>
                  </a:schemeClr>
                </a:gs>
                <a:gs pos="0">
                  <a:srgbClr val="FFC000"/>
                </a:gs>
                <a:gs pos="100000">
                  <a:srgbClr val="FFC000"/>
                </a:gs>
              </a:gsLst>
              <a:lin ang="4140000" scaled="1"/>
            </a:gradFill>
            <a:ln>
              <a:noFill/>
            </a:ln>
            <a:effectLst>
              <a:outerShdw blurRad="76200" dist="38100" dir="5400000" rotWithShape="0">
                <a:srgbClr val="000000">
                  <a:alpha val="60000"/>
                </a:srgbClr>
              </a:outerShdw>
            </a:effectLst>
            <a:scene3d>
              <a:camera prst="orthographicFront">
                <a:rot lat="0" lon="0" rev="0"/>
              </a:camera>
              <a:lightRig rig="glow" dir="tl">
                <a:rot lat="0" lon="0" rev="19800000"/>
              </a:lightRig>
            </a:scene3d>
            <a:sp3d prstMaterial="plastic">
              <a:bevelT w="127000" h="25400" prst="relaxedInset"/>
            </a:sp3d>
          </p:spPr>
          <p:txBody>
            <a:bodyPr anchor="ctr"/>
            <a:lstStyle/>
            <a:p>
              <a:pPr algn="ctr">
                <a:defRPr/>
              </a:pPr>
              <a:endParaRPr lang="zh-TW" altLang="en-US" dirty="0">
                <a:solidFill>
                  <a:prstClr val="black"/>
                </a:solidFill>
                <a:latin typeface="+mj-ea"/>
                <a:ea typeface="+mj-ea"/>
              </a:endParaRPr>
            </a:p>
          </p:txBody>
        </p:sp>
        <p:sp>
          <p:nvSpPr>
            <p:cNvPr id="57" name="文字方塊 15"/>
            <p:cNvSpPr txBox="1">
              <a:spLocks noChangeArrowheads="1"/>
            </p:cNvSpPr>
            <p:nvPr/>
          </p:nvSpPr>
          <p:spPr bwMode="auto">
            <a:xfrm>
              <a:off x="1796422" y="5871189"/>
              <a:ext cx="335098" cy="534585"/>
            </a:xfrm>
            <a:prstGeom prst="rect">
              <a:avLst/>
            </a:prstGeom>
            <a:solidFill>
              <a:srgbClr val="FFFFCC"/>
            </a:solidFill>
            <a:ln w="19050" cmpd="dbl">
              <a:solidFill>
                <a:srgbClr val="663300"/>
              </a:solidFill>
            </a:ln>
            <a:extLst/>
          </p:spPr>
          <p:txBody>
            <a:bodyPr>
              <a:spAutoFit/>
            </a:bodyPr>
            <a:lstStyle>
              <a:lvl1pPr eaLnBrk="0" hangingPunct="0">
                <a:defRPr kumimoji="1" sz="2400">
                  <a:solidFill>
                    <a:schemeClr val="tx1"/>
                  </a:solidFill>
                  <a:latin typeface="Times New Roman" pitchFamily="18" charset="0"/>
                  <a:ea typeface="標楷體" pitchFamily="65" charset="-120"/>
                </a:defRPr>
              </a:lvl1pPr>
              <a:lvl2pPr marL="742950" indent="-285750" eaLnBrk="0" hangingPunct="0">
                <a:defRPr kumimoji="1" sz="2400">
                  <a:solidFill>
                    <a:schemeClr val="tx1"/>
                  </a:solidFill>
                  <a:latin typeface="Times New Roman" pitchFamily="18" charset="0"/>
                  <a:ea typeface="標楷體" pitchFamily="65" charset="-120"/>
                </a:defRPr>
              </a:lvl2pPr>
              <a:lvl3pPr marL="1143000" indent="-228600" eaLnBrk="0" hangingPunct="0">
                <a:defRPr kumimoji="1" sz="2400">
                  <a:solidFill>
                    <a:schemeClr val="tx1"/>
                  </a:solidFill>
                  <a:latin typeface="Times New Roman" pitchFamily="18" charset="0"/>
                  <a:ea typeface="標楷體" pitchFamily="65" charset="-120"/>
                </a:defRPr>
              </a:lvl3pPr>
              <a:lvl4pPr marL="1600200" indent="-228600" eaLnBrk="0" hangingPunct="0">
                <a:defRPr kumimoji="1" sz="2400">
                  <a:solidFill>
                    <a:schemeClr val="tx1"/>
                  </a:solidFill>
                  <a:latin typeface="Times New Roman" pitchFamily="18" charset="0"/>
                  <a:ea typeface="標楷體" pitchFamily="65" charset="-120"/>
                </a:defRPr>
              </a:lvl4pPr>
              <a:lvl5pPr marL="2057400" indent="-228600" eaLnBrk="0" hangingPunct="0">
                <a:defRPr kumimoji="1" sz="2400">
                  <a:solidFill>
                    <a:schemeClr val="tx1"/>
                  </a:solidFill>
                  <a:latin typeface="Times New Roman" pitchFamily="18" charset="0"/>
                  <a:ea typeface="標楷體" pitchFamily="65" charset="-12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sz="2400">
                  <a:solidFill>
                    <a:schemeClr val="tx1"/>
                  </a:solidFill>
                  <a:latin typeface="Times New Roman" pitchFamily="18" charset="0"/>
                  <a:ea typeface="標楷體" pitchFamily="65" charset="-12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sz="2400">
                  <a:solidFill>
                    <a:schemeClr val="tx1"/>
                  </a:solidFill>
                  <a:latin typeface="Times New Roman" pitchFamily="18" charset="0"/>
                  <a:ea typeface="標楷體" pitchFamily="65" charset="-12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sz="2400">
                  <a:solidFill>
                    <a:schemeClr val="tx1"/>
                  </a:solidFill>
                  <a:latin typeface="Times New Roman" pitchFamily="18" charset="0"/>
                  <a:ea typeface="標楷體" pitchFamily="65" charset="-12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sz="2400">
                  <a:solidFill>
                    <a:schemeClr val="tx1"/>
                  </a:solidFill>
                  <a:latin typeface="Times New Roman" pitchFamily="18" charset="0"/>
                  <a:ea typeface="標楷體" pitchFamily="65" charset="-120"/>
                </a:defRPr>
              </a:lvl9pPr>
            </a:lstStyle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zh-TW" altLang="en-US" sz="1200" b="1" kern="0" dirty="0" smtClean="0">
                  <a:solidFill>
                    <a:srgbClr val="000000"/>
                  </a:solidFill>
                  <a:latin typeface="+mj-ea"/>
                  <a:ea typeface="+mj-ea"/>
                  <a:cs typeface="Times New Roman" pitchFamily="18" charset="0"/>
                </a:rPr>
                <a:t>自行挑選開發項目</a:t>
              </a:r>
              <a:endParaRPr lang="en-US" altLang="zh-TW" sz="1200" b="1" kern="0" dirty="0" smtClean="0">
                <a:solidFill>
                  <a:srgbClr val="000000"/>
                </a:solidFill>
                <a:latin typeface="+mj-ea"/>
                <a:ea typeface="+mj-ea"/>
                <a:cs typeface="Times New Roman" pitchFamily="18" charset="0"/>
              </a:endParaRPr>
            </a:p>
          </p:txBody>
        </p:sp>
      </p:grpSp>
      <p:sp>
        <p:nvSpPr>
          <p:cNvPr id="58" name="文字方塊 6"/>
          <p:cNvSpPr txBox="1">
            <a:spLocks noChangeArrowheads="1"/>
          </p:cNvSpPr>
          <p:nvPr/>
        </p:nvSpPr>
        <p:spPr bwMode="auto">
          <a:xfrm>
            <a:off x="158750" y="3716338"/>
            <a:ext cx="3471863" cy="10779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marL="285750" indent="-285750">
              <a:defRPr kumimoji="1" sz="2400">
                <a:solidFill>
                  <a:schemeClr val="tx1"/>
                </a:solidFill>
                <a:latin typeface="Times New Roman" pitchFamily="18" charset="0"/>
                <a:ea typeface="標楷體" pitchFamily="65" charset="-120"/>
              </a:defRPr>
            </a:lvl1pPr>
            <a:lvl2pPr marL="742950" indent="-285750">
              <a:defRPr kumimoji="1" sz="2400">
                <a:solidFill>
                  <a:schemeClr val="tx1"/>
                </a:solidFill>
                <a:latin typeface="Times New Roman" pitchFamily="18" charset="0"/>
                <a:ea typeface="標楷體" pitchFamily="65" charset="-120"/>
              </a:defRPr>
            </a:lvl2pPr>
            <a:lvl3pPr marL="1143000" indent="-228600">
              <a:defRPr kumimoji="1" sz="2400">
                <a:solidFill>
                  <a:schemeClr val="tx1"/>
                </a:solidFill>
                <a:latin typeface="Times New Roman" pitchFamily="18" charset="0"/>
                <a:ea typeface="標楷體" pitchFamily="65" charset="-120"/>
              </a:defRPr>
            </a:lvl3pPr>
            <a:lvl4pPr marL="1600200" indent="-228600">
              <a:defRPr kumimoji="1" sz="2400">
                <a:solidFill>
                  <a:schemeClr val="tx1"/>
                </a:solidFill>
                <a:latin typeface="Times New Roman" pitchFamily="18" charset="0"/>
                <a:ea typeface="標楷體" pitchFamily="65" charset="-120"/>
              </a:defRPr>
            </a:lvl4pPr>
            <a:lvl5pPr marL="2057400" indent="-228600">
              <a:defRPr kumimoji="1" sz="2400">
                <a:solidFill>
                  <a:schemeClr val="tx1"/>
                </a:solidFill>
                <a:latin typeface="Times New Roman" pitchFamily="18" charset="0"/>
                <a:ea typeface="標楷體" pitchFamily="65" charset="-12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itchFamily="18" charset="0"/>
                <a:ea typeface="標楷體" pitchFamily="65" charset="-12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itchFamily="18" charset="0"/>
                <a:ea typeface="標楷體" pitchFamily="65" charset="-12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itchFamily="18" charset="0"/>
                <a:ea typeface="標楷體" pitchFamily="65" charset="-12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itchFamily="18" charset="0"/>
                <a:ea typeface="標楷體" pitchFamily="65" charset="-120"/>
              </a:defRPr>
            </a:lvl9pPr>
          </a:lstStyle>
          <a:p>
            <a:pPr>
              <a:buFont typeface="Wingdings" pitchFamily="2" charset="2"/>
              <a:buChar char="Ø"/>
            </a:pPr>
            <a:r>
              <a:rPr lang="zh-TW" altLang="en-US" sz="1600" b="1">
                <a:solidFill>
                  <a:srgbClr val="FF0000"/>
                </a:solidFill>
                <a:latin typeface="+mj-ea"/>
                <a:ea typeface="+mj-ea"/>
              </a:rPr>
              <a:t>欠缺對話平台，無法準確對接，終端廠尋找供應商耗時耗力。</a:t>
            </a:r>
            <a:endParaRPr lang="en-US" altLang="zh-TW" sz="1600" b="1">
              <a:solidFill>
                <a:srgbClr val="FF0000"/>
              </a:solidFill>
              <a:latin typeface="+mj-ea"/>
              <a:ea typeface="+mj-ea"/>
            </a:endParaRPr>
          </a:p>
          <a:p>
            <a:pPr>
              <a:buFont typeface="Wingdings" pitchFamily="2" charset="2"/>
              <a:buChar char="Ø"/>
            </a:pPr>
            <a:r>
              <a:rPr lang="zh-TW" altLang="en-US" sz="1600" b="1">
                <a:solidFill>
                  <a:srgbClr val="FF0000"/>
                </a:solidFill>
                <a:latin typeface="+mj-ea"/>
                <a:ea typeface="+mj-ea"/>
              </a:rPr>
              <a:t>國內產品開發無法對準產品規格，上線導入困難。</a:t>
            </a:r>
          </a:p>
        </p:txBody>
      </p:sp>
      <p:sp>
        <p:nvSpPr>
          <p:cNvPr id="59" name="向右箭號 58"/>
          <p:cNvSpPr/>
          <p:nvPr/>
        </p:nvSpPr>
        <p:spPr>
          <a:xfrm>
            <a:off x="1081088" y="5722938"/>
            <a:ext cx="273050" cy="214312"/>
          </a:xfrm>
          <a:prstGeom prst="rightArrow">
            <a:avLst/>
          </a:prstGeom>
          <a:solidFill>
            <a:schemeClr val="accent5">
              <a:lumMod val="40000"/>
              <a:lumOff val="60000"/>
            </a:schemeClr>
          </a:solidFill>
          <a:ln w="19050" cmpd="dbl">
            <a:solidFill>
              <a:schemeClr val="accent5">
                <a:lumMod val="50000"/>
              </a:schemeClr>
            </a:solidFill>
          </a:ln>
        </p:spPr>
        <p:txBody>
          <a:bodyPr>
            <a:spAutoFit/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TW" altLang="en-US" sz="100" b="1" kern="0" dirty="0">
              <a:solidFill>
                <a:srgbClr val="000000"/>
              </a:solidFill>
              <a:latin typeface="+mj-ea"/>
              <a:ea typeface="+mj-ea"/>
              <a:cs typeface="Times New Roman" pitchFamily="18" charset="0"/>
            </a:endParaRPr>
          </a:p>
        </p:txBody>
      </p:sp>
      <p:sp>
        <p:nvSpPr>
          <p:cNvPr id="60" name="文字方塊 15"/>
          <p:cNvSpPr txBox="1">
            <a:spLocks noChangeArrowheads="1"/>
          </p:cNvSpPr>
          <p:nvPr/>
        </p:nvSpPr>
        <p:spPr bwMode="auto">
          <a:xfrm>
            <a:off x="1497013" y="5507038"/>
            <a:ext cx="649287" cy="646112"/>
          </a:xfrm>
          <a:prstGeom prst="rect">
            <a:avLst/>
          </a:prstGeom>
          <a:solidFill>
            <a:srgbClr val="FFFFCC"/>
          </a:solidFill>
          <a:ln w="19050" cmpd="dbl">
            <a:solidFill>
              <a:srgbClr val="663300"/>
            </a:solidFill>
            <a:miter lim="800000"/>
            <a:headEnd/>
            <a:tailEnd/>
          </a:ln>
        </p:spPr>
        <p:txBody>
          <a:bodyPr>
            <a:spAutoFit/>
          </a:bodyPr>
          <a:lstStyle>
            <a:lvl1pPr>
              <a:defRPr kumimoji="1" sz="2400">
                <a:solidFill>
                  <a:schemeClr val="tx1"/>
                </a:solidFill>
                <a:latin typeface="Times New Roman" pitchFamily="18" charset="0"/>
                <a:ea typeface="標楷體" pitchFamily="65" charset="-120"/>
              </a:defRPr>
            </a:lvl1pPr>
            <a:lvl2pPr marL="742950" indent="-285750">
              <a:defRPr kumimoji="1" sz="2400">
                <a:solidFill>
                  <a:schemeClr val="tx1"/>
                </a:solidFill>
                <a:latin typeface="Times New Roman" pitchFamily="18" charset="0"/>
                <a:ea typeface="標楷體" pitchFamily="65" charset="-120"/>
              </a:defRPr>
            </a:lvl2pPr>
            <a:lvl3pPr marL="1143000" indent="-228600">
              <a:defRPr kumimoji="1" sz="2400">
                <a:solidFill>
                  <a:schemeClr val="tx1"/>
                </a:solidFill>
                <a:latin typeface="Times New Roman" pitchFamily="18" charset="0"/>
                <a:ea typeface="標楷體" pitchFamily="65" charset="-120"/>
              </a:defRPr>
            </a:lvl3pPr>
            <a:lvl4pPr marL="1600200" indent="-228600">
              <a:defRPr kumimoji="1" sz="2400">
                <a:solidFill>
                  <a:schemeClr val="tx1"/>
                </a:solidFill>
                <a:latin typeface="Times New Roman" pitchFamily="18" charset="0"/>
                <a:ea typeface="標楷體" pitchFamily="65" charset="-120"/>
              </a:defRPr>
            </a:lvl4pPr>
            <a:lvl5pPr marL="2057400" indent="-228600">
              <a:defRPr kumimoji="1" sz="2400">
                <a:solidFill>
                  <a:schemeClr val="tx1"/>
                </a:solidFill>
                <a:latin typeface="Times New Roman" pitchFamily="18" charset="0"/>
                <a:ea typeface="標楷體" pitchFamily="65" charset="-12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itchFamily="18" charset="0"/>
                <a:ea typeface="標楷體" pitchFamily="65" charset="-12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itchFamily="18" charset="0"/>
                <a:ea typeface="標楷體" pitchFamily="65" charset="-12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itchFamily="18" charset="0"/>
                <a:ea typeface="標楷體" pitchFamily="65" charset="-12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itchFamily="18" charset="0"/>
                <a:ea typeface="標楷體" pitchFamily="65" charset="-120"/>
              </a:defRPr>
            </a:lvl9pPr>
          </a:lstStyle>
          <a:p>
            <a:pPr algn="ctr" eaLnBrk="1" hangingPunct="1"/>
            <a:r>
              <a:rPr lang="zh-TW" altLang="en-US" sz="1200" b="1">
                <a:solidFill>
                  <a:srgbClr val="000000"/>
                </a:solidFill>
                <a:latin typeface="+mj-ea"/>
                <a:ea typeface="+mj-ea"/>
                <a:cs typeface="Times New Roman" pitchFamily="18" charset="0"/>
              </a:rPr>
              <a:t>投入資金人力開發</a:t>
            </a:r>
            <a:endParaRPr lang="en-US" altLang="zh-TW" sz="1200" b="1">
              <a:solidFill>
                <a:srgbClr val="000000"/>
              </a:solidFill>
              <a:latin typeface="+mj-ea"/>
              <a:ea typeface="+mj-ea"/>
              <a:cs typeface="Times New Roman" pitchFamily="18" charset="0"/>
            </a:endParaRPr>
          </a:p>
        </p:txBody>
      </p:sp>
      <p:sp>
        <p:nvSpPr>
          <p:cNvPr id="61" name="向右箭號 60"/>
          <p:cNvSpPr/>
          <p:nvPr/>
        </p:nvSpPr>
        <p:spPr>
          <a:xfrm>
            <a:off x="2289175" y="5716588"/>
            <a:ext cx="273050" cy="213985"/>
          </a:xfrm>
          <a:prstGeom prst="rightArrow">
            <a:avLst/>
          </a:prstGeom>
          <a:solidFill>
            <a:schemeClr val="accent5">
              <a:lumMod val="40000"/>
              <a:lumOff val="60000"/>
            </a:schemeClr>
          </a:solidFill>
          <a:ln w="19050" cmpd="dbl">
            <a:solidFill>
              <a:schemeClr val="accent5">
                <a:lumMod val="50000"/>
              </a:schemeClr>
            </a:solidFill>
          </a:ln>
        </p:spPr>
        <p:txBody>
          <a:bodyPr>
            <a:spAutoFit/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TW" altLang="en-US" sz="100" b="1" kern="0" dirty="0">
              <a:solidFill>
                <a:srgbClr val="000000"/>
              </a:solidFill>
              <a:latin typeface="+mj-ea"/>
              <a:ea typeface="+mj-ea"/>
              <a:cs typeface="Times New Roman" pitchFamily="18" charset="0"/>
            </a:endParaRPr>
          </a:p>
        </p:txBody>
      </p:sp>
      <p:sp>
        <p:nvSpPr>
          <p:cNvPr id="62" name="文字方塊 15"/>
          <p:cNvSpPr txBox="1">
            <a:spLocks noChangeArrowheads="1"/>
          </p:cNvSpPr>
          <p:nvPr/>
        </p:nvSpPr>
        <p:spPr bwMode="auto">
          <a:xfrm>
            <a:off x="2649538" y="5507038"/>
            <a:ext cx="647700" cy="646112"/>
          </a:xfrm>
          <a:prstGeom prst="rect">
            <a:avLst/>
          </a:prstGeom>
          <a:solidFill>
            <a:srgbClr val="FFFFCC"/>
          </a:solidFill>
          <a:ln w="19050" cmpd="dbl">
            <a:solidFill>
              <a:srgbClr val="663300"/>
            </a:solidFill>
            <a:miter lim="800000"/>
            <a:headEnd/>
            <a:tailEnd/>
          </a:ln>
        </p:spPr>
        <p:txBody>
          <a:bodyPr>
            <a:spAutoFit/>
          </a:bodyPr>
          <a:lstStyle>
            <a:lvl1pPr>
              <a:defRPr kumimoji="1" sz="2400">
                <a:solidFill>
                  <a:schemeClr val="tx1"/>
                </a:solidFill>
                <a:latin typeface="Times New Roman" pitchFamily="18" charset="0"/>
                <a:ea typeface="標楷體" pitchFamily="65" charset="-120"/>
              </a:defRPr>
            </a:lvl1pPr>
            <a:lvl2pPr marL="742950" indent="-285750">
              <a:defRPr kumimoji="1" sz="2400">
                <a:solidFill>
                  <a:schemeClr val="tx1"/>
                </a:solidFill>
                <a:latin typeface="Times New Roman" pitchFamily="18" charset="0"/>
                <a:ea typeface="標楷體" pitchFamily="65" charset="-120"/>
              </a:defRPr>
            </a:lvl2pPr>
            <a:lvl3pPr marL="1143000" indent="-228600">
              <a:defRPr kumimoji="1" sz="2400">
                <a:solidFill>
                  <a:schemeClr val="tx1"/>
                </a:solidFill>
                <a:latin typeface="Times New Roman" pitchFamily="18" charset="0"/>
                <a:ea typeface="標楷體" pitchFamily="65" charset="-120"/>
              </a:defRPr>
            </a:lvl3pPr>
            <a:lvl4pPr marL="1600200" indent="-228600">
              <a:defRPr kumimoji="1" sz="2400">
                <a:solidFill>
                  <a:schemeClr val="tx1"/>
                </a:solidFill>
                <a:latin typeface="Times New Roman" pitchFamily="18" charset="0"/>
                <a:ea typeface="標楷體" pitchFamily="65" charset="-120"/>
              </a:defRPr>
            </a:lvl4pPr>
            <a:lvl5pPr marL="2057400" indent="-228600">
              <a:defRPr kumimoji="1" sz="2400">
                <a:solidFill>
                  <a:schemeClr val="tx1"/>
                </a:solidFill>
                <a:latin typeface="Times New Roman" pitchFamily="18" charset="0"/>
                <a:ea typeface="標楷體" pitchFamily="65" charset="-12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itchFamily="18" charset="0"/>
                <a:ea typeface="標楷體" pitchFamily="65" charset="-12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itchFamily="18" charset="0"/>
                <a:ea typeface="標楷體" pitchFamily="65" charset="-12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itchFamily="18" charset="0"/>
                <a:ea typeface="標楷體" pitchFamily="65" charset="-12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itchFamily="18" charset="0"/>
                <a:ea typeface="標楷體" pitchFamily="65" charset="-120"/>
              </a:defRPr>
            </a:lvl9pPr>
          </a:lstStyle>
          <a:p>
            <a:pPr algn="ctr" eaLnBrk="1" hangingPunct="1"/>
            <a:r>
              <a:rPr lang="zh-TW" altLang="en-US" sz="1200" b="1">
                <a:solidFill>
                  <a:srgbClr val="000000"/>
                </a:solidFill>
                <a:latin typeface="+mj-ea"/>
                <a:ea typeface="+mj-ea"/>
                <a:cs typeface="Times New Roman" pitchFamily="18" charset="0"/>
              </a:rPr>
              <a:t>完成開發尋求驗證</a:t>
            </a:r>
            <a:endParaRPr lang="en-US" altLang="zh-TW" sz="1200" b="1">
              <a:solidFill>
                <a:srgbClr val="000000"/>
              </a:solidFill>
              <a:latin typeface="+mj-ea"/>
              <a:ea typeface="+mj-ea"/>
              <a:cs typeface="Times New Roman" pitchFamily="18" charset="0"/>
            </a:endParaRPr>
          </a:p>
        </p:txBody>
      </p:sp>
      <p:sp>
        <p:nvSpPr>
          <p:cNvPr id="63" name="文字方塊 7"/>
          <p:cNvSpPr txBox="1">
            <a:spLocks noChangeArrowheads="1"/>
          </p:cNvSpPr>
          <p:nvPr/>
        </p:nvSpPr>
        <p:spPr bwMode="auto">
          <a:xfrm>
            <a:off x="1209675" y="5154613"/>
            <a:ext cx="1262063" cy="307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kumimoji="1" sz="2400">
                <a:solidFill>
                  <a:schemeClr val="tx1"/>
                </a:solidFill>
                <a:latin typeface="Times New Roman" pitchFamily="18" charset="0"/>
                <a:ea typeface="標楷體" pitchFamily="65" charset="-120"/>
              </a:defRPr>
            </a:lvl1pPr>
            <a:lvl2pPr marL="742950" indent="-285750">
              <a:defRPr kumimoji="1" sz="2400">
                <a:solidFill>
                  <a:schemeClr val="tx1"/>
                </a:solidFill>
                <a:latin typeface="Times New Roman" pitchFamily="18" charset="0"/>
                <a:ea typeface="標楷體" pitchFamily="65" charset="-120"/>
              </a:defRPr>
            </a:lvl2pPr>
            <a:lvl3pPr marL="1143000" indent="-228600">
              <a:defRPr kumimoji="1" sz="2400">
                <a:solidFill>
                  <a:schemeClr val="tx1"/>
                </a:solidFill>
                <a:latin typeface="Times New Roman" pitchFamily="18" charset="0"/>
                <a:ea typeface="標楷體" pitchFamily="65" charset="-120"/>
              </a:defRPr>
            </a:lvl3pPr>
            <a:lvl4pPr marL="1600200" indent="-228600">
              <a:defRPr kumimoji="1" sz="2400">
                <a:solidFill>
                  <a:schemeClr val="tx1"/>
                </a:solidFill>
                <a:latin typeface="Times New Roman" pitchFamily="18" charset="0"/>
                <a:ea typeface="標楷體" pitchFamily="65" charset="-120"/>
              </a:defRPr>
            </a:lvl4pPr>
            <a:lvl5pPr marL="2057400" indent="-228600">
              <a:defRPr kumimoji="1" sz="2400">
                <a:solidFill>
                  <a:schemeClr val="tx1"/>
                </a:solidFill>
                <a:latin typeface="Times New Roman" pitchFamily="18" charset="0"/>
                <a:ea typeface="標楷體" pitchFamily="65" charset="-12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itchFamily="18" charset="0"/>
                <a:ea typeface="標楷體" pitchFamily="65" charset="-12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itchFamily="18" charset="0"/>
                <a:ea typeface="標楷體" pitchFamily="65" charset="-12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itchFamily="18" charset="0"/>
                <a:ea typeface="標楷體" pitchFamily="65" charset="-12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itchFamily="18" charset="0"/>
                <a:ea typeface="標楷體" pitchFamily="65" charset="-120"/>
              </a:defRPr>
            </a:lvl9pPr>
          </a:lstStyle>
          <a:p>
            <a:r>
              <a:rPr lang="zh-TW" altLang="en-US" sz="1400" b="1">
                <a:solidFill>
                  <a:srgbClr val="000000"/>
                </a:solidFill>
                <a:latin typeface="+mj-ea"/>
                <a:ea typeface="+mj-ea"/>
              </a:rPr>
              <a:t>國內供應廠商</a:t>
            </a:r>
          </a:p>
        </p:txBody>
      </p:sp>
      <p:sp>
        <p:nvSpPr>
          <p:cNvPr id="64" name="文字方塊 12"/>
          <p:cNvSpPr txBox="1">
            <a:spLocks noChangeArrowheads="1"/>
          </p:cNvSpPr>
          <p:nvPr/>
        </p:nvSpPr>
        <p:spPr bwMode="auto">
          <a:xfrm>
            <a:off x="5889625" y="3908425"/>
            <a:ext cx="985838" cy="461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kumimoji="1" sz="2400">
                <a:solidFill>
                  <a:schemeClr val="tx1"/>
                </a:solidFill>
                <a:latin typeface="Times New Roman" pitchFamily="18" charset="0"/>
                <a:ea typeface="標楷體" pitchFamily="65" charset="-120"/>
              </a:defRPr>
            </a:lvl1pPr>
            <a:lvl2pPr marL="742950" indent="-285750">
              <a:defRPr kumimoji="1" sz="2400">
                <a:solidFill>
                  <a:schemeClr val="tx1"/>
                </a:solidFill>
                <a:latin typeface="Times New Roman" pitchFamily="18" charset="0"/>
                <a:ea typeface="標楷體" pitchFamily="65" charset="-120"/>
              </a:defRPr>
            </a:lvl2pPr>
            <a:lvl3pPr marL="1143000" indent="-228600">
              <a:defRPr kumimoji="1" sz="2400">
                <a:solidFill>
                  <a:schemeClr val="tx1"/>
                </a:solidFill>
                <a:latin typeface="Times New Roman" pitchFamily="18" charset="0"/>
                <a:ea typeface="標楷體" pitchFamily="65" charset="-120"/>
              </a:defRPr>
            </a:lvl3pPr>
            <a:lvl4pPr marL="1600200" indent="-228600">
              <a:defRPr kumimoji="1" sz="2400">
                <a:solidFill>
                  <a:schemeClr val="tx1"/>
                </a:solidFill>
                <a:latin typeface="Times New Roman" pitchFamily="18" charset="0"/>
                <a:ea typeface="標楷體" pitchFamily="65" charset="-120"/>
              </a:defRPr>
            </a:lvl4pPr>
            <a:lvl5pPr marL="2057400" indent="-228600">
              <a:defRPr kumimoji="1" sz="2400">
                <a:solidFill>
                  <a:schemeClr val="tx1"/>
                </a:solidFill>
                <a:latin typeface="Times New Roman" pitchFamily="18" charset="0"/>
                <a:ea typeface="標楷體" pitchFamily="65" charset="-12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itchFamily="18" charset="0"/>
                <a:ea typeface="標楷體" pitchFamily="65" charset="-12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itchFamily="18" charset="0"/>
                <a:ea typeface="標楷體" pitchFamily="65" charset="-12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itchFamily="18" charset="0"/>
                <a:ea typeface="標楷體" pitchFamily="65" charset="-12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itchFamily="18" charset="0"/>
                <a:ea typeface="標楷體" pitchFamily="65" charset="-120"/>
              </a:defRPr>
            </a:lvl9pPr>
          </a:lstStyle>
          <a:p>
            <a:pPr algn="ctr"/>
            <a:r>
              <a:rPr lang="zh-TW" altLang="en-US" sz="1200" b="1">
                <a:solidFill>
                  <a:srgbClr val="000000"/>
                </a:solidFill>
                <a:latin typeface="+mj-ea"/>
                <a:ea typeface="+mj-ea"/>
              </a:rPr>
              <a:t>耗材零組件</a:t>
            </a:r>
            <a:endParaRPr lang="en-US" altLang="zh-TW" sz="1200" b="1">
              <a:solidFill>
                <a:srgbClr val="000000"/>
              </a:solidFill>
              <a:latin typeface="+mj-ea"/>
              <a:ea typeface="+mj-ea"/>
            </a:endParaRPr>
          </a:p>
          <a:p>
            <a:pPr algn="ctr"/>
            <a:r>
              <a:rPr lang="zh-TW" altLang="en-US" sz="1200" b="1">
                <a:solidFill>
                  <a:srgbClr val="000000"/>
                </a:solidFill>
                <a:latin typeface="+mj-ea"/>
                <a:ea typeface="+mj-ea"/>
              </a:rPr>
              <a:t>國內採購</a:t>
            </a:r>
          </a:p>
        </p:txBody>
      </p:sp>
      <p:sp>
        <p:nvSpPr>
          <p:cNvPr id="65" name="文字方塊 41"/>
          <p:cNvSpPr txBox="1">
            <a:spLocks noChangeArrowheads="1"/>
          </p:cNvSpPr>
          <p:nvPr/>
        </p:nvSpPr>
        <p:spPr bwMode="auto">
          <a:xfrm>
            <a:off x="5962650" y="4356100"/>
            <a:ext cx="862013" cy="5857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kumimoji="1" sz="2400">
                <a:solidFill>
                  <a:schemeClr val="tx1"/>
                </a:solidFill>
                <a:latin typeface="Times New Roman" pitchFamily="18" charset="0"/>
                <a:ea typeface="標楷體" pitchFamily="65" charset="-120"/>
              </a:defRPr>
            </a:lvl1pPr>
            <a:lvl2pPr marL="742950" indent="-285750">
              <a:defRPr kumimoji="1" sz="2400">
                <a:solidFill>
                  <a:schemeClr val="tx1"/>
                </a:solidFill>
                <a:latin typeface="Times New Roman" pitchFamily="18" charset="0"/>
                <a:ea typeface="標楷體" pitchFamily="65" charset="-120"/>
              </a:defRPr>
            </a:lvl2pPr>
            <a:lvl3pPr marL="1143000" indent="-228600">
              <a:defRPr kumimoji="1" sz="2400">
                <a:solidFill>
                  <a:schemeClr val="tx1"/>
                </a:solidFill>
                <a:latin typeface="Times New Roman" pitchFamily="18" charset="0"/>
                <a:ea typeface="標楷體" pitchFamily="65" charset="-120"/>
              </a:defRPr>
            </a:lvl3pPr>
            <a:lvl4pPr marL="1600200" indent="-228600">
              <a:defRPr kumimoji="1" sz="2400">
                <a:solidFill>
                  <a:schemeClr val="tx1"/>
                </a:solidFill>
                <a:latin typeface="Times New Roman" pitchFamily="18" charset="0"/>
                <a:ea typeface="標楷體" pitchFamily="65" charset="-120"/>
              </a:defRPr>
            </a:lvl4pPr>
            <a:lvl5pPr marL="2057400" indent="-228600">
              <a:defRPr kumimoji="1" sz="2400">
                <a:solidFill>
                  <a:schemeClr val="tx1"/>
                </a:solidFill>
                <a:latin typeface="Times New Roman" pitchFamily="18" charset="0"/>
                <a:ea typeface="標楷體" pitchFamily="65" charset="-12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itchFamily="18" charset="0"/>
                <a:ea typeface="標楷體" pitchFamily="65" charset="-12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itchFamily="18" charset="0"/>
                <a:ea typeface="標楷體" pitchFamily="65" charset="-12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itchFamily="18" charset="0"/>
                <a:ea typeface="標楷體" pitchFamily="65" charset="-12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itchFamily="18" charset="0"/>
                <a:ea typeface="標楷體" pitchFamily="65" charset="-120"/>
              </a:defRPr>
            </a:lvl9pPr>
          </a:lstStyle>
          <a:p>
            <a:r>
              <a:rPr lang="en-US" altLang="zh-TW" sz="1600" b="1">
                <a:solidFill>
                  <a:srgbClr val="000000"/>
                </a:solidFill>
                <a:latin typeface="+mj-ea"/>
                <a:ea typeface="+mj-ea"/>
              </a:rPr>
              <a:t>2014</a:t>
            </a:r>
            <a:r>
              <a:rPr lang="zh-TW" altLang="en-US" sz="1600" b="1">
                <a:solidFill>
                  <a:srgbClr val="000000"/>
                </a:solidFill>
                <a:latin typeface="+mj-ea"/>
                <a:ea typeface="+mj-ea"/>
              </a:rPr>
              <a:t>年</a:t>
            </a:r>
            <a:endParaRPr lang="en-US" altLang="zh-TW" sz="1600" b="1">
              <a:solidFill>
                <a:srgbClr val="000000"/>
              </a:solidFill>
              <a:latin typeface="+mj-ea"/>
              <a:ea typeface="+mj-ea"/>
            </a:endParaRPr>
          </a:p>
          <a:p>
            <a:pPr algn="ctr"/>
            <a:r>
              <a:rPr lang="en-US" altLang="zh-TW" sz="1600" b="1">
                <a:solidFill>
                  <a:srgbClr val="000000"/>
                </a:solidFill>
                <a:latin typeface="+mj-ea"/>
                <a:ea typeface="+mj-ea"/>
              </a:rPr>
              <a:t>55%</a:t>
            </a:r>
            <a:endParaRPr lang="zh-TW" altLang="en-US" sz="1600" b="1">
              <a:solidFill>
                <a:srgbClr val="000000"/>
              </a:solidFill>
              <a:latin typeface="+mj-ea"/>
              <a:ea typeface="+mj-ea"/>
            </a:endParaRPr>
          </a:p>
        </p:txBody>
      </p:sp>
      <p:sp>
        <p:nvSpPr>
          <p:cNvPr id="66" name="等腰三角形 65"/>
          <p:cNvSpPr/>
          <p:nvPr/>
        </p:nvSpPr>
        <p:spPr>
          <a:xfrm>
            <a:off x="6191250" y="4948238"/>
            <a:ext cx="239713" cy="209550"/>
          </a:xfrm>
          <a:prstGeom prst="triangle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zh-TW" altLang="en-US">
              <a:solidFill>
                <a:prstClr val="white"/>
              </a:solidFill>
              <a:latin typeface="+mj-ea"/>
              <a:ea typeface="+mj-ea"/>
            </a:endParaRPr>
          </a:p>
        </p:txBody>
      </p:sp>
      <p:sp>
        <p:nvSpPr>
          <p:cNvPr id="67" name="文字方塊 45"/>
          <p:cNvSpPr txBox="1">
            <a:spLocks noChangeArrowheads="1"/>
          </p:cNvSpPr>
          <p:nvPr/>
        </p:nvSpPr>
        <p:spPr bwMode="auto">
          <a:xfrm>
            <a:off x="7113588" y="3913188"/>
            <a:ext cx="862012" cy="4619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kumimoji="1" sz="2400">
                <a:solidFill>
                  <a:schemeClr val="tx1"/>
                </a:solidFill>
                <a:latin typeface="Times New Roman" pitchFamily="18" charset="0"/>
                <a:ea typeface="標楷體" pitchFamily="65" charset="-120"/>
              </a:defRPr>
            </a:lvl1pPr>
            <a:lvl2pPr marL="742950" indent="-285750">
              <a:defRPr kumimoji="1" sz="2400">
                <a:solidFill>
                  <a:schemeClr val="tx1"/>
                </a:solidFill>
                <a:latin typeface="Times New Roman" pitchFamily="18" charset="0"/>
                <a:ea typeface="標楷體" pitchFamily="65" charset="-120"/>
              </a:defRPr>
            </a:lvl2pPr>
            <a:lvl3pPr marL="1143000" indent="-228600">
              <a:defRPr kumimoji="1" sz="2400">
                <a:solidFill>
                  <a:schemeClr val="tx1"/>
                </a:solidFill>
                <a:latin typeface="Times New Roman" pitchFamily="18" charset="0"/>
                <a:ea typeface="標楷體" pitchFamily="65" charset="-120"/>
              </a:defRPr>
            </a:lvl3pPr>
            <a:lvl4pPr marL="1600200" indent="-228600">
              <a:defRPr kumimoji="1" sz="2400">
                <a:solidFill>
                  <a:schemeClr val="tx1"/>
                </a:solidFill>
                <a:latin typeface="Times New Roman" pitchFamily="18" charset="0"/>
                <a:ea typeface="標楷體" pitchFamily="65" charset="-120"/>
              </a:defRPr>
            </a:lvl4pPr>
            <a:lvl5pPr marL="2057400" indent="-228600">
              <a:defRPr kumimoji="1" sz="2400">
                <a:solidFill>
                  <a:schemeClr val="tx1"/>
                </a:solidFill>
                <a:latin typeface="Times New Roman" pitchFamily="18" charset="0"/>
                <a:ea typeface="標楷體" pitchFamily="65" charset="-12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itchFamily="18" charset="0"/>
                <a:ea typeface="標楷體" pitchFamily="65" charset="-12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itchFamily="18" charset="0"/>
                <a:ea typeface="標楷體" pitchFamily="65" charset="-12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itchFamily="18" charset="0"/>
                <a:ea typeface="標楷體" pitchFamily="65" charset="-12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itchFamily="18" charset="0"/>
                <a:ea typeface="標楷體" pitchFamily="65" charset="-120"/>
              </a:defRPr>
            </a:lvl9pPr>
          </a:lstStyle>
          <a:p>
            <a:r>
              <a:rPr lang="zh-TW" altLang="en-US" sz="1200" b="1">
                <a:solidFill>
                  <a:srgbClr val="000000"/>
                </a:solidFill>
                <a:latin typeface="+mj-ea"/>
                <a:ea typeface="+mj-ea"/>
              </a:rPr>
              <a:t>外商在地採購金額</a:t>
            </a:r>
          </a:p>
        </p:txBody>
      </p:sp>
      <p:sp>
        <p:nvSpPr>
          <p:cNvPr id="68" name="等腰三角形 67"/>
          <p:cNvSpPr/>
          <p:nvPr/>
        </p:nvSpPr>
        <p:spPr>
          <a:xfrm>
            <a:off x="7391400" y="4948238"/>
            <a:ext cx="241300" cy="209550"/>
          </a:xfrm>
          <a:prstGeom prst="triangle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zh-TW" altLang="en-US">
              <a:solidFill>
                <a:prstClr val="white"/>
              </a:solidFill>
              <a:latin typeface="+mj-ea"/>
              <a:ea typeface="+mj-ea"/>
            </a:endParaRPr>
          </a:p>
        </p:txBody>
      </p:sp>
      <p:sp>
        <p:nvSpPr>
          <p:cNvPr id="69" name="文字方塊 50"/>
          <p:cNvSpPr txBox="1">
            <a:spLocks noChangeArrowheads="1"/>
          </p:cNvSpPr>
          <p:nvPr/>
        </p:nvSpPr>
        <p:spPr bwMode="auto">
          <a:xfrm>
            <a:off x="7137400" y="4294188"/>
            <a:ext cx="723900" cy="6477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kumimoji="1" sz="2400">
                <a:solidFill>
                  <a:schemeClr val="tx1"/>
                </a:solidFill>
                <a:latin typeface="Times New Roman" pitchFamily="18" charset="0"/>
                <a:ea typeface="標楷體" pitchFamily="65" charset="-120"/>
              </a:defRPr>
            </a:lvl1pPr>
            <a:lvl2pPr marL="742950" indent="-285750">
              <a:defRPr kumimoji="1" sz="2400">
                <a:solidFill>
                  <a:schemeClr val="tx1"/>
                </a:solidFill>
                <a:latin typeface="Times New Roman" pitchFamily="18" charset="0"/>
                <a:ea typeface="標楷體" pitchFamily="65" charset="-120"/>
              </a:defRPr>
            </a:lvl2pPr>
            <a:lvl3pPr marL="1143000" indent="-228600">
              <a:defRPr kumimoji="1" sz="2400">
                <a:solidFill>
                  <a:schemeClr val="tx1"/>
                </a:solidFill>
                <a:latin typeface="Times New Roman" pitchFamily="18" charset="0"/>
                <a:ea typeface="標楷體" pitchFamily="65" charset="-120"/>
              </a:defRPr>
            </a:lvl3pPr>
            <a:lvl4pPr marL="1600200" indent="-228600">
              <a:defRPr kumimoji="1" sz="2400">
                <a:solidFill>
                  <a:schemeClr val="tx1"/>
                </a:solidFill>
                <a:latin typeface="Times New Roman" pitchFamily="18" charset="0"/>
                <a:ea typeface="標楷體" pitchFamily="65" charset="-120"/>
              </a:defRPr>
            </a:lvl4pPr>
            <a:lvl5pPr marL="2057400" indent="-228600">
              <a:defRPr kumimoji="1" sz="2400">
                <a:solidFill>
                  <a:schemeClr val="tx1"/>
                </a:solidFill>
                <a:latin typeface="Times New Roman" pitchFamily="18" charset="0"/>
                <a:ea typeface="標楷體" pitchFamily="65" charset="-12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itchFamily="18" charset="0"/>
                <a:ea typeface="標楷體" pitchFamily="65" charset="-12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itchFamily="18" charset="0"/>
                <a:ea typeface="標楷體" pitchFamily="65" charset="-12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itchFamily="18" charset="0"/>
                <a:ea typeface="標楷體" pitchFamily="65" charset="-12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itchFamily="18" charset="0"/>
                <a:ea typeface="標楷體" pitchFamily="65" charset="-120"/>
              </a:defRPr>
            </a:lvl9pPr>
          </a:lstStyle>
          <a:p>
            <a:r>
              <a:rPr lang="en-US" altLang="zh-TW" sz="1200" b="1">
                <a:solidFill>
                  <a:srgbClr val="000000"/>
                </a:solidFill>
                <a:latin typeface="+mj-ea"/>
                <a:ea typeface="+mj-ea"/>
              </a:rPr>
              <a:t>2014</a:t>
            </a:r>
            <a:r>
              <a:rPr lang="zh-TW" altLang="en-US" sz="1200" b="1">
                <a:solidFill>
                  <a:srgbClr val="000000"/>
                </a:solidFill>
                <a:latin typeface="+mj-ea"/>
                <a:ea typeface="+mj-ea"/>
              </a:rPr>
              <a:t>年</a:t>
            </a:r>
            <a:endParaRPr lang="en-US" altLang="zh-TW" sz="1200" b="1">
              <a:solidFill>
                <a:srgbClr val="000000"/>
              </a:solidFill>
              <a:latin typeface="+mj-ea"/>
              <a:ea typeface="+mj-ea"/>
            </a:endParaRPr>
          </a:p>
          <a:p>
            <a:r>
              <a:rPr lang="zh-TW" altLang="en-US" sz="1200" b="1">
                <a:solidFill>
                  <a:srgbClr val="000000"/>
                </a:solidFill>
                <a:latin typeface="+mj-ea"/>
                <a:ea typeface="+mj-ea"/>
              </a:rPr>
              <a:t>新台幣</a:t>
            </a:r>
            <a:endParaRPr lang="en-US" altLang="zh-TW" sz="1200" b="1">
              <a:solidFill>
                <a:srgbClr val="000000"/>
              </a:solidFill>
              <a:latin typeface="+mj-ea"/>
              <a:ea typeface="+mj-ea"/>
            </a:endParaRPr>
          </a:p>
          <a:p>
            <a:r>
              <a:rPr lang="en-US" altLang="zh-TW" sz="1200" b="1">
                <a:solidFill>
                  <a:srgbClr val="000000"/>
                </a:solidFill>
                <a:latin typeface="+mj-ea"/>
                <a:ea typeface="+mj-ea"/>
              </a:rPr>
              <a:t>448</a:t>
            </a:r>
            <a:r>
              <a:rPr lang="zh-TW" altLang="en-US" sz="1200" b="1">
                <a:solidFill>
                  <a:srgbClr val="000000"/>
                </a:solidFill>
                <a:latin typeface="+mj-ea"/>
                <a:ea typeface="+mj-ea"/>
              </a:rPr>
              <a:t>億元</a:t>
            </a:r>
          </a:p>
        </p:txBody>
      </p:sp>
      <p:sp>
        <p:nvSpPr>
          <p:cNvPr id="70" name="圓角矩形 69"/>
          <p:cNvSpPr/>
          <p:nvPr/>
        </p:nvSpPr>
        <p:spPr>
          <a:xfrm>
            <a:off x="8481839" y="3959253"/>
            <a:ext cx="1164705" cy="1835395"/>
          </a:xfrm>
          <a:prstGeom prst="roundRect">
            <a:avLst/>
          </a:prstGeom>
          <a:gradFill rotWithShape="1">
            <a:gsLst>
              <a:gs pos="0">
                <a:srgbClr val="4BACC6">
                  <a:hueOff val="-9933876"/>
                  <a:satOff val="39811"/>
                  <a:alphaOff val="0"/>
                  <a:lumMod val="0"/>
                  <a:lumOff val="100000"/>
                </a:srgbClr>
              </a:gs>
              <a:gs pos="100000">
                <a:srgbClr val="FFC000"/>
              </a:gs>
            </a:gsLst>
            <a:lin ang="4140000" scaled="1"/>
          </a:gradFill>
          <a:ln>
            <a:noFill/>
          </a:ln>
          <a:effectLst>
            <a:outerShdw blurRad="76200" dist="38100" dir="5400000" rotWithShape="0">
              <a:srgbClr val="000000">
                <a:alpha val="60000"/>
              </a:srgbClr>
            </a:outerShdw>
          </a:effectLst>
          <a:scene3d>
            <a:camera prst="orthographicFront"/>
            <a:lightRig rig="threePt" dir="t">
              <a:rot lat="0" lon="0" rev="7500000"/>
            </a:lightRig>
          </a:scene3d>
          <a:sp3d prstMaterial="plastic">
            <a:bevelT w="127000" h="25400" prst="relaxedInset"/>
          </a:sp3d>
        </p:spPr>
        <p:txBody>
          <a:bodyPr anchor="ctr"/>
          <a:lstStyle/>
          <a:p>
            <a:pPr algn="ctr">
              <a:defRPr/>
            </a:pPr>
            <a:endParaRPr lang="zh-TW" altLang="en-US">
              <a:solidFill>
                <a:prstClr val="black"/>
              </a:solidFill>
              <a:latin typeface="+mj-ea"/>
              <a:ea typeface="+mj-ea"/>
            </a:endParaRPr>
          </a:p>
        </p:txBody>
      </p:sp>
      <p:sp>
        <p:nvSpPr>
          <p:cNvPr id="71" name="文字方塊 52"/>
          <p:cNvSpPr txBox="1">
            <a:spLocks noChangeArrowheads="1"/>
          </p:cNvSpPr>
          <p:nvPr/>
        </p:nvSpPr>
        <p:spPr bwMode="auto">
          <a:xfrm>
            <a:off x="8410575" y="3913188"/>
            <a:ext cx="1223963" cy="4619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kumimoji="1" sz="2400">
                <a:solidFill>
                  <a:schemeClr val="tx1"/>
                </a:solidFill>
                <a:latin typeface="Times New Roman" pitchFamily="18" charset="0"/>
                <a:ea typeface="標楷體" pitchFamily="65" charset="-120"/>
              </a:defRPr>
            </a:lvl1pPr>
            <a:lvl2pPr marL="742950" indent="-285750">
              <a:defRPr kumimoji="1" sz="2400">
                <a:solidFill>
                  <a:schemeClr val="tx1"/>
                </a:solidFill>
                <a:latin typeface="Times New Roman" pitchFamily="18" charset="0"/>
                <a:ea typeface="標楷體" pitchFamily="65" charset="-120"/>
              </a:defRPr>
            </a:lvl2pPr>
            <a:lvl3pPr marL="1143000" indent="-228600">
              <a:defRPr kumimoji="1" sz="2400">
                <a:solidFill>
                  <a:schemeClr val="tx1"/>
                </a:solidFill>
                <a:latin typeface="Times New Roman" pitchFamily="18" charset="0"/>
                <a:ea typeface="標楷體" pitchFamily="65" charset="-120"/>
              </a:defRPr>
            </a:lvl3pPr>
            <a:lvl4pPr marL="1600200" indent="-228600">
              <a:defRPr kumimoji="1" sz="2400">
                <a:solidFill>
                  <a:schemeClr val="tx1"/>
                </a:solidFill>
                <a:latin typeface="Times New Roman" pitchFamily="18" charset="0"/>
                <a:ea typeface="標楷體" pitchFamily="65" charset="-120"/>
              </a:defRPr>
            </a:lvl4pPr>
            <a:lvl5pPr marL="2057400" indent="-228600">
              <a:defRPr kumimoji="1" sz="2400">
                <a:solidFill>
                  <a:schemeClr val="tx1"/>
                </a:solidFill>
                <a:latin typeface="Times New Roman" pitchFamily="18" charset="0"/>
                <a:ea typeface="標楷體" pitchFamily="65" charset="-12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itchFamily="18" charset="0"/>
                <a:ea typeface="標楷體" pitchFamily="65" charset="-12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itchFamily="18" charset="0"/>
                <a:ea typeface="標楷體" pitchFamily="65" charset="-12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itchFamily="18" charset="0"/>
                <a:ea typeface="標楷體" pitchFamily="65" charset="-12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itchFamily="18" charset="0"/>
                <a:ea typeface="標楷體" pitchFamily="65" charset="-120"/>
              </a:defRPr>
            </a:lvl9pPr>
          </a:lstStyle>
          <a:p>
            <a:pPr algn="ctr"/>
            <a:r>
              <a:rPr lang="zh-TW" altLang="en-US" sz="1200" b="1">
                <a:solidFill>
                  <a:srgbClr val="000000"/>
                </a:solidFill>
                <a:latin typeface="+mj-ea"/>
                <a:ea typeface="+mj-ea"/>
              </a:rPr>
              <a:t>國內廠商</a:t>
            </a:r>
            <a:endParaRPr lang="en-US" altLang="zh-TW" sz="1200" b="1">
              <a:solidFill>
                <a:srgbClr val="000000"/>
              </a:solidFill>
              <a:latin typeface="+mj-ea"/>
              <a:ea typeface="+mj-ea"/>
            </a:endParaRPr>
          </a:p>
          <a:p>
            <a:pPr algn="ctr"/>
            <a:r>
              <a:rPr lang="zh-TW" altLang="en-US" sz="1200" b="1">
                <a:solidFill>
                  <a:srgbClr val="000000"/>
                </a:solidFill>
                <a:latin typeface="+mj-ea"/>
                <a:ea typeface="+mj-ea"/>
              </a:rPr>
              <a:t>產值</a:t>
            </a:r>
          </a:p>
        </p:txBody>
      </p:sp>
      <p:sp>
        <p:nvSpPr>
          <p:cNvPr id="72" name="等腰三角形 71"/>
          <p:cNvSpPr/>
          <p:nvPr/>
        </p:nvSpPr>
        <p:spPr>
          <a:xfrm>
            <a:off x="8926513" y="4948238"/>
            <a:ext cx="241300" cy="209550"/>
          </a:xfrm>
          <a:prstGeom prst="triangle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zh-TW" altLang="en-US">
              <a:solidFill>
                <a:prstClr val="white"/>
              </a:solidFill>
              <a:latin typeface="+mj-ea"/>
              <a:ea typeface="+mj-ea"/>
            </a:endParaRPr>
          </a:p>
        </p:txBody>
      </p:sp>
      <p:sp>
        <p:nvSpPr>
          <p:cNvPr id="73" name="文字方塊 16"/>
          <p:cNvSpPr txBox="1">
            <a:spLocks noChangeArrowheads="1"/>
          </p:cNvSpPr>
          <p:nvPr/>
        </p:nvSpPr>
        <p:spPr bwMode="auto">
          <a:xfrm>
            <a:off x="5745163" y="5859463"/>
            <a:ext cx="4017962" cy="9540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marL="903288" indent="-903288">
              <a:defRPr kumimoji="1" sz="2400">
                <a:solidFill>
                  <a:schemeClr val="tx1"/>
                </a:solidFill>
                <a:latin typeface="Times New Roman" pitchFamily="18" charset="0"/>
                <a:ea typeface="標楷體" pitchFamily="65" charset="-120"/>
              </a:defRPr>
            </a:lvl1pPr>
            <a:lvl2pPr marL="742950" indent="-285750">
              <a:defRPr kumimoji="1" sz="2400">
                <a:solidFill>
                  <a:schemeClr val="tx1"/>
                </a:solidFill>
                <a:latin typeface="Times New Roman" pitchFamily="18" charset="0"/>
                <a:ea typeface="標楷體" pitchFamily="65" charset="-120"/>
              </a:defRPr>
            </a:lvl2pPr>
            <a:lvl3pPr marL="1143000" indent="-228600">
              <a:defRPr kumimoji="1" sz="2400">
                <a:solidFill>
                  <a:schemeClr val="tx1"/>
                </a:solidFill>
                <a:latin typeface="Times New Roman" pitchFamily="18" charset="0"/>
                <a:ea typeface="標楷體" pitchFamily="65" charset="-120"/>
              </a:defRPr>
            </a:lvl3pPr>
            <a:lvl4pPr marL="1600200" indent="-228600">
              <a:defRPr kumimoji="1" sz="2400">
                <a:solidFill>
                  <a:schemeClr val="tx1"/>
                </a:solidFill>
                <a:latin typeface="Times New Roman" pitchFamily="18" charset="0"/>
                <a:ea typeface="標楷體" pitchFamily="65" charset="-120"/>
              </a:defRPr>
            </a:lvl4pPr>
            <a:lvl5pPr marL="2057400" indent="-228600">
              <a:defRPr kumimoji="1" sz="2400">
                <a:solidFill>
                  <a:schemeClr val="tx1"/>
                </a:solidFill>
                <a:latin typeface="Times New Roman" pitchFamily="18" charset="0"/>
                <a:ea typeface="標楷體" pitchFamily="65" charset="-12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itchFamily="18" charset="0"/>
                <a:ea typeface="標楷體" pitchFamily="65" charset="-12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itchFamily="18" charset="0"/>
                <a:ea typeface="標楷體" pitchFamily="65" charset="-12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itchFamily="18" charset="0"/>
                <a:ea typeface="標楷體" pitchFamily="65" charset="-12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itchFamily="18" charset="0"/>
                <a:ea typeface="標楷體" pitchFamily="65" charset="-120"/>
              </a:defRPr>
            </a:lvl9pPr>
          </a:lstStyle>
          <a:p>
            <a:r>
              <a:rPr lang="zh-TW" altLang="en-US" sz="1400" b="1">
                <a:solidFill>
                  <a:srgbClr val="000000"/>
                </a:solidFill>
                <a:latin typeface="+mj-ea"/>
                <a:ea typeface="+mj-ea"/>
              </a:rPr>
              <a:t>案例說明：協助</a:t>
            </a:r>
            <a:r>
              <a:rPr lang="zh-TW" altLang="en-US" sz="1400" b="1" u="sng">
                <a:solidFill>
                  <a:srgbClr val="FF0000"/>
                </a:solidFill>
                <a:latin typeface="+mj-ea"/>
                <a:ea typeface="+mj-ea"/>
              </a:rPr>
              <a:t>京鼎公司</a:t>
            </a:r>
            <a:r>
              <a:rPr lang="zh-TW" altLang="en-US" sz="1400" b="1">
                <a:solidFill>
                  <a:srgbClr val="000000"/>
                </a:solidFill>
                <a:latin typeface="+mj-ea"/>
                <a:ea typeface="+mj-ea"/>
              </a:rPr>
              <a:t>開發</a:t>
            </a:r>
            <a:r>
              <a:rPr lang="en-US" altLang="zh-TW" sz="1400" b="1">
                <a:solidFill>
                  <a:srgbClr val="000000"/>
                </a:solidFill>
                <a:latin typeface="+mj-ea"/>
                <a:ea typeface="+mj-ea"/>
              </a:rPr>
              <a:t>28</a:t>
            </a:r>
            <a:r>
              <a:rPr lang="zh-TW" altLang="en-US" sz="1400" b="1">
                <a:solidFill>
                  <a:srgbClr val="000000"/>
                </a:solidFill>
                <a:latin typeface="+mj-ea"/>
                <a:ea typeface="+mj-ea"/>
              </a:rPr>
              <a:t>奈米以下先進製程用氮氣填充模組供應台積電、聯電，並以腔體加工及組裝切入美商</a:t>
            </a:r>
            <a:r>
              <a:rPr lang="en-US" altLang="zh-TW" sz="1400" b="1">
                <a:solidFill>
                  <a:srgbClr val="000000"/>
                </a:solidFill>
                <a:latin typeface="+mj-ea"/>
                <a:ea typeface="+mj-ea"/>
              </a:rPr>
              <a:t>AMAT</a:t>
            </a:r>
            <a:r>
              <a:rPr lang="zh-TW" altLang="en-US" sz="1400" b="1">
                <a:solidFill>
                  <a:srgbClr val="000000"/>
                </a:solidFill>
                <a:latin typeface="+mj-ea"/>
                <a:ea typeface="+mj-ea"/>
              </a:rPr>
              <a:t>供應鏈，成為全球供應商。</a:t>
            </a:r>
            <a:endParaRPr lang="en-US" altLang="zh-TW" sz="1400" b="1">
              <a:solidFill>
                <a:srgbClr val="000000"/>
              </a:solidFill>
              <a:latin typeface="+mj-ea"/>
              <a:ea typeface="+mj-ea"/>
            </a:endParaRPr>
          </a:p>
        </p:txBody>
      </p:sp>
      <p:sp>
        <p:nvSpPr>
          <p:cNvPr id="74" name="矩形 73"/>
          <p:cNvSpPr>
            <a:spLocks noChangeArrowheads="1"/>
          </p:cNvSpPr>
          <p:nvPr/>
        </p:nvSpPr>
        <p:spPr bwMode="auto">
          <a:xfrm>
            <a:off x="6394450" y="2503488"/>
            <a:ext cx="2876550" cy="5222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pPr algn="ctr"/>
            <a:r>
              <a:rPr lang="zh-TW" altLang="en-US" sz="1400" b="1" u="sng">
                <a:solidFill>
                  <a:srgbClr val="000000"/>
                </a:solidFill>
                <a:latin typeface="+mj-ea"/>
                <a:ea typeface="+mj-ea"/>
              </a:rPr>
              <a:t>終端廠、外商及國內廠商三方對接</a:t>
            </a:r>
            <a:endParaRPr lang="en-US" altLang="zh-TW" sz="1400" b="1" u="sng">
              <a:solidFill>
                <a:srgbClr val="000000"/>
              </a:solidFill>
              <a:latin typeface="+mj-ea"/>
              <a:ea typeface="+mj-ea"/>
            </a:endParaRPr>
          </a:p>
          <a:p>
            <a:pPr algn="ctr"/>
            <a:r>
              <a:rPr lang="zh-TW" altLang="en-US" sz="1400" b="1" u="sng">
                <a:solidFill>
                  <a:srgbClr val="000000"/>
                </a:solidFill>
                <a:latin typeface="+mj-ea"/>
                <a:ea typeface="+mj-ea"/>
              </a:rPr>
              <a:t>完備國內半導體供應鏈</a:t>
            </a:r>
          </a:p>
        </p:txBody>
      </p:sp>
      <p:sp>
        <p:nvSpPr>
          <p:cNvPr id="75" name="文字方塊 41"/>
          <p:cNvSpPr txBox="1">
            <a:spLocks noChangeArrowheads="1"/>
          </p:cNvSpPr>
          <p:nvPr/>
        </p:nvSpPr>
        <p:spPr bwMode="auto">
          <a:xfrm>
            <a:off x="5961063" y="5148263"/>
            <a:ext cx="863600" cy="584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kumimoji="1" sz="2400">
                <a:solidFill>
                  <a:schemeClr val="tx1"/>
                </a:solidFill>
                <a:latin typeface="Times New Roman" pitchFamily="18" charset="0"/>
                <a:ea typeface="標楷體" pitchFamily="65" charset="-120"/>
              </a:defRPr>
            </a:lvl1pPr>
            <a:lvl2pPr marL="742950" indent="-285750">
              <a:defRPr kumimoji="1" sz="2400">
                <a:solidFill>
                  <a:schemeClr val="tx1"/>
                </a:solidFill>
                <a:latin typeface="Times New Roman" pitchFamily="18" charset="0"/>
                <a:ea typeface="標楷體" pitchFamily="65" charset="-120"/>
              </a:defRPr>
            </a:lvl2pPr>
            <a:lvl3pPr marL="1143000" indent="-228600">
              <a:defRPr kumimoji="1" sz="2400">
                <a:solidFill>
                  <a:schemeClr val="tx1"/>
                </a:solidFill>
                <a:latin typeface="Times New Roman" pitchFamily="18" charset="0"/>
                <a:ea typeface="標楷體" pitchFamily="65" charset="-120"/>
              </a:defRPr>
            </a:lvl3pPr>
            <a:lvl4pPr marL="1600200" indent="-228600">
              <a:defRPr kumimoji="1" sz="2400">
                <a:solidFill>
                  <a:schemeClr val="tx1"/>
                </a:solidFill>
                <a:latin typeface="Times New Roman" pitchFamily="18" charset="0"/>
                <a:ea typeface="標楷體" pitchFamily="65" charset="-120"/>
              </a:defRPr>
            </a:lvl4pPr>
            <a:lvl5pPr marL="2057400" indent="-228600">
              <a:defRPr kumimoji="1" sz="2400">
                <a:solidFill>
                  <a:schemeClr val="tx1"/>
                </a:solidFill>
                <a:latin typeface="Times New Roman" pitchFamily="18" charset="0"/>
                <a:ea typeface="標楷體" pitchFamily="65" charset="-12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itchFamily="18" charset="0"/>
                <a:ea typeface="標楷體" pitchFamily="65" charset="-12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itchFamily="18" charset="0"/>
                <a:ea typeface="標楷體" pitchFamily="65" charset="-12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itchFamily="18" charset="0"/>
                <a:ea typeface="標楷體" pitchFamily="65" charset="-12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itchFamily="18" charset="0"/>
                <a:ea typeface="標楷體" pitchFamily="65" charset="-120"/>
              </a:defRPr>
            </a:lvl9pPr>
          </a:lstStyle>
          <a:p>
            <a:r>
              <a:rPr lang="en-US" altLang="zh-TW" sz="1600" b="1">
                <a:solidFill>
                  <a:srgbClr val="000000"/>
                </a:solidFill>
                <a:latin typeface="+mj-ea"/>
                <a:ea typeface="+mj-ea"/>
              </a:rPr>
              <a:t>2010</a:t>
            </a:r>
            <a:r>
              <a:rPr lang="zh-TW" altLang="en-US" sz="1600" b="1">
                <a:solidFill>
                  <a:srgbClr val="000000"/>
                </a:solidFill>
                <a:latin typeface="+mj-ea"/>
                <a:ea typeface="+mj-ea"/>
              </a:rPr>
              <a:t>年</a:t>
            </a:r>
            <a:endParaRPr lang="en-US" altLang="zh-TW" sz="1600" b="1">
              <a:solidFill>
                <a:srgbClr val="000000"/>
              </a:solidFill>
              <a:latin typeface="+mj-ea"/>
              <a:ea typeface="+mj-ea"/>
            </a:endParaRPr>
          </a:p>
          <a:p>
            <a:pPr algn="ctr"/>
            <a:r>
              <a:rPr lang="en-US" altLang="zh-TW" sz="1600" b="1">
                <a:solidFill>
                  <a:srgbClr val="000000"/>
                </a:solidFill>
                <a:latin typeface="+mj-ea"/>
                <a:ea typeface="+mj-ea"/>
              </a:rPr>
              <a:t>25%</a:t>
            </a:r>
            <a:endParaRPr lang="zh-TW" altLang="en-US" sz="1600" b="1">
              <a:solidFill>
                <a:srgbClr val="000000"/>
              </a:solidFill>
              <a:latin typeface="+mj-ea"/>
              <a:ea typeface="+mj-ea"/>
            </a:endParaRPr>
          </a:p>
        </p:txBody>
      </p:sp>
      <p:sp>
        <p:nvSpPr>
          <p:cNvPr id="76" name="文字方塊 50"/>
          <p:cNvSpPr txBox="1">
            <a:spLocks noChangeArrowheads="1"/>
          </p:cNvSpPr>
          <p:nvPr/>
        </p:nvSpPr>
        <p:spPr bwMode="auto">
          <a:xfrm>
            <a:off x="7185025" y="5159375"/>
            <a:ext cx="723900" cy="646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kumimoji="1" sz="2400">
                <a:solidFill>
                  <a:schemeClr val="tx1"/>
                </a:solidFill>
                <a:latin typeface="Times New Roman" pitchFamily="18" charset="0"/>
                <a:ea typeface="標楷體" pitchFamily="65" charset="-120"/>
              </a:defRPr>
            </a:lvl1pPr>
            <a:lvl2pPr marL="742950" indent="-285750">
              <a:defRPr kumimoji="1" sz="2400">
                <a:solidFill>
                  <a:schemeClr val="tx1"/>
                </a:solidFill>
                <a:latin typeface="Times New Roman" pitchFamily="18" charset="0"/>
                <a:ea typeface="標楷體" pitchFamily="65" charset="-120"/>
              </a:defRPr>
            </a:lvl2pPr>
            <a:lvl3pPr marL="1143000" indent="-228600">
              <a:defRPr kumimoji="1" sz="2400">
                <a:solidFill>
                  <a:schemeClr val="tx1"/>
                </a:solidFill>
                <a:latin typeface="Times New Roman" pitchFamily="18" charset="0"/>
                <a:ea typeface="標楷體" pitchFamily="65" charset="-120"/>
              </a:defRPr>
            </a:lvl3pPr>
            <a:lvl4pPr marL="1600200" indent="-228600">
              <a:defRPr kumimoji="1" sz="2400">
                <a:solidFill>
                  <a:schemeClr val="tx1"/>
                </a:solidFill>
                <a:latin typeface="Times New Roman" pitchFamily="18" charset="0"/>
                <a:ea typeface="標楷體" pitchFamily="65" charset="-120"/>
              </a:defRPr>
            </a:lvl4pPr>
            <a:lvl5pPr marL="2057400" indent="-228600">
              <a:defRPr kumimoji="1" sz="2400">
                <a:solidFill>
                  <a:schemeClr val="tx1"/>
                </a:solidFill>
                <a:latin typeface="Times New Roman" pitchFamily="18" charset="0"/>
                <a:ea typeface="標楷體" pitchFamily="65" charset="-12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itchFamily="18" charset="0"/>
                <a:ea typeface="標楷體" pitchFamily="65" charset="-12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itchFamily="18" charset="0"/>
                <a:ea typeface="標楷體" pitchFamily="65" charset="-12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itchFamily="18" charset="0"/>
                <a:ea typeface="標楷體" pitchFamily="65" charset="-12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itchFamily="18" charset="0"/>
                <a:ea typeface="標楷體" pitchFamily="65" charset="-120"/>
              </a:defRPr>
            </a:lvl9pPr>
          </a:lstStyle>
          <a:p>
            <a:r>
              <a:rPr lang="en-US" altLang="zh-TW" sz="1200" b="1">
                <a:solidFill>
                  <a:srgbClr val="000000"/>
                </a:solidFill>
                <a:latin typeface="+mj-ea"/>
                <a:ea typeface="+mj-ea"/>
              </a:rPr>
              <a:t>2010</a:t>
            </a:r>
            <a:r>
              <a:rPr lang="zh-TW" altLang="en-US" sz="1200" b="1">
                <a:solidFill>
                  <a:srgbClr val="000000"/>
                </a:solidFill>
                <a:latin typeface="+mj-ea"/>
                <a:ea typeface="+mj-ea"/>
              </a:rPr>
              <a:t>年</a:t>
            </a:r>
            <a:endParaRPr lang="en-US" altLang="zh-TW" sz="1200" b="1">
              <a:solidFill>
                <a:srgbClr val="000000"/>
              </a:solidFill>
              <a:latin typeface="+mj-ea"/>
              <a:ea typeface="+mj-ea"/>
            </a:endParaRPr>
          </a:p>
          <a:p>
            <a:r>
              <a:rPr lang="zh-TW" altLang="en-US" sz="1200" b="1">
                <a:solidFill>
                  <a:srgbClr val="000000"/>
                </a:solidFill>
                <a:latin typeface="+mj-ea"/>
                <a:ea typeface="+mj-ea"/>
              </a:rPr>
              <a:t>新台幣</a:t>
            </a:r>
            <a:endParaRPr lang="en-US" altLang="zh-TW" sz="1200" b="1">
              <a:solidFill>
                <a:srgbClr val="000000"/>
              </a:solidFill>
              <a:latin typeface="+mj-ea"/>
              <a:ea typeface="+mj-ea"/>
            </a:endParaRPr>
          </a:p>
          <a:p>
            <a:r>
              <a:rPr lang="en-US" altLang="zh-TW" sz="1200" b="1">
                <a:solidFill>
                  <a:srgbClr val="000000"/>
                </a:solidFill>
                <a:latin typeface="+mj-ea"/>
                <a:ea typeface="+mj-ea"/>
              </a:rPr>
              <a:t>164</a:t>
            </a:r>
            <a:r>
              <a:rPr lang="zh-TW" altLang="en-US" sz="1200" b="1">
                <a:solidFill>
                  <a:srgbClr val="000000"/>
                </a:solidFill>
                <a:latin typeface="+mj-ea"/>
                <a:ea typeface="+mj-ea"/>
              </a:rPr>
              <a:t>億元</a:t>
            </a:r>
          </a:p>
        </p:txBody>
      </p:sp>
      <p:sp>
        <p:nvSpPr>
          <p:cNvPr id="77" name="文字方塊 50"/>
          <p:cNvSpPr txBox="1">
            <a:spLocks noChangeArrowheads="1"/>
          </p:cNvSpPr>
          <p:nvPr/>
        </p:nvSpPr>
        <p:spPr bwMode="auto">
          <a:xfrm>
            <a:off x="8694738" y="4292600"/>
            <a:ext cx="877163" cy="6463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kumimoji="1" sz="2400">
                <a:solidFill>
                  <a:schemeClr val="tx1"/>
                </a:solidFill>
                <a:latin typeface="Times New Roman" pitchFamily="18" charset="0"/>
                <a:ea typeface="標楷體" pitchFamily="65" charset="-120"/>
              </a:defRPr>
            </a:lvl1pPr>
            <a:lvl2pPr marL="742950" indent="-285750">
              <a:defRPr kumimoji="1" sz="2400">
                <a:solidFill>
                  <a:schemeClr val="tx1"/>
                </a:solidFill>
                <a:latin typeface="Times New Roman" pitchFamily="18" charset="0"/>
                <a:ea typeface="標楷體" pitchFamily="65" charset="-120"/>
              </a:defRPr>
            </a:lvl2pPr>
            <a:lvl3pPr marL="1143000" indent="-228600">
              <a:defRPr kumimoji="1" sz="2400">
                <a:solidFill>
                  <a:schemeClr val="tx1"/>
                </a:solidFill>
                <a:latin typeface="Times New Roman" pitchFamily="18" charset="0"/>
                <a:ea typeface="標楷體" pitchFamily="65" charset="-120"/>
              </a:defRPr>
            </a:lvl3pPr>
            <a:lvl4pPr marL="1600200" indent="-228600">
              <a:defRPr kumimoji="1" sz="2400">
                <a:solidFill>
                  <a:schemeClr val="tx1"/>
                </a:solidFill>
                <a:latin typeface="Times New Roman" pitchFamily="18" charset="0"/>
                <a:ea typeface="標楷體" pitchFamily="65" charset="-120"/>
              </a:defRPr>
            </a:lvl4pPr>
            <a:lvl5pPr marL="2057400" indent="-228600">
              <a:defRPr kumimoji="1" sz="2400">
                <a:solidFill>
                  <a:schemeClr val="tx1"/>
                </a:solidFill>
                <a:latin typeface="Times New Roman" pitchFamily="18" charset="0"/>
                <a:ea typeface="標楷體" pitchFamily="65" charset="-12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itchFamily="18" charset="0"/>
                <a:ea typeface="標楷體" pitchFamily="65" charset="-12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itchFamily="18" charset="0"/>
                <a:ea typeface="標楷體" pitchFamily="65" charset="-12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itchFamily="18" charset="0"/>
                <a:ea typeface="標楷體" pitchFamily="65" charset="-12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itchFamily="18" charset="0"/>
                <a:ea typeface="標楷體" pitchFamily="65" charset="-120"/>
              </a:defRPr>
            </a:lvl9pPr>
          </a:lstStyle>
          <a:p>
            <a:r>
              <a:rPr lang="en-US" altLang="zh-TW" sz="1200" b="1">
                <a:solidFill>
                  <a:srgbClr val="000000"/>
                </a:solidFill>
                <a:latin typeface="+mj-ea"/>
                <a:ea typeface="+mj-ea"/>
              </a:rPr>
              <a:t>2014</a:t>
            </a:r>
            <a:r>
              <a:rPr lang="zh-TW" altLang="en-US" sz="1200" b="1">
                <a:solidFill>
                  <a:srgbClr val="000000"/>
                </a:solidFill>
                <a:latin typeface="+mj-ea"/>
                <a:ea typeface="+mj-ea"/>
              </a:rPr>
              <a:t>年</a:t>
            </a:r>
            <a:endParaRPr lang="en-US" altLang="zh-TW" sz="1200" b="1">
              <a:solidFill>
                <a:srgbClr val="000000"/>
              </a:solidFill>
              <a:latin typeface="+mj-ea"/>
              <a:ea typeface="+mj-ea"/>
            </a:endParaRPr>
          </a:p>
          <a:p>
            <a:r>
              <a:rPr lang="zh-TW" altLang="en-US" sz="1200" b="1">
                <a:solidFill>
                  <a:srgbClr val="000000"/>
                </a:solidFill>
                <a:latin typeface="+mj-ea"/>
                <a:ea typeface="+mj-ea"/>
              </a:rPr>
              <a:t>新台幣</a:t>
            </a:r>
            <a:endParaRPr lang="en-US" altLang="zh-TW" sz="1200" b="1">
              <a:solidFill>
                <a:srgbClr val="000000"/>
              </a:solidFill>
              <a:latin typeface="+mj-ea"/>
              <a:ea typeface="+mj-ea"/>
            </a:endParaRPr>
          </a:p>
          <a:p>
            <a:r>
              <a:rPr lang="en-US" altLang="zh-TW" sz="1200" b="1">
                <a:solidFill>
                  <a:srgbClr val="000000"/>
                </a:solidFill>
                <a:latin typeface="+mj-ea"/>
                <a:ea typeface="+mj-ea"/>
              </a:rPr>
              <a:t>1,148</a:t>
            </a:r>
            <a:r>
              <a:rPr lang="zh-TW" altLang="en-US" sz="1200" b="1">
                <a:solidFill>
                  <a:srgbClr val="000000"/>
                </a:solidFill>
                <a:latin typeface="+mj-ea"/>
                <a:ea typeface="+mj-ea"/>
              </a:rPr>
              <a:t>億元</a:t>
            </a:r>
          </a:p>
        </p:txBody>
      </p:sp>
      <p:sp>
        <p:nvSpPr>
          <p:cNvPr id="78" name="文字方塊 50"/>
          <p:cNvSpPr txBox="1">
            <a:spLocks noChangeArrowheads="1"/>
          </p:cNvSpPr>
          <p:nvPr/>
        </p:nvSpPr>
        <p:spPr bwMode="auto">
          <a:xfrm>
            <a:off x="8766175" y="5157788"/>
            <a:ext cx="723900" cy="6461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kumimoji="1" sz="2400">
                <a:solidFill>
                  <a:schemeClr val="tx1"/>
                </a:solidFill>
                <a:latin typeface="Times New Roman" pitchFamily="18" charset="0"/>
                <a:ea typeface="標楷體" pitchFamily="65" charset="-120"/>
              </a:defRPr>
            </a:lvl1pPr>
            <a:lvl2pPr marL="742950" indent="-285750">
              <a:defRPr kumimoji="1" sz="2400">
                <a:solidFill>
                  <a:schemeClr val="tx1"/>
                </a:solidFill>
                <a:latin typeface="Times New Roman" pitchFamily="18" charset="0"/>
                <a:ea typeface="標楷體" pitchFamily="65" charset="-120"/>
              </a:defRPr>
            </a:lvl2pPr>
            <a:lvl3pPr marL="1143000" indent="-228600">
              <a:defRPr kumimoji="1" sz="2400">
                <a:solidFill>
                  <a:schemeClr val="tx1"/>
                </a:solidFill>
                <a:latin typeface="Times New Roman" pitchFamily="18" charset="0"/>
                <a:ea typeface="標楷體" pitchFamily="65" charset="-120"/>
              </a:defRPr>
            </a:lvl3pPr>
            <a:lvl4pPr marL="1600200" indent="-228600">
              <a:defRPr kumimoji="1" sz="2400">
                <a:solidFill>
                  <a:schemeClr val="tx1"/>
                </a:solidFill>
                <a:latin typeface="Times New Roman" pitchFamily="18" charset="0"/>
                <a:ea typeface="標楷體" pitchFamily="65" charset="-120"/>
              </a:defRPr>
            </a:lvl4pPr>
            <a:lvl5pPr marL="2057400" indent="-228600">
              <a:defRPr kumimoji="1" sz="2400">
                <a:solidFill>
                  <a:schemeClr val="tx1"/>
                </a:solidFill>
                <a:latin typeface="Times New Roman" pitchFamily="18" charset="0"/>
                <a:ea typeface="標楷體" pitchFamily="65" charset="-12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itchFamily="18" charset="0"/>
                <a:ea typeface="標楷體" pitchFamily="65" charset="-12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itchFamily="18" charset="0"/>
                <a:ea typeface="標楷體" pitchFamily="65" charset="-12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itchFamily="18" charset="0"/>
                <a:ea typeface="標楷體" pitchFamily="65" charset="-12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itchFamily="18" charset="0"/>
                <a:ea typeface="標楷體" pitchFamily="65" charset="-120"/>
              </a:defRPr>
            </a:lvl9pPr>
          </a:lstStyle>
          <a:p>
            <a:r>
              <a:rPr lang="en-US" altLang="zh-TW" sz="1200" b="1">
                <a:solidFill>
                  <a:srgbClr val="000000"/>
                </a:solidFill>
                <a:latin typeface="+mj-ea"/>
                <a:ea typeface="+mj-ea"/>
              </a:rPr>
              <a:t>2010</a:t>
            </a:r>
            <a:r>
              <a:rPr lang="zh-TW" altLang="en-US" sz="1200" b="1">
                <a:solidFill>
                  <a:srgbClr val="000000"/>
                </a:solidFill>
                <a:latin typeface="+mj-ea"/>
                <a:ea typeface="+mj-ea"/>
              </a:rPr>
              <a:t>年</a:t>
            </a:r>
            <a:endParaRPr lang="en-US" altLang="zh-TW" sz="1200" b="1">
              <a:solidFill>
                <a:srgbClr val="000000"/>
              </a:solidFill>
              <a:latin typeface="+mj-ea"/>
              <a:ea typeface="+mj-ea"/>
            </a:endParaRPr>
          </a:p>
          <a:p>
            <a:r>
              <a:rPr lang="zh-TW" altLang="en-US" sz="1200" b="1">
                <a:solidFill>
                  <a:srgbClr val="000000"/>
                </a:solidFill>
                <a:latin typeface="+mj-ea"/>
                <a:ea typeface="+mj-ea"/>
              </a:rPr>
              <a:t>新台幣</a:t>
            </a:r>
            <a:endParaRPr lang="en-US" altLang="zh-TW" sz="1200" b="1">
              <a:solidFill>
                <a:srgbClr val="000000"/>
              </a:solidFill>
              <a:latin typeface="+mj-ea"/>
              <a:ea typeface="+mj-ea"/>
            </a:endParaRPr>
          </a:p>
          <a:p>
            <a:r>
              <a:rPr lang="en-US" altLang="zh-TW" sz="1200" b="1">
                <a:solidFill>
                  <a:srgbClr val="000000"/>
                </a:solidFill>
                <a:latin typeface="+mj-ea"/>
                <a:ea typeface="+mj-ea"/>
              </a:rPr>
              <a:t>608</a:t>
            </a:r>
            <a:r>
              <a:rPr lang="zh-TW" altLang="en-US" sz="1200" b="1">
                <a:solidFill>
                  <a:srgbClr val="000000"/>
                </a:solidFill>
                <a:latin typeface="+mj-ea"/>
                <a:ea typeface="+mj-ea"/>
              </a:rPr>
              <a:t>億元</a:t>
            </a:r>
          </a:p>
        </p:txBody>
      </p:sp>
      <p:pic>
        <p:nvPicPr>
          <p:cNvPr id="79" name="Picture 4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l="3004" r="5476"/>
          <a:stretch>
            <a:fillRect/>
          </a:stretch>
        </p:blipFill>
        <p:spPr bwMode="auto">
          <a:xfrm>
            <a:off x="5889625" y="2874963"/>
            <a:ext cx="3946525" cy="11303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17961" dir="2700000" kx="-3284103" algn="br" rotWithShape="0">
                    <a:srgbClr val="2F4D71">
                      <a:alpha val="50000"/>
                    </a:srgbClr>
                  </a:outerShdw>
                </a:effectLst>
              </a14:hiddenEffects>
            </a:ext>
          </a:extLst>
        </p:spPr>
      </p:pic>
      <p:sp>
        <p:nvSpPr>
          <p:cNvPr id="80" name="標題 1"/>
          <p:cNvSpPr>
            <a:spLocks noGrp="1"/>
          </p:cNvSpPr>
          <p:nvPr>
            <p:ph type="title"/>
          </p:nvPr>
        </p:nvSpPr>
        <p:spPr>
          <a:xfrm>
            <a:off x="1286592" y="0"/>
            <a:ext cx="7355550" cy="706438"/>
          </a:xfrm>
        </p:spPr>
        <p:txBody>
          <a:bodyPr/>
          <a:lstStyle/>
          <a:p>
            <a:pPr algn="ctr"/>
            <a:r>
              <a:rPr lang="zh-TW" altLang="en-US" dirty="0">
                <a:latin typeface="+mj-ea"/>
                <a:ea typeface="+mj-ea"/>
              </a:rPr>
              <a:t>貮、</a:t>
            </a:r>
            <a:r>
              <a:rPr lang="zh-TW" altLang="en-US" dirty="0" smtClean="0">
                <a:latin typeface="+mj-ea"/>
                <a:ea typeface="+mj-ea"/>
              </a:rPr>
              <a:t>機械產業發展策略</a:t>
            </a:r>
            <a:endParaRPr lang="en-US" altLang="zh-TW" dirty="0" smtClean="0">
              <a:latin typeface="+mj-ea"/>
              <a:ea typeface="+mj-ea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4074684264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http://hirecruit.nat.gov.tw/chinese/images/logo_idic.gif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" y="1"/>
            <a:ext cx="1615689" cy="597899"/>
          </a:xfrm>
          <a:prstGeom prst="rect">
            <a:avLst/>
          </a:prstGeom>
          <a:noFill/>
        </p:spPr>
      </p:pic>
      <p:sp>
        <p:nvSpPr>
          <p:cNvPr id="5" name="內容版面配置區 2"/>
          <p:cNvSpPr txBox="1">
            <a:spLocks/>
          </p:cNvSpPr>
          <p:nvPr/>
        </p:nvSpPr>
        <p:spPr bwMode="auto">
          <a:xfrm>
            <a:off x="344488" y="765175"/>
            <a:ext cx="7553325" cy="504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•"/>
              <a:defRPr sz="3200" kern="1200">
                <a:solidFill>
                  <a:schemeClr val="tx1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–"/>
              <a:defRPr sz="2800" kern="1200">
                <a:solidFill>
                  <a:schemeClr val="tx1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+mn-cs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•"/>
              <a:defRPr sz="2400" kern="1200">
                <a:solidFill>
                  <a:schemeClr val="tx1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+mn-cs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–"/>
              <a:defRPr sz="2000" kern="1200">
                <a:solidFill>
                  <a:schemeClr val="tx1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+mn-cs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 kern="1200">
                <a:solidFill>
                  <a:schemeClr val="tx1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charset="0"/>
              <a:buNone/>
              <a:tabLst/>
              <a:defRPr/>
            </a:pPr>
            <a:r>
              <a:rPr kumimoji="0" lang="zh-TW" altLang="en-US" sz="2400" b="1" i="0" u="none" strike="noStrike" kern="1200" cap="none" spc="0" normalizeH="0" baseline="0" noProof="0" smtClean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Times New Roman" panose="02020603050405020304" pitchFamily="18" charset="0"/>
                <a:ea typeface="標楷體" panose="03000509000000000000" pitchFamily="65" charset="-120"/>
                <a:cs typeface="+mn-cs"/>
              </a:rPr>
              <a:t>三、整合機器人智慧聯網技術，搶攻智動化應用市場</a:t>
            </a:r>
            <a:endParaRPr kumimoji="0" lang="en-US" altLang="zh-TW" sz="2400" b="1" i="0" u="none" strike="noStrike" kern="1200" cap="none" spc="0" normalizeH="0" baseline="0" noProof="0" smtClean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Times New Roman" panose="02020603050405020304" pitchFamily="18" charset="0"/>
              <a:ea typeface="標楷體" panose="03000509000000000000" pitchFamily="65" charset="-120"/>
              <a:cs typeface="+mn-cs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charset="0"/>
              <a:buNone/>
              <a:tabLst/>
              <a:defRPr/>
            </a:pPr>
            <a:endParaRPr kumimoji="0" lang="en-US" altLang="zh-TW" sz="2400" b="1" i="0" u="none" strike="noStrike" kern="1200" cap="none" spc="0" normalizeH="0" baseline="0" noProof="0" smtClean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Times New Roman" panose="02020603050405020304" pitchFamily="18" charset="0"/>
              <a:ea typeface="標楷體" panose="03000509000000000000" pitchFamily="65" charset="-120"/>
              <a:cs typeface="+mn-cs"/>
            </a:endParaRPr>
          </a:p>
        </p:txBody>
      </p:sp>
      <p:cxnSp>
        <p:nvCxnSpPr>
          <p:cNvPr id="6" name="直線單箭頭接點 5"/>
          <p:cNvCxnSpPr/>
          <p:nvPr/>
        </p:nvCxnSpPr>
        <p:spPr>
          <a:xfrm>
            <a:off x="3667125" y="3714750"/>
            <a:ext cx="2500313" cy="1588"/>
          </a:xfrm>
          <a:prstGeom prst="straightConnector1">
            <a:avLst/>
          </a:prstGeom>
          <a:noFill/>
          <a:ln w="57150" cap="flat" cmpd="sng" algn="ctr">
            <a:solidFill>
              <a:srgbClr val="FF0000"/>
            </a:solidFill>
            <a:prstDash val="solid"/>
            <a:tailEnd type="triangle"/>
          </a:ln>
          <a:effectLst/>
        </p:spPr>
      </p:cxnSp>
      <p:sp>
        <p:nvSpPr>
          <p:cNvPr id="7" name="文字方塊 111"/>
          <p:cNvSpPr txBox="1">
            <a:spLocks noChangeArrowheads="1"/>
          </p:cNvSpPr>
          <p:nvPr/>
        </p:nvSpPr>
        <p:spPr bwMode="auto">
          <a:xfrm>
            <a:off x="3595688" y="3875088"/>
            <a:ext cx="2714625" cy="25542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marL="180975" indent="-180975">
              <a:defRPr kumimoji="1" sz="2400">
                <a:solidFill>
                  <a:schemeClr val="tx1"/>
                </a:solidFill>
                <a:latin typeface="Times New Roman" pitchFamily="18" charset="0"/>
                <a:ea typeface="標楷體" pitchFamily="65" charset="-120"/>
              </a:defRPr>
            </a:lvl1pPr>
            <a:lvl2pPr marL="742950" indent="-285750">
              <a:defRPr kumimoji="1" sz="2400">
                <a:solidFill>
                  <a:schemeClr val="tx1"/>
                </a:solidFill>
                <a:latin typeface="Times New Roman" pitchFamily="18" charset="0"/>
                <a:ea typeface="標楷體" pitchFamily="65" charset="-120"/>
              </a:defRPr>
            </a:lvl2pPr>
            <a:lvl3pPr marL="1143000" indent="-228600">
              <a:defRPr kumimoji="1" sz="2400">
                <a:solidFill>
                  <a:schemeClr val="tx1"/>
                </a:solidFill>
                <a:latin typeface="Times New Roman" pitchFamily="18" charset="0"/>
                <a:ea typeface="標楷體" pitchFamily="65" charset="-120"/>
              </a:defRPr>
            </a:lvl3pPr>
            <a:lvl4pPr marL="1600200" indent="-228600">
              <a:defRPr kumimoji="1" sz="2400">
                <a:solidFill>
                  <a:schemeClr val="tx1"/>
                </a:solidFill>
                <a:latin typeface="Times New Roman" pitchFamily="18" charset="0"/>
                <a:ea typeface="標楷體" pitchFamily="65" charset="-120"/>
              </a:defRPr>
            </a:lvl4pPr>
            <a:lvl5pPr marL="2057400" indent="-228600">
              <a:defRPr kumimoji="1" sz="2400">
                <a:solidFill>
                  <a:schemeClr val="tx1"/>
                </a:solidFill>
                <a:latin typeface="Times New Roman" pitchFamily="18" charset="0"/>
                <a:ea typeface="標楷體" pitchFamily="65" charset="-12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itchFamily="18" charset="0"/>
                <a:ea typeface="標楷體" pitchFamily="65" charset="-12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itchFamily="18" charset="0"/>
                <a:ea typeface="標楷體" pitchFamily="65" charset="-12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itchFamily="18" charset="0"/>
                <a:ea typeface="標楷體" pitchFamily="65" charset="-12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itchFamily="18" charset="0"/>
                <a:ea typeface="標楷體" pitchFamily="65" charset="-120"/>
              </a:defRPr>
            </a:lvl9pPr>
          </a:lstStyle>
          <a:p>
            <a:pPr marL="180975" marR="0" lvl="0" indent="-180975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charset="0"/>
              <a:buChar char="•"/>
              <a:tabLst/>
              <a:defRPr/>
            </a:pPr>
            <a:r>
              <a:rPr kumimoji="1" lang="zh-TW" altLang="en-US" sz="1600" b="0" i="0" u="none" strike="noStrike" kern="0" cap="none" spc="0" normalizeH="0" baseline="0" noProof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Times New Roman" pitchFamily="18" charset="0"/>
                <a:ea typeface="標楷體" pitchFamily="65" charset="-120"/>
              </a:rPr>
              <a:t>推動</a:t>
            </a:r>
            <a:r>
              <a:rPr kumimoji="1" lang="zh-TW" altLang="en-US" sz="1600" b="1" i="0" u="none" strike="noStrike" kern="0" cap="none" spc="0" normalizeH="0" baseline="0" noProof="0" smtClean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Times New Roman" pitchFamily="18" charset="0"/>
                <a:ea typeface="標楷體" pitchFamily="65" charset="-120"/>
              </a:rPr>
              <a:t>生產力</a:t>
            </a:r>
            <a:r>
              <a:rPr kumimoji="1" lang="en-US" altLang="zh-TW" sz="1600" b="1" i="0" u="none" strike="noStrike" kern="0" cap="none" spc="0" normalizeH="0" baseline="0" noProof="0" smtClean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Times New Roman" pitchFamily="18" charset="0"/>
                <a:ea typeface="標楷體" pitchFamily="65" charset="-120"/>
              </a:rPr>
              <a:t>4.0</a:t>
            </a:r>
            <a:r>
              <a:rPr kumimoji="1" lang="zh-TW" altLang="en-US" sz="1600" b="1" i="0" u="none" strike="noStrike" kern="0" cap="none" spc="0" normalizeH="0" baseline="0" noProof="0" smtClean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Times New Roman" pitchFamily="18" charset="0"/>
                <a:ea typeface="標楷體" pitchFamily="65" charset="-120"/>
              </a:rPr>
              <a:t>計畫</a:t>
            </a:r>
            <a:r>
              <a:rPr kumimoji="1" lang="zh-TW" altLang="en-US" sz="1600" b="0" i="0" u="none" strike="noStrike" kern="0" cap="none" spc="0" normalizeH="0" baseline="0" noProof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Times New Roman" pitchFamily="18" charset="0"/>
                <a:ea typeface="標楷體" pitchFamily="65" charset="-120"/>
              </a:rPr>
              <a:t>，建置重點產業示範案例。</a:t>
            </a:r>
            <a:endParaRPr kumimoji="1" lang="en-US" altLang="zh-TW" sz="1600" b="0" i="0" u="none" strike="noStrike" kern="0" cap="none" spc="0" normalizeH="0" baseline="0" noProof="0" smtClean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Times New Roman" pitchFamily="18" charset="0"/>
              <a:ea typeface="標楷體" pitchFamily="65" charset="-120"/>
            </a:endParaRPr>
          </a:p>
          <a:p>
            <a:pPr marL="180975" marR="0" lvl="0" indent="-180975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charset="0"/>
              <a:buChar char="•"/>
              <a:tabLst/>
              <a:defRPr/>
            </a:pPr>
            <a:r>
              <a:rPr kumimoji="1" lang="zh-TW" altLang="en-US" sz="1600" b="0" i="0" u="none" strike="noStrike" kern="0" cap="none" spc="0" normalizeH="0" baseline="0" noProof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Times New Roman" pitchFamily="18" charset="0"/>
                <a:ea typeface="標楷體" pitchFamily="65" charset="-120"/>
              </a:rPr>
              <a:t>運用</a:t>
            </a:r>
            <a:r>
              <a:rPr kumimoji="1" lang="zh-TW" altLang="en-US" sz="1600" b="1" i="0" u="none" strike="noStrike" kern="0" cap="none" spc="0" normalizeH="0" baseline="0" noProof="0" smtClean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Times New Roman" pitchFamily="18" charset="0"/>
                <a:ea typeface="標楷體" pitchFamily="65" charset="-120"/>
              </a:rPr>
              <a:t>產業創新平台</a:t>
            </a:r>
            <a:r>
              <a:rPr kumimoji="1" lang="zh-TW" altLang="en-US" sz="1600" b="0" i="0" u="none" strike="noStrike" kern="0" cap="none" spc="0" normalizeH="0" baseline="0" noProof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Times New Roman" pitchFamily="18" charset="0"/>
                <a:ea typeface="標楷體" pitchFamily="65" charset="-120"/>
              </a:rPr>
              <a:t>，鏈結產學研能量，加速關鍵技術開發，例如機連網、故障預測及安全等技術。</a:t>
            </a:r>
            <a:endParaRPr kumimoji="1" lang="en-US" altLang="zh-TW" sz="1600" b="0" i="0" u="none" strike="noStrike" kern="0" cap="none" spc="0" normalizeH="0" baseline="0" noProof="0" smtClean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Times New Roman" pitchFamily="18" charset="0"/>
              <a:ea typeface="標楷體" pitchFamily="65" charset="-120"/>
            </a:endParaRPr>
          </a:p>
          <a:p>
            <a:pPr marL="180975" marR="0" lvl="0" indent="-180975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charset="0"/>
              <a:buChar char="•"/>
              <a:tabLst/>
              <a:defRPr/>
            </a:pPr>
            <a:r>
              <a:rPr kumimoji="1" lang="zh-TW" altLang="en-US" sz="1600" b="0" i="0" u="none" strike="noStrike" kern="0" cap="none" spc="0" normalizeH="0" baseline="0" noProof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Times New Roman" pitchFamily="18" charset="0"/>
                <a:ea typeface="標楷體" pitchFamily="65" charset="-120"/>
              </a:rPr>
              <a:t>推動國產工具機及機器人廠商</a:t>
            </a:r>
            <a:r>
              <a:rPr kumimoji="1" lang="zh-TW" altLang="en-US" sz="1600" b="1" i="0" u="none" strike="noStrike" kern="0" cap="none" spc="0" normalizeH="0" baseline="0" noProof="0" smtClean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Times New Roman" pitchFamily="18" charset="0"/>
                <a:ea typeface="標楷體" pitchFamily="65" charset="-120"/>
              </a:rPr>
              <a:t>成立聯盟</a:t>
            </a:r>
            <a:r>
              <a:rPr kumimoji="1" lang="zh-TW" altLang="en-US" sz="1600" b="0" i="0" u="none" strike="noStrike" kern="0" cap="none" spc="0" normalizeH="0" baseline="0" noProof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Times New Roman" pitchFamily="18" charset="0"/>
                <a:ea typeface="標楷體" pitchFamily="65" charset="-120"/>
              </a:rPr>
              <a:t>，逐步從單機取放作業單元擴展到整廠整線之完整解決方案。</a:t>
            </a:r>
            <a:endParaRPr kumimoji="1" lang="en-US" altLang="zh-TW" sz="1600" b="0" i="0" u="none" strike="noStrike" kern="0" cap="none" spc="0" normalizeH="0" baseline="0" noProof="0" smtClean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Times New Roman" pitchFamily="18" charset="0"/>
              <a:ea typeface="標楷體" pitchFamily="65" charset="-120"/>
            </a:endParaRPr>
          </a:p>
        </p:txBody>
      </p:sp>
      <p:sp>
        <p:nvSpPr>
          <p:cNvPr id="8" name="文字方塊 115"/>
          <p:cNvSpPr txBox="1">
            <a:spLocks noChangeArrowheads="1"/>
          </p:cNvSpPr>
          <p:nvPr/>
        </p:nvSpPr>
        <p:spPr bwMode="auto">
          <a:xfrm>
            <a:off x="666750" y="6310313"/>
            <a:ext cx="2714625" cy="2619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kumimoji="1" sz="2400">
                <a:solidFill>
                  <a:schemeClr val="tx1"/>
                </a:solidFill>
                <a:latin typeface="Times New Roman" pitchFamily="18" charset="0"/>
                <a:ea typeface="標楷體" pitchFamily="65" charset="-120"/>
              </a:defRPr>
            </a:lvl1pPr>
            <a:lvl2pPr marL="742950" indent="-285750">
              <a:defRPr kumimoji="1" sz="2400">
                <a:solidFill>
                  <a:schemeClr val="tx1"/>
                </a:solidFill>
                <a:latin typeface="Times New Roman" pitchFamily="18" charset="0"/>
                <a:ea typeface="標楷體" pitchFamily="65" charset="-120"/>
              </a:defRPr>
            </a:lvl2pPr>
            <a:lvl3pPr marL="1143000" indent="-228600">
              <a:defRPr kumimoji="1" sz="2400">
                <a:solidFill>
                  <a:schemeClr val="tx1"/>
                </a:solidFill>
                <a:latin typeface="Times New Roman" pitchFamily="18" charset="0"/>
                <a:ea typeface="標楷體" pitchFamily="65" charset="-120"/>
              </a:defRPr>
            </a:lvl3pPr>
            <a:lvl4pPr marL="1600200" indent="-228600">
              <a:defRPr kumimoji="1" sz="2400">
                <a:solidFill>
                  <a:schemeClr val="tx1"/>
                </a:solidFill>
                <a:latin typeface="Times New Roman" pitchFamily="18" charset="0"/>
                <a:ea typeface="標楷體" pitchFamily="65" charset="-120"/>
              </a:defRPr>
            </a:lvl4pPr>
            <a:lvl5pPr marL="2057400" indent="-228600">
              <a:defRPr kumimoji="1" sz="2400">
                <a:solidFill>
                  <a:schemeClr val="tx1"/>
                </a:solidFill>
                <a:latin typeface="Times New Roman" pitchFamily="18" charset="0"/>
                <a:ea typeface="標楷體" pitchFamily="65" charset="-12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itchFamily="18" charset="0"/>
                <a:ea typeface="標楷體" pitchFamily="65" charset="-12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itchFamily="18" charset="0"/>
                <a:ea typeface="標楷體" pitchFamily="65" charset="-12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itchFamily="18" charset="0"/>
                <a:ea typeface="標楷體" pitchFamily="65" charset="-12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itchFamily="18" charset="0"/>
                <a:ea typeface="標楷體" pitchFamily="65" charset="-120"/>
              </a:defRPr>
            </a:lvl9pPr>
          </a:lstStyle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1" lang="zh-TW" altLang="en-US" sz="1100" b="0" i="0" u="sng" strike="noStrike" kern="0" cap="none" spc="0" normalizeH="0" baseline="0" noProof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Times New Roman" pitchFamily="18" charset="0"/>
                <a:ea typeface="標楷體" pitchFamily="65" charset="-120"/>
              </a:rPr>
              <a:t>工具機</a:t>
            </a:r>
            <a:r>
              <a:rPr kumimoji="1" lang="en-US" altLang="zh-TW" sz="1100" b="0" i="0" u="sng" strike="noStrike" kern="0" cap="none" spc="0" normalizeH="0" baseline="0" noProof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Times New Roman" pitchFamily="18" charset="0"/>
                <a:ea typeface="標楷體" pitchFamily="65" charset="-120"/>
              </a:rPr>
              <a:t>(</a:t>
            </a:r>
            <a:r>
              <a:rPr kumimoji="1" lang="zh-TW" altLang="en-US" sz="1100" b="0" i="0" u="sng" strike="noStrike" kern="0" cap="none" spc="0" normalizeH="0" baseline="0" noProof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Times New Roman" pitchFamily="18" charset="0"/>
                <a:ea typeface="標楷體" pitchFamily="65" charset="-120"/>
              </a:rPr>
              <a:t>台中精機</a:t>
            </a:r>
            <a:r>
              <a:rPr kumimoji="1" lang="en-US" altLang="zh-TW" sz="1100" b="0" i="0" u="sng" strike="noStrike" kern="0" cap="none" spc="0" normalizeH="0" baseline="0" noProof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Times New Roman" pitchFamily="18" charset="0"/>
                <a:ea typeface="標楷體" pitchFamily="65" charset="-120"/>
              </a:rPr>
              <a:t>)</a:t>
            </a:r>
            <a:r>
              <a:rPr kumimoji="1" lang="zh-TW" altLang="en-US" sz="1100" b="0" i="0" u="sng" strike="noStrike" kern="0" cap="none" spc="0" normalizeH="0" baseline="0" noProof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Times New Roman" pitchFamily="18" charset="0"/>
                <a:ea typeface="標楷體" pitchFamily="65" charset="-120"/>
              </a:rPr>
              <a:t> </a:t>
            </a:r>
            <a:r>
              <a:rPr kumimoji="1" lang="en-US" altLang="zh-TW" sz="1100" b="0" i="0" u="sng" strike="noStrike" kern="0" cap="none" spc="0" normalizeH="0" baseline="0" noProof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Times New Roman" pitchFamily="18" charset="0"/>
                <a:ea typeface="標楷體" pitchFamily="65" charset="-120"/>
              </a:rPr>
              <a:t>+</a:t>
            </a:r>
            <a:r>
              <a:rPr kumimoji="1" lang="zh-TW" altLang="en-US" sz="1100" b="0" i="0" u="sng" strike="noStrike" kern="0" cap="none" spc="0" normalizeH="0" baseline="0" noProof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Times New Roman" pitchFamily="18" charset="0"/>
                <a:ea typeface="標楷體" pitchFamily="65" charset="-120"/>
              </a:rPr>
              <a:t> 門型機械手臂</a:t>
            </a:r>
            <a:r>
              <a:rPr kumimoji="1" lang="en-US" altLang="zh-TW" sz="1100" b="0" i="0" u="sng" strike="noStrike" kern="0" cap="none" spc="0" normalizeH="0" baseline="0" noProof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Times New Roman" pitchFamily="18" charset="0"/>
                <a:ea typeface="標楷體" pitchFamily="65" charset="-120"/>
              </a:rPr>
              <a:t>(</a:t>
            </a:r>
            <a:r>
              <a:rPr kumimoji="1" lang="zh-TW" altLang="en-US" sz="1100" b="0" i="0" u="sng" strike="noStrike" kern="0" cap="none" spc="0" normalizeH="0" baseline="0" noProof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Times New Roman" pitchFamily="18" charset="0"/>
                <a:ea typeface="標楷體" pitchFamily="65" charset="-120"/>
              </a:rPr>
              <a:t>上研</a:t>
            </a:r>
            <a:r>
              <a:rPr kumimoji="1" lang="en-US" altLang="zh-TW" sz="1100" b="0" i="0" u="sng" strike="noStrike" kern="0" cap="none" spc="0" normalizeH="0" baseline="0" noProof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Times New Roman" pitchFamily="18" charset="0"/>
                <a:ea typeface="標楷體" pitchFamily="65" charset="-120"/>
              </a:rPr>
              <a:t>)</a:t>
            </a:r>
            <a:endParaRPr kumimoji="1" lang="zh-TW" altLang="en-US" sz="1100" b="0" i="0" u="sng" strike="noStrike" kern="0" cap="none" spc="0" normalizeH="0" baseline="0" noProof="0" smtClean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Times New Roman" pitchFamily="18" charset="0"/>
              <a:ea typeface="標楷體" pitchFamily="65" charset="-120"/>
            </a:endParaRPr>
          </a:p>
        </p:txBody>
      </p:sp>
      <p:cxnSp>
        <p:nvCxnSpPr>
          <p:cNvPr id="9" name="弧形接點 8"/>
          <p:cNvCxnSpPr/>
          <p:nvPr/>
        </p:nvCxnSpPr>
        <p:spPr>
          <a:xfrm rot="16200000" flipH="1">
            <a:off x="7934326" y="3233737"/>
            <a:ext cx="214312" cy="1033463"/>
          </a:xfrm>
          <a:prstGeom prst="curvedConnector3">
            <a:avLst>
              <a:gd name="adj1" fmla="val -106666"/>
            </a:avLst>
          </a:prstGeom>
          <a:noFill/>
          <a:ln w="28575" cap="flat" cmpd="sng" algn="ctr">
            <a:solidFill>
              <a:srgbClr val="4F81BD"/>
            </a:solidFill>
            <a:prstDash val="sysDash"/>
            <a:headEnd type="oval"/>
            <a:tailEnd type="oval"/>
          </a:ln>
          <a:effectLst/>
        </p:spPr>
      </p:cxnSp>
      <p:grpSp>
        <p:nvGrpSpPr>
          <p:cNvPr id="10" name="群組 43"/>
          <p:cNvGrpSpPr>
            <a:grpSpLocks/>
          </p:cNvGrpSpPr>
          <p:nvPr/>
        </p:nvGrpSpPr>
        <p:grpSpPr bwMode="auto">
          <a:xfrm>
            <a:off x="5384800" y="2714625"/>
            <a:ext cx="1068388" cy="857250"/>
            <a:chOff x="4732751" y="2276476"/>
            <a:chExt cx="1190213" cy="785819"/>
          </a:xfrm>
        </p:grpSpPr>
        <p:pic>
          <p:nvPicPr>
            <p:cNvPr id="11" name="＞形箭號 9"/>
            <p:cNvPicPr>
              <a:picLocks noChangeArrowheads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xmlns="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732751" y="2276476"/>
              <a:ext cx="1190213" cy="78581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12" name="矩形 11"/>
            <p:cNvSpPr/>
            <p:nvPr/>
          </p:nvSpPr>
          <p:spPr>
            <a:xfrm>
              <a:off x="4840631" y="2421998"/>
              <a:ext cx="955000" cy="554439"/>
            </a:xfrm>
            <a:prstGeom prst="rect">
              <a:avLst/>
            </a:prstGeom>
          </p:spPr>
          <p:txBody>
            <a:bodyPr>
              <a:spAutoFit/>
            </a:bodyPr>
            <a:lstStyle/>
            <a:p>
              <a:pPr algn="ctr">
                <a:lnSpc>
                  <a:spcPts val="2000"/>
                </a:lnSpc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r>
                <a:rPr lang="zh-TW" altLang="en-US" sz="1400" b="1" kern="0" dirty="0">
                  <a:solidFill>
                    <a:srgbClr val="1F497D"/>
                  </a:solidFill>
                  <a:latin typeface="微軟正黑體" panose="020B0604030504040204" pitchFamily="34" charset="-120"/>
                  <a:ea typeface="微軟正黑體" panose="020B0604030504040204" pitchFamily="34" charset="-120"/>
                  <a:cs typeface="Arial" panose="020B0604020202020204" pitchFamily="34" charset="0"/>
                </a:rPr>
                <a:t>政府協助作法</a:t>
              </a:r>
            </a:p>
          </p:txBody>
        </p:sp>
      </p:grpSp>
      <p:sp>
        <p:nvSpPr>
          <p:cNvPr id="13" name="Text Box 7"/>
          <p:cNvSpPr txBox="1">
            <a:spLocks noChangeArrowheads="1"/>
          </p:cNvSpPr>
          <p:nvPr/>
        </p:nvSpPr>
        <p:spPr bwMode="auto">
          <a:xfrm>
            <a:off x="595313" y="1247775"/>
            <a:ext cx="8786812" cy="1323975"/>
          </a:xfrm>
          <a:prstGeom prst="rect">
            <a:avLst/>
          </a:prstGeom>
          <a:solidFill>
            <a:sysClr val="window" lastClr="FFFFFF">
              <a:alpha val="79999"/>
            </a:sysClr>
          </a:solidFill>
          <a:ln>
            <a:noFill/>
          </a:ln>
          <a:extLst/>
        </p:spPr>
        <p:txBody>
          <a:bodyPr>
            <a:spAutoFit/>
          </a:bodyPr>
          <a:lstStyle>
            <a:lvl1pPr marL="176213" indent="-176213" eaLnBrk="0" hangingPunct="0">
              <a:defRPr kumimoji="1">
                <a:solidFill>
                  <a:schemeClr val="tx1"/>
                </a:solidFill>
                <a:latin typeface="Arial" pitchFamily="34" charset="0"/>
                <a:ea typeface="新細明體" pitchFamily="18" charset="-120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Arial" pitchFamily="34" charset="0"/>
                <a:ea typeface="新細明體" pitchFamily="18" charset="-120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Arial" pitchFamily="34" charset="0"/>
                <a:ea typeface="新細明體" pitchFamily="18" charset="-120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Arial" pitchFamily="34" charset="0"/>
                <a:ea typeface="新細明體" pitchFamily="18" charset="-120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Arial" pitchFamily="34" charset="0"/>
                <a:ea typeface="新細明體" pitchFamily="18" charset="-12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pitchFamily="34" charset="0"/>
                <a:ea typeface="新細明體" pitchFamily="18" charset="-12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pitchFamily="34" charset="0"/>
                <a:ea typeface="新細明體" pitchFamily="18" charset="-12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pitchFamily="34" charset="0"/>
                <a:ea typeface="新細明體" pitchFamily="18" charset="-12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pitchFamily="34" charset="0"/>
                <a:ea typeface="新細明體" pitchFamily="18" charset="-120"/>
              </a:defRPr>
            </a:lvl9pPr>
          </a:lstStyle>
          <a:p>
            <a:pPr marL="174625" marR="0" lvl="0" indent="-174625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r>
              <a:rPr kumimoji="0" lang="zh-TW" altLang="en-US" sz="2000" b="1" i="0" u="none" strike="noStrike" kern="0" cap="none" spc="0" normalizeH="0" baseline="0" noProof="0" dirty="0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Cambria" pitchFamily="18" charset="0"/>
                <a:ea typeface="標楷體" pitchFamily="65" charset="-120"/>
              </a:rPr>
              <a:t>廠商已具單機自動化單元能力 </a:t>
            </a:r>
            <a:r>
              <a:rPr kumimoji="0" lang="en-US" altLang="zh-TW" sz="2000" b="1" i="0" u="none" strike="noStrike" kern="0" cap="none" spc="0" normalizeH="0" baseline="0" noProof="0" dirty="0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Cambria" pitchFamily="18" charset="0"/>
                <a:ea typeface="標楷體" pitchFamily="65" charset="-120"/>
              </a:rPr>
              <a:t>-</a:t>
            </a:r>
            <a:r>
              <a:rPr kumimoji="0" lang="zh-TW" altLang="en-US" sz="2000" b="1" i="0" u="none" strike="noStrike" kern="0" cap="none" spc="0" normalizeH="0" baseline="0" noProof="0" dirty="0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Cambria" pitchFamily="18" charset="0"/>
                <a:ea typeface="標楷體" pitchFamily="65" charset="-120"/>
              </a:rPr>
              <a:t> </a:t>
            </a:r>
            <a:r>
              <a:rPr kumimoji="0" lang="zh-TW" altLang="en-US" sz="2000" b="0" i="0" u="none" strike="noStrike" kern="0" cap="none" spc="0" normalizeH="0" baseline="0" noProof="0" dirty="0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Cambria" pitchFamily="18" charset="0"/>
                <a:ea typeface="標楷體" pitchFamily="65" charset="-120"/>
              </a:rPr>
              <a:t>例如</a:t>
            </a:r>
            <a:r>
              <a:rPr kumimoji="0" lang="zh-TW" altLang="en-US" sz="2000" b="0" i="0" u="sng" strike="noStrike" kern="0" cap="none" spc="0" normalizeH="0" baseline="0" noProof="0" dirty="0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Cambria" pitchFamily="18" charset="0"/>
                <a:ea typeface="標楷體" pitchFamily="65" charset="-120"/>
              </a:rPr>
              <a:t>台中精機</a:t>
            </a:r>
            <a:r>
              <a:rPr kumimoji="0" lang="zh-TW" altLang="en-US" sz="2000" b="0" i="0" u="none" strike="noStrike" kern="0" cap="none" spc="0" normalizeH="0" baseline="0" noProof="0" dirty="0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Cambria" pitchFamily="18" charset="0"/>
                <a:ea typeface="標楷體" pitchFamily="65" charset="-120"/>
              </a:rPr>
              <a:t>整合</a:t>
            </a:r>
            <a:r>
              <a:rPr kumimoji="0" lang="zh-TW" altLang="en-US" sz="2000" b="0" i="0" u="sng" strike="noStrike" kern="0" cap="none" spc="0" normalizeH="0" baseline="0" noProof="0" dirty="0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Cambria" pitchFamily="18" charset="0"/>
                <a:ea typeface="標楷體" pitchFamily="65" charset="-120"/>
              </a:rPr>
              <a:t>上研</a:t>
            </a:r>
            <a:r>
              <a:rPr kumimoji="0" lang="zh-TW" altLang="en-US" sz="2000" b="0" i="0" u="none" strike="noStrike" kern="0" cap="none" spc="0" normalizeH="0" baseline="0" noProof="0" dirty="0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Cambria" pitchFamily="18" charset="0"/>
                <a:ea typeface="標楷體" pitchFamily="65" charset="-120"/>
              </a:rPr>
              <a:t>的門型機械手臂。</a:t>
            </a:r>
            <a:endParaRPr kumimoji="0" lang="zh-TW" altLang="en-US" sz="2000" b="0" i="0" u="none" strike="noStrike" kern="0" cap="none" spc="0" normalizeH="0" baseline="0" noProof="0" dirty="0">
              <a:ln>
                <a:noFill/>
              </a:ln>
              <a:solidFill>
                <a:srgbClr val="002060"/>
              </a:solidFill>
              <a:effectLst/>
              <a:uLnTx/>
              <a:uFillTx/>
              <a:latin typeface="Cambria" pitchFamily="18" charset="0"/>
              <a:ea typeface="標楷體" pitchFamily="65" charset="-120"/>
            </a:endParaRPr>
          </a:p>
          <a:p>
            <a:pPr marL="176213" marR="0" lvl="0" indent="-176213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Char char="•"/>
              <a:tabLst/>
              <a:defRPr/>
            </a:pPr>
            <a:r>
              <a:rPr kumimoji="0" lang="zh-TW" altLang="en-US" sz="2000" b="1" i="0" u="none" strike="noStrike" kern="0" cap="none" spc="0" normalizeH="0" baseline="0" noProof="0" dirty="0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Cambria" pitchFamily="18" charset="0"/>
                <a:ea typeface="標楷體" pitchFamily="65" charset="-120"/>
              </a:rPr>
              <a:t>國內機械人產業逐漸成形</a:t>
            </a:r>
            <a:r>
              <a:rPr kumimoji="0" lang="zh-TW" altLang="en-US" sz="2000" b="1" i="1" u="none" strike="noStrike" kern="0" cap="none" spc="0" normalizeH="0" baseline="0" noProof="0" dirty="0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Cambria" pitchFamily="18" charset="0"/>
                <a:ea typeface="標楷體" pitchFamily="65" charset="-120"/>
              </a:rPr>
              <a:t> </a:t>
            </a:r>
            <a:r>
              <a:rPr kumimoji="0" lang="en-US" altLang="zh-TW" sz="2000" b="1" i="0" u="none" strike="noStrike" kern="0" cap="none" spc="0" normalizeH="0" baseline="0" noProof="0" dirty="0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Cambria" pitchFamily="18" charset="0"/>
                <a:ea typeface="標楷體" pitchFamily="65" charset="-120"/>
              </a:rPr>
              <a:t>-</a:t>
            </a:r>
            <a:r>
              <a:rPr kumimoji="0" lang="zh-TW" altLang="en-US" sz="2000" b="0" i="0" u="sng" strike="noStrike" kern="0" cap="none" spc="0" normalizeH="0" baseline="0" noProof="0" dirty="0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Cambria" pitchFamily="18" charset="0"/>
                <a:ea typeface="標楷體" pitchFamily="65" charset="-120"/>
              </a:rPr>
              <a:t>上銀</a:t>
            </a:r>
            <a:r>
              <a:rPr kumimoji="0" lang="zh-TW" altLang="en-US" sz="2000" b="0" i="0" u="none" strike="noStrike" kern="0" cap="none" spc="0" normalizeH="0" baseline="0" noProof="0" dirty="0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Cambria" pitchFamily="18" charset="0"/>
                <a:ea typeface="標楷體" pitchFamily="65" charset="-120"/>
              </a:rPr>
              <a:t>、</a:t>
            </a:r>
            <a:r>
              <a:rPr kumimoji="0" lang="zh-TW" altLang="en-US" sz="2000" b="0" i="0" u="sng" strike="noStrike" kern="0" cap="none" spc="0" normalizeH="0" baseline="0" noProof="0" dirty="0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Cambria" pitchFamily="18" charset="0"/>
                <a:ea typeface="標楷體" pitchFamily="65" charset="-120"/>
              </a:rPr>
              <a:t>台達</a:t>
            </a:r>
            <a:r>
              <a:rPr kumimoji="0" lang="zh-TW" altLang="en-US" sz="2000" b="0" i="0" u="none" strike="noStrike" kern="0" cap="none" spc="0" normalizeH="0" baseline="0" noProof="0" dirty="0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Cambria" pitchFamily="18" charset="0"/>
                <a:ea typeface="標楷體" pitchFamily="65" charset="-120"/>
              </a:rPr>
              <a:t>、</a:t>
            </a:r>
            <a:r>
              <a:rPr kumimoji="0" lang="zh-TW" altLang="en-US" sz="2000" b="0" i="0" u="sng" strike="noStrike" kern="0" cap="none" spc="0" normalizeH="0" baseline="0" noProof="0" dirty="0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Cambria" pitchFamily="18" charset="0"/>
                <a:ea typeface="標楷體" pitchFamily="65" charset="-120"/>
              </a:rPr>
              <a:t>廣明</a:t>
            </a:r>
            <a:r>
              <a:rPr kumimoji="0" lang="zh-TW" altLang="en-US" sz="2000" b="0" i="0" u="none" strike="noStrike" kern="0" cap="none" spc="0" normalizeH="0" baseline="0" noProof="0" dirty="0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Cambria" pitchFamily="18" charset="0"/>
                <a:ea typeface="標楷體" pitchFamily="65" charset="-120"/>
              </a:rPr>
              <a:t>等陸續推出多軸機器人產品，切入中國大陸及東南亞應用市場。</a:t>
            </a:r>
            <a:endParaRPr kumimoji="0" lang="en-US" altLang="zh-TW" sz="2000" b="0" i="0" u="none" strike="noStrike" kern="0" cap="none" spc="0" normalizeH="0" baseline="0" noProof="0" dirty="0" smtClean="0">
              <a:ln>
                <a:noFill/>
              </a:ln>
              <a:solidFill>
                <a:srgbClr val="002060"/>
              </a:solidFill>
              <a:effectLst/>
              <a:uLnTx/>
              <a:uFillTx/>
              <a:latin typeface="Cambria" pitchFamily="18" charset="0"/>
              <a:ea typeface="標楷體" pitchFamily="65" charset="-120"/>
            </a:endParaRPr>
          </a:p>
          <a:p>
            <a:pPr marL="176213" marR="0" lvl="0" indent="-176213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Char char="•"/>
              <a:tabLst/>
              <a:defRPr/>
            </a:pPr>
            <a:r>
              <a:rPr kumimoji="0" lang="zh-TW" altLang="en-US" sz="2000" b="1" i="0" u="none" strike="noStrike" kern="0" cap="none" spc="0" normalizeH="0" baseline="0" noProof="0" dirty="0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Cambria" pitchFamily="18" charset="0"/>
                <a:ea typeface="標楷體" pitchFamily="65" charset="-120"/>
              </a:rPr>
              <a:t>智動化應用市場潛力大 </a:t>
            </a:r>
            <a:r>
              <a:rPr kumimoji="0" lang="en-US" altLang="zh-TW" sz="2000" b="1" i="0" u="none" strike="noStrike" kern="0" cap="none" spc="0" normalizeH="0" baseline="0" noProof="0" dirty="0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Cambria" pitchFamily="18" charset="0"/>
                <a:ea typeface="標楷體" pitchFamily="65" charset="-120"/>
              </a:rPr>
              <a:t>-</a:t>
            </a:r>
            <a:r>
              <a:rPr kumimoji="0" lang="zh-TW" altLang="en-US" sz="2000" b="1" i="0" u="none" strike="noStrike" kern="0" cap="none" spc="0" normalizeH="0" baseline="0" noProof="0" dirty="0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Cambria" pitchFamily="18" charset="0"/>
                <a:ea typeface="標楷體" pitchFamily="65" charset="-120"/>
              </a:rPr>
              <a:t> </a:t>
            </a:r>
            <a:r>
              <a:rPr kumimoji="0" lang="zh-TW" altLang="en-US" sz="2000" b="0" i="0" u="none" strike="noStrike" kern="0" cap="none" spc="0" normalizeH="0" baseline="0" noProof="0" dirty="0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標楷體" pitchFamily="65" charset="-120"/>
                <a:ea typeface="標楷體" pitchFamily="65" charset="-120"/>
              </a:rPr>
              <a:t>智慧聯網</a:t>
            </a:r>
            <a:r>
              <a:rPr kumimoji="0" lang="en-US" altLang="zh-TW" sz="2000" b="0" i="0" u="none" strike="noStrike" kern="0" cap="none" spc="0" normalizeH="0" baseline="0" noProof="0" dirty="0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標楷體" pitchFamily="65" charset="-120"/>
                <a:ea typeface="標楷體" pitchFamily="65" charset="-120"/>
              </a:rPr>
              <a:t>/</a:t>
            </a:r>
            <a:r>
              <a:rPr kumimoji="0" lang="zh-TW" altLang="en-US" sz="2000" b="0" i="0" u="none" strike="noStrike" kern="0" cap="none" spc="0" normalizeH="0" baseline="0" noProof="0" dirty="0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標楷體" pitchFamily="65" charset="-120"/>
                <a:ea typeface="標楷體" pitchFamily="65" charset="-120"/>
              </a:rPr>
              <a:t>混線生產系統</a:t>
            </a:r>
            <a:r>
              <a:rPr kumimoji="0" lang="en-US" altLang="zh-TW" sz="2000" b="0" i="0" u="none" strike="noStrike" kern="0" cap="none" spc="0" normalizeH="0" baseline="0" noProof="0" dirty="0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標楷體" pitchFamily="65" charset="-120"/>
                <a:ea typeface="標楷體" pitchFamily="65" charset="-120"/>
              </a:rPr>
              <a:t>/</a:t>
            </a:r>
            <a:r>
              <a:rPr kumimoji="0" lang="zh-TW" altLang="en-US" sz="2000" b="0" i="0" u="none" strike="noStrike" kern="0" cap="none" spc="0" normalizeH="0" baseline="0" noProof="0" dirty="0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標楷體" pitchFamily="65" charset="-120"/>
                <a:ea typeface="標楷體" pitchFamily="65" charset="-120"/>
              </a:rPr>
              <a:t>系統健康動態預診。</a:t>
            </a:r>
          </a:p>
        </p:txBody>
      </p:sp>
      <p:pic>
        <p:nvPicPr>
          <p:cNvPr id="14" name="Picture 8" descr="http://www.or.com.tw/uploads/magazine_page/4/57337341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523875" y="4595813"/>
            <a:ext cx="2857500" cy="1692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5" name="Picture 95" descr="E:\科專&amp;政策&amp;營運計畫資料\工業局\104\其他\鞏固主力產業\上銀.jp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l="22781" t="2821" r="31854" b="2821"/>
          <a:stretch>
            <a:fillRect/>
          </a:stretch>
        </p:blipFill>
        <p:spPr bwMode="auto">
          <a:xfrm>
            <a:off x="881063" y="3000375"/>
            <a:ext cx="714375" cy="1285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6" name="Picture 43" descr="C:\Users\e8222.PMCDM01\Documents\Y104資料\DELTA_DRS40L_M.JPG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l="16888" r="15556"/>
          <a:stretch>
            <a:fillRect/>
          </a:stretch>
        </p:blipFill>
        <p:spPr bwMode="auto">
          <a:xfrm>
            <a:off x="2095500" y="2928938"/>
            <a:ext cx="1143000" cy="13573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7" name="文字方塊 94"/>
          <p:cNvSpPr txBox="1">
            <a:spLocks noChangeArrowheads="1"/>
          </p:cNvSpPr>
          <p:nvPr/>
        </p:nvSpPr>
        <p:spPr bwMode="auto">
          <a:xfrm>
            <a:off x="738188" y="4357688"/>
            <a:ext cx="2357437" cy="2762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kumimoji="1" sz="2400">
                <a:solidFill>
                  <a:schemeClr val="tx1"/>
                </a:solidFill>
                <a:latin typeface="Times New Roman" pitchFamily="18" charset="0"/>
                <a:ea typeface="標楷體" pitchFamily="65" charset="-120"/>
              </a:defRPr>
            </a:lvl1pPr>
            <a:lvl2pPr marL="742950" indent="-285750">
              <a:defRPr kumimoji="1" sz="2400">
                <a:solidFill>
                  <a:schemeClr val="tx1"/>
                </a:solidFill>
                <a:latin typeface="Times New Roman" pitchFamily="18" charset="0"/>
                <a:ea typeface="標楷體" pitchFamily="65" charset="-120"/>
              </a:defRPr>
            </a:lvl2pPr>
            <a:lvl3pPr marL="1143000" indent="-228600">
              <a:defRPr kumimoji="1" sz="2400">
                <a:solidFill>
                  <a:schemeClr val="tx1"/>
                </a:solidFill>
                <a:latin typeface="Times New Roman" pitchFamily="18" charset="0"/>
                <a:ea typeface="標楷體" pitchFamily="65" charset="-120"/>
              </a:defRPr>
            </a:lvl3pPr>
            <a:lvl4pPr marL="1600200" indent="-228600">
              <a:defRPr kumimoji="1" sz="2400">
                <a:solidFill>
                  <a:schemeClr val="tx1"/>
                </a:solidFill>
                <a:latin typeface="Times New Roman" pitchFamily="18" charset="0"/>
                <a:ea typeface="標楷體" pitchFamily="65" charset="-120"/>
              </a:defRPr>
            </a:lvl4pPr>
            <a:lvl5pPr marL="2057400" indent="-228600">
              <a:defRPr kumimoji="1" sz="2400">
                <a:solidFill>
                  <a:schemeClr val="tx1"/>
                </a:solidFill>
                <a:latin typeface="Times New Roman" pitchFamily="18" charset="0"/>
                <a:ea typeface="標楷體" pitchFamily="65" charset="-12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itchFamily="18" charset="0"/>
                <a:ea typeface="標楷體" pitchFamily="65" charset="-12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itchFamily="18" charset="0"/>
                <a:ea typeface="標楷體" pitchFamily="65" charset="-12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itchFamily="18" charset="0"/>
                <a:ea typeface="標楷體" pitchFamily="65" charset="-12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itchFamily="18" charset="0"/>
                <a:ea typeface="標楷體" pitchFamily="65" charset="-120"/>
              </a:defRPr>
            </a:lvl9pPr>
          </a:lstStyle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1" lang="zh-TW" altLang="en-US" sz="1200" b="0" i="0" u="sng" strike="noStrike" kern="0" cap="none" spc="0" normalizeH="0" baseline="0" noProof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Times New Roman" pitchFamily="18" charset="0"/>
                <a:ea typeface="標楷體" pitchFamily="65" charset="-120"/>
              </a:rPr>
              <a:t>國產機器人產業供應鏈成形</a:t>
            </a:r>
          </a:p>
        </p:txBody>
      </p:sp>
      <p:sp>
        <p:nvSpPr>
          <p:cNvPr id="18" name="文字方塊 94"/>
          <p:cNvSpPr txBox="1">
            <a:spLocks noChangeArrowheads="1"/>
          </p:cNvSpPr>
          <p:nvPr/>
        </p:nvSpPr>
        <p:spPr bwMode="auto">
          <a:xfrm>
            <a:off x="809625" y="4214813"/>
            <a:ext cx="1000125" cy="2619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kumimoji="1" sz="2400">
                <a:solidFill>
                  <a:schemeClr val="tx1"/>
                </a:solidFill>
                <a:latin typeface="Times New Roman" pitchFamily="18" charset="0"/>
                <a:ea typeface="標楷體" pitchFamily="65" charset="-120"/>
              </a:defRPr>
            </a:lvl1pPr>
            <a:lvl2pPr marL="742950" indent="-285750">
              <a:defRPr kumimoji="1" sz="2400">
                <a:solidFill>
                  <a:schemeClr val="tx1"/>
                </a:solidFill>
                <a:latin typeface="Times New Roman" pitchFamily="18" charset="0"/>
                <a:ea typeface="標楷體" pitchFamily="65" charset="-120"/>
              </a:defRPr>
            </a:lvl2pPr>
            <a:lvl3pPr marL="1143000" indent="-228600">
              <a:defRPr kumimoji="1" sz="2400">
                <a:solidFill>
                  <a:schemeClr val="tx1"/>
                </a:solidFill>
                <a:latin typeface="Times New Roman" pitchFamily="18" charset="0"/>
                <a:ea typeface="標楷體" pitchFamily="65" charset="-120"/>
              </a:defRPr>
            </a:lvl3pPr>
            <a:lvl4pPr marL="1600200" indent="-228600">
              <a:defRPr kumimoji="1" sz="2400">
                <a:solidFill>
                  <a:schemeClr val="tx1"/>
                </a:solidFill>
                <a:latin typeface="Times New Roman" pitchFamily="18" charset="0"/>
                <a:ea typeface="標楷體" pitchFamily="65" charset="-120"/>
              </a:defRPr>
            </a:lvl4pPr>
            <a:lvl5pPr marL="2057400" indent="-228600">
              <a:defRPr kumimoji="1" sz="2400">
                <a:solidFill>
                  <a:schemeClr val="tx1"/>
                </a:solidFill>
                <a:latin typeface="Times New Roman" pitchFamily="18" charset="0"/>
                <a:ea typeface="標楷體" pitchFamily="65" charset="-12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itchFamily="18" charset="0"/>
                <a:ea typeface="標楷體" pitchFamily="65" charset="-12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itchFamily="18" charset="0"/>
                <a:ea typeface="標楷體" pitchFamily="65" charset="-12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itchFamily="18" charset="0"/>
                <a:ea typeface="標楷體" pitchFamily="65" charset="-12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itchFamily="18" charset="0"/>
                <a:ea typeface="標楷體" pitchFamily="65" charset="-120"/>
              </a:defRPr>
            </a:lvl9pPr>
          </a:lstStyle>
          <a:p>
            <a:pPr algn="ctr"/>
            <a:r>
              <a:rPr lang="en-US" altLang="zh-TW" sz="1100">
                <a:latin typeface="標楷體" pitchFamily="65" charset="-120"/>
              </a:rPr>
              <a:t>6</a:t>
            </a:r>
            <a:r>
              <a:rPr lang="zh-TW" altLang="en-US" sz="1100">
                <a:latin typeface="標楷體" pitchFamily="65" charset="-120"/>
              </a:rPr>
              <a:t>軸 </a:t>
            </a:r>
            <a:r>
              <a:rPr lang="en-US" altLang="zh-TW" sz="1100">
                <a:latin typeface="標楷體" pitchFamily="65" charset="-120"/>
              </a:rPr>
              <a:t>(</a:t>
            </a:r>
            <a:r>
              <a:rPr lang="zh-TW" altLang="en-US" sz="1100">
                <a:latin typeface="標楷體" pitchFamily="65" charset="-120"/>
              </a:rPr>
              <a:t>上銀</a:t>
            </a:r>
            <a:r>
              <a:rPr lang="en-US" altLang="zh-TW" sz="1100">
                <a:latin typeface="標楷體" pitchFamily="65" charset="-120"/>
              </a:rPr>
              <a:t>)</a:t>
            </a:r>
            <a:endParaRPr lang="zh-TW" altLang="en-US" sz="1100">
              <a:latin typeface="標楷體" pitchFamily="65" charset="-120"/>
            </a:endParaRPr>
          </a:p>
        </p:txBody>
      </p:sp>
      <p:sp>
        <p:nvSpPr>
          <p:cNvPr id="19" name="文字方塊 94"/>
          <p:cNvSpPr txBox="1">
            <a:spLocks noChangeArrowheads="1"/>
          </p:cNvSpPr>
          <p:nvPr/>
        </p:nvSpPr>
        <p:spPr bwMode="auto">
          <a:xfrm>
            <a:off x="2024063" y="4214813"/>
            <a:ext cx="1285875" cy="2619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kumimoji="1" sz="2400">
                <a:solidFill>
                  <a:schemeClr val="tx1"/>
                </a:solidFill>
                <a:latin typeface="Times New Roman" pitchFamily="18" charset="0"/>
                <a:ea typeface="標楷體" pitchFamily="65" charset="-120"/>
              </a:defRPr>
            </a:lvl1pPr>
            <a:lvl2pPr marL="742950" indent="-285750">
              <a:defRPr kumimoji="1" sz="2400">
                <a:solidFill>
                  <a:schemeClr val="tx1"/>
                </a:solidFill>
                <a:latin typeface="Times New Roman" pitchFamily="18" charset="0"/>
                <a:ea typeface="標楷體" pitchFamily="65" charset="-120"/>
              </a:defRPr>
            </a:lvl2pPr>
            <a:lvl3pPr marL="1143000" indent="-228600">
              <a:defRPr kumimoji="1" sz="2400">
                <a:solidFill>
                  <a:schemeClr val="tx1"/>
                </a:solidFill>
                <a:latin typeface="Times New Roman" pitchFamily="18" charset="0"/>
                <a:ea typeface="標楷體" pitchFamily="65" charset="-120"/>
              </a:defRPr>
            </a:lvl3pPr>
            <a:lvl4pPr marL="1600200" indent="-228600">
              <a:defRPr kumimoji="1" sz="2400">
                <a:solidFill>
                  <a:schemeClr val="tx1"/>
                </a:solidFill>
                <a:latin typeface="Times New Roman" pitchFamily="18" charset="0"/>
                <a:ea typeface="標楷體" pitchFamily="65" charset="-120"/>
              </a:defRPr>
            </a:lvl4pPr>
            <a:lvl5pPr marL="2057400" indent="-228600">
              <a:defRPr kumimoji="1" sz="2400">
                <a:solidFill>
                  <a:schemeClr val="tx1"/>
                </a:solidFill>
                <a:latin typeface="Times New Roman" pitchFamily="18" charset="0"/>
                <a:ea typeface="標楷體" pitchFamily="65" charset="-12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itchFamily="18" charset="0"/>
                <a:ea typeface="標楷體" pitchFamily="65" charset="-12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itchFamily="18" charset="0"/>
                <a:ea typeface="標楷體" pitchFamily="65" charset="-12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itchFamily="18" charset="0"/>
                <a:ea typeface="標楷體" pitchFamily="65" charset="-12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itchFamily="18" charset="0"/>
                <a:ea typeface="標楷體" pitchFamily="65" charset="-120"/>
              </a:defRPr>
            </a:lvl9pPr>
          </a:lstStyle>
          <a:p>
            <a:pPr algn="ctr"/>
            <a:r>
              <a:rPr lang="en-US" altLang="zh-TW" sz="1100">
                <a:latin typeface="標楷體" pitchFamily="65" charset="-120"/>
              </a:rPr>
              <a:t>SCARA(</a:t>
            </a:r>
            <a:r>
              <a:rPr lang="zh-TW" altLang="en-US" sz="1100">
                <a:latin typeface="標楷體" pitchFamily="65" charset="-120"/>
              </a:rPr>
              <a:t>台達</a:t>
            </a:r>
            <a:r>
              <a:rPr lang="en-US" altLang="zh-TW" sz="1100">
                <a:latin typeface="標楷體" pitchFamily="65" charset="-120"/>
              </a:rPr>
              <a:t>)</a:t>
            </a:r>
            <a:endParaRPr lang="zh-TW" altLang="en-US" sz="1100">
              <a:latin typeface="標楷體" pitchFamily="65" charset="-120"/>
            </a:endParaRPr>
          </a:p>
        </p:txBody>
      </p:sp>
      <p:sp>
        <p:nvSpPr>
          <p:cNvPr id="20" name="圓角矩形 19"/>
          <p:cNvSpPr/>
          <p:nvPr/>
        </p:nvSpPr>
        <p:spPr>
          <a:xfrm>
            <a:off x="422275" y="2857500"/>
            <a:ext cx="3071813" cy="3786188"/>
          </a:xfrm>
          <a:prstGeom prst="roundRect">
            <a:avLst/>
          </a:prstGeom>
          <a:noFill/>
          <a:ln w="25400" cap="flat" cmpd="sng" algn="ctr">
            <a:solidFill>
              <a:srgbClr val="4F81BD">
                <a:shade val="50000"/>
              </a:srgbClr>
            </a:solidFill>
            <a:prstDash val="lgDashDotDot"/>
          </a:ln>
          <a:effectLst/>
        </p:spPr>
        <p:txBody>
          <a:bodyPr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TW" altLang="en-US" sz="1800" b="0" i="0" u="none" strike="noStrike" kern="0" cap="none" spc="0" normalizeH="0" baseline="0" noProof="0">
              <a:ln>
                <a:noFill/>
              </a:ln>
              <a:solidFill>
                <a:sysClr val="window" lastClr="FFFFFF"/>
              </a:solidFill>
              <a:effectLst/>
              <a:uLnTx/>
              <a:uFillTx/>
              <a:latin typeface="Calibri"/>
              <a:ea typeface="新細明體"/>
              <a:cs typeface="+mn-cs"/>
            </a:endParaRPr>
          </a:p>
        </p:txBody>
      </p:sp>
      <p:sp>
        <p:nvSpPr>
          <p:cNvPr id="21" name="矩形 20"/>
          <p:cNvSpPr>
            <a:spLocks noChangeArrowheads="1"/>
          </p:cNvSpPr>
          <p:nvPr/>
        </p:nvSpPr>
        <p:spPr bwMode="auto">
          <a:xfrm>
            <a:off x="6575425" y="4643438"/>
            <a:ext cx="2774950" cy="1639887"/>
          </a:xfrm>
          <a:prstGeom prst="rect">
            <a:avLst/>
          </a:prstGeom>
          <a:solidFill>
            <a:sysClr val="window" lastClr="FFFFFF"/>
          </a:solidFill>
          <a:ln w="25400" algn="ctr">
            <a:solidFill>
              <a:srgbClr val="C00000"/>
            </a:solidFill>
            <a:prstDash val="dash"/>
            <a:miter lim="800000"/>
            <a:headEnd/>
            <a:tailEnd/>
          </a:ln>
        </p:spPr>
        <p:txBody>
          <a:bodyPr anchor="ctr"/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TW" altLang="en-US" sz="1800" b="0" i="0" u="none" strike="noStrike" kern="0" cap="none" spc="0" normalizeH="0" baseline="0" noProof="0" dirty="0">
              <a:ln>
                <a:noFill/>
              </a:ln>
              <a:solidFill>
                <a:sysClr val="window" lastClr="FFFFFF"/>
              </a:solidFill>
              <a:effectLst/>
              <a:uLnTx/>
              <a:uFillTx/>
              <a:latin typeface="Calibri"/>
              <a:ea typeface="新細明體"/>
            </a:endParaRPr>
          </a:p>
        </p:txBody>
      </p:sp>
      <p:pic>
        <p:nvPicPr>
          <p:cNvPr id="22" name="Picture 4" descr="http://www.nexcom.com.tw/UploadFiles/FCKeditor/image/Product_News/140320_NISE4000/NISE-4000_560.jpg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b="31577"/>
          <a:stretch>
            <a:fillRect/>
          </a:stretch>
        </p:blipFill>
        <p:spPr bwMode="auto">
          <a:xfrm>
            <a:off x="6667500" y="4681538"/>
            <a:ext cx="2670175" cy="1517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pSp>
        <p:nvGrpSpPr>
          <p:cNvPr id="23" name="群組 85"/>
          <p:cNvGrpSpPr>
            <a:grpSpLocks/>
          </p:cNvGrpSpPr>
          <p:nvPr/>
        </p:nvGrpSpPr>
        <p:grpSpPr bwMode="auto">
          <a:xfrm>
            <a:off x="6723063" y="4745038"/>
            <a:ext cx="338137" cy="673100"/>
            <a:chOff x="566057" y="5735782"/>
            <a:chExt cx="337902" cy="673894"/>
          </a:xfrm>
        </p:grpSpPr>
        <p:sp>
          <p:nvSpPr>
            <p:cNvPr id="24" name="文字方塊 23"/>
            <p:cNvSpPr txBox="1"/>
            <p:nvPr/>
          </p:nvSpPr>
          <p:spPr bwMode="auto">
            <a:xfrm>
              <a:off x="569230" y="5735782"/>
              <a:ext cx="329971" cy="227280"/>
            </a:xfrm>
            <a:prstGeom prst="rect">
              <a:avLst/>
            </a:prstGeom>
            <a:solidFill>
              <a:sysClr val="window" lastClr="FFFFFF"/>
            </a:solidFill>
            <a:ln w="9525">
              <a:solidFill>
                <a:sysClr val="windowText" lastClr="000000"/>
              </a:solidFill>
              <a:miter lim="800000"/>
              <a:headEnd/>
              <a:tailEnd/>
            </a:ln>
          </p:spPr>
          <p:txBody>
            <a:bodyPr wrap="none" lIns="36000" tIns="36000" rIns="36000" bIns="36000" anchor="ctr">
              <a:spAutoFit/>
            </a:bodyPr>
            <a:lstStyle/>
            <a:p>
              <a:pPr marL="285750" marR="0" lvl="0" indent="-285750" algn="just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zh-TW" altLang="en-US" sz="1000" b="1" i="0" u="none" strike="noStrike" kern="0" cap="none" spc="0" normalizeH="0" baseline="0" noProof="0" dirty="0">
                  <a:ln>
                    <a:noFill/>
                  </a:ln>
                  <a:solidFill>
                    <a:sysClr val="windowText" lastClr="000000"/>
                  </a:solidFill>
                  <a:effectLst/>
                  <a:uLnTx/>
                  <a:uFillTx/>
                  <a:latin typeface="新細明體"/>
                  <a:ea typeface="新細明體"/>
                </a:rPr>
                <a:t>鑚孔</a:t>
              </a:r>
            </a:p>
          </p:txBody>
        </p:sp>
        <p:sp>
          <p:nvSpPr>
            <p:cNvPr id="25" name="文字方塊 60"/>
            <p:cNvSpPr txBox="1">
              <a:spLocks noChangeArrowheads="1"/>
            </p:cNvSpPr>
            <p:nvPr/>
          </p:nvSpPr>
          <p:spPr bwMode="auto">
            <a:xfrm>
              <a:off x="567643" y="5955115"/>
              <a:ext cx="336316" cy="235227"/>
            </a:xfrm>
            <a:prstGeom prst="rect">
              <a:avLst/>
            </a:prstGeom>
            <a:solidFill>
              <a:sysClr val="window" lastClr="FFFFFF"/>
            </a:solidFill>
            <a:ln w="9525">
              <a:solidFill>
                <a:sysClr val="windowText" lastClr="000000"/>
              </a:solidFill>
              <a:miter lim="800000"/>
              <a:headEnd/>
              <a:tailEnd/>
            </a:ln>
          </p:spPr>
          <p:txBody>
            <a:bodyPr wrap="none" lIns="36000" tIns="36000" rIns="36000" bIns="36000" anchor="ctr">
              <a:spAutoFit/>
            </a:bodyPr>
            <a:lstStyle>
              <a:lvl1pPr marL="285750" indent="-285750">
                <a:defRPr kumimoji="1" sz="2400">
                  <a:solidFill>
                    <a:schemeClr val="tx1"/>
                  </a:solidFill>
                  <a:latin typeface="Times New Roman" pitchFamily="18" charset="0"/>
                  <a:ea typeface="標楷體" pitchFamily="65" charset="-120"/>
                </a:defRPr>
              </a:lvl1pPr>
              <a:lvl2pPr marL="742950" indent="-285750">
                <a:defRPr kumimoji="1" sz="2400">
                  <a:solidFill>
                    <a:schemeClr val="tx1"/>
                  </a:solidFill>
                  <a:latin typeface="Times New Roman" pitchFamily="18" charset="0"/>
                  <a:ea typeface="標楷體" pitchFamily="65" charset="-120"/>
                </a:defRPr>
              </a:lvl2pPr>
              <a:lvl3pPr marL="1143000" indent="-228600">
                <a:defRPr kumimoji="1" sz="2400">
                  <a:solidFill>
                    <a:schemeClr val="tx1"/>
                  </a:solidFill>
                  <a:latin typeface="Times New Roman" pitchFamily="18" charset="0"/>
                  <a:ea typeface="標楷體" pitchFamily="65" charset="-120"/>
                </a:defRPr>
              </a:lvl3pPr>
              <a:lvl4pPr marL="1600200" indent="-228600">
                <a:defRPr kumimoji="1" sz="2400">
                  <a:solidFill>
                    <a:schemeClr val="tx1"/>
                  </a:solidFill>
                  <a:latin typeface="Times New Roman" pitchFamily="18" charset="0"/>
                  <a:ea typeface="標楷體" pitchFamily="65" charset="-120"/>
                </a:defRPr>
              </a:lvl4pPr>
              <a:lvl5pPr marL="2057400" indent="-228600">
                <a:defRPr kumimoji="1" sz="2400">
                  <a:solidFill>
                    <a:schemeClr val="tx1"/>
                  </a:solidFill>
                  <a:latin typeface="Times New Roman" pitchFamily="18" charset="0"/>
                  <a:ea typeface="標楷體" pitchFamily="65" charset="-12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sz="2400">
                  <a:solidFill>
                    <a:schemeClr val="tx1"/>
                  </a:solidFill>
                  <a:latin typeface="Times New Roman" pitchFamily="18" charset="0"/>
                  <a:ea typeface="標楷體" pitchFamily="65" charset="-12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sz="2400">
                  <a:solidFill>
                    <a:schemeClr val="tx1"/>
                  </a:solidFill>
                  <a:latin typeface="Times New Roman" pitchFamily="18" charset="0"/>
                  <a:ea typeface="標楷體" pitchFamily="65" charset="-12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sz="2400">
                  <a:solidFill>
                    <a:schemeClr val="tx1"/>
                  </a:solidFill>
                  <a:latin typeface="Times New Roman" pitchFamily="18" charset="0"/>
                  <a:ea typeface="標楷體" pitchFamily="65" charset="-12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sz="2400">
                  <a:solidFill>
                    <a:schemeClr val="tx1"/>
                  </a:solidFill>
                  <a:latin typeface="Times New Roman" pitchFamily="18" charset="0"/>
                  <a:ea typeface="標楷體" pitchFamily="65" charset="-120"/>
                </a:defRPr>
              </a:lvl9pPr>
            </a:lstStyle>
            <a:p>
              <a:pPr marL="285750" marR="0" lvl="0" indent="-285750" algn="just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1" lang="zh-TW" altLang="en-US" sz="1000" b="1" i="0" u="none" strike="noStrike" kern="0" cap="none" spc="0" normalizeH="0" baseline="0" noProof="0" smtClean="0">
                  <a:ln>
                    <a:noFill/>
                  </a:ln>
                  <a:solidFill>
                    <a:sysClr val="windowText" lastClr="000000"/>
                  </a:solidFill>
                  <a:effectLst/>
                  <a:uLnTx/>
                  <a:uFillTx/>
                  <a:latin typeface="微軟正黑體" pitchFamily="34" charset="-120"/>
                  <a:ea typeface="微軟正黑體" pitchFamily="34" charset="-120"/>
                </a:rPr>
                <a:t>鎖固</a:t>
              </a:r>
            </a:p>
          </p:txBody>
        </p:sp>
        <p:sp>
          <p:nvSpPr>
            <p:cNvPr id="26" name="文字方塊 25"/>
            <p:cNvSpPr txBox="1"/>
            <p:nvPr/>
          </p:nvSpPr>
          <p:spPr bwMode="auto">
            <a:xfrm>
              <a:off x="566057" y="6182395"/>
              <a:ext cx="329971" cy="227281"/>
            </a:xfrm>
            <a:prstGeom prst="rect">
              <a:avLst/>
            </a:prstGeom>
            <a:solidFill>
              <a:sysClr val="window" lastClr="FFFFFF"/>
            </a:solidFill>
            <a:ln w="9525">
              <a:solidFill>
                <a:sysClr val="windowText" lastClr="000000"/>
              </a:solidFill>
              <a:miter lim="800000"/>
              <a:headEnd/>
              <a:tailEnd/>
            </a:ln>
          </p:spPr>
          <p:txBody>
            <a:bodyPr wrap="none" lIns="36000" tIns="36000" rIns="36000" bIns="36000" anchor="ctr">
              <a:spAutoFit/>
            </a:bodyPr>
            <a:lstStyle/>
            <a:p>
              <a:pPr marL="285750" marR="0" lvl="0" indent="-285750" algn="just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zh-TW" altLang="en-US" sz="1000" b="1" i="0" u="none" strike="noStrike" kern="0" cap="none" spc="0" normalizeH="0" baseline="0" noProof="0" dirty="0">
                  <a:ln>
                    <a:noFill/>
                  </a:ln>
                  <a:solidFill>
                    <a:sysClr val="windowText" lastClr="000000"/>
                  </a:solidFill>
                  <a:effectLst/>
                  <a:uLnTx/>
                  <a:uFillTx/>
                  <a:latin typeface="新細明體"/>
                  <a:ea typeface="新細明體"/>
                </a:rPr>
                <a:t>檢測</a:t>
              </a:r>
            </a:p>
          </p:txBody>
        </p:sp>
      </p:grpSp>
      <p:grpSp>
        <p:nvGrpSpPr>
          <p:cNvPr id="27" name="群組 86"/>
          <p:cNvGrpSpPr>
            <a:grpSpLocks/>
          </p:cNvGrpSpPr>
          <p:nvPr/>
        </p:nvGrpSpPr>
        <p:grpSpPr bwMode="auto">
          <a:xfrm>
            <a:off x="7961313" y="4779963"/>
            <a:ext cx="339725" cy="676275"/>
            <a:chOff x="566057" y="5732603"/>
            <a:chExt cx="339488" cy="677073"/>
          </a:xfrm>
        </p:grpSpPr>
        <p:sp>
          <p:nvSpPr>
            <p:cNvPr id="28" name="文字方塊 63"/>
            <p:cNvSpPr txBox="1">
              <a:spLocks noChangeArrowheads="1"/>
            </p:cNvSpPr>
            <p:nvPr/>
          </p:nvSpPr>
          <p:spPr bwMode="auto">
            <a:xfrm>
              <a:off x="569230" y="5732603"/>
              <a:ext cx="336315" cy="235227"/>
            </a:xfrm>
            <a:prstGeom prst="rect">
              <a:avLst/>
            </a:prstGeom>
            <a:solidFill>
              <a:sysClr val="window" lastClr="FFFFFF"/>
            </a:solidFill>
            <a:ln w="9525">
              <a:solidFill>
                <a:sysClr val="windowText" lastClr="000000"/>
              </a:solidFill>
              <a:miter lim="800000"/>
              <a:headEnd/>
              <a:tailEnd/>
            </a:ln>
          </p:spPr>
          <p:txBody>
            <a:bodyPr wrap="none" lIns="36000" tIns="36000" rIns="36000" bIns="36000" anchor="ctr">
              <a:spAutoFit/>
            </a:bodyPr>
            <a:lstStyle>
              <a:lvl1pPr marL="285750" indent="-285750">
                <a:defRPr kumimoji="1" sz="2400">
                  <a:solidFill>
                    <a:schemeClr val="tx1"/>
                  </a:solidFill>
                  <a:latin typeface="Times New Roman" pitchFamily="18" charset="0"/>
                  <a:ea typeface="標楷體" pitchFamily="65" charset="-120"/>
                </a:defRPr>
              </a:lvl1pPr>
              <a:lvl2pPr marL="742950" indent="-285750">
                <a:defRPr kumimoji="1" sz="2400">
                  <a:solidFill>
                    <a:schemeClr val="tx1"/>
                  </a:solidFill>
                  <a:latin typeface="Times New Roman" pitchFamily="18" charset="0"/>
                  <a:ea typeface="標楷體" pitchFamily="65" charset="-120"/>
                </a:defRPr>
              </a:lvl2pPr>
              <a:lvl3pPr marL="1143000" indent="-228600">
                <a:defRPr kumimoji="1" sz="2400">
                  <a:solidFill>
                    <a:schemeClr val="tx1"/>
                  </a:solidFill>
                  <a:latin typeface="Times New Roman" pitchFamily="18" charset="0"/>
                  <a:ea typeface="標楷體" pitchFamily="65" charset="-120"/>
                </a:defRPr>
              </a:lvl3pPr>
              <a:lvl4pPr marL="1600200" indent="-228600">
                <a:defRPr kumimoji="1" sz="2400">
                  <a:solidFill>
                    <a:schemeClr val="tx1"/>
                  </a:solidFill>
                  <a:latin typeface="Times New Roman" pitchFamily="18" charset="0"/>
                  <a:ea typeface="標楷體" pitchFamily="65" charset="-120"/>
                </a:defRPr>
              </a:lvl4pPr>
              <a:lvl5pPr marL="2057400" indent="-228600">
                <a:defRPr kumimoji="1" sz="2400">
                  <a:solidFill>
                    <a:schemeClr val="tx1"/>
                  </a:solidFill>
                  <a:latin typeface="Times New Roman" pitchFamily="18" charset="0"/>
                  <a:ea typeface="標楷體" pitchFamily="65" charset="-12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sz="2400">
                  <a:solidFill>
                    <a:schemeClr val="tx1"/>
                  </a:solidFill>
                  <a:latin typeface="Times New Roman" pitchFamily="18" charset="0"/>
                  <a:ea typeface="標楷體" pitchFamily="65" charset="-12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sz="2400">
                  <a:solidFill>
                    <a:schemeClr val="tx1"/>
                  </a:solidFill>
                  <a:latin typeface="Times New Roman" pitchFamily="18" charset="0"/>
                  <a:ea typeface="標楷體" pitchFamily="65" charset="-12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sz="2400">
                  <a:solidFill>
                    <a:schemeClr val="tx1"/>
                  </a:solidFill>
                  <a:latin typeface="Times New Roman" pitchFamily="18" charset="0"/>
                  <a:ea typeface="標楷體" pitchFamily="65" charset="-12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sz="2400">
                  <a:solidFill>
                    <a:schemeClr val="tx1"/>
                  </a:solidFill>
                  <a:latin typeface="Times New Roman" pitchFamily="18" charset="0"/>
                  <a:ea typeface="標楷體" pitchFamily="65" charset="-120"/>
                </a:defRPr>
              </a:lvl9pPr>
            </a:lstStyle>
            <a:p>
              <a:pPr marL="285750" marR="0" lvl="0" indent="-285750" algn="just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1" lang="zh-TW" altLang="en-US" sz="1000" b="1" i="0" u="none" strike="noStrike" kern="0" cap="none" spc="0" normalizeH="0" baseline="0" noProof="0" smtClean="0">
                  <a:ln>
                    <a:noFill/>
                  </a:ln>
                  <a:solidFill>
                    <a:sysClr val="windowText" lastClr="000000"/>
                  </a:solidFill>
                  <a:effectLst/>
                  <a:uLnTx/>
                  <a:uFillTx/>
                  <a:latin typeface="微軟正黑體" pitchFamily="34" charset="-120"/>
                  <a:ea typeface="微軟正黑體" pitchFamily="34" charset="-120"/>
                </a:rPr>
                <a:t>取放</a:t>
              </a:r>
            </a:p>
          </p:txBody>
        </p:sp>
        <p:sp>
          <p:nvSpPr>
            <p:cNvPr id="29" name="文字方塊 28"/>
            <p:cNvSpPr txBox="1"/>
            <p:nvPr/>
          </p:nvSpPr>
          <p:spPr bwMode="auto">
            <a:xfrm>
              <a:off x="567643" y="5959883"/>
              <a:ext cx="329970" cy="225691"/>
            </a:xfrm>
            <a:prstGeom prst="rect">
              <a:avLst/>
            </a:prstGeom>
            <a:solidFill>
              <a:sysClr val="window" lastClr="FFFFFF"/>
            </a:solidFill>
            <a:ln w="9525">
              <a:solidFill>
                <a:sysClr val="windowText" lastClr="000000"/>
              </a:solidFill>
              <a:miter lim="800000"/>
              <a:headEnd/>
              <a:tailEnd/>
            </a:ln>
          </p:spPr>
          <p:txBody>
            <a:bodyPr wrap="none" lIns="36000" tIns="36000" rIns="36000" bIns="36000" anchor="ctr">
              <a:spAutoFit/>
            </a:bodyPr>
            <a:lstStyle/>
            <a:p>
              <a:pPr marL="285750" marR="0" lvl="0" indent="-285750" algn="just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zh-TW" altLang="en-US" sz="1000" b="1" i="0" u="none" strike="noStrike" kern="0" cap="none" spc="0" normalizeH="0" baseline="0" noProof="0" dirty="0">
                  <a:ln>
                    <a:noFill/>
                  </a:ln>
                  <a:solidFill>
                    <a:sysClr val="windowText" lastClr="000000"/>
                  </a:solidFill>
                  <a:effectLst/>
                  <a:uLnTx/>
                  <a:uFillTx/>
                  <a:latin typeface="新細明體"/>
                  <a:ea typeface="新細明體"/>
                </a:rPr>
                <a:t>切削</a:t>
              </a:r>
            </a:p>
          </p:txBody>
        </p:sp>
        <p:sp>
          <p:nvSpPr>
            <p:cNvPr id="30" name="文字方塊 29"/>
            <p:cNvSpPr txBox="1"/>
            <p:nvPr/>
          </p:nvSpPr>
          <p:spPr bwMode="auto">
            <a:xfrm>
              <a:off x="566057" y="6182395"/>
              <a:ext cx="329970" cy="227281"/>
            </a:xfrm>
            <a:prstGeom prst="rect">
              <a:avLst/>
            </a:prstGeom>
            <a:solidFill>
              <a:sysClr val="window" lastClr="FFFFFF"/>
            </a:solidFill>
            <a:ln w="9525">
              <a:solidFill>
                <a:sysClr val="windowText" lastClr="000000"/>
              </a:solidFill>
              <a:miter lim="800000"/>
              <a:headEnd/>
              <a:tailEnd/>
            </a:ln>
          </p:spPr>
          <p:txBody>
            <a:bodyPr wrap="none" lIns="36000" tIns="36000" rIns="36000" bIns="36000" anchor="ctr">
              <a:spAutoFit/>
            </a:bodyPr>
            <a:lstStyle/>
            <a:p>
              <a:pPr marL="285750" marR="0" lvl="0" indent="-285750" algn="just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zh-TW" altLang="en-US" sz="1000" b="1" i="0" u="none" strike="noStrike" kern="0" cap="none" spc="0" normalizeH="0" baseline="0" noProof="0" dirty="0">
                  <a:ln>
                    <a:noFill/>
                  </a:ln>
                  <a:solidFill>
                    <a:sysClr val="windowText" lastClr="000000"/>
                  </a:solidFill>
                  <a:effectLst/>
                  <a:uLnTx/>
                  <a:uFillTx/>
                  <a:latin typeface="新細明體"/>
                  <a:ea typeface="新細明體"/>
                </a:rPr>
                <a:t>檢測</a:t>
              </a:r>
            </a:p>
          </p:txBody>
        </p:sp>
      </p:grpSp>
      <p:grpSp>
        <p:nvGrpSpPr>
          <p:cNvPr id="31" name="群組 90"/>
          <p:cNvGrpSpPr>
            <a:grpSpLocks/>
          </p:cNvGrpSpPr>
          <p:nvPr/>
        </p:nvGrpSpPr>
        <p:grpSpPr bwMode="auto">
          <a:xfrm>
            <a:off x="8894763" y="4792663"/>
            <a:ext cx="333375" cy="673100"/>
            <a:chOff x="566057" y="5735782"/>
            <a:chExt cx="333143" cy="673894"/>
          </a:xfrm>
        </p:grpSpPr>
        <p:sp>
          <p:nvSpPr>
            <p:cNvPr id="32" name="文字方塊 31"/>
            <p:cNvSpPr txBox="1"/>
            <p:nvPr/>
          </p:nvSpPr>
          <p:spPr bwMode="auto">
            <a:xfrm>
              <a:off x="569230" y="5735782"/>
              <a:ext cx="329970" cy="227280"/>
            </a:xfrm>
            <a:prstGeom prst="rect">
              <a:avLst/>
            </a:prstGeom>
            <a:solidFill>
              <a:sysClr val="window" lastClr="FFFFFF"/>
            </a:solidFill>
            <a:ln w="9525">
              <a:solidFill>
                <a:sysClr val="windowText" lastClr="000000"/>
              </a:solidFill>
              <a:miter lim="800000"/>
              <a:headEnd/>
              <a:tailEnd/>
            </a:ln>
          </p:spPr>
          <p:txBody>
            <a:bodyPr wrap="none" lIns="36000" tIns="36000" rIns="36000" bIns="36000" anchor="ctr">
              <a:spAutoFit/>
            </a:bodyPr>
            <a:lstStyle/>
            <a:p>
              <a:pPr marL="285750" marR="0" lvl="0" indent="-285750" algn="just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zh-TW" altLang="en-US" sz="1000" b="1" i="0" u="none" strike="noStrike" kern="0" cap="none" spc="0" normalizeH="0" baseline="0" noProof="0" dirty="0">
                  <a:ln>
                    <a:noFill/>
                  </a:ln>
                  <a:solidFill>
                    <a:sysClr val="windowText" lastClr="000000"/>
                  </a:solidFill>
                  <a:effectLst/>
                  <a:uLnTx/>
                  <a:uFillTx/>
                  <a:latin typeface="新細明體"/>
                  <a:ea typeface="新細明體"/>
                </a:rPr>
                <a:t>鑚孔</a:t>
              </a:r>
            </a:p>
          </p:txBody>
        </p:sp>
        <p:sp>
          <p:nvSpPr>
            <p:cNvPr id="33" name="文字方塊 32"/>
            <p:cNvSpPr txBox="1"/>
            <p:nvPr/>
          </p:nvSpPr>
          <p:spPr bwMode="auto">
            <a:xfrm>
              <a:off x="567643" y="5959883"/>
              <a:ext cx="329970" cy="225691"/>
            </a:xfrm>
            <a:prstGeom prst="rect">
              <a:avLst/>
            </a:prstGeom>
            <a:solidFill>
              <a:sysClr val="window" lastClr="FFFFFF"/>
            </a:solidFill>
            <a:ln w="9525">
              <a:solidFill>
                <a:sysClr val="windowText" lastClr="000000"/>
              </a:solidFill>
              <a:miter lim="800000"/>
              <a:headEnd/>
              <a:tailEnd/>
            </a:ln>
          </p:spPr>
          <p:txBody>
            <a:bodyPr wrap="none" lIns="36000" tIns="36000" rIns="36000" bIns="36000" anchor="ctr">
              <a:spAutoFit/>
            </a:bodyPr>
            <a:lstStyle/>
            <a:p>
              <a:pPr marL="285750" marR="0" lvl="0" indent="-285750" algn="just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zh-TW" altLang="en-US" sz="1000" b="1" i="0" u="none" strike="noStrike" kern="0" cap="none" spc="0" normalizeH="0" baseline="0" noProof="0" dirty="0">
                  <a:ln>
                    <a:noFill/>
                  </a:ln>
                  <a:solidFill>
                    <a:sysClr val="windowText" lastClr="000000"/>
                  </a:solidFill>
                  <a:effectLst/>
                  <a:uLnTx/>
                  <a:uFillTx/>
                  <a:latin typeface="新細明體"/>
                  <a:ea typeface="新細明體"/>
                </a:rPr>
                <a:t>切削</a:t>
              </a:r>
            </a:p>
          </p:txBody>
        </p:sp>
        <p:sp>
          <p:nvSpPr>
            <p:cNvPr id="34" name="文字方塊 33"/>
            <p:cNvSpPr txBox="1"/>
            <p:nvPr/>
          </p:nvSpPr>
          <p:spPr bwMode="auto">
            <a:xfrm>
              <a:off x="566057" y="6182395"/>
              <a:ext cx="329970" cy="227281"/>
            </a:xfrm>
            <a:prstGeom prst="rect">
              <a:avLst/>
            </a:prstGeom>
            <a:solidFill>
              <a:sysClr val="window" lastClr="FFFFFF"/>
            </a:solidFill>
            <a:ln w="9525">
              <a:solidFill>
                <a:sysClr val="windowText" lastClr="000000"/>
              </a:solidFill>
              <a:miter lim="800000"/>
              <a:headEnd/>
              <a:tailEnd/>
            </a:ln>
          </p:spPr>
          <p:txBody>
            <a:bodyPr wrap="none" lIns="36000" tIns="36000" rIns="36000" bIns="36000" anchor="ctr">
              <a:spAutoFit/>
            </a:bodyPr>
            <a:lstStyle/>
            <a:p>
              <a:pPr marL="285750" marR="0" lvl="0" indent="-285750" algn="just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zh-TW" altLang="en-US" sz="1000" b="1" i="0" u="none" strike="noStrike" kern="0" cap="none" spc="0" normalizeH="0" baseline="0" noProof="0" dirty="0">
                  <a:ln>
                    <a:noFill/>
                  </a:ln>
                  <a:solidFill>
                    <a:sysClr val="windowText" lastClr="000000"/>
                  </a:solidFill>
                  <a:effectLst/>
                  <a:uLnTx/>
                  <a:uFillTx/>
                  <a:latin typeface="新細明體"/>
                  <a:ea typeface="新細明體"/>
                </a:rPr>
                <a:t>檢測</a:t>
              </a:r>
            </a:p>
          </p:txBody>
        </p:sp>
      </p:grpSp>
      <p:pic>
        <p:nvPicPr>
          <p:cNvPr id="35" name="Picture 102" descr="未命14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6596063" y="3000375"/>
            <a:ext cx="2714625" cy="1357313"/>
          </a:xfrm>
          <a:prstGeom prst="rect">
            <a:avLst/>
          </a:prstGeom>
          <a:noFill/>
          <a:ln w="19050">
            <a:solidFill>
              <a:srgbClr val="C00000"/>
            </a:solidFill>
            <a:prstDash val="dash"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grpSp>
        <p:nvGrpSpPr>
          <p:cNvPr id="36" name="群組 40"/>
          <p:cNvGrpSpPr>
            <a:grpSpLocks/>
          </p:cNvGrpSpPr>
          <p:nvPr/>
        </p:nvGrpSpPr>
        <p:grpSpPr bwMode="auto">
          <a:xfrm>
            <a:off x="3381375" y="2714625"/>
            <a:ext cx="1089025" cy="857250"/>
            <a:chOff x="149225" y="2205038"/>
            <a:chExt cx="1233314" cy="1223962"/>
          </a:xfrm>
        </p:grpSpPr>
        <p:pic>
          <p:nvPicPr>
            <p:cNvPr id="37" name="五邊形 5"/>
            <p:cNvPicPr>
              <a:picLocks noChangeArrowheads="1"/>
            </p:cNvPicPr>
            <p:nvPr/>
          </p:nvPicPr>
          <p:blipFill>
            <a:blip r:embed="rId9" cstate="print">
              <a:extLst>
                <a:ext uri="{28A0092B-C50C-407E-A947-70E740481C1C}">
                  <a14:useLocalDpi xmlns:a14="http://schemas.microsoft.com/office/drawing/2010/main" xmlns="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49225" y="2205038"/>
              <a:ext cx="1131888" cy="122396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38" name="文字方塊 166"/>
            <p:cNvSpPr txBox="1">
              <a:spLocks noChangeArrowheads="1"/>
            </p:cNvSpPr>
            <p:nvPr/>
          </p:nvSpPr>
          <p:spPr bwMode="auto">
            <a:xfrm>
              <a:off x="215745" y="2402233"/>
              <a:ext cx="1166794" cy="747977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>
                <a:defRPr/>
              </a:pPr>
              <a:r>
                <a:rPr lang="zh-TW" altLang="en-US" sz="1400" b="1" kern="0" dirty="0">
                  <a:solidFill>
                    <a:srgbClr val="1F497D"/>
                  </a:solidFill>
                  <a:latin typeface="微軟正黑體" panose="020B0604030504040204" pitchFamily="34" charset="-120"/>
                  <a:ea typeface="微軟正黑體" panose="020B0604030504040204" pitchFamily="34" charset="-120"/>
                  <a:cs typeface="Arial" panose="020B0604020202020204" pitchFamily="34" charset="0"/>
                </a:rPr>
                <a:t>廠商已投入發展</a:t>
              </a:r>
            </a:p>
          </p:txBody>
        </p:sp>
      </p:grpSp>
      <p:sp>
        <p:nvSpPr>
          <p:cNvPr id="39" name="Text Box 64"/>
          <p:cNvSpPr txBox="1">
            <a:spLocks noChangeArrowheads="1"/>
          </p:cNvSpPr>
          <p:nvPr/>
        </p:nvSpPr>
        <p:spPr bwMode="auto">
          <a:xfrm>
            <a:off x="6953250" y="4357688"/>
            <a:ext cx="2060575" cy="2762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prstShdw prst="shdw17" dist="17961" dir="2700000">
              <a:srgbClr val="4F81BD">
                <a:gamma/>
                <a:shade val="60000"/>
                <a:invGamma/>
              </a:srgbClr>
            </a:prstShdw>
          </a:effectLst>
        </p:spPr>
        <p:txBody>
          <a:bodyPr>
            <a:spAutoFit/>
          </a:bodyPr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ct val="500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TW" altLang="en-US" sz="1200" b="0" i="0" u="sng" strike="noStrike" kern="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標楷體" pitchFamily="65" charset="-120"/>
              </a:rPr>
              <a:t>機器人混線生產系統</a:t>
            </a:r>
            <a:endParaRPr kumimoji="0" lang="en-US" altLang="zh-TW" sz="1200" b="0" i="0" u="sng" strike="noStrike" kern="0" cap="none" spc="0" normalizeH="0" baseline="0" noProof="0" dirty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ea typeface="新細明體"/>
              <a:cs typeface="Times New Roman" pitchFamily="18" charset="0"/>
            </a:endParaRPr>
          </a:p>
        </p:txBody>
      </p:sp>
      <p:sp>
        <p:nvSpPr>
          <p:cNvPr id="40" name="圓角矩形 39"/>
          <p:cNvSpPr/>
          <p:nvPr/>
        </p:nvSpPr>
        <p:spPr>
          <a:xfrm>
            <a:off x="6381750" y="2857500"/>
            <a:ext cx="3143250" cy="3714750"/>
          </a:xfrm>
          <a:prstGeom prst="roundRect">
            <a:avLst/>
          </a:prstGeom>
          <a:noFill/>
          <a:ln w="25400" cap="flat" cmpd="sng" algn="ctr">
            <a:solidFill>
              <a:srgbClr val="4F81BD">
                <a:shade val="50000"/>
              </a:srgbClr>
            </a:solidFill>
            <a:prstDash val="lgDashDotDot"/>
          </a:ln>
          <a:effectLst/>
        </p:spPr>
        <p:txBody>
          <a:bodyPr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TW" altLang="en-US" sz="1800" b="0" i="0" u="none" strike="noStrike" kern="0" cap="none" spc="0" normalizeH="0" baseline="0" noProof="0">
              <a:ln>
                <a:noFill/>
              </a:ln>
              <a:solidFill>
                <a:sysClr val="window" lastClr="FFFFFF"/>
              </a:solidFill>
              <a:effectLst/>
              <a:uLnTx/>
              <a:uFillTx/>
              <a:latin typeface="Calibri"/>
              <a:ea typeface="新細明體"/>
              <a:cs typeface="+mn-cs"/>
            </a:endParaRPr>
          </a:p>
        </p:txBody>
      </p:sp>
      <p:sp>
        <p:nvSpPr>
          <p:cNvPr id="41" name="矩形 73"/>
          <p:cNvSpPr>
            <a:spLocks noChangeArrowheads="1"/>
          </p:cNvSpPr>
          <p:nvPr/>
        </p:nvSpPr>
        <p:spPr bwMode="auto">
          <a:xfrm>
            <a:off x="6911975" y="6296025"/>
            <a:ext cx="2184400" cy="2762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TW" altLang="en-US" sz="1200" b="0" i="0" u="sng" strike="noStrike" kern="0" cap="none" spc="0" normalizeH="0" baseline="0" noProof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標楷體" pitchFamily="65" charset="-120"/>
              </a:rPr>
              <a:t>多機器人和多工具機彈性生產</a:t>
            </a:r>
            <a:endParaRPr kumimoji="0" lang="zh-TW" altLang="en-US" sz="1200" b="0" i="0" u="sng" strike="noStrike" kern="0" cap="none" spc="0" normalizeH="0" baseline="0" noProof="0" smtClean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</a:endParaRPr>
          </a:p>
        </p:txBody>
      </p:sp>
      <p:sp>
        <p:nvSpPr>
          <p:cNvPr id="42" name="文字方塊 77"/>
          <p:cNvSpPr txBox="1">
            <a:spLocks noChangeArrowheads="1"/>
          </p:cNvSpPr>
          <p:nvPr/>
        </p:nvSpPr>
        <p:spPr bwMode="auto">
          <a:xfrm>
            <a:off x="4024313" y="3286125"/>
            <a:ext cx="1714500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kumimoji="1" sz="2400">
                <a:solidFill>
                  <a:schemeClr val="tx1"/>
                </a:solidFill>
                <a:latin typeface="Times New Roman" pitchFamily="18" charset="0"/>
                <a:ea typeface="標楷體" pitchFamily="65" charset="-120"/>
              </a:defRPr>
            </a:lvl1pPr>
            <a:lvl2pPr marL="742950" indent="-285750">
              <a:defRPr kumimoji="1" sz="2400">
                <a:solidFill>
                  <a:schemeClr val="tx1"/>
                </a:solidFill>
                <a:latin typeface="Times New Roman" pitchFamily="18" charset="0"/>
                <a:ea typeface="標楷體" pitchFamily="65" charset="-120"/>
              </a:defRPr>
            </a:lvl2pPr>
            <a:lvl3pPr marL="1143000" indent="-228600">
              <a:defRPr kumimoji="1" sz="2400">
                <a:solidFill>
                  <a:schemeClr val="tx1"/>
                </a:solidFill>
                <a:latin typeface="Times New Roman" pitchFamily="18" charset="0"/>
                <a:ea typeface="標楷體" pitchFamily="65" charset="-120"/>
              </a:defRPr>
            </a:lvl3pPr>
            <a:lvl4pPr marL="1600200" indent="-228600">
              <a:defRPr kumimoji="1" sz="2400">
                <a:solidFill>
                  <a:schemeClr val="tx1"/>
                </a:solidFill>
                <a:latin typeface="Times New Roman" pitchFamily="18" charset="0"/>
                <a:ea typeface="標楷體" pitchFamily="65" charset="-120"/>
              </a:defRPr>
            </a:lvl4pPr>
            <a:lvl5pPr marL="2057400" indent="-228600">
              <a:defRPr kumimoji="1" sz="2400">
                <a:solidFill>
                  <a:schemeClr val="tx1"/>
                </a:solidFill>
                <a:latin typeface="Times New Roman" pitchFamily="18" charset="0"/>
                <a:ea typeface="標楷體" pitchFamily="65" charset="-12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itchFamily="18" charset="0"/>
                <a:ea typeface="標楷體" pitchFamily="65" charset="-12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itchFamily="18" charset="0"/>
                <a:ea typeface="標楷體" pitchFamily="65" charset="-12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itchFamily="18" charset="0"/>
                <a:ea typeface="標楷體" pitchFamily="65" charset="-12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itchFamily="18" charset="0"/>
                <a:ea typeface="標楷體" pitchFamily="65" charset="-120"/>
              </a:defRPr>
            </a:lvl9pPr>
          </a:lstStyle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1" lang="zh-TW" altLang="en-US" sz="1800" b="1" i="0" u="none" strike="noStrike" kern="0" cap="none" spc="0" normalizeH="0" baseline="0" noProof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Times New Roman" pitchFamily="18" charset="0"/>
                <a:ea typeface="標楷體" pitchFamily="65" charset="-120"/>
              </a:rPr>
              <a:t>推動作法</a:t>
            </a:r>
          </a:p>
        </p:txBody>
      </p:sp>
      <p:sp>
        <p:nvSpPr>
          <p:cNvPr id="43" name="標題 1"/>
          <p:cNvSpPr>
            <a:spLocks noGrp="1"/>
          </p:cNvSpPr>
          <p:nvPr>
            <p:ph type="title"/>
          </p:nvPr>
        </p:nvSpPr>
        <p:spPr>
          <a:xfrm>
            <a:off x="1286592" y="0"/>
            <a:ext cx="7355550" cy="706438"/>
          </a:xfrm>
        </p:spPr>
        <p:txBody>
          <a:bodyPr/>
          <a:lstStyle/>
          <a:p>
            <a:pPr algn="ctr"/>
            <a:r>
              <a:rPr lang="zh-TW" altLang="en-US" dirty="0">
                <a:latin typeface="+mj-ea"/>
                <a:ea typeface="+mj-ea"/>
              </a:rPr>
              <a:t>貮、</a:t>
            </a:r>
            <a:r>
              <a:rPr lang="zh-TW" altLang="en-US" dirty="0" smtClean="0">
                <a:latin typeface="+mj-ea"/>
                <a:ea typeface="+mj-ea"/>
              </a:rPr>
              <a:t>機械產業發展策略</a:t>
            </a:r>
            <a:endParaRPr lang="en-US" altLang="zh-TW" dirty="0" smtClean="0">
              <a:latin typeface="+mj-ea"/>
              <a:ea typeface="+mj-ea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1995922233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http://hirecruit.nat.gov.tw/chinese/images/logo_idic.gif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" y="1"/>
            <a:ext cx="1615689" cy="597899"/>
          </a:xfrm>
          <a:prstGeom prst="rect">
            <a:avLst/>
          </a:prstGeom>
          <a:noFill/>
        </p:spPr>
      </p:pic>
      <p:sp>
        <p:nvSpPr>
          <p:cNvPr id="59" name="矩形 28"/>
          <p:cNvSpPr>
            <a:spLocks noChangeArrowheads="1"/>
          </p:cNvSpPr>
          <p:nvPr/>
        </p:nvSpPr>
        <p:spPr bwMode="auto">
          <a:xfrm>
            <a:off x="365125" y="776288"/>
            <a:ext cx="2032000" cy="4619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r>
              <a:rPr lang="zh-TW" altLang="en-US" b="1">
                <a:solidFill>
                  <a:srgbClr val="FF0000"/>
                </a:solidFill>
                <a:latin typeface="+mj-ea"/>
                <a:ea typeface="+mj-ea"/>
              </a:rPr>
              <a:t>四、人才培訓</a:t>
            </a:r>
          </a:p>
        </p:txBody>
      </p:sp>
      <p:sp>
        <p:nvSpPr>
          <p:cNvPr id="60" name="文字方塊 191"/>
          <p:cNvSpPr txBox="1">
            <a:spLocks noChangeArrowheads="1"/>
          </p:cNvSpPr>
          <p:nvPr/>
        </p:nvSpPr>
        <p:spPr bwMode="auto">
          <a:xfrm>
            <a:off x="930275" y="1346200"/>
            <a:ext cx="7883525" cy="7239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kumimoji="1" sz="2400">
                <a:solidFill>
                  <a:schemeClr val="tx1"/>
                </a:solidFill>
                <a:latin typeface="Times New Roman" pitchFamily="18" charset="0"/>
                <a:ea typeface="標楷體" pitchFamily="65" charset="-120"/>
              </a:defRPr>
            </a:lvl1pPr>
            <a:lvl2pPr marL="742950" indent="-285750">
              <a:defRPr kumimoji="1" sz="2400">
                <a:solidFill>
                  <a:schemeClr val="tx1"/>
                </a:solidFill>
                <a:latin typeface="Times New Roman" pitchFamily="18" charset="0"/>
                <a:ea typeface="標楷體" pitchFamily="65" charset="-120"/>
              </a:defRPr>
            </a:lvl2pPr>
            <a:lvl3pPr marL="1143000" indent="-228600">
              <a:defRPr kumimoji="1" sz="2400">
                <a:solidFill>
                  <a:schemeClr val="tx1"/>
                </a:solidFill>
                <a:latin typeface="Times New Roman" pitchFamily="18" charset="0"/>
                <a:ea typeface="標楷體" pitchFamily="65" charset="-120"/>
              </a:defRPr>
            </a:lvl3pPr>
            <a:lvl4pPr marL="1600200" indent="-228600">
              <a:defRPr kumimoji="1" sz="2400">
                <a:solidFill>
                  <a:schemeClr val="tx1"/>
                </a:solidFill>
                <a:latin typeface="Times New Roman" pitchFamily="18" charset="0"/>
                <a:ea typeface="標楷體" pitchFamily="65" charset="-120"/>
              </a:defRPr>
            </a:lvl4pPr>
            <a:lvl5pPr marL="2057400" indent="-228600">
              <a:defRPr kumimoji="1" sz="2400">
                <a:solidFill>
                  <a:schemeClr val="tx1"/>
                </a:solidFill>
                <a:latin typeface="Times New Roman" pitchFamily="18" charset="0"/>
                <a:ea typeface="標楷體" pitchFamily="65" charset="-12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itchFamily="18" charset="0"/>
                <a:ea typeface="標楷體" pitchFamily="65" charset="-12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itchFamily="18" charset="0"/>
                <a:ea typeface="標楷體" pitchFamily="65" charset="-12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itchFamily="18" charset="0"/>
                <a:ea typeface="標楷體" pitchFamily="65" charset="-12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itchFamily="18" charset="0"/>
                <a:ea typeface="標楷體" pitchFamily="65" charset="-120"/>
              </a:defRPr>
            </a:lvl9pPr>
          </a:lstStyle>
          <a:p>
            <a:pPr>
              <a:spcBef>
                <a:spcPts val="600"/>
              </a:spcBef>
            </a:pPr>
            <a:r>
              <a:rPr kumimoji="0" lang="zh-TW" altLang="en-US" sz="1800" b="1">
                <a:solidFill>
                  <a:srgbClr val="0000FF"/>
                </a:solidFill>
                <a:latin typeface="+mj-ea"/>
                <a:ea typeface="+mj-ea"/>
              </a:rPr>
              <a:t>人</a:t>
            </a:r>
            <a:r>
              <a:rPr kumimoji="0" lang="zh-TW" altLang="zh-TW" sz="1800" b="1">
                <a:solidFill>
                  <a:srgbClr val="0000FF"/>
                </a:solidFill>
                <a:latin typeface="+mj-ea"/>
                <a:ea typeface="+mj-ea"/>
              </a:rPr>
              <a:t>才培訓</a:t>
            </a:r>
            <a:r>
              <a:rPr kumimoji="0" lang="zh-TW" altLang="en-US" sz="1800" b="1">
                <a:solidFill>
                  <a:srgbClr val="0000FF"/>
                </a:solidFill>
                <a:latin typeface="+mj-ea"/>
                <a:ea typeface="+mj-ea"/>
              </a:rPr>
              <a:t>導入生產力</a:t>
            </a:r>
            <a:r>
              <a:rPr kumimoji="0" lang="en-US" altLang="zh-TW" sz="1800" b="1">
                <a:solidFill>
                  <a:srgbClr val="0000FF"/>
                </a:solidFill>
                <a:latin typeface="+mj-ea"/>
                <a:ea typeface="+mj-ea"/>
              </a:rPr>
              <a:t>4.0</a:t>
            </a:r>
            <a:r>
              <a:rPr kumimoji="0" lang="zh-TW" altLang="en-US" sz="1800" b="1">
                <a:solidFill>
                  <a:srgbClr val="0000FF"/>
                </a:solidFill>
                <a:latin typeface="+mj-ea"/>
                <a:ea typeface="+mj-ea"/>
              </a:rPr>
              <a:t>之</a:t>
            </a:r>
            <a:r>
              <a:rPr lang="zh-TW" altLang="en-US" sz="1800" b="1">
                <a:solidFill>
                  <a:srgbClr val="0000FF"/>
                </a:solidFill>
                <a:latin typeface="+mj-ea"/>
                <a:ea typeface="+mj-ea"/>
              </a:rPr>
              <a:t>智能製</a:t>
            </a:r>
            <a:r>
              <a:rPr lang="zh-TW" altLang="zh-TW" sz="1800" b="1">
                <a:solidFill>
                  <a:srgbClr val="0000FF"/>
                </a:solidFill>
                <a:latin typeface="+mj-ea"/>
                <a:ea typeface="+mj-ea"/>
              </a:rPr>
              <a:t>造</a:t>
            </a:r>
            <a:r>
              <a:rPr lang="zh-TW" altLang="en-US" sz="1800" b="1">
                <a:solidFill>
                  <a:srgbClr val="0000FF"/>
                </a:solidFill>
                <a:latin typeface="+mj-ea"/>
                <a:ea typeface="+mj-ea"/>
              </a:rPr>
              <a:t>技術服務，</a:t>
            </a:r>
            <a:r>
              <a:rPr kumimoji="0" lang="zh-TW" altLang="en-US" sz="1800" b="1">
                <a:solidFill>
                  <a:srgbClr val="0000FF"/>
                </a:solidFill>
                <a:latin typeface="+mj-ea"/>
                <a:ea typeface="+mj-ea"/>
              </a:rPr>
              <a:t>強化機電系統整合能力與終端</a:t>
            </a:r>
            <a:endParaRPr kumimoji="0" lang="en-US" altLang="zh-TW" sz="1800" b="1">
              <a:solidFill>
                <a:srgbClr val="0000FF"/>
              </a:solidFill>
              <a:latin typeface="+mj-ea"/>
              <a:ea typeface="+mj-ea"/>
            </a:endParaRPr>
          </a:p>
          <a:p>
            <a:pPr>
              <a:spcBef>
                <a:spcPts val="600"/>
              </a:spcBef>
            </a:pPr>
            <a:r>
              <a:rPr kumimoji="0" lang="zh-TW" altLang="en-US" sz="1800" b="1">
                <a:solidFill>
                  <a:srgbClr val="0000FF"/>
                </a:solidFill>
                <a:latin typeface="+mj-ea"/>
                <a:ea typeface="+mj-ea"/>
              </a:rPr>
              <a:t>應用人才培育。</a:t>
            </a:r>
          </a:p>
        </p:txBody>
      </p:sp>
      <p:sp>
        <p:nvSpPr>
          <p:cNvPr id="61" name="文字方塊 191"/>
          <p:cNvSpPr txBox="1">
            <a:spLocks noChangeArrowheads="1"/>
          </p:cNvSpPr>
          <p:nvPr/>
        </p:nvSpPr>
        <p:spPr bwMode="auto">
          <a:xfrm>
            <a:off x="930275" y="1346200"/>
            <a:ext cx="7883525" cy="7239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kumimoji="1" sz="2400">
                <a:solidFill>
                  <a:schemeClr val="tx1"/>
                </a:solidFill>
                <a:latin typeface="Times New Roman" pitchFamily="18" charset="0"/>
                <a:ea typeface="標楷體" pitchFamily="65" charset="-120"/>
              </a:defRPr>
            </a:lvl1pPr>
            <a:lvl2pPr marL="742950" indent="-285750">
              <a:defRPr kumimoji="1" sz="2400">
                <a:solidFill>
                  <a:schemeClr val="tx1"/>
                </a:solidFill>
                <a:latin typeface="Times New Roman" pitchFamily="18" charset="0"/>
                <a:ea typeface="標楷體" pitchFamily="65" charset="-120"/>
              </a:defRPr>
            </a:lvl2pPr>
            <a:lvl3pPr marL="1143000" indent="-228600">
              <a:defRPr kumimoji="1" sz="2400">
                <a:solidFill>
                  <a:schemeClr val="tx1"/>
                </a:solidFill>
                <a:latin typeface="Times New Roman" pitchFamily="18" charset="0"/>
                <a:ea typeface="標楷體" pitchFamily="65" charset="-120"/>
              </a:defRPr>
            </a:lvl3pPr>
            <a:lvl4pPr marL="1600200" indent="-228600">
              <a:defRPr kumimoji="1" sz="2400">
                <a:solidFill>
                  <a:schemeClr val="tx1"/>
                </a:solidFill>
                <a:latin typeface="Times New Roman" pitchFamily="18" charset="0"/>
                <a:ea typeface="標楷體" pitchFamily="65" charset="-120"/>
              </a:defRPr>
            </a:lvl4pPr>
            <a:lvl5pPr marL="2057400" indent="-228600">
              <a:defRPr kumimoji="1" sz="2400">
                <a:solidFill>
                  <a:schemeClr val="tx1"/>
                </a:solidFill>
                <a:latin typeface="Times New Roman" pitchFamily="18" charset="0"/>
                <a:ea typeface="標楷體" pitchFamily="65" charset="-12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itchFamily="18" charset="0"/>
                <a:ea typeface="標楷體" pitchFamily="65" charset="-12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itchFamily="18" charset="0"/>
                <a:ea typeface="標楷體" pitchFamily="65" charset="-12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itchFamily="18" charset="0"/>
                <a:ea typeface="標楷體" pitchFamily="65" charset="-12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itchFamily="18" charset="0"/>
                <a:ea typeface="標楷體" pitchFamily="65" charset="-120"/>
              </a:defRPr>
            </a:lvl9pPr>
          </a:lstStyle>
          <a:p>
            <a:pPr>
              <a:spcBef>
                <a:spcPts val="600"/>
              </a:spcBef>
            </a:pPr>
            <a:r>
              <a:rPr kumimoji="0" lang="zh-TW" altLang="en-US" sz="1800" b="1">
                <a:solidFill>
                  <a:srgbClr val="0000FF"/>
                </a:solidFill>
                <a:latin typeface="+mj-ea"/>
                <a:ea typeface="+mj-ea"/>
              </a:rPr>
              <a:t>人</a:t>
            </a:r>
            <a:r>
              <a:rPr kumimoji="0" lang="zh-TW" altLang="zh-TW" sz="1800" b="1">
                <a:solidFill>
                  <a:srgbClr val="0000FF"/>
                </a:solidFill>
                <a:latin typeface="+mj-ea"/>
                <a:ea typeface="+mj-ea"/>
              </a:rPr>
              <a:t>才培訓</a:t>
            </a:r>
            <a:r>
              <a:rPr kumimoji="0" lang="zh-TW" altLang="en-US" sz="1800" b="1">
                <a:solidFill>
                  <a:srgbClr val="0000FF"/>
                </a:solidFill>
                <a:latin typeface="+mj-ea"/>
                <a:ea typeface="+mj-ea"/>
              </a:rPr>
              <a:t>導入生產力</a:t>
            </a:r>
            <a:r>
              <a:rPr kumimoji="0" lang="en-US" altLang="zh-TW" sz="1800" b="1">
                <a:solidFill>
                  <a:srgbClr val="0000FF"/>
                </a:solidFill>
                <a:latin typeface="+mj-ea"/>
                <a:ea typeface="+mj-ea"/>
              </a:rPr>
              <a:t>4.0</a:t>
            </a:r>
            <a:r>
              <a:rPr kumimoji="0" lang="zh-TW" altLang="en-US" sz="1800" b="1">
                <a:solidFill>
                  <a:srgbClr val="0000FF"/>
                </a:solidFill>
                <a:latin typeface="+mj-ea"/>
                <a:ea typeface="+mj-ea"/>
              </a:rPr>
              <a:t>之</a:t>
            </a:r>
            <a:r>
              <a:rPr lang="zh-TW" altLang="en-US" sz="1800" b="1">
                <a:solidFill>
                  <a:srgbClr val="0000FF"/>
                </a:solidFill>
                <a:latin typeface="+mj-ea"/>
                <a:ea typeface="+mj-ea"/>
              </a:rPr>
              <a:t>智能製</a:t>
            </a:r>
            <a:r>
              <a:rPr lang="zh-TW" altLang="zh-TW" sz="1800" b="1">
                <a:solidFill>
                  <a:srgbClr val="0000FF"/>
                </a:solidFill>
                <a:latin typeface="+mj-ea"/>
                <a:ea typeface="+mj-ea"/>
              </a:rPr>
              <a:t>造</a:t>
            </a:r>
            <a:r>
              <a:rPr lang="zh-TW" altLang="en-US" sz="1800" b="1">
                <a:solidFill>
                  <a:srgbClr val="0000FF"/>
                </a:solidFill>
                <a:latin typeface="+mj-ea"/>
                <a:ea typeface="+mj-ea"/>
              </a:rPr>
              <a:t>技術服務，</a:t>
            </a:r>
            <a:r>
              <a:rPr kumimoji="0" lang="zh-TW" altLang="en-US" sz="1800" b="1">
                <a:solidFill>
                  <a:srgbClr val="0000FF"/>
                </a:solidFill>
                <a:latin typeface="+mj-ea"/>
                <a:ea typeface="+mj-ea"/>
              </a:rPr>
              <a:t>強化機電系統整合能力與終端</a:t>
            </a:r>
            <a:endParaRPr kumimoji="0" lang="en-US" altLang="zh-TW" sz="1800" b="1">
              <a:solidFill>
                <a:srgbClr val="0000FF"/>
              </a:solidFill>
              <a:latin typeface="+mj-ea"/>
              <a:ea typeface="+mj-ea"/>
            </a:endParaRPr>
          </a:p>
          <a:p>
            <a:pPr>
              <a:spcBef>
                <a:spcPts val="600"/>
              </a:spcBef>
            </a:pPr>
            <a:r>
              <a:rPr kumimoji="0" lang="zh-TW" altLang="en-US" sz="1800" b="1">
                <a:solidFill>
                  <a:srgbClr val="0000FF"/>
                </a:solidFill>
                <a:latin typeface="+mj-ea"/>
                <a:ea typeface="+mj-ea"/>
              </a:rPr>
              <a:t>應用人才培育。</a:t>
            </a:r>
          </a:p>
        </p:txBody>
      </p:sp>
      <p:sp>
        <p:nvSpPr>
          <p:cNvPr id="62" name="文字方塊 17"/>
          <p:cNvSpPr txBox="1"/>
          <p:nvPr/>
        </p:nvSpPr>
        <p:spPr bwMode="auto">
          <a:xfrm>
            <a:off x="1382713" y="2266950"/>
            <a:ext cx="3138487" cy="1438275"/>
          </a:xfrm>
          <a:prstGeom prst="rect">
            <a:avLst/>
          </a:prstGeom>
          <a:solidFill>
            <a:srgbClr val="9BBB59">
              <a:lumMod val="20000"/>
              <a:lumOff val="80000"/>
            </a:srgbClr>
          </a:solidFill>
          <a:ln>
            <a:solidFill>
              <a:srgbClr val="8064A2">
                <a:lumMod val="50000"/>
              </a:srgbClr>
            </a:solidFill>
          </a:ln>
        </p:spPr>
        <p:txBody>
          <a:bodyPr lIns="36000" rIns="36000" anchor="ctr">
            <a:spAutoFit/>
          </a:bodyPr>
          <a:lstStyle>
            <a:defPPr>
              <a:defRPr lang="zh-TW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+mn-cs"/>
              </a:defRPr>
            </a:lvl5pPr>
            <a:lvl6pPr marL="2286000" algn="l" defTabSz="914400" rtl="0" eaLnBrk="1" latinLnBrk="0" hangingPunct="1">
              <a:defRPr kumimoji="1" sz="2400" kern="1200">
                <a:solidFill>
                  <a:schemeClr val="tx1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+mn-cs"/>
              </a:defRPr>
            </a:lvl6pPr>
            <a:lvl7pPr marL="2743200" algn="l" defTabSz="914400" rtl="0" eaLnBrk="1" latinLnBrk="0" hangingPunct="1">
              <a:defRPr kumimoji="1" sz="2400" kern="1200">
                <a:solidFill>
                  <a:schemeClr val="tx1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+mn-cs"/>
              </a:defRPr>
            </a:lvl7pPr>
            <a:lvl8pPr marL="3200400" algn="l" defTabSz="914400" rtl="0" eaLnBrk="1" latinLnBrk="0" hangingPunct="1">
              <a:defRPr kumimoji="1" sz="2400" kern="1200">
                <a:solidFill>
                  <a:schemeClr val="tx1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+mn-cs"/>
              </a:defRPr>
            </a:lvl8pPr>
            <a:lvl9pPr marL="3657600" algn="l" defTabSz="914400" rtl="0" eaLnBrk="1" latinLnBrk="0" hangingPunct="1">
              <a:defRPr kumimoji="1" sz="2400" kern="1200">
                <a:solidFill>
                  <a:schemeClr val="tx1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+mn-cs"/>
              </a:defRPr>
            </a:lvl9pPr>
          </a:lstStyle>
          <a:p>
            <a:pPr marL="180975" marR="0" lvl="0" indent="-180975" algn="l" defTabSz="914400" rtl="0" eaLnBrk="0" fontAlgn="auto" latinLnBrk="0" hangingPunct="0">
              <a:lnSpc>
                <a:spcPct val="125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+mj-lt"/>
              <a:buAutoNum type="arabicPeriod"/>
              <a:tabLst/>
              <a:defRPr/>
            </a:pPr>
            <a:r>
              <a:rPr kumimoji="0" lang="zh-TW" altLang="en-US" sz="1400" b="0" i="0" u="none" strike="noStrike" kern="120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+mj-ea"/>
                <a:ea typeface="+mj-ea"/>
                <a:cs typeface="+mn-cs"/>
              </a:rPr>
              <a:t>學界：</a:t>
            </a:r>
            <a:r>
              <a:rPr kumimoji="1" lang="zh-TW" altLang="en-US" sz="1400" b="0" i="0" u="none" strike="noStrike" kern="120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+mj-ea"/>
                <a:ea typeface="+mj-ea"/>
                <a:cs typeface="+mn-cs"/>
              </a:rPr>
              <a:t>依</a:t>
            </a:r>
            <a:r>
              <a:rPr kumimoji="1" lang="zh-TW" altLang="en-US" sz="1400" b="0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+mj-ea"/>
                <a:ea typeface="+mj-ea"/>
                <a:cs typeface="+mn-cs"/>
              </a:rPr>
              <a:t>師資</a:t>
            </a:r>
            <a:r>
              <a:rPr kumimoji="1" lang="zh-TW" altLang="en-US" sz="1400" b="0" i="0" u="none" strike="noStrike" kern="120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+mj-ea"/>
                <a:ea typeface="+mj-ea"/>
                <a:cs typeface="+mn-cs"/>
              </a:rPr>
              <a:t>及</a:t>
            </a:r>
            <a:r>
              <a:rPr kumimoji="1" lang="zh-TW" altLang="en-US" sz="1400" b="0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+mj-ea"/>
                <a:ea typeface="+mj-ea"/>
                <a:cs typeface="+mn-cs"/>
              </a:rPr>
              <a:t>固定學程</a:t>
            </a:r>
            <a:r>
              <a:rPr kumimoji="1" lang="zh-TW" altLang="en-US" sz="1400" b="0" i="0" u="none" strike="noStrike" kern="120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+mj-ea"/>
                <a:ea typeface="+mj-ea"/>
                <a:cs typeface="+mn-cs"/>
              </a:rPr>
              <a:t>開班授課</a:t>
            </a:r>
            <a:r>
              <a:rPr kumimoji="1" lang="zh-TW" altLang="en-US" sz="1400" b="0" i="0" u="none" strike="noStrike" kern="1200" cap="none" spc="0" normalizeH="0" baseline="0" noProof="0" dirty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+mj-ea"/>
                <a:ea typeface="+mj-ea"/>
                <a:cs typeface="+mn-cs"/>
              </a:rPr>
              <a:t>，</a:t>
            </a:r>
            <a:endParaRPr kumimoji="1" lang="en-US" altLang="zh-TW" sz="1400" b="0" i="0" u="none" strike="noStrike" kern="1200" cap="none" spc="0" normalizeH="0" baseline="0" noProof="0" dirty="0" smtClean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+mj-ea"/>
              <a:ea typeface="+mj-ea"/>
              <a:cs typeface="+mn-cs"/>
            </a:endParaRPr>
          </a:p>
          <a:p>
            <a:pPr marL="0" marR="0" lvl="0" indent="0" algn="l" defTabSz="914400" rtl="0" eaLnBrk="0" fontAlgn="auto" latinLnBrk="0" hangingPunct="0">
              <a:lnSpc>
                <a:spcPct val="125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1" lang="en-US" altLang="zh-TW" sz="1400" b="0" i="0" u="none" strike="noStrike" kern="120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+mj-ea"/>
                <a:ea typeface="+mj-ea"/>
                <a:cs typeface="+mn-cs"/>
              </a:rPr>
              <a:t> </a:t>
            </a:r>
            <a:r>
              <a:rPr kumimoji="1" lang="en-US" altLang="zh-TW" sz="1400" b="0" i="0" u="none" strike="noStrike" kern="1200" cap="none" spc="0" normalizeH="0" baseline="0" noProof="0" dirty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+mj-ea"/>
                <a:ea typeface="+mj-ea"/>
                <a:cs typeface="+mn-cs"/>
              </a:rPr>
              <a:t>       </a:t>
            </a:r>
            <a:r>
              <a:rPr kumimoji="1" lang="zh-TW" altLang="en-US" sz="1400" b="0" i="0" u="none" strike="noStrike" kern="1200" cap="none" spc="0" normalizeH="0" baseline="0" noProof="0" dirty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+mj-ea"/>
                <a:ea typeface="+mj-ea"/>
                <a:cs typeface="+mn-cs"/>
              </a:rPr>
              <a:t>易</a:t>
            </a:r>
            <a:r>
              <a:rPr kumimoji="1" lang="zh-TW" altLang="en-US" sz="1400" b="0" i="0" u="none" strike="noStrike" kern="120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+mj-ea"/>
                <a:ea typeface="+mj-ea"/>
                <a:cs typeface="+mn-cs"/>
              </a:rPr>
              <a:t>教導出單一專長人才</a:t>
            </a:r>
            <a:endParaRPr kumimoji="0" lang="en-US" altLang="zh-TW" sz="1400" b="0" i="0" u="none" strike="noStrike" kern="1200" cap="none" spc="0" normalizeH="0" baseline="0" noProof="0" dirty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+mj-ea"/>
              <a:ea typeface="+mj-ea"/>
              <a:cs typeface="+mn-cs"/>
            </a:endParaRPr>
          </a:p>
          <a:p>
            <a:pPr marL="0" marR="0" lvl="0" indent="0" algn="l" defTabSz="914400" rtl="0" eaLnBrk="0" fontAlgn="auto" latinLnBrk="0" hangingPunct="0">
              <a:lnSpc>
                <a:spcPct val="125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1" lang="en-US" altLang="zh-TW" sz="1400" b="0" i="0" u="none" strike="noStrike" kern="1200" cap="none" spc="0" normalizeH="0" baseline="0" noProof="0" dirty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+mj-ea"/>
                <a:ea typeface="+mj-ea"/>
                <a:cs typeface="+mn-cs"/>
              </a:rPr>
              <a:t>2.</a:t>
            </a:r>
            <a:r>
              <a:rPr kumimoji="1" lang="zh-TW" altLang="en-US" sz="1400" b="0" i="0" u="none" strike="noStrike" kern="1200" cap="none" spc="0" normalizeH="0" baseline="0" noProof="0" dirty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+mj-ea"/>
                <a:ea typeface="+mj-ea"/>
                <a:cs typeface="+mn-cs"/>
              </a:rPr>
              <a:t>業界：偏重</a:t>
            </a:r>
            <a:r>
              <a:rPr kumimoji="1" lang="zh-TW" altLang="en-US" sz="1400" b="0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+mj-ea"/>
                <a:ea typeface="+mj-ea"/>
                <a:cs typeface="+mn-cs"/>
              </a:rPr>
              <a:t>專業分工</a:t>
            </a:r>
            <a:r>
              <a:rPr kumimoji="1" lang="zh-TW" altLang="en-US" sz="1400" b="0" i="0" u="none" strike="noStrike" kern="120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+mj-ea"/>
                <a:ea typeface="+mj-ea"/>
                <a:cs typeface="+mn-cs"/>
              </a:rPr>
              <a:t>，跨領域</a:t>
            </a:r>
            <a:r>
              <a:rPr kumimoji="1" lang="zh-TW" altLang="en-US" sz="1400" b="0" i="0" u="none" strike="noStrike" kern="1200" cap="none" spc="0" normalizeH="0" baseline="0" noProof="0" dirty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+mj-ea"/>
                <a:ea typeface="+mj-ea"/>
                <a:cs typeface="+mn-cs"/>
              </a:rPr>
              <a:t>技術</a:t>
            </a:r>
            <a:endParaRPr kumimoji="1" lang="en-US" altLang="zh-TW" sz="1400" b="0" i="0" u="none" strike="noStrike" kern="1200" cap="none" spc="0" normalizeH="0" baseline="0" noProof="0" dirty="0" smtClean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+mj-ea"/>
              <a:ea typeface="+mj-ea"/>
              <a:cs typeface="+mn-cs"/>
            </a:endParaRPr>
          </a:p>
          <a:p>
            <a:pPr marL="0" marR="0" lvl="0" indent="0" algn="l" defTabSz="914400" rtl="0" eaLnBrk="0" fontAlgn="auto" latinLnBrk="0" hangingPunct="0">
              <a:lnSpc>
                <a:spcPct val="125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1" lang="en-US" altLang="zh-TW" sz="1400" b="0" i="0" u="none" strike="noStrike" kern="120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+mj-ea"/>
                <a:ea typeface="+mj-ea"/>
                <a:cs typeface="+mn-cs"/>
              </a:rPr>
              <a:t> </a:t>
            </a:r>
            <a:r>
              <a:rPr kumimoji="1" lang="en-US" altLang="zh-TW" sz="1400" b="0" i="0" u="none" strike="noStrike" kern="1200" cap="none" spc="0" normalizeH="0" baseline="0" noProof="0" dirty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+mj-ea"/>
                <a:ea typeface="+mj-ea"/>
                <a:cs typeface="+mn-cs"/>
              </a:rPr>
              <a:t>       </a:t>
            </a:r>
            <a:r>
              <a:rPr kumimoji="1" lang="zh-TW" altLang="en-US" sz="1400" b="0" i="0" u="none" strike="noStrike" kern="1200" cap="none" spc="0" normalizeH="0" baseline="0" noProof="0" dirty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+mj-ea"/>
                <a:ea typeface="+mj-ea"/>
                <a:cs typeface="+mn-cs"/>
              </a:rPr>
              <a:t>專長</a:t>
            </a:r>
            <a:r>
              <a:rPr kumimoji="1" lang="zh-TW" altLang="en-US" sz="1400" b="0" i="0" u="none" strike="noStrike" kern="120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+mj-ea"/>
                <a:ea typeface="+mj-ea"/>
                <a:cs typeface="+mn-cs"/>
              </a:rPr>
              <a:t>培訓</a:t>
            </a:r>
            <a:r>
              <a:rPr kumimoji="1" lang="zh-TW" altLang="en-US" sz="1400" b="0" i="0" u="none" strike="noStrike" kern="1200" cap="none" spc="0" normalizeH="0" baseline="0" noProof="0" dirty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+mj-ea"/>
                <a:ea typeface="+mj-ea"/>
                <a:cs typeface="+mn-cs"/>
              </a:rPr>
              <a:t>不易</a:t>
            </a:r>
            <a:endParaRPr kumimoji="1" lang="en-US" altLang="zh-TW" sz="1400" b="0" i="0" u="none" strike="noStrike" kern="1200" cap="none" spc="0" normalizeH="0" baseline="0" noProof="0" dirty="0" smtClean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+mj-ea"/>
              <a:ea typeface="+mj-ea"/>
              <a:cs typeface="+mn-cs"/>
            </a:endParaRPr>
          </a:p>
          <a:p>
            <a:pPr marL="0" marR="0" lvl="0" indent="0" algn="l" defTabSz="914400" rtl="0" eaLnBrk="0" fontAlgn="auto" latinLnBrk="0" hangingPunct="0">
              <a:lnSpc>
                <a:spcPct val="125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1" lang="en-US" altLang="zh-TW" sz="1400" b="0" i="0" u="none" strike="noStrike" kern="1200" cap="none" spc="0" normalizeH="0" baseline="0" noProof="0" dirty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+mj-ea"/>
                <a:ea typeface="+mj-ea"/>
                <a:cs typeface="+mn-cs"/>
              </a:rPr>
              <a:t>3.</a:t>
            </a:r>
            <a:r>
              <a:rPr kumimoji="1" lang="zh-TW" altLang="en-US" sz="1400" b="0" i="0" u="none" strike="noStrike" kern="1200" cap="none" spc="0" normalizeH="0" baseline="0" noProof="0" dirty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+mj-ea"/>
                <a:ea typeface="+mj-ea"/>
                <a:cs typeface="+mn-cs"/>
              </a:rPr>
              <a:t>產業：亟需</a:t>
            </a:r>
            <a:r>
              <a:rPr kumimoji="1" lang="zh-TW" altLang="en-US" sz="1400" b="0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+mj-ea"/>
                <a:ea typeface="+mj-ea"/>
                <a:cs typeface="+mn-cs"/>
              </a:rPr>
              <a:t>機電系統整合人才</a:t>
            </a:r>
            <a:endParaRPr kumimoji="1" lang="en-US" altLang="zh-TW" sz="1400" b="0" i="0" u="none" strike="noStrike" kern="1200" cap="none" spc="0" normalizeH="0" baseline="0" noProof="0" dirty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+mj-ea"/>
              <a:ea typeface="+mj-ea"/>
              <a:cs typeface="+mn-cs"/>
            </a:endParaRPr>
          </a:p>
        </p:txBody>
      </p:sp>
      <p:sp>
        <p:nvSpPr>
          <p:cNvPr id="63" name="文字方塊 18"/>
          <p:cNvSpPr txBox="1"/>
          <p:nvPr/>
        </p:nvSpPr>
        <p:spPr bwMode="auto">
          <a:xfrm>
            <a:off x="5745163" y="2214563"/>
            <a:ext cx="4005262" cy="1619250"/>
          </a:xfrm>
          <a:prstGeom prst="rect">
            <a:avLst/>
          </a:prstGeom>
          <a:solidFill>
            <a:srgbClr val="4F81BD">
              <a:lumMod val="20000"/>
              <a:lumOff val="80000"/>
            </a:srgbClr>
          </a:solidFill>
          <a:ln>
            <a:solidFill>
              <a:srgbClr val="8064A2">
                <a:lumMod val="50000"/>
              </a:srgbClr>
            </a:solidFill>
          </a:ln>
        </p:spPr>
        <p:txBody>
          <a:bodyPr lIns="36000" rIns="36000" anchor="ctr"/>
          <a:lstStyle>
            <a:defPPr>
              <a:defRPr lang="zh-TW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+mn-cs"/>
              </a:defRPr>
            </a:lvl5pPr>
            <a:lvl6pPr marL="2286000" algn="l" defTabSz="914400" rtl="0" eaLnBrk="1" latinLnBrk="0" hangingPunct="1">
              <a:defRPr kumimoji="1" sz="2400" kern="1200">
                <a:solidFill>
                  <a:schemeClr val="tx1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+mn-cs"/>
              </a:defRPr>
            </a:lvl6pPr>
            <a:lvl7pPr marL="2743200" algn="l" defTabSz="914400" rtl="0" eaLnBrk="1" latinLnBrk="0" hangingPunct="1">
              <a:defRPr kumimoji="1" sz="2400" kern="1200">
                <a:solidFill>
                  <a:schemeClr val="tx1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+mn-cs"/>
              </a:defRPr>
            </a:lvl7pPr>
            <a:lvl8pPr marL="3200400" algn="l" defTabSz="914400" rtl="0" eaLnBrk="1" latinLnBrk="0" hangingPunct="1">
              <a:defRPr kumimoji="1" sz="2400" kern="1200">
                <a:solidFill>
                  <a:schemeClr val="tx1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+mn-cs"/>
              </a:defRPr>
            </a:lvl8pPr>
            <a:lvl9pPr marL="3657600" algn="l" defTabSz="914400" rtl="0" eaLnBrk="1" latinLnBrk="0" hangingPunct="1">
              <a:defRPr kumimoji="1" sz="2400" kern="1200">
                <a:solidFill>
                  <a:schemeClr val="tx1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+mn-cs"/>
              </a:defRPr>
            </a:lvl9pPr>
          </a:lstStyle>
          <a:p>
            <a:pPr marL="180975" marR="0" lvl="0" indent="-180975" algn="l" defTabSz="914400" rtl="0" eaLnBrk="0" fontAlgn="auto" latinLnBrk="0" hangingPunct="0">
              <a:lnSpc>
                <a:spcPct val="125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+mj-lt"/>
              <a:buAutoNum type="arabicPeriod"/>
              <a:tabLst/>
              <a:defRPr/>
            </a:pPr>
            <a:r>
              <a:rPr kumimoji="1" lang="zh-TW" altLang="en-US" sz="1400" b="0" i="0" u="none" strike="noStrike" kern="1200" cap="none" spc="0" normalizeH="0" baseline="0" noProof="0" dirty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+mj-ea"/>
                <a:ea typeface="+mj-ea"/>
                <a:cs typeface="+mn-cs"/>
              </a:rPr>
              <a:t>藉競賽平台制定感測整合、智慧應用等機器人開發課題，培養具備</a:t>
            </a:r>
            <a:r>
              <a:rPr kumimoji="1" lang="zh-TW" altLang="en-US" sz="1400" b="0" i="0" u="none" strike="noStrike" kern="1200" cap="none" spc="0" normalizeH="0" baseline="0" noProof="0" dirty="0" smtClean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+mj-ea"/>
                <a:ea typeface="+mj-ea"/>
                <a:cs typeface="+mn-cs"/>
              </a:rPr>
              <a:t>機電</a:t>
            </a:r>
            <a:r>
              <a:rPr kumimoji="1" lang="zh-TW" altLang="en-US" sz="1400" b="0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+mj-ea"/>
                <a:ea typeface="+mj-ea"/>
                <a:cs typeface="+mn-cs"/>
              </a:rPr>
              <a:t>系統整合能力的人才</a:t>
            </a:r>
            <a:endParaRPr kumimoji="1" lang="en-US" altLang="zh-TW" sz="1400" b="0" i="0" u="none" strike="noStrike" kern="1200" cap="none" spc="0" normalizeH="0" baseline="0" noProof="0" dirty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+mj-ea"/>
              <a:ea typeface="+mj-ea"/>
              <a:cs typeface="+mn-cs"/>
            </a:endParaRPr>
          </a:p>
          <a:p>
            <a:pPr marL="180975" marR="0" lvl="0" indent="-180975" algn="l" defTabSz="914400" rtl="0" eaLnBrk="0" fontAlgn="auto" latinLnBrk="0" hangingPunct="0">
              <a:lnSpc>
                <a:spcPct val="125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+mj-lt"/>
              <a:buAutoNum type="arabicPeriod"/>
              <a:tabLst/>
              <a:defRPr/>
            </a:pPr>
            <a:r>
              <a:rPr kumimoji="1" lang="zh-TW" altLang="en-US" sz="1400" b="0" i="0" u="none" strike="noStrike" kern="1200" cap="none" spc="0" normalizeH="0" baseline="0" noProof="0" dirty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+mj-ea"/>
                <a:ea typeface="+mj-ea"/>
                <a:cs typeface="+mn-cs"/>
              </a:rPr>
              <a:t>推動產業與資通訊、電機等相關系所合作實習，培植可建構生產力</a:t>
            </a:r>
            <a:r>
              <a:rPr kumimoji="1" lang="en-US" altLang="zh-TW" sz="1400" b="0" i="0" u="none" strike="noStrike" kern="1200" cap="none" spc="0" normalizeH="0" baseline="0" noProof="0" dirty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+mj-ea"/>
                <a:ea typeface="+mj-ea"/>
                <a:cs typeface="+mn-cs"/>
              </a:rPr>
              <a:t>4.0</a:t>
            </a:r>
            <a:r>
              <a:rPr kumimoji="1" lang="zh-TW" altLang="en-US" sz="1400" b="0" i="0" u="none" strike="noStrike" kern="1200" cap="none" spc="0" normalizeH="0" baseline="0" noProof="0" dirty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+mj-ea"/>
                <a:ea typeface="+mj-ea"/>
                <a:cs typeface="+mn-cs"/>
              </a:rPr>
              <a:t>之</a:t>
            </a:r>
            <a:r>
              <a:rPr kumimoji="1" lang="en-US" altLang="zh-TW" sz="1400" b="0" i="0" u="none" strike="noStrike" kern="1200" cap="none" spc="0" normalizeH="0" baseline="0" noProof="0" dirty="0" smtClean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+mj-ea"/>
                <a:ea typeface="+mj-ea"/>
                <a:cs typeface="+mn-cs"/>
              </a:rPr>
              <a:t>ICT</a:t>
            </a:r>
            <a:r>
              <a:rPr kumimoji="1" lang="zh-TW" altLang="en-US" sz="1400" b="0" i="0" u="none" strike="noStrike" kern="1200" cap="none" spc="0" normalizeH="0" baseline="0" noProof="0" dirty="0" smtClean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+mj-ea"/>
                <a:ea typeface="+mj-ea"/>
                <a:cs typeface="+mn-cs"/>
              </a:rPr>
              <a:t>系統技術人才</a:t>
            </a:r>
            <a:endParaRPr kumimoji="1" lang="en-US" altLang="zh-TW" sz="1400" b="0" i="0" u="none" strike="noStrike" kern="1200" cap="none" spc="0" normalizeH="0" baseline="0" noProof="0" dirty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+mj-ea"/>
              <a:ea typeface="+mj-ea"/>
              <a:cs typeface="+mn-cs"/>
            </a:endParaRPr>
          </a:p>
          <a:p>
            <a:pPr marL="180975" marR="0" lvl="0" indent="-180975" algn="l" defTabSz="914400" rtl="0" eaLnBrk="0" fontAlgn="auto" latinLnBrk="0" hangingPunct="0">
              <a:lnSpc>
                <a:spcPct val="125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+mj-lt"/>
              <a:buAutoNum type="arabicPeriod"/>
              <a:tabLst/>
              <a:defRPr/>
            </a:pPr>
            <a:r>
              <a:rPr kumimoji="1" lang="zh-TW" altLang="en-US" sz="1400" b="0" i="0" u="none" strike="noStrike" kern="1200" cap="none" spc="0" normalizeH="0" baseline="0" noProof="0" dirty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+mj-ea"/>
                <a:ea typeface="+mj-ea"/>
                <a:cs typeface="+mn-cs"/>
              </a:rPr>
              <a:t>透過跨領域技術課程與實習機會，培訓具備</a:t>
            </a:r>
            <a:r>
              <a:rPr kumimoji="1" lang="zh-TW" altLang="en-US" sz="1400" b="0" i="0" u="none" strike="noStrike" kern="1200" cap="none" spc="0" normalizeH="0" baseline="0" noProof="0" dirty="0" smtClean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+mj-ea"/>
                <a:ea typeface="+mj-ea"/>
                <a:cs typeface="+mn-cs"/>
              </a:rPr>
              <a:t>終端整合應用能力之人才</a:t>
            </a:r>
            <a:endParaRPr kumimoji="1" lang="en-US" altLang="zh-TW" sz="1400" b="0" i="0" u="none" strike="noStrike" kern="1200" cap="none" spc="0" normalizeH="0" baseline="0" noProof="0" dirty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+mj-ea"/>
              <a:ea typeface="+mj-ea"/>
              <a:cs typeface="+mn-cs"/>
            </a:endParaRPr>
          </a:p>
        </p:txBody>
      </p:sp>
      <p:pic>
        <p:nvPicPr>
          <p:cNvPr id="64" name="五邊形 5"/>
          <p:cNvPicPr>
            <a:picLocks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271463" y="2265363"/>
            <a:ext cx="1131887" cy="12239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5" name="文字方塊 166"/>
          <p:cNvSpPr txBox="1">
            <a:spLocks noChangeArrowheads="1"/>
          </p:cNvSpPr>
          <p:nvPr/>
        </p:nvSpPr>
        <p:spPr bwMode="auto">
          <a:xfrm>
            <a:off x="200025" y="2566988"/>
            <a:ext cx="1192213" cy="584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>
            <a:defPPr>
              <a:defRPr lang="zh-TW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+mn-cs"/>
              </a:defRPr>
            </a:lvl5pPr>
            <a:lvl6pPr marL="2286000" algn="l" defTabSz="914400" rtl="0" eaLnBrk="1" latinLnBrk="0" hangingPunct="1">
              <a:defRPr kumimoji="1" sz="2400" kern="1200">
                <a:solidFill>
                  <a:schemeClr val="tx1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+mn-cs"/>
              </a:defRPr>
            </a:lvl6pPr>
            <a:lvl7pPr marL="2743200" algn="l" defTabSz="914400" rtl="0" eaLnBrk="1" latinLnBrk="0" hangingPunct="1">
              <a:defRPr kumimoji="1" sz="2400" kern="1200">
                <a:solidFill>
                  <a:schemeClr val="tx1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+mn-cs"/>
              </a:defRPr>
            </a:lvl7pPr>
            <a:lvl8pPr marL="3200400" algn="l" defTabSz="914400" rtl="0" eaLnBrk="1" latinLnBrk="0" hangingPunct="1">
              <a:defRPr kumimoji="1" sz="2400" kern="1200">
                <a:solidFill>
                  <a:schemeClr val="tx1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+mn-cs"/>
              </a:defRPr>
            </a:lvl8pPr>
            <a:lvl9pPr marL="3657600" algn="l" defTabSz="914400" rtl="0" eaLnBrk="1" latinLnBrk="0" hangingPunct="1">
              <a:defRPr kumimoji="1" sz="2400" kern="1200">
                <a:solidFill>
                  <a:schemeClr val="tx1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+mn-cs"/>
              </a:defRPr>
            </a:lvl9pPr>
          </a:lstStyle>
          <a:p>
            <a:pPr algn="ctr">
              <a:defRPr/>
            </a:pPr>
            <a:r>
              <a:rPr lang="zh-TW" altLang="en-US" sz="1600" b="1" kern="0" dirty="0" smtClean="0">
                <a:solidFill>
                  <a:srgbClr val="1F497D"/>
                </a:solidFill>
                <a:latin typeface="+mj-ea"/>
                <a:ea typeface="+mj-ea"/>
                <a:cs typeface="Arial" panose="020B0604020202020204" pitchFamily="34" charset="0"/>
              </a:rPr>
              <a:t>廠商已</a:t>
            </a:r>
            <a:endParaRPr lang="en-US" altLang="zh-TW" sz="1600" b="1" kern="0" dirty="0" smtClean="0">
              <a:solidFill>
                <a:srgbClr val="1F497D"/>
              </a:solidFill>
              <a:latin typeface="+mj-ea"/>
              <a:ea typeface="+mj-ea"/>
              <a:cs typeface="Arial" panose="020B0604020202020204" pitchFamily="34" charset="0"/>
            </a:endParaRPr>
          </a:p>
          <a:p>
            <a:pPr algn="ctr">
              <a:defRPr/>
            </a:pPr>
            <a:r>
              <a:rPr lang="zh-TW" altLang="en-US" sz="1600" b="1" kern="0" dirty="0" smtClean="0">
                <a:solidFill>
                  <a:srgbClr val="1F497D"/>
                </a:solidFill>
                <a:latin typeface="+mj-ea"/>
                <a:ea typeface="+mj-ea"/>
                <a:cs typeface="Arial" panose="020B0604020202020204" pitchFamily="34" charset="0"/>
              </a:rPr>
              <a:t>投入發展</a:t>
            </a:r>
            <a:endParaRPr lang="zh-TW" altLang="en-US" sz="1600" b="1" kern="0" dirty="0">
              <a:solidFill>
                <a:srgbClr val="1F497D"/>
              </a:solidFill>
              <a:latin typeface="+mj-ea"/>
              <a:ea typeface="+mj-ea"/>
              <a:cs typeface="Arial" panose="020B0604020202020204" pitchFamily="34" charset="0"/>
            </a:endParaRPr>
          </a:p>
        </p:txBody>
      </p:sp>
      <p:pic>
        <p:nvPicPr>
          <p:cNvPr id="66" name="＞形箭號 9"/>
          <p:cNvPicPr>
            <a:picLocks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4665663" y="2336800"/>
            <a:ext cx="1152525" cy="10810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7" name="矩形 66"/>
          <p:cNvSpPr/>
          <p:nvPr/>
        </p:nvSpPr>
        <p:spPr>
          <a:xfrm>
            <a:off x="4808538" y="2565400"/>
            <a:ext cx="922337" cy="605294"/>
          </a:xfrm>
          <a:prstGeom prst="rect">
            <a:avLst/>
          </a:prstGeom>
        </p:spPr>
        <p:txBody>
          <a:bodyPr>
            <a:spAutoFit/>
          </a:bodyPr>
          <a:lstStyle>
            <a:defPPr>
              <a:defRPr lang="zh-TW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+mn-cs"/>
              </a:defRPr>
            </a:lvl5pPr>
            <a:lvl6pPr marL="2286000" algn="l" defTabSz="914400" rtl="0" eaLnBrk="1" latinLnBrk="0" hangingPunct="1">
              <a:defRPr kumimoji="1" sz="2400" kern="1200">
                <a:solidFill>
                  <a:schemeClr val="tx1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+mn-cs"/>
              </a:defRPr>
            </a:lvl6pPr>
            <a:lvl7pPr marL="2743200" algn="l" defTabSz="914400" rtl="0" eaLnBrk="1" latinLnBrk="0" hangingPunct="1">
              <a:defRPr kumimoji="1" sz="2400" kern="1200">
                <a:solidFill>
                  <a:schemeClr val="tx1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+mn-cs"/>
              </a:defRPr>
            </a:lvl7pPr>
            <a:lvl8pPr marL="3200400" algn="l" defTabSz="914400" rtl="0" eaLnBrk="1" latinLnBrk="0" hangingPunct="1">
              <a:defRPr kumimoji="1" sz="2400" kern="1200">
                <a:solidFill>
                  <a:schemeClr val="tx1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+mn-cs"/>
              </a:defRPr>
            </a:lvl8pPr>
            <a:lvl9pPr marL="3657600" algn="l" defTabSz="914400" rtl="0" eaLnBrk="1" latinLnBrk="0" hangingPunct="1">
              <a:defRPr kumimoji="1" sz="2400" kern="1200">
                <a:solidFill>
                  <a:schemeClr val="tx1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+mn-cs"/>
              </a:defRPr>
            </a:lvl9pPr>
          </a:lstStyle>
          <a:p>
            <a:pPr algn="ctr">
              <a:lnSpc>
                <a:spcPts val="2000"/>
              </a:lnSpc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zh-TW" altLang="en-US" sz="1600" b="1" kern="0" dirty="0" smtClean="0">
                <a:solidFill>
                  <a:srgbClr val="1F497D"/>
                </a:solidFill>
                <a:latin typeface="+mj-ea"/>
                <a:ea typeface="+mj-ea"/>
                <a:cs typeface="Arial" panose="020B0604020202020204" pitchFamily="34" charset="0"/>
              </a:rPr>
              <a:t>政府協助作法</a:t>
            </a:r>
            <a:endParaRPr lang="zh-TW" altLang="en-US" sz="1600" b="1" kern="0" dirty="0">
              <a:solidFill>
                <a:srgbClr val="1F497D"/>
              </a:solidFill>
              <a:latin typeface="+mj-ea"/>
              <a:ea typeface="+mj-ea"/>
              <a:cs typeface="Arial" panose="020B0604020202020204" pitchFamily="34" charset="0"/>
            </a:endParaRPr>
          </a:p>
        </p:txBody>
      </p:sp>
      <p:grpSp>
        <p:nvGrpSpPr>
          <p:cNvPr id="68" name="群組 12"/>
          <p:cNvGrpSpPr>
            <a:grpSpLocks/>
          </p:cNvGrpSpPr>
          <p:nvPr/>
        </p:nvGrpSpPr>
        <p:grpSpPr bwMode="auto">
          <a:xfrm>
            <a:off x="1546225" y="5075238"/>
            <a:ext cx="1081088" cy="1461293"/>
            <a:chOff x="1092201" y="3100388"/>
            <a:chExt cx="1714500" cy="2426151"/>
          </a:xfrm>
        </p:grpSpPr>
        <p:grpSp>
          <p:nvGrpSpPr>
            <p:cNvPr id="69" name="群組 57"/>
            <p:cNvGrpSpPr>
              <a:grpSpLocks/>
            </p:cNvGrpSpPr>
            <p:nvPr/>
          </p:nvGrpSpPr>
          <p:grpSpPr bwMode="auto">
            <a:xfrm>
              <a:off x="1233188" y="3100388"/>
              <a:ext cx="1369586" cy="1370558"/>
              <a:chOff x="1626888" y="3074988"/>
              <a:chExt cx="1369586" cy="1370558"/>
            </a:xfrm>
          </p:grpSpPr>
          <p:sp>
            <p:nvSpPr>
              <p:cNvPr id="71" name="橢圓 70"/>
              <p:cNvSpPr/>
              <p:nvPr/>
            </p:nvSpPr>
            <p:spPr bwMode="auto">
              <a:xfrm>
                <a:off x="1626888" y="3074988"/>
                <a:ext cx="1369586" cy="1370558"/>
              </a:xfrm>
              <a:prstGeom prst="ellipse">
                <a:avLst/>
              </a:prstGeom>
              <a:solidFill>
                <a:sysClr val="window" lastClr="FFFFFF"/>
              </a:solidFill>
              <a:ln w="57150" cap="flat" cmpd="sng" algn="ctr">
                <a:solidFill>
                  <a:sysClr val="window" lastClr="FFFFFF">
                    <a:lumMod val="65000"/>
                  </a:sysClr>
                </a:solidFill>
                <a:prstDash val="solid"/>
              </a:ln>
              <a:effectLst/>
            </p:spPr>
            <p:txBody>
              <a:bodyPr anchor="ctr"/>
              <a:lstStyle>
                <a:defPPr>
                  <a:defRPr lang="zh-TW"/>
                </a:defPPr>
                <a:lvl1pPr algn="l" rtl="0" eaLnBrk="0" fontAlgn="base" hangingPunct="0">
                  <a:spcBef>
                    <a:spcPct val="0"/>
                  </a:spcBef>
                  <a:spcAft>
                    <a:spcPct val="0"/>
                  </a:spcAft>
                  <a:defRPr kumimoji="1" sz="2400" kern="1200">
                    <a:solidFill>
                      <a:schemeClr val="dk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rtl="0" eaLnBrk="0" fontAlgn="base" hangingPunct="0">
                  <a:spcBef>
                    <a:spcPct val="0"/>
                  </a:spcBef>
                  <a:spcAft>
                    <a:spcPct val="0"/>
                  </a:spcAft>
                  <a:defRPr kumimoji="1" sz="2400" kern="1200">
                    <a:solidFill>
                      <a:schemeClr val="dk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rtl="0" eaLnBrk="0" fontAlgn="base" hangingPunct="0">
                  <a:spcBef>
                    <a:spcPct val="0"/>
                  </a:spcBef>
                  <a:spcAft>
                    <a:spcPct val="0"/>
                  </a:spcAft>
                  <a:defRPr kumimoji="1" sz="2400" kern="1200">
                    <a:solidFill>
                      <a:schemeClr val="dk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rtl="0" eaLnBrk="0" fontAlgn="base" hangingPunct="0">
                  <a:spcBef>
                    <a:spcPct val="0"/>
                  </a:spcBef>
                  <a:spcAft>
                    <a:spcPct val="0"/>
                  </a:spcAft>
                  <a:defRPr kumimoji="1" sz="2400" kern="1200">
                    <a:solidFill>
                      <a:schemeClr val="dk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rtl="0" eaLnBrk="0" fontAlgn="base" hangingPunct="0">
                  <a:spcBef>
                    <a:spcPct val="0"/>
                  </a:spcBef>
                  <a:spcAft>
                    <a:spcPct val="0"/>
                  </a:spcAft>
                  <a:defRPr kumimoji="1" sz="2400" kern="1200">
                    <a:solidFill>
                      <a:schemeClr val="dk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kumimoji="1" sz="2400" kern="1200">
                    <a:solidFill>
                      <a:schemeClr val="dk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kumimoji="1" sz="2400" kern="1200">
                    <a:solidFill>
                      <a:schemeClr val="dk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kumimoji="1" sz="2400" kern="1200">
                    <a:solidFill>
                      <a:schemeClr val="dk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kumimoji="1" sz="2400" kern="1200">
                    <a:solidFill>
                      <a:schemeClr val="dk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marL="0" marR="0" lvl="0" indent="0" algn="ctr" defTabSz="914400" rtl="0" eaLnBrk="0" fontAlgn="auto" latinLnBrk="0" hangingPunct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TW" altLang="en-US" sz="1400" b="0" i="0" u="none" strike="noStrike" kern="1200" cap="none" spc="0" normalizeH="0" baseline="0" noProof="0" dirty="0">
                  <a:ln>
                    <a:noFill/>
                  </a:ln>
                  <a:solidFill>
                    <a:srgbClr val="EA157A">
                      <a:lumMod val="40000"/>
                      <a:lumOff val="60000"/>
                    </a:srgbClr>
                  </a:solidFill>
                  <a:effectLst/>
                  <a:uLnTx/>
                  <a:uFillTx/>
                  <a:latin typeface="+mj-ea"/>
                  <a:ea typeface="+mj-ea"/>
                  <a:cs typeface="Times New Roman" pitchFamily="18" charset="0"/>
                </a:endParaRPr>
              </a:p>
            </p:txBody>
          </p:sp>
          <p:sp>
            <p:nvSpPr>
              <p:cNvPr id="72" name="橢圓 71"/>
              <p:cNvSpPr/>
              <p:nvPr/>
            </p:nvSpPr>
            <p:spPr bwMode="auto">
              <a:xfrm>
                <a:off x="1757804" y="3206772"/>
                <a:ext cx="1107753" cy="1109624"/>
              </a:xfrm>
              <a:prstGeom prst="ellipse">
                <a:avLst/>
              </a:prstGeom>
              <a:solidFill>
                <a:srgbClr val="FFCC00"/>
              </a:solidFill>
              <a:ln w="57150" cap="flat" cmpd="sng" algn="ctr">
                <a:solidFill>
                  <a:srgbClr val="FFCC00"/>
                </a:solidFill>
                <a:prstDash val="solid"/>
              </a:ln>
              <a:effectLst/>
            </p:spPr>
            <p:txBody>
              <a:bodyPr anchor="ctr"/>
              <a:lstStyle>
                <a:defPPr>
                  <a:defRPr lang="zh-TW"/>
                </a:defPPr>
                <a:lvl1pPr algn="l" rtl="0" eaLnBrk="0" fontAlgn="base" hangingPunct="0">
                  <a:spcBef>
                    <a:spcPct val="0"/>
                  </a:spcBef>
                  <a:spcAft>
                    <a:spcPct val="0"/>
                  </a:spcAft>
                  <a:defRPr kumimoji="1" sz="2400" kern="1200">
                    <a:solidFill>
                      <a:schemeClr val="dk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rtl="0" eaLnBrk="0" fontAlgn="base" hangingPunct="0">
                  <a:spcBef>
                    <a:spcPct val="0"/>
                  </a:spcBef>
                  <a:spcAft>
                    <a:spcPct val="0"/>
                  </a:spcAft>
                  <a:defRPr kumimoji="1" sz="2400" kern="1200">
                    <a:solidFill>
                      <a:schemeClr val="dk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rtl="0" eaLnBrk="0" fontAlgn="base" hangingPunct="0">
                  <a:spcBef>
                    <a:spcPct val="0"/>
                  </a:spcBef>
                  <a:spcAft>
                    <a:spcPct val="0"/>
                  </a:spcAft>
                  <a:defRPr kumimoji="1" sz="2400" kern="1200">
                    <a:solidFill>
                      <a:schemeClr val="dk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rtl="0" eaLnBrk="0" fontAlgn="base" hangingPunct="0">
                  <a:spcBef>
                    <a:spcPct val="0"/>
                  </a:spcBef>
                  <a:spcAft>
                    <a:spcPct val="0"/>
                  </a:spcAft>
                  <a:defRPr kumimoji="1" sz="2400" kern="1200">
                    <a:solidFill>
                      <a:schemeClr val="dk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rtl="0" eaLnBrk="0" fontAlgn="base" hangingPunct="0">
                  <a:spcBef>
                    <a:spcPct val="0"/>
                  </a:spcBef>
                  <a:spcAft>
                    <a:spcPct val="0"/>
                  </a:spcAft>
                  <a:defRPr kumimoji="1" sz="2400" kern="1200">
                    <a:solidFill>
                      <a:schemeClr val="dk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kumimoji="1" sz="2400" kern="1200">
                    <a:solidFill>
                      <a:schemeClr val="dk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kumimoji="1" sz="2400" kern="1200">
                    <a:solidFill>
                      <a:schemeClr val="dk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kumimoji="1" sz="2400" kern="1200">
                    <a:solidFill>
                      <a:schemeClr val="dk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kumimoji="1" sz="2400" kern="1200">
                    <a:solidFill>
                      <a:schemeClr val="dk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marL="0" marR="0" lvl="0" indent="0" algn="ctr" defTabSz="914400" rtl="0" eaLnBrk="0" fontAlgn="auto" latinLnBrk="0" hangingPunct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TW" altLang="en-US" sz="1400" b="0" i="0" u="none" strike="noStrike" kern="1200" cap="none" spc="0" normalizeH="0" baseline="0" noProof="0" dirty="0">
                  <a:ln>
                    <a:noFill/>
                  </a:ln>
                  <a:solidFill>
                    <a:srgbClr val="FFCC00"/>
                  </a:solidFill>
                  <a:effectLst/>
                  <a:uLnTx/>
                  <a:uFillTx/>
                  <a:latin typeface="+mj-ea"/>
                  <a:ea typeface="+mj-ea"/>
                  <a:cs typeface="Times New Roman" pitchFamily="18" charset="0"/>
                </a:endParaRPr>
              </a:p>
            </p:txBody>
          </p:sp>
        </p:grpSp>
        <p:sp>
          <p:nvSpPr>
            <p:cNvPr id="70" name="文字方塊 67"/>
            <p:cNvSpPr txBox="1">
              <a:spLocks noChangeArrowheads="1"/>
            </p:cNvSpPr>
            <p:nvPr/>
          </p:nvSpPr>
          <p:spPr bwMode="auto">
            <a:xfrm>
              <a:off x="1092201" y="3482562"/>
              <a:ext cx="1714500" cy="2043977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>
              <a:defPPr>
                <a:defRPr lang="zh-TW"/>
              </a:defPPr>
              <a:lvl1pPr algn="l" rtl="0" eaLnBrk="0" fontAlgn="base" hangingPunct="0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Times New Roman" panose="02020603050405020304" pitchFamily="18" charset="0"/>
                  <a:ea typeface="標楷體" panose="03000509000000000000" pitchFamily="65" charset="-120"/>
                  <a:cs typeface="+mn-cs"/>
                </a:defRPr>
              </a:lvl1pPr>
              <a:lvl2pPr marL="4572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Times New Roman" panose="02020603050405020304" pitchFamily="18" charset="0"/>
                  <a:ea typeface="標楷體" panose="03000509000000000000" pitchFamily="65" charset="-120"/>
                  <a:cs typeface="+mn-cs"/>
                </a:defRPr>
              </a:lvl2pPr>
              <a:lvl3pPr marL="9144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Times New Roman" panose="02020603050405020304" pitchFamily="18" charset="0"/>
                  <a:ea typeface="標楷體" panose="03000509000000000000" pitchFamily="65" charset="-120"/>
                  <a:cs typeface="+mn-cs"/>
                </a:defRPr>
              </a:lvl3pPr>
              <a:lvl4pPr marL="13716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Times New Roman" panose="02020603050405020304" pitchFamily="18" charset="0"/>
                  <a:ea typeface="標楷體" panose="03000509000000000000" pitchFamily="65" charset="-120"/>
                  <a:cs typeface="+mn-cs"/>
                </a:defRPr>
              </a:lvl4pPr>
              <a:lvl5pPr marL="18288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Times New Roman" panose="02020603050405020304" pitchFamily="18" charset="0"/>
                  <a:ea typeface="標楷體" panose="03000509000000000000" pitchFamily="65" charset="-120"/>
                  <a:cs typeface="+mn-cs"/>
                </a:defRPr>
              </a:lvl5pPr>
              <a:lvl6pPr marL="2286000" algn="l" defTabSz="914400" rtl="0" eaLnBrk="1" latinLnBrk="0" hangingPunct="1">
                <a:defRPr kumimoji="1" sz="2400" kern="1200">
                  <a:solidFill>
                    <a:schemeClr val="tx1"/>
                  </a:solidFill>
                  <a:latin typeface="Times New Roman" panose="02020603050405020304" pitchFamily="18" charset="0"/>
                  <a:ea typeface="標楷體" panose="03000509000000000000" pitchFamily="65" charset="-120"/>
                  <a:cs typeface="+mn-cs"/>
                </a:defRPr>
              </a:lvl6pPr>
              <a:lvl7pPr marL="2743200" algn="l" defTabSz="914400" rtl="0" eaLnBrk="1" latinLnBrk="0" hangingPunct="1">
                <a:defRPr kumimoji="1" sz="2400" kern="1200">
                  <a:solidFill>
                    <a:schemeClr val="tx1"/>
                  </a:solidFill>
                  <a:latin typeface="Times New Roman" panose="02020603050405020304" pitchFamily="18" charset="0"/>
                  <a:ea typeface="標楷體" panose="03000509000000000000" pitchFamily="65" charset="-120"/>
                  <a:cs typeface="+mn-cs"/>
                </a:defRPr>
              </a:lvl7pPr>
              <a:lvl8pPr marL="3200400" algn="l" defTabSz="914400" rtl="0" eaLnBrk="1" latinLnBrk="0" hangingPunct="1">
                <a:defRPr kumimoji="1" sz="2400" kern="1200">
                  <a:solidFill>
                    <a:schemeClr val="tx1"/>
                  </a:solidFill>
                  <a:latin typeface="Times New Roman" panose="02020603050405020304" pitchFamily="18" charset="0"/>
                  <a:ea typeface="標楷體" panose="03000509000000000000" pitchFamily="65" charset="-120"/>
                  <a:cs typeface="+mn-cs"/>
                </a:defRPr>
              </a:lvl8pPr>
              <a:lvl9pPr marL="3657600" algn="l" defTabSz="914400" rtl="0" eaLnBrk="1" latinLnBrk="0" hangingPunct="1">
                <a:defRPr kumimoji="1" sz="2400" kern="1200">
                  <a:solidFill>
                    <a:schemeClr val="tx1"/>
                  </a:solidFill>
                  <a:latin typeface="Times New Roman" panose="02020603050405020304" pitchFamily="18" charset="0"/>
                  <a:ea typeface="標楷體" panose="03000509000000000000" pitchFamily="65" charset="-120"/>
                  <a:cs typeface="+mn-cs"/>
                </a:defRPr>
              </a:lvl9pPr>
            </a:lstStyle>
            <a:p>
              <a:pPr marL="0" marR="0" lvl="0" indent="0" algn="ctr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zh-TW" altLang="en-US" sz="2000" b="1" i="0" u="none" strike="noStrike" kern="1200" cap="none" spc="0" normalizeH="0" baseline="0" noProof="0" dirty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+mj-ea"/>
                  <a:ea typeface="+mj-ea"/>
                  <a:cs typeface="Times New Roman" pitchFamily="18" charset="0"/>
                </a:rPr>
                <a:t>學界</a:t>
              </a:r>
              <a:endParaRPr kumimoji="0" lang="en-US" altLang="zh-TW" sz="20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+mj-ea"/>
                <a:ea typeface="+mj-ea"/>
                <a:cs typeface="Times New Roman" pitchFamily="18" charset="0"/>
              </a:endParaRPr>
            </a:p>
            <a:p>
              <a:pPr marL="0" marR="0" lvl="0" indent="0" algn="ctr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altLang="zh-TW" sz="14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+mj-ea"/>
                <a:ea typeface="+mj-ea"/>
                <a:cs typeface="Times New Roman" pitchFamily="18" charset="0"/>
              </a:endParaRPr>
            </a:p>
            <a:p>
              <a:pPr marL="0" marR="0" lvl="0" indent="0" algn="ctr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altLang="zh-TW" sz="24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+mj-ea"/>
                <a:ea typeface="+mj-ea"/>
                <a:cs typeface="Times New Roman" pitchFamily="18" charset="0"/>
              </a:endParaRPr>
            </a:p>
            <a:p>
              <a:pPr marL="0" marR="0" lvl="0" indent="0" algn="ctr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TW" altLang="en-US" sz="16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+mj-ea"/>
                <a:ea typeface="+mj-ea"/>
                <a:cs typeface="Times New Roman" pitchFamily="18" charset="0"/>
              </a:endParaRPr>
            </a:p>
          </p:txBody>
        </p:sp>
      </p:grpSp>
      <p:grpSp>
        <p:nvGrpSpPr>
          <p:cNvPr id="73" name="群組 13"/>
          <p:cNvGrpSpPr>
            <a:grpSpLocks/>
          </p:cNvGrpSpPr>
          <p:nvPr/>
        </p:nvGrpSpPr>
        <p:grpSpPr bwMode="auto">
          <a:xfrm>
            <a:off x="228600" y="4714875"/>
            <a:ext cx="1520825" cy="935038"/>
            <a:chOff x="56133" y="3501008"/>
            <a:chExt cx="1520255" cy="936105"/>
          </a:xfrm>
        </p:grpSpPr>
        <p:sp>
          <p:nvSpPr>
            <p:cNvPr id="74" name="文字方塊 66"/>
            <p:cNvSpPr txBox="1">
              <a:spLocks noChangeArrowheads="1"/>
            </p:cNvSpPr>
            <p:nvPr/>
          </p:nvSpPr>
          <p:spPr bwMode="auto">
            <a:xfrm>
              <a:off x="266700" y="3706381"/>
              <a:ext cx="1309688" cy="46166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 kumimoji="1" sz="2400">
                  <a:solidFill>
                    <a:schemeClr val="tx1"/>
                  </a:solidFill>
                  <a:latin typeface="Times New Roman" pitchFamily="18" charset="0"/>
                  <a:ea typeface="標楷體" pitchFamily="65" charset="-120"/>
                </a:defRPr>
              </a:lvl1pPr>
              <a:lvl2pPr marL="742950" indent="-285750">
                <a:defRPr kumimoji="1" sz="2400">
                  <a:solidFill>
                    <a:schemeClr val="tx1"/>
                  </a:solidFill>
                  <a:latin typeface="Times New Roman" pitchFamily="18" charset="0"/>
                  <a:ea typeface="標楷體" pitchFamily="65" charset="-120"/>
                </a:defRPr>
              </a:lvl2pPr>
              <a:lvl3pPr marL="1143000" indent="-228600">
                <a:defRPr kumimoji="1" sz="2400">
                  <a:solidFill>
                    <a:schemeClr val="tx1"/>
                  </a:solidFill>
                  <a:latin typeface="Times New Roman" pitchFamily="18" charset="0"/>
                  <a:ea typeface="標楷體" pitchFamily="65" charset="-120"/>
                </a:defRPr>
              </a:lvl3pPr>
              <a:lvl4pPr marL="1600200" indent="-228600">
                <a:defRPr kumimoji="1" sz="2400">
                  <a:solidFill>
                    <a:schemeClr val="tx1"/>
                  </a:solidFill>
                  <a:latin typeface="Times New Roman" pitchFamily="18" charset="0"/>
                  <a:ea typeface="標楷體" pitchFamily="65" charset="-120"/>
                </a:defRPr>
              </a:lvl4pPr>
              <a:lvl5pPr marL="2057400" indent="-228600">
                <a:defRPr kumimoji="1" sz="2400">
                  <a:solidFill>
                    <a:schemeClr val="tx1"/>
                  </a:solidFill>
                  <a:latin typeface="Times New Roman" pitchFamily="18" charset="0"/>
                  <a:ea typeface="標楷體" pitchFamily="65" charset="-12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sz="2400">
                  <a:solidFill>
                    <a:schemeClr val="tx1"/>
                  </a:solidFill>
                  <a:latin typeface="Times New Roman" pitchFamily="18" charset="0"/>
                  <a:ea typeface="標楷體" pitchFamily="65" charset="-12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sz="2400">
                  <a:solidFill>
                    <a:schemeClr val="tx1"/>
                  </a:solidFill>
                  <a:latin typeface="Times New Roman" pitchFamily="18" charset="0"/>
                  <a:ea typeface="標楷體" pitchFamily="65" charset="-12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sz="2400">
                  <a:solidFill>
                    <a:schemeClr val="tx1"/>
                  </a:solidFill>
                  <a:latin typeface="Times New Roman" pitchFamily="18" charset="0"/>
                  <a:ea typeface="標楷體" pitchFamily="65" charset="-12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sz="2400">
                  <a:solidFill>
                    <a:schemeClr val="tx1"/>
                  </a:solidFill>
                  <a:latin typeface="Times New Roman" pitchFamily="18" charset="0"/>
                  <a:ea typeface="標楷體" pitchFamily="65" charset="-120"/>
                </a:defRPr>
              </a:lvl9pPr>
            </a:lstStyle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zh-TW" altLang="en-US" sz="1200" b="1" i="0" u="none" strike="noStrike" kern="0" cap="none" spc="0" normalizeH="0" baseline="0" noProof="0" smtClean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+mj-ea"/>
                  <a:ea typeface="+mj-ea"/>
                  <a:cs typeface="Times New Roman" pitchFamily="18" charset="0"/>
                </a:rPr>
                <a:t>工業局</a:t>
              </a:r>
              <a:r>
                <a:rPr kumimoji="0" lang="en-US" altLang="zh-TW" sz="1200" b="1" i="0" u="none" strike="noStrike" kern="0" cap="none" spc="0" normalizeH="0" baseline="0" noProof="0" smtClean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+mj-ea"/>
                  <a:ea typeface="+mj-ea"/>
                  <a:cs typeface="Times New Roman" pitchFamily="18" charset="0"/>
                </a:rPr>
                <a:t/>
              </a:r>
              <a:br>
                <a:rPr kumimoji="0" lang="en-US" altLang="zh-TW" sz="1200" b="1" i="0" u="none" strike="noStrike" kern="0" cap="none" spc="0" normalizeH="0" baseline="0" noProof="0" smtClean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+mj-ea"/>
                  <a:ea typeface="+mj-ea"/>
                  <a:cs typeface="Times New Roman" pitchFamily="18" charset="0"/>
                </a:rPr>
              </a:br>
              <a:r>
                <a:rPr kumimoji="0" lang="zh-TW" altLang="en-US" sz="1200" b="1" i="0" u="sng" strike="noStrike" kern="0" cap="none" spc="0" normalizeH="0" baseline="0" noProof="0" smtClean="0">
                  <a:ln>
                    <a:noFill/>
                  </a:ln>
                  <a:solidFill>
                    <a:srgbClr val="350DDD"/>
                  </a:solidFill>
                  <a:effectLst/>
                  <a:uLnTx/>
                  <a:uFillTx/>
                  <a:latin typeface="+mj-ea"/>
                  <a:ea typeface="+mj-ea"/>
                  <a:cs typeface="Times New Roman" pitchFamily="18" charset="0"/>
                </a:rPr>
                <a:t>人才扎根計畫</a:t>
              </a:r>
              <a:endParaRPr kumimoji="0" lang="en-US" altLang="zh-TW" sz="1400" b="1" i="0" u="sng" strike="noStrike" kern="0" cap="none" spc="0" normalizeH="0" baseline="0" noProof="0" smtClean="0">
                <a:ln>
                  <a:noFill/>
                </a:ln>
                <a:solidFill>
                  <a:srgbClr val="350DDD"/>
                </a:solidFill>
                <a:effectLst/>
                <a:uLnTx/>
                <a:uFillTx/>
                <a:latin typeface="+mj-ea"/>
                <a:ea typeface="+mj-ea"/>
                <a:cs typeface="Times New Roman" pitchFamily="18" charset="0"/>
              </a:endParaRPr>
            </a:p>
          </p:txBody>
        </p:sp>
        <p:grpSp>
          <p:nvGrpSpPr>
            <p:cNvPr id="75" name="群組 54"/>
            <p:cNvGrpSpPr>
              <a:grpSpLocks/>
            </p:cNvGrpSpPr>
            <p:nvPr/>
          </p:nvGrpSpPr>
          <p:grpSpPr bwMode="auto">
            <a:xfrm>
              <a:off x="56133" y="3501008"/>
              <a:ext cx="1440910" cy="936105"/>
              <a:chOff x="-347663" y="2994025"/>
              <a:chExt cx="1532392" cy="1184275"/>
            </a:xfrm>
          </p:grpSpPr>
          <p:sp>
            <p:nvSpPr>
              <p:cNvPr id="76" name="橢圓 75"/>
              <p:cNvSpPr/>
              <p:nvPr/>
            </p:nvSpPr>
            <p:spPr bwMode="auto">
              <a:xfrm>
                <a:off x="-6" y="2994025"/>
                <a:ext cx="1184735" cy="1184275"/>
              </a:xfrm>
              <a:prstGeom prst="ellipse">
                <a:avLst/>
              </a:prstGeom>
              <a:noFill/>
              <a:ln w="57150" cap="flat" cmpd="sng" algn="ctr">
                <a:solidFill>
                  <a:sysClr val="window" lastClr="FFFFFF">
                    <a:lumMod val="65000"/>
                  </a:sysClr>
                </a:solidFill>
                <a:prstDash val="solid"/>
              </a:ln>
              <a:effectLst/>
            </p:spPr>
            <p:txBody>
              <a:bodyPr anchor="ctr"/>
              <a:lstStyle>
                <a:defPPr>
                  <a:defRPr lang="zh-TW"/>
                </a:defPPr>
                <a:lvl1pPr algn="l" rtl="0" eaLnBrk="0" fontAlgn="base" hangingPunct="0">
                  <a:spcBef>
                    <a:spcPct val="0"/>
                  </a:spcBef>
                  <a:spcAft>
                    <a:spcPct val="0"/>
                  </a:spcAft>
                  <a:defRPr kumimoji="1" sz="2400" kern="1200">
                    <a:solidFill>
                      <a:schemeClr val="dk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rtl="0" eaLnBrk="0" fontAlgn="base" hangingPunct="0">
                  <a:spcBef>
                    <a:spcPct val="0"/>
                  </a:spcBef>
                  <a:spcAft>
                    <a:spcPct val="0"/>
                  </a:spcAft>
                  <a:defRPr kumimoji="1" sz="2400" kern="1200">
                    <a:solidFill>
                      <a:schemeClr val="dk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rtl="0" eaLnBrk="0" fontAlgn="base" hangingPunct="0">
                  <a:spcBef>
                    <a:spcPct val="0"/>
                  </a:spcBef>
                  <a:spcAft>
                    <a:spcPct val="0"/>
                  </a:spcAft>
                  <a:defRPr kumimoji="1" sz="2400" kern="1200">
                    <a:solidFill>
                      <a:schemeClr val="dk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rtl="0" eaLnBrk="0" fontAlgn="base" hangingPunct="0">
                  <a:spcBef>
                    <a:spcPct val="0"/>
                  </a:spcBef>
                  <a:spcAft>
                    <a:spcPct val="0"/>
                  </a:spcAft>
                  <a:defRPr kumimoji="1" sz="2400" kern="1200">
                    <a:solidFill>
                      <a:schemeClr val="dk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rtl="0" eaLnBrk="0" fontAlgn="base" hangingPunct="0">
                  <a:spcBef>
                    <a:spcPct val="0"/>
                  </a:spcBef>
                  <a:spcAft>
                    <a:spcPct val="0"/>
                  </a:spcAft>
                  <a:defRPr kumimoji="1" sz="2400" kern="1200">
                    <a:solidFill>
                      <a:schemeClr val="dk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kumimoji="1" sz="2400" kern="1200">
                    <a:solidFill>
                      <a:schemeClr val="dk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kumimoji="1" sz="2400" kern="1200">
                    <a:solidFill>
                      <a:schemeClr val="dk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kumimoji="1" sz="2400" kern="1200">
                    <a:solidFill>
                      <a:schemeClr val="dk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kumimoji="1" sz="2400" kern="1200">
                    <a:solidFill>
                      <a:schemeClr val="dk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marL="0" marR="0" lvl="0" indent="0" algn="ctr" defTabSz="914400" rtl="0" eaLnBrk="0" fontAlgn="auto" latinLnBrk="0" hangingPunct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TW" altLang="en-US" sz="1400" b="0" i="0" u="none" strike="noStrike" kern="1200" cap="none" spc="0" normalizeH="0" baseline="0" noProof="0">
                  <a:ln>
                    <a:noFill/>
                  </a:ln>
                  <a:solidFill>
                    <a:srgbClr val="EA157A">
                      <a:lumMod val="40000"/>
                      <a:lumOff val="60000"/>
                    </a:srgbClr>
                  </a:solidFill>
                  <a:effectLst/>
                  <a:uLnTx/>
                  <a:uFillTx/>
                  <a:latin typeface="+mj-ea"/>
                  <a:ea typeface="+mj-ea"/>
                  <a:cs typeface="Times New Roman" pitchFamily="18" charset="0"/>
                </a:endParaRPr>
              </a:p>
            </p:txBody>
          </p:sp>
          <p:pic>
            <p:nvPicPr>
              <p:cNvPr id="77" name="Picture 71" descr="095"/>
              <p:cNvPicPr>
                <a:picLocks noChangeAspect="1" noChangeArrowheads="1"/>
              </p:cNvPicPr>
              <p:nvPr/>
            </p:nvPicPr>
            <p:blipFill>
              <a:blip r:embed="rId5" cstate="print"/>
              <a:srcRect/>
              <a:stretch>
                <a:fillRect/>
              </a:stretch>
            </p:blipFill>
            <p:spPr bwMode="gray">
              <a:xfrm>
                <a:off x="-347663" y="3066408"/>
                <a:ext cx="523173" cy="464461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>
                <a:outerShdw blurRad="50800" dist="38100" dir="18900000" algn="bl" rotWithShape="0">
                  <a:prstClr val="black">
                    <a:alpha val="40000"/>
                  </a:prstClr>
                </a:outerShdw>
              </a:effectLst>
            </p:spPr>
          </p:pic>
        </p:grpSp>
      </p:grpSp>
      <p:sp>
        <p:nvSpPr>
          <p:cNvPr id="78" name="橢圓 77"/>
          <p:cNvSpPr/>
          <p:nvPr/>
        </p:nvSpPr>
        <p:spPr>
          <a:xfrm rot="20764792">
            <a:off x="1728788" y="4487863"/>
            <a:ext cx="487362" cy="487362"/>
          </a:xfrm>
          <a:prstGeom prst="ellipse">
            <a:avLst/>
          </a:prstGeom>
          <a:solidFill>
            <a:srgbClr val="FFFF00"/>
          </a:solidFill>
          <a:ln w="57150" cap="flat" cmpd="sng" algn="ctr">
            <a:noFill/>
            <a:prstDash val="solid"/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txBody>
          <a:bodyPr anchor="ctr"/>
          <a:lstStyle>
            <a:defPPr>
              <a:defRPr lang="zh-TW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kumimoji="1" sz="24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kumimoji="1" sz="24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kumimoji="1" sz="24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kumimoji="1" sz="24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ctr" defTabSz="914400" rtl="0" eaLnBrk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TW" altLang="en-US" sz="14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+mj-ea"/>
              <a:ea typeface="+mj-ea"/>
              <a:cs typeface="Times New Roman" pitchFamily="18" charset="0"/>
            </a:endParaRPr>
          </a:p>
        </p:txBody>
      </p:sp>
      <p:grpSp>
        <p:nvGrpSpPr>
          <p:cNvPr id="79" name="群組 15"/>
          <p:cNvGrpSpPr>
            <a:grpSpLocks/>
          </p:cNvGrpSpPr>
          <p:nvPr/>
        </p:nvGrpSpPr>
        <p:grpSpPr bwMode="auto">
          <a:xfrm>
            <a:off x="1617663" y="4570413"/>
            <a:ext cx="177800" cy="193675"/>
            <a:chOff x="1788361" y="3789714"/>
            <a:chExt cx="177180" cy="194847"/>
          </a:xfrm>
        </p:grpSpPr>
        <p:sp>
          <p:nvSpPr>
            <p:cNvPr id="80" name="等腰三角形 79"/>
            <p:cNvSpPr/>
            <p:nvPr/>
          </p:nvSpPr>
          <p:spPr>
            <a:xfrm rot="6732087">
              <a:off x="1839809" y="3858828"/>
              <a:ext cx="159711" cy="91754"/>
            </a:xfrm>
            <a:prstGeom prst="triangle">
              <a:avLst/>
            </a:prstGeom>
            <a:solidFill>
              <a:srgbClr val="C0504D"/>
            </a:solidFill>
            <a:ln w="19050" cap="flat" cmpd="sng" algn="ctr">
              <a:noFill/>
              <a:prstDash val="solid"/>
            </a:ln>
            <a:effectLst/>
          </p:spPr>
          <p:txBody>
            <a:bodyPr anchor="ctr"/>
            <a:lstStyle>
              <a:defPPr>
                <a:defRPr lang="zh-TW"/>
              </a:defPPr>
              <a:lvl1pPr algn="l" rtl="0" eaLnBrk="0" fontAlgn="base" hangingPunct="0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kumimoji="1" sz="24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kumimoji="1" sz="24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kumimoji="1" sz="24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kumimoji="1" sz="24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algn="ctr" defTabSz="914400" rtl="0" eaLnBrk="0" fontAlgn="auto" latinLnBrk="0" hangingPunct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TW" altLang="en-US" sz="14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+mj-ea"/>
                <a:ea typeface="+mj-ea"/>
                <a:cs typeface="Times New Roman" pitchFamily="18" charset="0"/>
              </a:endParaRPr>
            </a:p>
          </p:txBody>
        </p:sp>
        <p:sp>
          <p:nvSpPr>
            <p:cNvPr id="81" name="等腰三角形 80"/>
            <p:cNvSpPr/>
            <p:nvPr/>
          </p:nvSpPr>
          <p:spPr>
            <a:xfrm rot="6732087">
              <a:off x="1754383" y="3823692"/>
              <a:ext cx="159711" cy="91754"/>
            </a:xfrm>
            <a:prstGeom prst="triangle">
              <a:avLst/>
            </a:prstGeom>
            <a:solidFill>
              <a:srgbClr val="C0504D"/>
            </a:solidFill>
            <a:ln w="19050" cap="flat" cmpd="sng" algn="ctr">
              <a:noFill/>
              <a:prstDash val="solid"/>
            </a:ln>
            <a:effectLst/>
          </p:spPr>
          <p:txBody>
            <a:bodyPr anchor="ctr"/>
            <a:lstStyle>
              <a:defPPr>
                <a:defRPr lang="zh-TW"/>
              </a:defPPr>
              <a:lvl1pPr algn="l" rtl="0" eaLnBrk="0" fontAlgn="base" hangingPunct="0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kumimoji="1" sz="24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kumimoji="1" sz="24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kumimoji="1" sz="24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kumimoji="1" sz="24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algn="ctr" defTabSz="914400" rtl="0" eaLnBrk="0" fontAlgn="auto" latinLnBrk="0" hangingPunct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TW" altLang="en-US" sz="14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+mj-ea"/>
                <a:ea typeface="+mj-ea"/>
                <a:cs typeface="Times New Roman" pitchFamily="18" charset="0"/>
              </a:endParaRPr>
            </a:p>
          </p:txBody>
        </p:sp>
      </p:grpSp>
      <p:sp>
        <p:nvSpPr>
          <p:cNvPr id="82" name="文字方塊 67"/>
          <p:cNvSpPr txBox="1"/>
          <p:nvPr/>
        </p:nvSpPr>
        <p:spPr>
          <a:xfrm>
            <a:off x="1800225" y="4495800"/>
            <a:ext cx="295275" cy="461963"/>
          </a:xfrm>
          <a:prstGeom prst="rect">
            <a:avLst/>
          </a:prstGeom>
          <a:noFill/>
        </p:spPr>
        <p:txBody>
          <a:bodyPr>
            <a:spAutoFit/>
          </a:bodyPr>
          <a:lstStyle>
            <a:defPPr>
              <a:defRPr lang="zh-TW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+mn-cs"/>
              </a:defRPr>
            </a:lvl5pPr>
            <a:lvl6pPr marL="2286000" algn="l" defTabSz="914400" rtl="0" eaLnBrk="1" latinLnBrk="0" hangingPunct="1">
              <a:defRPr kumimoji="1" sz="2400" kern="1200">
                <a:solidFill>
                  <a:schemeClr val="tx1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+mn-cs"/>
              </a:defRPr>
            </a:lvl6pPr>
            <a:lvl7pPr marL="2743200" algn="l" defTabSz="914400" rtl="0" eaLnBrk="1" latinLnBrk="0" hangingPunct="1">
              <a:defRPr kumimoji="1" sz="2400" kern="1200">
                <a:solidFill>
                  <a:schemeClr val="tx1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+mn-cs"/>
              </a:defRPr>
            </a:lvl7pPr>
            <a:lvl8pPr marL="3200400" algn="l" defTabSz="914400" rtl="0" eaLnBrk="1" latinLnBrk="0" hangingPunct="1">
              <a:defRPr kumimoji="1" sz="2400" kern="1200">
                <a:solidFill>
                  <a:schemeClr val="tx1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+mn-cs"/>
              </a:defRPr>
            </a:lvl8pPr>
            <a:lvl9pPr marL="3657600" algn="l" defTabSz="914400" rtl="0" eaLnBrk="1" latinLnBrk="0" hangingPunct="1">
              <a:defRPr kumimoji="1" sz="2400" kern="1200">
                <a:solidFill>
                  <a:schemeClr val="tx1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+mn-cs"/>
              </a:defRPr>
            </a:lvl9pPr>
          </a:lstStyle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en-US" altLang="zh-TW" dirty="0">
                <a:solidFill>
                  <a:srgbClr val="EA157A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ea"/>
                <a:ea typeface="+mj-ea"/>
                <a:cs typeface="Times New Roman" pitchFamily="18" charset="0"/>
              </a:rPr>
              <a:t>$</a:t>
            </a:r>
            <a:endParaRPr kumimoji="0" lang="zh-TW" altLang="en-US" dirty="0">
              <a:solidFill>
                <a:srgbClr val="EA157A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j-ea"/>
              <a:ea typeface="+mj-ea"/>
              <a:cs typeface="Times New Roman" pitchFamily="18" charset="0"/>
            </a:endParaRPr>
          </a:p>
        </p:txBody>
      </p:sp>
      <p:sp>
        <p:nvSpPr>
          <p:cNvPr id="83" name="橢圓 82"/>
          <p:cNvSpPr/>
          <p:nvPr/>
        </p:nvSpPr>
        <p:spPr>
          <a:xfrm>
            <a:off x="1309688" y="4786313"/>
            <a:ext cx="98425" cy="98425"/>
          </a:xfrm>
          <a:prstGeom prst="ellipse">
            <a:avLst/>
          </a:prstGeom>
          <a:solidFill>
            <a:srgbClr val="FF0066"/>
          </a:solidFill>
          <a:ln w="57150" cap="flat" cmpd="sng" algn="ctr">
            <a:noFill/>
            <a:prstDash val="solid"/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txBody>
          <a:bodyPr anchor="ctr"/>
          <a:lstStyle>
            <a:defPPr>
              <a:defRPr lang="zh-TW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kumimoji="1" sz="24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kumimoji="1" sz="24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kumimoji="1" sz="24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kumimoji="1" sz="24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ctr" defTabSz="914400" rtl="0" eaLnBrk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TW" altLang="en-US" sz="14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+mj-ea"/>
              <a:ea typeface="+mj-ea"/>
              <a:cs typeface="Times New Roman" pitchFamily="18" charset="0"/>
            </a:endParaRPr>
          </a:p>
        </p:txBody>
      </p:sp>
      <p:sp>
        <p:nvSpPr>
          <p:cNvPr id="84" name="橢圓 83"/>
          <p:cNvSpPr/>
          <p:nvPr/>
        </p:nvSpPr>
        <p:spPr>
          <a:xfrm>
            <a:off x="1368425" y="4643438"/>
            <a:ext cx="98425" cy="98425"/>
          </a:xfrm>
          <a:prstGeom prst="ellipse">
            <a:avLst/>
          </a:prstGeom>
          <a:solidFill>
            <a:srgbClr val="FF0066"/>
          </a:solidFill>
          <a:ln w="57150" cap="flat" cmpd="sng" algn="ctr">
            <a:noFill/>
            <a:prstDash val="solid"/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txBody>
          <a:bodyPr anchor="ctr"/>
          <a:lstStyle>
            <a:defPPr>
              <a:defRPr lang="zh-TW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kumimoji="1" sz="24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kumimoji="1" sz="24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kumimoji="1" sz="24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kumimoji="1" sz="24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ctr" defTabSz="914400" rtl="0" eaLnBrk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TW" altLang="en-US" sz="14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+mj-ea"/>
              <a:ea typeface="+mj-ea"/>
              <a:cs typeface="Times New Roman" pitchFamily="18" charset="0"/>
            </a:endParaRPr>
          </a:p>
        </p:txBody>
      </p:sp>
      <p:sp>
        <p:nvSpPr>
          <p:cNvPr id="85" name="橢圓 84"/>
          <p:cNvSpPr/>
          <p:nvPr/>
        </p:nvSpPr>
        <p:spPr>
          <a:xfrm>
            <a:off x="1476375" y="4529138"/>
            <a:ext cx="98425" cy="98425"/>
          </a:xfrm>
          <a:prstGeom prst="ellipse">
            <a:avLst/>
          </a:prstGeom>
          <a:solidFill>
            <a:srgbClr val="FF0066"/>
          </a:solidFill>
          <a:ln w="57150" cap="flat" cmpd="sng" algn="ctr">
            <a:noFill/>
            <a:prstDash val="solid"/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txBody>
          <a:bodyPr anchor="ctr"/>
          <a:lstStyle>
            <a:defPPr>
              <a:defRPr lang="zh-TW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kumimoji="1" sz="24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kumimoji="1" sz="24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kumimoji="1" sz="24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kumimoji="1" sz="24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ctr" defTabSz="914400" rtl="0" eaLnBrk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TW" altLang="en-US" sz="14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+mj-ea"/>
              <a:ea typeface="+mj-ea"/>
              <a:cs typeface="Times New Roman" pitchFamily="18" charset="0"/>
            </a:endParaRPr>
          </a:p>
        </p:txBody>
      </p:sp>
      <p:grpSp>
        <p:nvGrpSpPr>
          <p:cNvPr id="86" name="群組 20"/>
          <p:cNvGrpSpPr>
            <a:grpSpLocks/>
          </p:cNvGrpSpPr>
          <p:nvPr/>
        </p:nvGrpSpPr>
        <p:grpSpPr bwMode="auto">
          <a:xfrm>
            <a:off x="2338388" y="4041775"/>
            <a:ext cx="1368425" cy="1042988"/>
            <a:chOff x="2386720" y="2223860"/>
            <a:chExt cx="1931385" cy="1306781"/>
          </a:xfrm>
        </p:grpSpPr>
        <p:grpSp>
          <p:nvGrpSpPr>
            <p:cNvPr id="87" name="群組 47"/>
            <p:cNvGrpSpPr>
              <a:grpSpLocks/>
            </p:cNvGrpSpPr>
            <p:nvPr/>
          </p:nvGrpSpPr>
          <p:grpSpPr bwMode="auto">
            <a:xfrm>
              <a:off x="2666792" y="2223860"/>
              <a:ext cx="1474304" cy="1306781"/>
              <a:chOff x="3079581" y="2382078"/>
              <a:chExt cx="1215655" cy="1115219"/>
            </a:xfrm>
          </p:grpSpPr>
          <p:sp>
            <p:nvSpPr>
              <p:cNvPr id="89" name="橢圓 88"/>
              <p:cNvSpPr/>
              <p:nvPr/>
            </p:nvSpPr>
            <p:spPr bwMode="auto">
              <a:xfrm>
                <a:off x="3223686" y="2504294"/>
                <a:ext cx="964396" cy="886064"/>
              </a:xfrm>
              <a:prstGeom prst="ellipse">
                <a:avLst/>
              </a:prstGeom>
              <a:solidFill>
                <a:srgbClr val="4BACC6">
                  <a:lumMod val="40000"/>
                  <a:lumOff val="60000"/>
                </a:srgbClr>
              </a:solidFill>
              <a:ln w="57150" cap="flat" cmpd="sng" algn="ctr">
                <a:noFill/>
                <a:prstDash val="solid"/>
              </a:ln>
              <a:effectLst/>
            </p:spPr>
            <p:txBody>
              <a:bodyPr anchor="ctr"/>
              <a:lstStyle>
                <a:defPPr>
                  <a:defRPr lang="zh-TW"/>
                </a:defPPr>
                <a:lvl1pPr algn="l" rtl="0" eaLnBrk="0" fontAlgn="base" hangingPunct="0">
                  <a:spcBef>
                    <a:spcPct val="0"/>
                  </a:spcBef>
                  <a:spcAft>
                    <a:spcPct val="0"/>
                  </a:spcAft>
                  <a:defRPr kumimoji="1" sz="2400" kern="1200">
                    <a:solidFill>
                      <a:schemeClr val="dk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rtl="0" eaLnBrk="0" fontAlgn="base" hangingPunct="0">
                  <a:spcBef>
                    <a:spcPct val="0"/>
                  </a:spcBef>
                  <a:spcAft>
                    <a:spcPct val="0"/>
                  </a:spcAft>
                  <a:defRPr kumimoji="1" sz="2400" kern="1200">
                    <a:solidFill>
                      <a:schemeClr val="dk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rtl="0" eaLnBrk="0" fontAlgn="base" hangingPunct="0">
                  <a:spcBef>
                    <a:spcPct val="0"/>
                  </a:spcBef>
                  <a:spcAft>
                    <a:spcPct val="0"/>
                  </a:spcAft>
                  <a:defRPr kumimoji="1" sz="2400" kern="1200">
                    <a:solidFill>
                      <a:schemeClr val="dk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rtl="0" eaLnBrk="0" fontAlgn="base" hangingPunct="0">
                  <a:spcBef>
                    <a:spcPct val="0"/>
                  </a:spcBef>
                  <a:spcAft>
                    <a:spcPct val="0"/>
                  </a:spcAft>
                  <a:defRPr kumimoji="1" sz="2400" kern="1200">
                    <a:solidFill>
                      <a:schemeClr val="dk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rtl="0" eaLnBrk="0" fontAlgn="base" hangingPunct="0">
                  <a:spcBef>
                    <a:spcPct val="0"/>
                  </a:spcBef>
                  <a:spcAft>
                    <a:spcPct val="0"/>
                  </a:spcAft>
                  <a:defRPr kumimoji="1" sz="2400" kern="1200">
                    <a:solidFill>
                      <a:schemeClr val="dk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kumimoji="1" sz="2400" kern="1200">
                    <a:solidFill>
                      <a:schemeClr val="dk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kumimoji="1" sz="2400" kern="1200">
                    <a:solidFill>
                      <a:schemeClr val="dk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kumimoji="1" sz="2400" kern="1200">
                    <a:solidFill>
                      <a:schemeClr val="dk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kumimoji="1" sz="2400" kern="1200">
                    <a:solidFill>
                      <a:schemeClr val="dk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marL="0" marR="0" lvl="0" indent="0" algn="ctr" defTabSz="914400" rtl="0" eaLnBrk="0" fontAlgn="auto" latinLnBrk="0" hangingPunct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TW" altLang="en-US" sz="1400" b="0" i="0" u="none" strike="noStrike" kern="1200" cap="none" spc="0" normalizeH="0" baseline="0" noProof="0" dirty="0">
                  <a:ln>
                    <a:noFill/>
                  </a:ln>
                  <a:solidFill>
                    <a:srgbClr val="FFCC00"/>
                  </a:solidFill>
                  <a:effectLst/>
                  <a:uLnTx/>
                  <a:uFillTx/>
                  <a:latin typeface="+mj-ea"/>
                  <a:ea typeface="+mj-ea"/>
                  <a:cs typeface="Times New Roman" pitchFamily="18" charset="0"/>
                </a:endParaRPr>
              </a:p>
            </p:txBody>
          </p:sp>
          <p:sp>
            <p:nvSpPr>
              <p:cNvPr id="90" name="橢圓 89"/>
              <p:cNvSpPr/>
              <p:nvPr/>
            </p:nvSpPr>
            <p:spPr bwMode="auto">
              <a:xfrm>
                <a:off x="3079581" y="2382078"/>
                <a:ext cx="1215656" cy="1115219"/>
              </a:xfrm>
              <a:prstGeom prst="ellipse">
                <a:avLst/>
              </a:prstGeom>
              <a:noFill/>
              <a:ln w="57150" cap="flat" cmpd="sng" algn="ctr">
                <a:solidFill>
                  <a:sysClr val="window" lastClr="FFFFFF">
                    <a:lumMod val="65000"/>
                  </a:sysClr>
                </a:solidFill>
                <a:prstDash val="solid"/>
              </a:ln>
              <a:effectLst/>
            </p:spPr>
            <p:txBody>
              <a:bodyPr anchor="ctr"/>
              <a:lstStyle>
                <a:defPPr>
                  <a:defRPr lang="zh-TW"/>
                </a:defPPr>
                <a:lvl1pPr algn="l" rtl="0" eaLnBrk="0" fontAlgn="base" hangingPunct="0">
                  <a:spcBef>
                    <a:spcPct val="0"/>
                  </a:spcBef>
                  <a:spcAft>
                    <a:spcPct val="0"/>
                  </a:spcAft>
                  <a:defRPr kumimoji="1" sz="2400" kern="1200">
                    <a:solidFill>
                      <a:schemeClr val="dk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rtl="0" eaLnBrk="0" fontAlgn="base" hangingPunct="0">
                  <a:spcBef>
                    <a:spcPct val="0"/>
                  </a:spcBef>
                  <a:spcAft>
                    <a:spcPct val="0"/>
                  </a:spcAft>
                  <a:defRPr kumimoji="1" sz="2400" kern="1200">
                    <a:solidFill>
                      <a:schemeClr val="dk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rtl="0" eaLnBrk="0" fontAlgn="base" hangingPunct="0">
                  <a:spcBef>
                    <a:spcPct val="0"/>
                  </a:spcBef>
                  <a:spcAft>
                    <a:spcPct val="0"/>
                  </a:spcAft>
                  <a:defRPr kumimoji="1" sz="2400" kern="1200">
                    <a:solidFill>
                      <a:schemeClr val="dk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rtl="0" eaLnBrk="0" fontAlgn="base" hangingPunct="0">
                  <a:spcBef>
                    <a:spcPct val="0"/>
                  </a:spcBef>
                  <a:spcAft>
                    <a:spcPct val="0"/>
                  </a:spcAft>
                  <a:defRPr kumimoji="1" sz="2400" kern="1200">
                    <a:solidFill>
                      <a:schemeClr val="dk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rtl="0" eaLnBrk="0" fontAlgn="base" hangingPunct="0">
                  <a:spcBef>
                    <a:spcPct val="0"/>
                  </a:spcBef>
                  <a:spcAft>
                    <a:spcPct val="0"/>
                  </a:spcAft>
                  <a:defRPr kumimoji="1" sz="2400" kern="1200">
                    <a:solidFill>
                      <a:schemeClr val="dk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kumimoji="1" sz="2400" kern="1200">
                    <a:solidFill>
                      <a:schemeClr val="dk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kumimoji="1" sz="2400" kern="1200">
                    <a:solidFill>
                      <a:schemeClr val="dk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kumimoji="1" sz="2400" kern="1200">
                    <a:solidFill>
                      <a:schemeClr val="dk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kumimoji="1" sz="2400" kern="1200">
                    <a:solidFill>
                      <a:schemeClr val="dk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marL="0" marR="0" lvl="0" indent="0" algn="ctr" defTabSz="914400" rtl="0" eaLnBrk="0" fontAlgn="auto" latinLnBrk="0" hangingPunct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TW" altLang="en-US" sz="1400" b="0" i="0" u="none" strike="noStrike" kern="1200" cap="none" spc="0" normalizeH="0" baseline="0" noProof="0" dirty="0">
                  <a:ln>
                    <a:noFill/>
                  </a:ln>
                  <a:solidFill>
                    <a:srgbClr val="EA157A">
                      <a:lumMod val="40000"/>
                      <a:lumOff val="60000"/>
                    </a:srgbClr>
                  </a:solidFill>
                  <a:effectLst/>
                  <a:uLnTx/>
                  <a:uFillTx/>
                  <a:latin typeface="+mj-ea"/>
                  <a:ea typeface="+mj-ea"/>
                  <a:cs typeface="Times New Roman" pitchFamily="18" charset="0"/>
                </a:endParaRPr>
              </a:p>
            </p:txBody>
          </p:sp>
        </p:grpSp>
        <p:sp>
          <p:nvSpPr>
            <p:cNvPr id="88" name="文字方塊 67"/>
            <p:cNvSpPr txBox="1">
              <a:spLocks noChangeArrowheads="1"/>
            </p:cNvSpPr>
            <p:nvPr/>
          </p:nvSpPr>
          <p:spPr bwMode="auto">
            <a:xfrm>
              <a:off x="2386720" y="2504931"/>
              <a:ext cx="1931385" cy="65584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 kumimoji="1" sz="2400">
                  <a:solidFill>
                    <a:schemeClr val="tx1"/>
                  </a:solidFill>
                  <a:latin typeface="Times New Roman" pitchFamily="18" charset="0"/>
                  <a:ea typeface="標楷體" pitchFamily="65" charset="-120"/>
                </a:defRPr>
              </a:lvl1pPr>
              <a:lvl2pPr marL="742950" indent="-285750">
                <a:defRPr kumimoji="1" sz="2400">
                  <a:solidFill>
                    <a:schemeClr val="tx1"/>
                  </a:solidFill>
                  <a:latin typeface="Times New Roman" pitchFamily="18" charset="0"/>
                  <a:ea typeface="標楷體" pitchFamily="65" charset="-120"/>
                </a:defRPr>
              </a:lvl2pPr>
              <a:lvl3pPr marL="1143000" indent="-228600">
                <a:defRPr kumimoji="1" sz="2400">
                  <a:solidFill>
                    <a:schemeClr val="tx1"/>
                  </a:solidFill>
                  <a:latin typeface="Times New Roman" pitchFamily="18" charset="0"/>
                  <a:ea typeface="標楷體" pitchFamily="65" charset="-120"/>
                </a:defRPr>
              </a:lvl3pPr>
              <a:lvl4pPr marL="1600200" indent="-228600">
                <a:defRPr kumimoji="1" sz="2400">
                  <a:solidFill>
                    <a:schemeClr val="tx1"/>
                  </a:solidFill>
                  <a:latin typeface="Times New Roman" pitchFamily="18" charset="0"/>
                  <a:ea typeface="標楷體" pitchFamily="65" charset="-120"/>
                </a:defRPr>
              </a:lvl4pPr>
              <a:lvl5pPr marL="2057400" indent="-228600">
                <a:defRPr kumimoji="1" sz="2400">
                  <a:solidFill>
                    <a:schemeClr val="tx1"/>
                  </a:solidFill>
                  <a:latin typeface="Times New Roman" pitchFamily="18" charset="0"/>
                  <a:ea typeface="標楷體" pitchFamily="65" charset="-12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sz="2400">
                  <a:solidFill>
                    <a:schemeClr val="tx1"/>
                  </a:solidFill>
                  <a:latin typeface="Times New Roman" pitchFamily="18" charset="0"/>
                  <a:ea typeface="標楷體" pitchFamily="65" charset="-12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sz="2400">
                  <a:solidFill>
                    <a:schemeClr val="tx1"/>
                  </a:solidFill>
                  <a:latin typeface="Times New Roman" pitchFamily="18" charset="0"/>
                  <a:ea typeface="標楷體" pitchFamily="65" charset="-12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sz="2400">
                  <a:solidFill>
                    <a:schemeClr val="tx1"/>
                  </a:solidFill>
                  <a:latin typeface="Times New Roman" pitchFamily="18" charset="0"/>
                  <a:ea typeface="標楷體" pitchFamily="65" charset="-12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sz="2400">
                  <a:solidFill>
                    <a:schemeClr val="tx1"/>
                  </a:solidFill>
                  <a:latin typeface="Times New Roman" pitchFamily="18" charset="0"/>
                  <a:ea typeface="標楷體" pitchFamily="65" charset="-120"/>
                </a:defRPr>
              </a:lvl9pPr>
            </a:lstStyle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zh-TW" altLang="en-US" sz="1400" b="1" i="0" u="none" strike="noStrike" kern="0" cap="none" spc="0" normalizeH="0" baseline="0" noProof="0" smtClean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+mj-ea"/>
                  <a:ea typeface="+mj-ea"/>
                  <a:cs typeface="Times New Roman" pitchFamily="18" charset="0"/>
                </a:rPr>
                <a:t>法人</a:t>
              </a:r>
              <a:endParaRPr kumimoji="0" lang="en-US" altLang="zh-TW" sz="1400" b="1" i="0" u="none" strike="noStrike" kern="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+mj-ea"/>
                <a:ea typeface="+mj-ea"/>
                <a:cs typeface="Times New Roman" pitchFamily="18" charset="0"/>
              </a:endParaRPr>
            </a:p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zh-TW" altLang="en-US" sz="1400" b="1" i="0" u="none" strike="noStrike" kern="0" cap="none" spc="0" normalizeH="0" baseline="0" noProof="0" smtClean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+mj-ea"/>
                  <a:ea typeface="+mj-ea"/>
                  <a:cs typeface="Times New Roman" pitchFamily="18" charset="0"/>
                </a:rPr>
                <a:t>、公（協）會</a:t>
              </a:r>
              <a:endParaRPr kumimoji="0" lang="en-US" altLang="zh-TW" sz="1400" b="1" i="0" u="none" strike="noStrike" kern="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+mj-ea"/>
                <a:ea typeface="+mj-ea"/>
                <a:cs typeface="Times New Roman" pitchFamily="18" charset="0"/>
              </a:endParaRPr>
            </a:p>
          </p:txBody>
        </p:sp>
      </p:grpSp>
      <p:grpSp>
        <p:nvGrpSpPr>
          <p:cNvPr id="91" name="群組 21"/>
          <p:cNvGrpSpPr>
            <a:grpSpLocks/>
          </p:cNvGrpSpPr>
          <p:nvPr/>
        </p:nvGrpSpPr>
        <p:grpSpPr bwMode="auto">
          <a:xfrm>
            <a:off x="2555875" y="5156200"/>
            <a:ext cx="863600" cy="936625"/>
            <a:chOff x="2705100" y="3730625"/>
            <a:chExt cx="1397000" cy="1209675"/>
          </a:xfrm>
        </p:grpSpPr>
        <p:grpSp>
          <p:nvGrpSpPr>
            <p:cNvPr id="92" name="群組 43"/>
            <p:cNvGrpSpPr>
              <a:grpSpLocks/>
            </p:cNvGrpSpPr>
            <p:nvPr/>
          </p:nvGrpSpPr>
          <p:grpSpPr bwMode="auto">
            <a:xfrm>
              <a:off x="2705100" y="3730625"/>
              <a:ext cx="1397000" cy="1209675"/>
              <a:chOff x="3365500" y="3273425"/>
              <a:chExt cx="1193800" cy="1192213"/>
            </a:xfrm>
          </p:grpSpPr>
          <p:sp>
            <p:nvSpPr>
              <p:cNvPr id="94" name="橢圓 93"/>
              <p:cNvSpPr/>
              <p:nvPr/>
            </p:nvSpPr>
            <p:spPr bwMode="auto">
              <a:xfrm>
                <a:off x="3453279" y="3378501"/>
                <a:ext cx="1018241" cy="982060"/>
              </a:xfrm>
              <a:prstGeom prst="ellipse">
                <a:avLst/>
              </a:prstGeom>
              <a:solidFill>
                <a:srgbClr val="CC99FF"/>
              </a:solidFill>
              <a:ln w="57150" cap="flat" cmpd="sng" algn="ctr">
                <a:solidFill>
                  <a:sysClr val="window" lastClr="FFFFFF"/>
                </a:solidFill>
                <a:prstDash val="solid"/>
              </a:ln>
              <a:effectLst/>
            </p:spPr>
            <p:txBody>
              <a:bodyPr anchor="ctr"/>
              <a:lstStyle>
                <a:defPPr>
                  <a:defRPr lang="zh-TW"/>
                </a:defPPr>
                <a:lvl1pPr algn="l" rtl="0" eaLnBrk="0" fontAlgn="base" hangingPunct="0">
                  <a:spcBef>
                    <a:spcPct val="0"/>
                  </a:spcBef>
                  <a:spcAft>
                    <a:spcPct val="0"/>
                  </a:spcAft>
                  <a:defRPr kumimoji="1" sz="2400" kern="1200">
                    <a:solidFill>
                      <a:schemeClr val="dk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rtl="0" eaLnBrk="0" fontAlgn="base" hangingPunct="0">
                  <a:spcBef>
                    <a:spcPct val="0"/>
                  </a:spcBef>
                  <a:spcAft>
                    <a:spcPct val="0"/>
                  </a:spcAft>
                  <a:defRPr kumimoji="1" sz="2400" kern="1200">
                    <a:solidFill>
                      <a:schemeClr val="dk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rtl="0" eaLnBrk="0" fontAlgn="base" hangingPunct="0">
                  <a:spcBef>
                    <a:spcPct val="0"/>
                  </a:spcBef>
                  <a:spcAft>
                    <a:spcPct val="0"/>
                  </a:spcAft>
                  <a:defRPr kumimoji="1" sz="2400" kern="1200">
                    <a:solidFill>
                      <a:schemeClr val="dk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rtl="0" eaLnBrk="0" fontAlgn="base" hangingPunct="0">
                  <a:spcBef>
                    <a:spcPct val="0"/>
                  </a:spcBef>
                  <a:spcAft>
                    <a:spcPct val="0"/>
                  </a:spcAft>
                  <a:defRPr kumimoji="1" sz="2400" kern="1200">
                    <a:solidFill>
                      <a:schemeClr val="dk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rtl="0" eaLnBrk="0" fontAlgn="base" hangingPunct="0">
                  <a:spcBef>
                    <a:spcPct val="0"/>
                  </a:spcBef>
                  <a:spcAft>
                    <a:spcPct val="0"/>
                  </a:spcAft>
                  <a:defRPr kumimoji="1" sz="2400" kern="1200">
                    <a:solidFill>
                      <a:schemeClr val="dk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kumimoji="1" sz="2400" kern="1200">
                    <a:solidFill>
                      <a:schemeClr val="dk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kumimoji="1" sz="2400" kern="1200">
                    <a:solidFill>
                      <a:schemeClr val="dk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kumimoji="1" sz="2400" kern="1200">
                    <a:solidFill>
                      <a:schemeClr val="dk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kumimoji="1" sz="2400" kern="1200">
                    <a:solidFill>
                      <a:schemeClr val="dk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marL="0" marR="0" lvl="0" indent="0" algn="ctr" defTabSz="914400" rtl="0" eaLnBrk="0" fontAlgn="auto" latinLnBrk="0" hangingPunct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TW" altLang="en-US" sz="1400" b="0" i="0" u="none" strike="noStrike" kern="1200" cap="none" spc="0" normalizeH="0" baseline="0" noProof="0" dirty="0">
                  <a:ln>
                    <a:noFill/>
                  </a:ln>
                  <a:solidFill>
                    <a:srgbClr val="FFCC00"/>
                  </a:solidFill>
                  <a:effectLst/>
                  <a:uLnTx/>
                  <a:uFillTx/>
                  <a:latin typeface="+mj-ea"/>
                  <a:ea typeface="+mj-ea"/>
                  <a:cs typeface="Times New Roman" pitchFamily="18" charset="0"/>
                </a:endParaRPr>
              </a:p>
            </p:txBody>
          </p:sp>
          <p:sp>
            <p:nvSpPr>
              <p:cNvPr id="95" name="橢圓 94"/>
              <p:cNvSpPr/>
              <p:nvPr/>
            </p:nvSpPr>
            <p:spPr bwMode="auto">
              <a:xfrm>
                <a:off x="3365500" y="3273425"/>
                <a:ext cx="1193800" cy="1192213"/>
              </a:xfrm>
              <a:prstGeom prst="ellipse">
                <a:avLst/>
              </a:prstGeom>
              <a:noFill/>
              <a:ln w="57150" cap="flat" cmpd="sng" algn="ctr">
                <a:solidFill>
                  <a:sysClr val="window" lastClr="FFFFFF">
                    <a:lumMod val="65000"/>
                  </a:sysClr>
                </a:solidFill>
                <a:prstDash val="solid"/>
              </a:ln>
              <a:effectLst/>
            </p:spPr>
            <p:txBody>
              <a:bodyPr anchor="ctr"/>
              <a:lstStyle>
                <a:defPPr>
                  <a:defRPr lang="zh-TW"/>
                </a:defPPr>
                <a:lvl1pPr algn="l" rtl="0" eaLnBrk="0" fontAlgn="base" hangingPunct="0">
                  <a:spcBef>
                    <a:spcPct val="0"/>
                  </a:spcBef>
                  <a:spcAft>
                    <a:spcPct val="0"/>
                  </a:spcAft>
                  <a:defRPr kumimoji="1" sz="2400" kern="1200">
                    <a:solidFill>
                      <a:schemeClr val="dk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rtl="0" eaLnBrk="0" fontAlgn="base" hangingPunct="0">
                  <a:spcBef>
                    <a:spcPct val="0"/>
                  </a:spcBef>
                  <a:spcAft>
                    <a:spcPct val="0"/>
                  </a:spcAft>
                  <a:defRPr kumimoji="1" sz="2400" kern="1200">
                    <a:solidFill>
                      <a:schemeClr val="dk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rtl="0" eaLnBrk="0" fontAlgn="base" hangingPunct="0">
                  <a:spcBef>
                    <a:spcPct val="0"/>
                  </a:spcBef>
                  <a:spcAft>
                    <a:spcPct val="0"/>
                  </a:spcAft>
                  <a:defRPr kumimoji="1" sz="2400" kern="1200">
                    <a:solidFill>
                      <a:schemeClr val="dk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rtl="0" eaLnBrk="0" fontAlgn="base" hangingPunct="0">
                  <a:spcBef>
                    <a:spcPct val="0"/>
                  </a:spcBef>
                  <a:spcAft>
                    <a:spcPct val="0"/>
                  </a:spcAft>
                  <a:defRPr kumimoji="1" sz="2400" kern="1200">
                    <a:solidFill>
                      <a:schemeClr val="dk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rtl="0" eaLnBrk="0" fontAlgn="base" hangingPunct="0">
                  <a:spcBef>
                    <a:spcPct val="0"/>
                  </a:spcBef>
                  <a:spcAft>
                    <a:spcPct val="0"/>
                  </a:spcAft>
                  <a:defRPr kumimoji="1" sz="2400" kern="1200">
                    <a:solidFill>
                      <a:schemeClr val="dk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kumimoji="1" sz="2400" kern="1200">
                    <a:solidFill>
                      <a:schemeClr val="dk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kumimoji="1" sz="2400" kern="1200">
                    <a:solidFill>
                      <a:schemeClr val="dk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kumimoji="1" sz="2400" kern="1200">
                    <a:solidFill>
                      <a:schemeClr val="dk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kumimoji="1" sz="2400" kern="1200">
                    <a:solidFill>
                      <a:schemeClr val="dk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marL="0" marR="0" lvl="0" indent="0" algn="ctr" defTabSz="914400" rtl="0" eaLnBrk="0" fontAlgn="auto" latinLnBrk="0" hangingPunct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TW" altLang="en-US" sz="1400" b="0" i="0" u="none" strike="noStrike" kern="1200" cap="none" spc="0" normalizeH="0" baseline="0" noProof="0" dirty="0">
                  <a:ln>
                    <a:noFill/>
                  </a:ln>
                  <a:solidFill>
                    <a:srgbClr val="EA157A">
                      <a:lumMod val="40000"/>
                      <a:lumOff val="60000"/>
                    </a:srgbClr>
                  </a:solidFill>
                  <a:effectLst/>
                  <a:uLnTx/>
                  <a:uFillTx/>
                  <a:latin typeface="+mj-ea"/>
                  <a:ea typeface="+mj-ea"/>
                  <a:cs typeface="Times New Roman" pitchFamily="18" charset="0"/>
                </a:endParaRPr>
              </a:p>
            </p:txBody>
          </p:sp>
        </p:grpSp>
        <p:sp>
          <p:nvSpPr>
            <p:cNvPr id="93" name="文字方塊 67"/>
            <p:cNvSpPr txBox="1">
              <a:spLocks noChangeArrowheads="1"/>
            </p:cNvSpPr>
            <p:nvPr/>
          </p:nvSpPr>
          <p:spPr bwMode="auto">
            <a:xfrm>
              <a:off x="2764165" y="4165288"/>
              <a:ext cx="1266030" cy="437251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>
              <a:defPPr>
                <a:defRPr lang="zh-TW"/>
              </a:defPPr>
              <a:lvl1pPr algn="l" rtl="0" eaLnBrk="0" fontAlgn="base" hangingPunct="0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Times New Roman" panose="02020603050405020304" pitchFamily="18" charset="0"/>
                  <a:ea typeface="標楷體" panose="03000509000000000000" pitchFamily="65" charset="-120"/>
                  <a:cs typeface="+mn-cs"/>
                </a:defRPr>
              </a:lvl1pPr>
              <a:lvl2pPr marL="4572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Times New Roman" panose="02020603050405020304" pitchFamily="18" charset="0"/>
                  <a:ea typeface="標楷體" panose="03000509000000000000" pitchFamily="65" charset="-120"/>
                  <a:cs typeface="+mn-cs"/>
                </a:defRPr>
              </a:lvl2pPr>
              <a:lvl3pPr marL="9144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Times New Roman" panose="02020603050405020304" pitchFamily="18" charset="0"/>
                  <a:ea typeface="標楷體" panose="03000509000000000000" pitchFamily="65" charset="-120"/>
                  <a:cs typeface="+mn-cs"/>
                </a:defRPr>
              </a:lvl3pPr>
              <a:lvl4pPr marL="13716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Times New Roman" panose="02020603050405020304" pitchFamily="18" charset="0"/>
                  <a:ea typeface="標楷體" panose="03000509000000000000" pitchFamily="65" charset="-120"/>
                  <a:cs typeface="+mn-cs"/>
                </a:defRPr>
              </a:lvl4pPr>
              <a:lvl5pPr marL="18288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Times New Roman" panose="02020603050405020304" pitchFamily="18" charset="0"/>
                  <a:ea typeface="標楷體" panose="03000509000000000000" pitchFamily="65" charset="-120"/>
                  <a:cs typeface="+mn-cs"/>
                </a:defRPr>
              </a:lvl5pPr>
              <a:lvl6pPr marL="2286000" algn="l" defTabSz="914400" rtl="0" eaLnBrk="1" latinLnBrk="0" hangingPunct="1">
                <a:defRPr kumimoji="1" sz="2400" kern="1200">
                  <a:solidFill>
                    <a:schemeClr val="tx1"/>
                  </a:solidFill>
                  <a:latin typeface="Times New Roman" panose="02020603050405020304" pitchFamily="18" charset="0"/>
                  <a:ea typeface="標楷體" panose="03000509000000000000" pitchFamily="65" charset="-120"/>
                  <a:cs typeface="+mn-cs"/>
                </a:defRPr>
              </a:lvl6pPr>
              <a:lvl7pPr marL="2743200" algn="l" defTabSz="914400" rtl="0" eaLnBrk="1" latinLnBrk="0" hangingPunct="1">
                <a:defRPr kumimoji="1" sz="2400" kern="1200">
                  <a:solidFill>
                    <a:schemeClr val="tx1"/>
                  </a:solidFill>
                  <a:latin typeface="Times New Roman" panose="02020603050405020304" pitchFamily="18" charset="0"/>
                  <a:ea typeface="標楷體" panose="03000509000000000000" pitchFamily="65" charset="-120"/>
                  <a:cs typeface="+mn-cs"/>
                </a:defRPr>
              </a:lvl7pPr>
              <a:lvl8pPr marL="3200400" algn="l" defTabSz="914400" rtl="0" eaLnBrk="1" latinLnBrk="0" hangingPunct="1">
                <a:defRPr kumimoji="1" sz="2400" kern="1200">
                  <a:solidFill>
                    <a:schemeClr val="tx1"/>
                  </a:solidFill>
                  <a:latin typeface="Times New Roman" panose="02020603050405020304" pitchFamily="18" charset="0"/>
                  <a:ea typeface="標楷體" panose="03000509000000000000" pitchFamily="65" charset="-120"/>
                  <a:cs typeface="+mn-cs"/>
                </a:defRPr>
              </a:lvl8pPr>
              <a:lvl9pPr marL="3657600" algn="l" defTabSz="914400" rtl="0" eaLnBrk="1" latinLnBrk="0" hangingPunct="1">
                <a:defRPr kumimoji="1" sz="2400" kern="1200">
                  <a:solidFill>
                    <a:schemeClr val="tx1"/>
                  </a:solidFill>
                  <a:latin typeface="Times New Roman" panose="02020603050405020304" pitchFamily="18" charset="0"/>
                  <a:ea typeface="標楷體" panose="03000509000000000000" pitchFamily="65" charset="-120"/>
                  <a:cs typeface="+mn-cs"/>
                </a:defRPr>
              </a:lvl9pPr>
            </a:lstStyle>
            <a:p>
              <a:pPr marL="0" marR="0" lvl="0" indent="0" algn="ctr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zh-TW" altLang="en-US" sz="1600" b="1" i="0" u="none" strike="noStrike" kern="1200" cap="none" spc="0" normalizeH="0" baseline="0" noProof="0" dirty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+mj-ea"/>
                  <a:ea typeface="+mj-ea"/>
                  <a:cs typeface="Times New Roman" pitchFamily="18" charset="0"/>
                </a:rPr>
                <a:t>業界</a:t>
              </a:r>
              <a:endParaRPr kumimoji="0" lang="en-US" altLang="zh-TW" sz="16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+mj-ea"/>
                <a:ea typeface="+mj-ea"/>
                <a:cs typeface="Times New Roman" pitchFamily="18" charset="0"/>
              </a:endParaRPr>
            </a:p>
          </p:txBody>
        </p:sp>
      </p:grpSp>
      <p:grpSp>
        <p:nvGrpSpPr>
          <p:cNvPr id="96" name="群組 22"/>
          <p:cNvGrpSpPr>
            <a:grpSpLocks/>
          </p:cNvGrpSpPr>
          <p:nvPr/>
        </p:nvGrpSpPr>
        <p:grpSpPr bwMode="auto">
          <a:xfrm>
            <a:off x="2251075" y="4729163"/>
            <a:ext cx="746125" cy="571500"/>
            <a:chOff x="3042009" y="3283412"/>
            <a:chExt cx="516695" cy="376766"/>
          </a:xfrm>
        </p:grpSpPr>
        <p:sp>
          <p:nvSpPr>
            <p:cNvPr id="97" name="橢圓 96"/>
            <p:cNvSpPr/>
            <p:nvPr/>
          </p:nvSpPr>
          <p:spPr bwMode="auto">
            <a:xfrm>
              <a:off x="3103573" y="3283412"/>
              <a:ext cx="377078" cy="376766"/>
            </a:xfrm>
            <a:prstGeom prst="ellipse">
              <a:avLst/>
            </a:prstGeom>
            <a:solidFill>
              <a:srgbClr val="8064A2">
                <a:lumMod val="75000"/>
              </a:srgbClr>
            </a:solidFill>
            <a:ln w="57150" cap="flat" cmpd="sng" algn="ctr">
              <a:noFill/>
              <a:prstDash val="solid"/>
            </a:ln>
            <a:effectLst>
              <a:outerShdw blurRad="50800" dist="38100" dir="5400000" algn="t" rotWithShape="0">
                <a:prstClr val="black">
                  <a:alpha val="40000"/>
                </a:prstClr>
              </a:outerShdw>
            </a:effectLst>
          </p:spPr>
          <p:txBody>
            <a:bodyPr anchor="ctr"/>
            <a:lstStyle>
              <a:defPPr>
                <a:defRPr lang="zh-TW"/>
              </a:defPPr>
              <a:lvl1pPr algn="l" rtl="0" eaLnBrk="0" fontAlgn="base" hangingPunct="0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dk1"/>
                  </a:solidFill>
                  <a:latin typeface="+mn-lt"/>
                  <a:ea typeface="+mn-ea"/>
                  <a:cs typeface="+mn-cs"/>
                </a:defRPr>
              </a:lvl1pPr>
              <a:lvl2pPr marL="4572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dk1"/>
                  </a:solidFill>
                  <a:latin typeface="+mn-lt"/>
                  <a:ea typeface="+mn-ea"/>
                  <a:cs typeface="+mn-cs"/>
                </a:defRPr>
              </a:lvl2pPr>
              <a:lvl3pPr marL="9144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dk1"/>
                  </a:solidFill>
                  <a:latin typeface="+mn-lt"/>
                  <a:ea typeface="+mn-ea"/>
                  <a:cs typeface="+mn-cs"/>
                </a:defRPr>
              </a:lvl3pPr>
              <a:lvl4pPr marL="13716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dk1"/>
                  </a:solidFill>
                  <a:latin typeface="+mn-lt"/>
                  <a:ea typeface="+mn-ea"/>
                  <a:cs typeface="+mn-cs"/>
                </a:defRPr>
              </a:lvl4pPr>
              <a:lvl5pPr marL="18288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dk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kumimoji="1" sz="2400" kern="1200">
                  <a:solidFill>
                    <a:schemeClr val="dk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kumimoji="1" sz="2400" kern="1200">
                  <a:solidFill>
                    <a:schemeClr val="dk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kumimoji="1" sz="2400" kern="1200">
                  <a:solidFill>
                    <a:schemeClr val="dk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kumimoji="1" sz="2400" kern="1200">
                  <a:solidFill>
                    <a:schemeClr val="dk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algn="ctr" defTabSz="914400" rtl="0" eaLnBrk="0" fontAlgn="auto" latinLnBrk="0" hangingPunct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TW" altLang="en-US" sz="14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+mj-ea"/>
                <a:ea typeface="+mj-ea"/>
                <a:cs typeface="Times New Roman" pitchFamily="18" charset="0"/>
              </a:endParaRPr>
            </a:p>
          </p:txBody>
        </p:sp>
        <p:sp>
          <p:nvSpPr>
            <p:cNvPr id="98" name="文字方塊 47"/>
            <p:cNvSpPr txBox="1">
              <a:spLocks noChangeArrowheads="1"/>
            </p:cNvSpPr>
            <p:nvPr/>
          </p:nvSpPr>
          <p:spPr bwMode="auto">
            <a:xfrm>
              <a:off x="3042009" y="3327875"/>
              <a:ext cx="516695" cy="22319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 kumimoji="1" sz="2400">
                  <a:solidFill>
                    <a:schemeClr val="tx1"/>
                  </a:solidFill>
                  <a:latin typeface="Times New Roman" pitchFamily="18" charset="0"/>
                  <a:ea typeface="標楷體" pitchFamily="65" charset="-120"/>
                </a:defRPr>
              </a:lvl1pPr>
              <a:lvl2pPr marL="742950" indent="-285750">
                <a:defRPr kumimoji="1" sz="2400">
                  <a:solidFill>
                    <a:schemeClr val="tx1"/>
                  </a:solidFill>
                  <a:latin typeface="Times New Roman" pitchFamily="18" charset="0"/>
                  <a:ea typeface="標楷體" pitchFamily="65" charset="-120"/>
                </a:defRPr>
              </a:lvl2pPr>
              <a:lvl3pPr marL="1143000" indent="-228600">
                <a:defRPr kumimoji="1" sz="2400">
                  <a:solidFill>
                    <a:schemeClr val="tx1"/>
                  </a:solidFill>
                  <a:latin typeface="Times New Roman" pitchFamily="18" charset="0"/>
                  <a:ea typeface="標楷體" pitchFamily="65" charset="-120"/>
                </a:defRPr>
              </a:lvl3pPr>
              <a:lvl4pPr marL="1600200" indent="-228600">
                <a:defRPr kumimoji="1" sz="2400">
                  <a:solidFill>
                    <a:schemeClr val="tx1"/>
                  </a:solidFill>
                  <a:latin typeface="Times New Roman" pitchFamily="18" charset="0"/>
                  <a:ea typeface="標楷體" pitchFamily="65" charset="-120"/>
                </a:defRPr>
              </a:lvl4pPr>
              <a:lvl5pPr marL="2057400" indent="-228600">
                <a:defRPr kumimoji="1" sz="2400">
                  <a:solidFill>
                    <a:schemeClr val="tx1"/>
                  </a:solidFill>
                  <a:latin typeface="Times New Roman" pitchFamily="18" charset="0"/>
                  <a:ea typeface="標楷體" pitchFamily="65" charset="-12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sz="2400">
                  <a:solidFill>
                    <a:schemeClr val="tx1"/>
                  </a:solidFill>
                  <a:latin typeface="Times New Roman" pitchFamily="18" charset="0"/>
                  <a:ea typeface="標楷體" pitchFamily="65" charset="-12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sz="2400">
                  <a:solidFill>
                    <a:schemeClr val="tx1"/>
                  </a:solidFill>
                  <a:latin typeface="Times New Roman" pitchFamily="18" charset="0"/>
                  <a:ea typeface="標楷體" pitchFamily="65" charset="-12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sz="2400">
                  <a:solidFill>
                    <a:schemeClr val="tx1"/>
                  </a:solidFill>
                  <a:latin typeface="Times New Roman" pitchFamily="18" charset="0"/>
                  <a:ea typeface="標楷體" pitchFamily="65" charset="-12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sz="2400">
                  <a:solidFill>
                    <a:schemeClr val="tx1"/>
                  </a:solidFill>
                  <a:latin typeface="Times New Roman" pitchFamily="18" charset="0"/>
                  <a:ea typeface="標楷體" pitchFamily="65" charset="-120"/>
                </a:defRPr>
              </a:lvl9pPr>
            </a:lstStyle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zh-TW" altLang="en-US" sz="1600" b="0" i="0" u="none" strike="noStrike" kern="0" cap="none" spc="0" normalizeH="0" baseline="0" noProof="0" smtClean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+mj-ea"/>
                  <a:ea typeface="+mj-ea"/>
                  <a:cs typeface="Times New Roman" pitchFamily="18" charset="0"/>
                </a:rPr>
                <a:t>合作</a:t>
              </a:r>
            </a:p>
          </p:txBody>
        </p:sp>
      </p:grpSp>
      <p:sp>
        <p:nvSpPr>
          <p:cNvPr id="99" name="雲朵形圖說文字 98"/>
          <p:cNvSpPr/>
          <p:nvPr/>
        </p:nvSpPr>
        <p:spPr bwMode="gray">
          <a:xfrm>
            <a:off x="5825433" y="4209849"/>
            <a:ext cx="3641623" cy="2088232"/>
          </a:xfrm>
          <a:prstGeom prst="cloudCallout">
            <a:avLst>
              <a:gd name="adj1" fmla="val -23134"/>
              <a:gd name="adj2" fmla="val 38964"/>
            </a:avLst>
          </a:prstGeom>
          <a:gradFill flip="none" rotWithShape="1">
            <a:gsLst>
              <a:gs pos="13000">
                <a:srgbClr val="C0504D">
                  <a:lumMod val="40000"/>
                  <a:lumOff val="60000"/>
                </a:srgbClr>
              </a:gs>
              <a:gs pos="37000">
                <a:srgbClr val="C0504D">
                  <a:lumMod val="20000"/>
                  <a:lumOff val="80000"/>
                </a:srgbClr>
              </a:gs>
            </a:gsLst>
            <a:lin ang="2700000" scaled="1"/>
            <a:tileRect/>
          </a:gradFill>
          <a:ln>
            <a:noFill/>
            <a:headEnd/>
            <a:tailEnd/>
          </a:ln>
          <a:effectLst>
            <a:outerShdw blurRad="114300" dist="114300" dir="5400000" rotWithShape="0">
              <a:srgbClr val="000000">
                <a:alpha val="70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9800000"/>
            </a:lightRig>
          </a:scene3d>
          <a:sp3d prstMaterial="plastic">
            <a:bevelT w="50800" h="50800"/>
          </a:sp3d>
        </p:spPr>
        <p:txBody>
          <a:bodyPr wrap="none" anchor="ctr">
            <a:flatTx/>
          </a:bodyPr>
          <a:lstStyle>
            <a:defPPr>
              <a:defRPr lang="zh-TW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kumimoji="1" sz="24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kumimoji="1" sz="24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kumimoji="1" sz="24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kumimoji="1" sz="24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altLang="zh-TW" sz="1400" b="0" i="0" u="none" strike="noStrike" kern="1200" cap="none" spc="0" normalizeH="0" baseline="0" noProof="0" dirty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+mj-ea"/>
              <a:ea typeface="+mj-ea"/>
              <a:cs typeface="Times New Roman" pitchFamily="18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TW" sz="1400" b="0" i="0" u="none" strike="noStrike" kern="120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+mj-ea"/>
                <a:ea typeface="+mj-ea"/>
                <a:cs typeface="Times New Roman" pitchFamily="18" charset="0"/>
              </a:rPr>
              <a:t>        </a:t>
            </a:r>
          </a:p>
        </p:txBody>
      </p:sp>
      <p:grpSp>
        <p:nvGrpSpPr>
          <p:cNvPr id="100" name="群組 24"/>
          <p:cNvGrpSpPr>
            <a:grpSpLocks/>
          </p:cNvGrpSpPr>
          <p:nvPr/>
        </p:nvGrpSpPr>
        <p:grpSpPr bwMode="auto">
          <a:xfrm>
            <a:off x="3779838" y="5362575"/>
            <a:ext cx="2374900" cy="1152525"/>
            <a:chOff x="3715766" y="3824736"/>
            <a:chExt cx="2775768" cy="1521081"/>
          </a:xfrm>
        </p:grpSpPr>
        <p:sp>
          <p:nvSpPr>
            <p:cNvPr id="101" name="向左箭號 100"/>
            <p:cNvSpPr/>
            <p:nvPr/>
          </p:nvSpPr>
          <p:spPr>
            <a:xfrm flipH="1">
              <a:off x="3715766" y="3824736"/>
              <a:ext cx="2715851" cy="1521081"/>
            </a:xfrm>
            <a:prstGeom prst="leftArrow">
              <a:avLst>
                <a:gd name="adj1" fmla="val 73115"/>
                <a:gd name="adj2" fmla="val 41024"/>
              </a:avLst>
            </a:prstGeom>
            <a:solidFill>
              <a:srgbClr val="B5B7FD"/>
            </a:solidFill>
            <a:ln w="12700" cap="flat" cmpd="sng" algn="ctr">
              <a:solidFill>
                <a:srgbClr val="F79646">
                  <a:lumMod val="60000"/>
                  <a:lumOff val="40000"/>
                </a:srgbClr>
              </a:solidFill>
              <a:prstDash val="solid"/>
            </a:ln>
            <a:effectLst/>
            <a:scene3d>
              <a:camera prst="orthographicFront">
                <a:rot lat="0" lon="0" rev="0"/>
              </a:camera>
              <a:lightRig rig="glow" dir="tl">
                <a:rot lat="0" lon="0" rev="19800000"/>
              </a:lightRig>
            </a:scene3d>
            <a:sp3d prstMaterial="metal">
              <a:bevelT w="38100" h="38100"/>
            </a:sp3d>
          </p:spPr>
          <p:txBody>
            <a:bodyPr anchor="ctr"/>
            <a:lstStyle>
              <a:defPPr>
                <a:defRPr lang="zh-TW"/>
              </a:defPPr>
              <a:lvl1pPr algn="l" rtl="0" eaLnBrk="0" fontAlgn="base" hangingPunct="0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kumimoji="1" sz="24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kumimoji="1" sz="24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kumimoji="1" sz="24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kumimoji="1" sz="24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algn="ctr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1" lang="zh-TW" altLang="en-US" sz="14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+mj-ea"/>
                <a:ea typeface="+mj-ea"/>
                <a:cs typeface="Times New Roman" pitchFamily="18" charset="0"/>
              </a:endParaRPr>
            </a:p>
          </p:txBody>
        </p:sp>
        <p:sp>
          <p:nvSpPr>
            <p:cNvPr id="102" name="矩形 39"/>
            <p:cNvSpPr>
              <a:spLocks noChangeArrowheads="1"/>
            </p:cNvSpPr>
            <p:nvPr/>
          </p:nvSpPr>
          <p:spPr bwMode="auto">
            <a:xfrm>
              <a:off x="3715766" y="4017845"/>
              <a:ext cx="2775768" cy="113720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zh-TW" altLang="en-US" sz="1400" b="1" i="0" u="sng" strike="noStrike" kern="0" cap="none" spc="0" normalizeH="0" baseline="0" noProof="0" smtClean="0">
                  <a:ln>
                    <a:noFill/>
                  </a:ln>
                  <a:solidFill>
                    <a:srgbClr val="000066"/>
                  </a:solidFill>
                  <a:effectLst/>
                  <a:uLnTx/>
                  <a:uFillTx/>
                  <a:latin typeface="+mj-ea"/>
                  <a:ea typeface="+mj-ea"/>
                  <a:cs typeface="Times New Roman" pitchFamily="18" charset="0"/>
                </a:rPr>
                <a:t>跨領域</a:t>
              </a:r>
              <a:r>
                <a:rPr kumimoji="0" lang="en-US" altLang="zh-TW" sz="1400" b="1" i="0" u="sng" strike="noStrike" kern="0" cap="none" spc="0" normalizeH="0" baseline="0" noProof="0" smtClean="0">
                  <a:ln>
                    <a:noFill/>
                  </a:ln>
                  <a:solidFill>
                    <a:srgbClr val="000066"/>
                  </a:solidFill>
                  <a:effectLst/>
                  <a:uLnTx/>
                  <a:uFillTx/>
                  <a:latin typeface="+mj-ea"/>
                  <a:ea typeface="+mj-ea"/>
                  <a:cs typeface="Times New Roman" pitchFamily="18" charset="0"/>
                </a:rPr>
                <a:t>/</a:t>
              </a:r>
              <a:r>
                <a:rPr kumimoji="0" lang="zh-TW" altLang="en-US" sz="1400" b="1" i="0" u="sng" strike="noStrike" kern="0" cap="none" spc="0" normalizeH="0" baseline="0" noProof="0" smtClean="0">
                  <a:ln>
                    <a:noFill/>
                  </a:ln>
                  <a:solidFill>
                    <a:srgbClr val="000066"/>
                  </a:solidFill>
                  <a:effectLst/>
                  <a:uLnTx/>
                  <a:uFillTx/>
                  <a:latin typeface="+mj-ea"/>
                  <a:ea typeface="+mj-ea"/>
                  <a:cs typeface="Times New Roman" pitchFamily="18" charset="0"/>
                </a:rPr>
                <a:t>異業學習</a:t>
              </a:r>
              <a:endParaRPr kumimoji="0" lang="en-US" altLang="zh-TW" sz="1400" b="1" i="0" u="sng" strike="noStrike" kern="0" cap="none" spc="0" normalizeH="0" baseline="0" noProof="0" smtClean="0">
                <a:ln>
                  <a:noFill/>
                </a:ln>
                <a:solidFill>
                  <a:srgbClr val="000066"/>
                </a:solidFill>
                <a:effectLst/>
                <a:uLnTx/>
                <a:uFillTx/>
                <a:latin typeface="+mj-ea"/>
                <a:ea typeface="+mj-ea"/>
                <a:cs typeface="Times New Roman" pitchFamily="18" charset="0"/>
              </a:endParaRPr>
            </a:p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 typeface="Arial" charset="0"/>
                <a:buChar char="•"/>
                <a:tabLst/>
                <a:defRPr/>
              </a:pPr>
              <a:r>
                <a:rPr kumimoji="0" lang="zh-TW" altLang="en-US" sz="1200" b="0" i="0" u="none" strike="noStrike" kern="0" cap="none" spc="0" normalizeH="0" baseline="0" noProof="0" smtClean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+mj-ea"/>
                  <a:ea typeface="+mj-ea"/>
                  <a:cs typeface="Times New Roman" pitchFamily="18" charset="0"/>
                </a:rPr>
                <a:t>企業觀摩實習</a:t>
              </a:r>
              <a:endParaRPr kumimoji="0" lang="en-US" altLang="zh-TW" sz="1200" b="0" i="0" u="none" strike="noStrike" kern="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+mj-ea"/>
                <a:ea typeface="+mj-ea"/>
                <a:cs typeface="Times New Roman" pitchFamily="18" charset="0"/>
              </a:endParaRPr>
            </a:p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 typeface="Arial" charset="0"/>
                <a:buChar char="•"/>
                <a:tabLst/>
                <a:defRPr/>
              </a:pPr>
              <a:r>
                <a:rPr kumimoji="0" lang="zh-TW" altLang="en-US" sz="1200" b="0" i="0" u="none" strike="noStrike" kern="0" cap="none" spc="0" normalizeH="0" baseline="0" noProof="0" smtClean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+mj-ea"/>
                  <a:ea typeface="+mj-ea"/>
                  <a:cs typeface="Times New Roman" pitchFamily="18" charset="0"/>
                </a:rPr>
                <a:t>異業聯盟合作</a:t>
              </a:r>
              <a:endParaRPr kumimoji="0" lang="en-US" altLang="zh-TW" sz="1200" b="0" i="0" u="none" strike="noStrike" kern="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+mj-ea"/>
                <a:ea typeface="+mj-ea"/>
                <a:cs typeface="Times New Roman" pitchFamily="18" charset="0"/>
              </a:endParaRPr>
            </a:p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 typeface="Arial" charset="0"/>
                <a:buChar char="•"/>
                <a:tabLst/>
                <a:defRPr/>
              </a:pPr>
              <a:r>
                <a:rPr kumimoji="0" lang="zh-TW" altLang="en-US" sz="1200" b="0" i="0" u="none" strike="noStrike" kern="0" cap="none" spc="0" normalizeH="0" baseline="0" noProof="0" smtClean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+mj-ea"/>
                  <a:ea typeface="+mj-ea"/>
                  <a:cs typeface="Times New Roman" pitchFamily="18" charset="0"/>
                </a:rPr>
                <a:t>培養終端整合應用技術</a:t>
              </a:r>
              <a:endParaRPr kumimoji="0" lang="zh-TW" altLang="en-US" sz="1200" b="0" i="0" u="none" strike="noStrike" kern="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+mj-ea"/>
                <a:ea typeface="+mj-ea"/>
              </a:endParaRPr>
            </a:p>
          </p:txBody>
        </p:sp>
      </p:grpSp>
      <p:grpSp>
        <p:nvGrpSpPr>
          <p:cNvPr id="103" name="群組 25"/>
          <p:cNvGrpSpPr>
            <a:grpSpLocks/>
          </p:cNvGrpSpPr>
          <p:nvPr/>
        </p:nvGrpSpPr>
        <p:grpSpPr bwMode="auto">
          <a:xfrm>
            <a:off x="688975" y="5811838"/>
            <a:ext cx="2089150" cy="930275"/>
            <a:chOff x="3715772" y="3849799"/>
            <a:chExt cx="2812850" cy="1224727"/>
          </a:xfrm>
        </p:grpSpPr>
        <p:sp>
          <p:nvSpPr>
            <p:cNvPr id="104" name="向左箭號 103"/>
            <p:cNvSpPr/>
            <p:nvPr/>
          </p:nvSpPr>
          <p:spPr>
            <a:xfrm flipH="1">
              <a:off x="3715772" y="3849799"/>
              <a:ext cx="2157777" cy="1224727"/>
            </a:xfrm>
            <a:prstGeom prst="leftArrow">
              <a:avLst>
                <a:gd name="adj1" fmla="val 79018"/>
                <a:gd name="adj2" fmla="val 41024"/>
              </a:avLst>
            </a:prstGeom>
            <a:solidFill>
              <a:srgbClr val="CCFFCC"/>
            </a:solidFill>
            <a:ln w="12700" cap="flat" cmpd="sng" algn="ctr">
              <a:noFill/>
              <a:prstDash val="solid"/>
            </a:ln>
            <a:effectLst/>
            <a:scene3d>
              <a:camera prst="orthographicFront">
                <a:rot lat="0" lon="0" rev="0"/>
              </a:camera>
              <a:lightRig rig="glow" dir="tl">
                <a:rot lat="0" lon="0" rev="19800000"/>
              </a:lightRig>
            </a:scene3d>
            <a:sp3d prstMaterial="metal">
              <a:bevelT w="38100" h="38100"/>
            </a:sp3d>
          </p:spPr>
          <p:txBody>
            <a:bodyPr anchor="ctr"/>
            <a:lstStyle>
              <a:defPPr>
                <a:defRPr lang="zh-TW"/>
              </a:defPPr>
              <a:lvl1pPr algn="l" rtl="0" eaLnBrk="0" fontAlgn="base" hangingPunct="0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kumimoji="1" sz="24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kumimoji="1" sz="24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kumimoji="1" sz="24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kumimoji="1" sz="24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algn="ctr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1" lang="zh-TW" altLang="en-US" sz="14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+mj-ea"/>
                <a:ea typeface="+mj-ea"/>
                <a:cs typeface="Times New Roman" pitchFamily="18" charset="0"/>
              </a:endParaRPr>
            </a:p>
          </p:txBody>
        </p:sp>
        <p:sp>
          <p:nvSpPr>
            <p:cNvPr id="105" name="矩形 36"/>
            <p:cNvSpPr>
              <a:spLocks noChangeArrowheads="1"/>
            </p:cNvSpPr>
            <p:nvPr/>
          </p:nvSpPr>
          <p:spPr bwMode="auto">
            <a:xfrm>
              <a:off x="3752109" y="3933611"/>
              <a:ext cx="2776513" cy="89368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zh-TW" altLang="en-US" sz="1400" b="1" i="0" u="sng" strike="noStrike" kern="0" cap="none" spc="0" normalizeH="0" baseline="0" noProof="0" smtClean="0">
                  <a:ln>
                    <a:noFill/>
                  </a:ln>
                  <a:solidFill>
                    <a:srgbClr val="000066"/>
                  </a:solidFill>
                  <a:effectLst/>
                  <a:uLnTx/>
                  <a:uFillTx/>
                  <a:latin typeface="+mj-ea"/>
                  <a:ea typeface="+mj-ea"/>
                  <a:cs typeface="Times New Roman" pitchFamily="18" charset="0"/>
                </a:rPr>
                <a:t>加強產學合作</a:t>
              </a:r>
              <a:endParaRPr kumimoji="0" lang="en-US" altLang="zh-TW" sz="1400" b="1" i="0" u="sng" strike="noStrike" kern="0" cap="none" spc="0" normalizeH="0" baseline="0" noProof="0" smtClean="0">
                <a:ln>
                  <a:noFill/>
                </a:ln>
                <a:solidFill>
                  <a:srgbClr val="000066"/>
                </a:solidFill>
                <a:effectLst/>
                <a:uLnTx/>
                <a:uFillTx/>
                <a:latin typeface="+mj-ea"/>
                <a:ea typeface="+mj-ea"/>
                <a:cs typeface="Times New Roman" pitchFamily="18" charset="0"/>
              </a:endParaRPr>
            </a:p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 typeface="Arial" charset="0"/>
                <a:buChar char="•"/>
                <a:tabLst/>
                <a:defRPr/>
              </a:pPr>
              <a:r>
                <a:rPr kumimoji="0" lang="zh-TW" altLang="en-US" sz="1200" b="0" i="0" u="none" strike="noStrike" kern="0" cap="none" spc="0" normalizeH="0" baseline="0" noProof="0" smtClean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+mj-ea"/>
                  <a:ea typeface="+mj-ea"/>
                  <a:cs typeface="Times New Roman" pitchFamily="18" charset="0"/>
                </a:rPr>
                <a:t>學以致用</a:t>
              </a:r>
              <a:endParaRPr kumimoji="0" lang="en-US" altLang="zh-TW" sz="1200" b="0" i="0" u="none" strike="noStrike" kern="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+mj-ea"/>
                <a:ea typeface="+mj-ea"/>
                <a:cs typeface="Times New Roman" pitchFamily="18" charset="0"/>
              </a:endParaRPr>
            </a:p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 typeface="Arial" charset="0"/>
                <a:buChar char="•"/>
                <a:tabLst/>
                <a:defRPr/>
              </a:pPr>
              <a:r>
                <a:rPr kumimoji="0" lang="zh-TW" altLang="en-US" sz="1200" b="0" i="0" u="none" strike="noStrike" kern="0" cap="none" spc="0" normalizeH="0" baseline="0" noProof="0" smtClean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+mj-ea"/>
                  <a:ea typeface="+mj-ea"/>
                  <a:cs typeface="Times New Roman" pitchFamily="18" charset="0"/>
                </a:rPr>
                <a:t>增加實務經驗</a:t>
              </a:r>
              <a:endParaRPr kumimoji="0" lang="zh-TW" altLang="en-US" sz="1200" b="0" i="0" u="none" strike="noStrike" kern="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+mj-ea"/>
                <a:ea typeface="+mj-ea"/>
              </a:endParaRPr>
            </a:p>
          </p:txBody>
        </p:sp>
      </p:grpSp>
      <p:grpSp>
        <p:nvGrpSpPr>
          <p:cNvPr id="106" name="群組 26"/>
          <p:cNvGrpSpPr>
            <a:grpSpLocks/>
          </p:cNvGrpSpPr>
          <p:nvPr/>
        </p:nvGrpSpPr>
        <p:grpSpPr bwMode="auto">
          <a:xfrm>
            <a:off x="3779838" y="4225925"/>
            <a:ext cx="2901950" cy="1081088"/>
            <a:chOff x="4071936" y="3135504"/>
            <a:chExt cx="2572079" cy="944659"/>
          </a:xfrm>
        </p:grpSpPr>
        <p:sp>
          <p:nvSpPr>
            <p:cNvPr id="107" name="向左箭號 106"/>
            <p:cNvSpPr/>
            <p:nvPr/>
          </p:nvSpPr>
          <p:spPr>
            <a:xfrm flipH="1">
              <a:off x="4071936" y="3135504"/>
              <a:ext cx="2572079" cy="944659"/>
            </a:xfrm>
            <a:prstGeom prst="leftArrow">
              <a:avLst>
                <a:gd name="adj1" fmla="val 65234"/>
                <a:gd name="adj2" fmla="val 46932"/>
              </a:avLst>
            </a:prstGeom>
            <a:solidFill>
              <a:srgbClr val="CC99FF"/>
            </a:solidFill>
            <a:ln w="12700" cap="flat" cmpd="sng" algn="ctr">
              <a:noFill/>
              <a:prstDash val="solid"/>
            </a:ln>
            <a:effectLst/>
            <a:scene3d>
              <a:camera prst="orthographicFront">
                <a:rot lat="0" lon="0" rev="0"/>
              </a:camera>
              <a:lightRig rig="glow" dir="tl">
                <a:rot lat="0" lon="0" rev="19800000"/>
              </a:lightRig>
            </a:scene3d>
            <a:sp3d prstMaterial="metal">
              <a:bevelT w="38100" h="38100"/>
            </a:sp3d>
          </p:spPr>
          <p:txBody>
            <a:bodyPr anchor="ctr"/>
            <a:lstStyle>
              <a:defPPr>
                <a:defRPr lang="zh-TW"/>
              </a:defPPr>
              <a:lvl1pPr algn="l" rtl="0" eaLnBrk="0" fontAlgn="base" hangingPunct="0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kumimoji="1" sz="24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kumimoji="1" sz="24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kumimoji="1" sz="24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kumimoji="1" sz="24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algn="ctr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1" lang="zh-TW" altLang="en-US" sz="14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+mj-ea"/>
                <a:ea typeface="+mj-ea"/>
                <a:cs typeface="Times New Roman" pitchFamily="18" charset="0"/>
              </a:endParaRPr>
            </a:p>
          </p:txBody>
        </p:sp>
        <p:sp>
          <p:nvSpPr>
            <p:cNvPr id="108" name="矩形 33"/>
            <p:cNvSpPr>
              <a:spLocks noChangeArrowheads="1"/>
            </p:cNvSpPr>
            <p:nvPr/>
          </p:nvSpPr>
          <p:spPr bwMode="auto">
            <a:xfrm>
              <a:off x="4108423" y="3298897"/>
              <a:ext cx="2265335" cy="59229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zh-TW" altLang="en-US" sz="1400" b="1" i="0" u="sng" strike="noStrike" kern="0" cap="none" spc="0" normalizeH="0" baseline="0" noProof="0" smtClean="0">
                  <a:ln>
                    <a:noFill/>
                  </a:ln>
                  <a:solidFill>
                    <a:srgbClr val="000066"/>
                  </a:solidFill>
                  <a:effectLst/>
                  <a:uLnTx/>
                  <a:uFillTx/>
                  <a:latin typeface="+mj-ea"/>
                  <a:ea typeface="+mj-ea"/>
                  <a:cs typeface="Times New Roman" pitchFamily="18" charset="0"/>
                </a:rPr>
                <a:t>機器人創意競賽</a:t>
              </a:r>
              <a:endParaRPr kumimoji="0" lang="en-US" altLang="zh-TW" sz="1400" b="1" i="0" u="sng" strike="noStrike" kern="0" cap="none" spc="0" normalizeH="0" baseline="0" noProof="0" smtClean="0">
                <a:ln>
                  <a:noFill/>
                </a:ln>
                <a:solidFill>
                  <a:srgbClr val="000066"/>
                </a:solidFill>
                <a:effectLst/>
                <a:uLnTx/>
                <a:uFillTx/>
                <a:latin typeface="+mj-ea"/>
                <a:ea typeface="+mj-ea"/>
                <a:cs typeface="Times New Roman" pitchFamily="18" charset="0"/>
              </a:endParaRPr>
            </a:p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 typeface="Arial" charset="0"/>
                <a:buChar char="•"/>
                <a:tabLst/>
                <a:defRPr/>
              </a:pPr>
              <a:r>
                <a:rPr kumimoji="0" lang="zh-TW" altLang="en-US" sz="1200" b="0" i="0" u="none" strike="noStrike" kern="0" cap="none" spc="0" normalizeH="0" baseline="0" noProof="0" smtClean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+mj-ea"/>
                  <a:ea typeface="+mj-ea"/>
                  <a:cs typeface="Times New Roman" pitchFamily="18" charset="0"/>
                </a:rPr>
                <a:t>培養機電系統整合人才</a:t>
              </a:r>
              <a:endParaRPr kumimoji="0" lang="en-US" altLang="zh-TW" sz="1200" b="0" i="0" u="none" strike="noStrike" kern="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+mj-ea"/>
                <a:ea typeface="+mj-ea"/>
                <a:cs typeface="Times New Roman" pitchFamily="18" charset="0"/>
              </a:endParaRPr>
            </a:p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 typeface="Arial" charset="0"/>
                <a:buChar char="•"/>
                <a:tabLst/>
                <a:defRPr/>
              </a:pPr>
              <a:r>
                <a:rPr kumimoji="0" lang="zh-TW" altLang="en-US" sz="1200" b="0" i="0" u="none" strike="noStrike" kern="0" cap="none" spc="0" normalizeH="0" baseline="0" noProof="0" smtClean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+mj-ea"/>
                  <a:ea typeface="+mj-ea"/>
                  <a:cs typeface="Times New Roman" pitchFamily="18" charset="0"/>
                </a:rPr>
                <a:t>展現整合應用實績</a:t>
              </a:r>
              <a:endParaRPr kumimoji="0" lang="en-US" altLang="zh-TW" sz="1200" b="0" i="0" u="none" strike="noStrike" kern="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+mj-ea"/>
                <a:ea typeface="+mj-ea"/>
                <a:cs typeface="Times New Roman" pitchFamily="18" charset="0"/>
              </a:endParaRPr>
            </a:p>
          </p:txBody>
        </p:sp>
      </p:grpSp>
      <p:pic>
        <p:nvPicPr>
          <p:cNvPr id="109" name="Picture 38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7667625" y="5507038"/>
            <a:ext cx="1371600" cy="7921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10" name="圖片 109"/>
          <p:cNvPicPr>
            <a:picLocks noChangeAspect="1"/>
          </p:cNvPicPr>
          <p:nvPr/>
        </p:nvPicPr>
        <p:blipFill>
          <a:blip r:embed="rId7" cstate="print">
            <a:extLst/>
          </a:blip>
          <a:stretch>
            <a:fillRect/>
          </a:stretch>
        </p:blipFill>
        <p:spPr>
          <a:xfrm>
            <a:off x="6773899" y="3921817"/>
            <a:ext cx="1829061" cy="12240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111" name="矩形 29"/>
          <p:cNvSpPr>
            <a:spLocks noChangeArrowheads="1"/>
          </p:cNvSpPr>
          <p:nvPr/>
        </p:nvSpPr>
        <p:spPr bwMode="auto">
          <a:xfrm>
            <a:off x="6946900" y="5126038"/>
            <a:ext cx="1441450" cy="307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r>
              <a:rPr kumimoji="0" lang="zh-TW" altLang="en-US" sz="1400">
                <a:latin typeface="+mj-ea"/>
                <a:ea typeface="+mj-ea"/>
                <a:cs typeface="Times New Roman" pitchFamily="18" charset="0"/>
              </a:rPr>
              <a:t>機器人創意競賽</a:t>
            </a:r>
            <a:endParaRPr kumimoji="0" lang="en-US" altLang="zh-TW" sz="1400">
              <a:latin typeface="+mj-ea"/>
              <a:ea typeface="+mj-ea"/>
              <a:cs typeface="Times New Roman" pitchFamily="18" charset="0"/>
            </a:endParaRPr>
          </a:p>
        </p:txBody>
      </p:sp>
      <p:pic>
        <p:nvPicPr>
          <p:cNvPr id="112" name="Picture 39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6227763" y="5507038"/>
            <a:ext cx="1368425" cy="7921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13" name="矩形 31"/>
          <p:cNvSpPr>
            <a:spLocks noChangeArrowheads="1"/>
          </p:cNvSpPr>
          <p:nvPr/>
        </p:nvSpPr>
        <p:spPr bwMode="auto">
          <a:xfrm>
            <a:off x="6154738" y="6351588"/>
            <a:ext cx="2808287" cy="307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r>
              <a:rPr kumimoji="0" lang="zh-TW" altLang="en-US" sz="1400">
                <a:latin typeface="+mj-ea"/>
                <a:ea typeface="+mj-ea"/>
                <a:cs typeface="Times New Roman" pitchFamily="18" charset="0"/>
              </a:rPr>
              <a:t>產學合作 </a:t>
            </a:r>
            <a:r>
              <a:rPr kumimoji="0" lang="en-US" altLang="zh-TW" sz="1400">
                <a:latin typeface="+mj-ea"/>
                <a:ea typeface="+mj-ea"/>
                <a:cs typeface="Times New Roman" pitchFamily="18" charset="0"/>
              </a:rPr>
              <a:t>/ </a:t>
            </a:r>
            <a:r>
              <a:rPr kumimoji="0" lang="zh-TW" altLang="en-US" sz="1400">
                <a:latin typeface="+mj-ea"/>
                <a:ea typeface="+mj-ea"/>
                <a:cs typeface="Times New Roman" pitchFamily="18" charset="0"/>
              </a:rPr>
              <a:t>跨領域 </a:t>
            </a:r>
            <a:r>
              <a:rPr kumimoji="0" lang="en-US" altLang="zh-TW" sz="1400">
                <a:latin typeface="+mj-ea"/>
                <a:ea typeface="+mj-ea"/>
                <a:cs typeface="Times New Roman" pitchFamily="18" charset="0"/>
              </a:rPr>
              <a:t>/ </a:t>
            </a:r>
            <a:r>
              <a:rPr kumimoji="0" lang="zh-TW" altLang="en-US" sz="1400">
                <a:latin typeface="+mj-ea"/>
                <a:ea typeface="+mj-ea"/>
                <a:cs typeface="Times New Roman" pitchFamily="18" charset="0"/>
              </a:rPr>
              <a:t>異業學習</a:t>
            </a:r>
            <a:endParaRPr kumimoji="0" lang="en-US" altLang="zh-TW" sz="1400">
              <a:latin typeface="+mj-ea"/>
              <a:ea typeface="+mj-ea"/>
              <a:cs typeface="Times New Roman" pitchFamily="18" charset="0"/>
            </a:endParaRPr>
          </a:p>
        </p:txBody>
      </p:sp>
      <p:sp>
        <p:nvSpPr>
          <p:cNvPr id="115" name="標題 1"/>
          <p:cNvSpPr>
            <a:spLocks noGrp="1"/>
          </p:cNvSpPr>
          <p:nvPr>
            <p:ph type="title"/>
          </p:nvPr>
        </p:nvSpPr>
        <p:spPr>
          <a:xfrm>
            <a:off x="1286592" y="0"/>
            <a:ext cx="7355550" cy="706438"/>
          </a:xfrm>
        </p:spPr>
        <p:txBody>
          <a:bodyPr/>
          <a:lstStyle/>
          <a:p>
            <a:pPr algn="ctr"/>
            <a:r>
              <a:rPr lang="zh-TW" altLang="en-US" dirty="0">
                <a:latin typeface="+mj-ea"/>
                <a:ea typeface="+mj-ea"/>
              </a:rPr>
              <a:t>貮、</a:t>
            </a:r>
            <a:r>
              <a:rPr lang="zh-TW" altLang="en-US" dirty="0" smtClean="0">
                <a:latin typeface="+mj-ea"/>
                <a:ea typeface="+mj-ea"/>
              </a:rPr>
              <a:t>機械產業發展策略</a:t>
            </a:r>
            <a:endParaRPr lang="en-US" altLang="zh-TW" dirty="0" smtClean="0">
              <a:latin typeface="+mj-ea"/>
              <a:ea typeface="+mj-ea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385707432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http://hirecruit.nat.gov.tw/chinese/images/logo_idic.gif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" y="1"/>
            <a:ext cx="1615689" cy="597899"/>
          </a:xfrm>
          <a:prstGeom prst="rect">
            <a:avLst/>
          </a:prstGeom>
          <a:noFill/>
        </p:spPr>
      </p:pic>
      <p:sp>
        <p:nvSpPr>
          <p:cNvPr id="4" name="矩形 28"/>
          <p:cNvSpPr>
            <a:spLocks noChangeArrowheads="1"/>
          </p:cNvSpPr>
          <p:nvPr/>
        </p:nvSpPr>
        <p:spPr bwMode="auto">
          <a:xfrm>
            <a:off x="157732" y="620688"/>
            <a:ext cx="4494213" cy="4619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r>
              <a:rPr lang="zh-TW" altLang="en-US" b="1">
                <a:solidFill>
                  <a:srgbClr val="FF0000"/>
                </a:solidFill>
                <a:latin typeface="+mj-ea"/>
                <a:ea typeface="+mj-ea"/>
              </a:rPr>
              <a:t>五、推動精實管理強化營運效能</a:t>
            </a:r>
            <a:endParaRPr lang="en-US" altLang="zh-TW" b="1">
              <a:solidFill>
                <a:srgbClr val="FF0000"/>
              </a:solidFill>
              <a:latin typeface="+mj-ea"/>
              <a:ea typeface="+mj-ea"/>
            </a:endParaRPr>
          </a:p>
        </p:txBody>
      </p:sp>
      <p:pic>
        <p:nvPicPr>
          <p:cNvPr id="5" name="Picture 2" descr="C:\Documents and Settings\e9318\桌面\工業4.0\skymars.TIF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b="18901"/>
          <a:stretch>
            <a:fillRect/>
          </a:stretch>
        </p:blipFill>
        <p:spPr bwMode="auto">
          <a:xfrm>
            <a:off x="194245" y="4243363"/>
            <a:ext cx="3143250" cy="1393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" name="向右箭號 5"/>
          <p:cNvSpPr/>
          <p:nvPr/>
        </p:nvSpPr>
        <p:spPr>
          <a:xfrm>
            <a:off x="3107307" y="2820963"/>
            <a:ext cx="1863725" cy="1081087"/>
          </a:xfrm>
          <a:prstGeom prst="rightArrow">
            <a:avLst>
              <a:gd name="adj1" fmla="val 50000"/>
              <a:gd name="adj2" fmla="val 54740"/>
            </a:avLst>
          </a:prstGeom>
          <a:solidFill>
            <a:srgbClr val="4BACC6">
              <a:lumMod val="20000"/>
              <a:lumOff val="80000"/>
            </a:srgbClr>
          </a:solidFill>
          <a:ln w="19050" cap="flat" cmpd="sng" algn="ctr">
            <a:solidFill>
              <a:srgbClr val="4BACC6"/>
            </a:solidFill>
            <a:prstDash val="solid"/>
          </a:ln>
          <a:effectLst/>
        </p:spPr>
        <p:txBody>
          <a:bodyPr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TW" altLang="en-US" sz="1800" b="1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+mj-ea"/>
                <a:ea typeface="+mj-ea"/>
                <a:cs typeface="Times New Roman" pitchFamily="18" charset="0"/>
              </a:rPr>
              <a:t>精實生產</a:t>
            </a:r>
            <a:endParaRPr kumimoji="0" lang="en-US" altLang="zh-TW" sz="1800" b="1" i="0" u="none" strike="noStrike" kern="0" cap="none" spc="0" normalizeH="0" baseline="0" noProof="0" dirty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+mj-ea"/>
              <a:ea typeface="+mj-ea"/>
              <a:cs typeface="Times New Roman" pitchFamily="18" charset="0"/>
            </a:endParaRPr>
          </a:p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TW" altLang="en-US" sz="1800" b="1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+mj-ea"/>
                <a:ea typeface="+mj-ea"/>
                <a:cs typeface="Times New Roman" pitchFamily="18" charset="0"/>
              </a:rPr>
              <a:t>生產力</a:t>
            </a:r>
            <a:r>
              <a:rPr kumimoji="0" lang="en-US" altLang="zh-TW" sz="1800" b="1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+mj-ea"/>
                <a:ea typeface="+mj-ea"/>
                <a:cs typeface="Times New Roman" pitchFamily="18" charset="0"/>
              </a:rPr>
              <a:t>4.0</a:t>
            </a:r>
          </a:p>
        </p:txBody>
      </p:sp>
      <p:sp>
        <p:nvSpPr>
          <p:cNvPr id="7" name="文字方塊 6"/>
          <p:cNvSpPr txBox="1"/>
          <p:nvPr/>
        </p:nvSpPr>
        <p:spPr>
          <a:xfrm>
            <a:off x="65657" y="1152500"/>
            <a:ext cx="9286875" cy="1450975"/>
          </a:xfrm>
          <a:prstGeom prst="rect">
            <a:avLst/>
          </a:prstGeom>
          <a:solidFill>
            <a:srgbClr val="F79646">
              <a:lumMod val="20000"/>
              <a:lumOff val="80000"/>
            </a:srgbClr>
          </a:solidFill>
        </p:spPr>
        <p:txBody>
          <a:bodyPr>
            <a:spAutoFit/>
          </a:bodyPr>
          <a:lstStyle/>
          <a:p>
            <a:pPr marL="0" marR="0" lvl="0" indent="0" defTabSz="914400" eaLnBrk="1" fontAlgn="auto" latinLnBrk="0" hangingPunct="1">
              <a:lnSpc>
                <a:spcPts val="2000"/>
              </a:lnSpc>
              <a:spcBef>
                <a:spcPts val="0"/>
              </a:spcBef>
              <a:spcAft>
                <a:spcPts val="600"/>
              </a:spcAft>
              <a:buClrTx/>
              <a:buSzTx/>
              <a:buFont typeface="Wingdings" pitchFamily="2" charset="2"/>
              <a:buChar char="n"/>
              <a:tabLst/>
              <a:defRPr/>
            </a:pPr>
            <a:r>
              <a:rPr kumimoji="0" lang="zh-TW" altLang="en-US" sz="1800" b="1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+mj-ea"/>
                <a:ea typeface="+mj-ea"/>
                <a:cs typeface="Times New Roman" pitchFamily="18" charset="0"/>
              </a:rPr>
              <a:t>生產線因應顧客需求的變革</a:t>
            </a:r>
            <a:endParaRPr kumimoji="0" lang="en-US" altLang="zh-TW" sz="1800" b="1" i="0" u="none" strike="noStrike" kern="0" cap="none" spc="0" normalizeH="0" baseline="0" noProof="0" dirty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+mj-ea"/>
              <a:ea typeface="+mj-ea"/>
              <a:cs typeface="Times New Roman" pitchFamily="18" charset="0"/>
            </a:endParaRPr>
          </a:p>
          <a:p>
            <a:pPr marL="360363" marR="0" lvl="0" indent="-177800" defTabSz="914400" eaLnBrk="1" fontAlgn="auto" latinLnBrk="0" hangingPunct="1">
              <a:lnSpc>
                <a:spcPts val="2000"/>
              </a:lnSpc>
              <a:spcBef>
                <a:spcPts val="0"/>
              </a:spcBef>
              <a:spcAft>
                <a:spcPts val="0"/>
              </a:spcAft>
              <a:buClrTx/>
              <a:buSzPct val="70000"/>
              <a:buFont typeface="Wingdings" pitchFamily="2" charset="2"/>
              <a:buChar char="l"/>
              <a:tabLst/>
              <a:defRPr/>
            </a:pPr>
            <a:r>
              <a:rPr kumimoji="0" lang="zh-TW" altLang="en-US" sz="1600" b="1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+mj-ea"/>
                <a:ea typeface="+mj-ea"/>
                <a:cs typeface="Times New Roman" pitchFamily="18" charset="0"/>
              </a:rPr>
              <a:t>客戶滿意度指標</a:t>
            </a:r>
            <a:r>
              <a:rPr kumimoji="0" lang="en-US" altLang="zh-TW" sz="1600" b="1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+mj-ea"/>
                <a:ea typeface="+mj-ea"/>
                <a:cs typeface="Times New Roman" pitchFamily="18" charset="0"/>
              </a:rPr>
              <a:t>:</a:t>
            </a:r>
            <a:r>
              <a:rPr kumimoji="0" lang="zh-TW" altLang="en-US" sz="16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+mj-ea"/>
                <a:ea typeface="+mj-ea"/>
                <a:cs typeface="Times New Roman" pitchFamily="18" charset="0"/>
              </a:rPr>
              <a:t>品質、價格、交期、少量多樣。</a:t>
            </a:r>
            <a:endParaRPr kumimoji="0" lang="en-US" altLang="zh-TW" sz="1600" b="0" i="0" u="none" strike="noStrike" kern="0" cap="none" spc="0" normalizeH="0" baseline="0" noProof="0" dirty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+mj-ea"/>
              <a:ea typeface="+mj-ea"/>
              <a:cs typeface="Times New Roman" pitchFamily="18" charset="0"/>
            </a:endParaRPr>
          </a:p>
          <a:p>
            <a:pPr marL="360363" marR="0" lvl="0" indent="-177800" defTabSz="914400" eaLnBrk="1" fontAlgn="auto" latinLnBrk="0" hangingPunct="1">
              <a:lnSpc>
                <a:spcPts val="2000"/>
              </a:lnSpc>
              <a:spcBef>
                <a:spcPts val="0"/>
              </a:spcBef>
              <a:spcAft>
                <a:spcPts val="0"/>
              </a:spcAft>
              <a:buClrTx/>
              <a:buSzPct val="70000"/>
              <a:buFont typeface="Wingdings" pitchFamily="2" charset="2"/>
              <a:buChar char="l"/>
              <a:tabLst/>
              <a:defRPr/>
            </a:pPr>
            <a:r>
              <a:rPr kumimoji="0" lang="zh-TW" altLang="en-US" sz="1600" b="1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+mj-ea"/>
                <a:ea typeface="+mj-ea"/>
                <a:cs typeface="Times New Roman" pitchFamily="18" charset="0"/>
              </a:rPr>
              <a:t>產 線 自 働 化</a:t>
            </a:r>
            <a:r>
              <a:rPr kumimoji="0" lang="en-US" altLang="zh-TW" sz="1600" b="1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+mj-ea"/>
                <a:ea typeface="+mj-ea"/>
                <a:cs typeface="Times New Roman" pitchFamily="18" charset="0"/>
              </a:rPr>
              <a:t>:</a:t>
            </a:r>
            <a:r>
              <a:rPr kumimoji="0" lang="zh-TW" altLang="en-US" sz="16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+mj-ea"/>
                <a:ea typeface="+mj-ea"/>
                <a:cs typeface="Times New Roman" pitchFamily="18" charset="0"/>
              </a:rPr>
              <a:t>建立學習型組織及自主改善的文化，提升品質及生產力。</a:t>
            </a:r>
            <a:endParaRPr kumimoji="0" lang="en-US" altLang="zh-TW" sz="1600" b="0" i="0" u="none" strike="noStrike" kern="0" cap="none" spc="0" normalizeH="0" baseline="0" noProof="0" dirty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+mj-ea"/>
              <a:ea typeface="+mj-ea"/>
              <a:cs typeface="Times New Roman" pitchFamily="18" charset="0"/>
            </a:endParaRPr>
          </a:p>
          <a:p>
            <a:pPr marL="360363" marR="0" lvl="0" indent="-177800" defTabSz="914400" eaLnBrk="1" fontAlgn="auto" latinLnBrk="0" hangingPunct="1">
              <a:lnSpc>
                <a:spcPts val="2000"/>
              </a:lnSpc>
              <a:spcBef>
                <a:spcPts val="0"/>
              </a:spcBef>
              <a:spcAft>
                <a:spcPts val="0"/>
              </a:spcAft>
              <a:buClrTx/>
              <a:buSzPct val="70000"/>
              <a:buFont typeface="Wingdings" pitchFamily="2" charset="2"/>
              <a:buChar char="l"/>
              <a:tabLst/>
              <a:defRPr/>
            </a:pPr>
            <a:r>
              <a:rPr kumimoji="0" lang="zh-TW" altLang="en-US" sz="1600" b="1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+mj-ea"/>
                <a:ea typeface="+mj-ea"/>
                <a:cs typeface="Times New Roman" pitchFamily="18" charset="0"/>
              </a:rPr>
              <a:t>生 產 資 訊 流</a:t>
            </a:r>
            <a:r>
              <a:rPr kumimoji="0" lang="en-US" altLang="zh-TW" sz="1600" b="1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+mj-ea"/>
                <a:ea typeface="+mj-ea"/>
                <a:cs typeface="Times New Roman" pitchFamily="18" charset="0"/>
              </a:rPr>
              <a:t>:</a:t>
            </a:r>
            <a:r>
              <a:rPr kumimoji="0" lang="zh-TW" altLang="en-US" sz="16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+mj-ea"/>
                <a:ea typeface="+mj-ea"/>
                <a:cs typeface="Times New Roman" pitchFamily="18" charset="0"/>
              </a:rPr>
              <a:t>員工、供應商、顧客理解生產細節提高產品認同感。</a:t>
            </a:r>
            <a:endParaRPr kumimoji="0" lang="en-US" altLang="zh-TW" sz="1600" b="0" i="0" u="none" strike="noStrike" kern="0" cap="none" spc="0" normalizeH="0" baseline="0" noProof="0" dirty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+mj-ea"/>
              <a:ea typeface="+mj-ea"/>
              <a:cs typeface="Times New Roman" pitchFamily="18" charset="0"/>
            </a:endParaRPr>
          </a:p>
          <a:p>
            <a:pPr marL="360363" marR="0" lvl="0" indent="-177800" defTabSz="914400" eaLnBrk="1" fontAlgn="auto" latinLnBrk="0" hangingPunct="1">
              <a:lnSpc>
                <a:spcPts val="2000"/>
              </a:lnSpc>
              <a:spcBef>
                <a:spcPts val="0"/>
              </a:spcBef>
              <a:spcAft>
                <a:spcPts val="0"/>
              </a:spcAft>
              <a:buClrTx/>
              <a:buSzPct val="70000"/>
              <a:buFont typeface="Wingdings" pitchFamily="2" charset="2"/>
              <a:buChar char="l"/>
              <a:tabLst/>
              <a:defRPr/>
            </a:pPr>
            <a:r>
              <a:rPr kumimoji="0" lang="zh-TW" altLang="en-US" sz="1600" b="1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+mj-ea"/>
                <a:ea typeface="+mj-ea"/>
                <a:cs typeface="Times New Roman" pitchFamily="18" charset="0"/>
              </a:rPr>
              <a:t>供應鍊體系進化</a:t>
            </a:r>
            <a:r>
              <a:rPr kumimoji="0" lang="en-US" altLang="zh-TW" sz="1600" b="1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+mj-ea"/>
                <a:ea typeface="+mj-ea"/>
                <a:cs typeface="Times New Roman" pitchFamily="18" charset="0"/>
              </a:rPr>
              <a:t>:</a:t>
            </a:r>
            <a:r>
              <a:rPr kumimoji="0" lang="zh-TW" altLang="en-US" sz="16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+mj-ea"/>
                <a:ea typeface="+mj-ea"/>
                <a:cs typeface="Times New Roman" pitchFamily="18" charset="0"/>
              </a:rPr>
              <a:t>供應鏈從</a:t>
            </a:r>
            <a:r>
              <a:rPr kumimoji="0" lang="zh-TW" altLang="en-US" sz="1600" b="1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+mj-ea"/>
                <a:ea typeface="+mj-ea"/>
                <a:cs typeface="Times New Roman" pitchFamily="18" charset="0"/>
              </a:rPr>
              <a:t>分工合作模式</a:t>
            </a:r>
            <a:r>
              <a:rPr kumimoji="0" lang="zh-TW" altLang="en-US" sz="16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+mj-ea"/>
                <a:ea typeface="+mj-ea"/>
                <a:cs typeface="Times New Roman" pitchFamily="18" charset="0"/>
              </a:rPr>
              <a:t>提升為</a:t>
            </a:r>
            <a:r>
              <a:rPr kumimoji="0" lang="zh-TW" altLang="en-US" sz="1600" b="1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+mj-ea"/>
                <a:ea typeface="+mj-ea"/>
                <a:cs typeface="Times New Roman" pitchFamily="18" charset="0"/>
              </a:rPr>
              <a:t>眾智分金型</a:t>
            </a:r>
            <a:r>
              <a:rPr kumimoji="0" lang="zh-TW" altLang="en-US" sz="16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+mj-ea"/>
                <a:ea typeface="+mj-ea"/>
                <a:cs typeface="Times New Roman" pitchFamily="18" charset="0"/>
              </a:rPr>
              <a:t>的</a:t>
            </a:r>
            <a:r>
              <a:rPr kumimoji="0" lang="zh-TW" altLang="en-US" sz="1600" b="1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+mj-ea"/>
                <a:ea typeface="+mj-ea"/>
                <a:cs typeface="Times New Roman" pitchFamily="18" charset="0"/>
              </a:rPr>
              <a:t>高效率生產網路</a:t>
            </a:r>
            <a:r>
              <a:rPr kumimoji="0" lang="zh-TW" altLang="en-US" sz="16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+mj-ea"/>
                <a:ea typeface="+mj-ea"/>
                <a:cs typeface="Times New Roman" pitchFamily="18" charset="0"/>
              </a:rPr>
              <a:t>。</a:t>
            </a:r>
          </a:p>
        </p:txBody>
      </p:sp>
      <p:sp>
        <p:nvSpPr>
          <p:cNvPr id="8" name="文字方塊 25"/>
          <p:cNvSpPr txBox="1">
            <a:spLocks noChangeArrowheads="1"/>
          </p:cNvSpPr>
          <p:nvPr/>
        </p:nvSpPr>
        <p:spPr bwMode="auto">
          <a:xfrm>
            <a:off x="6818882" y="4246538"/>
            <a:ext cx="2462213" cy="170816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kumimoji="1" sz="2400">
                <a:solidFill>
                  <a:schemeClr val="tx1"/>
                </a:solidFill>
                <a:latin typeface="Times New Roman" pitchFamily="18" charset="0"/>
                <a:ea typeface="標楷體" pitchFamily="65" charset="-120"/>
              </a:defRPr>
            </a:lvl1pPr>
            <a:lvl2pPr marL="742950" indent="-285750">
              <a:defRPr kumimoji="1" sz="2400">
                <a:solidFill>
                  <a:schemeClr val="tx1"/>
                </a:solidFill>
                <a:latin typeface="Times New Roman" pitchFamily="18" charset="0"/>
                <a:ea typeface="標楷體" pitchFamily="65" charset="-120"/>
              </a:defRPr>
            </a:lvl2pPr>
            <a:lvl3pPr marL="1143000" indent="-228600">
              <a:defRPr kumimoji="1" sz="2400">
                <a:solidFill>
                  <a:schemeClr val="tx1"/>
                </a:solidFill>
                <a:latin typeface="Times New Roman" pitchFamily="18" charset="0"/>
                <a:ea typeface="標楷體" pitchFamily="65" charset="-120"/>
              </a:defRPr>
            </a:lvl3pPr>
            <a:lvl4pPr marL="1600200" indent="-228600">
              <a:defRPr kumimoji="1" sz="2400">
                <a:solidFill>
                  <a:schemeClr val="tx1"/>
                </a:solidFill>
                <a:latin typeface="Times New Roman" pitchFamily="18" charset="0"/>
                <a:ea typeface="標楷體" pitchFamily="65" charset="-120"/>
              </a:defRPr>
            </a:lvl4pPr>
            <a:lvl5pPr marL="2057400" indent="-228600">
              <a:defRPr kumimoji="1" sz="2400">
                <a:solidFill>
                  <a:schemeClr val="tx1"/>
                </a:solidFill>
                <a:latin typeface="Times New Roman" pitchFamily="18" charset="0"/>
                <a:ea typeface="標楷體" pitchFamily="65" charset="-12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itchFamily="18" charset="0"/>
                <a:ea typeface="標楷體" pitchFamily="65" charset="-12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itchFamily="18" charset="0"/>
                <a:ea typeface="標楷體" pitchFamily="65" charset="-12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itchFamily="18" charset="0"/>
                <a:ea typeface="標楷體" pitchFamily="65" charset="-12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itchFamily="18" charset="0"/>
                <a:ea typeface="標楷體" pitchFamily="65" charset="-120"/>
              </a:defRPr>
            </a:lvl9pPr>
          </a:lstStyle>
          <a:p>
            <a:pPr>
              <a:lnSpc>
                <a:spcPts val="1800"/>
              </a:lnSpc>
              <a:buFont typeface="Arial" charset="0"/>
              <a:buChar char="•"/>
            </a:pPr>
            <a:r>
              <a:rPr lang="zh-TW" altLang="en-US" sz="1400">
                <a:latin typeface="+mj-ea"/>
                <a:ea typeface="+mj-ea"/>
                <a:cs typeface="Times New Roman" pitchFamily="18" charset="0"/>
              </a:rPr>
              <a:t>總生產力</a:t>
            </a:r>
            <a:r>
              <a:rPr lang="en-US" altLang="zh-TW" sz="1400">
                <a:latin typeface="+mj-ea"/>
                <a:ea typeface="+mj-ea"/>
                <a:cs typeface="Times New Roman" pitchFamily="18" charset="0"/>
              </a:rPr>
              <a:t>(</a:t>
            </a:r>
            <a:r>
              <a:rPr lang="zh-TW" altLang="en-US" sz="1400">
                <a:latin typeface="+mj-ea"/>
                <a:ea typeface="+mj-ea"/>
                <a:cs typeface="Times New Roman" pitchFamily="18" charset="0"/>
              </a:rPr>
              <a:t>台數</a:t>
            </a:r>
            <a:r>
              <a:rPr lang="en-US" altLang="zh-TW" sz="1400">
                <a:latin typeface="+mj-ea"/>
                <a:ea typeface="+mj-ea"/>
                <a:cs typeface="Times New Roman" pitchFamily="18" charset="0"/>
              </a:rPr>
              <a:t>/</a:t>
            </a:r>
            <a:r>
              <a:rPr lang="zh-TW" altLang="en-US" sz="1400">
                <a:latin typeface="+mj-ea"/>
                <a:ea typeface="+mj-ea"/>
                <a:cs typeface="Times New Roman" pitchFamily="18" charset="0"/>
              </a:rPr>
              <a:t>工時</a:t>
            </a:r>
            <a:r>
              <a:rPr lang="en-US" altLang="zh-TW" sz="1400">
                <a:latin typeface="+mj-ea"/>
                <a:ea typeface="+mj-ea"/>
                <a:cs typeface="Times New Roman" pitchFamily="18" charset="0"/>
              </a:rPr>
              <a:t>):</a:t>
            </a:r>
            <a:r>
              <a:rPr lang="zh-TW" altLang="en-US" sz="1400">
                <a:latin typeface="+mj-ea"/>
                <a:ea typeface="+mj-ea"/>
                <a:cs typeface="Times New Roman" pitchFamily="18" charset="0"/>
                <a:sym typeface="Wingdings 3" pitchFamily="18" charset="2"/>
              </a:rPr>
              <a:t> </a:t>
            </a:r>
            <a:r>
              <a:rPr lang="en-US" altLang="zh-TW" sz="1400">
                <a:latin typeface="+mj-ea"/>
                <a:ea typeface="+mj-ea"/>
                <a:cs typeface="Times New Roman" pitchFamily="18" charset="0"/>
              </a:rPr>
              <a:t>60%</a:t>
            </a:r>
          </a:p>
          <a:p>
            <a:pPr>
              <a:lnSpc>
                <a:spcPts val="1800"/>
              </a:lnSpc>
              <a:buFont typeface="Arial" charset="0"/>
              <a:buChar char="•"/>
            </a:pPr>
            <a:r>
              <a:rPr lang="zh-TW" altLang="en-US" sz="1400">
                <a:latin typeface="+mj-ea"/>
                <a:ea typeface="+mj-ea"/>
                <a:cs typeface="Times New Roman" pitchFamily="18" charset="0"/>
              </a:rPr>
              <a:t>坪效</a:t>
            </a:r>
            <a:r>
              <a:rPr lang="en-US" altLang="zh-TW" sz="1400">
                <a:latin typeface="+mj-ea"/>
                <a:ea typeface="+mj-ea"/>
                <a:cs typeface="Times New Roman" pitchFamily="18" charset="0"/>
              </a:rPr>
              <a:t>(</a:t>
            </a:r>
            <a:r>
              <a:rPr lang="zh-TW" altLang="en-US" sz="1400">
                <a:latin typeface="+mj-ea"/>
                <a:ea typeface="+mj-ea"/>
                <a:cs typeface="Times New Roman" pitchFamily="18" charset="0"/>
              </a:rPr>
              <a:t>營業額</a:t>
            </a:r>
            <a:r>
              <a:rPr lang="en-US" altLang="zh-TW" sz="1400">
                <a:latin typeface="+mj-ea"/>
                <a:ea typeface="+mj-ea"/>
                <a:cs typeface="Times New Roman" pitchFamily="18" charset="0"/>
              </a:rPr>
              <a:t>/</a:t>
            </a:r>
            <a:r>
              <a:rPr lang="zh-TW" altLang="en-US" sz="1400">
                <a:latin typeface="+mj-ea"/>
                <a:ea typeface="+mj-ea"/>
                <a:cs typeface="Times New Roman" pitchFamily="18" charset="0"/>
              </a:rPr>
              <a:t>面積</a:t>
            </a:r>
            <a:r>
              <a:rPr lang="en-US" altLang="zh-TW" sz="1400">
                <a:latin typeface="+mj-ea"/>
                <a:ea typeface="+mj-ea"/>
                <a:cs typeface="Times New Roman" pitchFamily="18" charset="0"/>
              </a:rPr>
              <a:t>):</a:t>
            </a:r>
            <a:r>
              <a:rPr lang="zh-TW" altLang="en-US" sz="1400">
                <a:latin typeface="+mj-ea"/>
                <a:ea typeface="+mj-ea"/>
                <a:cs typeface="Times New Roman" pitchFamily="18" charset="0"/>
                <a:sym typeface="Wingdings 3" pitchFamily="18" charset="2"/>
              </a:rPr>
              <a:t> </a:t>
            </a:r>
            <a:r>
              <a:rPr lang="en-US" altLang="zh-TW" sz="1400">
                <a:latin typeface="+mj-ea"/>
                <a:ea typeface="+mj-ea"/>
                <a:cs typeface="Times New Roman" pitchFamily="18" charset="0"/>
                <a:sym typeface="Wingdings 3" pitchFamily="18" charset="2"/>
              </a:rPr>
              <a:t>30%</a:t>
            </a:r>
          </a:p>
          <a:p>
            <a:pPr>
              <a:lnSpc>
                <a:spcPts val="1800"/>
              </a:lnSpc>
              <a:buFont typeface="Arial" charset="0"/>
              <a:buChar char="•"/>
            </a:pPr>
            <a:r>
              <a:rPr lang="zh-TW" altLang="en-US" sz="1400">
                <a:latin typeface="+mj-ea"/>
                <a:ea typeface="+mj-ea"/>
                <a:cs typeface="Times New Roman" pitchFamily="18" charset="0"/>
              </a:rPr>
              <a:t>人均產值</a:t>
            </a:r>
            <a:r>
              <a:rPr lang="en-US" altLang="zh-TW" sz="1400">
                <a:latin typeface="+mj-ea"/>
                <a:ea typeface="+mj-ea"/>
                <a:cs typeface="Times New Roman" pitchFamily="18" charset="0"/>
              </a:rPr>
              <a:t>:</a:t>
            </a:r>
            <a:r>
              <a:rPr lang="zh-TW" altLang="en-US" sz="1400">
                <a:latin typeface="+mj-ea"/>
                <a:ea typeface="+mj-ea"/>
                <a:cs typeface="Times New Roman" pitchFamily="18" charset="0"/>
                <a:sym typeface="Wingdings 3" pitchFamily="18" charset="2"/>
              </a:rPr>
              <a:t> </a:t>
            </a:r>
            <a:r>
              <a:rPr lang="en-US" altLang="zh-TW" sz="1400">
                <a:latin typeface="+mj-ea"/>
                <a:ea typeface="+mj-ea"/>
                <a:cs typeface="Times New Roman" pitchFamily="18" charset="0"/>
                <a:sym typeface="Wingdings 3" pitchFamily="18" charset="2"/>
              </a:rPr>
              <a:t>50%</a:t>
            </a:r>
            <a:endParaRPr lang="en-US" altLang="zh-TW" sz="1400">
              <a:latin typeface="+mj-ea"/>
              <a:ea typeface="+mj-ea"/>
              <a:cs typeface="Times New Roman" pitchFamily="18" charset="0"/>
            </a:endParaRPr>
          </a:p>
          <a:p>
            <a:pPr>
              <a:lnSpc>
                <a:spcPts val="1800"/>
              </a:lnSpc>
              <a:buFont typeface="Arial" charset="0"/>
              <a:buChar char="•"/>
            </a:pPr>
            <a:r>
              <a:rPr lang="zh-TW" altLang="en-US" sz="1400">
                <a:latin typeface="+mj-ea"/>
                <a:ea typeface="+mj-ea"/>
                <a:cs typeface="Times New Roman" pitchFamily="18" charset="0"/>
              </a:rPr>
              <a:t>製程時間 </a:t>
            </a:r>
            <a:r>
              <a:rPr lang="en-US" altLang="zh-TW" sz="1400">
                <a:latin typeface="+mj-ea"/>
                <a:ea typeface="+mj-ea"/>
                <a:cs typeface="Times New Roman" pitchFamily="18" charset="0"/>
              </a:rPr>
              <a:t>:</a:t>
            </a:r>
            <a:r>
              <a:rPr lang="zh-TW" altLang="en-US" sz="1400">
                <a:latin typeface="+mj-ea"/>
                <a:ea typeface="+mj-ea"/>
                <a:cs typeface="Times New Roman" pitchFamily="18" charset="0"/>
                <a:sym typeface="Wingdings 3" pitchFamily="18" charset="2"/>
              </a:rPr>
              <a:t></a:t>
            </a:r>
            <a:r>
              <a:rPr lang="en-US" altLang="zh-TW" sz="1400">
                <a:latin typeface="+mj-ea"/>
                <a:ea typeface="+mj-ea"/>
                <a:cs typeface="Times New Roman" pitchFamily="18" charset="0"/>
              </a:rPr>
              <a:t>17.5%</a:t>
            </a:r>
          </a:p>
          <a:p>
            <a:pPr>
              <a:lnSpc>
                <a:spcPts val="1800"/>
              </a:lnSpc>
            </a:pPr>
            <a:r>
              <a:rPr lang="zh-TW" altLang="en-US" sz="1400">
                <a:latin typeface="+mj-ea"/>
                <a:ea typeface="+mj-ea"/>
                <a:cs typeface="Times New Roman" pitchFamily="18" charset="0"/>
              </a:rPr>
              <a:t> 提高急單生產的應變能力</a:t>
            </a:r>
            <a:endParaRPr lang="en-US" altLang="zh-TW" sz="1400">
              <a:latin typeface="+mj-ea"/>
              <a:ea typeface="+mj-ea"/>
              <a:cs typeface="Times New Roman" pitchFamily="18" charset="0"/>
            </a:endParaRPr>
          </a:p>
          <a:p>
            <a:pPr>
              <a:lnSpc>
                <a:spcPts val="1800"/>
              </a:lnSpc>
              <a:buFont typeface="Arial" charset="0"/>
              <a:buChar char="•"/>
            </a:pPr>
            <a:r>
              <a:rPr lang="zh-TW" altLang="en-US" sz="1400">
                <a:latin typeface="+mj-ea"/>
                <a:ea typeface="+mj-ea"/>
                <a:cs typeface="Times New Roman" pitchFamily="18" charset="0"/>
              </a:rPr>
              <a:t>庫存週轉率</a:t>
            </a:r>
            <a:r>
              <a:rPr lang="en-US" altLang="zh-TW" sz="1400">
                <a:latin typeface="+mj-ea"/>
                <a:ea typeface="+mj-ea"/>
                <a:cs typeface="Times New Roman" pitchFamily="18" charset="0"/>
              </a:rPr>
              <a:t>:</a:t>
            </a:r>
            <a:r>
              <a:rPr lang="zh-TW" altLang="en-US" sz="1400">
                <a:latin typeface="+mj-ea"/>
                <a:ea typeface="+mj-ea"/>
                <a:cs typeface="Times New Roman" pitchFamily="18" charset="0"/>
                <a:sym typeface="Wingdings 3" pitchFamily="18" charset="2"/>
              </a:rPr>
              <a:t> </a:t>
            </a:r>
            <a:r>
              <a:rPr lang="en-US" altLang="zh-TW" sz="1400">
                <a:latin typeface="+mj-ea"/>
                <a:ea typeface="+mj-ea"/>
                <a:cs typeface="Times New Roman" pitchFamily="18" charset="0"/>
                <a:sym typeface="Wingdings 3" pitchFamily="18" charset="2"/>
              </a:rPr>
              <a:t>50%</a:t>
            </a:r>
            <a:endParaRPr lang="zh-TW" altLang="en-US" sz="1000">
              <a:latin typeface="+mj-ea"/>
              <a:ea typeface="+mj-ea"/>
              <a:cs typeface="Times New Roman" pitchFamily="18" charset="0"/>
            </a:endParaRPr>
          </a:p>
        </p:txBody>
      </p:sp>
      <p:pic>
        <p:nvPicPr>
          <p:cNvPr id="9" name="圖片 14" descr="industry_t7_home.jpg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60907" y="5810225"/>
            <a:ext cx="2413000" cy="3429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" name="Picture 2" descr="http://www.kuozui.com.tw/img/img_logo1.gif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l="6647" t="-15846" r="5464" b="-12502"/>
          <a:stretch>
            <a:fillRect/>
          </a:stretch>
        </p:blipFill>
        <p:spPr bwMode="auto">
          <a:xfrm>
            <a:off x="3750245" y="4229075"/>
            <a:ext cx="2778125" cy="368300"/>
          </a:xfrm>
          <a:prstGeom prst="rect">
            <a:avLst/>
          </a:prstGeom>
          <a:solidFill>
            <a:srgbClr val="002060"/>
          </a:solidFill>
          <a:ln>
            <a:noFill/>
          </a:ln>
          <a:extLs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1" name="圖片 25" descr="S_logo.gif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2670745" y="5735613"/>
            <a:ext cx="609600" cy="4889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2" name="文字方塊 3"/>
          <p:cNvSpPr txBox="1">
            <a:spLocks noChangeArrowheads="1"/>
          </p:cNvSpPr>
          <p:nvPr/>
        </p:nvSpPr>
        <p:spPr bwMode="auto">
          <a:xfrm>
            <a:off x="3674045" y="4551338"/>
            <a:ext cx="3232150" cy="3381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kumimoji="1" sz="2400">
                <a:solidFill>
                  <a:schemeClr val="tx1"/>
                </a:solidFill>
                <a:latin typeface="Times New Roman" pitchFamily="18" charset="0"/>
                <a:ea typeface="標楷體" pitchFamily="65" charset="-120"/>
              </a:defRPr>
            </a:lvl1pPr>
            <a:lvl2pPr marL="742950" indent="-285750">
              <a:defRPr kumimoji="1" sz="2400">
                <a:solidFill>
                  <a:schemeClr val="tx1"/>
                </a:solidFill>
                <a:latin typeface="Times New Roman" pitchFamily="18" charset="0"/>
                <a:ea typeface="標楷體" pitchFamily="65" charset="-120"/>
              </a:defRPr>
            </a:lvl2pPr>
            <a:lvl3pPr marL="1143000" indent="-228600">
              <a:defRPr kumimoji="1" sz="2400">
                <a:solidFill>
                  <a:schemeClr val="tx1"/>
                </a:solidFill>
                <a:latin typeface="Times New Roman" pitchFamily="18" charset="0"/>
                <a:ea typeface="標楷體" pitchFamily="65" charset="-120"/>
              </a:defRPr>
            </a:lvl3pPr>
            <a:lvl4pPr marL="1600200" indent="-228600">
              <a:defRPr kumimoji="1" sz="2400">
                <a:solidFill>
                  <a:schemeClr val="tx1"/>
                </a:solidFill>
                <a:latin typeface="Times New Roman" pitchFamily="18" charset="0"/>
                <a:ea typeface="標楷體" pitchFamily="65" charset="-120"/>
              </a:defRPr>
            </a:lvl4pPr>
            <a:lvl5pPr marL="2057400" indent="-228600">
              <a:defRPr kumimoji="1" sz="2400">
                <a:solidFill>
                  <a:schemeClr val="tx1"/>
                </a:solidFill>
                <a:latin typeface="Times New Roman" pitchFamily="18" charset="0"/>
                <a:ea typeface="標楷體" pitchFamily="65" charset="-12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itchFamily="18" charset="0"/>
                <a:ea typeface="標楷體" pitchFamily="65" charset="-12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itchFamily="18" charset="0"/>
                <a:ea typeface="標楷體" pitchFamily="65" charset="-12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itchFamily="18" charset="0"/>
                <a:ea typeface="標楷體" pitchFamily="65" charset="-12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itchFamily="18" charset="0"/>
                <a:ea typeface="標楷體" pitchFamily="65" charset="-120"/>
              </a:defRPr>
            </a:lvl9pPr>
          </a:lstStyle>
          <a:p>
            <a:r>
              <a:rPr lang="zh-TW" altLang="en-US" sz="1600" b="1">
                <a:latin typeface="+mj-ea"/>
                <a:ea typeface="+mj-ea"/>
                <a:cs typeface="Times New Roman" pitchFamily="18" charset="0"/>
              </a:rPr>
              <a:t>協助建立彈性及快速反應生產線</a:t>
            </a:r>
          </a:p>
        </p:txBody>
      </p:sp>
      <p:sp>
        <p:nvSpPr>
          <p:cNvPr id="13" name="文字方塊 27"/>
          <p:cNvSpPr txBox="1">
            <a:spLocks noChangeArrowheads="1"/>
          </p:cNvSpPr>
          <p:nvPr/>
        </p:nvSpPr>
        <p:spPr bwMode="auto">
          <a:xfrm>
            <a:off x="3318445" y="5243488"/>
            <a:ext cx="3387725" cy="3381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kumimoji="1" sz="2400">
                <a:solidFill>
                  <a:schemeClr val="tx1"/>
                </a:solidFill>
                <a:latin typeface="Times New Roman" pitchFamily="18" charset="0"/>
                <a:ea typeface="標楷體" pitchFamily="65" charset="-120"/>
              </a:defRPr>
            </a:lvl1pPr>
            <a:lvl2pPr marL="742950" indent="-285750">
              <a:defRPr kumimoji="1" sz="2400">
                <a:solidFill>
                  <a:schemeClr val="tx1"/>
                </a:solidFill>
                <a:latin typeface="Times New Roman" pitchFamily="18" charset="0"/>
                <a:ea typeface="標楷體" pitchFamily="65" charset="-120"/>
              </a:defRPr>
            </a:lvl2pPr>
            <a:lvl3pPr marL="1143000" indent="-228600">
              <a:defRPr kumimoji="1" sz="2400">
                <a:solidFill>
                  <a:schemeClr val="tx1"/>
                </a:solidFill>
                <a:latin typeface="Times New Roman" pitchFamily="18" charset="0"/>
                <a:ea typeface="標楷體" pitchFamily="65" charset="-120"/>
              </a:defRPr>
            </a:lvl3pPr>
            <a:lvl4pPr marL="1600200" indent="-228600">
              <a:defRPr kumimoji="1" sz="2400">
                <a:solidFill>
                  <a:schemeClr val="tx1"/>
                </a:solidFill>
                <a:latin typeface="Times New Roman" pitchFamily="18" charset="0"/>
                <a:ea typeface="標楷體" pitchFamily="65" charset="-120"/>
              </a:defRPr>
            </a:lvl4pPr>
            <a:lvl5pPr marL="2057400" indent="-228600">
              <a:defRPr kumimoji="1" sz="2400">
                <a:solidFill>
                  <a:schemeClr val="tx1"/>
                </a:solidFill>
                <a:latin typeface="Times New Roman" pitchFamily="18" charset="0"/>
                <a:ea typeface="標楷體" pitchFamily="65" charset="-12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itchFamily="18" charset="0"/>
                <a:ea typeface="標楷體" pitchFamily="65" charset="-12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itchFamily="18" charset="0"/>
                <a:ea typeface="標楷體" pitchFamily="65" charset="-12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itchFamily="18" charset="0"/>
                <a:ea typeface="標楷體" pitchFamily="65" charset="-12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itchFamily="18" charset="0"/>
                <a:ea typeface="標楷體" pitchFamily="65" charset="-120"/>
              </a:defRPr>
            </a:lvl9pPr>
          </a:lstStyle>
          <a:p>
            <a:pPr algn="ctr"/>
            <a:r>
              <a:rPr lang="zh-TW" altLang="en-US" sz="1600" b="1">
                <a:latin typeface="+mj-ea"/>
                <a:ea typeface="+mj-ea"/>
                <a:cs typeface="Times New Roman" pitchFamily="18" charset="0"/>
              </a:rPr>
              <a:t>協助設計具生產效益的製程設備</a:t>
            </a:r>
          </a:p>
        </p:txBody>
      </p:sp>
      <p:sp>
        <p:nvSpPr>
          <p:cNvPr id="14" name="矩形 4"/>
          <p:cNvSpPr>
            <a:spLocks noChangeArrowheads="1"/>
          </p:cNvSpPr>
          <p:nvPr/>
        </p:nvSpPr>
        <p:spPr bwMode="auto">
          <a:xfrm>
            <a:off x="137095" y="6172175"/>
            <a:ext cx="2935287" cy="3381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r>
              <a:rPr lang="zh-TW" altLang="en-US" sz="1600" b="1">
                <a:latin typeface="+mj-ea"/>
                <a:ea typeface="+mj-ea"/>
                <a:cs typeface="Times New Roman" pitchFamily="18" charset="0"/>
              </a:rPr>
              <a:t>跨供應鏈體系合作模式推動</a:t>
            </a:r>
          </a:p>
        </p:txBody>
      </p:sp>
      <p:sp>
        <p:nvSpPr>
          <p:cNvPr id="15" name="文字方塊 6"/>
          <p:cNvSpPr txBox="1">
            <a:spLocks noChangeArrowheads="1"/>
          </p:cNvSpPr>
          <p:nvPr/>
        </p:nvSpPr>
        <p:spPr bwMode="auto">
          <a:xfrm>
            <a:off x="4931642" y="2820963"/>
            <a:ext cx="461665" cy="10715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eaVert">
            <a:spAutoFit/>
          </a:bodyPr>
          <a:lstStyle>
            <a:lvl1pPr>
              <a:defRPr kumimoji="1" sz="2400">
                <a:solidFill>
                  <a:schemeClr val="tx1"/>
                </a:solidFill>
                <a:latin typeface="Times New Roman" pitchFamily="18" charset="0"/>
                <a:ea typeface="標楷體" pitchFamily="65" charset="-120"/>
              </a:defRPr>
            </a:lvl1pPr>
            <a:lvl2pPr marL="742950" indent="-285750">
              <a:defRPr kumimoji="1" sz="2400">
                <a:solidFill>
                  <a:schemeClr val="tx1"/>
                </a:solidFill>
                <a:latin typeface="Times New Roman" pitchFamily="18" charset="0"/>
                <a:ea typeface="標楷體" pitchFamily="65" charset="-120"/>
              </a:defRPr>
            </a:lvl2pPr>
            <a:lvl3pPr marL="1143000" indent="-228600">
              <a:defRPr kumimoji="1" sz="2400">
                <a:solidFill>
                  <a:schemeClr val="tx1"/>
                </a:solidFill>
                <a:latin typeface="Times New Roman" pitchFamily="18" charset="0"/>
                <a:ea typeface="標楷體" pitchFamily="65" charset="-120"/>
              </a:defRPr>
            </a:lvl3pPr>
            <a:lvl4pPr marL="1600200" indent="-228600">
              <a:defRPr kumimoji="1" sz="2400">
                <a:solidFill>
                  <a:schemeClr val="tx1"/>
                </a:solidFill>
                <a:latin typeface="Times New Roman" pitchFamily="18" charset="0"/>
                <a:ea typeface="標楷體" pitchFamily="65" charset="-120"/>
              </a:defRPr>
            </a:lvl4pPr>
            <a:lvl5pPr marL="2057400" indent="-228600">
              <a:defRPr kumimoji="1" sz="2400">
                <a:solidFill>
                  <a:schemeClr val="tx1"/>
                </a:solidFill>
                <a:latin typeface="Times New Roman" pitchFamily="18" charset="0"/>
                <a:ea typeface="標楷體" pitchFamily="65" charset="-12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itchFamily="18" charset="0"/>
                <a:ea typeface="標楷體" pitchFamily="65" charset="-12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itchFamily="18" charset="0"/>
                <a:ea typeface="標楷體" pitchFamily="65" charset="-12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itchFamily="18" charset="0"/>
                <a:ea typeface="標楷體" pitchFamily="65" charset="-12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itchFamily="18" charset="0"/>
                <a:ea typeface="標楷體" pitchFamily="65" charset="-120"/>
              </a:defRPr>
            </a:lvl9pPr>
          </a:lstStyle>
          <a:p>
            <a:r>
              <a:rPr lang="zh-TW" altLang="en-US" sz="1800" b="1">
                <a:solidFill>
                  <a:srgbClr val="FF0000"/>
                </a:solidFill>
                <a:latin typeface="+mj-ea"/>
                <a:ea typeface="+mj-ea"/>
                <a:cs typeface="Times New Roman" pitchFamily="18" charset="0"/>
              </a:rPr>
              <a:t>向上提升</a:t>
            </a:r>
          </a:p>
        </p:txBody>
      </p:sp>
      <p:sp>
        <p:nvSpPr>
          <p:cNvPr id="16" name="矩形 15"/>
          <p:cNvSpPr/>
          <p:nvPr/>
        </p:nvSpPr>
        <p:spPr>
          <a:xfrm>
            <a:off x="4501132" y="5622900"/>
            <a:ext cx="5132388" cy="887413"/>
          </a:xfrm>
          <a:prstGeom prst="rect">
            <a:avLst/>
          </a:prstGeom>
          <a:solidFill>
            <a:srgbClr val="9BBB59">
              <a:lumMod val="20000"/>
              <a:lumOff val="80000"/>
            </a:srgbClr>
          </a:solidFill>
          <a:ln w="19050" cap="flat" cmpd="sng" algn="ctr">
            <a:noFill/>
            <a:prstDash val="sysDot"/>
          </a:ln>
          <a:effectLst/>
        </p:spPr>
        <p:txBody>
          <a:bodyPr anchor="ctr"/>
          <a:lstStyle/>
          <a:p>
            <a:pPr marL="0" marR="0" lvl="0" indent="0" defTabSz="914400" eaLnBrk="1" fontAlgn="auto" latinLnBrk="0" hangingPunct="1">
              <a:lnSpc>
                <a:spcPts val="2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TW" altLang="en-US" sz="1400" b="1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+mj-ea"/>
                <a:ea typeface="+mj-ea"/>
                <a:cs typeface="Times New Roman" pitchFamily="18" charset="0"/>
              </a:rPr>
              <a:t>推動成果</a:t>
            </a:r>
            <a:r>
              <a:rPr kumimoji="0" lang="en-US" altLang="zh-TW" sz="1400" b="1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+mj-ea"/>
                <a:ea typeface="+mj-ea"/>
                <a:cs typeface="Times New Roman" pitchFamily="18" charset="0"/>
              </a:rPr>
              <a:t>:(PMC-TPS</a:t>
            </a:r>
            <a:r>
              <a:rPr kumimoji="0" lang="zh-TW" altLang="en-US" sz="1400" b="1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+mj-ea"/>
                <a:ea typeface="+mj-ea"/>
                <a:cs typeface="Times New Roman" pitchFamily="18" charset="0"/>
              </a:rPr>
              <a:t>平台</a:t>
            </a:r>
            <a:r>
              <a:rPr kumimoji="0" lang="en-US" altLang="zh-TW" sz="1400" b="1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+mj-ea"/>
                <a:ea typeface="+mj-ea"/>
                <a:cs typeface="Times New Roman" pitchFamily="18" charset="0"/>
              </a:rPr>
              <a:t>)</a:t>
            </a:r>
          </a:p>
          <a:p>
            <a:pPr marL="285750" marR="0" lvl="0" indent="-285750" defTabSz="914400" eaLnBrk="1" fontAlgn="auto" latinLnBrk="0" hangingPunct="1">
              <a:lnSpc>
                <a:spcPts val="2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r>
              <a:rPr kumimoji="0" lang="zh-TW" altLang="en-US" sz="1400" b="1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+mj-ea"/>
                <a:ea typeface="+mj-ea"/>
                <a:cs typeface="Times New Roman" pitchFamily="18" charset="0"/>
              </a:rPr>
              <a:t>輔導慶鴻、台勵福、引興、上銀、麗馳、發得、東培、北鉅、哈伯、永進、歐權、台灣鑽石、佰龍、陸聯共</a:t>
            </a:r>
            <a:r>
              <a:rPr kumimoji="0" lang="en-US" altLang="zh-TW" sz="1400" b="1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+mj-ea"/>
                <a:ea typeface="+mj-ea"/>
                <a:cs typeface="Times New Roman" pitchFamily="18" charset="0"/>
              </a:rPr>
              <a:t>14</a:t>
            </a:r>
            <a:r>
              <a:rPr kumimoji="0" lang="zh-TW" altLang="en-US" sz="1400" b="1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+mj-ea"/>
                <a:ea typeface="+mj-ea"/>
                <a:cs typeface="Times New Roman" pitchFamily="18" charset="0"/>
              </a:rPr>
              <a:t>家。</a:t>
            </a:r>
            <a:endParaRPr kumimoji="0" lang="en-US" altLang="zh-TW" sz="1400" b="1" i="0" u="none" strike="noStrike" kern="0" cap="none" spc="0" normalizeH="0" baseline="0" noProof="0" dirty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+mj-ea"/>
              <a:ea typeface="+mj-ea"/>
              <a:cs typeface="Times New Roman" pitchFamily="18" charset="0"/>
            </a:endParaRPr>
          </a:p>
        </p:txBody>
      </p:sp>
      <p:pic>
        <p:nvPicPr>
          <p:cNvPr id="17" name="Picture 25" descr="https://www.104.com.tw/upload1/logo/1104_77974590000.gif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4551932" y="4902175"/>
            <a:ext cx="1096963" cy="355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pSp>
        <p:nvGrpSpPr>
          <p:cNvPr id="18" name="群組 33"/>
          <p:cNvGrpSpPr>
            <a:grpSpLocks/>
          </p:cNvGrpSpPr>
          <p:nvPr/>
        </p:nvGrpSpPr>
        <p:grpSpPr bwMode="auto">
          <a:xfrm>
            <a:off x="273620" y="2719363"/>
            <a:ext cx="2941637" cy="1350962"/>
            <a:chOff x="-63534" y="2668582"/>
            <a:chExt cx="2873395" cy="1260479"/>
          </a:xfrm>
        </p:grpSpPr>
        <p:grpSp>
          <p:nvGrpSpPr>
            <p:cNvPr id="19" name="群組 26"/>
            <p:cNvGrpSpPr>
              <a:grpSpLocks/>
            </p:cNvGrpSpPr>
            <p:nvPr/>
          </p:nvGrpSpPr>
          <p:grpSpPr bwMode="auto">
            <a:xfrm>
              <a:off x="-63534" y="2929269"/>
              <a:ext cx="2873395" cy="999792"/>
              <a:chOff x="-87315" y="2205373"/>
              <a:chExt cx="2873395" cy="999792"/>
            </a:xfrm>
          </p:grpSpPr>
          <p:sp>
            <p:nvSpPr>
              <p:cNvPr id="21" name="矩形 20"/>
              <p:cNvSpPr/>
              <p:nvPr/>
            </p:nvSpPr>
            <p:spPr>
              <a:xfrm>
                <a:off x="-87315" y="2205373"/>
                <a:ext cx="2873395" cy="356962"/>
              </a:xfrm>
              <a:prstGeom prst="rect">
                <a:avLst/>
              </a:prstGeom>
              <a:solidFill>
                <a:sysClr val="window" lastClr="FFFFFF"/>
              </a:solidFill>
              <a:ln w="19050" cap="flat" cmpd="sng" algn="ctr">
                <a:solidFill>
                  <a:srgbClr val="9BBB59"/>
                </a:solidFill>
                <a:prstDash val="sysDash"/>
              </a:ln>
              <a:effectLst/>
            </p:spPr>
            <p:txBody>
              <a:bodyPr/>
              <a:lstStyle/>
              <a:p>
                <a:pPr marL="0" marR="0" lvl="0" indent="0" algn="ctr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zh-TW" altLang="en-US" sz="1600" b="1" i="0" u="none" strike="noStrike" kern="0" cap="none" spc="0" normalizeH="0" baseline="0" noProof="0" dirty="0">
                    <a:ln>
                      <a:noFill/>
                    </a:ln>
                    <a:solidFill>
                      <a:sysClr val="windowText" lastClr="000000"/>
                    </a:solidFill>
                    <a:effectLst/>
                    <a:uLnTx/>
                    <a:uFillTx/>
                    <a:latin typeface="+mj-ea"/>
                    <a:ea typeface="+mj-ea"/>
                    <a:cs typeface="Times New Roman" pitchFamily="18" charset="0"/>
                  </a:rPr>
                  <a:t>自主成立</a:t>
                </a:r>
                <a:r>
                  <a:rPr kumimoji="0" lang="en-US" altLang="zh-TW" sz="1600" b="1" i="0" u="none" strike="noStrike" kern="0" cap="none" spc="0" normalizeH="0" baseline="0" noProof="0" dirty="0">
                    <a:ln>
                      <a:noFill/>
                    </a:ln>
                    <a:solidFill>
                      <a:sysClr val="windowText" lastClr="000000"/>
                    </a:solidFill>
                    <a:effectLst/>
                    <a:uLnTx/>
                    <a:uFillTx/>
                    <a:latin typeface="+mj-ea"/>
                    <a:ea typeface="+mj-ea"/>
                    <a:cs typeface="Times New Roman" pitchFamily="18" charset="0"/>
                  </a:rPr>
                  <a:t>M-Team</a:t>
                </a:r>
                <a:r>
                  <a:rPr kumimoji="0" lang="zh-TW" altLang="en-US" sz="1600" b="1" i="0" u="none" strike="noStrike" kern="0" cap="none" spc="0" normalizeH="0" baseline="0" noProof="0" dirty="0">
                    <a:ln>
                      <a:noFill/>
                    </a:ln>
                    <a:solidFill>
                      <a:sysClr val="windowText" lastClr="000000"/>
                    </a:solidFill>
                    <a:effectLst/>
                    <a:uLnTx/>
                    <a:uFillTx/>
                    <a:latin typeface="+mj-ea"/>
                    <a:ea typeface="+mj-ea"/>
                    <a:cs typeface="Times New Roman" pitchFamily="18" charset="0"/>
                  </a:rPr>
                  <a:t>工具機聯盟</a:t>
                </a:r>
              </a:p>
            </p:txBody>
          </p:sp>
          <p:sp>
            <p:nvSpPr>
              <p:cNvPr id="22" name="矩形 21"/>
              <p:cNvSpPr/>
              <p:nvPr/>
            </p:nvSpPr>
            <p:spPr>
              <a:xfrm>
                <a:off x="-87315" y="2562335"/>
                <a:ext cx="2873395" cy="642830"/>
              </a:xfrm>
              <a:prstGeom prst="rect">
                <a:avLst/>
              </a:prstGeom>
              <a:solidFill>
                <a:sysClr val="window" lastClr="FFFFFF"/>
              </a:solidFill>
              <a:ln w="19050" cap="flat" cmpd="sng" algn="ctr">
                <a:solidFill>
                  <a:srgbClr val="F79646"/>
                </a:solidFill>
                <a:prstDash val="solid"/>
              </a:ln>
              <a:effectLst/>
            </p:spPr>
            <p:txBody>
              <a:bodyPr anchor="ctr"/>
              <a:lstStyle/>
              <a:p>
                <a:pPr marL="0" marR="0" lvl="0" indent="0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zh-TW" altLang="en-US" sz="1600" b="0" i="0" u="none" strike="noStrike" kern="0" cap="none" spc="0" normalizeH="0" baseline="0" noProof="0" dirty="0">
                    <a:ln>
                      <a:noFill/>
                    </a:ln>
                    <a:solidFill>
                      <a:sysClr val="windowText" lastClr="000000"/>
                    </a:solidFill>
                    <a:effectLst/>
                    <a:uLnTx/>
                    <a:uFillTx/>
                    <a:latin typeface="+mj-ea"/>
                    <a:ea typeface="+mj-ea"/>
                    <a:cs typeface="Times New Roman" pitchFamily="18" charset="0"/>
                  </a:rPr>
                  <a:t>精實生產觀念建立、工作現場改善、結合上下游廠商共同導入</a:t>
                </a:r>
                <a:endParaRPr kumimoji="0" lang="en-US" altLang="zh-TW" sz="1600" b="0" i="0" u="none" strike="noStrike" kern="0" cap="none" spc="0" normalizeH="0" baseline="0" noProof="0" dirty="0">
                  <a:ln>
                    <a:noFill/>
                  </a:ln>
                  <a:solidFill>
                    <a:sysClr val="windowText" lastClr="000000"/>
                  </a:solidFill>
                  <a:effectLst/>
                  <a:uLnTx/>
                  <a:uFillTx/>
                  <a:latin typeface="+mj-ea"/>
                  <a:ea typeface="+mj-ea"/>
                  <a:cs typeface="Times New Roman" pitchFamily="18" charset="0"/>
                </a:endParaRPr>
              </a:p>
            </p:txBody>
          </p:sp>
        </p:grpSp>
        <p:sp>
          <p:nvSpPr>
            <p:cNvPr id="20" name="矩形 19"/>
            <p:cNvSpPr/>
            <p:nvPr/>
          </p:nvSpPr>
          <p:spPr bwMode="auto">
            <a:xfrm>
              <a:off x="-63534" y="2668582"/>
              <a:ext cx="2873395" cy="262167"/>
            </a:xfrm>
            <a:prstGeom prst="rect">
              <a:avLst/>
            </a:prstGeom>
            <a:solidFill>
              <a:srgbClr val="9BBB59">
                <a:lumMod val="50000"/>
              </a:srgbClr>
            </a:solidFill>
            <a:ln w="12700" cap="flat" cmpd="sng" algn="ctr">
              <a:noFill/>
              <a:prstDash val="solid"/>
              <a:round/>
              <a:headEnd type="none" w="sm" len="sm"/>
              <a:tailEnd type="none" w="sm" len="sm"/>
            </a:ln>
            <a:effectLst/>
          </p:spPr>
          <p:txBody>
            <a:bodyPr lIns="83232" tIns="41616" rIns="83232" bIns="41616"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zh-TW" altLang="en-US" sz="1600" b="1" i="0" u="none" strike="noStrike" kern="0" cap="none" spc="0" normalizeH="0" baseline="0" noProof="0" dirty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+mj-ea"/>
                  <a:ea typeface="+mj-ea"/>
                  <a:cs typeface="Times New Roman" pitchFamily="18" charset="0"/>
                </a:rPr>
                <a:t>廠商已投入發展</a:t>
              </a:r>
            </a:p>
          </p:txBody>
        </p:sp>
      </p:grpSp>
      <p:grpSp>
        <p:nvGrpSpPr>
          <p:cNvPr id="23" name="群組 32"/>
          <p:cNvGrpSpPr>
            <a:grpSpLocks/>
          </p:cNvGrpSpPr>
          <p:nvPr/>
        </p:nvGrpSpPr>
        <p:grpSpPr bwMode="auto">
          <a:xfrm>
            <a:off x="5407595" y="2552675"/>
            <a:ext cx="4065587" cy="1649413"/>
            <a:chOff x="5453066" y="2558368"/>
            <a:chExt cx="3972638" cy="1503264"/>
          </a:xfrm>
        </p:grpSpPr>
        <p:grpSp>
          <p:nvGrpSpPr>
            <p:cNvPr id="24" name="群組 27"/>
            <p:cNvGrpSpPr>
              <a:grpSpLocks/>
            </p:cNvGrpSpPr>
            <p:nvPr/>
          </p:nvGrpSpPr>
          <p:grpSpPr bwMode="auto">
            <a:xfrm>
              <a:off x="5453066" y="2710286"/>
              <a:ext cx="3959875" cy="1351346"/>
              <a:chOff x="5551488" y="2129267"/>
              <a:chExt cx="3959907" cy="1351338"/>
            </a:xfrm>
          </p:grpSpPr>
          <p:sp>
            <p:nvSpPr>
              <p:cNvPr id="26" name="矩形 25"/>
              <p:cNvSpPr/>
              <p:nvPr/>
            </p:nvSpPr>
            <p:spPr>
              <a:xfrm>
                <a:off x="5551488" y="2129267"/>
                <a:ext cx="3960261" cy="603327"/>
              </a:xfrm>
              <a:prstGeom prst="rect">
                <a:avLst/>
              </a:prstGeom>
              <a:solidFill>
                <a:sysClr val="window" lastClr="FFFFFF"/>
              </a:solidFill>
              <a:ln w="19050" cap="flat" cmpd="sng" algn="ctr">
                <a:solidFill>
                  <a:srgbClr val="4F81BD"/>
                </a:solidFill>
                <a:prstDash val="sysDash"/>
              </a:ln>
              <a:effectLst/>
            </p:spPr>
            <p:txBody>
              <a:bodyPr/>
              <a:lstStyle/>
              <a:p>
                <a:pPr marL="0" marR="0" lvl="0" indent="0" algn="ctr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zh-TW" altLang="en-US" sz="1400" b="1" i="0" u="none" strike="noStrike" kern="0" cap="none" spc="0" normalizeH="0" baseline="0" noProof="0" dirty="0">
                    <a:ln>
                      <a:noFill/>
                    </a:ln>
                    <a:solidFill>
                      <a:sysClr val="windowText" lastClr="000000"/>
                    </a:solidFill>
                    <a:effectLst/>
                    <a:uLnTx/>
                    <a:uFillTx/>
                    <a:latin typeface="+mj-ea"/>
                    <a:ea typeface="+mj-ea"/>
                    <a:cs typeface="Times New Roman" pitchFamily="18" charset="0"/>
                  </a:rPr>
                  <a:t>導入國瑞</a:t>
                </a:r>
                <a:r>
                  <a:rPr kumimoji="0" lang="en-US" altLang="zh-TW" sz="1400" b="1" i="0" u="none" strike="noStrike" kern="0" cap="none" spc="0" normalizeH="0" baseline="0" noProof="0" dirty="0">
                    <a:ln>
                      <a:noFill/>
                    </a:ln>
                    <a:solidFill>
                      <a:sysClr val="windowText" lastClr="000000"/>
                    </a:solidFill>
                    <a:effectLst/>
                    <a:uLnTx/>
                    <a:uFillTx/>
                    <a:latin typeface="+mj-ea"/>
                    <a:ea typeface="+mj-ea"/>
                    <a:cs typeface="Times New Roman" pitchFamily="18" charset="0"/>
                  </a:rPr>
                  <a:t>TPS</a:t>
                </a:r>
                <a:r>
                  <a:rPr kumimoji="0" lang="zh-TW" altLang="en-US" sz="1400" b="1" i="0" u="none" strike="noStrike" kern="0" cap="none" spc="0" normalizeH="0" baseline="0" noProof="0" dirty="0">
                    <a:ln>
                      <a:noFill/>
                    </a:ln>
                    <a:solidFill>
                      <a:sysClr val="windowText" lastClr="000000"/>
                    </a:solidFill>
                    <a:effectLst/>
                    <a:uLnTx/>
                    <a:uFillTx/>
                    <a:latin typeface="+mj-ea"/>
                    <a:ea typeface="+mj-ea"/>
                    <a:cs typeface="Times New Roman" pitchFamily="18" charset="0"/>
                  </a:rPr>
                  <a:t>顧問能量，將精實管理方式於工具機產業中由點逐步擴散至線、面</a:t>
                </a:r>
              </a:p>
            </p:txBody>
          </p:sp>
          <p:sp>
            <p:nvSpPr>
              <p:cNvPr id="27" name="矩形 26"/>
              <p:cNvSpPr/>
              <p:nvPr/>
            </p:nvSpPr>
            <p:spPr>
              <a:xfrm>
                <a:off x="5551488" y="2569103"/>
                <a:ext cx="3960261" cy="911502"/>
              </a:xfrm>
              <a:prstGeom prst="rect">
                <a:avLst/>
              </a:prstGeom>
              <a:solidFill>
                <a:sysClr val="window" lastClr="FFFFFF"/>
              </a:solidFill>
              <a:ln w="19050" cap="flat" cmpd="sng" algn="ctr">
                <a:solidFill>
                  <a:srgbClr val="C0504D"/>
                </a:solidFill>
                <a:prstDash val="solid"/>
              </a:ln>
              <a:effectLst/>
            </p:spPr>
            <p:txBody>
              <a:bodyPr anchor="ctr"/>
              <a:lstStyle/>
              <a:p>
                <a:pPr marL="0" marR="0" lvl="0" indent="0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 typeface="Arial" pitchFamily="34" charset="0"/>
                  <a:buChar char="•"/>
                  <a:tabLst/>
                  <a:defRPr/>
                </a:pPr>
                <a:r>
                  <a:rPr kumimoji="0" lang="zh-TW" altLang="en-US" sz="1600" b="0" i="0" u="none" strike="noStrike" kern="0" cap="none" spc="0" normalizeH="0" baseline="0" noProof="0" dirty="0">
                    <a:ln>
                      <a:noFill/>
                    </a:ln>
                    <a:solidFill>
                      <a:sysClr val="windowText" lastClr="000000"/>
                    </a:solidFill>
                    <a:effectLst/>
                    <a:uLnTx/>
                    <a:uFillTx/>
                    <a:latin typeface="+mj-ea"/>
                    <a:ea typeface="+mj-ea"/>
                    <a:cs typeface="Times New Roman" pitchFamily="18" charset="0"/>
                  </a:rPr>
                  <a:t>提升管理能量與國際接軌，導入</a:t>
                </a:r>
                <a:r>
                  <a:rPr kumimoji="0" lang="en-US" altLang="zh-TW" sz="1600" b="0" i="0" u="none" strike="noStrike" kern="0" cap="none" spc="0" normalizeH="0" baseline="0" noProof="0" dirty="0">
                    <a:ln>
                      <a:noFill/>
                    </a:ln>
                    <a:solidFill>
                      <a:sysClr val="windowText" lastClr="000000"/>
                    </a:solidFill>
                    <a:effectLst/>
                    <a:uLnTx/>
                    <a:uFillTx/>
                    <a:latin typeface="+mj-ea"/>
                    <a:ea typeface="+mj-ea"/>
                    <a:cs typeface="Times New Roman" pitchFamily="18" charset="0"/>
                  </a:rPr>
                  <a:t>TOYOTA</a:t>
                </a:r>
                <a:r>
                  <a:rPr kumimoji="0" lang="zh-TW" altLang="en-US" sz="1600" b="0" i="0" u="none" strike="noStrike" kern="0" cap="none" spc="0" normalizeH="0" baseline="0" noProof="0" dirty="0">
                    <a:ln>
                      <a:noFill/>
                    </a:ln>
                    <a:solidFill>
                      <a:sysClr val="windowText" lastClr="000000"/>
                    </a:solidFill>
                    <a:effectLst/>
                    <a:uLnTx/>
                    <a:uFillTx/>
                    <a:latin typeface="+mj-ea"/>
                    <a:ea typeface="+mj-ea"/>
                    <a:cs typeface="Times New Roman" pitchFamily="18" charset="0"/>
                  </a:rPr>
                  <a:t> </a:t>
                </a:r>
                <a:endParaRPr kumimoji="0" lang="en-US" altLang="zh-TW" sz="1600" b="0" i="0" u="none" strike="noStrike" kern="0" cap="none" spc="0" normalizeH="0" baseline="0" noProof="0" dirty="0">
                  <a:ln>
                    <a:noFill/>
                  </a:ln>
                  <a:solidFill>
                    <a:sysClr val="windowText" lastClr="000000"/>
                  </a:solidFill>
                  <a:effectLst/>
                  <a:uLnTx/>
                  <a:uFillTx/>
                  <a:latin typeface="+mj-ea"/>
                  <a:ea typeface="+mj-ea"/>
                  <a:cs typeface="Times New Roman" pitchFamily="18" charset="0"/>
                </a:endParaRPr>
              </a:p>
              <a:p>
                <a:pPr marL="0" marR="0" lvl="0" indent="0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zh-TW" altLang="en-US" sz="1600" b="0" i="0" u="none" strike="noStrike" kern="0" cap="none" spc="0" normalizeH="0" baseline="0" noProof="0" dirty="0">
                    <a:ln>
                      <a:noFill/>
                    </a:ln>
                    <a:solidFill>
                      <a:sysClr val="windowText" lastClr="000000"/>
                    </a:solidFill>
                    <a:effectLst/>
                    <a:uLnTx/>
                    <a:uFillTx/>
                    <a:latin typeface="+mj-ea"/>
                    <a:ea typeface="+mj-ea"/>
                    <a:cs typeface="Times New Roman" pitchFamily="18" charset="0"/>
                  </a:rPr>
                  <a:t> 原廠與國瑞高階顧問輔導</a:t>
                </a:r>
                <a:endParaRPr kumimoji="0" lang="en-US" altLang="zh-TW" sz="1600" b="0" i="0" u="none" strike="noStrike" kern="0" cap="none" spc="0" normalizeH="0" baseline="0" noProof="0" dirty="0">
                  <a:ln>
                    <a:noFill/>
                  </a:ln>
                  <a:solidFill>
                    <a:sysClr val="windowText" lastClr="000000"/>
                  </a:solidFill>
                  <a:effectLst/>
                  <a:uLnTx/>
                  <a:uFillTx/>
                  <a:latin typeface="+mj-ea"/>
                  <a:ea typeface="+mj-ea"/>
                  <a:cs typeface="Times New Roman" pitchFamily="18" charset="0"/>
                </a:endParaRPr>
              </a:p>
              <a:p>
                <a:pPr marL="0" marR="0" lvl="0" indent="0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 typeface="Arial" pitchFamily="34" charset="0"/>
                  <a:buChar char="•"/>
                  <a:tabLst/>
                  <a:defRPr/>
                </a:pPr>
                <a:r>
                  <a:rPr kumimoji="0" lang="zh-TW" altLang="en-US" sz="1600" b="0" i="0" u="none" strike="noStrike" kern="0" cap="none" spc="0" normalizeH="0" baseline="0" noProof="0" dirty="0">
                    <a:ln>
                      <a:noFill/>
                    </a:ln>
                    <a:solidFill>
                      <a:sysClr val="windowText" lastClr="000000"/>
                    </a:solidFill>
                    <a:effectLst/>
                    <a:uLnTx/>
                    <a:uFillTx/>
                    <a:latin typeface="+mj-ea"/>
                    <a:ea typeface="+mj-ea"/>
                    <a:cs typeface="Times New Roman" pitchFamily="18" charset="0"/>
                  </a:rPr>
                  <a:t>生產現場導入價值流持續改善系統</a:t>
                </a:r>
                <a:endParaRPr kumimoji="0" lang="en-US" altLang="zh-TW" sz="1600" b="0" i="0" u="none" strike="noStrike" kern="0" cap="none" spc="0" normalizeH="0" baseline="0" noProof="0" dirty="0">
                  <a:ln>
                    <a:noFill/>
                  </a:ln>
                  <a:solidFill>
                    <a:sysClr val="windowText" lastClr="000000"/>
                  </a:solidFill>
                  <a:effectLst/>
                  <a:uLnTx/>
                  <a:uFillTx/>
                  <a:latin typeface="+mj-ea"/>
                  <a:ea typeface="+mj-ea"/>
                  <a:cs typeface="Times New Roman" pitchFamily="18" charset="0"/>
                </a:endParaRPr>
              </a:p>
              <a:p>
                <a:pPr marL="0" marR="0" lvl="0" indent="0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 typeface="Arial" pitchFamily="34" charset="0"/>
                  <a:buChar char="•"/>
                  <a:tabLst/>
                  <a:defRPr/>
                </a:pPr>
                <a:r>
                  <a:rPr kumimoji="0" lang="zh-TW" altLang="en-US" sz="1600" b="0" i="0" u="none" strike="noStrike" kern="0" cap="none" spc="0" normalizeH="0" baseline="0" noProof="0" dirty="0">
                    <a:ln>
                      <a:noFill/>
                    </a:ln>
                    <a:solidFill>
                      <a:sysClr val="windowText" lastClr="000000"/>
                    </a:solidFill>
                    <a:effectLst/>
                    <a:uLnTx/>
                    <a:uFillTx/>
                    <a:latin typeface="+mj-ea"/>
                    <a:ea typeface="+mj-ea"/>
                    <a:cs typeface="Times New Roman" pitchFamily="18" charset="0"/>
                  </a:rPr>
                  <a:t>國產工具機導入</a:t>
                </a:r>
                <a:r>
                  <a:rPr kumimoji="0" lang="en-US" altLang="zh-TW" sz="1600" b="0" i="0" u="none" strike="noStrike" kern="0" cap="none" spc="0" normalizeH="0" baseline="0" noProof="0" dirty="0">
                    <a:ln>
                      <a:noFill/>
                    </a:ln>
                    <a:solidFill>
                      <a:sysClr val="windowText" lastClr="000000"/>
                    </a:solidFill>
                    <a:effectLst/>
                    <a:uLnTx/>
                    <a:uFillTx/>
                    <a:latin typeface="+mj-ea"/>
                    <a:ea typeface="+mj-ea"/>
                    <a:cs typeface="Times New Roman" pitchFamily="18" charset="0"/>
                  </a:rPr>
                  <a:t>TOYOTA</a:t>
                </a:r>
                <a:r>
                  <a:rPr kumimoji="0" lang="zh-TW" altLang="en-US" sz="1600" b="0" i="0" u="none" strike="noStrike" kern="0" cap="none" spc="0" normalizeH="0" baseline="0" noProof="0" dirty="0">
                    <a:ln>
                      <a:noFill/>
                    </a:ln>
                    <a:solidFill>
                      <a:sysClr val="windowText" lastClr="000000"/>
                    </a:solidFill>
                    <a:effectLst/>
                    <a:uLnTx/>
                    <a:uFillTx/>
                    <a:latin typeface="+mj-ea"/>
                    <a:ea typeface="+mj-ea"/>
                    <a:cs typeface="Times New Roman" pitchFamily="18" charset="0"/>
                  </a:rPr>
                  <a:t>汽車供應鏈體系</a:t>
                </a:r>
              </a:p>
            </p:txBody>
          </p:sp>
        </p:grpSp>
        <p:sp>
          <p:nvSpPr>
            <p:cNvPr id="25" name="矩形 24"/>
            <p:cNvSpPr>
              <a:spLocks noChangeArrowheads="1"/>
            </p:cNvSpPr>
            <p:nvPr/>
          </p:nvSpPr>
          <p:spPr bwMode="auto">
            <a:xfrm>
              <a:off x="5465476" y="2558368"/>
              <a:ext cx="3960228" cy="201111"/>
            </a:xfrm>
            <a:prstGeom prst="rect">
              <a:avLst/>
            </a:prstGeom>
            <a:solidFill>
              <a:srgbClr val="1F497D"/>
            </a:solidFill>
            <a:ln w="12700" algn="ctr">
              <a:noFill/>
              <a:round/>
              <a:headEnd type="none" w="sm" len="sm"/>
              <a:tailEnd type="none" w="sm" len="sm"/>
            </a:ln>
          </p:spPr>
          <p:txBody>
            <a:bodyPr lIns="83232" tIns="41616" rIns="83232" bIns="41616"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zh-TW" altLang="en-US" sz="1600" b="1" i="0" u="none" strike="noStrike" kern="0" cap="none" spc="0" normalizeH="0" baseline="0" noProof="0" dirty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+mj-ea"/>
                  <a:ea typeface="+mj-ea"/>
                  <a:cs typeface="Times New Roman" pitchFamily="18" charset="0"/>
                </a:rPr>
                <a:t>政府協助作法</a:t>
              </a:r>
            </a:p>
          </p:txBody>
        </p:sp>
      </p:grpSp>
      <p:sp>
        <p:nvSpPr>
          <p:cNvPr id="28" name="矩形 27"/>
          <p:cNvSpPr/>
          <p:nvPr/>
        </p:nvSpPr>
        <p:spPr>
          <a:xfrm>
            <a:off x="132332" y="6399188"/>
            <a:ext cx="4953000" cy="328612"/>
          </a:xfrm>
          <a:prstGeom prst="rect">
            <a:avLst/>
          </a:prstGeom>
        </p:spPr>
        <p:txBody>
          <a:bodyPr>
            <a:spAutoFit/>
          </a:bodyPr>
          <a:lstStyle/>
          <a:p>
            <a:pPr marL="285750" indent="-285750">
              <a:lnSpc>
                <a:spcPts val="2000"/>
              </a:lnSpc>
              <a:defRPr/>
            </a:pPr>
            <a:r>
              <a:rPr lang="zh-TW" altLang="en-US" sz="1400" b="1" kern="0" dirty="0">
                <a:latin typeface="+mj-ea"/>
                <a:ea typeface="+mj-ea"/>
                <a:cs typeface="Times New Roman" pitchFamily="18" charset="0"/>
              </a:rPr>
              <a:t>建立台中精機、永進、麗馳、百德等</a:t>
            </a:r>
            <a:r>
              <a:rPr lang="en-US" altLang="zh-TW" sz="1400" b="1" kern="0" dirty="0">
                <a:latin typeface="+mj-ea"/>
                <a:ea typeface="+mj-ea"/>
                <a:cs typeface="Times New Roman" pitchFamily="18" charset="0"/>
              </a:rPr>
              <a:t>4</a:t>
            </a:r>
            <a:r>
              <a:rPr lang="zh-TW" altLang="en-US" sz="1400" b="1" kern="0" dirty="0">
                <a:latin typeface="+mj-ea"/>
                <a:ea typeface="+mj-ea"/>
                <a:cs typeface="Times New Roman" pitchFamily="18" charset="0"/>
              </a:rPr>
              <a:t>個供應鏈體系。</a:t>
            </a:r>
          </a:p>
        </p:txBody>
      </p:sp>
      <p:sp>
        <p:nvSpPr>
          <p:cNvPr id="30" name="標題 1"/>
          <p:cNvSpPr>
            <a:spLocks noGrp="1"/>
          </p:cNvSpPr>
          <p:nvPr>
            <p:ph type="title"/>
          </p:nvPr>
        </p:nvSpPr>
        <p:spPr>
          <a:xfrm>
            <a:off x="1286592" y="0"/>
            <a:ext cx="7355550" cy="706438"/>
          </a:xfrm>
        </p:spPr>
        <p:txBody>
          <a:bodyPr/>
          <a:lstStyle/>
          <a:p>
            <a:pPr algn="ctr"/>
            <a:r>
              <a:rPr lang="zh-TW" altLang="en-US" dirty="0">
                <a:latin typeface="+mj-ea"/>
                <a:ea typeface="+mj-ea"/>
              </a:rPr>
              <a:t>貮、</a:t>
            </a:r>
            <a:r>
              <a:rPr lang="zh-TW" altLang="en-US" dirty="0" smtClean="0">
                <a:latin typeface="+mj-ea"/>
                <a:ea typeface="+mj-ea"/>
              </a:rPr>
              <a:t>機械產業發展策略</a:t>
            </a:r>
            <a:endParaRPr lang="en-US" altLang="zh-TW" dirty="0" smtClean="0">
              <a:latin typeface="+mj-ea"/>
              <a:ea typeface="+mj-ea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385707432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http://hirecruit.nat.gov.tw/chinese/images/logo_idic.gif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" y="1"/>
            <a:ext cx="1615689" cy="597899"/>
          </a:xfrm>
          <a:prstGeom prst="rect">
            <a:avLst/>
          </a:prstGeom>
          <a:noFill/>
        </p:spPr>
      </p:pic>
      <p:sp>
        <p:nvSpPr>
          <p:cNvPr id="4" name="矩形 28"/>
          <p:cNvSpPr>
            <a:spLocks noChangeArrowheads="1"/>
          </p:cNvSpPr>
          <p:nvPr/>
        </p:nvSpPr>
        <p:spPr bwMode="auto">
          <a:xfrm>
            <a:off x="365125" y="776288"/>
            <a:ext cx="4648200" cy="4619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r>
              <a:rPr lang="zh-TW" altLang="en-US" b="1">
                <a:solidFill>
                  <a:srgbClr val="FF0000"/>
                </a:solidFill>
                <a:latin typeface="+mj-ea"/>
                <a:ea typeface="+mj-ea"/>
              </a:rPr>
              <a:t>六、發展新興技術 </a:t>
            </a:r>
            <a:r>
              <a:rPr lang="en-US" altLang="zh-TW" b="1">
                <a:solidFill>
                  <a:srgbClr val="FF0000"/>
                </a:solidFill>
                <a:latin typeface="+mj-ea"/>
                <a:ea typeface="+mj-ea"/>
              </a:rPr>
              <a:t>(</a:t>
            </a:r>
            <a:r>
              <a:rPr lang="zh-TW" altLang="en-US" b="1">
                <a:solidFill>
                  <a:srgbClr val="FF0000"/>
                </a:solidFill>
                <a:latin typeface="+mj-ea"/>
                <a:ea typeface="+mj-ea"/>
              </a:rPr>
              <a:t>以百塑為例</a:t>
            </a:r>
            <a:r>
              <a:rPr lang="en-US" altLang="zh-TW" b="1">
                <a:solidFill>
                  <a:srgbClr val="FF0000"/>
                </a:solidFill>
                <a:latin typeface="+mj-ea"/>
                <a:ea typeface="+mj-ea"/>
              </a:rPr>
              <a:t>)</a:t>
            </a:r>
            <a:endParaRPr lang="zh-TW" altLang="en-US" b="1">
              <a:solidFill>
                <a:srgbClr val="FF0000"/>
              </a:solidFill>
              <a:latin typeface="+mj-ea"/>
              <a:ea typeface="+mj-ea"/>
            </a:endParaRPr>
          </a:p>
        </p:txBody>
      </p:sp>
      <p:grpSp>
        <p:nvGrpSpPr>
          <p:cNvPr id="5" name="群組 1"/>
          <p:cNvGrpSpPr>
            <a:grpSpLocks/>
          </p:cNvGrpSpPr>
          <p:nvPr/>
        </p:nvGrpSpPr>
        <p:grpSpPr bwMode="auto">
          <a:xfrm>
            <a:off x="417513" y="1238250"/>
            <a:ext cx="9144000" cy="5719763"/>
            <a:chOff x="0" y="1052736"/>
            <a:chExt cx="9144000" cy="5832648"/>
          </a:xfrm>
        </p:grpSpPr>
        <p:sp>
          <p:nvSpPr>
            <p:cNvPr id="6" name="向右箭號 5"/>
            <p:cNvSpPr/>
            <p:nvPr/>
          </p:nvSpPr>
          <p:spPr>
            <a:xfrm>
              <a:off x="539750" y="1340888"/>
              <a:ext cx="8208962" cy="3195572"/>
            </a:xfrm>
            <a:prstGeom prst="rightArrow">
              <a:avLst>
                <a:gd name="adj1" fmla="val 86437"/>
                <a:gd name="adj2" fmla="val 17354"/>
              </a:avLst>
            </a:prstGeom>
            <a:solidFill>
              <a:schemeClr val="tx2">
                <a:lumMod val="20000"/>
                <a:lumOff val="80000"/>
                <a:alpha val="68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TW" altLang="en-US" sz="1400" b="1" dirty="0">
                <a:solidFill>
                  <a:schemeClr val="tx1"/>
                </a:solidFill>
                <a:latin typeface="+mj-ea"/>
                <a:ea typeface="+mj-ea"/>
              </a:endParaRPr>
            </a:p>
          </p:txBody>
        </p:sp>
        <p:pic>
          <p:nvPicPr>
            <p:cNvPr id="7" name="Picture 15" descr="C:\Documents and Settings\Administrator\桌面\未命名.png"/>
            <p:cNvPicPr>
              <a:picLocks noChangeAspect="1" noChangeArrowheads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xmlns="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7524328" y="3477956"/>
              <a:ext cx="833100" cy="85940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8" name="向右箭號 7"/>
            <p:cNvSpPr/>
            <p:nvPr/>
          </p:nvSpPr>
          <p:spPr>
            <a:xfrm>
              <a:off x="611187" y="4392385"/>
              <a:ext cx="8208963" cy="2492999"/>
            </a:xfrm>
            <a:prstGeom prst="rightArrow">
              <a:avLst>
                <a:gd name="adj1" fmla="val 87514"/>
                <a:gd name="adj2" fmla="val 23515"/>
              </a:avLst>
            </a:prstGeom>
            <a:solidFill>
              <a:schemeClr val="accent3">
                <a:lumMod val="40000"/>
                <a:lumOff val="60000"/>
                <a:alpha val="68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>
                <a:defRPr/>
              </a:pPr>
              <a:endParaRPr lang="zh-TW" altLang="en-US" sz="1400" b="1" dirty="0">
                <a:solidFill>
                  <a:schemeClr val="tx1">
                    <a:lumMod val="65000"/>
                    <a:lumOff val="35000"/>
                  </a:schemeClr>
                </a:solidFill>
                <a:latin typeface="+mj-ea"/>
                <a:ea typeface="+mj-ea"/>
                <a:cs typeface="Times New Roman" pitchFamily="18" charset="0"/>
              </a:endParaRPr>
            </a:p>
          </p:txBody>
        </p:sp>
        <p:cxnSp>
          <p:nvCxnSpPr>
            <p:cNvPr id="9" name="直線接點 26"/>
            <p:cNvCxnSpPr>
              <a:cxnSpLocks noChangeShapeType="1"/>
            </p:cNvCxnSpPr>
            <p:nvPr/>
          </p:nvCxnSpPr>
          <p:spPr bwMode="auto">
            <a:xfrm flipH="1">
              <a:off x="1771129" y="2431683"/>
              <a:ext cx="509588" cy="0"/>
            </a:xfrm>
            <a:prstGeom prst="line">
              <a:avLst/>
            </a:prstGeom>
            <a:noFill/>
            <a:ln w="73025" algn="ctr">
              <a:solidFill>
                <a:srgbClr val="7F7F7F"/>
              </a:solidFill>
              <a:round/>
              <a:headEnd type="triangle" w="med" len="med"/>
              <a:tailEnd/>
            </a:ln>
            <a:extLst>
              <a:ext uri="{909E8E84-426E-40DD-AFC4-6F175D3DCCD1}">
                <a14:hiddenFill xmlns:a14="http://schemas.microsoft.com/office/drawing/2010/main" xmlns="">
                  <a:noFill/>
                </a14:hiddenFill>
              </a:ext>
            </a:extLst>
          </p:spPr>
        </p:cxnSp>
        <p:sp>
          <p:nvSpPr>
            <p:cNvPr id="10" name="文字方塊 188"/>
            <p:cNvSpPr txBox="1">
              <a:spLocks noChangeArrowheads="1"/>
            </p:cNvSpPr>
            <p:nvPr/>
          </p:nvSpPr>
          <p:spPr bwMode="auto">
            <a:xfrm>
              <a:off x="684212" y="3338525"/>
              <a:ext cx="1381125" cy="533546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kumimoji="0" lang="zh-TW" altLang="en-US" sz="1400" kern="0" dirty="0">
                  <a:solidFill>
                    <a:srgbClr val="000000"/>
                  </a:solidFill>
                  <a:latin typeface="+mj-ea"/>
                  <a:ea typeface="+mj-ea"/>
                  <a:cs typeface="Times New Roman" pitchFamily="18" charset="0"/>
                </a:rPr>
                <a:t>客戶需生產</a:t>
              </a:r>
              <a:r>
                <a:rPr kumimoji="0" lang="en-US" altLang="zh-TW" sz="1400" kern="0" dirty="0">
                  <a:solidFill>
                    <a:srgbClr val="000000"/>
                  </a:solidFill>
                  <a:latin typeface="+mj-ea"/>
                  <a:ea typeface="+mj-ea"/>
                  <a:cs typeface="Times New Roman" pitchFamily="18" charset="0"/>
                </a:rPr>
                <a:t/>
              </a:r>
              <a:br>
                <a:rPr kumimoji="0" lang="en-US" altLang="zh-TW" sz="1400" kern="0" dirty="0">
                  <a:solidFill>
                    <a:srgbClr val="000000"/>
                  </a:solidFill>
                  <a:latin typeface="+mj-ea"/>
                  <a:ea typeface="+mj-ea"/>
                  <a:cs typeface="Times New Roman" pitchFamily="18" charset="0"/>
                </a:rPr>
              </a:br>
              <a:r>
                <a:rPr kumimoji="0" lang="zh-TW" altLang="en-US" sz="1400" kern="0" dirty="0">
                  <a:solidFill>
                    <a:srgbClr val="000000"/>
                  </a:solidFill>
                  <a:latin typeface="+mj-ea"/>
                  <a:ea typeface="+mj-ea"/>
                  <a:cs typeface="Times New Roman" pitchFamily="18" charset="0"/>
                </a:rPr>
                <a:t>高品質手機殼</a:t>
              </a:r>
              <a:endParaRPr kumimoji="0" lang="en-US" altLang="zh-TW" sz="1400" kern="0" dirty="0">
                <a:solidFill>
                  <a:srgbClr val="000000"/>
                </a:solidFill>
                <a:latin typeface="+mj-ea"/>
                <a:ea typeface="+mj-ea"/>
                <a:cs typeface="Times New Roman" pitchFamily="18" charset="0"/>
              </a:endParaRPr>
            </a:p>
          </p:txBody>
        </p:sp>
        <p:sp>
          <p:nvSpPr>
            <p:cNvPr id="11" name="Text Box 16"/>
            <p:cNvSpPr txBox="1">
              <a:spLocks noChangeArrowheads="1"/>
            </p:cNvSpPr>
            <p:nvPr/>
          </p:nvSpPr>
          <p:spPr bwMode="black">
            <a:xfrm>
              <a:off x="1004887" y="2109833"/>
              <a:ext cx="781050" cy="313851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 marL="180975" indent="-180975" algn="ctr" eaLnBrk="1" fontAlgn="auto" hangingPunct="1">
                <a:spcBef>
                  <a:spcPts val="0"/>
                </a:spcBef>
                <a:spcAft>
                  <a:spcPts val="0"/>
                </a:spcAft>
                <a:buClr>
                  <a:srgbClr val="1F3F5F"/>
                </a:buClr>
                <a:defRPr/>
              </a:pPr>
              <a:r>
                <a:rPr kumimoji="0" lang="en-US" altLang="zh-TW" sz="1400" b="1" kern="0" dirty="0">
                  <a:solidFill>
                    <a:srgbClr val="0000FF"/>
                  </a:solidFill>
                  <a:latin typeface="+mj-ea"/>
                  <a:ea typeface="+mj-ea"/>
                </a:rPr>
                <a:t>CAD</a:t>
              </a:r>
              <a:endParaRPr kumimoji="0" lang="zh-TW" altLang="en-US" sz="1400" b="1" kern="0" dirty="0">
                <a:solidFill>
                  <a:srgbClr val="0000FF"/>
                </a:solidFill>
                <a:latin typeface="+mj-ea"/>
                <a:ea typeface="+mj-ea"/>
              </a:endParaRPr>
            </a:p>
          </p:txBody>
        </p:sp>
        <p:sp>
          <p:nvSpPr>
            <p:cNvPr id="12" name="文字方塊 11"/>
            <p:cNvSpPr txBox="1">
              <a:spLocks noChangeArrowheads="1"/>
            </p:cNvSpPr>
            <p:nvPr/>
          </p:nvSpPr>
          <p:spPr bwMode="auto">
            <a:xfrm>
              <a:off x="2166937" y="3079512"/>
              <a:ext cx="1900238" cy="282466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 marL="180975" indent="-180975" algn="ctr">
                <a:buClr>
                  <a:srgbClr val="1F3F5F"/>
                </a:buClr>
                <a:defRPr/>
              </a:pPr>
              <a:r>
                <a:rPr lang="zh-TW" altLang="en-US" sz="1200" b="1" kern="0" dirty="0">
                  <a:solidFill>
                    <a:srgbClr val="0000FF"/>
                  </a:solidFill>
                  <a:latin typeface="+mj-ea"/>
                  <a:ea typeface="+mj-ea"/>
                </a:rPr>
                <a:t>加工參數再優化</a:t>
              </a:r>
              <a:endParaRPr lang="en-US" altLang="zh-TW" sz="1200" b="1" kern="0" dirty="0">
                <a:solidFill>
                  <a:srgbClr val="0000FF"/>
                </a:solidFill>
                <a:latin typeface="+mj-ea"/>
                <a:ea typeface="+mj-ea"/>
              </a:endParaRPr>
            </a:p>
          </p:txBody>
        </p:sp>
        <p:cxnSp>
          <p:nvCxnSpPr>
            <p:cNvPr id="13" name="直線接點 30"/>
            <p:cNvCxnSpPr>
              <a:cxnSpLocks noChangeShapeType="1"/>
            </p:cNvCxnSpPr>
            <p:nvPr/>
          </p:nvCxnSpPr>
          <p:spPr bwMode="auto">
            <a:xfrm flipH="1">
              <a:off x="3126308" y="2431683"/>
              <a:ext cx="509588" cy="0"/>
            </a:xfrm>
            <a:prstGeom prst="line">
              <a:avLst/>
            </a:prstGeom>
            <a:noFill/>
            <a:ln w="73025" algn="ctr">
              <a:solidFill>
                <a:srgbClr val="7F7F7F"/>
              </a:solidFill>
              <a:round/>
              <a:headEnd type="triangle" w="med" len="med"/>
              <a:tailEnd/>
            </a:ln>
            <a:extLst>
              <a:ext uri="{909E8E84-426E-40DD-AFC4-6F175D3DCCD1}">
                <a14:hiddenFill xmlns:a14="http://schemas.microsoft.com/office/drawing/2010/main" xmlns="">
                  <a:noFill/>
                </a14:hiddenFill>
              </a:ext>
            </a:extLst>
          </p:spPr>
        </p:cxnSp>
        <p:pic>
          <p:nvPicPr>
            <p:cNvPr id="14" name="Picture 2" descr="C:\Documents and Settings\Administrator\桌面\cloud.png"/>
            <p:cNvPicPr>
              <a:picLocks noChangeAspect="1" noChangeArrowheads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xmlns="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098117" y="1910079"/>
              <a:ext cx="486410" cy="28642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15" name="Text Box 20"/>
            <p:cNvSpPr txBox="1">
              <a:spLocks noChangeArrowheads="1"/>
            </p:cNvSpPr>
            <p:nvPr/>
          </p:nvSpPr>
          <p:spPr bwMode="auto">
            <a:xfrm>
              <a:off x="7524750" y="1596663"/>
              <a:ext cx="930275" cy="314053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kumimoji="0" lang="zh-TW" altLang="en-US" sz="1400" kern="0" dirty="0">
                  <a:solidFill>
                    <a:sysClr val="windowText" lastClr="000000"/>
                  </a:solidFill>
                  <a:latin typeface="+mj-ea"/>
                  <a:ea typeface="+mj-ea"/>
                  <a:cs typeface="Times New Roman" pitchFamily="18" charset="0"/>
                </a:rPr>
                <a:t>手機殼</a:t>
              </a:r>
              <a:endParaRPr kumimoji="0" lang="en-US" altLang="zh-TW" sz="1400" kern="0" dirty="0">
                <a:solidFill>
                  <a:sysClr val="windowText" lastClr="000000"/>
                </a:solidFill>
                <a:latin typeface="+mj-ea"/>
                <a:ea typeface="+mj-ea"/>
                <a:cs typeface="Times New Roman" pitchFamily="18" charset="0"/>
              </a:endParaRPr>
            </a:p>
          </p:txBody>
        </p:sp>
        <p:pic>
          <p:nvPicPr>
            <p:cNvPr id="16" name="Picture 19"/>
            <p:cNvPicPr>
              <a:picLocks noChangeAspect="1" noChangeArrowheads="1"/>
            </p:cNvPicPr>
            <p:nvPr/>
          </p:nvPicPr>
          <p:blipFill>
            <a:blip r:embed="rId5" cstate="print">
              <a:duotone>
                <a:prstClr val="black"/>
                <a:schemeClr val="tx2">
                  <a:tint val="45000"/>
                  <a:satMod val="400000"/>
                </a:schemeClr>
              </a:duotone>
            </a:blip>
            <a:srcRect/>
            <a:stretch>
              <a:fillRect/>
            </a:stretch>
          </p:blipFill>
          <p:spPr bwMode="auto">
            <a:xfrm rot="5400000">
              <a:off x="7718610" y="2796924"/>
              <a:ext cx="272591" cy="37312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cxnSp>
          <p:nvCxnSpPr>
            <p:cNvPr id="17" name="AutoShape 4"/>
            <p:cNvCxnSpPr>
              <a:cxnSpLocks noChangeShapeType="1"/>
            </p:cNvCxnSpPr>
            <p:nvPr/>
          </p:nvCxnSpPr>
          <p:spPr bwMode="auto">
            <a:xfrm flipV="1">
              <a:off x="4654104" y="2293981"/>
              <a:ext cx="1340391" cy="836637"/>
            </a:xfrm>
            <a:prstGeom prst="bentConnector3">
              <a:avLst>
                <a:gd name="adj1" fmla="val 74032"/>
              </a:avLst>
            </a:prstGeom>
            <a:noFill/>
            <a:ln w="73025">
              <a:solidFill>
                <a:srgbClr val="7F7F7F"/>
              </a:solidFill>
              <a:miter lim="800000"/>
              <a:headEnd/>
              <a:tailEnd type="triangle" w="med" len="med"/>
            </a:ln>
            <a:extLst>
              <a:ext uri="{909E8E84-426E-40DD-AFC4-6F175D3DCCD1}">
                <a14:hiddenFill xmlns:a14="http://schemas.microsoft.com/office/drawing/2010/main" xmlns="">
                  <a:noFill/>
                </a14:hiddenFill>
              </a:ext>
            </a:extLst>
          </p:spPr>
        </p:cxnSp>
        <p:grpSp>
          <p:nvGrpSpPr>
            <p:cNvPr id="18" name="群組 16"/>
            <p:cNvGrpSpPr>
              <a:grpSpLocks/>
            </p:cNvGrpSpPr>
            <p:nvPr/>
          </p:nvGrpSpPr>
          <p:grpSpPr bwMode="auto">
            <a:xfrm>
              <a:off x="5795964" y="2501590"/>
              <a:ext cx="1512888" cy="501636"/>
              <a:chOff x="6093540" y="1735134"/>
              <a:chExt cx="1576752" cy="595878"/>
            </a:xfrm>
          </p:grpSpPr>
          <p:sp>
            <p:nvSpPr>
              <p:cNvPr id="74" name="Text Box 15"/>
              <p:cNvSpPr txBox="1">
                <a:spLocks noChangeArrowheads="1"/>
              </p:cNvSpPr>
              <p:nvPr/>
            </p:nvSpPr>
            <p:spPr bwMode="auto">
              <a:xfrm>
                <a:off x="6093540" y="1958198"/>
                <a:ext cx="1576752" cy="372814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>
                <a:spAutoFit/>
              </a:bodyPr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r>
                  <a:rPr kumimoji="0" lang="en-US" altLang="zh-TW" sz="1400" kern="0" dirty="0">
                    <a:solidFill>
                      <a:sysClr val="windowText" lastClr="000000"/>
                    </a:solidFill>
                    <a:latin typeface="+mj-ea"/>
                    <a:ea typeface="+mj-ea"/>
                    <a:cs typeface="Times New Roman" pitchFamily="18" charset="0"/>
                  </a:rPr>
                  <a:t>(</a:t>
                </a:r>
                <a:r>
                  <a:rPr kumimoji="0" lang="zh-TW" altLang="en-US" sz="1400" kern="0" dirty="0">
                    <a:solidFill>
                      <a:sysClr val="windowText" lastClr="000000"/>
                    </a:solidFill>
                    <a:latin typeface="+mj-ea"/>
                    <a:ea typeface="+mj-ea"/>
                    <a:cs typeface="Times New Roman" pitchFamily="18" charset="0"/>
                  </a:rPr>
                  <a:t>製程參數</a:t>
                </a:r>
                <a:r>
                  <a:rPr kumimoji="0" lang="en-US" altLang="zh-TW" sz="1400" kern="0" dirty="0">
                    <a:solidFill>
                      <a:sysClr val="windowText" lastClr="000000"/>
                    </a:solidFill>
                    <a:latin typeface="+mj-ea"/>
                    <a:ea typeface="+mj-ea"/>
                    <a:cs typeface="Times New Roman" pitchFamily="18" charset="0"/>
                  </a:rPr>
                  <a:t>A)</a:t>
                </a:r>
              </a:p>
            </p:txBody>
          </p:sp>
          <p:sp>
            <p:nvSpPr>
              <p:cNvPr id="75" name="Text Box 26"/>
              <p:cNvSpPr txBox="1">
                <a:spLocks noChangeArrowheads="1"/>
              </p:cNvSpPr>
              <p:nvPr/>
            </p:nvSpPr>
            <p:spPr bwMode="auto">
              <a:xfrm>
                <a:off x="6141521" y="1735134"/>
                <a:ext cx="1455972" cy="372815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>
                <a:spAutoFit/>
              </a:bodyPr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r>
                  <a:rPr lang="en-US" altLang="zh-TW" sz="1400" kern="0" dirty="0">
                    <a:solidFill>
                      <a:srgbClr val="0000FF"/>
                    </a:solidFill>
                    <a:latin typeface="+mj-ea"/>
                    <a:ea typeface="+mj-ea"/>
                    <a:cs typeface="Times New Roman" pitchFamily="18" charset="0"/>
                  </a:rPr>
                  <a:t>100</a:t>
                </a:r>
                <a:r>
                  <a:rPr lang="zh-TW" altLang="en-US" sz="1400" kern="0" dirty="0">
                    <a:solidFill>
                      <a:srgbClr val="0000FF"/>
                    </a:solidFill>
                    <a:latin typeface="+mj-ea"/>
                    <a:ea typeface="+mj-ea"/>
                    <a:cs typeface="Times New Roman" pitchFamily="18" charset="0"/>
                  </a:rPr>
                  <a:t>噸</a:t>
                </a:r>
                <a:r>
                  <a:rPr kumimoji="0" lang="zh-TW" altLang="en-US" sz="1400" kern="0" dirty="0">
                    <a:solidFill>
                      <a:sysClr val="windowText" lastClr="000000"/>
                    </a:solidFill>
                    <a:latin typeface="+mj-ea"/>
                    <a:ea typeface="+mj-ea"/>
                    <a:cs typeface="Times New Roman" pitchFamily="18" charset="0"/>
                  </a:rPr>
                  <a:t>射出機</a:t>
                </a:r>
              </a:p>
            </p:txBody>
          </p:sp>
        </p:grpSp>
        <p:sp>
          <p:nvSpPr>
            <p:cNvPr id="19" name="Text Box 20"/>
            <p:cNvSpPr txBox="1">
              <a:spLocks noChangeArrowheads="1"/>
            </p:cNvSpPr>
            <p:nvPr/>
          </p:nvSpPr>
          <p:spPr bwMode="auto">
            <a:xfrm>
              <a:off x="7437437" y="3207400"/>
              <a:ext cx="801688" cy="314053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kumimoji="0" lang="zh-TW" altLang="en-US" sz="1400" kern="0" dirty="0">
                  <a:solidFill>
                    <a:sysClr val="windowText" lastClr="000000"/>
                  </a:solidFill>
                  <a:latin typeface="+mj-ea"/>
                  <a:ea typeface="+mj-ea"/>
                  <a:cs typeface="Times New Roman" pitchFamily="18" charset="0"/>
                </a:rPr>
                <a:t>手機殼</a:t>
              </a:r>
              <a:endParaRPr kumimoji="0" lang="en-US" altLang="zh-TW" sz="1400" kern="0" dirty="0">
                <a:solidFill>
                  <a:sysClr val="windowText" lastClr="000000"/>
                </a:solidFill>
                <a:latin typeface="+mj-ea"/>
                <a:ea typeface="+mj-ea"/>
                <a:cs typeface="Times New Roman" pitchFamily="18" charset="0"/>
              </a:endParaRPr>
            </a:p>
          </p:txBody>
        </p:sp>
        <p:sp>
          <p:nvSpPr>
            <p:cNvPr id="20" name="Text Box 16"/>
            <p:cNvSpPr txBox="1">
              <a:spLocks noChangeArrowheads="1"/>
            </p:cNvSpPr>
            <p:nvPr/>
          </p:nvSpPr>
          <p:spPr bwMode="black">
            <a:xfrm>
              <a:off x="2279650" y="2045080"/>
              <a:ext cx="779462" cy="313851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 marL="180975" indent="-180975" algn="ctr" eaLnBrk="1" fontAlgn="auto" hangingPunct="1">
                <a:spcBef>
                  <a:spcPts val="0"/>
                </a:spcBef>
                <a:spcAft>
                  <a:spcPts val="0"/>
                </a:spcAft>
                <a:buClr>
                  <a:srgbClr val="1F3F5F"/>
                </a:buClr>
                <a:defRPr/>
              </a:pPr>
              <a:r>
                <a:rPr kumimoji="0" lang="en-US" altLang="zh-TW" sz="1400" b="1" kern="0" dirty="0">
                  <a:solidFill>
                    <a:srgbClr val="0000FF"/>
                  </a:solidFill>
                  <a:latin typeface="+mj-ea"/>
                  <a:ea typeface="+mj-ea"/>
                </a:rPr>
                <a:t>CAE</a:t>
              </a:r>
              <a:endParaRPr kumimoji="0" lang="zh-TW" altLang="en-US" sz="1400" b="1" kern="0" dirty="0">
                <a:solidFill>
                  <a:srgbClr val="0000FF"/>
                </a:solidFill>
                <a:latin typeface="+mj-ea"/>
                <a:ea typeface="+mj-ea"/>
              </a:endParaRPr>
            </a:p>
          </p:txBody>
        </p:sp>
        <p:sp>
          <p:nvSpPr>
            <p:cNvPr id="21" name="Text Box 16"/>
            <p:cNvSpPr txBox="1">
              <a:spLocks noChangeArrowheads="1"/>
            </p:cNvSpPr>
            <p:nvPr/>
          </p:nvSpPr>
          <p:spPr bwMode="black">
            <a:xfrm>
              <a:off x="3779837" y="1972232"/>
              <a:ext cx="779463" cy="313851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 marL="180975" indent="-180975" algn="ctr" eaLnBrk="1" fontAlgn="auto" hangingPunct="1">
                <a:spcBef>
                  <a:spcPts val="0"/>
                </a:spcBef>
                <a:spcAft>
                  <a:spcPts val="0"/>
                </a:spcAft>
                <a:buClr>
                  <a:srgbClr val="1F3F5F"/>
                </a:buClr>
                <a:defRPr/>
              </a:pPr>
              <a:r>
                <a:rPr kumimoji="0" lang="en-US" altLang="zh-TW" sz="1400" b="1" kern="0" dirty="0">
                  <a:solidFill>
                    <a:srgbClr val="0000FF"/>
                  </a:solidFill>
                  <a:latin typeface="+mj-ea"/>
                  <a:ea typeface="+mj-ea"/>
                </a:rPr>
                <a:t>CAM</a:t>
              </a:r>
              <a:endParaRPr kumimoji="0" lang="zh-TW" altLang="en-US" sz="1400" b="1" kern="0" dirty="0">
                <a:solidFill>
                  <a:srgbClr val="0000FF"/>
                </a:solidFill>
                <a:latin typeface="+mj-ea"/>
                <a:ea typeface="+mj-ea"/>
              </a:endParaRPr>
            </a:p>
          </p:txBody>
        </p:sp>
        <p:pic>
          <p:nvPicPr>
            <p:cNvPr id="22" name="Picture 4" descr="D:\PMC\圖庫\產品\plastic_injection3.jpg"/>
            <p:cNvPicPr>
              <a:picLocks noChangeAspect="1" noChangeArrowheads="1"/>
            </p:cNvPicPr>
            <p:nvPr/>
          </p:nvPicPr>
          <p:blipFill>
            <a:blip r:embed="rId6" cstate="print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xmlns="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827584" y="2865331"/>
              <a:ext cx="1024271" cy="48892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cxnSp>
          <p:nvCxnSpPr>
            <p:cNvPr id="23" name="AutoShape 4"/>
            <p:cNvCxnSpPr>
              <a:cxnSpLocks noChangeShapeType="1"/>
            </p:cNvCxnSpPr>
            <p:nvPr/>
          </p:nvCxnSpPr>
          <p:spPr bwMode="auto">
            <a:xfrm>
              <a:off x="4654104" y="3130618"/>
              <a:ext cx="1358056" cy="436651"/>
            </a:xfrm>
            <a:prstGeom prst="bentConnector3">
              <a:avLst>
                <a:gd name="adj1" fmla="val 72954"/>
              </a:avLst>
            </a:prstGeom>
            <a:noFill/>
            <a:ln w="73025">
              <a:solidFill>
                <a:srgbClr val="7F7F7F"/>
              </a:solidFill>
              <a:miter lim="800000"/>
              <a:headEnd/>
              <a:tailEnd type="triangle" w="med" len="med"/>
            </a:ln>
            <a:extLst>
              <a:ext uri="{909E8E84-426E-40DD-AFC4-6F175D3DCCD1}">
                <a14:hiddenFill xmlns:a14="http://schemas.microsoft.com/office/drawing/2010/main" xmlns="">
                  <a:noFill/>
                </a14:hiddenFill>
              </a:ext>
            </a:extLst>
          </p:spPr>
        </p:cxnSp>
        <p:grpSp>
          <p:nvGrpSpPr>
            <p:cNvPr id="24" name="群組 29"/>
            <p:cNvGrpSpPr>
              <a:grpSpLocks/>
            </p:cNvGrpSpPr>
            <p:nvPr/>
          </p:nvGrpSpPr>
          <p:grpSpPr bwMode="auto">
            <a:xfrm>
              <a:off x="5867400" y="3854928"/>
              <a:ext cx="1368425" cy="516204"/>
              <a:chOff x="6112889" y="3349093"/>
              <a:chExt cx="1426191" cy="613185"/>
            </a:xfrm>
          </p:grpSpPr>
          <p:sp>
            <p:nvSpPr>
              <p:cNvPr id="72" name="Text Box 26"/>
              <p:cNvSpPr txBox="1">
                <a:spLocks noChangeArrowheads="1"/>
              </p:cNvSpPr>
              <p:nvPr/>
            </p:nvSpPr>
            <p:spPr bwMode="auto">
              <a:xfrm>
                <a:off x="6187342" y="3349093"/>
                <a:ext cx="1326920" cy="372815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>
                <a:spAutoFit/>
              </a:bodyPr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r>
                  <a:rPr lang="en-US" altLang="zh-TW" sz="1400" kern="0" dirty="0">
                    <a:solidFill>
                      <a:srgbClr val="0000FF"/>
                    </a:solidFill>
                    <a:latin typeface="+mj-ea"/>
                    <a:ea typeface="+mj-ea"/>
                    <a:cs typeface="Times New Roman" pitchFamily="18" charset="0"/>
                  </a:rPr>
                  <a:t>60</a:t>
                </a:r>
                <a:r>
                  <a:rPr lang="zh-TW" altLang="en-US" sz="1400" kern="0" dirty="0">
                    <a:solidFill>
                      <a:srgbClr val="0000FF"/>
                    </a:solidFill>
                    <a:latin typeface="+mj-ea"/>
                    <a:ea typeface="+mj-ea"/>
                    <a:cs typeface="Times New Roman" pitchFamily="18" charset="0"/>
                  </a:rPr>
                  <a:t>噸</a:t>
                </a:r>
                <a:r>
                  <a:rPr kumimoji="0" lang="zh-TW" altLang="en-US" sz="1400" kern="0" dirty="0">
                    <a:solidFill>
                      <a:sysClr val="windowText" lastClr="000000"/>
                    </a:solidFill>
                    <a:latin typeface="+mj-ea"/>
                    <a:ea typeface="+mj-ea"/>
                    <a:cs typeface="Times New Roman" pitchFamily="18" charset="0"/>
                  </a:rPr>
                  <a:t>射出機</a:t>
                </a:r>
              </a:p>
            </p:txBody>
          </p:sp>
          <p:sp>
            <p:nvSpPr>
              <p:cNvPr id="73" name="Text Box 15"/>
              <p:cNvSpPr txBox="1">
                <a:spLocks noChangeArrowheads="1"/>
              </p:cNvSpPr>
              <p:nvPr/>
            </p:nvSpPr>
            <p:spPr bwMode="auto">
              <a:xfrm>
                <a:off x="6112889" y="3589463"/>
                <a:ext cx="1426191" cy="372815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>
                <a:spAutoFit/>
              </a:bodyPr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r>
                  <a:rPr kumimoji="0" lang="en-US" altLang="zh-TW" sz="1400" kern="0" dirty="0">
                    <a:solidFill>
                      <a:sysClr val="windowText" lastClr="000000"/>
                    </a:solidFill>
                    <a:latin typeface="+mj-ea"/>
                    <a:ea typeface="+mj-ea"/>
                    <a:cs typeface="Times New Roman" pitchFamily="18" charset="0"/>
                  </a:rPr>
                  <a:t>(</a:t>
                </a:r>
                <a:r>
                  <a:rPr kumimoji="0" lang="zh-TW" altLang="en-US" sz="1400" kern="0" dirty="0">
                    <a:solidFill>
                      <a:sysClr val="windowText" lastClr="000000"/>
                    </a:solidFill>
                    <a:latin typeface="+mj-ea"/>
                    <a:ea typeface="+mj-ea"/>
                    <a:cs typeface="Times New Roman" pitchFamily="18" charset="0"/>
                  </a:rPr>
                  <a:t>製程參數</a:t>
                </a:r>
                <a:r>
                  <a:rPr kumimoji="0" lang="en-US" altLang="zh-TW" sz="1400" kern="0" dirty="0">
                    <a:solidFill>
                      <a:sysClr val="windowText" lastClr="000000"/>
                    </a:solidFill>
                    <a:latin typeface="+mj-ea"/>
                    <a:ea typeface="+mj-ea"/>
                    <a:cs typeface="Times New Roman" pitchFamily="18" charset="0"/>
                  </a:rPr>
                  <a:t>B)</a:t>
                </a:r>
              </a:p>
            </p:txBody>
          </p:sp>
        </p:grpSp>
        <p:grpSp>
          <p:nvGrpSpPr>
            <p:cNvPr id="25" name="群組 132"/>
            <p:cNvGrpSpPr>
              <a:grpSpLocks/>
            </p:cNvGrpSpPr>
            <p:nvPr/>
          </p:nvGrpSpPr>
          <p:grpSpPr bwMode="auto">
            <a:xfrm>
              <a:off x="3779837" y="5832649"/>
              <a:ext cx="1261884" cy="798377"/>
              <a:chOff x="323456" y="5769279"/>
              <a:chExt cx="1207549" cy="948369"/>
            </a:xfrm>
          </p:grpSpPr>
          <p:pic>
            <p:nvPicPr>
              <p:cNvPr id="70" name="Picture 8"/>
              <p:cNvPicPr>
                <a:picLocks noChangeAspect="1" noChangeArrowheads="1"/>
              </p:cNvPicPr>
              <p:nvPr/>
            </p:nvPicPr>
            <p:blipFill>
              <a:blip r:embed="rId7" cstate="print">
                <a:extLst>
                  <a:ext uri="{28A0092B-C50C-407E-A947-70E740481C1C}">
                    <a14:useLocalDpi xmlns:a14="http://schemas.microsoft.com/office/drawing/2010/main" xmlns="" val="0"/>
                  </a:ext>
                </a:extLst>
              </a:blip>
              <a:srcRect l="25456" t="18417" r="22916" b="20439"/>
              <a:stretch>
                <a:fillRect/>
              </a:stretch>
            </p:blipFill>
            <p:spPr bwMode="auto">
              <a:xfrm>
                <a:off x="497465" y="5769279"/>
                <a:ext cx="838185" cy="558790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 xmlns="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  <p:sp>
            <p:nvSpPr>
              <p:cNvPr id="71" name="文字方塊 109"/>
              <p:cNvSpPr txBox="1">
                <a:spLocks noChangeArrowheads="1"/>
              </p:cNvSpPr>
              <p:nvPr/>
            </p:nvSpPr>
            <p:spPr bwMode="auto">
              <a:xfrm>
                <a:off x="323456" y="6344833"/>
                <a:ext cx="1207549" cy="372815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wrap="none">
                <a:spAutoFit/>
              </a:bodyPr>
              <a:lstStyle/>
              <a:p>
                <a:pPr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r>
                  <a:rPr kumimoji="0" lang="zh-TW" altLang="en-US" sz="1400" kern="0">
                    <a:solidFill>
                      <a:srgbClr val="000000"/>
                    </a:solidFill>
                    <a:latin typeface="+mj-ea"/>
                    <a:ea typeface="+mj-ea"/>
                    <a:cs typeface="Times New Roman" pitchFamily="18" charset="0"/>
                  </a:rPr>
                  <a:t>自動供料系統</a:t>
                </a:r>
              </a:p>
            </p:txBody>
          </p:sp>
        </p:grpSp>
        <p:grpSp>
          <p:nvGrpSpPr>
            <p:cNvPr id="26" name="群組 131"/>
            <p:cNvGrpSpPr>
              <a:grpSpLocks/>
            </p:cNvGrpSpPr>
            <p:nvPr/>
          </p:nvGrpSpPr>
          <p:grpSpPr bwMode="auto">
            <a:xfrm>
              <a:off x="5329235" y="5832645"/>
              <a:ext cx="749505" cy="798380"/>
              <a:chOff x="2286221" y="5786050"/>
              <a:chExt cx="717233" cy="948372"/>
            </a:xfrm>
          </p:grpSpPr>
          <p:pic>
            <p:nvPicPr>
              <p:cNvPr id="68" name="Picture 4"/>
              <p:cNvPicPr>
                <a:picLocks noChangeAspect="1" noChangeArrowheads="1"/>
              </p:cNvPicPr>
              <p:nvPr/>
            </p:nvPicPr>
            <p:blipFill>
              <a:blip r:embed="rId8" cstate="print">
                <a:extLst>
                  <a:ext uri="{28A0092B-C50C-407E-A947-70E740481C1C}">
                    <a14:useLocalDpi xmlns:a14="http://schemas.microsoft.com/office/drawing/2010/main" xmlns="" val="0"/>
                  </a:ext>
                </a:extLst>
              </a:blip>
              <a:srcRect l="24341" t="17377" r="24178" b="10510"/>
              <a:stretch>
                <a:fillRect/>
              </a:stretch>
            </p:blipFill>
            <p:spPr bwMode="auto">
              <a:xfrm>
                <a:off x="2286787" y="5786050"/>
                <a:ext cx="716667" cy="565204"/>
              </a:xfrm>
              <a:prstGeom prst="rect">
                <a:avLst/>
              </a:prstGeom>
              <a:noFill/>
              <a:ln>
                <a:noFill/>
              </a:ln>
              <a:effectLst>
                <a:prstShdw prst="shdw17" dist="17961" dir="2700000">
                  <a:srgbClr val="2F4D71"/>
                </a:prstShdw>
              </a:effectLst>
              <a:extLst>
                <a:ext uri="{909E8E84-426E-40DD-AFC4-6F175D3DCCD1}">
                  <a14:hiddenFill xmlns:a14="http://schemas.microsoft.com/office/drawing/2010/main" xmlns="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  <p:sp>
            <p:nvSpPr>
              <p:cNvPr id="69" name="文字方塊 109"/>
              <p:cNvSpPr txBox="1">
                <a:spLocks noChangeArrowheads="1"/>
              </p:cNvSpPr>
              <p:nvPr/>
            </p:nvSpPr>
            <p:spPr bwMode="auto">
              <a:xfrm>
                <a:off x="2286221" y="6361607"/>
                <a:ext cx="692132" cy="372815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wrap="none">
                <a:spAutoFit/>
              </a:bodyPr>
              <a:lstStyle/>
              <a:p>
                <a:pPr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r>
                  <a:rPr kumimoji="0" lang="zh-TW" altLang="en-US" sz="1400" kern="0" dirty="0">
                    <a:solidFill>
                      <a:srgbClr val="000000"/>
                    </a:solidFill>
                    <a:latin typeface="+mj-ea"/>
                    <a:ea typeface="+mj-ea"/>
                    <a:cs typeface="Times New Roman" pitchFamily="18" charset="0"/>
                  </a:rPr>
                  <a:t>模溫機</a:t>
                </a:r>
              </a:p>
            </p:txBody>
          </p:sp>
        </p:grpSp>
        <p:grpSp>
          <p:nvGrpSpPr>
            <p:cNvPr id="27" name="群組 128"/>
            <p:cNvGrpSpPr>
              <a:grpSpLocks/>
            </p:cNvGrpSpPr>
            <p:nvPr/>
          </p:nvGrpSpPr>
          <p:grpSpPr bwMode="auto">
            <a:xfrm>
              <a:off x="6410325" y="5832651"/>
              <a:ext cx="1082348" cy="811327"/>
              <a:chOff x="3859251" y="5771317"/>
              <a:chExt cx="1035744" cy="963752"/>
            </a:xfrm>
          </p:grpSpPr>
          <p:pic>
            <p:nvPicPr>
              <p:cNvPr id="66" name="圖片 67"/>
              <p:cNvPicPr>
                <a:picLocks noChangeAspect="1"/>
              </p:cNvPicPr>
              <p:nvPr/>
            </p:nvPicPr>
            <p:blipFill>
              <a:blip r:embed="rId9" cstate="print">
                <a:extLst>
                  <a:ext uri="{28A0092B-C50C-407E-A947-70E740481C1C}">
                    <a14:useLocalDpi xmlns:a14="http://schemas.microsoft.com/office/drawing/2010/main" xmlns="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4013305" y="5771317"/>
                <a:ext cx="719741" cy="536809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 xmlns="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  <p:sp>
            <p:nvSpPr>
              <p:cNvPr id="67" name="文字方塊 109"/>
              <p:cNvSpPr txBox="1">
                <a:spLocks noChangeArrowheads="1"/>
              </p:cNvSpPr>
              <p:nvPr/>
            </p:nvSpPr>
            <p:spPr bwMode="auto">
              <a:xfrm>
                <a:off x="3859251" y="6362254"/>
                <a:ext cx="1035744" cy="372815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wrap="none">
                <a:spAutoFit/>
              </a:bodyPr>
              <a:lstStyle/>
              <a:p>
                <a:pPr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r>
                  <a:rPr kumimoji="0" lang="zh-TW" altLang="en-US" sz="1400" kern="0">
                    <a:solidFill>
                      <a:srgbClr val="000000"/>
                    </a:solidFill>
                    <a:latin typeface="+mj-ea"/>
                    <a:ea typeface="+mj-ea"/>
                    <a:cs typeface="Times New Roman" pitchFamily="18" charset="0"/>
                  </a:rPr>
                  <a:t>熱澆道系統</a:t>
                </a:r>
              </a:p>
            </p:txBody>
          </p:sp>
        </p:grpSp>
        <p:grpSp>
          <p:nvGrpSpPr>
            <p:cNvPr id="28" name="群組 137"/>
            <p:cNvGrpSpPr>
              <a:grpSpLocks/>
            </p:cNvGrpSpPr>
            <p:nvPr/>
          </p:nvGrpSpPr>
          <p:grpSpPr bwMode="auto">
            <a:xfrm>
              <a:off x="2733676" y="5832003"/>
              <a:ext cx="902811" cy="799021"/>
              <a:chOff x="7452887" y="5785282"/>
              <a:chExt cx="863937" cy="949132"/>
            </a:xfrm>
          </p:grpSpPr>
          <p:pic>
            <p:nvPicPr>
              <p:cNvPr id="64" name="圖片 63"/>
              <p:cNvPicPr>
                <a:picLocks noChangeAspect="1"/>
              </p:cNvPicPr>
              <p:nvPr/>
            </p:nvPicPr>
            <p:blipFill rotWithShape="1">
              <a:blip r:embed="rId10" cstate="print">
                <a:clrChange>
                  <a:clrFrom>
                    <a:srgbClr val="C1D4FC"/>
                  </a:clrFrom>
                  <a:clrTo>
                    <a:srgbClr val="C1D4FC">
                      <a:alpha val="0"/>
                    </a:srgbClr>
                  </a:clrTo>
                </a:clrChange>
                <a:extLst/>
              </a:blip>
              <a:srcRect t="-5261" r="2190"/>
              <a:stretch/>
            </p:blipFill>
            <p:spPr bwMode="auto">
              <a:xfrm>
                <a:off x="7610941" y="5785282"/>
                <a:ext cx="486408" cy="557571"/>
              </a:xfrm>
              <a:prstGeom prst="roundRect">
                <a:avLst>
                  <a:gd name="adj" fmla="val 8594"/>
                </a:avLst>
              </a:prstGeom>
              <a:noFill/>
              <a:ln>
                <a:noFill/>
              </a:ln>
              <a:effectLst/>
            </p:spPr>
          </p:pic>
          <p:sp>
            <p:nvSpPr>
              <p:cNvPr id="65" name="文字方塊 116"/>
              <p:cNvSpPr txBox="1">
                <a:spLocks noChangeArrowheads="1"/>
              </p:cNvSpPr>
              <p:nvPr/>
            </p:nvSpPr>
            <p:spPr bwMode="auto">
              <a:xfrm>
                <a:off x="7452887" y="6361600"/>
                <a:ext cx="863937" cy="372814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wrap="none">
                <a:spAutoFit/>
              </a:bodyPr>
              <a:lstStyle/>
              <a:p>
                <a:pPr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r>
                  <a:rPr kumimoji="0" lang="zh-TW" altLang="en-US" sz="1400" kern="0">
                    <a:solidFill>
                      <a:srgbClr val="000000"/>
                    </a:solidFill>
                    <a:latin typeface="+mj-ea"/>
                    <a:ea typeface="+mj-ea"/>
                    <a:cs typeface="Times New Roman" pitchFamily="18" charset="0"/>
                  </a:rPr>
                  <a:t>檢測設備</a:t>
                </a:r>
              </a:p>
            </p:txBody>
          </p:sp>
        </p:grpSp>
        <p:grpSp>
          <p:nvGrpSpPr>
            <p:cNvPr id="29" name="群組 139"/>
            <p:cNvGrpSpPr>
              <a:grpSpLocks/>
            </p:cNvGrpSpPr>
            <p:nvPr/>
          </p:nvGrpSpPr>
          <p:grpSpPr bwMode="auto">
            <a:xfrm>
              <a:off x="1476375" y="5793806"/>
              <a:ext cx="1082348" cy="837218"/>
              <a:chOff x="6008259" y="5739914"/>
              <a:chExt cx="1035744" cy="994506"/>
            </a:xfrm>
          </p:grpSpPr>
          <p:sp>
            <p:nvSpPr>
              <p:cNvPr id="62" name="文字方塊 111"/>
              <p:cNvSpPr txBox="1">
                <a:spLocks noChangeArrowheads="1"/>
              </p:cNvSpPr>
              <p:nvPr/>
            </p:nvSpPr>
            <p:spPr bwMode="auto">
              <a:xfrm>
                <a:off x="6008259" y="6361606"/>
                <a:ext cx="1035744" cy="372814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wrap="none">
                <a:spAutoFit/>
              </a:bodyPr>
              <a:lstStyle/>
              <a:p>
                <a:pPr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r>
                  <a:rPr kumimoji="0" lang="zh-TW" altLang="en-US" sz="1400" kern="0" dirty="0">
                    <a:solidFill>
                      <a:srgbClr val="000000"/>
                    </a:solidFill>
                    <a:latin typeface="+mj-ea"/>
                    <a:ea typeface="+mj-ea"/>
                    <a:cs typeface="Times New Roman" pitchFamily="18" charset="0"/>
                  </a:rPr>
                  <a:t>自動化設備</a:t>
                </a:r>
              </a:p>
            </p:txBody>
          </p:sp>
          <p:pic>
            <p:nvPicPr>
              <p:cNvPr id="63" name="圖片 84"/>
              <p:cNvPicPr>
                <a:picLocks noChangeAspect="1"/>
              </p:cNvPicPr>
              <p:nvPr/>
            </p:nvPicPr>
            <p:blipFill>
              <a:blip r:embed="rId11" cstate="print">
                <a:extLst>
                  <a:ext uri="{28A0092B-C50C-407E-A947-70E740481C1C}">
                    <a14:useLocalDpi xmlns:a14="http://schemas.microsoft.com/office/drawing/2010/main" xmlns="" val="0"/>
                  </a:ext>
                </a:extLst>
              </a:blip>
              <a:srcRect l="24283" r="13737"/>
              <a:stretch>
                <a:fillRect/>
              </a:stretch>
            </p:blipFill>
            <p:spPr bwMode="auto">
              <a:xfrm>
                <a:off x="6352108" y="5739914"/>
                <a:ext cx="402933" cy="649448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 xmlns="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</p:grpSp>
        <p:pic>
          <p:nvPicPr>
            <p:cNvPr id="30" name="Picture 8"/>
            <p:cNvPicPr>
              <a:picLocks noChangeAspect="1" noChangeArrowheads="1"/>
            </p:cNvPicPr>
            <p:nvPr/>
          </p:nvPicPr>
          <p:blipFill>
            <a:blip r:embed="rId12" cstate="print">
              <a:extLst>
                <a:ext uri="{28A0092B-C50C-407E-A947-70E740481C1C}">
                  <a14:useLocalDpi xmlns:a14="http://schemas.microsoft.com/office/drawing/2010/main" xmlns="" val="0"/>
                </a:ext>
              </a:extLst>
            </a:blip>
            <a:srcRect r="49939" b="26579"/>
            <a:stretch>
              <a:fillRect/>
            </a:stretch>
          </p:blipFill>
          <p:spPr bwMode="auto">
            <a:xfrm>
              <a:off x="3919602" y="2276872"/>
              <a:ext cx="432828" cy="377844"/>
            </a:xfrm>
            <a:prstGeom prst="rect">
              <a:avLst/>
            </a:prstGeom>
            <a:noFill/>
            <a:ln w="9525">
              <a:solidFill>
                <a:srgbClr val="000000"/>
              </a:solidFill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</a:extLst>
          </p:spPr>
        </p:pic>
        <p:cxnSp>
          <p:nvCxnSpPr>
            <p:cNvPr id="31" name="AutoShape 4"/>
            <p:cNvCxnSpPr>
              <a:cxnSpLocks noChangeShapeType="1"/>
            </p:cNvCxnSpPr>
            <p:nvPr/>
          </p:nvCxnSpPr>
          <p:spPr bwMode="auto">
            <a:xfrm rot="10800000">
              <a:off x="2676525" y="2781647"/>
              <a:ext cx="992187" cy="284914"/>
            </a:xfrm>
            <a:prstGeom prst="bentConnector2">
              <a:avLst/>
            </a:prstGeom>
            <a:noFill/>
            <a:ln w="50800">
              <a:solidFill>
                <a:schemeClr val="tx1">
                  <a:lumMod val="50000"/>
                  <a:lumOff val="50000"/>
                </a:schemeClr>
              </a:solidFill>
              <a:miter lim="800000"/>
              <a:headEnd/>
              <a:tailEnd type="triangle" w="med" len="med"/>
            </a:ln>
          </p:spPr>
        </p:cxnSp>
        <p:sp>
          <p:nvSpPr>
            <p:cNvPr id="32" name="矩形 31"/>
            <p:cNvSpPr>
              <a:spLocks noChangeArrowheads="1"/>
            </p:cNvSpPr>
            <p:nvPr/>
          </p:nvSpPr>
          <p:spPr bwMode="auto">
            <a:xfrm>
              <a:off x="8669337" y="2342945"/>
              <a:ext cx="439738" cy="114032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 eaLnBrk="1" fontAlgn="auto" hangingPunct="1">
                <a:lnSpc>
                  <a:spcPts val="1600"/>
                </a:lnSpc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kumimoji="0" lang="zh-TW" altLang="en-US" sz="1600" b="1" kern="0" dirty="0">
                  <a:solidFill>
                    <a:srgbClr val="FF0000"/>
                  </a:solidFill>
                  <a:latin typeface="+mj-ea"/>
                  <a:ea typeface="+mj-ea"/>
                  <a:cs typeface="Times New Roman" pitchFamily="18" charset="0"/>
                </a:rPr>
                <a:t>高品質產品</a:t>
              </a:r>
              <a:endParaRPr kumimoji="0" lang="zh-TW" altLang="en-US" sz="1600" kern="0" dirty="0">
                <a:solidFill>
                  <a:srgbClr val="FF0000"/>
                </a:solidFill>
                <a:latin typeface="+mj-ea"/>
                <a:ea typeface="+mj-ea"/>
                <a:cs typeface="Times New Roman" pitchFamily="18" charset="0"/>
              </a:endParaRPr>
            </a:p>
          </p:txBody>
        </p:sp>
        <p:sp>
          <p:nvSpPr>
            <p:cNvPr id="33" name="矩形 32"/>
            <p:cNvSpPr>
              <a:spLocks noChangeArrowheads="1"/>
            </p:cNvSpPr>
            <p:nvPr/>
          </p:nvSpPr>
          <p:spPr bwMode="auto">
            <a:xfrm>
              <a:off x="4572039" y="2857733"/>
              <a:ext cx="1107996" cy="282466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pPr marL="180975" indent="-180975" algn="ctr" eaLnBrk="1" fontAlgn="auto" hangingPunct="1">
                <a:spcBef>
                  <a:spcPts val="0"/>
                </a:spcBef>
                <a:spcAft>
                  <a:spcPts val="0"/>
                </a:spcAft>
                <a:buClr>
                  <a:srgbClr val="1F3F5F"/>
                </a:buClr>
                <a:defRPr/>
              </a:pPr>
              <a:r>
                <a:rPr kumimoji="0" lang="zh-TW" altLang="en-US" sz="1200" b="1" kern="0" dirty="0">
                  <a:solidFill>
                    <a:srgbClr val="0000FF"/>
                  </a:solidFill>
                  <a:latin typeface="+mj-ea"/>
                  <a:ea typeface="+mj-ea"/>
                </a:rPr>
                <a:t>參數自動轉換</a:t>
              </a:r>
              <a:endParaRPr kumimoji="0" lang="en-US" altLang="zh-TW" sz="1200" b="1" kern="0" dirty="0">
                <a:solidFill>
                  <a:srgbClr val="0000FF"/>
                </a:solidFill>
                <a:latin typeface="+mj-ea"/>
                <a:ea typeface="+mj-ea"/>
              </a:endParaRPr>
            </a:p>
          </p:txBody>
        </p:sp>
        <p:sp>
          <p:nvSpPr>
            <p:cNvPr id="34" name="矩形 33"/>
            <p:cNvSpPr/>
            <p:nvPr/>
          </p:nvSpPr>
          <p:spPr bwMode="auto">
            <a:xfrm>
              <a:off x="250825" y="4549411"/>
              <a:ext cx="414337" cy="2182184"/>
            </a:xfrm>
            <a:prstGeom prst="rect">
              <a:avLst/>
            </a:prstGeom>
            <a:solidFill>
              <a:srgbClr val="9BBB59">
                <a:lumMod val="50000"/>
              </a:srgbClr>
            </a:solidFill>
            <a:ln w="12700" cap="flat" cmpd="sng" algn="ctr">
              <a:noFill/>
              <a:prstDash val="solid"/>
              <a:round/>
              <a:headEnd type="none" w="sm" len="sm"/>
              <a:tailEnd type="none" w="sm" len="sm"/>
            </a:ln>
            <a:effectLst/>
          </p:spPr>
          <p:txBody>
            <a:bodyPr lIns="83232" tIns="41616" rIns="83232" bIns="41616"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kumimoji="0" lang="zh-TW" altLang="en-US" sz="1600" b="1" kern="0" dirty="0">
                  <a:solidFill>
                    <a:prstClr val="white"/>
                  </a:solidFill>
                  <a:latin typeface="+mj-ea"/>
                  <a:ea typeface="+mj-ea"/>
                </a:rPr>
                <a:t>廠商已投入發展</a:t>
              </a:r>
            </a:p>
          </p:txBody>
        </p:sp>
        <p:sp>
          <p:nvSpPr>
            <p:cNvPr id="35" name="矩形 34"/>
            <p:cNvSpPr>
              <a:spLocks noChangeArrowheads="1"/>
            </p:cNvSpPr>
            <p:nvPr/>
          </p:nvSpPr>
          <p:spPr bwMode="auto">
            <a:xfrm>
              <a:off x="250825" y="1557811"/>
              <a:ext cx="415925" cy="2753632"/>
            </a:xfrm>
            <a:prstGeom prst="rect">
              <a:avLst/>
            </a:prstGeom>
            <a:solidFill>
              <a:srgbClr val="1F497D"/>
            </a:solidFill>
            <a:ln w="12700" algn="ctr">
              <a:noFill/>
              <a:round/>
              <a:headEnd type="none" w="sm" len="sm"/>
              <a:tailEnd type="none" w="sm" len="sm"/>
            </a:ln>
          </p:spPr>
          <p:txBody>
            <a:bodyPr lIns="83232" tIns="41616" rIns="83232" bIns="41616"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kumimoji="0" lang="zh-TW" altLang="en-US" sz="1600" b="1" kern="0" dirty="0">
                  <a:solidFill>
                    <a:srgbClr val="FFFFFF"/>
                  </a:solidFill>
                  <a:latin typeface="+mj-ea"/>
                  <a:ea typeface="+mj-ea"/>
                </a:rPr>
                <a:t>政府協助作法</a:t>
              </a:r>
            </a:p>
          </p:txBody>
        </p:sp>
        <p:pic>
          <p:nvPicPr>
            <p:cNvPr id="36" name="Picture 2" descr="C:\Documents and Settings\Administrator\桌面\cloud.png"/>
            <p:cNvPicPr>
              <a:picLocks noChangeAspect="1" noChangeArrowheads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xmlns="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435240" y="1844824"/>
              <a:ext cx="486410" cy="28642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37" name="Picture 2" descr="C:\Documents and Settings\Administrator\桌面\cloud.png"/>
            <p:cNvPicPr>
              <a:picLocks noChangeAspect="1" noChangeArrowheads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xmlns="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929390" y="1772816"/>
              <a:ext cx="486410" cy="28642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cxnSp>
          <p:nvCxnSpPr>
            <p:cNvPr id="38" name="直線接點 89"/>
            <p:cNvCxnSpPr>
              <a:cxnSpLocks noChangeShapeType="1"/>
            </p:cNvCxnSpPr>
            <p:nvPr/>
          </p:nvCxnSpPr>
          <p:spPr bwMode="auto">
            <a:xfrm flipH="1">
              <a:off x="7092280" y="2302213"/>
              <a:ext cx="346075" cy="0"/>
            </a:xfrm>
            <a:prstGeom prst="line">
              <a:avLst/>
            </a:prstGeom>
            <a:noFill/>
            <a:ln w="73025" algn="ctr">
              <a:solidFill>
                <a:srgbClr val="7F7F7F"/>
              </a:solidFill>
              <a:round/>
              <a:headEnd type="triangle" w="med" len="med"/>
              <a:tailEnd/>
            </a:ln>
            <a:extLst>
              <a:ext uri="{909E8E84-426E-40DD-AFC4-6F175D3DCCD1}">
                <a14:hiddenFill xmlns:a14="http://schemas.microsoft.com/office/drawing/2010/main" xmlns="">
                  <a:noFill/>
                </a14:hiddenFill>
              </a:ext>
            </a:extLst>
          </p:spPr>
        </p:cxnSp>
        <p:cxnSp>
          <p:nvCxnSpPr>
            <p:cNvPr id="39" name="直線接點 90"/>
            <p:cNvCxnSpPr>
              <a:cxnSpLocks noChangeShapeType="1"/>
            </p:cNvCxnSpPr>
            <p:nvPr/>
          </p:nvCxnSpPr>
          <p:spPr bwMode="auto">
            <a:xfrm flipH="1">
              <a:off x="7092280" y="3544332"/>
              <a:ext cx="346075" cy="0"/>
            </a:xfrm>
            <a:prstGeom prst="line">
              <a:avLst/>
            </a:prstGeom>
            <a:noFill/>
            <a:ln w="73025" algn="ctr">
              <a:solidFill>
                <a:srgbClr val="7F7F7F"/>
              </a:solidFill>
              <a:round/>
              <a:headEnd type="triangle" w="med" len="med"/>
              <a:tailEnd/>
            </a:ln>
            <a:extLst>
              <a:ext uri="{909E8E84-426E-40DD-AFC4-6F175D3DCCD1}">
                <a14:hiddenFill xmlns:a14="http://schemas.microsoft.com/office/drawing/2010/main" xmlns="">
                  <a:noFill/>
                </a14:hiddenFill>
              </a:ext>
            </a:extLst>
          </p:spPr>
        </p:cxnSp>
        <p:cxnSp>
          <p:nvCxnSpPr>
            <p:cNvPr id="40" name="直線接點 91"/>
            <p:cNvCxnSpPr>
              <a:cxnSpLocks noChangeShapeType="1"/>
            </p:cNvCxnSpPr>
            <p:nvPr/>
          </p:nvCxnSpPr>
          <p:spPr bwMode="auto">
            <a:xfrm flipV="1">
              <a:off x="4156999" y="2743239"/>
              <a:ext cx="0" cy="325721"/>
            </a:xfrm>
            <a:prstGeom prst="line">
              <a:avLst/>
            </a:prstGeom>
            <a:noFill/>
            <a:ln w="73025" algn="ctr">
              <a:solidFill>
                <a:srgbClr val="7F7F7F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 xmlns="">
                  <a:noFill/>
                </a14:hiddenFill>
              </a:ext>
            </a:extLst>
          </p:spPr>
        </p:cxnSp>
        <p:sp>
          <p:nvSpPr>
            <p:cNvPr id="41" name="文字方塊 191"/>
            <p:cNvSpPr txBox="1">
              <a:spLocks noChangeArrowheads="1"/>
            </p:cNvSpPr>
            <p:nvPr/>
          </p:nvSpPr>
          <p:spPr bwMode="auto">
            <a:xfrm>
              <a:off x="755650" y="1506009"/>
              <a:ext cx="2376487" cy="345236"/>
            </a:xfrm>
            <a:prstGeom prst="rect">
              <a:avLst/>
            </a:prstGeom>
            <a:solidFill>
              <a:schemeClr val="bg1"/>
            </a:solidFill>
            <a:ln w="31750">
              <a:solidFill>
                <a:schemeClr val="bg1">
                  <a:lumMod val="65000"/>
                </a:schemeClr>
              </a:solidFill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 marL="809625" indent="-809625" algn="ctr" eaLnBrk="1" fontAlgn="auto" hangingPunct="1">
                <a:spcBef>
                  <a:spcPts val="600"/>
                </a:spcBef>
                <a:spcAft>
                  <a:spcPts val="0"/>
                </a:spcAft>
                <a:defRPr/>
              </a:pPr>
              <a:r>
                <a:rPr lang="zh-TW" altLang="en-US" sz="1600" b="1" kern="0" dirty="0">
                  <a:solidFill>
                    <a:srgbClr val="0070C0"/>
                  </a:solidFill>
                  <a:latin typeface="+mj-ea"/>
                  <a:ea typeface="+mj-ea"/>
                </a:rPr>
                <a:t>發展</a:t>
              </a:r>
              <a:r>
                <a:rPr kumimoji="0" lang="en-US" altLang="zh-TW" sz="1600" b="1" kern="0" dirty="0">
                  <a:solidFill>
                    <a:srgbClr val="0070C0"/>
                  </a:solidFill>
                  <a:latin typeface="+mj-ea"/>
                  <a:ea typeface="+mj-ea"/>
                </a:rPr>
                <a:t>CPS </a:t>
              </a:r>
              <a:r>
                <a:rPr kumimoji="0" lang="zh-TW" altLang="en-US" sz="1600" b="1" kern="0" dirty="0">
                  <a:solidFill>
                    <a:srgbClr val="0070C0"/>
                  </a:solidFill>
                  <a:latin typeface="+mj-ea"/>
                  <a:ea typeface="+mj-ea"/>
                </a:rPr>
                <a:t>強化生產服務</a:t>
              </a:r>
            </a:p>
          </p:txBody>
        </p:sp>
        <p:pic>
          <p:nvPicPr>
            <p:cNvPr id="42" name="Picture 9" descr="C:\Documents and Settings\Administrator\桌面\未命名.png"/>
            <p:cNvPicPr>
              <a:picLocks noChangeAspect="1" noChangeArrowheads="1"/>
            </p:cNvPicPr>
            <p:nvPr/>
          </p:nvPicPr>
          <p:blipFill>
            <a:blip r:embed="rId13" cstate="print">
              <a:extLst>
                <a:ext uri="{28A0092B-C50C-407E-A947-70E740481C1C}">
                  <a14:useLocalDpi xmlns:a14="http://schemas.microsoft.com/office/drawing/2010/main" xmlns="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128589" y="2399446"/>
              <a:ext cx="576064" cy="38148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43" name="Picture 10" descr="C:\Documents and Settings\Administrator\桌面\未命名.png"/>
            <p:cNvPicPr>
              <a:picLocks noChangeAspect="1" noChangeArrowheads="1"/>
            </p:cNvPicPr>
            <p:nvPr/>
          </p:nvPicPr>
          <p:blipFill>
            <a:blip r:embed="rId14" cstate="print">
              <a:extLst>
                <a:ext uri="{28A0092B-C50C-407E-A947-70E740481C1C}">
                  <a14:useLocalDpi xmlns:a14="http://schemas.microsoft.com/office/drawing/2010/main" xmlns="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423943" y="2327026"/>
              <a:ext cx="504057" cy="45390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44" name="Picture 11" descr="C:\Documents and Settings\Administrator\桌面\未命名.png"/>
            <p:cNvPicPr>
              <a:picLocks noChangeAspect="1" noChangeArrowheads="1"/>
            </p:cNvPicPr>
            <p:nvPr/>
          </p:nvPicPr>
          <p:blipFill>
            <a:blip r:embed="rId15" cstate="print">
              <a:extLst>
                <a:ext uri="{28A0092B-C50C-407E-A947-70E740481C1C}">
                  <a14:useLocalDpi xmlns:a14="http://schemas.microsoft.com/office/drawing/2010/main" xmlns="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228184" y="1654158"/>
              <a:ext cx="722325" cy="84804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45" name="Picture 12" descr="C:\Documents and Settings\Administrator\桌面\未命名.png"/>
            <p:cNvPicPr>
              <a:picLocks noChangeAspect="1" noChangeArrowheads="1"/>
            </p:cNvPicPr>
            <p:nvPr/>
          </p:nvPicPr>
          <p:blipFill>
            <a:blip r:embed="rId16" cstate="print">
              <a:extLst>
                <a:ext uri="{28A0092B-C50C-407E-A947-70E740481C1C}">
                  <a14:useLocalDpi xmlns:a14="http://schemas.microsoft.com/office/drawing/2010/main" xmlns="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227935" y="2991205"/>
              <a:ext cx="620936" cy="89383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46" name="Picture 13" descr="C:\Documents and Settings\Administrator\桌面\未命名.png"/>
            <p:cNvPicPr>
              <a:picLocks noChangeAspect="1" noChangeArrowheads="1"/>
            </p:cNvPicPr>
            <p:nvPr/>
          </p:nvPicPr>
          <p:blipFill>
            <a:blip r:embed="rId17" cstate="print">
              <a:extLst>
                <a:ext uri="{28A0092B-C50C-407E-A947-70E740481C1C}">
                  <a14:useLocalDpi xmlns:a14="http://schemas.microsoft.com/office/drawing/2010/main" xmlns="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483768" y="2913487"/>
              <a:ext cx="3087309" cy="238772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cxnSp>
          <p:nvCxnSpPr>
            <p:cNvPr id="47" name="直線接點 46"/>
            <p:cNvCxnSpPr/>
            <p:nvPr/>
          </p:nvCxnSpPr>
          <p:spPr bwMode="auto">
            <a:xfrm>
              <a:off x="4826000" y="4104233"/>
              <a:ext cx="2087562" cy="1589692"/>
            </a:xfrm>
            <a:prstGeom prst="line">
              <a:avLst/>
            </a:prstGeom>
            <a:noFill/>
            <a:ln w="19050" cap="flat" cmpd="sng" algn="ctr">
              <a:solidFill>
                <a:srgbClr val="9BBB59">
                  <a:lumMod val="50000"/>
                </a:srgbClr>
              </a:solidFill>
              <a:prstDash val="solid"/>
              <a:headEnd type="none" w="med" len="med"/>
              <a:tailEnd type="oval" w="lg" len="lg"/>
            </a:ln>
            <a:effectLst>
              <a:outerShdw blurRad="63500" dist="12700" dir="5400000" sx="102000" sy="102000" rotWithShape="0">
                <a:srgbClr val="000000">
                  <a:alpha val="32000"/>
                </a:srgbClr>
              </a:outerShdw>
            </a:effectLst>
          </p:spPr>
        </p:cxnSp>
        <p:cxnSp>
          <p:nvCxnSpPr>
            <p:cNvPr id="48" name="肘形接點 96"/>
            <p:cNvCxnSpPr/>
            <p:nvPr/>
          </p:nvCxnSpPr>
          <p:spPr bwMode="auto">
            <a:xfrm flipH="1">
              <a:off x="2124075" y="3672004"/>
              <a:ext cx="1368425" cy="2017063"/>
            </a:xfrm>
            <a:prstGeom prst="straightConnector1">
              <a:avLst/>
            </a:prstGeom>
            <a:noFill/>
            <a:ln w="19050" cap="flat" cmpd="sng" algn="ctr">
              <a:solidFill>
                <a:srgbClr val="9BBB59">
                  <a:lumMod val="50000"/>
                </a:srgbClr>
              </a:solidFill>
              <a:prstDash val="solid"/>
              <a:headEnd type="none" w="med" len="med"/>
              <a:tailEnd type="oval" w="lg" len="lg"/>
            </a:ln>
            <a:effectLst>
              <a:outerShdw blurRad="63500" dist="12700" dir="5400000" sx="102000" sy="102000" rotWithShape="0">
                <a:srgbClr val="000000">
                  <a:alpha val="32000"/>
                </a:srgbClr>
              </a:outerShdw>
            </a:effectLst>
          </p:spPr>
        </p:cxnSp>
        <p:cxnSp>
          <p:nvCxnSpPr>
            <p:cNvPr id="49" name="肘形接點 50203"/>
            <p:cNvCxnSpPr/>
            <p:nvPr/>
          </p:nvCxnSpPr>
          <p:spPr bwMode="auto">
            <a:xfrm>
              <a:off x="4178300" y="3383852"/>
              <a:ext cx="215900" cy="2305215"/>
            </a:xfrm>
            <a:prstGeom prst="straightConnector1">
              <a:avLst/>
            </a:prstGeom>
            <a:noFill/>
            <a:ln w="19050" cap="flat" cmpd="sng" algn="ctr">
              <a:solidFill>
                <a:srgbClr val="9BBB59">
                  <a:lumMod val="50000"/>
                </a:srgbClr>
              </a:solidFill>
              <a:prstDash val="solid"/>
              <a:headEnd type="none" w="med" len="med"/>
              <a:tailEnd type="oval" w="lg" len="lg"/>
            </a:ln>
            <a:effectLst>
              <a:outerShdw blurRad="63500" dist="12700" dir="5400000" sx="102000" sy="102000" rotWithShape="0">
                <a:srgbClr val="000000">
                  <a:alpha val="32000"/>
                </a:srgbClr>
              </a:outerShdw>
            </a:effectLst>
          </p:spPr>
        </p:cxnSp>
        <p:sp>
          <p:nvSpPr>
            <p:cNvPr id="50" name="文字方塊 49"/>
            <p:cNvSpPr txBox="1">
              <a:spLocks noChangeArrowheads="1"/>
            </p:cNvSpPr>
            <p:nvPr/>
          </p:nvSpPr>
          <p:spPr bwMode="auto">
            <a:xfrm>
              <a:off x="2987675" y="4887747"/>
              <a:ext cx="1728787" cy="596316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kumimoji="0" lang="zh-TW" altLang="en-US" sz="1600" b="1" kern="0" dirty="0">
                  <a:solidFill>
                    <a:srgbClr val="FF0000"/>
                  </a:solidFill>
                  <a:latin typeface="+mj-ea"/>
                  <a:ea typeface="+mj-ea"/>
                  <a:cs typeface="Times New Roman" pitchFamily="18" charset="0"/>
                </a:rPr>
                <a:t>以射出機</a:t>
              </a:r>
              <a:r>
                <a:rPr kumimoji="0" lang="en-US" altLang="zh-TW" sz="1600" b="1" kern="0" dirty="0">
                  <a:solidFill>
                    <a:srgbClr val="FF0000"/>
                  </a:solidFill>
                  <a:latin typeface="+mj-ea"/>
                  <a:ea typeface="+mj-ea"/>
                  <a:cs typeface="Times New Roman" pitchFamily="18" charset="0"/>
                </a:rPr>
                <a:t/>
              </a:r>
              <a:br>
                <a:rPr kumimoji="0" lang="en-US" altLang="zh-TW" sz="1600" b="1" kern="0" dirty="0">
                  <a:solidFill>
                    <a:srgbClr val="FF0000"/>
                  </a:solidFill>
                  <a:latin typeface="+mj-ea"/>
                  <a:ea typeface="+mj-ea"/>
                  <a:cs typeface="Times New Roman" pitchFamily="18" charset="0"/>
                </a:rPr>
              </a:br>
              <a:r>
                <a:rPr kumimoji="0" lang="zh-TW" altLang="en-US" sz="1600" b="1" kern="0" dirty="0">
                  <a:solidFill>
                    <a:srgbClr val="FF0000"/>
                  </a:solidFill>
                  <a:latin typeface="+mj-ea"/>
                  <a:ea typeface="+mj-ea"/>
                  <a:cs typeface="Times New Roman" pitchFamily="18" charset="0"/>
                </a:rPr>
                <a:t>為核心</a:t>
              </a:r>
              <a:endParaRPr kumimoji="0" lang="en-US" altLang="zh-TW" sz="1600" b="1" kern="0" dirty="0">
                <a:solidFill>
                  <a:srgbClr val="FF0000"/>
                </a:solidFill>
                <a:latin typeface="+mj-ea"/>
                <a:ea typeface="+mj-ea"/>
                <a:cs typeface="Times New Roman" pitchFamily="18" charset="0"/>
              </a:endParaRPr>
            </a:p>
          </p:txBody>
        </p:sp>
        <p:cxnSp>
          <p:nvCxnSpPr>
            <p:cNvPr id="51" name="肘形接點 103"/>
            <p:cNvCxnSpPr/>
            <p:nvPr/>
          </p:nvCxnSpPr>
          <p:spPr bwMode="auto">
            <a:xfrm>
              <a:off x="4752975" y="4248308"/>
              <a:ext cx="936625" cy="1440759"/>
            </a:xfrm>
            <a:prstGeom prst="straightConnector1">
              <a:avLst/>
            </a:prstGeom>
            <a:noFill/>
            <a:ln w="19050" cap="flat" cmpd="sng" algn="ctr">
              <a:solidFill>
                <a:srgbClr val="9BBB59">
                  <a:lumMod val="50000"/>
                </a:srgbClr>
              </a:solidFill>
              <a:prstDash val="solid"/>
              <a:headEnd type="none" w="med" len="med"/>
              <a:tailEnd type="oval" w="lg" len="lg"/>
            </a:ln>
            <a:effectLst>
              <a:outerShdw blurRad="63500" dist="12700" dir="5400000" sx="102000" sy="102000" rotWithShape="0">
                <a:srgbClr val="000000">
                  <a:alpha val="32000"/>
                </a:srgbClr>
              </a:outerShdw>
            </a:effectLst>
          </p:spPr>
        </p:cxnSp>
        <p:grpSp>
          <p:nvGrpSpPr>
            <p:cNvPr id="52" name="群組 232"/>
            <p:cNvGrpSpPr>
              <a:grpSpLocks/>
            </p:cNvGrpSpPr>
            <p:nvPr/>
          </p:nvGrpSpPr>
          <p:grpSpPr bwMode="auto">
            <a:xfrm>
              <a:off x="7308850" y="3744852"/>
              <a:ext cx="1406525" cy="864456"/>
              <a:chOff x="7558564" y="3717469"/>
              <a:chExt cx="1406525" cy="864456"/>
            </a:xfrm>
          </p:grpSpPr>
          <p:sp>
            <p:nvSpPr>
              <p:cNvPr id="60" name="爆炸 1 59"/>
              <p:cNvSpPr/>
              <p:nvPr/>
            </p:nvSpPr>
            <p:spPr bwMode="auto">
              <a:xfrm>
                <a:off x="7558564" y="3717469"/>
                <a:ext cx="1406525" cy="864456"/>
              </a:xfrm>
              <a:prstGeom prst="irregularSeal1">
                <a:avLst/>
              </a:prstGeom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zh-TW" altLang="en-US">
                  <a:latin typeface="+mj-ea"/>
                  <a:ea typeface="+mj-ea"/>
                </a:endParaRPr>
              </a:p>
            </p:txBody>
          </p:sp>
          <p:sp>
            <p:nvSpPr>
              <p:cNvPr id="61" name="Text Box 16"/>
              <p:cNvSpPr txBox="1">
                <a:spLocks noChangeArrowheads="1"/>
              </p:cNvSpPr>
              <p:nvPr/>
            </p:nvSpPr>
            <p:spPr bwMode="auto">
              <a:xfrm>
                <a:off x="7969849" y="3848311"/>
                <a:ext cx="772119" cy="596316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 xmlns="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>
                <a:spAutoFit/>
              </a:bodyPr>
              <a:lstStyle>
                <a:lvl1pPr>
                  <a:defRPr kumimoji="1" sz="2400">
                    <a:solidFill>
                      <a:schemeClr val="tx1"/>
                    </a:solidFill>
                    <a:latin typeface="Times New Roman" pitchFamily="18" charset="0"/>
                    <a:ea typeface="標楷體" pitchFamily="65" charset="-120"/>
                  </a:defRPr>
                </a:lvl1pPr>
                <a:lvl2pPr marL="742950" indent="-285750">
                  <a:defRPr kumimoji="1" sz="2400">
                    <a:solidFill>
                      <a:schemeClr val="tx1"/>
                    </a:solidFill>
                    <a:latin typeface="Times New Roman" pitchFamily="18" charset="0"/>
                    <a:ea typeface="標楷體" pitchFamily="65" charset="-120"/>
                  </a:defRPr>
                </a:lvl2pPr>
                <a:lvl3pPr marL="1143000" indent="-228600">
                  <a:defRPr kumimoji="1" sz="2400">
                    <a:solidFill>
                      <a:schemeClr val="tx1"/>
                    </a:solidFill>
                    <a:latin typeface="Times New Roman" pitchFamily="18" charset="0"/>
                    <a:ea typeface="標楷體" pitchFamily="65" charset="-120"/>
                  </a:defRPr>
                </a:lvl3pPr>
                <a:lvl4pPr marL="1600200" indent="-228600">
                  <a:defRPr kumimoji="1" sz="2400">
                    <a:solidFill>
                      <a:schemeClr val="tx1"/>
                    </a:solidFill>
                    <a:latin typeface="Times New Roman" pitchFamily="18" charset="0"/>
                    <a:ea typeface="標楷體" pitchFamily="65" charset="-120"/>
                  </a:defRPr>
                </a:lvl4pPr>
                <a:lvl5pPr marL="2057400" indent="-228600">
                  <a:defRPr kumimoji="1" sz="2400">
                    <a:solidFill>
                      <a:schemeClr val="tx1"/>
                    </a:solidFill>
                    <a:latin typeface="Times New Roman" pitchFamily="18" charset="0"/>
                    <a:ea typeface="標楷體" pitchFamily="65" charset="-12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kumimoji="1" sz="2400">
                    <a:solidFill>
                      <a:schemeClr val="tx1"/>
                    </a:solidFill>
                    <a:latin typeface="Times New Roman" pitchFamily="18" charset="0"/>
                    <a:ea typeface="標楷體" pitchFamily="65" charset="-12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kumimoji="1" sz="2400">
                    <a:solidFill>
                      <a:schemeClr val="tx1"/>
                    </a:solidFill>
                    <a:latin typeface="Times New Roman" pitchFamily="18" charset="0"/>
                    <a:ea typeface="標楷體" pitchFamily="65" charset="-12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kumimoji="1" sz="2400">
                    <a:solidFill>
                      <a:schemeClr val="tx1"/>
                    </a:solidFill>
                    <a:latin typeface="Times New Roman" pitchFamily="18" charset="0"/>
                    <a:ea typeface="標楷體" pitchFamily="65" charset="-12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kumimoji="1" sz="2400">
                    <a:solidFill>
                      <a:schemeClr val="tx1"/>
                    </a:solidFill>
                    <a:latin typeface="Times New Roman" pitchFamily="18" charset="0"/>
                    <a:ea typeface="標楷體" pitchFamily="65" charset="-120"/>
                  </a:defRPr>
                </a:lvl9pPr>
              </a:lstStyle>
              <a:p>
                <a:r>
                  <a:rPr lang="zh-TW" altLang="en-US" sz="1600" b="1">
                    <a:solidFill>
                      <a:schemeClr val="bg1"/>
                    </a:solidFill>
                    <a:latin typeface="+mj-ea"/>
                    <a:ea typeface="+mj-ea"/>
                    <a:cs typeface="Times New Roman" pitchFamily="18" charset="0"/>
                  </a:rPr>
                  <a:t>品質</a:t>
                </a:r>
                <a:r>
                  <a:rPr lang="en-US" altLang="zh-TW" sz="1600" b="1">
                    <a:solidFill>
                      <a:schemeClr val="bg1"/>
                    </a:solidFill>
                    <a:latin typeface="+mj-ea"/>
                    <a:ea typeface="+mj-ea"/>
                    <a:cs typeface="Times New Roman" pitchFamily="18" charset="0"/>
                  </a:rPr>
                  <a:t/>
                </a:r>
                <a:br>
                  <a:rPr lang="en-US" altLang="zh-TW" sz="1600" b="1">
                    <a:solidFill>
                      <a:schemeClr val="bg1"/>
                    </a:solidFill>
                    <a:latin typeface="+mj-ea"/>
                    <a:ea typeface="+mj-ea"/>
                    <a:cs typeface="Times New Roman" pitchFamily="18" charset="0"/>
                  </a:rPr>
                </a:br>
                <a:r>
                  <a:rPr lang="zh-TW" altLang="en-US" sz="1600" b="1">
                    <a:solidFill>
                      <a:schemeClr val="bg1"/>
                    </a:solidFill>
                    <a:latin typeface="+mj-ea"/>
                    <a:ea typeface="+mj-ea"/>
                    <a:cs typeface="Times New Roman" pitchFamily="18" charset="0"/>
                  </a:rPr>
                  <a:t>穩定</a:t>
                </a:r>
                <a:endParaRPr lang="zh-TW" altLang="en-US" sz="1600">
                  <a:solidFill>
                    <a:schemeClr val="bg1"/>
                  </a:solidFill>
                  <a:latin typeface="+mj-ea"/>
                  <a:ea typeface="+mj-ea"/>
                  <a:cs typeface="Times New Roman" pitchFamily="18" charset="0"/>
                </a:endParaRPr>
              </a:p>
            </p:txBody>
          </p:sp>
        </p:grpSp>
        <p:sp>
          <p:nvSpPr>
            <p:cNvPr id="53" name="矩形 52"/>
            <p:cNvSpPr>
              <a:spLocks noChangeArrowheads="1"/>
            </p:cNvSpPr>
            <p:nvPr/>
          </p:nvSpPr>
          <p:spPr bwMode="auto">
            <a:xfrm>
              <a:off x="8669337" y="4879652"/>
              <a:ext cx="439738" cy="1558793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 eaLnBrk="1" fontAlgn="auto" hangingPunct="1">
                <a:lnSpc>
                  <a:spcPts val="1600"/>
                </a:lnSpc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kumimoji="0" lang="zh-TW" altLang="en-US" sz="1600" b="1" kern="0" dirty="0">
                  <a:solidFill>
                    <a:srgbClr val="FF0000"/>
                  </a:solidFill>
                  <a:latin typeface="+mj-ea"/>
                  <a:ea typeface="+mj-ea"/>
                  <a:cs typeface="Times New Roman" pitchFamily="18" charset="0"/>
                </a:rPr>
                <a:t>個人化客製產品</a:t>
              </a:r>
            </a:p>
          </p:txBody>
        </p:sp>
        <p:sp>
          <p:nvSpPr>
            <p:cNvPr id="54" name="文字方塊 191"/>
            <p:cNvSpPr txBox="1">
              <a:spLocks noChangeArrowheads="1"/>
            </p:cNvSpPr>
            <p:nvPr/>
          </p:nvSpPr>
          <p:spPr bwMode="auto">
            <a:xfrm>
              <a:off x="755650" y="4465231"/>
              <a:ext cx="1871662" cy="345236"/>
            </a:xfrm>
            <a:prstGeom prst="rect">
              <a:avLst/>
            </a:prstGeom>
            <a:solidFill>
              <a:schemeClr val="bg1"/>
            </a:solidFill>
            <a:ln w="31750">
              <a:solidFill>
                <a:schemeClr val="bg1">
                  <a:lumMod val="65000"/>
                </a:schemeClr>
              </a:solidFill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 marL="809625" indent="-809625" algn="ctr" eaLnBrk="1" fontAlgn="auto" hangingPunct="1">
                <a:spcBef>
                  <a:spcPts val="600"/>
                </a:spcBef>
                <a:spcAft>
                  <a:spcPts val="0"/>
                </a:spcAft>
                <a:defRPr/>
              </a:pPr>
              <a:r>
                <a:rPr kumimoji="0" lang="zh-TW" altLang="en-US" sz="1600" b="1" kern="0" dirty="0">
                  <a:solidFill>
                    <a:schemeClr val="accent3">
                      <a:lumMod val="50000"/>
                    </a:schemeClr>
                  </a:solidFill>
                  <a:latin typeface="+mj-ea"/>
                  <a:ea typeface="+mj-ea"/>
                </a:rPr>
                <a:t>射出機週邊機聯網</a:t>
              </a:r>
            </a:p>
          </p:txBody>
        </p:sp>
        <p:cxnSp>
          <p:nvCxnSpPr>
            <p:cNvPr id="55" name="肘形接點 150"/>
            <p:cNvCxnSpPr/>
            <p:nvPr/>
          </p:nvCxnSpPr>
          <p:spPr bwMode="auto">
            <a:xfrm flipH="1">
              <a:off x="3203575" y="4104233"/>
              <a:ext cx="431800" cy="1589692"/>
            </a:xfrm>
            <a:prstGeom prst="straightConnector1">
              <a:avLst/>
            </a:prstGeom>
            <a:noFill/>
            <a:ln w="19050" cap="flat" cmpd="sng" algn="ctr">
              <a:solidFill>
                <a:srgbClr val="9BBB59">
                  <a:lumMod val="50000"/>
                </a:srgbClr>
              </a:solidFill>
              <a:prstDash val="solid"/>
              <a:headEnd type="none" w="med" len="med"/>
              <a:tailEnd type="oval" w="lg" len="lg"/>
            </a:ln>
            <a:effectLst>
              <a:outerShdw blurRad="63500" dist="12700" dir="5400000" sx="102000" sy="102000" rotWithShape="0">
                <a:srgbClr val="000000">
                  <a:alpha val="32000"/>
                </a:srgbClr>
              </a:outerShdw>
            </a:effectLst>
          </p:spPr>
        </p:cxnSp>
        <p:pic>
          <p:nvPicPr>
            <p:cNvPr id="56" name="Picture 14" descr="C:\Documents and Settings\Administrator\桌面\未命名.png"/>
            <p:cNvPicPr>
              <a:picLocks noChangeAspect="1" noChangeArrowheads="1"/>
            </p:cNvPicPr>
            <p:nvPr/>
          </p:nvPicPr>
          <p:blipFill>
            <a:blip r:embed="rId18" cstate="print">
              <a:extLst>
                <a:ext uri="{28A0092B-C50C-407E-A947-70E740481C1C}">
                  <a14:useLocalDpi xmlns:a14="http://schemas.microsoft.com/office/drawing/2010/main" xmlns="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7524328" y="5108151"/>
              <a:ext cx="1073798" cy="108453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57" name="Picture 15" descr="C:\Documents and Settings\Administrator\桌面\未命名.png"/>
            <p:cNvPicPr>
              <a:picLocks noChangeAspect="1" noChangeArrowheads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xmlns="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7524328" y="1911085"/>
              <a:ext cx="833100" cy="85940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58" name="矩形 57"/>
            <p:cNvSpPr/>
            <p:nvPr/>
          </p:nvSpPr>
          <p:spPr>
            <a:xfrm>
              <a:off x="0" y="1052736"/>
              <a:ext cx="9144000" cy="432228"/>
            </a:xfrm>
            <a:prstGeom prst="rect">
              <a:avLst/>
            </a:prstGeom>
            <a:solidFill>
              <a:schemeClr val="bg2">
                <a:lumMod val="90000"/>
              </a:schemeClr>
            </a:solidFill>
            <a:ln w="25400" cap="flat" cmpd="sng" algn="ctr">
              <a:noFill/>
              <a:prstDash val="solid"/>
            </a:ln>
            <a:effectLst/>
          </p:spPr>
          <p:txBody>
            <a:bodyPr anchor="ctr"/>
            <a:lstStyle/>
            <a:p>
              <a:pPr algn="ctr">
                <a:defRPr/>
              </a:pPr>
              <a:endParaRPr lang="zh-TW" altLang="en-US" kern="0">
                <a:solidFill>
                  <a:prstClr val="white"/>
                </a:solidFill>
                <a:latin typeface="+mj-ea"/>
                <a:ea typeface="+mj-ea"/>
                <a:cs typeface="Times New Roman" pitchFamily="18" charset="0"/>
              </a:endParaRPr>
            </a:p>
          </p:txBody>
        </p:sp>
        <p:sp>
          <p:nvSpPr>
            <p:cNvPr id="59" name="文字方塊 191"/>
            <p:cNvSpPr txBox="1">
              <a:spLocks noChangeArrowheads="1"/>
            </p:cNvSpPr>
            <p:nvPr/>
          </p:nvSpPr>
          <p:spPr bwMode="auto">
            <a:xfrm>
              <a:off x="683568" y="1068705"/>
              <a:ext cx="8001056" cy="40800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 marL="809625" indent="-809625">
                <a:defRPr kumimoji="1" sz="2400">
                  <a:solidFill>
                    <a:schemeClr val="tx1"/>
                  </a:solidFill>
                  <a:latin typeface="Times New Roman" pitchFamily="18" charset="0"/>
                  <a:ea typeface="標楷體" pitchFamily="65" charset="-120"/>
                </a:defRPr>
              </a:lvl1pPr>
              <a:lvl2pPr marL="742950" indent="-285750">
                <a:defRPr kumimoji="1" sz="2400">
                  <a:solidFill>
                    <a:schemeClr val="tx1"/>
                  </a:solidFill>
                  <a:latin typeface="Times New Roman" pitchFamily="18" charset="0"/>
                  <a:ea typeface="標楷體" pitchFamily="65" charset="-120"/>
                </a:defRPr>
              </a:lvl2pPr>
              <a:lvl3pPr marL="1143000" indent="-228600">
                <a:defRPr kumimoji="1" sz="2400">
                  <a:solidFill>
                    <a:schemeClr val="tx1"/>
                  </a:solidFill>
                  <a:latin typeface="Times New Roman" pitchFamily="18" charset="0"/>
                  <a:ea typeface="標楷體" pitchFamily="65" charset="-120"/>
                </a:defRPr>
              </a:lvl3pPr>
              <a:lvl4pPr marL="1600200" indent="-228600">
                <a:defRPr kumimoji="1" sz="2400">
                  <a:solidFill>
                    <a:schemeClr val="tx1"/>
                  </a:solidFill>
                  <a:latin typeface="Times New Roman" pitchFamily="18" charset="0"/>
                  <a:ea typeface="標楷體" pitchFamily="65" charset="-120"/>
                </a:defRPr>
              </a:lvl4pPr>
              <a:lvl5pPr marL="2057400" indent="-228600">
                <a:defRPr kumimoji="1" sz="2400">
                  <a:solidFill>
                    <a:schemeClr val="tx1"/>
                  </a:solidFill>
                  <a:latin typeface="Times New Roman" pitchFamily="18" charset="0"/>
                  <a:ea typeface="標楷體" pitchFamily="65" charset="-12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sz="2400">
                  <a:solidFill>
                    <a:schemeClr val="tx1"/>
                  </a:solidFill>
                  <a:latin typeface="Times New Roman" pitchFamily="18" charset="0"/>
                  <a:ea typeface="標楷體" pitchFamily="65" charset="-12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sz="2400">
                  <a:solidFill>
                    <a:schemeClr val="tx1"/>
                  </a:solidFill>
                  <a:latin typeface="Times New Roman" pitchFamily="18" charset="0"/>
                  <a:ea typeface="標楷體" pitchFamily="65" charset="-12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sz="2400">
                  <a:solidFill>
                    <a:schemeClr val="tx1"/>
                  </a:solidFill>
                  <a:latin typeface="Times New Roman" pitchFamily="18" charset="0"/>
                  <a:ea typeface="標楷體" pitchFamily="65" charset="-12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sz="2400">
                  <a:solidFill>
                    <a:schemeClr val="tx1"/>
                  </a:solidFill>
                  <a:latin typeface="Times New Roman" pitchFamily="18" charset="0"/>
                  <a:ea typeface="標楷體" pitchFamily="65" charset="-120"/>
                </a:defRPr>
              </a:lvl9pPr>
            </a:lstStyle>
            <a:p>
              <a:pPr>
                <a:spcBef>
                  <a:spcPts val="600"/>
                </a:spcBef>
              </a:pPr>
              <a:r>
                <a:rPr lang="zh-TW" altLang="en-US" sz="2000" b="1">
                  <a:solidFill>
                    <a:srgbClr val="0000FF"/>
                  </a:solidFill>
                  <a:latin typeface="+mj-ea"/>
                  <a:ea typeface="+mj-ea"/>
                  <a:cs typeface="Times New Roman" pitchFamily="18" charset="0"/>
                </a:rPr>
                <a:t>發展射出機與週邊聯網系統，並運用雲端與</a:t>
              </a:r>
              <a:r>
                <a:rPr lang="en-US" altLang="zh-TW" sz="2000" b="1">
                  <a:solidFill>
                    <a:srgbClr val="0000FF"/>
                  </a:solidFill>
                  <a:latin typeface="+mj-ea"/>
                  <a:ea typeface="+mj-ea"/>
                  <a:cs typeface="Times New Roman" pitchFamily="18" charset="0"/>
                </a:rPr>
                <a:t>CPS </a:t>
              </a:r>
              <a:r>
                <a:rPr lang="zh-TW" altLang="en-US" sz="2000" b="1">
                  <a:solidFill>
                    <a:srgbClr val="0000FF"/>
                  </a:solidFill>
                  <a:latin typeface="+mj-ea"/>
                  <a:ea typeface="+mj-ea"/>
                  <a:cs typeface="Times New Roman" pitchFamily="18" charset="0"/>
                </a:rPr>
                <a:t>強化生產服務。</a:t>
              </a:r>
            </a:p>
          </p:txBody>
        </p:sp>
      </p:grpSp>
      <p:sp>
        <p:nvSpPr>
          <p:cNvPr id="77" name="標題 1"/>
          <p:cNvSpPr>
            <a:spLocks noGrp="1"/>
          </p:cNvSpPr>
          <p:nvPr>
            <p:ph type="title"/>
          </p:nvPr>
        </p:nvSpPr>
        <p:spPr>
          <a:xfrm>
            <a:off x="1286592" y="0"/>
            <a:ext cx="7355550" cy="706438"/>
          </a:xfrm>
        </p:spPr>
        <p:txBody>
          <a:bodyPr/>
          <a:lstStyle/>
          <a:p>
            <a:pPr algn="ctr"/>
            <a:r>
              <a:rPr lang="zh-TW" altLang="en-US" dirty="0">
                <a:latin typeface="+mj-ea"/>
                <a:ea typeface="+mj-ea"/>
              </a:rPr>
              <a:t>貮、</a:t>
            </a:r>
            <a:r>
              <a:rPr lang="zh-TW" altLang="en-US" dirty="0" smtClean="0">
                <a:latin typeface="+mj-ea"/>
                <a:ea typeface="+mj-ea"/>
              </a:rPr>
              <a:t>機械產業發展策略</a:t>
            </a:r>
            <a:endParaRPr lang="en-US" altLang="zh-TW" dirty="0" smtClean="0">
              <a:latin typeface="+mj-ea"/>
              <a:ea typeface="+mj-ea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385707432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http://hirecruit.nat.gov.tw/chinese/images/logo_idic.gif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" y="1"/>
            <a:ext cx="1615689" cy="597899"/>
          </a:xfrm>
          <a:prstGeom prst="rect">
            <a:avLst/>
          </a:prstGeom>
          <a:noFill/>
        </p:spPr>
      </p:pic>
      <p:sp>
        <p:nvSpPr>
          <p:cNvPr id="4" name="內容版面配置區 2"/>
          <p:cNvSpPr txBox="1">
            <a:spLocks/>
          </p:cNvSpPr>
          <p:nvPr/>
        </p:nvSpPr>
        <p:spPr bwMode="auto">
          <a:xfrm>
            <a:off x="277813" y="682625"/>
            <a:ext cx="7553325" cy="504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•"/>
              <a:defRPr sz="3200" kern="1200">
                <a:solidFill>
                  <a:schemeClr val="tx1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–"/>
              <a:defRPr sz="2800" kern="1200">
                <a:solidFill>
                  <a:schemeClr val="tx1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+mn-cs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•"/>
              <a:defRPr sz="2400" kern="1200">
                <a:solidFill>
                  <a:schemeClr val="tx1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+mn-cs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–"/>
              <a:defRPr sz="2000" kern="1200">
                <a:solidFill>
                  <a:schemeClr val="tx1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+mn-cs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 kern="1200">
                <a:solidFill>
                  <a:schemeClr val="tx1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charset="0"/>
              <a:buNone/>
              <a:tabLst/>
              <a:defRPr/>
            </a:pPr>
            <a:r>
              <a:rPr kumimoji="0" lang="zh-TW" altLang="en-US" sz="2400" b="1" i="0" u="none" strike="noStrike" kern="1200" cap="none" spc="0" normalizeH="0" baseline="0" noProof="0" smtClean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+mj-ea"/>
                <a:ea typeface="+mj-ea"/>
                <a:cs typeface="+mn-cs"/>
              </a:rPr>
              <a:t>七、運用併購，擴大競爭優勢（以友嘉集團為例）</a:t>
            </a:r>
            <a:endParaRPr kumimoji="0" lang="en-US" altLang="zh-TW" sz="2400" b="1" i="0" u="none" strike="noStrike" kern="1200" cap="none" spc="0" normalizeH="0" baseline="0" noProof="0" smtClean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+mj-ea"/>
              <a:ea typeface="+mj-ea"/>
              <a:cs typeface="+mn-cs"/>
            </a:endParaRPr>
          </a:p>
        </p:txBody>
      </p:sp>
      <p:sp>
        <p:nvSpPr>
          <p:cNvPr id="5" name="文字方塊 191"/>
          <p:cNvSpPr txBox="1">
            <a:spLocks noChangeArrowheads="1"/>
          </p:cNvSpPr>
          <p:nvPr/>
        </p:nvSpPr>
        <p:spPr bwMode="auto">
          <a:xfrm>
            <a:off x="128588" y="1254125"/>
            <a:ext cx="9793287" cy="3492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marL="1250950" indent="-1157288">
              <a:defRPr kumimoji="1" sz="2400">
                <a:solidFill>
                  <a:schemeClr val="tx1"/>
                </a:solidFill>
                <a:latin typeface="Times New Roman" pitchFamily="18" charset="0"/>
                <a:ea typeface="標楷體" pitchFamily="65" charset="-120"/>
              </a:defRPr>
            </a:lvl1pPr>
            <a:lvl2pPr marL="742950" indent="-285750">
              <a:defRPr kumimoji="1" sz="2400">
                <a:solidFill>
                  <a:schemeClr val="tx1"/>
                </a:solidFill>
                <a:latin typeface="Times New Roman" pitchFamily="18" charset="0"/>
                <a:ea typeface="標楷體" pitchFamily="65" charset="-120"/>
              </a:defRPr>
            </a:lvl2pPr>
            <a:lvl3pPr marL="1143000" indent="-228600">
              <a:defRPr kumimoji="1" sz="2400">
                <a:solidFill>
                  <a:schemeClr val="tx1"/>
                </a:solidFill>
                <a:latin typeface="Times New Roman" pitchFamily="18" charset="0"/>
                <a:ea typeface="標楷體" pitchFamily="65" charset="-120"/>
              </a:defRPr>
            </a:lvl3pPr>
            <a:lvl4pPr marL="1600200" indent="-228600">
              <a:defRPr kumimoji="1" sz="2400">
                <a:solidFill>
                  <a:schemeClr val="tx1"/>
                </a:solidFill>
                <a:latin typeface="Times New Roman" pitchFamily="18" charset="0"/>
                <a:ea typeface="標楷體" pitchFamily="65" charset="-120"/>
              </a:defRPr>
            </a:lvl4pPr>
            <a:lvl5pPr marL="2057400" indent="-228600">
              <a:defRPr kumimoji="1" sz="2400">
                <a:solidFill>
                  <a:schemeClr val="tx1"/>
                </a:solidFill>
                <a:latin typeface="Times New Roman" pitchFamily="18" charset="0"/>
                <a:ea typeface="標楷體" pitchFamily="65" charset="-12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itchFamily="18" charset="0"/>
                <a:ea typeface="標楷體" pitchFamily="65" charset="-12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itchFamily="18" charset="0"/>
                <a:ea typeface="標楷體" pitchFamily="65" charset="-12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itchFamily="18" charset="0"/>
                <a:ea typeface="標楷體" pitchFamily="65" charset="-12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itchFamily="18" charset="0"/>
                <a:ea typeface="標楷體" pitchFamily="65" charset="-120"/>
              </a:defRPr>
            </a:lvl9pPr>
          </a:lstStyle>
          <a:p>
            <a:pPr>
              <a:lnSpc>
                <a:spcPts val="2000"/>
              </a:lnSpc>
            </a:pPr>
            <a:r>
              <a:rPr lang="zh-TW" altLang="en-US" sz="1800" b="1">
                <a:solidFill>
                  <a:srgbClr val="0000FF"/>
                </a:solidFill>
                <a:latin typeface="+mj-ea"/>
                <a:ea typeface="+mj-ea"/>
                <a:cs typeface="Times New Roman" pitchFamily="18" charset="0"/>
              </a:rPr>
              <a:t>促成廠商運用併購投資基金，進行全球併購與合作，取得技術、品牌、市場及人才等關鍵資源</a:t>
            </a:r>
          </a:p>
        </p:txBody>
      </p:sp>
      <p:grpSp>
        <p:nvGrpSpPr>
          <p:cNvPr id="6" name="群組 3"/>
          <p:cNvGrpSpPr>
            <a:grpSpLocks/>
          </p:cNvGrpSpPr>
          <p:nvPr/>
        </p:nvGrpSpPr>
        <p:grpSpPr bwMode="auto">
          <a:xfrm>
            <a:off x="317500" y="4365625"/>
            <a:ext cx="9244013" cy="2552700"/>
            <a:chOff x="668338" y="1520826"/>
            <a:chExt cx="9244086" cy="2553022"/>
          </a:xfrm>
        </p:grpSpPr>
        <p:sp>
          <p:nvSpPr>
            <p:cNvPr id="7" name="向右箭號 6"/>
            <p:cNvSpPr/>
            <p:nvPr/>
          </p:nvSpPr>
          <p:spPr bwMode="auto">
            <a:xfrm>
              <a:off x="957265" y="1520826"/>
              <a:ext cx="8209028" cy="2553022"/>
            </a:xfrm>
            <a:prstGeom prst="rightArrow">
              <a:avLst>
                <a:gd name="adj1" fmla="val 86437"/>
                <a:gd name="adj2" fmla="val 17354"/>
              </a:avLst>
            </a:prstGeom>
            <a:solidFill>
              <a:srgbClr val="1F497D">
                <a:lumMod val="20000"/>
                <a:lumOff val="80000"/>
                <a:alpha val="68000"/>
              </a:srgbClr>
            </a:solidFill>
            <a:ln w="19050" cap="flat" cmpd="sng" algn="ctr">
              <a:noFill/>
              <a:prstDash val="solid"/>
            </a:ln>
            <a:effectLst/>
          </p:spPr>
          <p:txBody>
            <a:bodyPr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TW" altLang="en-US" sz="1400" b="1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+mj-ea"/>
                <a:ea typeface="+mj-ea"/>
                <a:cs typeface="+mn-cs"/>
              </a:endParaRPr>
            </a:p>
          </p:txBody>
        </p:sp>
        <p:sp>
          <p:nvSpPr>
            <p:cNvPr id="8" name="矩形 7"/>
            <p:cNvSpPr>
              <a:spLocks noChangeArrowheads="1"/>
            </p:cNvSpPr>
            <p:nvPr/>
          </p:nvSpPr>
          <p:spPr bwMode="auto">
            <a:xfrm>
              <a:off x="9093268" y="2273396"/>
              <a:ext cx="819156" cy="1476561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 marL="0" marR="0" lvl="0" indent="0" defTabSz="914400" eaLnBrk="1" fontAlgn="auto" latinLnBrk="0" hangingPunct="1">
                <a:lnSpc>
                  <a:spcPts val="18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zh-TW" altLang="en-US" sz="1600" b="1" i="0" u="none" strike="noStrike" kern="0" cap="none" spc="0" normalizeH="0" baseline="0" noProof="0" dirty="0">
                  <a:ln>
                    <a:noFill/>
                  </a:ln>
                  <a:solidFill>
                    <a:srgbClr val="0070C0"/>
                  </a:solidFill>
                  <a:effectLst/>
                  <a:uLnTx/>
                  <a:uFillTx/>
                  <a:latin typeface="+mj-ea"/>
                  <a:ea typeface="+mj-ea"/>
                  <a:cs typeface="Times New Roman" pitchFamily="18" charset="0"/>
                </a:rPr>
                <a:t>取得技術、品牌、市場及人才等關鍵資源</a:t>
              </a:r>
              <a:endParaRPr kumimoji="0" lang="zh-TW" altLang="en-US" sz="1600" b="0" i="0" u="none" strike="noStrike" kern="0" cap="none" spc="0" normalizeH="0" baseline="0" noProof="0" dirty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+mj-ea"/>
                <a:ea typeface="+mj-ea"/>
                <a:cs typeface="Times New Roman" pitchFamily="18" charset="0"/>
              </a:endParaRPr>
            </a:p>
          </p:txBody>
        </p:sp>
        <p:sp>
          <p:nvSpPr>
            <p:cNvPr id="9" name="矩形 8"/>
            <p:cNvSpPr>
              <a:spLocks noChangeArrowheads="1"/>
            </p:cNvSpPr>
            <p:nvPr/>
          </p:nvSpPr>
          <p:spPr bwMode="auto">
            <a:xfrm>
              <a:off x="668338" y="1697061"/>
              <a:ext cx="415928" cy="2232307"/>
            </a:xfrm>
            <a:prstGeom prst="rect">
              <a:avLst/>
            </a:prstGeom>
            <a:solidFill>
              <a:srgbClr val="1F497D"/>
            </a:solidFill>
            <a:ln w="12700" algn="ctr">
              <a:noFill/>
              <a:round/>
              <a:headEnd type="none" w="sm" len="sm"/>
              <a:tailEnd type="none" w="sm" len="sm"/>
            </a:ln>
          </p:spPr>
          <p:txBody>
            <a:bodyPr lIns="83232" tIns="41616" rIns="83232" bIns="41616"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zh-TW" altLang="en-US" sz="1600" b="1" i="0" u="none" strike="noStrike" kern="0" cap="none" spc="0" normalizeH="0" baseline="0" noProof="0" dirty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+mj-ea"/>
                  <a:ea typeface="+mj-ea"/>
                </a:rPr>
                <a:t>政府協助作法</a:t>
              </a:r>
            </a:p>
          </p:txBody>
        </p:sp>
        <p:sp>
          <p:nvSpPr>
            <p:cNvPr id="10" name="文字方塊 191"/>
            <p:cNvSpPr txBox="1">
              <a:spLocks noChangeArrowheads="1"/>
            </p:cNvSpPr>
            <p:nvPr/>
          </p:nvSpPr>
          <p:spPr bwMode="auto">
            <a:xfrm>
              <a:off x="1173167" y="1554168"/>
              <a:ext cx="2376507" cy="369934"/>
            </a:xfrm>
            <a:prstGeom prst="rect">
              <a:avLst/>
            </a:prstGeom>
            <a:solidFill>
              <a:sysClr val="window" lastClr="FFFFFF"/>
            </a:solidFill>
            <a:ln w="31750">
              <a:solidFill>
                <a:sysClr val="window" lastClr="FFFFFF">
                  <a:lumMod val="65000"/>
                </a:sysClr>
              </a:solidFill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 marL="809625" marR="0" lvl="0" indent="-809625" algn="ctr" defTabSz="914400" eaLnBrk="1" fontAlgn="auto" latinLnBrk="0" hangingPunct="1">
                <a:lnSpc>
                  <a:spcPct val="100000"/>
                </a:lnSpc>
                <a:spcBef>
                  <a:spcPts val="60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zh-TW" altLang="en-US" sz="1800" b="1" i="0" u="none" strike="noStrike" kern="0" cap="none" spc="0" normalizeH="0" baseline="0" noProof="0" dirty="0">
                  <a:ln>
                    <a:noFill/>
                  </a:ln>
                  <a:solidFill>
                    <a:srgbClr val="0070C0"/>
                  </a:solidFill>
                  <a:effectLst/>
                  <a:uLnTx/>
                  <a:uFillTx/>
                  <a:latin typeface="+mj-ea"/>
                  <a:ea typeface="+mj-ea"/>
                </a:rPr>
                <a:t>投入併購投資基金</a:t>
              </a:r>
            </a:p>
          </p:txBody>
        </p:sp>
        <p:pic>
          <p:nvPicPr>
            <p:cNvPr id="11" name="圖片 10"/>
            <p:cNvPicPr>
              <a:picLocks noChangeAspect="1"/>
            </p:cNvPicPr>
            <p:nvPr/>
          </p:nvPicPr>
          <p:blipFill>
            <a:blip r:embed="rId3" cstate="print">
              <a:extLst/>
            </a:blip>
            <a:stretch>
              <a:fillRect/>
            </a:stretch>
          </p:blipFill>
          <p:spPr bwMode="auto">
            <a:xfrm>
              <a:off x="6816055" y="2240476"/>
              <a:ext cx="1759532" cy="1097260"/>
            </a:xfrm>
            <a:prstGeom prst="rect">
              <a:avLst/>
            </a:prstGeom>
            <a:effectLst>
              <a:softEdge rad="63500"/>
            </a:effectLst>
          </p:spPr>
        </p:pic>
        <p:sp>
          <p:nvSpPr>
            <p:cNvPr id="12" name="矩形 155"/>
            <p:cNvSpPr>
              <a:spLocks noChangeArrowheads="1"/>
            </p:cNvSpPr>
            <p:nvPr/>
          </p:nvSpPr>
          <p:spPr bwMode="auto">
            <a:xfrm>
              <a:off x="1281112" y="2096889"/>
              <a:ext cx="5246936" cy="175432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/>
            <a:p>
              <a:pPr marL="342900" marR="0" lvl="0" indent="-34290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AutoNum type="arabicPeriod"/>
                <a:tabLst/>
                <a:defRPr/>
              </a:pPr>
              <a:r>
                <a:rPr kumimoji="0" lang="zh-TW" altLang="en-US" sz="1800" b="1" i="0" u="none" strike="noStrike" kern="0" cap="none" spc="0" normalizeH="0" baseline="0" noProof="0" smtClean="0">
                  <a:ln>
                    <a:noFill/>
                  </a:ln>
                  <a:solidFill>
                    <a:sysClr val="windowText" lastClr="000000"/>
                  </a:solidFill>
                  <a:effectLst/>
                  <a:uLnTx/>
                  <a:uFillTx/>
                  <a:latin typeface="+mj-ea"/>
                  <a:ea typeface="+mj-ea"/>
                </a:rPr>
                <a:t>國內企業相互併購整合</a:t>
              </a:r>
              <a:r>
                <a:rPr kumimoji="0" lang="zh-TW" altLang="en-US" sz="1800" b="0" i="0" u="none" strike="noStrike" kern="0" cap="none" spc="0" normalizeH="0" baseline="0" noProof="0" smtClean="0">
                  <a:ln>
                    <a:noFill/>
                  </a:ln>
                  <a:solidFill>
                    <a:sysClr val="windowText" lastClr="000000"/>
                  </a:solidFill>
                  <a:effectLst/>
                  <a:uLnTx/>
                  <a:uFillTx/>
                  <a:latin typeface="+mj-ea"/>
                  <a:ea typeface="+mj-ea"/>
                </a:rPr>
                <a:t>：擴大產業規模及提升競 爭力</a:t>
              </a:r>
              <a:endParaRPr kumimoji="0" lang="en-US" altLang="zh-TW" sz="1800" b="0" i="0" u="none" strike="noStrike" kern="0" cap="none" spc="0" normalizeH="0" baseline="0" noProof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+mj-ea"/>
                <a:ea typeface="+mj-ea"/>
              </a:endParaRPr>
            </a:p>
            <a:p>
              <a:pPr marL="342900" marR="0" lvl="0" indent="-34290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AutoNum type="arabicPeriod"/>
                <a:tabLst/>
                <a:defRPr/>
              </a:pPr>
              <a:r>
                <a:rPr kumimoji="0" lang="zh-TW" altLang="en-US" sz="1800" b="1" i="0" u="none" strike="noStrike" kern="0" cap="none" spc="0" normalizeH="0" baseline="0" noProof="0" smtClean="0">
                  <a:ln>
                    <a:noFill/>
                  </a:ln>
                  <a:solidFill>
                    <a:sysClr val="windowText" lastClr="000000"/>
                  </a:solidFill>
                  <a:effectLst/>
                  <a:uLnTx/>
                  <a:uFillTx/>
                  <a:latin typeface="+mj-ea"/>
                  <a:ea typeface="+mj-ea"/>
                </a:rPr>
                <a:t>國內企業併購國外企業</a:t>
              </a:r>
              <a:r>
                <a:rPr kumimoji="0" lang="zh-TW" altLang="en-US" sz="1800" b="0" i="0" u="none" strike="noStrike" kern="0" cap="none" spc="0" normalizeH="0" baseline="0" noProof="0" smtClean="0">
                  <a:ln>
                    <a:noFill/>
                  </a:ln>
                  <a:solidFill>
                    <a:sysClr val="windowText" lastClr="000000"/>
                  </a:solidFill>
                  <a:effectLst/>
                  <a:uLnTx/>
                  <a:uFillTx/>
                  <a:latin typeface="+mj-ea"/>
                  <a:ea typeface="+mj-ea"/>
                </a:rPr>
                <a:t>：取得技術、品牌 、市場及人才等關鍵資源</a:t>
              </a:r>
              <a:endParaRPr kumimoji="0" lang="en-US" altLang="zh-TW" sz="1800" b="0" i="0" u="none" strike="noStrike" kern="0" cap="none" spc="0" normalizeH="0" baseline="0" noProof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+mj-ea"/>
                <a:ea typeface="+mj-ea"/>
              </a:endParaRPr>
            </a:p>
            <a:p>
              <a:pPr marL="342900" marR="0" lvl="0" indent="-34290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AutoNum type="arabicPeriod"/>
                <a:tabLst/>
                <a:defRPr/>
              </a:pPr>
              <a:r>
                <a:rPr kumimoji="0" lang="zh-TW" altLang="en-US" sz="1800" b="1" i="0" u="none" strike="noStrike" kern="0" cap="none" spc="0" normalizeH="0" baseline="0" noProof="0" smtClean="0">
                  <a:ln>
                    <a:noFill/>
                  </a:ln>
                  <a:solidFill>
                    <a:sysClr val="windowText" lastClr="000000"/>
                  </a:solidFill>
                  <a:effectLst/>
                  <a:uLnTx/>
                  <a:uFillTx/>
                  <a:latin typeface="+mj-ea"/>
                  <a:ea typeface="+mj-ea"/>
                </a:rPr>
                <a:t>國外企業併購國內企業</a:t>
              </a:r>
              <a:r>
                <a:rPr kumimoji="0" lang="zh-TW" altLang="en-US" sz="1800" b="0" i="0" u="none" strike="noStrike" kern="0" cap="none" spc="0" normalizeH="0" baseline="0" noProof="0" smtClean="0">
                  <a:ln>
                    <a:noFill/>
                  </a:ln>
                  <a:solidFill>
                    <a:sysClr val="windowText" lastClr="000000"/>
                  </a:solidFill>
                  <a:effectLst/>
                  <a:uLnTx/>
                  <a:uFillTx/>
                  <a:latin typeface="+mj-ea"/>
                  <a:ea typeface="+mj-ea"/>
                </a:rPr>
                <a:t>：進行企業重整或建立供應鏈，協助國內產業參與全球 供應鏈等。</a:t>
              </a:r>
            </a:p>
          </p:txBody>
        </p:sp>
        <p:pic>
          <p:nvPicPr>
            <p:cNvPr id="13" name="Picture 2" descr="http://www.angel885.org.tw/doc/images/icon_20150212081726.jpg"/>
            <p:cNvPicPr>
              <a:picLocks noChangeAspect="1" noChangeArrowheads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xmlns="" val="0"/>
                </a:ext>
              </a:extLst>
            </a:blip>
            <a:srcRect t="282" r="79015"/>
            <a:stretch>
              <a:fillRect/>
            </a:stretch>
          </p:blipFill>
          <p:spPr bwMode="auto">
            <a:xfrm>
              <a:off x="9309298" y="1625576"/>
              <a:ext cx="579437" cy="55721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grpSp>
        <p:nvGrpSpPr>
          <p:cNvPr id="14" name="群組 1"/>
          <p:cNvGrpSpPr>
            <a:grpSpLocks/>
          </p:cNvGrpSpPr>
          <p:nvPr/>
        </p:nvGrpSpPr>
        <p:grpSpPr bwMode="auto">
          <a:xfrm>
            <a:off x="344488" y="1700213"/>
            <a:ext cx="9288462" cy="2808287"/>
            <a:chOff x="-5344466" y="4221088"/>
            <a:chExt cx="9288530" cy="2808312"/>
          </a:xfrm>
        </p:grpSpPr>
        <p:sp>
          <p:nvSpPr>
            <p:cNvPr id="15" name="向右箭號 14"/>
            <p:cNvSpPr/>
            <p:nvPr/>
          </p:nvSpPr>
          <p:spPr bwMode="auto">
            <a:xfrm>
              <a:off x="-4984101" y="4221088"/>
              <a:ext cx="8209023" cy="2808312"/>
            </a:xfrm>
            <a:prstGeom prst="rightArrow">
              <a:avLst>
                <a:gd name="adj1" fmla="val 87514"/>
                <a:gd name="adj2" fmla="val 23515"/>
              </a:avLst>
            </a:prstGeom>
            <a:solidFill>
              <a:srgbClr val="9BBB59">
                <a:lumMod val="40000"/>
                <a:lumOff val="60000"/>
                <a:alpha val="68000"/>
              </a:srgbClr>
            </a:solidFill>
            <a:ln w="19050" cap="flat" cmpd="sng" algn="ctr">
              <a:noFill/>
              <a:prstDash val="solid"/>
            </a:ln>
            <a:effectLst/>
          </p:spPr>
          <p:txBody>
            <a:bodyPr anchor="ctr"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TW" altLang="en-US" sz="1400" b="1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>
                    <a:lumMod val="65000"/>
                    <a:lumOff val="35000"/>
                  </a:sysClr>
                </a:solidFill>
                <a:effectLst/>
                <a:uLnTx/>
                <a:uFillTx/>
                <a:latin typeface="+mj-ea"/>
                <a:ea typeface="+mj-ea"/>
                <a:cs typeface="Times New Roman" pitchFamily="18" charset="0"/>
              </a:endParaRPr>
            </a:p>
          </p:txBody>
        </p:sp>
        <p:sp>
          <p:nvSpPr>
            <p:cNvPr id="16" name="矩形 15"/>
            <p:cNvSpPr/>
            <p:nvPr/>
          </p:nvSpPr>
          <p:spPr bwMode="auto">
            <a:xfrm>
              <a:off x="-5344466" y="4375076"/>
              <a:ext cx="414340" cy="2447947"/>
            </a:xfrm>
            <a:prstGeom prst="rect">
              <a:avLst/>
            </a:prstGeom>
            <a:solidFill>
              <a:srgbClr val="9BBB59">
                <a:lumMod val="50000"/>
              </a:srgbClr>
            </a:solidFill>
            <a:ln w="12700" cap="flat" cmpd="sng" algn="ctr">
              <a:noFill/>
              <a:prstDash val="solid"/>
              <a:round/>
              <a:headEnd type="none" w="sm" len="sm"/>
              <a:tailEnd type="none" w="sm" len="sm"/>
            </a:ln>
            <a:effectLst/>
          </p:spPr>
          <p:txBody>
            <a:bodyPr lIns="83232" tIns="41616" rIns="83232" bIns="41616"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zh-TW" altLang="en-US" sz="1600" b="1" i="0" u="none" strike="noStrike" kern="0" cap="none" spc="0" normalizeH="0" baseline="0" noProof="0" dirty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+mj-ea"/>
                  <a:ea typeface="+mj-ea"/>
                </a:rPr>
                <a:t>廠商已投入發展</a:t>
              </a:r>
            </a:p>
          </p:txBody>
        </p:sp>
        <p:sp>
          <p:nvSpPr>
            <p:cNvPr id="17" name="矩形 52"/>
            <p:cNvSpPr>
              <a:spLocks noChangeArrowheads="1"/>
            </p:cNvSpPr>
            <p:nvPr/>
          </p:nvSpPr>
          <p:spPr bwMode="auto">
            <a:xfrm>
              <a:off x="3096333" y="5084696"/>
              <a:ext cx="847731" cy="1016009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 marL="0" marR="0" lvl="0" indent="0" defTabSz="914400" eaLnBrk="1" fontAlgn="auto" latinLnBrk="0" hangingPunct="1">
                <a:lnSpc>
                  <a:spcPts val="18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zh-TW" altLang="en-US" sz="1600" b="1" i="0" u="none" strike="noStrike" kern="0" cap="none" spc="0" normalizeH="0" baseline="0" noProof="0" dirty="0">
                  <a:ln>
                    <a:noFill/>
                  </a:ln>
                  <a:solidFill>
                    <a:sysClr val="windowText" lastClr="000000"/>
                  </a:solidFill>
                  <a:effectLst/>
                  <a:uLnTx/>
                  <a:uFillTx/>
                  <a:latin typeface="+mj-ea"/>
                  <a:ea typeface="+mj-ea"/>
                  <a:cs typeface="Times New Roman" pitchFamily="18" charset="0"/>
                </a:rPr>
                <a:t>擴大公司規模提升競爭力</a:t>
              </a:r>
            </a:p>
          </p:txBody>
        </p:sp>
        <p:sp>
          <p:nvSpPr>
            <p:cNvPr id="18" name="文字方塊 191"/>
            <p:cNvSpPr txBox="1">
              <a:spLocks noChangeArrowheads="1"/>
            </p:cNvSpPr>
            <p:nvPr/>
          </p:nvSpPr>
          <p:spPr bwMode="auto">
            <a:xfrm>
              <a:off x="-4839637" y="4279826"/>
              <a:ext cx="1871676" cy="369891"/>
            </a:xfrm>
            <a:prstGeom prst="rect">
              <a:avLst/>
            </a:prstGeom>
            <a:solidFill>
              <a:sysClr val="window" lastClr="FFFFFF"/>
            </a:solidFill>
            <a:ln w="31750">
              <a:solidFill>
                <a:sysClr val="window" lastClr="FFFFFF">
                  <a:lumMod val="65000"/>
                </a:sysClr>
              </a:solidFill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 marL="809625" marR="0" lvl="0" indent="-809625" algn="ctr" defTabSz="914400" eaLnBrk="1" fontAlgn="auto" latinLnBrk="0" hangingPunct="1">
                <a:lnSpc>
                  <a:spcPct val="100000"/>
                </a:lnSpc>
                <a:spcBef>
                  <a:spcPts val="60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zh-TW" altLang="en-US" sz="1800" b="1" i="0" u="none" strike="noStrike" kern="0" cap="none" spc="0" normalizeH="0" baseline="0" noProof="0" dirty="0">
                  <a:ln>
                    <a:noFill/>
                  </a:ln>
                  <a:solidFill>
                    <a:srgbClr val="9BBB59">
                      <a:lumMod val="50000"/>
                    </a:srgbClr>
                  </a:solidFill>
                  <a:effectLst/>
                  <a:uLnTx/>
                  <a:uFillTx/>
                  <a:latin typeface="+mj-ea"/>
                  <a:ea typeface="+mj-ea"/>
                </a:rPr>
                <a:t>展開全球併購</a:t>
              </a:r>
            </a:p>
          </p:txBody>
        </p:sp>
        <p:pic>
          <p:nvPicPr>
            <p:cNvPr id="19" name="圖片 149" descr="地球圖-去國旗版.jpg"/>
            <p:cNvPicPr>
              <a:picLocks noChangeAspect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xmlns="" val="0"/>
                </a:ext>
              </a:extLst>
            </a:blip>
            <a:srcRect t="10985" r="3323" b="12196"/>
            <a:stretch>
              <a:fillRect/>
            </a:stretch>
          </p:blipFill>
          <p:spPr bwMode="auto">
            <a:xfrm>
              <a:off x="965886" y="4725917"/>
              <a:ext cx="1970121" cy="201606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20" name="矩形 154"/>
            <p:cNvSpPr>
              <a:spLocks noChangeArrowheads="1"/>
            </p:cNvSpPr>
            <p:nvPr/>
          </p:nvSpPr>
          <p:spPr bwMode="auto">
            <a:xfrm>
              <a:off x="-4912418" y="4721150"/>
              <a:ext cx="5832648" cy="20929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/>
            <a:p>
              <a:pPr marL="230188" marR="0" lvl="2" indent="-230188" algn="just" defTabSz="914400" eaLnBrk="1" fontAlgn="auto" latinLnBrk="0" hangingPunct="1">
                <a:lnSpc>
                  <a:spcPts val="26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 typeface="Calibri" pitchFamily="34" charset="0"/>
                <a:buAutoNum type="arabicPeriod"/>
                <a:tabLst/>
                <a:defRPr/>
              </a:pPr>
              <a:r>
                <a:rPr kumimoji="0" lang="zh-TW" altLang="en-US" sz="1800" b="0" i="0" u="none" strike="noStrike" kern="0" cap="none" spc="0" normalizeH="0" baseline="0" noProof="0" dirty="0" smtClean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+mj-ea"/>
                  <a:ea typeface="+mj-ea"/>
                  <a:cs typeface="Times New Roman" pitchFamily="18" charset="0"/>
                </a:rPr>
                <a:t>透過</a:t>
              </a:r>
              <a:r>
                <a:rPr kumimoji="0" lang="zh-TW" altLang="zh-TW" sz="1800" b="0" i="0" u="none" strike="noStrike" kern="0" cap="none" spc="0" normalizeH="0" baseline="0" noProof="0" dirty="0" smtClean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+mj-ea"/>
                  <a:ea typeface="+mj-ea"/>
                  <a:cs typeface="Times New Roman" pitchFamily="18" charset="0"/>
                </a:rPr>
                <a:t>併購與合資</a:t>
              </a:r>
              <a:r>
                <a:rPr kumimoji="0" lang="zh-TW" altLang="en-US" sz="1800" b="0" i="0" u="none" strike="noStrike" kern="0" cap="none" spc="0" normalizeH="0" baseline="0" noProof="0" dirty="0" smtClean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+mj-ea"/>
                  <a:ea typeface="+mj-ea"/>
                  <a:cs typeface="Times New Roman" pitchFamily="18" charset="0"/>
                </a:rPr>
                <a:t>，</a:t>
              </a:r>
              <a:r>
                <a:rPr kumimoji="0" lang="zh-TW" altLang="zh-TW" sz="1800" b="0" i="0" u="none" strike="noStrike" kern="0" cap="none" spc="0" normalizeH="0" baseline="0" noProof="0" dirty="0" smtClean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+mj-ea"/>
                  <a:ea typeface="+mj-ea"/>
                  <a:cs typeface="Times New Roman" pitchFamily="18" charset="0"/>
                </a:rPr>
                <a:t>建構完整工具機生產線及相關技術</a:t>
              </a:r>
              <a:r>
                <a:rPr kumimoji="0" lang="zh-TW" altLang="en-US" sz="1800" b="0" i="0" u="none" strike="noStrike" kern="0" cap="none" spc="0" normalizeH="0" baseline="0" noProof="0" dirty="0" smtClean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+mj-ea"/>
                  <a:ea typeface="+mj-ea"/>
                  <a:cs typeface="Times New Roman" pitchFamily="18" charset="0"/>
                </a:rPr>
                <a:t>。</a:t>
              </a:r>
              <a:endParaRPr kumimoji="0" lang="en-US" altLang="zh-TW" sz="1800" b="0" i="0" u="none" strike="noStrike" kern="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+mj-ea"/>
                <a:ea typeface="+mj-ea"/>
                <a:cs typeface="Times New Roman" pitchFamily="18" charset="0"/>
              </a:endParaRPr>
            </a:p>
            <a:p>
              <a:pPr marL="230188" marR="0" lvl="2" indent="-230188" algn="just" defTabSz="914400" eaLnBrk="1" fontAlgn="auto" latinLnBrk="0" hangingPunct="1">
                <a:lnSpc>
                  <a:spcPts val="26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 typeface="Calibri" pitchFamily="34" charset="0"/>
                <a:buAutoNum type="arabicPeriod"/>
                <a:tabLst/>
                <a:defRPr/>
              </a:pPr>
              <a:r>
                <a:rPr kumimoji="0" lang="zh-TW" altLang="en-US" sz="1800" b="0" i="0" u="none" strike="noStrike" kern="0" cap="none" spc="0" normalizeH="0" baseline="0" noProof="0" dirty="0" smtClean="0">
                  <a:ln>
                    <a:noFill/>
                  </a:ln>
                  <a:solidFill>
                    <a:sysClr val="windowText" lastClr="000000"/>
                  </a:solidFill>
                  <a:effectLst/>
                  <a:uLnTx/>
                  <a:uFillTx/>
                  <a:latin typeface="+mj-ea"/>
                  <a:ea typeface="+mj-ea"/>
                </a:rPr>
                <a:t>併購德國</a:t>
              </a:r>
              <a:r>
                <a:rPr kumimoji="0" lang="en-US" altLang="zh-TW" sz="1800" b="0" i="0" u="none" strike="noStrike" kern="0" cap="none" spc="0" normalizeH="0" baseline="0" noProof="0" dirty="0" smtClean="0">
                  <a:ln>
                    <a:noFill/>
                  </a:ln>
                  <a:solidFill>
                    <a:sysClr val="windowText" lastClr="000000"/>
                  </a:solidFill>
                  <a:effectLst/>
                  <a:uLnTx/>
                  <a:uFillTx/>
                  <a:latin typeface="+mj-ea"/>
                  <a:ea typeface="+mj-ea"/>
                </a:rPr>
                <a:t>MAG</a:t>
              </a:r>
              <a:r>
                <a:rPr kumimoji="0" lang="zh-TW" altLang="en-US" sz="1800" b="0" i="0" u="none" strike="noStrike" kern="0" cap="none" spc="0" normalizeH="0" baseline="0" noProof="0" dirty="0" smtClean="0">
                  <a:ln>
                    <a:noFill/>
                  </a:ln>
                  <a:solidFill>
                    <a:sysClr val="windowText" lastClr="000000"/>
                  </a:solidFill>
                  <a:effectLst/>
                  <a:uLnTx/>
                  <a:uFillTx/>
                  <a:latin typeface="+mj-ea"/>
                  <a:ea typeface="+mj-ea"/>
                </a:rPr>
                <a:t>集團工業自動化系統事業，正式躋身全球最大的汽車整廠、整線自動化生產設備供應商。</a:t>
              </a:r>
              <a:endParaRPr kumimoji="0" lang="en-US" altLang="zh-TW" sz="1800" b="0" i="0" u="none" strike="noStrike" kern="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+mj-ea"/>
                <a:ea typeface="+mj-ea"/>
                <a:cs typeface="Times New Roman" pitchFamily="18" charset="0"/>
              </a:endParaRPr>
            </a:p>
            <a:p>
              <a:pPr marL="230188" marR="0" lvl="2" indent="-230188" algn="just" defTabSz="914400" eaLnBrk="1" fontAlgn="auto" latinLnBrk="0" hangingPunct="1">
                <a:lnSpc>
                  <a:spcPts val="26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 typeface="Calibri" pitchFamily="34" charset="0"/>
                <a:buAutoNum type="arabicPeriod"/>
                <a:tabLst/>
                <a:defRPr/>
              </a:pPr>
              <a:r>
                <a:rPr kumimoji="0" lang="zh-TW" altLang="en-US" sz="1800" b="0" i="0" u="none" strike="noStrike" kern="0" cap="none" spc="0" normalizeH="0" baseline="0" noProof="0" dirty="0" smtClean="0">
                  <a:ln>
                    <a:noFill/>
                  </a:ln>
                  <a:solidFill>
                    <a:sysClr val="windowText" lastClr="000000"/>
                  </a:solidFill>
                  <a:effectLst/>
                  <a:uLnTx/>
                  <a:uFillTx/>
                  <a:latin typeface="+mj-ea"/>
                  <a:ea typeface="+mj-ea"/>
                </a:rPr>
                <a:t>全球共計併購</a:t>
              </a:r>
              <a:r>
                <a:rPr kumimoji="0" lang="en-US" altLang="zh-TW" sz="1800" b="0" i="0" u="none" strike="noStrike" kern="0" cap="none" spc="0" normalizeH="0" baseline="0" noProof="0" dirty="0" smtClean="0">
                  <a:ln>
                    <a:noFill/>
                  </a:ln>
                  <a:solidFill>
                    <a:sysClr val="windowText" lastClr="000000"/>
                  </a:solidFill>
                  <a:effectLst/>
                  <a:uLnTx/>
                  <a:uFillTx/>
                  <a:latin typeface="+mj-ea"/>
                  <a:ea typeface="+mj-ea"/>
                </a:rPr>
                <a:t>31</a:t>
              </a:r>
              <a:r>
                <a:rPr kumimoji="0" lang="zh-TW" altLang="en-US" sz="1800" b="0" i="0" u="none" strike="noStrike" kern="0" cap="none" spc="0" normalizeH="0" baseline="0" noProof="0" dirty="0" smtClean="0">
                  <a:ln>
                    <a:noFill/>
                  </a:ln>
                  <a:solidFill>
                    <a:sysClr val="windowText" lastClr="000000"/>
                  </a:solidFill>
                  <a:effectLst/>
                  <a:uLnTx/>
                  <a:uFillTx/>
                  <a:latin typeface="+mj-ea"/>
                  <a:ea typeface="+mj-ea"/>
                </a:rPr>
                <a:t>家企業，擁有</a:t>
              </a:r>
              <a:r>
                <a:rPr kumimoji="0" lang="en-US" altLang="zh-TW" sz="1800" b="0" i="0" u="none" strike="noStrike" kern="0" cap="none" spc="0" normalizeH="0" baseline="0" noProof="0" dirty="0" smtClean="0">
                  <a:ln>
                    <a:noFill/>
                  </a:ln>
                  <a:solidFill>
                    <a:sysClr val="windowText" lastClr="000000"/>
                  </a:solidFill>
                  <a:effectLst/>
                  <a:uLnTx/>
                  <a:uFillTx/>
                  <a:latin typeface="+mj-ea"/>
                  <a:ea typeface="+mj-ea"/>
                </a:rPr>
                <a:t>31</a:t>
              </a:r>
              <a:r>
                <a:rPr kumimoji="0" lang="zh-TW" altLang="zh-TW" sz="1800" b="0" i="0" u="none" strike="noStrike" kern="0" cap="none" spc="0" normalizeH="0" baseline="0" noProof="0" dirty="0" smtClean="0">
                  <a:ln>
                    <a:noFill/>
                  </a:ln>
                  <a:solidFill>
                    <a:sysClr val="windowText" lastClr="000000"/>
                  </a:solidFill>
                  <a:effectLst/>
                  <a:uLnTx/>
                  <a:uFillTx/>
                  <a:latin typeface="+mj-ea"/>
                  <a:ea typeface="+mj-ea"/>
                </a:rPr>
                <a:t>個品牌數</a:t>
              </a:r>
              <a:r>
                <a:rPr kumimoji="0" lang="zh-TW" altLang="en-US" sz="1800" b="0" i="0" u="none" strike="noStrike" kern="0" cap="none" spc="0" normalizeH="0" baseline="0" noProof="0" dirty="0" smtClean="0">
                  <a:ln>
                    <a:noFill/>
                  </a:ln>
                  <a:solidFill>
                    <a:sysClr val="windowText" lastClr="000000"/>
                  </a:solidFill>
                  <a:effectLst/>
                  <a:uLnTx/>
                  <a:uFillTx/>
                  <a:latin typeface="+mj-ea"/>
                  <a:ea typeface="+mj-ea"/>
                </a:rPr>
                <a:t>及</a:t>
              </a:r>
              <a:r>
                <a:rPr kumimoji="0" lang="en-US" altLang="zh-TW" sz="1800" b="0" i="0" u="none" strike="noStrike" kern="0" cap="none" spc="0" normalizeH="0" baseline="0" noProof="0" dirty="0" smtClean="0">
                  <a:ln>
                    <a:noFill/>
                  </a:ln>
                  <a:solidFill>
                    <a:sysClr val="windowText" lastClr="000000"/>
                  </a:solidFill>
                  <a:effectLst/>
                  <a:uLnTx/>
                  <a:uFillTx/>
                  <a:latin typeface="+mj-ea"/>
                  <a:ea typeface="+mj-ea"/>
                </a:rPr>
                <a:t>50</a:t>
              </a:r>
              <a:r>
                <a:rPr kumimoji="0" lang="zh-TW" altLang="en-US" sz="1800" b="0" i="0" u="none" strike="noStrike" kern="0" cap="none" spc="0" normalizeH="0" baseline="0" noProof="0" dirty="0" smtClean="0">
                  <a:ln>
                    <a:noFill/>
                  </a:ln>
                  <a:solidFill>
                    <a:sysClr val="windowText" lastClr="000000"/>
                  </a:solidFill>
                  <a:effectLst/>
                  <a:uLnTx/>
                  <a:uFillTx/>
                  <a:latin typeface="+mj-ea"/>
                  <a:ea typeface="+mj-ea"/>
                </a:rPr>
                <a:t>個</a:t>
              </a:r>
              <a:r>
                <a:rPr kumimoji="0" lang="zh-TW" altLang="zh-TW" sz="1800" b="0" i="0" u="none" strike="noStrike" kern="0" cap="none" spc="0" normalizeH="0" baseline="0" noProof="0" dirty="0" smtClean="0">
                  <a:ln>
                    <a:noFill/>
                  </a:ln>
                  <a:solidFill>
                    <a:sysClr val="windowText" lastClr="000000"/>
                  </a:solidFill>
                  <a:effectLst/>
                  <a:uLnTx/>
                  <a:uFillTx/>
                  <a:latin typeface="+mj-ea"/>
                  <a:ea typeface="+mj-ea"/>
                </a:rPr>
                <a:t>生產基地</a:t>
              </a:r>
              <a:r>
                <a:rPr kumimoji="0" lang="zh-TW" altLang="en-US" sz="1800" b="0" i="0" u="none" strike="noStrike" kern="0" cap="none" spc="0" normalizeH="0" baseline="0" noProof="0" dirty="0" smtClean="0">
                  <a:ln>
                    <a:noFill/>
                  </a:ln>
                  <a:solidFill>
                    <a:sysClr val="windowText" lastClr="000000"/>
                  </a:solidFill>
                  <a:effectLst/>
                  <a:uLnTx/>
                  <a:uFillTx/>
                  <a:latin typeface="+mj-ea"/>
                  <a:ea typeface="+mj-ea"/>
                </a:rPr>
                <a:t>。</a:t>
              </a:r>
              <a:r>
                <a:rPr kumimoji="0" lang="zh-TW" altLang="zh-TW" sz="1800" b="0" i="0" u="none" strike="noStrike" kern="0" cap="none" spc="0" normalizeH="0" baseline="0" noProof="0" dirty="0" smtClean="0">
                  <a:ln>
                    <a:noFill/>
                  </a:ln>
                  <a:solidFill>
                    <a:sysClr val="windowText" lastClr="000000"/>
                  </a:solidFill>
                  <a:effectLst/>
                  <a:uLnTx/>
                  <a:uFillTx/>
                  <a:latin typeface="+mj-ea"/>
                  <a:ea typeface="+mj-ea"/>
                  <a:cs typeface="Times New Roman" pitchFamily="18" charset="0"/>
                </a:rPr>
                <a:t>據點遍佈台灣、中國</a:t>
              </a:r>
              <a:r>
                <a:rPr kumimoji="0" lang="zh-TW" altLang="en-US" sz="1800" b="0" i="0" u="none" strike="noStrike" kern="0" cap="none" spc="0" normalizeH="0" baseline="0" noProof="0" dirty="0" smtClean="0">
                  <a:ln>
                    <a:noFill/>
                  </a:ln>
                  <a:solidFill>
                    <a:sysClr val="windowText" lastClr="000000"/>
                  </a:solidFill>
                  <a:effectLst/>
                  <a:uLnTx/>
                  <a:uFillTx/>
                  <a:latin typeface="+mj-ea"/>
                  <a:ea typeface="+mj-ea"/>
                  <a:cs typeface="Times New Roman" pitchFamily="18" charset="0"/>
                </a:rPr>
                <a:t>大陸</a:t>
              </a:r>
              <a:r>
                <a:rPr kumimoji="0" lang="zh-TW" altLang="zh-TW" sz="1800" b="0" i="0" u="none" strike="noStrike" kern="0" cap="none" spc="0" normalizeH="0" baseline="0" noProof="0" dirty="0" smtClean="0">
                  <a:ln>
                    <a:noFill/>
                  </a:ln>
                  <a:solidFill>
                    <a:sysClr val="windowText" lastClr="000000"/>
                  </a:solidFill>
                  <a:effectLst/>
                  <a:uLnTx/>
                  <a:uFillTx/>
                  <a:latin typeface="+mj-ea"/>
                  <a:ea typeface="+mj-ea"/>
                  <a:cs typeface="Times New Roman" pitchFamily="18" charset="0"/>
                </a:rPr>
                <a:t>、歐洲、美國、</a:t>
              </a:r>
              <a:r>
                <a:rPr kumimoji="0" lang="zh-TW" altLang="en-US" sz="1800" b="0" i="0" u="none" strike="noStrike" kern="0" cap="none" spc="0" normalizeH="0" baseline="0" noProof="0" dirty="0" smtClean="0">
                  <a:ln>
                    <a:noFill/>
                  </a:ln>
                  <a:solidFill>
                    <a:sysClr val="windowText" lastClr="000000"/>
                  </a:solidFill>
                  <a:effectLst/>
                  <a:uLnTx/>
                  <a:uFillTx/>
                  <a:latin typeface="+mj-ea"/>
                  <a:ea typeface="+mj-ea"/>
                  <a:cs typeface="Times New Roman" pitchFamily="18" charset="0"/>
                </a:rPr>
                <a:t>德國、</a:t>
              </a:r>
              <a:r>
                <a:rPr kumimoji="0" lang="zh-TW" altLang="zh-TW" sz="1800" b="0" i="0" u="none" strike="noStrike" kern="0" cap="none" spc="0" normalizeH="0" baseline="0" noProof="0" dirty="0" smtClean="0">
                  <a:ln>
                    <a:noFill/>
                  </a:ln>
                  <a:solidFill>
                    <a:sysClr val="windowText" lastClr="000000"/>
                  </a:solidFill>
                  <a:effectLst/>
                  <a:uLnTx/>
                  <a:uFillTx/>
                  <a:latin typeface="+mj-ea"/>
                  <a:ea typeface="+mj-ea"/>
                  <a:cs typeface="Times New Roman" pitchFamily="18" charset="0"/>
                </a:rPr>
                <a:t>韓國、日本等地</a:t>
              </a:r>
              <a:r>
                <a:rPr kumimoji="0" lang="zh-TW" altLang="en-US" sz="1800" b="0" i="0" u="none" strike="noStrike" kern="0" cap="none" spc="0" normalizeH="0" baseline="0" noProof="0" dirty="0" smtClean="0">
                  <a:ln>
                    <a:noFill/>
                  </a:ln>
                  <a:solidFill>
                    <a:sysClr val="windowText" lastClr="000000"/>
                  </a:solidFill>
                  <a:effectLst/>
                  <a:uLnTx/>
                  <a:uFillTx/>
                  <a:latin typeface="+mj-ea"/>
                  <a:ea typeface="+mj-ea"/>
                  <a:cs typeface="Times New Roman" pitchFamily="18" charset="0"/>
                </a:rPr>
                <a:t>。</a:t>
              </a:r>
              <a:endParaRPr kumimoji="0" lang="en-US" altLang="zh-TW" sz="1800" b="0" i="0" u="none" strike="noStrike" kern="0" cap="none" spc="0" normalizeH="0" baseline="0" noProof="0" dirty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+mj-ea"/>
                <a:ea typeface="+mj-ea"/>
                <a:cs typeface="Times New Roman" pitchFamily="18" charset="0"/>
              </a:endParaRPr>
            </a:p>
          </p:txBody>
        </p:sp>
        <p:pic>
          <p:nvPicPr>
            <p:cNvPr id="21" name="Picture 3"/>
            <p:cNvPicPr>
              <a:picLocks noChangeAspect="1" noChangeArrowheads="1"/>
            </p:cNvPicPr>
            <p:nvPr/>
          </p:nvPicPr>
          <p:blipFill>
            <a:blip r:embed="rId6" cstate="print"/>
            <a:srcRect/>
            <a:stretch>
              <a:fillRect/>
            </a:stretch>
          </p:blipFill>
          <p:spPr bwMode="auto">
            <a:xfrm>
              <a:off x="2935995" y="4725917"/>
              <a:ext cx="936632" cy="314328"/>
            </a:xfrm>
            <a:prstGeom prst="rect">
              <a:avLst/>
            </a:prstGeom>
            <a:noFill/>
            <a:ln>
              <a:noFill/>
            </a:ln>
            <a:effectLst>
              <a:prstShdw prst="shdw17" dist="17961" dir="2700000">
                <a:srgbClr val="4F81BD">
                  <a:gamma/>
                  <a:shade val="60000"/>
                  <a:invGamma/>
                  <a:alpha val="50000"/>
                </a:srgbClr>
              </a:prstShdw>
            </a:effectLst>
            <a:extLst>
              <a:ext uri="{909E8E84-426E-40DD-AFC4-6F175D3DCCD1}">
                <a14:hiddenFill xmlns:a14="http://schemas.microsoft.com/office/drawing/2010/main" xmlns="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sp>
        <p:nvSpPr>
          <p:cNvPr id="23" name="標題 1"/>
          <p:cNvSpPr>
            <a:spLocks noGrp="1"/>
          </p:cNvSpPr>
          <p:nvPr>
            <p:ph type="title"/>
          </p:nvPr>
        </p:nvSpPr>
        <p:spPr>
          <a:xfrm>
            <a:off x="1286592" y="0"/>
            <a:ext cx="7355550" cy="706438"/>
          </a:xfrm>
        </p:spPr>
        <p:txBody>
          <a:bodyPr/>
          <a:lstStyle/>
          <a:p>
            <a:pPr algn="ctr"/>
            <a:r>
              <a:rPr lang="zh-TW" altLang="en-US" dirty="0">
                <a:latin typeface="+mj-ea"/>
                <a:ea typeface="+mj-ea"/>
              </a:rPr>
              <a:t>貮、</a:t>
            </a:r>
            <a:r>
              <a:rPr lang="zh-TW" altLang="en-US" dirty="0" smtClean="0">
                <a:latin typeface="+mj-ea"/>
                <a:ea typeface="+mj-ea"/>
              </a:rPr>
              <a:t>機械產業發展策略</a:t>
            </a:r>
            <a:endParaRPr lang="en-US" altLang="zh-TW" dirty="0" smtClean="0">
              <a:latin typeface="+mj-ea"/>
              <a:ea typeface="+mj-ea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4282163201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http://hirecruit.nat.gov.tw/chinese/images/logo_idic.gif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" y="1"/>
            <a:ext cx="1615689" cy="597899"/>
          </a:xfrm>
          <a:prstGeom prst="rect">
            <a:avLst/>
          </a:prstGeom>
          <a:noFill/>
        </p:spPr>
      </p:pic>
      <p:pic>
        <p:nvPicPr>
          <p:cNvPr id="5" name="Picture 43" descr="https://encrypted-tbn1.gstatic.com/images?q=tbn:ANd9GcQRAO-UTyp-ZFHxu0SUfce7Y6a0Grvz9RBdpSQClxeXfDQhh0rwcFLcRuX8">
            <a:hlinkClick r:id="rId3"/>
          </p:cNvPr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738188" y="3746500"/>
            <a:ext cx="2143125" cy="12080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" name="內容版面配置區 2"/>
          <p:cNvSpPr txBox="1">
            <a:spLocks/>
          </p:cNvSpPr>
          <p:nvPr/>
        </p:nvSpPr>
        <p:spPr bwMode="auto">
          <a:xfrm>
            <a:off x="277813" y="682625"/>
            <a:ext cx="7553325" cy="504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•"/>
              <a:defRPr sz="3200" kern="1200">
                <a:solidFill>
                  <a:schemeClr val="tx1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–"/>
              <a:defRPr sz="2800" kern="1200">
                <a:solidFill>
                  <a:schemeClr val="tx1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+mn-cs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•"/>
              <a:defRPr sz="2400" kern="1200">
                <a:solidFill>
                  <a:schemeClr val="tx1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+mn-cs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–"/>
              <a:defRPr sz="2000" kern="1200">
                <a:solidFill>
                  <a:schemeClr val="tx1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+mn-cs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 kern="1200">
                <a:solidFill>
                  <a:schemeClr val="tx1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charset="0"/>
              <a:buNone/>
              <a:tabLst/>
              <a:defRPr/>
            </a:pPr>
            <a:r>
              <a:rPr kumimoji="0" lang="zh-TW" altLang="en-US" sz="2400" b="1" i="0" u="none" strike="noStrike" kern="1200" cap="none" spc="0" normalizeH="0" baseline="0" noProof="0" smtClean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+mj-ea"/>
                <a:ea typeface="+mj-ea"/>
              </a:rPr>
              <a:t>八、</a:t>
            </a:r>
            <a:r>
              <a:rPr kumimoji="0" lang="zh-TW" altLang="en-US" sz="2400" b="1" i="0" u="none" strike="noStrike" kern="1200" cap="none" spc="0" normalizeH="0" baseline="0" noProof="0" smtClean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+mj-ea"/>
                <a:ea typeface="+mj-ea"/>
                <a:cs typeface="Times New Roman" pitchFamily="18" charset="0"/>
              </a:rPr>
              <a:t>工具機暨零組件整合行銷策略</a:t>
            </a:r>
            <a:endParaRPr kumimoji="0" lang="en-US" altLang="zh-TW" sz="2400" b="1" i="0" u="none" strike="noStrike" kern="1200" cap="none" spc="0" normalizeH="0" baseline="0" noProof="0" dirty="0" smtClean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+mj-ea"/>
              <a:ea typeface="+mj-ea"/>
              <a:cs typeface="Times New Roman" pitchFamily="18" charset="0"/>
            </a:endParaRPr>
          </a:p>
        </p:txBody>
      </p:sp>
      <p:sp>
        <p:nvSpPr>
          <p:cNvPr id="7" name="文字方塊 69"/>
          <p:cNvSpPr txBox="1">
            <a:spLocks noChangeArrowheads="1"/>
          </p:cNvSpPr>
          <p:nvPr/>
        </p:nvSpPr>
        <p:spPr bwMode="auto">
          <a:xfrm>
            <a:off x="4395788" y="1571625"/>
            <a:ext cx="5510212" cy="5262563"/>
          </a:xfrm>
          <a:prstGeom prst="rect">
            <a:avLst/>
          </a:prstGeom>
          <a:noFill/>
          <a:ln w="22225">
            <a:solidFill>
              <a:srgbClr val="0000FF"/>
            </a:solidFill>
            <a:prstDash val="sysDash"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defRPr/>
            </a:pPr>
            <a:r>
              <a:rPr kumimoji="0" lang="en-US" altLang="zh-TW" sz="1600" b="1" dirty="0">
                <a:solidFill>
                  <a:srgbClr val="0000FF"/>
                </a:solidFill>
                <a:latin typeface="+mj-ea"/>
                <a:ea typeface="+mj-ea"/>
                <a:cs typeface="Times New Roman" pitchFamily="18" charset="0"/>
              </a:rPr>
              <a:t>(</a:t>
            </a:r>
            <a:r>
              <a:rPr kumimoji="0" lang="zh-TW" altLang="en-US" sz="1600" b="1" dirty="0">
                <a:solidFill>
                  <a:srgbClr val="0000FF"/>
                </a:solidFill>
                <a:latin typeface="+mj-ea"/>
                <a:ea typeface="+mj-ea"/>
                <a:cs typeface="Times New Roman" pitchFamily="18" charset="0"/>
              </a:rPr>
              <a:t>一</a:t>
            </a:r>
            <a:r>
              <a:rPr kumimoji="0" lang="en-US" altLang="zh-TW" sz="1600" b="1" dirty="0">
                <a:solidFill>
                  <a:srgbClr val="0000FF"/>
                </a:solidFill>
                <a:latin typeface="+mj-ea"/>
                <a:ea typeface="+mj-ea"/>
                <a:cs typeface="Times New Roman" pitchFamily="18" charset="0"/>
              </a:rPr>
              <a:t>) </a:t>
            </a:r>
            <a:r>
              <a:rPr kumimoji="0" lang="zh-TW" altLang="en-US" sz="1600" b="1" dirty="0">
                <a:solidFill>
                  <a:srgbClr val="0000FF"/>
                </a:solidFill>
                <a:latin typeface="+mj-ea"/>
                <a:ea typeface="+mj-ea"/>
                <a:cs typeface="Times New Roman" pitchFamily="18" charset="0"/>
              </a:rPr>
              <a:t>國家產業整體形象塑造與市場拓展</a:t>
            </a:r>
            <a:endParaRPr kumimoji="0" lang="en-US" altLang="zh-TW" sz="1600" b="1" dirty="0">
              <a:solidFill>
                <a:srgbClr val="0000FF"/>
              </a:solidFill>
              <a:latin typeface="+mj-ea"/>
              <a:ea typeface="+mj-ea"/>
              <a:cs typeface="Times New Roman" pitchFamily="18" charset="0"/>
            </a:endParaRPr>
          </a:p>
          <a:p>
            <a:pPr>
              <a:defRPr/>
            </a:pPr>
            <a:endParaRPr kumimoji="0" lang="en-US" altLang="zh-TW" sz="1600" b="1" dirty="0">
              <a:solidFill>
                <a:srgbClr val="0000FF"/>
              </a:solidFill>
              <a:latin typeface="+mj-ea"/>
              <a:ea typeface="+mj-ea"/>
              <a:cs typeface="Times New Roman" pitchFamily="18" charset="0"/>
            </a:endParaRPr>
          </a:p>
          <a:p>
            <a:pPr>
              <a:defRPr/>
            </a:pPr>
            <a:endParaRPr kumimoji="0" lang="en-US" altLang="zh-TW" sz="1600" b="1" dirty="0">
              <a:solidFill>
                <a:srgbClr val="0000FF"/>
              </a:solidFill>
              <a:latin typeface="+mj-ea"/>
              <a:ea typeface="+mj-ea"/>
              <a:cs typeface="Times New Roman" pitchFamily="18" charset="0"/>
            </a:endParaRPr>
          </a:p>
          <a:p>
            <a:pPr>
              <a:defRPr/>
            </a:pPr>
            <a:endParaRPr kumimoji="0" lang="en-US" altLang="zh-TW" sz="1600" b="1" dirty="0">
              <a:solidFill>
                <a:srgbClr val="0000FF"/>
              </a:solidFill>
              <a:latin typeface="+mj-ea"/>
              <a:ea typeface="+mj-ea"/>
              <a:cs typeface="Times New Roman" pitchFamily="18" charset="0"/>
            </a:endParaRPr>
          </a:p>
          <a:p>
            <a:pPr>
              <a:defRPr/>
            </a:pPr>
            <a:endParaRPr kumimoji="0" lang="en-US" altLang="zh-TW" sz="1600" b="1" dirty="0">
              <a:solidFill>
                <a:srgbClr val="0000FF"/>
              </a:solidFill>
              <a:latin typeface="+mj-ea"/>
              <a:ea typeface="+mj-ea"/>
              <a:cs typeface="Times New Roman" pitchFamily="18" charset="0"/>
            </a:endParaRPr>
          </a:p>
          <a:p>
            <a:pPr>
              <a:defRPr/>
            </a:pPr>
            <a:endParaRPr kumimoji="0" lang="en-US" altLang="zh-TW" sz="1600" b="1" dirty="0">
              <a:solidFill>
                <a:srgbClr val="0000FF"/>
              </a:solidFill>
              <a:latin typeface="+mj-ea"/>
              <a:ea typeface="+mj-ea"/>
              <a:cs typeface="Times New Roman" pitchFamily="18" charset="0"/>
            </a:endParaRPr>
          </a:p>
          <a:p>
            <a:pPr marL="174625" indent="-174625">
              <a:defRPr/>
            </a:pPr>
            <a:endParaRPr lang="en-US" altLang="zh-TW" sz="1600" b="1" dirty="0">
              <a:latin typeface="+mj-ea"/>
              <a:ea typeface="+mj-ea"/>
              <a:cs typeface="Times New Roman" pitchFamily="18" charset="0"/>
            </a:endParaRPr>
          </a:p>
          <a:p>
            <a:pPr marL="174625" indent="-174625">
              <a:defRPr/>
            </a:pPr>
            <a:endParaRPr lang="en-US" altLang="zh-TW" sz="1600" b="1" dirty="0">
              <a:latin typeface="+mj-ea"/>
              <a:ea typeface="+mj-ea"/>
              <a:cs typeface="Times New Roman" pitchFamily="18" charset="0"/>
            </a:endParaRPr>
          </a:p>
          <a:p>
            <a:pPr marL="174625" indent="-174625">
              <a:defRPr/>
            </a:pPr>
            <a:endParaRPr lang="en-US" altLang="zh-TW" sz="1600" b="1" dirty="0">
              <a:latin typeface="+mj-ea"/>
              <a:ea typeface="+mj-ea"/>
              <a:cs typeface="Times New Roman" pitchFamily="18" charset="0"/>
            </a:endParaRPr>
          </a:p>
          <a:p>
            <a:pPr marL="174625" indent="-174625">
              <a:defRPr/>
            </a:pPr>
            <a:endParaRPr lang="en-US" altLang="zh-TW" sz="1600" b="1" dirty="0">
              <a:latin typeface="+mj-ea"/>
              <a:ea typeface="+mj-ea"/>
              <a:cs typeface="Times New Roman" pitchFamily="18" charset="0"/>
            </a:endParaRPr>
          </a:p>
          <a:p>
            <a:pPr marL="174625" indent="-174625">
              <a:defRPr/>
            </a:pPr>
            <a:endParaRPr lang="en-US" altLang="zh-TW" sz="1600" b="1" dirty="0">
              <a:latin typeface="+mj-ea"/>
              <a:ea typeface="+mj-ea"/>
              <a:cs typeface="Times New Roman" pitchFamily="18" charset="0"/>
            </a:endParaRPr>
          </a:p>
          <a:p>
            <a:pPr marL="174625" indent="-174625">
              <a:defRPr/>
            </a:pPr>
            <a:endParaRPr lang="en-US" altLang="zh-TW" sz="1600" b="1" dirty="0">
              <a:latin typeface="+mj-ea"/>
              <a:ea typeface="+mj-ea"/>
              <a:cs typeface="Times New Roman" pitchFamily="18" charset="0"/>
            </a:endParaRPr>
          </a:p>
          <a:p>
            <a:pPr marL="174625" indent="-174625">
              <a:defRPr/>
            </a:pPr>
            <a:endParaRPr lang="en-US" altLang="zh-TW" sz="1600" b="1" dirty="0">
              <a:latin typeface="+mj-ea"/>
              <a:ea typeface="+mj-ea"/>
              <a:cs typeface="Times New Roman" pitchFamily="18" charset="0"/>
            </a:endParaRPr>
          </a:p>
          <a:p>
            <a:pPr marL="174625" indent="-174625">
              <a:defRPr/>
            </a:pPr>
            <a:endParaRPr lang="en-US" altLang="zh-TW" sz="1600" b="1" dirty="0">
              <a:latin typeface="+mj-ea"/>
              <a:ea typeface="+mj-ea"/>
              <a:cs typeface="Times New Roman" pitchFamily="18" charset="0"/>
            </a:endParaRPr>
          </a:p>
          <a:p>
            <a:pPr marL="174625" indent="-174625">
              <a:defRPr/>
            </a:pPr>
            <a:endParaRPr lang="en-US" altLang="zh-TW" sz="1600" b="1" dirty="0">
              <a:latin typeface="+mj-ea"/>
              <a:ea typeface="+mj-ea"/>
              <a:cs typeface="Times New Roman" pitchFamily="18" charset="0"/>
            </a:endParaRPr>
          </a:p>
          <a:p>
            <a:pPr marL="174625" indent="-174625">
              <a:defRPr/>
            </a:pPr>
            <a:endParaRPr lang="en-US" altLang="zh-TW" sz="1600" b="1" dirty="0">
              <a:latin typeface="+mj-ea"/>
              <a:ea typeface="+mj-ea"/>
              <a:cs typeface="Times New Roman" pitchFamily="18" charset="0"/>
            </a:endParaRPr>
          </a:p>
          <a:p>
            <a:pPr marL="174625" indent="-174625">
              <a:defRPr/>
            </a:pPr>
            <a:endParaRPr lang="en-US" altLang="zh-TW" sz="1600" b="1" dirty="0">
              <a:latin typeface="+mj-ea"/>
              <a:ea typeface="+mj-ea"/>
              <a:cs typeface="Times New Roman" pitchFamily="18" charset="0"/>
            </a:endParaRPr>
          </a:p>
          <a:p>
            <a:pPr marL="174625" indent="-174625">
              <a:defRPr/>
            </a:pPr>
            <a:endParaRPr lang="en-US" altLang="zh-TW" sz="1600" b="1" dirty="0">
              <a:latin typeface="+mj-ea"/>
              <a:ea typeface="+mj-ea"/>
              <a:cs typeface="Times New Roman" pitchFamily="18" charset="0"/>
            </a:endParaRPr>
          </a:p>
          <a:p>
            <a:pPr marL="174625" indent="-174625">
              <a:defRPr/>
            </a:pPr>
            <a:endParaRPr lang="en-US" altLang="zh-TW" sz="1600" b="1" dirty="0">
              <a:latin typeface="+mj-ea"/>
              <a:ea typeface="+mj-ea"/>
              <a:cs typeface="Times New Roman" pitchFamily="18" charset="0"/>
            </a:endParaRPr>
          </a:p>
          <a:p>
            <a:pPr marL="174625" indent="-174625">
              <a:defRPr/>
            </a:pPr>
            <a:endParaRPr lang="en-US" altLang="zh-TW" sz="1600" b="1" dirty="0">
              <a:latin typeface="+mj-ea"/>
              <a:ea typeface="+mj-ea"/>
              <a:cs typeface="Times New Roman" pitchFamily="18" charset="0"/>
            </a:endParaRPr>
          </a:p>
          <a:p>
            <a:pPr marL="174625" indent="-174625">
              <a:defRPr/>
            </a:pPr>
            <a:endParaRPr lang="en-US" altLang="zh-TW" sz="1600" b="1" dirty="0">
              <a:latin typeface="+mj-ea"/>
              <a:ea typeface="+mj-ea"/>
              <a:cs typeface="Times New Roman" pitchFamily="18" charset="0"/>
            </a:endParaRPr>
          </a:p>
        </p:txBody>
      </p:sp>
      <p:pic>
        <p:nvPicPr>
          <p:cNvPr id="8" name="圖片 14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4576127" y="5013326"/>
            <a:ext cx="2857500" cy="1422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pSp>
        <p:nvGrpSpPr>
          <p:cNvPr id="9" name="群組 59"/>
          <p:cNvGrpSpPr>
            <a:grpSpLocks/>
          </p:cNvGrpSpPr>
          <p:nvPr/>
        </p:nvGrpSpPr>
        <p:grpSpPr bwMode="auto">
          <a:xfrm>
            <a:off x="4378325" y="1214438"/>
            <a:ext cx="5527675" cy="695325"/>
            <a:chOff x="6021470" y="1285860"/>
            <a:chExt cx="5328308" cy="695744"/>
          </a:xfrm>
        </p:grpSpPr>
        <p:sp>
          <p:nvSpPr>
            <p:cNvPr id="10" name="矩形 56"/>
            <p:cNvSpPr>
              <a:spLocks noChangeArrowheads="1"/>
            </p:cNvSpPr>
            <p:nvPr/>
          </p:nvSpPr>
          <p:spPr bwMode="auto">
            <a:xfrm>
              <a:off x="6021470" y="1285860"/>
              <a:ext cx="5328308" cy="397114"/>
            </a:xfrm>
            <a:prstGeom prst="rect">
              <a:avLst/>
            </a:prstGeom>
            <a:solidFill>
              <a:srgbClr val="1F497D"/>
            </a:solidFill>
            <a:ln w="12700" algn="ctr">
              <a:noFill/>
              <a:round/>
              <a:headEnd type="none" w="sm" len="sm"/>
              <a:tailEnd type="none" w="sm" len="sm"/>
            </a:ln>
          </p:spPr>
          <p:txBody>
            <a:bodyPr lIns="83232" tIns="41616" rIns="83232" bIns="41616"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zh-TW" altLang="en-US" sz="1600" b="1" i="0" u="none" strike="noStrike" kern="0" cap="none" spc="0" normalizeH="0" baseline="0" noProof="0" dirty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+mj-ea"/>
                  <a:ea typeface="+mj-ea"/>
                </a:rPr>
                <a:t>政府協助作法</a:t>
              </a:r>
            </a:p>
          </p:txBody>
        </p:sp>
        <p:sp>
          <p:nvSpPr>
            <p:cNvPr id="11" name="Rectangle 14"/>
            <p:cNvSpPr>
              <a:spLocks noChangeArrowheads="1"/>
            </p:cNvSpPr>
            <p:nvPr/>
          </p:nvSpPr>
          <p:spPr bwMode="gray">
            <a:xfrm>
              <a:off x="6238884" y="1643050"/>
              <a:ext cx="4757593" cy="33855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altLang="zh-TW" sz="1600" b="1" i="0" u="none" strike="noStrike" kern="0" cap="none" spc="0" normalizeH="0" baseline="0" noProof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+mj-ea"/>
                <a:ea typeface="+mj-ea"/>
                <a:cs typeface="Times New Roman" pitchFamily="18" charset="0"/>
              </a:endParaRPr>
            </a:p>
          </p:txBody>
        </p:sp>
      </p:grpSp>
      <p:sp>
        <p:nvSpPr>
          <p:cNvPr id="12" name="文字方塊 32"/>
          <p:cNvSpPr txBox="1">
            <a:spLocks noChangeArrowheads="1"/>
          </p:cNvSpPr>
          <p:nvPr/>
        </p:nvSpPr>
        <p:spPr bwMode="auto">
          <a:xfrm>
            <a:off x="4381500" y="3786188"/>
            <a:ext cx="2954655" cy="33855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kumimoji="1" sz="2400">
                <a:solidFill>
                  <a:schemeClr val="tx1"/>
                </a:solidFill>
                <a:latin typeface="Times New Roman" pitchFamily="18" charset="0"/>
                <a:ea typeface="標楷體" pitchFamily="65" charset="-120"/>
              </a:defRPr>
            </a:lvl1pPr>
            <a:lvl2pPr marL="742950" indent="-285750">
              <a:defRPr kumimoji="1" sz="2400">
                <a:solidFill>
                  <a:schemeClr val="tx1"/>
                </a:solidFill>
                <a:latin typeface="Times New Roman" pitchFamily="18" charset="0"/>
                <a:ea typeface="標楷體" pitchFamily="65" charset="-120"/>
              </a:defRPr>
            </a:lvl2pPr>
            <a:lvl3pPr marL="1143000" indent="-228600">
              <a:defRPr kumimoji="1" sz="2400">
                <a:solidFill>
                  <a:schemeClr val="tx1"/>
                </a:solidFill>
                <a:latin typeface="Times New Roman" pitchFamily="18" charset="0"/>
                <a:ea typeface="標楷體" pitchFamily="65" charset="-120"/>
              </a:defRPr>
            </a:lvl3pPr>
            <a:lvl4pPr marL="1600200" indent="-228600">
              <a:defRPr kumimoji="1" sz="2400">
                <a:solidFill>
                  <a:schemeClr val="tx1"/>
                </a:solidFill>
                <a:latin typeface="Times New Roman" pitchFamily="18" charset="0"/>
                <a:ea typeface="標楷體" pitchFamily="65" charset="-120"/>
              </a:defRPr>
            </a:lvl4pPr>
            <a:lvl5pPr marL="2057400" indent="-228600">
              <a:defRPr kumimoji="1" sz="2400">
                <a:solidFill>
                  <a:schemeClr val="tx1"/>
                </a:solidFill>
                <a:latin typeface="Times New Roman" pitchFamily="18" charset="0"/>
                <a:ea typeface="標楷體" pitchFamily="65" charset="-12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itchFamily="18" charset="0"/>
                <a:ea typeface="標楷體" pitchFamily="65" charset="-12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itchFamily="18" charset="0"/>
                <a:ea typeface="標楷體" pitchFamily="65" charset="-12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itchFamily="18" charset="0"/>
                <a:ea typeface="標楷體" pitchFamily="65" charset="-12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itchFamily="18" charset="0"/>
                <a:ea typeface="標楷體" pitchFamily="65" charset="-120"/>
              </a:defRPr>
            </a:lvl9pPr>
          </a:lstStyle>
          <a:p>
            <a:r>
              <a:rPr kumimoji="0" lang="en-US" altLang="zh-TW" sz="1600" b="1">
                <a:solidFill>
                  <a:srgbClr val="0000FF"/>
                </a:solidFill>
                <a:latin typeface="+mj-ea"/>
                <a:ea typeface="+mj-ea"/>
                <a:cs typeface="Times New Roman" pitchFamily="18" charset="0"/>
              </a:rPr>
              <a:t>(</a:t>
            </a:r>
            <a:r>
              <a:rPr kumimoji="0" lang="zh-TW" altLang="en-US" sz="1600" b="1">
                <a:solidFill>
                  <a:srgbClr val="0000FF"/>
                </a:solidFill>
                <a:latin typeface="+mj-ea"/>
                <a:ea typeface="+mj-ea"/>
                <a:cs typeface="Times New Roman" pitchFamily="18" charset="0"/>
              </a:rPr>
              <a:t>二</a:t>
            </a:r>
            <a:r>
              <a:rPr kumimoji="0" lang="en-US" altLang="zh-TW" sz="1600" b="1">
                <a:solidFill>
                  <a:srgbClr val="0000FF"/>
                </a:solidFill>
                <a:latin typeface="+mj-ea"/>
                <a:ea typeface="+mj-ea"/>
                <a:cs typeface="Times New Roman" pitchFamily="18" charset="0"/>
              </a:rPr>
              <a:t>) </a:t>
            </a:r>
            <a:r>
              <a:rPr kumimoji="0" lang="zh-TW" altLang="en-US" sz="1600" b="1">
                <a:solidFill>
                  <a:srgbClr val="0000FF"/>
                </a:solidFill>
                <a:latin typeface="+mj-ea"/>
                <a:ea typeface="+mj-ea"/>
                <a:cs typeface="Times New Roman" pitchFamily="18" charset="0"/>
              </a:rPr>
              <a:t>產業行銷智庫與市場研究</a:t>
            </a:r>
          </a:p>
        </p:txBody>
      </p:sp>
      <p:grpSp>
        <p:nvGrpSpPr>
          <p:cNvPr id="13" name="群組 54"/>
          <p:cNvGrpSpPr>
            <a:grpSpLocks/>
          </p:cNvGrpSpPr>
          <p:nvPr/>
        </p:nvGrpSpPr>
        <p:grpSpPr bwMode="auto">
          <a:xfrm>
            <a:off x="309563" y="1214438"/>
            <a:ext cx="3857625" cy="5643562"/>
            <a:chOff x="381537" y="1285860"/>
            <a:chExt cx="3857420" cy="5290049"/>
          </a:xfrm>
        </p:grpSpPr>
        <p:sp>
          <p:nvSpPr>
            <p:cNvPr id="14" name="矩形 13"/>
            <p:cNvSpPr/>
            <p:nvPr/>
          </p:nvSpPr>
          <p:spPr bwMode="auto">
            <a:xfrm>
              <a:off x="381537" y="1285860"/>
              <a:ext cx="3857420" cy="357134"/>
            </a:xfrm>
            <a:prstGeom prst="rect">
              <a:avLst/>
            </a:prstGeom>
            <a:solidFill>
              <a:srgbClr val="9BBB59">
                <a:lumMod val="50000"/>
              </a:srgbClr>
            </a:solidFill>
            <a:ln w="12700" cap="flat" cmpd="sng" algn="ctr">
              <a:noFill/>
              <a:prstDash val="solid"/>
              <a:round/>
              <a:headEnd type="none" w="sm" len="sm"/>
              <a:tailEnd type="none" w="sm" len="sm"/>
            </a:ln>
            <a:effectLst/>
          </p:spPr>
          <p:txBody>
            <a:bodyPr lIns="83232" tIns="41616" rIns="83232" bIns="41616"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zh-TW" altLang="en-US" sz="1600" b="1" i="0" u="none" strike="noStrike" kern="0" cap="none" spc="0" normalizeH="0" baseline="0" noProof="0" dirty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+mj-ea"/>
                  <a:ea typeface="+mj-ea"/>
                </a:rPr>
                <a:t>廠商已投入發展</a:t>
              </a:r>
            </a:p>
          </p:txBody>
        </p:sp>
        <p:sp>
          <p:nvSpPr>
            <p:cNvPr id="15" name="文字方塊 14"/>
            <p:cNvSpPr txBox="1"/>
            <p:nvPr/>
          </p:nvSpPr>
          <p:spPr>
            <a:xfrm>
              <a:off x="403761" y="1642994"/>
              <a:ext cx="3835196" cy="4932915"/>
            </a:xfrm>
            <a:prstGeom prst="rect">
              <a:avLst/>
            </a:prstGeom>
            <a:noFill/>
            <a:ln w="22225">
              <a:solidFill>
                <a:srgbClr val="9BBB59">
                  <a:lumMod val="50000"/>
                </a:srgbClr>
              </a:solidFill>
              <a:prstDash val="sysDash"/>
            </a:ln>
          </p:spPr>
          <p:txBody>
            <a:bodyPr/>
            <a:lstStyle/>
            <a:p>
              <a:pPr marL="342900" marR="0" lvl="0" indent="-34290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altLang="zh-TW" sz="1600" b="1" i="0" u="none" strike="noStrike" kern="0" cap="none" spc="0" normalizeH="0" baseline="0" noProof="0" dirty="0">
                  <a:ln>
                    <a:noFill/>
                  </a:ln>
                  <a:solidFill>
                    <a:sysClr val="windowText" lastClr="000000"/>
                  </a:solidFill>
                  <a:effectLst/>
                  <a:uLnTx/>
                  <a:uFillTx/>
                  <a:latin typeface="+mj-ea"/>
                  <a:ea typeface="+mj-ea"/>
                </a:rPr>
                <a:t>(</a:t>
              </a:r>
              <a:r>
                <a:rPr kumimoji="0" lang="zh-TW" altLang="en-US" sz="1600" b="1" i="0" u="none" strike="noStrike" kern="0" cap="none" spc="0" normalizeH="0" baseline="0" noProof="0" dirty="0">
                  <a:ln>
                    <a:noFill/>
                  </a:ln>
                  <a:solidFill>
                    <a:sysClr val="windowText" lastClr="000000"/>
                  </a:solidFill>
                  <a:effectLst/>
                  <a:uLnTx/>
                  <a:uFillTx/>
                  <a:latin typeface="+mj-ea"/>
                  <a:ea typeface="+mj-ea"/>
                </a:rPr>
                <a:t>一</a:t>
              </a:r>
              <a:r>
                <a:rPr kumimoji="0" lang="en-US" altLang="zh-TW" sz="1600" b="1" i="0" u="none" strike="noStrike" kern="0" cap="none" spc="0" normalizeH="0" baseline="0" noProof="0" dirty="0">
                  <a:ln>
                    <a:noFill/>
                  </a:ln>
                  <a:solidFill>
                    <a:sysClr val="windowText" lastClr="000000"/>
                  </a:solidFill>
                  <a:effectLst/>
                  <a:uLnTx/>
                  <a:uFillTx/>
                  <a:latin typeface="+mj-ea"/>
                  <a:ea typeface="+mj-ea"/>
                </a:rPr>
                <a:t>)</a:t>
              </a:r>
              <a:r>
                <a:rPr kumimoji="0" lang="zh-TW" altLang="en-US" sz="1600" b="1" i="0" u="none" strike="noStrike" kern="0" cap="none" spc="0" normalizeH="0" baseline="0" noProof="0" dirty="0">
                  <a:ln>
                    <a:noFill/>
                  </a:ln>
                  <a:solidFill>
                    <a:sysClr val="windowText" lastClr="000000"/>
                  </a:solidFill>
                  <a:effectLst/>
                  <a:uLnTx/>
                  <a:uFillTx/>
                  <a:latin typeface="+mj-ea"/>
                  <a:ea typeface="+mj-ea"/>
                </a:rPr>
                <a:t> 全球各大展覽新產品展示</a:t>
              </a:r>
              <a:endParaRPr kumimoji="0" lang="en-US" altLang="zh-TW" sz="1600" b="1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+mj-ea"/>
                <a:ea typeface="+mj-ea"/>
              </a:endParaRPr>
            </a:p>
            <a:p>
              <a:pPr marL="342900" marR="0" lvl="0" indent="-34290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altLang="zh-TW" sz="1600" b="1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+mj-ea"/>
                <a:ea typeface="+mj-ea"/>
              </a:endParaRPr>
            </a:p>
            <a:p>
              <a:pPr marL="342900" marR="0" lvl="0" indent="-34290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altLang="zh-TW" sz="1600" b="1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+mj-ea"/>
                <a:ea typeface="+mj-ea"/>
              </a:endParaRPr>
            </a:p>
            <a:p>
              <a:pPr marL="342900" marR="0" lvl="0" indent="-34290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altLang="zh-TW" sz="1600" b="1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+mj-ea"/>
                <a:ea typeface="+mj-ea"/>
              </a:endParaRPr>
            </a:p>
            <a:p>
              <a:pPr marL="342900" marR="0" lvl="0" indent="-34290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altLang="zh-TW" sz="1600" b="1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+mj-ea"/>
                <a:ea typeface="+mj-ea"/>
              </a:endParaRPr>
            </a:p>
            <a:p>
              <a:pPr marL="342900" marR="0" lvl="0" indent="-34290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altLang="zh-TW" sz="1600" b="1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+mj-ea"/>
                <a:ea typeface="+mj-ea"/>
              </a:endParaRPr>
            </a:p>
            <a:p>
              <a:pPr marL="342900" marR="0" lvl="0" indent="-34290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altLang="zh-TW" sz="1600" b="1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+mj-ea"/>
                <a:ea typeface="+mj-ea"/>
              </a:endParaRPr>
            </a:p>
            <a:p>
              <a:pPr marL="342900" marR="0" lvl="0" indent="-34290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altLang="zh-TW" sz="1600" b="1" i="0" u="none" strike="noStrike" kern="0" cap="none" spc="0" normalizeH="0" baseline="0" noProof="0" dirty="0">
                  <a:ln>
                    <a:noFill/>
                  </a:ln>
                  <a:solidFill>
                    <a:sysClr val="windowText" lastClr="000000"/>
                  </a:solidFill>
                  <a:effectLst/>
                  <a:uLnTx/>
                  <a:uFillTx/>
                  <a:latin typeface="+mj-ea"/>
                  <a:ea typeface="+mj-ea"/>
                </a:rPr>
                <a:t>(</a:t>
              </a:r>
              <a:r>
                <a:rPr kumimoji="0" lang="zh-TW" altLang="en-US" sz="1600" b="1" i="0" u="none" strike="noStrike" kern="0" cap="none" spc="0" normalizeH="0" baseline="0" noProof="0" dirty="0">
                  <a:ln>
                    <a:noFill/>
                  </a:ln>
                  <a:solidFill>
                    <a:sysClr val="windowText" lastClr="000000"/>
                  </a:solidFill>
                  <a:effectLst/>
                  <a:uLnTx/>
                  <a:uFillTx/>
                  <a:latin typeface="+mj-ea"/>
                  <a:ea typeface="+mj-ea"/>
                </a:rPr>
                <a:t>二</a:t>
              </a:r>
              <a:r>
                <a:rPr kumimoji="0" lang="en-US" altLang="zh-TW" sz="1600" b="1" i="0" u="none" strike="noStrike" kern="0" cap="none" spc="0" normalizeH="0" baseline="0" noProof="0" dirty="0">
                  <a:ln>
                    <a:noFill/>
                  </a:ln>
                  <a:solidFill>
                    <a:sysClr val="windowText" lastClr="000000"/>
                  </a:solidFill>
                  <a:effectLst/>
                  <a:uLnTx/>
                  <a:uFillTx/>
                  <a:latin typeface="+mj-ea"/>
                  <a:ea typeface="+mj-ea"/>
                </a:rPr>
                <a:t>)</a:t>
              </a:r>
              <a:r>
                <a:rPr kumimoji="0" lang="zh-TW" altLang="en-US" sz="1600" b="1" i="0" u="none" strike="noStrike" kern="0" cap="none" spc="0" normalizeH="0" baseline="0" noProof="0" dirty="0">
                  <a:ln>
                    <a:noFill/>
                  </a:ln>
                  <a:solidFill>
                    <a:sysClr val="windowText" lastClr="000000"/>
                  </a:solidFill>
                  <a:effectLst/>
                  <a:uLnTx/>
                  <a:uFillTx/>
                  <a:latin typeface="+mj-ea"/>
                  <a:ea typeface="+mj-ea"/>
                </a:rPr>
                <a:t> 尋找國際代理商，進行全球銷售</a:t>
              </a:r>
              <a:endParaRPr kumimoji="0" lang="en-US" altLang="zh-TW" sz="1600" b="1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+mj-ea"/>
                <a:ea typeface="+mj-ea"/>
              </a:endParaRPr>
            </a:p>
            <a:p>
              <a:pPr marL="342900" marR="0" lvl="0" indent="-34290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altLang="zh-TW" sz="1600" b="1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+mj-ea"/>
                <a:ea typeface="+mj-ea"/>
              </a:endParaRPr>
            </a:p>
            <a:p>
              <a:pPr marL="342900" marR="0" lvl="0" indent="-34290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altLang="zh-TW" sz="1600" b="1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+mj-ea"/>
                <a:ea typeface="+mj-ea"/>
              </a:endParaRPr>
            </a:p>
            <a:p>
              <a:pPr marL="342900" marR="0" lvl="0" indent="-34290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altLang="zh-TW" sz="1400" b="1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+mj-ea"/>
                <a:ea typeface="+mj-ea"/>
              </a:endParaRPr>
            </a:p>
            <a:p>
              <a:pPr marL="342900" marR="0" lvl="0" indent="-34290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altLang="zh-TW" sz="1600" b="1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+mj-ea"/>
                <a:ea typeface="+mj-ea"/>
              </a:endParaRPr>
            </a:p>
            <a:p>
              <a:pPr marL="342900" marR="0" lvl="0" indent="-34290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altLang="zh-TW" sz="1600" b="1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+mj-ea"/>
                <a:ea typeface="+mj-ea"/>
              </a:endParaRPr>
            </a:p>
            <a:p>
              <a:pPr marL="342900" marR="0" lvl="0" indent="-34290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altLang="zh-TW" sz="1600" b="1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+mj-ea"/>
                <a:ea typeface="+mj-ea"/>
              </a:endParaRPr>
            </a:p>
            <a:p>
              <a:pPr marL="342900" marR="0" lvl="0" indent="-34290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altLang="zh-TW" sz="1600" b="1" i="0" u="none" strike="noStrike" kern="0" cap="none" spc="0" normalizeH="0" baseline="0" noProof="0" dirty="0">
                  <a:ln>
                    <a:noFill/>
                  </a:ln>
                  <a:solidFill>
                    <a:sysClr val="windowText" lastClr="000000"/>
                  </a:solidFill>
                  <a:effectLst/>
                  <a:uLnTx/>
                  <a:uFillTx/>
                  <a:latin typeface="+mj-ea"/>
                  <a:ea typeface="+mj-ea"/>
                </a:rPr>
                <a:t>(</a:t>
              </a:r>
              <a:r>
                <a:rPr kumimoji="0" lang="zh-TW" altLang="en-US" sz="1600" b="1" i="0" u="none" strike="noStrike" kern="0" cap="none" spc="0" normalizeH="0" baseline="0" noProof="0" dirty="0">
                  <a:ln>
                    <a:noFill/>
                  </a:ln>
                  <a:solidFill>
                    <a:sysClr val="windowText" lastClr="000000"/>
                  </a:solidFill>
                  <a:effectLst/>
                  <a:uLnTx/>
                  <a:uFillTx/>
                  <a:latin typeface="+mj-ea"/>
                  <a:ea typeface="+mj-ea"/>
                </a:rPr>
                <a:t>三</a:t>
              </a:r>
              <a:r>
                <a:rPr kumimoji="0" lang="en-US" altLang="zh-TW" sz="1600" b="1" i="0" u="none" strike="noStrike" kern="0" cap="none" spc="0" normalizeH="0" baseline="0" noProof="0" dirty="0">
                  <a:ln>
                    <a:noFill/>
                  </a:ln>
                  <a:solidFill>
                    <a:sysClr val="windowText" lastClr="000000"/>
                  </a:solidFill>
                  <a:effectLst/>
                  <a:uLnTx/>
                  <a:uFillTx/>
                  <a:latin typeface="+mj-ea"/>
                  <a:ea typeface="+mj-ea"/>
                </a:rPr>
                <a:t>)</a:t>
              </a:r>
              <a:r>
                <a:rPr kumimoji="0" lang="zh-TW" altLang="en-US" sz="1600" b="1" i="0" u="none" strike="noStrike" kern="0" cap="none" spc="0" normalizeH="0" baseline="0" noProof="0" dirty="0">
                  <a:ln>
                    <a:noFill/>
                  </a:ln>
                  <a:solidFill>
                    <a:sysClr val="windowText" lastClr="000000"/>
                  </a:solidFill>
                  <a:effectLst/>
                  <a:uLnTx/>
                  <a:uFillTx/>
                  <a:latin typeface="+mj-ea"/>
                  <a:ea typeface="+mj-ea"/>
                </a:rPr>
                <a:t> 經營全球服務據點</a:t>
              </a:r>
              <a:endParaRPr kumimoji="0" lang="en-US" altLang="zh-TW" sz="1600" b="1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+mj-ea"/>
                <a:ea typeface="+mj-ea"/>
              </a:endParaRPr>
            </a:p>
          </p:txBody>
        </p:sp>
      </p:grpSp>
      <p:sp>
        <p:nvSpPr>
          <p:cNvPr id="16" name="Rectangle 24"/>
          <p:cNvSpPr>
            <a:spLocks noChangeArrowheads="1"/>
          </p:cNvSpPr>
          <p:nvPr/>
        </p:nvSpPr>
        <p:spPr bwMode="gray">
          <a:xfrm>
            <a:off x="4521200" y="4143375"/>
            <a:ext cx="3665538" cy="7842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 marL="342900" indent="-342900">
              <a:buFont typeface="Calibri" pitchFamily="34" charset="0"/>
              <a:buAutoNum type="arabicPeriod"/>
            </a:pPr>
            <a:r>
              <a:rPr lang="zh-TW" altLang="en-US" sz="1500" b="1">
                <a:latin typeface="+mj-ea"/>
                <a:ea typeface="+mj-ea"/>
                <a:cs typeface="Times New Roman" pitchFamily="18" charset="0"/>
              </a:rPr>
              <a:t>新興市場觀測研究</a:t>
            </a:r>
            <a:r>
              <a:rPr lang="en-US" altLang="zh-TW" sz="1500" b="1">
                <a:latin typeface="+mj-ea"/>
                <a:ea typeface="+mj-ea"/>
                <a:cs typeface="Times New Roman" pitchFamily="18" charset="0"/>
              </a:rPr>
              <a:t>(</a:t>
            </a:r>
            <a:r>
              <a:rPr lang="zh-TW" altLang="en-US" sz="1500" b="1">
                <a:latin typeface="+mj-ea"/>
                <a:ea typeface="+mj-ea"/>
                <a:cs typeface="Times New Roman" pitchFamily="18" charset="0"/>
              </a:rPr>
              <a:t>提早切入新市場</a:t>
            </a:r>
            <a:r>
              <a:rPr lang="en-US" altLang="zh-TW" sz="1500" b="1">
                <a:latin typeface="+mj-ea"/>
                <a:ea typeface="+mj-ea"/>
                <a:cs typeface="Times New Roman" pitchFamily="18" charset="0"/>
              </a:rPr>
              <a:t>)</a:t>
            </a:r>
          </a:p>
          <a:p>
            <a:pPr marL="342900" indent="-342900">
              <a:buFont typeface="Calibri" pitchFamily="34" charset="0"/>
              <a:buAutoNum type="arabicPeriod"/>
            </a:pPr>
            <a:r>
              <a:rPr lang="zh-TW" altLang="en-US" sz="1500" b="1">
                <a:latin typeface="+mj-ea"/>
                <a:ea typeface="+mj-ea"/>
                <a:cs typeface="Times New Roman" pitchFamily="18" charset="0"/>
              </a:rPr>
              <a:t>蒐集海外買家、代理商資料庫</a:t>
            </a:r>
            <a:r>
              <a:rPr lang="en-US" altLang="zh-TW" sz="1500" b="1">
                <a:latin typeface="+mj-ea"/>
                <a:ea typeface="+mj-ea"/>
                <a:cs typeface="Times New Roman" pitchFamily="18" charset="0"/>
              </a:rPr>
              <a:t/>
            </a:r>
            <a:br>
              <a:rPr lang="en-US" altLang="zh-TW" sz="1500" b="1">
                <a:latin typeface="+mj-ea"/>
                <a:ea typeface="+mj-ea"/>
                <a:cs typeface="Times New Roman" pitchFamily="18" charset="0"/>
              </a:rPr>
            </a:br>
            <a:r>
              <a:rPr lang="en-US" altLang="zh-TW" sz="1500" b="1">
                <a:latin typeface="+mj-ea"/>
                <a:ea typeface="+mj-ea"/>
                <a:cs typeface="Times New Roman" pitchFamily="18" charset="0"/>
              </a:rPr>
              <a:t>(</a:t>
            </a:r>
            <a:r>
              <a:rPr lang="zh-TW" altLang="en-US" sz="1500" b="1">
                <a:latin typeface="+mj-ea"/>
                <a:ea typeface="+mj-ea"/>
                <a:cs typeface="Times New Roman" pitchFamily="18" charset="0"/>
              </a:rPr>
              <a:t>掌握各地區最大買家與代理商</a:t>
            </a:r>
            <a:r>
              <a:rPr lang="en-US" altLang="zh-TW" sz="1500" b="1">
                <a:latin typeface="+mj-ea"/>
                <a:ea typeface="+mj-ea"/>
                <a:cs typeface="Times New Roman" pitchFamily="18" charset="0"/>
              </a:rPr>
              <a:t>)</a:t>
            </a:r>
            <a:endParaRPr lang="zh-TW" altLang="en-US" sz="1500" b="1">
              <a:latin typeface="+mj-ea"/>
              <a:ea typeface="+mj-ea"/>
              <a:cs typeface="Times New Roman" pitchFamily="18" charset="0"/>
            </a:endParaRPr>
          </a:p>
        </p:txBody>
      </p:sp>
      <p:sp>
        <p:nvSpPr>
          <p:cNvPr id="17" name="Rectangle 24"/>
          <p:cNvSpPr>
            <a:spLocks noChangeArrowheads="1"/>
          </p:cNvSpPr>
          <p:nvPr/>
        </p:nvSpPr>
        <p:spPr bwMode="gray">
          <a:xfrm>
            <a:off x="4506913" y="1844675"/>
            <a:ext cx="5399087" cy="19399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 marL="342900" indent="-342900">
              <a:buFont typeface="Calibri" pitchFamily="34" charset="0"/>
              <a:buAutoNum type="arabicPeriod"/>
            </a:pPr>
            <a:r>
              <a:rPr kumimoji="0" lang="zh-TW" altLang="en-US" sz="1400" b="1">
                <a:solidFill>
                  <a:srgbClr val="1C1C1C"/>
                </a:solidFill>
                <a:latin typeface="+mj-ea"/>
                <a:ea typeface="+mj-ea"/>
                <a:cs typeface="Times New Roman" pitchFamily="18" charset="0"/>
              </a:rPr>
              <a:t>針對新興市場，</a:t>
            </a:r>
            <a:r>
              <a:rPr kumimoji="0" lang="zh-TW" altLang="en-US" sz="1500" b="1">
                <a:solidFill>
                  <a:srgbClr val="1C1C1C"/>
                </a:solidFill>
                <a:latin typeface="+mj-ea"/>
                <a:ea typeface="+mj-ea"/>
                <a:cs typeface="Times New Roman" pitchFamily="18" charset="0"/>
              </a:rPr>
              <a:t>結合國際大展，籌設台灣工具機形象館並辦理海內外整合行銷</a:t>
            </a:r>
            <a:r>
              <a:rPr kumimoji="0" lang="en-US" altLang="zh-TW" sz="1500" b="1">
                <a:solidFill>
                  <a:srgbClr val="1C1C1C"/>
                </a:solidFill>
                <a:latin typeface="+mj-ea"/>
                <a:ea typeface="+mj-ea"/>
                <a:cs typeface="Times New Roman" pitchFamily="18" charset="0"/>
              </a:rPr>
              <a:t>(</a:t>
            </a:r>
            <a:r>
              <a:rPr kumimoji="0" lang="zh-TW" altLang="en-US" sz="1500" b="1">
                <a:solidFill>
                  <a:srgbClr val="1C1C1C"/>
                </a:solidFill>
                <a:latin typeface="+mj-ea"/>
                <a:ea typeface="+mj-ea"/>
                <a:cs typeface="Times New Roman" pitchFamily="18" charset="0"/>
              </a:rPr>
              <a:t>含產業公會、研發法人、廠商等</a:t>
            </a:r>
            <a:r>
              <a:rPr kumimoji="0" lang="en-US" altLang="zh-TW" sz="1500" b="1">
                <a:solidFill>
                  <a:srgbClr val="1C1C1C"/>
                </a:solidFill>
                <a:latin typeface="+mj-ea"/>
                <a:ea typeface="+mj-ea"/>
                <a:cs typeface="Times New Roman" pitchFamily="18" charset="0"/>
              </a:rPr>
              <a:t>)</a:t>
            </a:r>
            <a:r>
              <a:rPr kumimoji="0" lang="zh-TW" altLang="en-US" sz="1500" b="1">
                <a:solidFill>
                  <a:srgbClr val="1C1C1C"/>
                </a:solidFill>
                <a:latin typeface="+mj-ea"/>
                <a:ea typeface="+mj-ea"/>
                <a:cs typeface="Times New Roman" pitchFamily="18" charset="0"/>
              </a:rPr>
              <a:t>，強化產業形象推廣。</a:t>
            </a:r>
            <a:endParaRPr kumimoji="0" lang="en-US" altLang="zh-TW" sz="1500" b="1">
              <a:solidFill>
                <a:srgbClr val="1C1C1C"/>
              </a:solidFill>
              <a:latin typeface="+mj-ea"/>
              <a:ea typeface="+mj-ea"/>
              <a:cs typeface="Times New Roman" pitchFamily="18" charset="0"/>
            </a:endParaRPr>
          </a:p>
          <a:p>
            <a:pPr marL="342900" indent="-342900">
              <a:buFont typeface="Calibri" pitchFamily="34" charset="0"/>
              <a:buAutoNum type="arabicPeriod"/>
            </a:pPr>
            <a:r>
              <a:rPr lang="zh-TW" altLang="en-US" sz="1500" b="1">
                <a:latin typeface="+mj-ea"/>
                <a:ea typeface="+mj-ea"/>
                <a:cs typeface="Times New Roman" pitchFamily="18" charset="0"/>
              </a:rPr>
              <a:t>促成國際專業媒體專訪與報導</a:t>
            </a:r>
            <a:r>
              <a:rPr lang="en-US" altLang="zh-TW" sz="1500" b="1">
                <a:latin typeface="+mj-ea"/>
                <a:ea typeface="+mj-ea"/>
                <a:cs typeface="Times New Roman" pitchFamily="18" charset="0"/>
              </a:rPr>
              <a:t>(</a:t>
            </a:r>
            <a:r>
              <a:rPr lang="zh-TW" altLang="en-US" sz="1500" b="1">
                <a:latin typeface="+mj-ea"/>
                <a:ea typeface="+mj-ea"/>
                <a:cs typeface="Times New Roman" pitchFamily="18" charset="0"/>
              </a:rPr>
              <a:t>如</a:t>
            </a:r>
            <a:r>
              <a:rPr kumimoji="0" lang="zh-TW" altLang="en-US" sz="1500" b="1">
                <a:solidFill>
                  <a:srgbClr val="1C1C1C"/>
                </a:solidFill>
                <a:latin typeface="+mj-ea"/>
                <a:ea typeface="+mj-ea"/>
                <a:cs typeface="Times New Roman" pitchFamily="18" charset="0"/>
              </a:rPr>
              <a:t>：</a:t>
            </a:r>
            <a:r>
              <a:rPr lang="zh-TW" altLang="en-US" sz="1500" b="1">
                <a:latin typeface="+mj-ea"/>
                <a:ea typeface="+mj-ea"/>
                <a:cs typeface="Times New Roman" pitchFamily="18" charset="0"/>
              </a:rPr>
              <a:t>日本生產財雜誌等</a:t>
            </a:r>
            <a:r>
              <a:rPr lang="en-US" altLang="zh-TW" sz="1500" b="1">
                <a:latin typeface="+mj-ea"/>
                <a:ea typeface="+mj-ea"/>
                <a:cs typeface="Times New Roman" pitchFamily="18" charset="0"/>
              </a:rPr>
              <a:t>)</a:t>
            </a:r>
            <a:r>
              <a:rPr lang="zh-TW" altLang="en-US" sz="1500" b="1">
                <a:latin typeface="+mj-ea"/>
                <a:ea typeface="+mj-ea"/>
                <a:cs typeface="Times New Roman" pitchFamily="18" charset="0"/>
              </a:rPr>
              <a:t>，提升產業知名度。</a:t>
            </a:r>
          </a:p>
          <a:p>
            <a:pPr marL="342900" indent="-342900">
              <a:buFont typeface="Calibri" pitchFamily="34" charset="0"/>
              <a:buAutoNum type="arabicPeriod"/>
            </a:pPr>
            <a:r>
              <a:rPr lang="zh-TW" altLang="en-US" sz="1500" b="1">
                <a:latin typeface="+mj-ea"/>
                <a:ea typeface="+mj-ea"/>
                <a:cs typeface="Times New Roman" pitchFamily="18" charset="0"/>
              </a:rPr>
              <a:t>建構整合行銷雲端平台，藉由提供市場面、銷售面及技術面等專業資訊，挖掘潛在買主</a:t>
            </a:r>
            <a:endParaRPr lang="en-US" altLang="zh-TW" sz="1500" b="1">
              <a:latin typeface="+mj-ea"/>
              <a:ea typeface="+mj-ea"/>
              <a:cs typeface="Times New Roman" pitchFamily="18" charset="0"/>
            </a:endParaRPr>
          </a:p>
          <a:p>
            <a:pPr marL="342900" indent="-342900">
              <a:buFont typeface="Calibri" pitchFamily="34" charset="0"/>
              <a:buAutoNum type="arabicPeriod"/>
            </a:pPr>
            <a:r>
              <a:rPr lang="zh-TW" altLang="en-US" sz="1500" b="1">
                <a:latin typeface="+mj-ea"/>
                <a:ea typeface="+mj-ea"/>
                <a:cs typeface="Times New Roman" pitchFamily="18" charset="0"/>
              </a:rPr>
              <a:t>產品加工技術導覽，展示加工應用能量。</a:t>
            </a:r>
            <a:endParaRPr kumimoji="0" lang="zh-TW" altLang="en-US" sz="1500" b="1">
              <a:solidFill>
                <a:srgbClr val="1C1C1C"/>
              </a:solidFill>
              <a:latin typeface="+mj-ea"/>
              <a:ea typeface="+mj-ea"/>
              <a:cs typeface="Times New Roman" pitchFamily="18" charset="0"/>
            </a:endParaRPr>
          </a:p>
        </p:txBody>
      </p:sp>
      <p:pic>
        <p:nvPicPr>
          <p:cNvPr id="18" name="Picture 35" descr="https://encrypted-tbn0.gstatic.com/images?q=tbn:ANd9GcRCGBcC9E8H9F-GQbI-COhbcxBbHM_IT0qfcaZV0QN0Hl0oH0nHz91fFQ">
            <a:hlinkClick r:id="rId6"/>
          </p:cNvPr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666750" y="2071688"/>
            <a:ext cx="1428750" cy="10604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9" name="Picture 37" descr="https://encrypted-tbn3.gstatic.com/images?q=tbn:ANd9GcSTAfZvSiMc135XvJ13FBwavwbK7EmnPqfAOOKpeRK4UWHXn10oviephmw">
            <a:hlinkClick r:id="rId8"/>
          </p:cNvPr>
          <p:cNvPicPr>
            <a:picLocks noChangeAspect="1" noChangeArrowheads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2452688" y="2000250"/>
            <a:ext cx="1214437" cy="12144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" name="Picture 41" descr="https://encrypted-tbn1.gstatic.com/images?q=tbn:ANd9GcR_V0Z9x_zOHUA7zkVn_n3ElO0lHbyoWbfNi8lgw76tMB3Z5_Xh5P4jB9uO">
            <a:hlinkClick r:id="rId10"/>
          </p:cNvPr>
          <p:cNvPicPr>
            <a:picLocks noChangeAspect="1" noChangeArrowheads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809750" y="4214813"/>
            <a:ext cx="214313" cy="374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1" name="Picture 45" descr="https://encrypted-tbn1.gstatic.com/images?q=tbn:ANd9GcRB0Sp4tX3ljSZTVMdvvbdT7f5Za-YhUfjbZznDGQoG-ofZ3AA8df2C2A">
            <a:hlinkClick r:id="rId12"/>
          </p:cNvPr>
          <p:cNvPicPr>
            <a:picLocks noChangeAspect="1" noChangeArrowheads="1"/>
          </p:cNvPicPr>
          <p:nvPr/>
        </p:nvPicPr>
        <p:blipFill>
          <a:blip r:embed="rId1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023938" y="5286375"/>
            <a:ext cx="2357437" cy="15716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2" name="Picture 47" descr="https://encrypted-tbn3.gstatic.com/images?q=tbn:ANd9GcT7s91r_c5wDWI-Hgy3LbAOZhDxmX_ype-vWnK9E9plELgH-RwztRS93Jth">
            <a:hlinkClick r:id="rId14"/>
          </p:cNvPr>
          <p:cNvPicPr>
            <a:picLocks noChangeAspect="1" noChangeArrowheads="1"/>
          </p:cNvPicPr>
          <p:nvPr/>
        </p:nvPicPr>
        <p:blipFill>
          <a:blip r:embed="rId15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8096250" y="3857625"/>
            <a:ext cx="1500188" cy="15001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3" name="Picture 53" descr="https://encrypted-tbn1.gstatic.com/images?q=tbn:ANd9GcS3szEjrpYcuZgrZkFzYCyy2iwGzOtEXjD4Cz82ZrzhaOwl66JXWmv1sBA">
            <a:hlinkClick r:id="rId16"/>
          </p:cNvPr>
          <p:cNvPicPr>
            <a:picLocks noChangeAspect="1" noChangeArrowheads="1"/>
          </p:cNvPicPr>
          <p:nvPr/>
        </p:nvPicPr>
        <p:blipFill>
          <a:blip r:embed="rId17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7596188" y="5403850"/>
            <a:ext cx="1803400" cy="1285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4" name="標題 1"/>
          <p:cNvSpPr>
            <a:spLocks noGrp="1"/>
          </p:cNvSpPr>
          <p:nvPr>
            <p:ph type="title"/>
          </p:nvPr>
        </p:nvSpPr>
        <p:spPr>
          <a:xfrm>
            <a:off x="1286592" y="0"/>
            <a:ext cx="7355550" cy="706438"/>
          </a:xfrm>
        </p:spPr>
        <p:txBody>
          <a:bodyPr/>
          <a:lstStyle/>
          <a:p>
            <a:pPr algn="ctr"/>
            <a:r>
              <a:rPr lang="zh-TW" altLang="en-US" dirty="0">
                <a:latin typeface="+mj-ea"/>
                <a:ea typeface="+mj-ea"/>
              </a:rPr>
              <a:t>貮、</a:t>
            </a:r>
            <a:r>
              <a:rPr lang="zh-TW" altLang="en-US" dirty="0" smtClean="0">
                <a:latin typeface="+mj-ea"/>
                <a:ea typeface="+mj-ea"/>
              </a:rPr>
              <a:t>機械產業發展策略</a:t>
            </a:r>
            <a:endParaRPr lang="en-US" altLang="zh-TW" dirty="0" smtClean="0">
              <a:latin typeface="+mj-ea"/>
              <a:ea typeface="+mj-ea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4282163201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http://hirecruit.nat.gov.tw/chinese/images/logo_idic.gif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" y="1"/>
            <a:ext cx="1615689" cy="597899"/>
          </a:xfrm>
          <a:prstGeom prst="rect">
            <a:avLst/>
          </a:prstGeom>
          <a:noFill/>
        </p:spPr>
      </p:pic>
      <p:sp>
        <p:nvSpPr>
          <p:cNvPr id="4" name="標題 1"/>
          <p:cNvSpPr>
            <a:spLocks noGrp="1"/>
          </p:cNvSpPr>
          <p:nvPr>
            <p:ph type="title"/>
          </p:nvPr>
        </p:nvSpPr>
        <p:spPr>
          <a:xfrm>
            <a:off x="814388" y="44450"/>
            <a:ext cx="8170862" cy="584200"/>
          </a:xfr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/>
          <a:p>
            <a:pPr algn="ctr"/>
            <a:r>
              <a:rPr lang="zh-TW" altLang="en-US" dirty="0">
                <a:latin typeface="+mj-ea"/>
                <a:ea typeface="+mj-ea"/>
              </a:rPr>
              <a:t>參</a:t>
            </a:r>
            <a:r>
              <a:rPr lang="zh-TW" altLang="en-US" dirty="0" smtClean="0">
                <a:latin typeface="+mj-ea"/>
                <a:ea typeface="+mj-ea"/>
              </a:rPr>
              <a:t>、</a:t>
            </a:r>
            <a:r>
              <a:rPr lang="zh-TW" altLang="en-US" dirty="0">
                <a:latin typeface="+mj-ea"/>
                <a:ea typeface="+mj-ea"/>
              </a:rPr>
              <a:t>產業短期加強作法</a:t>
            </a:r>
          </a:p>
        </p:txBody>
      </p:sp>
      <p:sp>
        <p:nvSpPr>
          <p:cNvPr id="5" name="矩形 4"/>
          <p:cNvSpPr/>
          <p:nvPr/>
        </p:nvSpPr>
        <p:spPr>
          <a:xfrm>
            <a:off x="382588" y="3560763"/>
            <a:ext cx="9323387" cy="2923877"/>
          </a:xfrm>
          <a:prstGeom prst="rect">
            <a:avLst/>
          </a:prstGeom>
        </p:spPr>
        <p:txBody>
          <a:bodyPr>
            <a:spAutoFit/>
          </a:bodyPr>
          <a:lstStyle/>
          <a:p>
            <a:pPr marL="450850" marR="0" lvl="0" indent="0" algn="just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Pts val="1200"/>
              <a:buFontTx/>
              <a:buNone/>
              <a:tabLst/>
              <a:defRPr/>
            </a:pPr>
            <a:endParaRPr kumimoji="0" lang="en-US" altLang="zh-TW" sz="1800" b="1" i="0" u="none" strike="noStrike" kern="100" cap="none" spc="0" normalizeH="0" baseline="0" noProof="0" dirty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+mj-ea"/>
              <a:ea typeface="+mj-ea"/>
            </a:endParaRPr>
          </a:p>
          <a:p>
            <a:pPr marL="622300" marR="0" lvl="0" indent="-622300" algn="just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Pts val="1200"/>
              <a:buFontTx/>
              <a:buNone/>
              <a:tabLst>
                <a:tab pos="808038" algn="l"/>
              </a:tabLst>
              <a:defRPr/>
            </a:pPr>
            <a:r>
              <a:rPr kumimoji="0" lang="zh-TW" altLang="en-US" b="1" i="0" u="none" strike="noStrike" kern="1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+mj-ea"/>
                <a:ea typeface="+mj-ea"/>
              </a:rPr>
              <a:t>二、以推動工具機業與汽車終端客戶合作，</a:t>
            </a:r>
            <a:endParaRPr kumimoji="0" lang="en-US" altLang="zh-TW" b="1" i="0" u="none" strike="noStrike" kern="100" cap="none" spc="0" normalizeH="0" baseline="0" noProof="0" dirty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+mj-ea"/>
              <a:ea typeface="+mj-ea"/>
            </a:endParaRPr>
          </a:p>
          <a:p>
            <a:pPr marL="622300" marR="0" lvl="0" indent="-622300" algn="just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Pts val="1200"/>
              <a:buFontTx/>
              <a:buNone/>
              <a:tabLst>
                <a:tab pos="808038" algn="l"/>
              </a:tabLst>
              <a:defRPr/>
            </a:pPr>
            <a:r>
              <a:rPr kumimoji="0" lang="zh-TW" altLang="en-US" b="1" i="0" u="none" strike="noStrike" kern="100" cap="none" spc="0" normalizeH="0" baseline="0" noProof="0" dirty="0" smtClean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+mj-ea"/>
                <a:ea typeface="+mj-ea"/>
              </a:rPr>
              <a:t>    切入</a:t>
            </a:r>
            <a:r>
              <a:rPr kumimoji="0" lang="zh-TW" altLang="en-US" b="1" i="0" u="none" strike="noStrike" kern="1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+mj-ea"/>
                <a:ea typeface="+mj-ea"/>
              </a:rPr>
              <a:t>國際汽車大廠供應鏈</a:t>
            </a:r>
            <a:endParaRPr kumimoji="0" lang="en-US" altLang="zh-TW" b="1" i="0" u="none" strike="noStrike" kern="100" cap="none" spc="0" normalizeH="0" baseline="0" noProof="0" dirty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+mj-ea"/>
              <a:ea typeface="+mj-ea"/>
            </a:endParaRPr>
          </a:p>
          <a:p>
            <a:pPr marL="622300" marR="0" lvl="0" indent="-622300" algn="just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Pts val="1200"/>
              <a:buFontTx/>
              <a:buNone/>
              <a:tabLst>
                <a:tab pos="808038" algn="l"/>
              </a:tabLst>
              <a:defRPr/>
            </a:pPr>
            <a:endParaRPr kumimoji="0" lang="en-US" altLang="zh-TW" sz="1200" b="1" i="0" u="none" strike="noStrike" kern="100" cap="none" spc="0" normalizeH="0" baseline="0" noProof="0" dirty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+mj-ea"/>
              <a:ea typeface="+mj-ea"/>
            </a:endParaRPr>
          </a:p>
          <a:p>
            <a:pPr marL="811213" marR="0" lvl="0" indent="-360363" algn="just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Pts val="1200"/>
              <a:buFont typeface="Wingdings" pitchFamily="2" charset="2"/>
              <a:buChar char="l"/>
              <a:tabLst>
                <a:tab pos="808038" algn="l"/>
              </a:tabLst>
              <a:defRPr/>
            </a:pPr>
            <a:r>
              <a:rPr kumimoji="0" lang="zh-TW" altLang="en-US" sz="2200" b="1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+mj-ea"/>
                <a:ea typeface="+mj-ea"/>
                <a:cs typeface="Times New Roman" pitchFamily="18" charset="0"/>
              </a:rPr>
              <a:t>輔導國產工具機業者結合自動化系統，建立整線系統輸出能量</a:t>
            </a:r>
            <a:endParaRPr kumimoji="0" lang="en-US" altLang="zh-TW" sz="2200" b="1" i="0" u="none" strike="noStrike" kern="0" cap="none" spc="0" normalizeH="0" baseline="0" noProof="0" dirty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+mj-ea"/>
              <a:ea typeface="+mj-ea"/>
              <a:cs typeface="Times New Roman" pitchFamily="18" charset="0"/>
            </a:endParaRPr>
          </a:p>
          <a:p>
            <a:pPr marL="811213" marR="0" lvl="0" indent="-360363" algn="just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Pts val="1200"/>
              <a:buFont typeface="Wingdings" pitchFamily="2" charset="2"/>
              <a:buChar char="l"/>
              <a:tabLst>
                <a:tab pos="808038" algn="l"/>
              </a:tabLst>
              <a:defRPr/>
            </a:pPr>
            <a:r>
              <a:rPr kumimoji="0" lang="zh-TW" altLang="en-US" sz="2200" b="1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+mj-ea"/>
                <a:ea typeface="+mj-ea"/>
                <a:cs typeface="Times New Roman" pitchFamily="18" charset="0"/>
              </a:rPr>
              <a:t>切入國際汽車大廠零組件加工供應鏈體系</a:t>
            </a:r>
            <a:endParaRPr kumimoji="0" lang="en-US" altLang="zh-TW" sz="2200" b="1" i="0" u="none" strike="noStrike" kern="0" cap="none" spc="0" normalizeH="0" baseline="0" noProof="0" dirty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+mj-ea"/>
              <a:ea typeface="+mj-ea"/>
              <a:cs typeface="Times New Roman" pitchFamily="18" charset="0"/>
            </a:endParaRPr>
          </a:p>
          <a:p>
            <a:pPr marL="811213" marR="0" lvl="0" indent="-360363" algn="just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Pts val="1200"/>
              <a:buFont typeface="Wingdings" pitchFamily="2" charset="2"/>
              <a:buChar char="l"/>
              <a:tabLst>
                <a:tab pos="808038" algn="l"/>
              </a:tabLst>
              <a:defRPr/>
            </a:pPr>
            <a:r>
              <a:rPr kumimoji="0" lang="zh-TW" altLang="en-US" sz="2200" b="1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+mj-ea"/>
                <a:ea typeface="+mj-ea"/>
                <a:cs typeface="Times New Roman" pitchFamily="18" charset="0"/>
              </a:rPr>
              <a:t>汽車零件加工整線系統化導入，發展整線系統設計能力</a:t>
            </a:r>
            <a:endParaRPr kumimoji="0" lang="en-US" altLang="zh-TW" sz="2200" b="1" i="0" u="none" strike="noStrike" kern="0" cap="none" spc="0" normalizeH="0" baseline="0" noProof="0" dirty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+mj-ea"/>
              <a:ea typeface="+mj-ea"/>
              <a:cs typeface="Times New Roman" pitchFamily="18" charset="0"/>
            </a:endParaRPr>
          </a:p>
          <a:p>
            <a:pPr marL="811213" marR="0" lvl="0" indent="-360363" algn="just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Pts val="1200"/>
              <a:buFont typeface="Wingdings" pitchFamily="2" charset="2"/>
              <a:buChar char="l"/>
              <a:tabLst>
                <a:tab pos="808038" algn="l"/>
              </a:tabLst>
              <a:defRPr/>
            </a:pPr>
            <a:r>
              <a:rPr kumimoji="0" lang="zh-TW" altLang="en-US" sz="2200" b="1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+mj-ea"/>
                <a:ea typeface="+mj-ea"/>
                <a:cs typeface="Times New Roman" pitchFamily="18" charset="0"/>
              </a:rPr>
              <a:t>配合國際汽車大廠生產據點，輸出整線加工系統以提高出口商機</a:t>
            </a:r>
            <a:endParaRPr kumimoji="0" lang="en-US" altLang="zh-TW" sz="1800" b="1" i="0" u="none" strike="noStrike" kern="100" cap="none" spc="0" normalizeH="0" baseline="0" noProof="0" dirty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+mj-ea"/>
              <a:ea typeface="+mj-ea"/>
            </a:endParaRPr>
          </a:p>
          <a:p>
            <a:pPr marL="457200" marR="0" lvl="0" indent="-457200" algn="just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Pts val="1200"/>
              <a:buFont typeface="Wingdings" pitchFamily="2" charset="2"/>
              <a:buChar char="l"/>
              <a:tabLst/>
              <a:defRPr/>
            </a:pPr>
            <a:endParaRPr kumimoji="0" lang="en-US" altLang="zh-TW" sz="1800" b="1" i="0" u="none" strike="noStrike" kern="100" cap="none" spc="0" normalizeH="0" baseline="0" noProof="0" dirty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+mj-ea"/>
              <a:ea typeface="+mj-ea"/>
            </a:endParaRPr>
          </a:p>
        </p:txBody>
      </p:sp>
      <p:sp>
        <p:nvSpPr>
          <p:cNvPr id="6" name="矩形 5"/>
          <p:cNvSpPr/>
          <p:nvPr/>
        </p:nvSpPr>
        <p:spPr>
          <a:xfrm>
            <a:off x="352425" y="1006475"/>
            <a:ext cx="8921750" cy="2554545"/>
          </a:xfrm>
          <a:prstGeom prst="rect">
            <a:avLst/>
          </a:prstGeom>
        </p:spPr>
        <p:txBody>
          <a:bodyPr>
            <a:spAutoFit/>
          </a:bodyPr>
          <a:lstStyle/>
          <a:p>
            <a:pPr marL="631825" marR="0" lvl="0" indent="-631825" algn="just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Pts val="1200"/>
              <a:buFontTx/>
              <a:buNone/>
              <a:tabLst/>
              <a:defRPr/>
            </a:pPr>
            <a:r>
              <a:rPr kumimoji="0" lang="zh-TW" altLang="en-US" b="1" i="0" u="none" strike="noStrike" kern="1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+mj-ea"/>
                <a:ea typeface="+mj-ea"/>
              </a:rPr>
              <a:t>一、以推動工具機業與航太終端客戶合作開發，</a:t>
            </a:r>
            <a:endParaRPr kumimoji="0" lang="en-US" altLang="zh-TW" b="1" i="0" u="none" strike="noStrike" kern="100" cap="none" spc="0" normalizeH="0" baseline="0" noProof="0" dirty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+mj-ea"/>
              <a:ea typeface="+mj-ea"/>
            </a:endParaRPr>
          </a:p>
          <a:p>
            <a:pPr marL="631825" marR="0" lvl="0" indent="-631825" algn="just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Pts val="1200"/>
              <a:buFontTx/>
              <a:buNone/>
              <a:tabLst/>
              <a:defRPr/>
            </a:pPr>
            <a:r>
              <a:rPr kumimoji="0" lang="zh-TW" altLang="en-US" b="1" i="0" u="none" strike="noStrike" kern="100" cap="none" spc="0" normalizeH="0" baseline="0" noProof="0" dirty="0" smtClean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+mj-ea"/>
                <a:ea typeface="+mj-ea"/>
              </a:rPr>
              <a:t>    促進</a:t>
            </a:r>
            <a:r>
              <a:rPr kumimoji="0" lang="zh-TW" altLang="en-US" b="1" i="0" u="none" strike="noStrike" kern="1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+mj-ea"/>
                <a:ea typeface="+mj-ea"/>
              </a:rPr>
              <a:t>產業轉型與擴大出口</a:t>
            </a:r>
            <a:endParaRPr kumimoji="0" lang="en-US" altLang="zh-TW" b="1" i="0" u="none" strike="noStrike" kern="100" cap="none" spc="0" normalizeH="0" baseline="0" noProof="0" dirty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+mj-ea"/>
              <a:ea typeface="+mj-ea"/>
            </a:endParaRPr>
          </a:p>
          <a:p>
            <a:pPr marL="631825" marR="0" lvl="0" indent="-631825" algn="just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Pts val="1200"/>
              <a:buFontTx/>
              <a:buNone/>
              <a:tabLst/>
              <a:defRPr/>
            </a:pPr>
            <a:endParaRPr kumimoji="0" lang="en-US" altLang="zh-TW" sz="1200" b="1" i="0" u="none" strike="noStrike" kern="100" cap="none" spc="0" normalizeH="0" baseline="0" noProof="0" dirty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+mj-ea"/>
              <a:ea typeface="+mj-ea"/>
            </a:endParaRPr>
          </a:p>
          <a:p>
            <a:pPr marL="811213" marR="0" lvl="0" indent="-360363" algn="just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Pts val="1200"/>
              <a:buFont typeface="Wingdings" pitchFamily="2" charset="2"/>
              <a:buChar char="l"/>
              <a:tabLst/>
              <a:defRPr/>
            </a:pPr>
            <a:r>
              <a:rPr kumimoji="0" lang="zh-TW" altLang="en-US" sz="2000" b="1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+mj-ea"/>
                <a:ea typeface="+mj-ea"/>
                <a:cs typeface="Times New Roman" pitchFamily="18" charset="0"/>
              </a:rPr>
              <a:t>對準全球航太加工需求成長趨勢，推動國內工具機業者從泛用加工市場進入航太領域。</a:t>
            </a:r>
            <a:endParaRPr kumimoji="0" lang="en-US" altLang="zh-TW" sz="2000" b="1" i="0" u="none" strike="noStrike" kern="0" cap="none" spc="0" normalizeH="0" baseline="0" noProof="0" dirty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+mj-ea"/>
              <a:ea typeface="+mj-ea"/>
              <a:cs typeface="Times New Roman" pitchFamily="18" charset="0"/>
            </a:endParaRPr>
          </a:p>
          <a:p>
            <a:pPr marL="811213" marR="0" lvl="0" indent="-360363" algn="just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Pts val="1200"/>
              <a:buFont typeface="Wingdings" pitchFamily="2" charset="2"/>
              <a:buChar char="l"/>
              <a:tabLst/>
              <a:defRPr/>
            </a:pPr>
            <a:r>
              <a:rPr kumimoji="0" lang="zh-TW" altLang="en-US" sz="2000" b="1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+mj-ea"/>
                <a:ea typeface="+mj-ea"/>
                <a:cs typeface="Times New Roman" pitchFamily="18" charset="0"/>
              </a:rPr>
              <a:t>國內數位製造及航太專用機設計之技術優勢，促成工具機業和國際航太產業洽商合作。</a:t>
            </a:r>
            <a:endParaRPr kumimoji="0" lang="en-US" altLang="zh-TW" sz="2000" b="1" i="0" u="none" strike="noStrike" kern="0" cap="none" spc="0" normalizeH="0" baseline="0" noProof="0" dirty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+mj-ea"/>
              <a:ea typeface="+mj-ea"/>
              <a:cs typeface="Times New Roman" pitchFamily="18" charset="0"/>
            </a:endParaRPr>
          </a:p>
          <a:p>
            <a:pPr marL="811213" marR="0" lvl="0" indent="-360363" algn="just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Pts val="1200"/>
              <a:buFont typeface="Wingdings" pitchFamily="2" charset="2"/>
              <a:buChar char="l"/>
              <a:tabLst/>
              <a:defRPr/>
            </a:pPr>
            <a:r>
              <a:rPr kumimoji="0" lang="zh-TW" altLang="en-US" sz="2000" b="1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+mj-ea"/>
                <a:ea typeface="+mj-ea"/>
                <a:cs typeface="Times New Roman" pitchFamily="18" charset="0"/>
              </a:rPr>
              <a:t>以航太加工</a:t>
            </a:r>
            <a:r>
              <a:rPr kumimoji="0" lang="en-US" altLang="zh-TW" sz="2000" b="1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+mj-ea"/>
                <a:ea typeface="+mj-ea"/>
                <a:cs typeface="Times New Roman" pitchFamily="18" charset="0"/>
              </a:rPr>
              <a:t>Total solution</a:t>
            </a:r>
            <a:r>
              <a:rPr kumimoji="0" lang="zh-TW" altLang="en-US" sz="2000" b="1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+mj-ea"/>
                <a:ea typeface="+mj-ea"/>
                <a:cs typeface="Times New Roman" pitchFamily="18" charset="0"/>
              </a:rPr>
              <a:t>為行銷策略，提升單價擴大出口。</a:t>
            </a:r>
            <a:endParaRPr kumimoji="0" lang="en-US" altLang="zh-TW" sz="2000" b="1" i="0" u="none" strike="noStrike" kern="0" cap="none" spc="0" normalizeH="0" baseline="0" noProof="0" dirty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+mj-ea"/>
              <a:ea typeface="+mj-ea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4282163201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http://hirecruit.nat.gov.tw/chinese/images/logo_idic.gif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" y="1"/>
            <a:ext cx="1615689" cy="597899"/>
          </a:xfrm>
          <a:prstGeom prst="rect">
            <a:avLst/>
          </a:prstGeom>
          <a:noFill/>
        </p:spPr>
      </p:pic>
      <p:sp>
        <p:nvSpPr>
          <p:cNvPr id="4" name="標題 1"/>
          <p:cNvSpPr>
            <a:spLocks noGrp="1"/>
          </p:cNvSpPr>
          <p:nvPr>
            <p:ph type="title"/>
          </p:nvPr>
        </p:nvSpPr>
        <p:spPr>
          <a:xfrm>
            <a:off x="814388" y="44450"/>
            <a:ext cx="8170862" cy="584200"/>
          </a:xfr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/>
          <a:p>
            <a:pPr algn="ctr"/>
            <a:r>
              <a:rPr lang="zh-TW" altLang="en-US" dirty="0">
                <a:latin typeface="+mj-ea"/>
                <a:ea typeface="+mj-ea"/>
              </a:rPr>
              <a:t>參、產業短期加強作法</a:t>
            </a:r>
          </a:p>
        </p:txBody>
      </p:sp>
      <p:sp>
        <p:nvSpPr>
          <p:cNvPr id="5" name="投影片編號版面配置區 2"/>
          <p:cNvSpPr txBox="1">
            <a:spLocks/>
          </p:cNvSpPr>
          <p:nvPr/>
        </p:nvSpPr>
        <p:spPr bwMode="auto">
          <a:xfrm>
            <a:off x="7634288" y="6592888"/>
            <a:ext cx="2311400" cy="3651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defPPr>
              <a:defRPr lang="zh-TW"/>
            </a:defPPr>
            <a:lvl1pPr algn="r" rtl="0" eaLnBrk="1" fontAlgn="base" hangingPunct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Times New Roman" pitchFamily="18" charset="0"/>
                <a:ea typeface="標楷體" pitchFamily="65" charset="-120"/>
                <a:cs typeface="+mn-cs"/>
              </a:defRPr>
            </a:lvl1pPr>
            <a:lvl2pPr marL="742950" indent="-285750" algn="l" rtl="0" eaLnBrk="0" fontAlgn="base" hangingPunct="0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Times New Roman" pitchFamily="18" charset="0"/>
                <a:ea typeface="標楷體" pitchFamily="65" charset="-120"/>
                <a:cs typeface="+mn-cs"/>
              </a:defRPr>
            </a:lvl2pPr>
            <a:lvl3pPr marL="11430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Times New Roman" pitchFamily="18" charset="0"/>
                <a:ea typeface="標楷體" pitchFamily="65" charset="-120"/>
                <a:cs typeface="+mn-cs"/>
              </a:defRPr>
            </a:lvl3pPr>
            <a:lvl4pPr marL="16002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Times New Roman" pitchFamily="18" charset="0"/>
                <a:ea typeface="標楷體" pitchFamily="65" charset="-120"/>
                <a:cs typeface="+mn-cs"/>
              </a:defRPr>
            </a:lvl4pPr>
            <a:lvl5pPr marL="20574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Times New Roman" pitchFamily="18" charset="0"/>
                <a:ea typeface="標楷體" pitchFamily="65" charset="-120"/>
                <a:cs typeface="+mn-cs"/>
              </a:defRPr>
            </a:lvl5pPr>
            <a:lvl6pPr marL="25146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Times New Roman" pitchFamily="18" charset="0"/>
                <a:ea typeface="標楷體" pitchFamily="65" charset="-120"/>
                <a:cs typeface="+mn-cs"/>
              </a:defRPr>
            </a:lvl6pPr>
            <a:lvl7pPr marL="29718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Times New Roman" pitchFamily="18" charset="0"/>
                <a:ea typeface="標楷體" pitchFamily="65" charset="-120"/>
                <a:cs typeface="+mn-cs"/>
              </a:defRPr>
            </a:lvl7pPr>
            <a:lvl8pPr marL="34290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Times New Roman" pitchFamily="18" charset="0"/>
                <a:ea typeface="標楷體" pitchFamily="65" charset="-120"/>
                <a:cs typeface="+mn-cs"/>
              </a:defRPr>
            </a:lvl8pPr>
            <a:lvl9pPr marL="38862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Times New Roman" pitchFamily="18" charset="0"/>
                <a:ea typeface="標楷體" pitchFamily="65" charset="-120"/>
                <a:cs typeface="+mn-cs"/>
              </a:defRPr>
            </a:lvl9pPr>
          </a:lstStyle>
          <a:p>
            <a:fld id="{5B26C22A-C35D-4657-ADBE-28C2ADEE395E}" type="slidenum">
              <a:rPr kumimoji="0" lang="zh-TW" altLang="en-US" sz="1200" smtClean="0">
                <a:latin typeface="+mj-lt"/>
                <a:ea typeface="+mj-ea"/>
              </a:rPr>
              <a:pPr/>
              <a:t>14</a:t>
            </a:fld>
            <a:endParaRPr kumimoji="0" lang="zh-TW" altLang="en-US" sz="1200" smtClean="0">
              <a:latin typeface="+mj-lt"/>
              <a:ea typeface="+mj-ea"/>
            </a:endParaRPr>
          </a:p>
        </p:txBody>
      </p:sp>
      <p:sp>
        <p:nvSpPr>
          <p:cNvPr id="6" name="Rectangle 12"/>
          <p:cNvSpPr>
            <a:spLocks noChangeArrowheads="1"/>
          </p:cNvSpPr>
          <p:nvPr/>
        </p:nvSpPr>
        <p:spPr bwMode="auto">
          <a:xfrm>
            <a:off x="0" y="785813"/>
            <a:ext cx="9944100" cy="431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r>
              <a:rPr kumimoji="0" lang="zh-TW" altLang="en-US" sz="2200" b="1">
                <a:solidFill>
                  <a:srgbClr val="FF0000"/>
                </a:solidFill>
                <a:latin typeface="+mj-lt"/>
                <a:ea typeface="+mj-ea"/>
              </a:rPr>
              <a:t>一、以推動工具機業與航太終端客戶合作開發之策略，促進產業轉型</a:t>
            </a:r>
            <a:r>
              <a:rPr kumimoji="0" lang="en-US" altLang="zh-TW" sz="2200" b="1">
                <a:solidFill>
                  <a:srgbClr val="FF0000"/>
                </a:solidFill>
                <a:latin typeface="+mj-lt"/>
                <a:ea typeface="+mj-ea"/>
              </a:rPr>
              <a:t>/</a:t>
            </a:r>
            <a:r>
              <a:rPr kumimoji="0" lang="zh-TW" altLang="en-US" sz="2200" b="1">
                <a:solidFill>
                  <a:srgbClr val="FF0000"/>
                </a:solidFill>
                <a:latin typeface="+mj-lt"/>
                <a:ea typeface="+mj-ea"/>
              </a:rPr>
              <a:t>出口擴大</a:t>
            </a:r>
          </a:p>
        </p:txBody>
      </p:sp>
      <p:sp>
        <p:nvSpPr>
          <p:cNvPr id="7" name="Rectangle 1"/>
          <p:cNvSpPr>
            <a:spLocks noChangeArrowheads="1"/>
          </p:cNvSpPr>
          <p:nvPr/>
        </p:nvSpPr>
        <p:spPr bwMode="auto">
          <a:xfrm>
            <a:off x="88900" y="4926013"/>
            <a:ext cx="6227763" cy="1816100"/>
          </a:xfrm>
          <a:prstGeom prst="rect">
            <a:avLst/>
          </a:prstGeom>
          <a:solidFill>
            <a:sysClr val="window" lastClr="FFFFFF">
              <a:lumMod val="85000"/>
            </a:sysClr>
          </a:solidFill>
          <a:ln w="9525" cap="flat" cmpd="sng" algn="ctr">
            <a:solidFill>
              <a:srgbClr val="DAEDEF">
                <a:shade val="95000"/>
                <a:satMod val="105000"/>
              </a:srgbClr>
            </a:solidFill>
            <a:prstDash val="solid"/>
          </a:ln>
          <a:effectLst>
            <a:outerShdw blurRad="40000" dist="20000" dir="5400000" rotWithShape="0">
              <a:srgbClr val="000000">
                <a:alpha val="38000"/>
              </a:srgbClr>
            </a:outerShdw>
          </a:effectLst>
        </p:spPr>
        <p:txBody>
          <a:bodyPr>
            <a:spAutoFit/>
          </a:bodyPr>
          <a:lstStyle/>
          <a:p>
            <a:pPr marL="361950" indent="-268288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zh-TW" altLang="en-US" sz="1600" b="1" kern="0" dirty="0">
                <a:solidFill>
                  <a:srgbClr val="000000"/>
                </a:solidFill>
                <a:latin typeface="+mj-lt"/>
                <a:ea typeface="+mj-ea"/>
              </a:rPr>
              <a:t>輔導對象</a:t>
            </a:r>
            <a:r>
              <a:rPr kumimoji="0" lang="en-US" altLang="zh-TW" sz="1600" b="1" kern="0" dirty="0">
                <a:solidFill>
                  <a:srgbClr val="000000"/>
                </a:solidFill>
                <a:latin typeface="+mj-lt"/>
                <a:ea typeface="+mj-ea"/>
              </a:rPr>
              <a:t>:</a:t>
            </a:r>
            <a:r>
              <a:rPr kumimoji="0" lang="zh-TW" altLang="en-US" sz="1600" kern="0" dirty="0">
                <a:solidFill>
                  <a:srgbClr val="000000"/>
                </a:solidFill>
                <a:latin typeface="+mj-lt"/>
                <a:ea typeface="+mj-ea"/>
              </a:rPr>
              <a:t>國內工具機及零組件產業</a:t>
            </a:r>
            <a:endParaRPr kumimoji="0" lang="en-US" altLang="zh-TW" sz="1600" kern="0" dirty="0">
              <a:solidFill>
                <a:srgbClr val="000000"/>
              </a:solidFill>
              <a:latin typeface="+mj-lt"/>
              <a:ea typeface="+mj-ea"/>
            </a:endParaRPr>
          </a:p>
          <a:p>
            <a:pPr marL="361950" indent="-268288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zh-TW" altLang="en-US" sz="1600" b="1" kern="0" dirty="0">
                <a:solidFill>
                  <a:srgbClr val="000000"/>
                </a:solidFill>
                <a:latin typeface="+mj-lt"/>
                <a:ea typeface="+mj-ea"/>
              </a:rPr>
              <a:t>輔導內容</a:t>
            </a:r>
            <a:r>
              <a:rPr kumimoji="0" lang="en-US" altLang="zh-TW" sz="1600" b="1" kern="0" dirty="0">
                <a:solidFill>
                  <a:srgbClr val="000000"/>
                </a:solidFill>
                <a:latin typeface="+mj-lt"/>
                <a:ea typeface="+mj-ea"/>
              </a:rPr>
              <a:t>:</a:t>
            </a:r>
          </a:p>
          <a:p>
            <a:pPr marL="361950" indent="-268288" fontAlgn="auto">
              <a:spcBef>
                <a:spcPts val="0"/>
              </a:spcBef>
              <a:spcAft>
                <a:spcPts val="0"/>
              </a:spcAft>
              <a:buFont typeface="Wingdings" pitchFamily="2" charset="2"/>
              <a:buChar char="n"/>
              <a:defRPr/>
            </a:pPr>
            <a:r>
              <a:rPr kumimoji="0" lang="zh-TW" altLang="en-US" sz="1600" kern="0" dirty="0">
                <a:solidFill>
                  <a:srgbClr val="000000"/>
                </a:solidFill>
                <a:latin typeface="+mj-lt"/>
                <a:ea typeface="+mj-ea"/>
              </a:rPr>
              <a:t>工具機產業原透過代理通路至一般加工等級市場，現以本案建立合作平台，</a:t>
            </a:r>
            <a:r>
              <a:rPr kumimoji="0" lang="zh-TW" altLang="en-US" sz="1600" u="sng" kern="0" dirty="0">
                <a:solidFill>
                  <a:srgbClr val="000000"/>
                </a:solidFill>
                <a:latin typeface="+mj-lt"/>
                <a:ea typeface="+mj-ea"/>
              </a:rPr>
              <a:t>推動與航太終端用戶洽商合作</a:t>
            </a:r>
            <a:r>
              <a:rPr kumimoji="0" lang="zh-TW" altLang="en-US" sz="1600" kern="0" dirty="0">
                <a:solidFill>
                  <a:srgbClr val="000000"/>
                </a:solidFill>
                <a:latin typeface="+mj-lt"/>
                <a:ea typeface="+mj-ea"/>
              </a:rPr>
              <a:t>開發航太客製設備及應用技術。</a:t>
            </a:r>
            <a:endParaRPr kumimoji="0" lang="en-US" altLang="zh-TW" sz="1600" kern="0" dirty="0">
              <a:solidFill>
                <a:srgbClr val="000000"/>
              </a:solidFill>
              <a:latin typeface="+mj-lt"/>
              <a:ea typeface="+mj-ea"/>
            </a:endParaRPr>
          </a:p>
          <a:p>
            <a:pPr marL="361950" indent="-268288" fontAlgn="auto">
              <a:spcBef>
                <a:spcPts val="0"/>
              </a:spcBef>
              <a:spcAft>
                <a:spcPts val="0"/>
              </a:spcAft>
              <a:buFont typeface="Wingdings" pitchFamily="2" charset="2"/>
              <a:buChar char="n"/>
              <a:defRPr/>
            </a:pPr>
            <a:r>
              <a:rPr kumimoji="0" lang="zh-TW" altLang="en-US" sz="1600" kern="0" dirty="0">
                <a:solidFill>
                  <a:srgbClr val="000000"/>
                </a:solidFill>
                <a:latin typeface="+mj-lt"/>
                <a:ea typeface="+mj-ea"/>
              </a:rPr>
              <a:t>協助業者開發航太供應鏈高階零件所需專用設備與高效率應用技術，以</a:t>
            </a:r>
            <a:r>
              <a:rPr kumimoji="0" lang="zh-TW" altLang="en-US" sz="1600" u="sng" kern="0" dirty="0">
                <a:solidFill>
                  <a:srgbClr val="000000"/>
                </a:solidFill>
                <a:latin typeface="+mj-lt"/>
                <a:ea typeface="+mj-ea"/>
              </a:rPr>
              <a:t>促進高值化及出口擴大</a:t>
            </a:r>
            <a:r>
              <a:rPr kumimoji="0" lang="zh-TW" altLang="en-US" sz="1600" kern="0" dirty="0">
                <a:solidFill>
                  <a:srgbClr val="000000"/>
                </a:solidFill>
                <a:latin typeface="+mj-lt"/>
                <a:ea typeface="+mj-ea"/>
              </a:rPr>
              <a:t>。</a:t>
            </a:r>
          </a:p>
        </p:txBody>
      </p:sp>
      <p:sp>
        <p:nvSpPr>
          <p:cNvPr id="8" name="矩形 7"/>
          <p:cNvSpPr/>
          <p:nvPr/>
        </p:nvSpPr>
        <p:spPr>
          <a:xfrm>
            <a:off x="6381750" y="4940300"/>
            <a:ext cx="3486150" cy="1816100"/>
          </a:xfrm>
          <a:prstGeom prst="rect">
            <a:avLst/>
          </a:prstGeom>
          <a:gradFill rotWithShape="1">
            <a:gsLst>
              <a:gs pos="0">
                <a:srgbClr val="92D050">
                  <a:tint val="50000"/>
                  <a:satMod val="300000"/>
                </a:srgbClr>
              </a:gs>
              <a:gs pos="35000">
                <a:srgbClr val="92D050">
                  <a:tint val="37000"/>
                  <a:satMod val="300000"/>
                </a:srgbClr>
              </a:gs>
              <a:gs pos="100000">
                <a:srgbClr val="92D050">
                  <a:tint val="15000"/>
                  <a:satMod val="350000"/>
                </a:srgbClr>
              </a:gs>
            </a:gsLst>
            <a:lin ang="16200000" scaled="1"/>
          </a:gradFill>
          <a:ln w="9525" cap="flat" cmpd="sng" algn="ctr">
            <a:solidFill>
              <a:srgbClr val="92D050">
                <a:shade val="95000"/>
                <a:satMod val="105000"/>
              </a:srgbClr>
            </a:solidFill>
            <a:prstDash val="solid"/>
          </a:ln>
          <a:effectLst>
            <a:outerShdw blurRad="40000" dist="20000" dir="5400000" rotWithShape="0">
              <a:srgbClr val="000000">
                <a:alpha val="38000"/>
              </a:srgbClr>
            </a:outerShdw>
          </a:effectLst>
        </p:spPr>
        <p:txBody>
          <a:bodyPr anchor="ctr"/>
          <a:lstStyle/>
          <a:p>
            <a:pPr eaLnBrk="1" fontAlgn="auto" hangingPunct="1">
              <a:lnSpc>
                <a:spcPts val="17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zh-TW" altLang="en-US" sz="1600" b="1" kern="0" dirty="0">
                <a:latin typeface="+mj-lt"/>
                <a:ea typeface="+mj-ea"/>
                <a:cs typeface="Times New Roman" pitchFamily="18" charset="0"/>
              </a:rPr>
              <a:t>工作重點</a:t>
            </a:r>
            <a:r>
              <a:rPr kumimoji="0" lang="en-US" altLang="zh-TW" sz="1800" b="1" kern="0" dirty="0">
                <a:latin typeface="+mj-lt"/>
                <a:ea typeface="+mj-ea"/>
                <a:cs typeface="Times New Roman" pitchFamily="18" charset="0"/>
              </a:rPr>
              <a:t>:</a:t>
            </a:r>
          </a:p>
          <a:p>
            <a:pPr marL="241300" indent="-241300" algn="just" eaLnBrk="1" fontAlgn="auto" hangingPunct="1">
              <a:lnSpc>
                <a:spcPts val="1700"/>
              </a:lnSpc>
              <a:spcBef>
                <a:spcPts val="0"/>
              </a:spcBef>
              <a:spcAft>
                <a:spcPts val="0"/>
              </a:spcAft>
              <a:buFont typeface="+mj-lt"/>
              <a:buAutoNum type="arabicPeriod"/>
              <a:defRPr/>
            </a:pPr>
            <a:r>
              <a:rPr kumimoji="0" lang="zh-TW" altLang="en-US" sz="1600" kern="0" dirty="0">
                <a:latin typeface="+mj-lt"/>
                <a:ea typeface="+mj-ea"/>
                <a:cs typeface="Times New Roman" pitchFamily="18" charset="0"/>
              </a:rPr>
              <a:t>建立及經營航太一、二線公司的窗口及管道人脈。</a:t>
            </a:r>
            <a:endParaRPr kumimoji="0" lang="en-US" altLang="zh-TW" sz="1600" kern="0" dirty="0">
              <a:latin typeface="+mj-lt"/>
              <a:ea typeface="+mj-ea"/>
              <a:cs typeface="Times New Roman" pitchFamily="18" charset="0"/>
            </a:endParaRPr>
          </a:p>
          <a:p>
            <a:pPr marL="241300" indent="-241300" algn="just" eaLnBrk="1" fontAlgn="auto" hangingPunct="1">
              <a:lnSpc>
                <a:spcPts val="1700"/>
              </a:lnSpc>
              <a:spcBef>
                <a:spcPts val="0"/>
              </a:spcBef>
              <a:spcAft>
                <a:spcPts val="0"/>
              </a:spcAft>
              <a:buFont typeface="+mj-lt"/>
              <a:buAutoNum type="arabicPeriod"/>
              <a:defRPr/>
            </a:pPr>
            <a:r>
              <a:rPr kumimoji="0" lang="zh-TW" altLang="en-US" sz="1600" kern="0" dirty="0">
                <a:latin typeface="+mj-lt"/>
                <a:ea typeface="+mj-ea"/>
                <a:cs typeface="Times New Roman" pitchFamily="18" charset="0"/>
              </a:rPr>
              <a:t>以</a:t>
            </a:r>
            <a:r>
              <a:rPr kumimoji="0" lang="zh-TW" altLang="en-US" sz="1600" u="sng" kern="0" dirty="0">
                <a:latin typeface="+mj-lt"/>
                <a:ea typeface="+mj-ea"/>
                <a:cs typeface="Times New Roman" pitchFamily="18" charset="0"/>
              </a:rPr>
              <a:t>國內數位製造</a:t>
            </a:r>
            <a:r>
              <a:rPr kumimoji="0" lang="zh-TW" altLang="en-US" sz="1600" kern="0" dirty="0">
                <a:latin typeface="+mj-lt"/>
                <a:ea typeface="+mj-ea"/>
                <a:cs typeface="Times New Roman" pitchFamily="18" charset="0"/>
              </a:rPr>
              <a:t>及</a:t>
            </a:r>
            <a:r>
              <a:rPr kumimoji="0" lang="zh-TW" altLang="en-US" sz="1600" u="sng" kern="0" dirty="0">
                <a:latin typeface="+mj-lt"/>
                <a:ea typeface="+mj-ea"/>
                <a:cs typeface="Times New Roman" pitchFamily="18" charset="0"/>
              </a:rPr>
              <a:t>航太專用機設計之技術</a:t>
            </a:r>
            <a:r>
              <a:rPr kumimoji="0" lang="zh-TW" altLang="en-US" sz="1600" kern="0" dirty="0">
                <a:latin typeface="+mj-lt"/>
                <a:ea typeface="+mj-ea"/>
                <a:cs typeface="Times New Roman" pitchFamily="18" charset="0"/>
              </a:rPr>
              <a:t>優勢，促成工具機業和國際航太產業洽商合作</a:t>
            </a:r>
            <a:endParaRPr kumimoji="0" lang="en-US" altLang="zh-TW" sz="1600" kern="0" dirty="0">
              <a:latin typeface="+mj-lt"/>
              <a:ea typeface="+mj-ea"/>
              <a:cs typeface="Times New Roman" pitchFamily="18" charset="0"/>
            </a:endParaRPr>
          </a:p>
          <a:p>
            <a:pPr marL="241300" indent="-241300" algn="just" eaLnBrk="1" fontAlgn="auto" hangingPunct="1">
              <a:lnSpc>
                <a:spcPts val="1700"/>
              </a:lnSpc>
              <a:spcBef>
                <a:spcPts val="0"/>
              </a:spcBef>
              <a:spcAft>
                <a:spcPts val="0"/>
              </a:spcAft>
              <a:buFont typeface="+mj-lt"/>
              <a:buAutoNum type="arabicPeriod"/>
              <a:defRPr/>
            </a:pPr>
            <a:r>
              <a:rPr kumimoji="0" lang="zh-TW" altLang="en-US" sz="1600" kern="0" dirty="0">
                <a:latin typeface="+mj-lt"/>
                <a:ea typeface="+mj-ea"/>
                <a:cs typeface="Times New Roman" pitchFamily="18" charset="0"/>
              </a:rPr>
              <a:t>以航太加工</a:t>
            </a:r>
            <a:r>
              <a:rPr kumimoji="0" lang="en-US" altLang="zh-TW" sz="1600" u="sng" kern="0" dirty="0">
                <a:latin typeface="+mj-lt"/>
                <a:ea typeface="+mj-ea"/>
                <a:cs typeface="Times New Roman" pitchFamily="18" charset="0"/>
              </a:rPr>
              <a:t>Total solution</a:t>
            </a:r>
            <a:r>
              <a:rPr kumimoji="0" lang="zh-TW" altLang="en-US" sz="1600" u="sng" kern="0" dirty="0">
                <a:latin typeface="+mj-lt"/>
                <a:ea typeface="+mj-ea"/>
                <a:cs typeface="Times New Roman" pitchFamily="18" charset="0"/>
              </a:rPr>
              <a:t>為行銷策略</a:t>
            </a:r>
            <a:r>
              <a:rPr kumimoji="0" lang="zh-TW" altLang="en-US" sz="1600" kern="0" dirty="0">
                <a:latin typeface="+mj-lt"/>
                <a:ea typeface="+mj-ea"/>
                <a:cs typeface="Times New Roman" pitchFamily="18" charset="0"/>
              </a:rPr>
              <a:t>，擴大工具機業在航太的市占率。</a:t>
            </a:r>
            <a:endParaRPr kumimoji="0" lang="en-US" altLang="zh-TW" sz="1600" kern="0" dirty="0">
              <a:latin typeface="+mj-lt"/>
              <a:ea typeface="+mj-ea"/>
              <a:cs typeface="Times New Roman" pitchFamily="18" charset="0"/>
            </a:endParaRPr>
          </a:p>
        </p:txBody>
      </p:sp>
      <p:grpSp>
        <p:nvGrpSpPr>
          <p:cNvPr id="9" name="群組 1"/>
          <p:cNvGrpSpPr>
            <a:grpSpLocks/>
          </p:cNvGrpSpPr>
          <p:nvPr/>
        </p:nvGrpSpPr>
        <p:grpSpPr bwMode="auto">
          <a:xfrm>
            <a:off x="88900" y="1709738"/>
            <a:ext cx="9645650" cy="3087687"/>
            <a:chOff x="88900" y="1568450"/>
            <a:chExt cx="9645650" cy="3087688"/>
          </a:xfrm>
        </p:grpSpPr>
        <p:pic>
          <p:nvPicPr>
            <p:cNvPr id="10" name="Picture 3"/>
            <p:cNvPicPr>
              <a:picLocks noChangeAspect="1" noChangeArrowheads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xmlns="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524250" y="2928938"/>
              <a:ext cx="3529013" cy="17272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1" name="Picture 6"/>
            <p:cNvPicPr>
              <a:picLocks noChangeAspect="1" noChangeArrowheads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xmlns="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81000" y="2928938"/>
              <a:ext cx="2979738" cy="167005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12" name="矩形 11"/>
            <p:cNvSpPr/>
            <p:nvPr/>
          </p:nvSpPr>
          <p:spPr bwMode="auto">
            <a:xfrm>
              <a:off x="7667625" y="4286251"/>
              <a:ext cx="1436688" cy="346075"/>
            </a:xfrm>
            <a:prstGeom prst="rect">
              <a:avLst/>
            </a:prstGeom>
            <a:noFill/>
            <a:ln w="25400" cap="flat" cmpd="sng" algn="ctr">
              <a:noFill/>
              <a:prstDash val="solid"/>
            </a:ln>
            <a:effectLst/>
          </p:spPr>
          <p:txBody>
            <a:bodyPr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kumimoji="0" lang="en-US" altLang="zh-TW" sz="1400" b="1" kern="0" dirty="0">
                  <a:solidFill>
                    <a:srgbClr val="FF0000"/>
                  </a:solidFill>
                  <a:latin typeface="+mj-lt"/>
                  <a:ea typeface="+mj-ea"/>
                  <a:cs typeface="Times New Roman" pitchFamily="18" charset="0"/>
                </a:rPr>
                <a:t>Total Solution</a:t>
              </a:r>
              <a:endParaRPr kumimoji="0" lang="zh-TW" altLang="en-US" sz="1400" b="1" kern="0" dirty="0">
                <a:solidFill>
                  <a:srgbClr val="FF0000"/>
                </a:solidFill>
                <a:latin typeface="+mj-lt"/>
                <a:ea typeface="+mj-ea"/>
                <a:cs typeface="Times New Roman" pitchFamily="18" charset="0"/>
              </a:endParaRPr>
            </a:p>
          </p:txBody>
        </p:sp>
        <p:sp>
          <p:nvSpPr>
            <p:cNvPr id="13" name="圓角矩形 38"/>
            <p:cNvSpPr>
              <a:spLocks noChangeArrowheads="1"/>
            </p:cNvSpPr>
            <p:nvPr/>
          </p:nvSpPr>
          <p:spPr bwMode="auto">
            <a:xfrm>
              <a:off x="200025" y="1584325"/>
              <a:ext cx="2901950" cy="549275"/>
            </a:xfrm>
            <a:prstGeom prst="roundRect">
              <a:avLst>
                <a:gd name="adj" fmla="val 16667"/>
              </a:avLst>
            </a:prstGeom>
            <a:solidFill>
              <a:srgbClr val="FFFF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25400" algn="ctr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 eaLnBrk="1" hangingPunct="1"/>
              <a:r>
                <a:rPr lang="zh-TW" altLang="en-US" sz="1600" b="1">
                  <a:solidFill>
                    <a:srgbClr val="000000"/>
                  </a:solidFill>
                  <a:latin typeface="+mj-lt"/>
                  <a:ea typeface="+mj-ea"/>
                  <a:cs typeface="Times New Roman" pitchFamily="18" charset="0"/>
                </a:rPr>
                <a:t>以國內數位製造優勢</a:t>
              </a:r>
              <a:r>
                <a:rPr lang="zh-TW" altLang="en-US" sz="1600" b="1">
                  <a:solidFill>
                    <a:srgbClr val="000000"/>
                  </a:solidFill>
                  <a:latin typeface="+mj-lt"/>
                  <a:ea typeface="+mj-ea"/>
                </a:rPr>
                <a:t>，</a:t>
              </a:r>
              <a:r>
                <a:rPr lang="zh-TW" altLang="en-US" sz="1600" b="1">
                  <a:solidFill>
                    <a:srgbClr val="000000"/>
                  </a:solidFill>
                  <a:latin typeface="+mj-lt"/>
                  <a:ea typeface="+mj-ea"/>
                  <a:cs typeface="Times New Roman" pitchFamily="18" charset="0"/>
                </a:rPr>
                <a:t>促成和國際航太業洽商合作</a:t>
              </a:r>
              <a:endParaRPr lang="zh-TW" altLang="en-US" sz="1600" b="1">
                <a:solidFill>
                  <a:srgbClr val="000000"/>
                </a:solidFill>
                <a:latin typeface="+mj-lt"/>
                <a:ea typeface="+mj-ea"/>
              </a:endParaRPr>
            </a:p>
          </p:txBody>
        </p:sp>
        <p:sp>
          <p:nvSpPr>
            <p:cNvPr id="14" name="圓角矩形 39"/>
            <p:cNvSpPr>
              <a:spLocks noChangeArrowheads="1"/>
            </p:cNvSpPr>
            <p:nvPr/>
          </p:nvSpPr>
          <p:spPr bwMode="auto">
            <a:xfrm>
              <a:off x="3608388" y="1576388"/>
              <a:ext cx="2765425" cy="549275"/>
            </a:xfrm>
            <a:prstGeom prst="roundRect">
              <a:avLst>
                <a:gd name="adj" fmla="val 16667"/>
              </a:avLst>
            </a:prstGeom>
            <a:solidFill>
              <a:srgbClr val="FFFF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25400" algn="ctr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 eaLnBrk="1" hangingPunct="1"/>
              <a:r>
                <a:rPr lang="zh-TW" altLang="en-US" sz="1600" b="1">
                  <a:solidFill>
                    <a:srgbClr val="000000"/>
                  </a:solidFill>
                  <a:latin typeface="+mj-lt"/>
                  <a:ea typeface="+mj-ea"/>
                  <a:cs typeface="Times New Roman" pitchFamily="18" charset="0"/>
                </a:rPr>
                <a:t>以航太客製</a:t>
              </a:r>
              <a:r>
                <a:rPr lang="en-US" altLang="zh-TW" sz="1600" b="1">
                  <a:solidFill>
                    <a:srgbClr val="000000"/>
                  </a:solidFill>
                  <a:latin typeface="+mj-lt"/>
                  <a:ea typeface="+mj-ea"/>
                  <a:cs typeface="Times New Roman" pitchFamily="18" charset="0"/>
                </a:rPr>
                <a:t>Total solution</a:t>
              </a:r>
              <a:r>
                <a:rPr lang="zh-TW" altLang="en-US" sz="1600" b="1">
                  <a:solidFill>
                    <a:srgbClr val="000000"/>
                  </a:solidFill>
                  <a:latin typeface="+mj-lt"/>
                  <a:ea typeface="+mj-ea"/>
                  <a:cs typeface="Times New Roman" pitchFamily="18" charset="0"/>
                </a:rPr>
                <a:t>策略，提高附加價值</a:t>
              </a:r>
              <a:endParaRPr lang="en-US" altLang="zh-TW" sz="1600" b="1">
                <a:solidFill>
                  <a:srgbClr val="000000"/>
                </a:solidFill>
                <a:latin typeface="+mj-lt"/>
                <a:ea typeface="+mj-ea"/>
                <a:cs typeface="Times New Roman" pitchFamily="18" charset="0"/>
              </a:endParaRPr>
            </a:p>
          </p:txBody>
        </p:sp>
        <p:sp>
          <p:nvSpPr>
            <p:cNvPr id="15" name="圓角矩形 40"/>
            <p:cNvSpPr>
              <a:spLocks noChangeArrowheads="1"/>
            </p:cNvSpPr>
            <p:nvPr/>
          </p:nvSpPr>
          <p:spPr bwMode="auto">
            <a:xfrm>
              <a:off x="6878638" y="1568450"/>
              <a:ext cx="2635250" cy="547688"/>
            </a:xfrm>
            <a:prstGeom prst="roundRect">
              <a:avLst>
                <a:gd name="adj" fmla="val 16667"/>
              </a:avLst>
            </a:prstGeom>
            <a:solidFill>
              <a:srgbClr val="FFFF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25400" algn="ctr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 eaLnBrk="1" hangingPunct="1"/>
              <a:r>
                <a:rPr lang="zh-TW" altLang="en-US" sz="1600" b="1">
                  <a:solidFill>
                    <a:srgbClr val="000000"/>
                  </a:solidFill>
                  <a:latin typeface="+mj-lt"/>
                  <a:ea typeface="+mj-ea"/>
                  <a:cs typeface="Times New Roman" pitchFamily="18" charset="0"/>
                </a:rPr>
                <a:t>出口擴大，產業轉型</a:t>
              </a:r>
              <a:endParaRPr lang="zh-TW" altLang="en-US" sz="1600" b="1">
                <a:solidFill>
                  <a:srgbClr val="000000"/>
                </a:solidFill>
                <a:latin typeface="+mj-lt"/>
                <a:ea typeface="+mj-ea"/>
              </a:endParaRPr>
            </a:p>
          </p:txBody>
        </p:sp>
        <p:sp>
          <p:nvSpPr>
            <p:cNvPr id="16" name="文字方塊 28"/>
            <p:cNvSpPr txBox="1">
              <a:spLocks noChangeArrowheads="1"/>
            </p:cNvSpPr>
            <p:nvPr/>
          </p:nvSpPr>
          <p:spPr bwMode="auto">
            <a:xfrm>
              <a:off x="88900" y="2089150"/>
              <a:ext cx="3351213" cy="69215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 kumimoji="1" sz="2400">
                  <a:solidFill>
                    <a:schemeClr val="tx1"/>
                  </a:solidFill>
                  <a:latin typeface="Times New Roman" pitchFamily="18" charset="0"/>
                  <a:ea typeface="標楷體" pitchFamily="65" charset="-120"/>
                </a:defRPr>
              </a:lvl1pPr>
              <a:lvl2pPr marL="742950" indent="-285750">
                <a:defRPr kumimoji="1" sz="2400">
                  <a:solidFill>
                    <a:schemeClr val="tx1"/>
                  </a:solidFill>
                  <a:latin typeface="Times New Roman" pitchFamily="18" charset="0"/>
                  <a:ea typeface="標楷體" pitchFamily="65" charset="-120"/>
                </a:defRPr>
              </a:lvl2pPr>
              <a:lvl3pPr marL="1143000" indent="-228600">
                <a:defRPr kumimoji="1" sz="2400">
                  <a:solidFill>
                    <a:schemeClr val="tx1"/>
                  </a:solidFill>
                  <a:latin typeface="Times New Roman" pitchFamily="18" charset="0"/>
                  <a:ea typeface="標楷體" pitchFamily="65" charset="-120"/>
                </a:defRPr>
              </a:lvl3pPr>
              <a:lvl4pPr marL="1600200" indent="-228600">
                <a:defRPr kumimoji="1" sz="2400">
                  <a:solidFill>
                    <a:schemeClr val="tx1"/>
                  </a:solidFill>
                  <a:latin typeface="Times New Roman" pitchFamily="18" charset="0"/>
                  <a:ea typeface="標楷體" pitchFamily="65" charset="-120"/>
                </a:defRPr>
              </a:lvl4pPr>
              <a:lvl5pPr marL="2057400" indent="-228600">
                <a:defRPr kumimoji="1" sz="2400">
                  <a:solidFill>
                    <a:schemeClr val="tx1"/>
                  </a:solidFill>
                  <a:latin typeface="Times New Roman" pitchFamily="18" charset="0"/>
                  <a:ea typeface="標楷體" pitchFamily="65" charset="-12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sz="2400">
                  <a:solidFill>
                    <a:schemeClr val="tx1"/>
                  </a:solidFill>
                  <a:latin typeface="Times New Roman" pitchFamily="18" charset="0"/>
                  <a:ea typeface="標楷體" pitchFamily="65" charset="-12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sz="2400">
                  <a:solidFill>
                    <a:schemeClr val="tx1"/>
                  </a:solidFill>
                  <a:latin typeface="Times New Roman" pitchFamily="18" charset="0"/>
                  <a:ea typeface="標楷體" pitchFamily="65" charset="-12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sz="2400">
                  <a:solidFill>
                    <a:schemeClr val="tx1"/>
                  </a:solidFill>
                  <a:latin typeface="Times New Roman" pitchFamily="18" charset="0"/>
                  <a:ea typeface="標楷體" pitchFamily="65" charset="-12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sz="2400">
                  <a:solidFill>
                    <a:schemeClr val="tx1"/>
                  </a:solidFill>
                  <a:latin typeface="Times New Roman" pitchFamily="18" charset="0"/>
                  <a:ea typeface="標楷體" pitchFamily="65" charset="-120"/>
                </a:defRPr>
              </a:lvl9pPr>
            </a:lstStyle>
            <a:p>
              <a:pPr algn="just"/>
              <a:r>
                <a:rPr lang="zh-TW" altLang="en-US" sz="1300">
                  <a:latin typeface="+mj-lt"/>
                  <a:ea typeface="+mj-ea"/>
                  <a:cs typeface="Times New Roman" pitchFamily="18" charset="0"/>
                </a:rPr>
                <a:t>航太需求成長，急需採數位製造，開發高效加工</a:t>
              </a:r>
              <a:r>
                <a:rPr lang="en-US" altLang="zh-TW" sz="1300">
                  <a:latin typeface="+mj-lt"/>
                  <a:ea typeface="+mj-ea"/>
                  <a:cs typeface="Times New Roman" pitchFamily="18" charset="0"/>
                </a:rPr>
                <a:t>solution</a:t>
              </a:r>
              <a:r>
                <a:rPr lang="zh-TW" altLang="en-US" sz="1300">
                  <a:latin typeface="+mj-lt"/>
                  <a:ea typeface="+mj-ea"/>
                  <a:cs typeface="Times New Roman" pitchFamily="18" charset="0"/>
                </a:rPr>
                <a:t>，以滿足產能，國內具此技術，可以此促成和工具機業者</a:t>
              </a:r>
              <a:r>
                <a:rPr lang="zh-TW" altLang="en-US" sz="1300" b="1">
                  <a:solidFill>
                    <a:srgbClr val="FF0000"/>
                  </a:solidFill>
                  <a:latin typeface="+mj-lt"/>
                  <a:ea typeface="+mj-ea"/>
                  <a:cs typeface="Times New Roman" pitchFamily="18" charset="0"/>
                </a:rPr>
                <a:t>洽商合作開發</a:t>
              </a:r>
              <a:endParaRPr lang="en-US" altLang="zh-TW" sz="1300">
                <a:latin typeface="+mj-lt"/>
                <a:ea typeface="+mj-ea"/>
                <a:cs typeface="Times New Roman" pitchFamily="18" charset="0"/>
              </a:endParaRPr>
            </a:p>
          </p:txBody>
        </p:sp>
        <p:sp>
          <p:nvSpPr>
            <p:cNvPr id="17" name="文字方塊 29"/>
            <p:cNvSpPr txBox="1">
              <a:spLocks noChangeArrowheads="1"/>
            </p:cNvSpPr>
            <p:nvPr/>
          </p:nvSpPr>
          <p:spPr bwMode="auto">
            <a:xfrm>
              <a:off x="3513138" y="2092325"/>
              <a:ext cx="2970212" cy="69373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 kumimoji="1" sz="2400">
                  <a:solidFill>
                    <a:schemeClr val="tx1"/>
                  </a:solidFill>
                  <a:latin typeface="Times New Roman" pitchFamily="18" charset="0"/>
                  <a:ea typeface="標楷體" pitchFamily="65" charset="-120"/>
                </a:defRPr>
              </a:lvl1pPr>
              <a:lvl2pPr marL="742950" indent="-285750">
                <a:defRPr kumimoji="1" sz="2400">
                  <a:solidFill>
                    <a:schemeClr val="tx1"/>
                  </a:solidFill>
                  <a:latin typeface="Times New Roman" pitchFamily="18" charset="0"/>
                  <a:ea typeface="標楷體" pitchFamily="65" charset="-120"/>
                </a:defRPr>
              </a:lvl2pPr>
              <a:lvl3pPr marL="1143000" indent="-228600">
                <a:defRPr kumimoji="1" sz="2400">
                  <a:solidFill>
                    <a:schemeClr val="tx1"/>
                  </a:solidFill>
                  <a:latin typeface="Times New Roman" pitchFamily="18" charset="0"/>
                  <a:ea typeface="標楷體" pitchFamily="65" charset="-120"/>
                </a:defRPr>
              </a:lvl3pPr>
              <a:lvl4pPr marL="1600200" indent="-228600">
                <a:defRPr kumimoji="1" sz="2400">
                  <a:solidFill>
                    <a:schemeClr val="tx1"/>
                  </a:solidFill>
                  <a:latin typeface="Times New Roman" pitchFamily="18" charset="0"/>
                  <a:ea typeface="標楷體" pitchFamily="65" charset="-120"/>
                </a:defRPr>
              </a:lvl4pPr>
              <a:lvl5pPr marL="2057400" indent="-228600">
                <a:defRPr kumimoji="1" sz="2400">
                  <a:solidFill>
                    <a:schemeClr val="tx1"/>
                  </a:solidFill>
                  <a:latin typeface="Times New Roman" pitchFamily="18" charset="0"/>
                  <a:ea typeface="標楷體" pitchFamily="65" charset="-12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sz="2400">
                  <a:solidFill>
                    <a:schemeClr val="tx1"/>
                  </a:solidFill>
                  <a:latin typeface="Times New Roman" pitchFamily="18" charset="0"/>
                  <a:ea typeface="標楷體" pitchFamily="65" charset="-12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sz="2400">
                  <a:solidFill>
                    <a:schemeClr val="tx1"/>
                  </a:solidFill>
                  <a:latin typeface="Times New Roman" pitchFamily="18" charset="0"/>
                  <a:ea typeface="標楷體" pitchFamily="65" charset="-12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sz="2400">
                  <a:solidFill>
                    <a:schemeClr val="tx1"/>
                  </a:solidFill>
                  <a:latin typeface="Times New Roman" pitchFamily="18" charset="0"/>
                  <a:ea typeface="標楷體" pitchFamily="65" charset="-12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sz="2400">
                  <a:solidFill>
                    <a:schemeClr val="tx1"/>
                  </a:solidFill>
                  <a:latin typeface="Times New Roman" pitchFamily="18" charset="0"/>
                  <a:ea typeface="標楷體" pitchFamily="65" charset="-120"/>
                </a:defRPr>
              </a:lvl9pPr>
            </a:lstStyle>
            <a:p>
              <a:pPr algn="just"/>
              <a:r>
                <a:rPr lang="zh-TW" altLang="en-US" sz="1300">
                  <a:latin typeface="+mj-lt"/>
                  <a:ea typeface="+mj-ea"/>
                  <a:cs typeface="Times New Roman" pitchFamily="18" charset="0"/>
                </a:rPr>
                <a:t>以航太高效率加工技術，結合國內工具機成為</a:t>
              </a:r>
              <a:r>
                <a:rPr lang="en-US" altLang="zh-TW" sz="1300">
                  <a:latin typeface="+mj-lt"/>
                  <a:ea typeface="+mj-ea"/>
                  <a:cs typeface="Times New Roman" pitchFamily="18" charset="0"/>
                </a:rPr>
                <a:t>Total solution</a:t>
              </a:r>
              <a:r>
                <a:rPr lang="zh-TW" altLang="en-US" sz="1300">
                  <a:latin typeface="+mj-lt"/>
                  <a:ea typeface="+mj-ea"/>
                  <a:cs typeface="Times New Roman" pitchFamily="18" charset="0"/>
                </a:rPr>
                <a:t>供應給航太業，</a:t>
              </a:r>
              <a:r>
                <a:rPr lang="zh-TW" altLang="en-US" sz="1300" b="1">
                  <a:solidFill>
                    <a:srgbClr val="FF0000"/>
                  </a:solidFill>
                  <a:latin typeface="+mj-lt"/>
                  <a:ea typeface="+mj-ea"/>
                  <a:cs typeface="Times New Roman" pitchFamily="18" charset="0"/>
                </a:rPr>
                <a:t>提高我國機械產品價值</a:t>
              </a:r>
              <a:r>
                <a:rPr lang="zh-TW" altLang="en-US" sz="1300">
                  <a:latin typeface="+mj-lt"/>
                  <a:ea typeface="+mj-ea"/>
                  <a:cs typeface="Times New Roman" pitchFamily="18" charset="0"/>
                </a:rPr>
                <a:t>。</a:t>
              </a:r>
              <a:endParaRPr lang="en-US" altLang="zh-TW" sz="1300">
                <a:latin typeface="+mj-lt"/>
                <a:ea typeface="+mj-ea"/>
                <a:cs typeface="Times New Roman" pitchFamily="18" charset="0"/>
              </a:endParaRPr>
            </a:p>
          </p:txBody>
        </p:sp>
        <p:sp>
          <p:nvSpPr>
            <p:cNvPr id="18" name="文字方塊 30"/>
            <p:cNvSpPr txBox="1">
              <a:spLocks noChangeArrowheads="1"/>
            </p:cNvSpPr>
            <p:nvPr/>
          </p:nvSpPr>
          <p:spPr bwMode="auto">
            <a:xfrm>
              <a:off x="6615113" y="2079625"/>
              <a:ext cx="3119437" cy="892175"/>
            </a:xfrm>
            <a:prstGeom prst="rect">
              <a:avLst/>
            </a:prstGeom>
            <a:noFill/>
            <a:ln>
              <a:noFill/>
            </a:ln>
            <a:extLst/>
          </p:spPr>
          <p:txBody>
            <a:bodyPr>
              <a:spAutoFit/>
            </a:bodyPr>
            <a:lstStyle>
              <a:lvl1pPr marL="177800" indent="-177800" eaLnBrk="0" hangingPunct="0">
                <a:spcBef>
                  <a:spcPct val="20000"/>
                </a:spcBef>
                <a:buFont typeface="Arial" charset="0"/>
                <a:buChar char="•"/>
                <a:defRPr sz="3200">
                  <a:solidFill>
                    <a:schemeClr val="tx1"/>
                  </a:solidFill>
                  <a:latin typeface="Calibri" pitchFamily="34" charset="0"/>
                  <a:ea typeface="新細明體" charset="-120"/>
                </a:defRPr>
              </a:lvl1pPr>
              <a:lvl2pPr marL="742950" indent="-285750" eaLnBrk="0" hangingPunct="0">
                <a:spcBef>
                  <a:spcPct val="20000"/>
                </a:spcBef>
                <a:buFont typeface="Arial" charset="0"/>
                <a:buChar char="–"/>
                <a:defRPr sz="2800">
                  <a:solidFill>
                    <a:schemeClr val="tx1"/>
                  </a:solidFill>
                  <a:latin typeface="Calibri" pitchFamily="34" charset="0"/>
                  <a:ea typeface="新細明體" charset="-120"/>
                </a:defRPr>
              </a:lvl2pPr>
              <a:lvl3pPr marL="1143000" indent="-228600" eaLnBrk="0" hangingPunct="0">
                <a:spcBef>
                  <a:spcPct val="20000"/>
                </a:spcBef>
                <a:buFont typeface="Arial" charset="0"/>
                <a:buChar char="•"/>
                <a:defRPr sz="2400">
                  <a:solidFill>
                    <a:schemeClr val="tx1"/>
                  </a:solidFill>
                  <a:latin typeface="Calibri" pitchFamily="34" charset="0"/>
                  <a:ea typeface="新細明體" charset="-120"/>
                </a:defRPr>
              </a:lvl3pPr>
              <a:lvl4pPr marL="1600200" indent="-228600" eaLnBrk="0" hangingPunct="0">
                <a:spcBef>
                  <a:spcPct val="20000"/>
                </a:spcBef>
                <a:buFont typeface="Arial" charset="0"/>
                <a:buChar char="–"/>
                <a:defRPr sz="2000">
                  <a:solidFill>
                    <a:schemeClr val="tx1"/>
                  </a:solidFill>
                  <a:latin typeface="Calibri" pitchFamily="34" charset="0"/>
                  <a:ea typeface="新細明體" charset="-120"/>
                </a:defRPr>
              </a:lvl4pPr>
              <a:lvl5pPr marL="2057400" indent="-228600" eaLnBrk="0" hangingPunct="0">
                <a:spcBef>
                  <a:spcPct val="20000"/>
                </a:spcBef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Calibri" pitchFamily="34" charset="0"/>
                  <a:ea typeface="新細明體" charset="-12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Calibri" pitchFamily="34" charset="0"/>
                  <a:ea typeface="新細明體" charset="-12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Calibri" pitchFamily="34" charset="0"/>
                  <a:ea typeface="新細明體" charset="-12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Calibri" pitchFamily="34" charset="0"/>
                  <a:ea typeface="新細明體" charset="-12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Calibri" pitchFamily="34" charset="0"/>
                  <a:ea typeface="新細明體" charset="-120"/>
                </a:defRPr>
              </a:lvl9pPr>
            </a:lstStyle>
            <a:p>
              <a:pPr marL="133350" indent="-133350" algn="just" eaLnBrk="1" hangingPunct="1">
                <a:spcBef>
                  <a:spcPct val="0"/>
                </a:spcBef>
                <a:buFontTx/>
                <a:buNone/>
                <a:defRPr/>
              </a:pPr>
              <a:r>
                <a:rPr lang="en-US" altLang="zh-TW" sz="1300" dirty="0" smtClean="0">
                  <a:latin typeface="+mj-lt"/>
                  <a:ea typeface="+mj-ea"/>
                  <a:cs typeface="Times New Roman" pitchFamily="18" charset="0"/>
                </a:rPr>
                <a:t>1.</a:t>
              </a:r>
              <a:r>
                <a:rPr lang="zh-TW" altLang="en-US" sz="1300" dirty="0" smtClean="0">
                  <a:latin typeface="+mj-lt"/>
                  <a:ea typeface="+mj-ea"/>
                  <a:cs typeface="Times New Roman" pitchFamily="18" charset="0"/>
                </a:rPr>
                <a:t>促進</a:t>
              </a:r>
              <a:r>
                <a:rPr lang="zh-TW" altLang="en-US" sz="1300" b="1" dirty="0" smtClean="0">
                  <a:solidFill>
                    <a:srgbClr val="FF0000"/>
                  </a:solidFill>
                  <a:latin typeface="+mj-lt"/>
                  <a:ea typeface="+mj-ea"/>
                  <a:cs typeface="Times New Roman" pitchFamily="18" charset="0"/>
                </a:rPr>
                <a:t>產業轉型</a:t>
              </a:r>
              <a:r>
                <a:rPr lang="zh-TW" altLang="en-US" sz="1300" dirty="0" smtClean="0">
                  <a:latin typeface="+mj-lt"/>
                  <a:ea typeface="+mj-ea"/>
                  <a:cs typeface="Times New Roman" pitchFamily="18" charset="0"/>
                </a:rPr>
                <a:t>，擺脫競爭國同質產品的殺價競爭。</a:t>
              </a:r>
              <a:endParaRPr lang="en-US" altLang="zh-TW" sz="1300" dirty="0" smtClean="0">
                <a:latin typeface="+mj-lt"/>
                <a:ea typeface="+mj-ea"/>
                <a:cs typeface="Times New Roman" pitchFamily="18" charset="0"/>
              </a:endParaRPr>
            </a:p>
            <a:p>
              <a:pPr algn="just" eaLnBrk="1" hangingPunct="1">
                <a:spcBef>
                  <a:spcPct val="0"/>
                </a:spcBef>
                <a:buFontTx/>
                <a:buNone/>
                <a:defRPr/>
              </a:pPr>
              <a:r>
                <a:rPr lang="en-US" altLang="zh-TW" sz="1300" dirty="0" smtClean="0">
                  <a:latin typeface="+mj-lt"/>
                  <a:ea typeface="+mj-ea"/>
                  <a:cs typeface="Times New Roman" pitchFamily="18" charset="0"/>
                </a:rPr>
                <a:t>2.</a:t>
              </a:r>
              <a:r>
                <a:rPr lang="zh-TW" altLang="en-US" sz="1300" dirty="0" smtClean="0">
                  <a:latin typeface="+mj-lt"/>
                  <a:ea typeface="+mj-ea"/>
                  <a:cs typeface="Times New Roman" pitchFamily="18" charset="0"/>
                </a:rPr>
                <a:t>引導工具機業出口至穩定成長出海口。</a:t>
              </a:r>
              <a:endParaRPr lang="en-US" altLang="zh-TW" sz="1300" dirty="0" smtClean="0">
                <a:latin typeface="+mj-lt"/>
                <a:ea typeface="+mj-ea"/>
                <a:cs typeface="Times New Roman" pitchFamily="18" charset="0"/>
              </a:endParaRPr>
            </a:p>
            <a:p>
              <a:pPr algn="just" eaLnBrk="1" hangingPunct="1">
                <a:spcBef>
                  <a:spcPct val="0"/>
                </a:spcBef>
                <a:buFontTx/>
                <a:buNone/>
                <a:defRPr/>
              </a:pPr>
              <a:r>
                <a:rPr lang="en-US" altLang="zh-TW" sz="1300" dirty="0" smtClean="0">
                  <a:latin typeface="+mj-lt"/>
                  <a:ea typeface="+mj-ea"/>
                  <a:cs typeface="Times New Roman" pitchFamily="18" charset="0"/>
                </a:rPr>
                <a:t>3.</a:t>
              </a:r>
              <a:r>
                <a:rPr lang="zh-TW" altLang="en-US" sz="1300" dirty="0" smtClean="0">
                  <a:latin typeface="+mj-lt"/>
                  <a:ea typeface="+mj-ea"/>
                  <a:cs typeface="Times New Roman" pitchFamily="18" charset="0"/>
                </a:rPr>
                <a:t>工具機單價</a:t>
              </a:r>
              <a:r>
                <a:rPr lang="zh-TW" altLang="en-US" sz="1300" b="1" dirty="0" smtClean="0">
                  <a:solidFill>
                    <a:srgbClr val="FF0000"/>
                  </a:solidFill>
                  <a:latin typeface="+mj-lt"/>
                  <a:ea typeface="+mj-ea"/>
                  <a:cs typeface="Times New Roman" pitchFamily="18" charset="0"/>
                </a:rPr>
                <a:t>提升</a:t>
              </a:r>
              <a:r>
                <a:rPr lang="en-US" altLang="zh-TW" sz="1300" b="1" dirty="0">
                  <a:solidFill>
                    <a:srgbClr val="FF0000"/>
                  </a:solidFill>
                  <a:latin typeface="+mj-lt"/>
                  <a:ea typeface="+mj-ea"/>
                  <a:cs typeface="Times New Roman" pitchFamily="18" charset="0"/>
                </a:rPr>
                <a:t>3</a:t>
              </a:r>
              <a:r>
                <a:rPr lang="en-US" altLang="zh-TW" sz="1300" b="1" dirty="0" smtClean="0">
                  <a:solidFill>
                    <a:srgbClr val="FF0000"/>
                  </a:solidFill>
                  <a:latin typeface="+mj-lt"/>
                  <a:ea typeface="+mj-ea"/>
                  <a:cs typeface="Times New Roman" pitchFamily="18" charset="0"/>
                </a:rPr>
                <a:t>0%</a:t>
              </a:r>
              <a:r>
                <a:rPr lang="zh-TW" altLang="en-US" sz="1300" dirty="0" smtClean="0">
                  <a:latin typeface="+mj-lt"/>
                  <a:ea typeface="+mj-ea"/>
                  <a:cs typeface="Times New Roman" pitchFamily="18" charset="0"/>
                </a:rPr>
                <a:t>以上。</a:t>
              </a:r>
              <a:endParaRPr lang="en-US" altLang="zh-TW" sz="1300" dirty="0" smtClean="0">
                <a:latin typeface="+mj-lt"/>
                <a:ea typeface="+mj-ea"/>
                <a:cs typeface="Times New Roman" pitchFamily="18" charset="0"/>
              </a:endParaRPr>
            </a:p>
          </p:txBody>
        </p:sp>
        <p:cxnSp>
          <p:nvCxnSpPr>
            <p:cNvPr id="19" name="直線單箭頭接點 44"/>
            <p:cNvCxnSpPr>
              <a:cxnSpLocks noChangeShapeType="1"/>
            </p:cNvCxnSpPr>
            <p:nvPr/>
          </p:nvCxnSpPr>
          <p:spPr bwMode="auto">
            <a:xfrm flipV="1">
              <a:off x="3167063" y="3792538"/>
              <a:ext cx="357187" cy="207962"/>
            </a:xfrm>
            <a:prstGeom prst="straightConnector1">
              <a:avLst/>
            </a:prstGeom>
            <a:noFill/>
            <a:ln w="38100" algn="ctr">
              <a:solidFill>
                <a:srgbClr val="00B0F0"/>
              </a:solidFill>
              <a:round/>
              <a:headEnd/>
              <a:tailEnd type="arrow" w="med" len="med"/>
            </a:ln>
            <a:extLst>
              <a:ext uri="{909E8E84-426E-40DD-AFC4-6F175D3DCCD1}">
                <a14:hiddenFill xmlns:a14="http://schemas.microsoft.com/office/drawing/2010/main" xmlns="">
                  <a:noFill/>
                </a14:hiddenFill>
              </a:ext>
            </a:extLst>
          </p:spPr>
        </p:cxnSp>
        <p:sp>
          <p:nvSpPr>
            <p:cNvPr id="20" name="向右箭號 45"/>
            <p:cNvSpPr>
              <a:spLocks noChangeArrowheads="1"/>
            </p:cNvSpPr>
            <p:nvPr/>
          </p:nvSpPr>
          <p:spPr bwMode="auto">
            <a:xfrm>
              <a:off x="6410325" y="1649413"/>
              <a:ext cx="414338" cy="420687"/>
            </a:xfrm>
            <a:prstGeom prst="rightArrow">
              <a:avLst>
                <a:gd name="adj1" fmla="val 50000"/>
                <a:gd name="adj2" fmla="val 50000"/>
              </a:avLst>
            </a:prstGeom>
            <a:solidFill>
              <a:srgbClr val="FF0000"/>
            </a:solidFill>
            <a:ln w="25400" algn="ctr">
              <a:solidFill>
                <a:srgbClr val="FF0000"/>
              </a:solidFill>
              <a:miter lim="800000"/>
              <a:headEnd/>
              <a:tailEnd/>
            </a:ln>
          </p:spPr>
          <p:txBody>
            <a:bodyPr anchor="ctr"/>
            <a:lstStyle/>
            <a:p>
              <a:pPr algn="ctr" eaLnBrk="1" hangingPunct="1"/>
              <a:endParaRPr lang="zh-TW" altLang="en-US" sz="1600" b="1">
                <a:solidFill>
                  <a:srgbClr val="000000"/>
                </a:solidFill>
                <a:latin typeface="+mj-lt"/>
                <a:ea typeface="+mj-ea"/>
              </a:endParaRPr>
            </a:p>
          </p:txBody>
        </p:sp>
        <p:grpSp>
          <p:nvGrpSpPr>
            <p:cNvPr id="21" name="群組 39"/>
            <p:cNvGrpSpPr>
              <a:grpSpLocks/>
            </p:cNvGrpSpPr>
            <p:nvPr/>
          </p:nvGrpSpPr>
          <p:grpSpPr bwMode="auto">
            <a:xfrm>
              <a:off x="7239000" y="3429000"/>
              <a:ext cx="2089150" cy="860425"/>
              <a:chOff x="7239016" y="3571876"/>
              <a:chExt cx="2089150" cy="860425"/>
            </a:xfrm>
          </p:grpSpPr>
          <p:pic>
            <p:nvPicPr>
              <p:cNvPr id="24" name="Picture 39" descr="http://www.syms.com.cn/UpFiles/product/200905/200951294320810.jpg">
                <a:hlinkClick r:id="rId5"/>
              </p:cNvPr>
              <p:cNvPicPr>
                <a:picLocks noChangeAspect="1" noChangeArrowheads="1"/>
              </p:cNvPicPr>
              <p:nvPr/>
            </p:nvPicPr>
            <p:blipFill>
              <a:blip r:embed="rId6" cstate="print">
                <a:extLst>
                  <a:ext uri="{28A0092B-C50C-407E-A947-70E740481C1C}">
                    <a14:useLocalDpi xmlns:a14="http://schemas.microsoft.com/office/drawing/2010/main" xmlns="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7239016" y="3605214"/>
                <a:ext cx="917575" cy="812800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 xmlns="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  <p:sp>
            <p:nvSpPr>
              <p:cNvPr id="25" name="圓角矩形圖說文字 24"/>
              <p:cNvSpPr/>
              <p:nvPr/>
            </p:nvSpPr>
            <p:spPr bwMode="auto">
              <a:xfrm>
                <a:off x="7239016" y="3571877"/>
                <a:ext cx="2089150" cy="860425"/>
              </a:xfrm>
              <a:prstGeom prst="wedgeRoundRectCallout">
                <a:avLst>
                  <a:gd name="adj1" fmla="val 847"/>
                  <a:gd name="adj2" fmla="val -80159"/>
                  <a:gd name="adj3" fmla="val 16667"/>
                </a:avLst>
              </a:prstGeom>
              <a:noFill/>
              <a:ln w="25400" cap="flat" cmpd="sng" algn="ctr">
                <a:solidFill>
                  <a:srgbClr val="4F81BD">
                    <a:shade val="50000"/>
                  </a:srgbClr>
                </a:solidFill>
                <a:prstDash val="solid"/>
              </a:ln>
              <a:effectLst/>
            </p:spPr>
            <p:txBody>
              <a:bodyPr anchor="ctr"/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kumimoji="0" lang="zh-TW" altLang="en-US" sz="1000" kern="0">
                  <a:solidFill>
                    <a:prstClr val="white"/>
                  </a:solidFill>
                  <a:latin typeface="+mj-lt"/>
                  <a:ea typeface="+mj-ea"/>
                </a:endParaRPr>
              </a:p>
            </p:txBody>
          </p:sp>
          <p:pic>
            <p:nvPicPr>
              <p:cNvPr id="26" name="Picture 37"/>
              <p:cNvPicPr>
                <a:picLocks noChangeAspect="1" noChangeArrowheads="1"/>
              </p:cNvPicPr>
              <p:nvPr/>
            </p:nvPicPr>
            <p:blipFill>
              <a:blip r:embed="rId7" cstate="print">
                <a:extLst>
                  <a:ext uri="{28A0092B-C50C-407E-A947-70E740481C1C}">
                    <a14:useLocalDpi xmlns:a14="http://schemas.microsoft.com/office/drawing/2010/main" xmlns="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8524900" y="3676652"/>
                <a:ext cx="720725" cy="666750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 xmlns="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  <p:pic>
            <p:nvPicPr>
              <p:cNvPr id="27" name="Picture 40"/>
              <p:cNvPicPr>
                <a:picLocks noChangeAspect="1" noChangeArrowheads="1"/>
              </p:cNvPicPr>
              <p:nvPr/>
            </p:nvPicPr>
            <p:blipFill>
              <a:blip r:embed="rId8" cstate="print">
                <a:extLst>
                  <a:ext uri="{28A0092B-C50C-407E-A947-70E740481C1C}">
                    <a14:useLocalDpi xmlns:a14="http://schemas.microsoft.com/office/drawing/2010/main" xmlns="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8096272" y="3857628"/>
                <a:ext cx="352425" cy="352425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 xmlns="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</p:grpSp>
        <p:sp>
          <p:nvSpPr>
            <p:cNvPr id="22" name="向右箭號 49"/>
            <p:cNvSpPr>
              <a:spLocks noChangeArrowheads="1"/>
            </p:cNvSpPr>
            <p:nvPr/>
          </p:nvSpPr>
          <p:spPr bwMode="auto">
            <a:xfrm>
              <a:off x="3138488" y="1633538"/>
              <a:ext cx="412750" cy="420687"/>
            </a:xfrm>
            <a:prstGeom prst="rightArrow">
              <a:avLst>
                <a:gd name="adj1" fmla="val 50000"/>
                <a:gd name="adj2" fmla="val 50000"/>
              </a:avLst>
            </a:prstGeom>
            <a:solidFill>
              <a:srgbClr val="FF0000"/>
            </a:solidFill>
            <a:ln w="25400" algn="ctr">
              <a:solidFill>
                <a:srgbClr val="FF0000"/>
              </a:solidFill>
              <a:miter lim="800000"/>
              <a:headEnd/>
              <a:tailEnd/>
            </a:ln>
          </p:spPr>
          <p:txBody>
            <a:bodyPr anchor="ctr"/>
            <a:lstStyle/>
            <a:p>
              <a:pPr algn="ctr" eaLnBrk="1" hangingPunct="1"/>
              <a:endParaRPr lang="zh-TW" altLang="en-US" sz="1600" b="1">
                <a:solidFill>
                  <a:srgbClr val="000000"/>
                </a:solidFill>
                <a:latin typeface="+mj-lt"/>
                <a:ea typeface="+mj-ea"/>
              </a:endParaRPr>
            </a:p>
          </p:txBody>
        </p:sp>
        <p:sp>
          <p:nvSpPr>
            <p:cNvPr id="23" name="向右箭號 22"/>
            <p:cNvSpPr/>
            <p:nvPr/>
          </p:nvSpPr>
          <p:spPr>
            <a:xfrm>
              <a:off x="6881813" y="3643313"/>
              <a:ext cx="320675" cy="244475"/>
            </a:xfrm>
            <a:prstGeom prst="rightArrow">
              <a:avLst/>
            </a:prstGeom>
            <a:solidFill>
              <a:srgbClr val="439AA3">
                <a:lumMod val="60000"/>
                <a:lumOff val="40000"/>
              </a:srgbClr>
            </a:solidFill>
            <a:ln w="25400" cap="flat" cmpd="sng" algn="ctr">
              <a:solidFill>
                <a:srgbClr val="439AA3">
                  <a:lumMod val="60000"/>
                  <a:lumOff val="40000"/>
                </a:srgbClr>
              </a:solidFill>
              <a:prstDash val="solid"/>
            </a:ln>
            <a:effectLst/>
          </p:spPr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kumimoji="0" lang="zh-TW" altLang="en-US" sz="1800" kern="0">
                <a:solidFill>
                  <a:sysClr val="window" lastClr="FFFFFF"/>
                </a:solidFill>
                <a:latin typeface="+mj-lt"/>
                <a:ea typeface="+mj-ea"/>
              </a:endParaRPr>
            </a:p>
          </p:txBody>
        </p:sp>
      </p:grpSp>
      <p:sp>
        <p:nvSpPr>
          <p:cNvPr id="28" name="矩形 48"/>
          <p:cNvSpPr>
            <a:spLocks noChangeArrowheads="1"/>
          </p:cNvSpPr>
          <p:nvPr/>
        </p:nvSpPr>
        <p:spPr bwMode="auto">
          <a:xfrm>
            <a:off x="630238" y="1200150"/>
            <a:ext cx="8650287" cy="369888"/>
          </a:xfrm>
          <a:prstGeom prst="rect">
            <a:avLst/>
          </a:prstGeom>
          <a:solidFill>
            <a:srgbClr val="0070C0"/>
          </a:solidFill>
          <a:ln>
            <a:noFill/>
          </a:ln>
          <a:extLs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 marL="180975" indent="-180975" algn="ctr">
              <a:spcBef>
                <a:spcPct val="20000"/>
              </a:spcBef>
              <a:buClr>
                <a:srgbClr val="669999"/>
              </a:buClr>
            </a:pPr>
            <a:r>
              <a:rPr lang="zh-TW" altLang="en-US" sz="1600" b="1">
                <a:solidFill>
                  <a:srgbClr val="FFFFFF"/>
                </a:solidFill>
                <a:latin typeface="+mj-lt"/>
                <a:ea typeface="+mj-ea"/>
                <a:cs typeface="Times New Roman" pitchFamily="18" charset="0"/>
              </a:rPr>
              <a:t>未來</a:t>
            </a:r>
            <a:r>
              <a:rPr lang="en-US" altLang="zh-TW" sz="1600" b="1">
                <a:solidFill>
                  <a:srgbClr val="FFFFFF"/>
                </a:solidFill>
                <a:latin typeface="+mj-lt"/>
                <a:ea typeface="+mj-ea"/>
                <a:cs typeface="Times New Roman" pitchFamily="18" charset="0"/>
              </a:rPr>
              <a:t>20</a:t>
            </a:r>
            <a:r>
              <a:rPr lang="zh-TW" altLang="en-US" sz="1600" b="1">
                <a:solidFill>
                  <a:srgbClr val="FFFFFF"/>
                </a:solidFill>
                <a:latin typeface="+mj-lt"/>
                <a:ea typeface="+mj-ea"/>
                <a:cs typeface="Times New Roman" pitchFamily="18" charset="0"/>
              </a:rPr>
              <a:t>年：</a:t>
            </a:r>
            <a:r>
              <a:rPr lang="zh-TW" altLang="en-US" sz="1600" u="sng">
                <a:solidFill>
                  <a:srgbClr val="FFFFFF"/>
                </a:solidFill>
                <a:latin typeface="+mj-lt"/>
                <a:ea typeface="+mj-ea"/>
                <a:cs typeface="Times New Roman" pitchFamily="18" charset="0"/>
              </a:rPr>
              <a:t>飛機數量倍增 </a:t>
            </a:r>
            <a:r>
              <a:rPr lang="en-US" altLang="zh-TW" sz="1800" b="1">
                <a:solidFill>
                  <a:srgbClr val="FFFFFF"/>
                </a:solidFill>
                <a:latin typeface="+mj-lt"/>
                <a:ea typeface="+mj-ea"/>
                <a:cs typeface="Times New Roman" pitchFamily="18" charset="0"/>
                <a:sym typeface="Wingdings" pitchFamily="2" charset="2"/>
              </a:rPr>
              <a:t></a:t>
            </a:r>
            <a:r>
              <a:rPr lang="en-US" altLang="zh-TW" sz="1600">
                <a:solidFill>
                  <a:srgbClr val="FFFFFF"/>
                </a:solidFill>
                <a:latin typeface="+mj-lt"/>
                <a:ea typeface="+mj-ea"/>
                <a:cs typeface="Times New Roman" pitchFamily="18" charset="0"/>
                <a:sym typeface="Wingdings" pitchFamily="2" charset="2"/>
              </a:rPr>
              <a:t> </a:t>
            </a:r>
            <a:r>
              <a:rPr lang="zh-TW" altLang="en-US" sz="1600">
                <a:solidFill>
                  <a:srgbClr val="FFFFFF"/>
                </a:solidFill>
                <a:latin typeface="+mj-lt"/>
                <a:ea typeface="+mj-ea"/>
                <a:cs typeface="Times New Roman" pitchFamily="18" charset="0"/>
                <a:sym typeface="Wingdings" pitchFamily="2" charset="2"/>
              </a:rPr>
              <a:t>航太工具機需求，</a:t>
            </a:r>
            <a:r>
              <a:rPr lang="zh-TW" altLang="en-US" sz="1600" u="sng">
                <a:solidFill>
                  <a:srgbClr val="FFFFFF"/>
                </a:solidFill>
                <a:latin typeface="+mj-lt"/>
                <a:ea typeface="+mj-ea"/>
                <a:cs typeface="Times New Roman" pitchFamily="18" charset="0"/>
                <a:sym typeface="Wingdings" pitchFamily="2" charset="2"/>
              </a:rPr>
              <a:t>年成長</a:t>
            </a:r>
            <a:r>
              <a:rPr lang="en-US" altLang="zh-TW" sz="1600" u="sng">
                <a:solidFill>
                  <a:srgbClr val="FFFFFF"/>
                </a:solidFill>
                <a:latin typeface="+mj-lt"/>
                <a:ea typeface="+mj-ea"/>
                <a:cs typeface="Times New Roman" pitchFamily="18" charset="0"/>
                <a:sym typeface="Wingdings" pitchFamily="2" charset="2"/>
              </a:rPr>
              <a:t>10.4% </a:t>
            </a:r>
            <a:r>
              <a:rPr lang="en-US" altLang="zh-TW" sz="1800" b="1">
                <a:solidFill>
                  <a:srgbClr val="FFFFFF"/>
                </a:solidFill>
                <a:latin typeface="+mj-lt"/>
                <a:ea typeface="+mj-ea"/>
                <a:cs typeface="Times New Roman" pitchFamily="18" charset="0"/>
                <a:sym typeface="Wingdings" pitchFamily="2" charset="2"/>
              </a:rPr>
              <a:t></a:t>
            </a:r>
            <a:r>
              <a:rPr lang="en-US" altLang="zh-TW" sz="1600">
                <a:solidFill>
                  <a:srgbClr val="FFFFFF"/>
                </a:solidFill>
                <a:latin typeface="+mj-lt"/>
                <a:ea typeface="+mj-ea"/>
                <a:cs typeface="Times New Roman" pitchFamily="18" charset="0"/>
                <a:sym typeface="Wingdings" pitchFamily="2" charset="2"/>
              </a:rPr>
              <a:t> </a:t>
            </a:r>
            <a:r>
              <a:rPr lang="zh-TW" altLang="en-US" sz="1600">
                <a:solidFill>
                  <a:srgbClr val="FFFFFF"/>
                </a:solidFill>
                <a:latin typeface="+mj-lt"/>
                <a:ea typeface="+mj-ea"/>
                <a:cs typeface="Times New Roman" pitchFamily="18" charset="0"/>
                <a:sym typeface="Wingdings" pitchFamily="2" charset="2"/>
              </a:rPr>
              <a:t>工具機出口成長機會</a:t>
            </a:r>
            <a:endParaRPr lang="zh-TW" altLang="en-US" sz="1600">
              <a:solidFill>
                <a:srgbClr val="FFFFFF"/>
              </a:solidFill>
              <a:latin typeface="+mj-lt"/>
              <a:ea typeface="+mj-ea"/>
              <a:cs typeface="Times New Roman" pitchFamily="18" charset="0"/>
            </a:endParaRPr>
          </a:p>
        </p:txBody>
      </p:sp>
      <p:grpSp>
        <p:nvGrpSpPr>
          <p:cNvPr id="29" name="群組 28"/>
          <p:cNvGrpSpPr>
            <a:grpSpLocks/>
          </p:cNvGrpSpPr>
          <p:nvPr/>
        </p:nvGrpSpPr>
        <p:grpSpPr bwMode="auto">
          <a:xfrm>
            <a:off x="415925" y="1196975"/>
            <a:ext cx="354013" cy="342900"/>
            <a:chOff x="4500562" y="1285860"/>
            <a:chExt cx="353378" cy="343008"/>
          </a:xfrm>
        </p:grpSpPr>
        <p:sp>
          <p:nvSpPr>
            <p:cNvPr id="30" name="圓角矩形 29"/>
            <p:cNvSpPr/>
            <p:nvPr/>
          </p:nvSpPr>
          <p:spPr>
            <a:xfrm>
              <a:off x="4500562" y="1285860"/>
              <a:ext cx="353378" cy="343008"/>
            </a:xfrm>
            <a:prstGeom prst="roundRect">
              <a:avLst/>
            </a:prstGeom>
            <a:gradFill>
              <a:gsLst>
                <a:gs pos="0">
                  <a:sysClr val="window" lastClr="FFFFFF"/>
                </a:gs>
                <a:gs pos="100000">
                  <a:srgbClr val="4BACC6">
                    <a:lumMod val="40000"/>
                    <a:lumOff val="60000"/>
                  </a:srgbClr>
                </a:gs>
              </a:gsLst>
              <a:lin ang="5400000" scaled="0"/>
            </a:gradFill>
            <a:ln w="19050" cap="flat" cmpd="sng" algn="ctr">
              <a:solidFill>
                <a:srgbClr val="00B0F0"/>
              </a:solidFill>
              <a:prstDash val="solid"/>
            </a:ln>
            <a:effectLst/>
          </p:spPr>
          <p:txBody>
            <a:bodyPr anchor="ctr"/>
            <a:lstStyle/>
            <a:p>
              <a:pPr marL="542925" marR="0" lvl="0" indent="-9525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TW" altLang="en-US" sz="1100" b="1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+mj-lt"/>
                <a:ea typeface="+mj-ea"/>
                <a:cs typeface="Mangal" pitchFamily="2"/>
              </a:endParaRPr>
            </a:p>
          </p:txBody>
        </p:sp>
        <p:pic>
          <p:nvPicPr>
            <p:cNvPr id="31" name="Picture 4" descr="C:\Documents and Settings\e10221\桌面\Plane_icon_nose_up.svg.png"/>
            <p:cNvPicPr>
              <a:picLocks noChangeAspect="1" noChangeArrowheads="1"/>
            </p:cNvPicPr>
            <p:nvPr/>
          </p:nvPicPr>
          <p:blipFill>
            <a:blip r:embed="rId9" cstate="print">
              <a:extLst>
                <a:ext uri="{28A0092B-C50C-407E-A947-70E740481C1C}">
                  <a14:useLocalDpi xmlns:a14="http://schemas.microsoft.com/office/drawing/2010/main" xmlns="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572000" y="1357298"/>
              <a:ext cx="214314" cy="21602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</p:spTree>
    <p:extLst>
      <p:ext uri="{BB962C8B-B14F-4D97-AF65-F5344CB8AC3E}">
        <p14:creationId xmlns:p14="http://schemas.microsoft.com/office/powerpoint/2010/main" xmlns="" val="4282163201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Picture 2" descr="http://hirecruit.nat.gov.tw/chinese/images/logo_idic.gif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" y="1"/>
            <a:ext cx="1615689" cy="597899"/>
          </a:xfrm>
          <a:prstGeom prst="rect">
            <a:avLst/>
          </a:prstGeom>
          <a:noFill/>
        </p:spPr>
      </p:pic>
      <p:sp>
        <p:nvSpPr>
          <p:cNvPr id="7" name="Rectangle 12"/>
          <p:cNvSpPr>
            <a:spLocks noChangeArrowheads="1"/>
          </p:cNvSpPr>
          <p:nvPr/>
        </p:nvSpPr>
        <p:spPr bwMode="auto">
          <a:xfrm>
            <a:off x="595313" y="838200"/>
            <a:ext cx="9182100" cy="4302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r>
              <a:rPr kumimoji="0" lang="zh-TW" altLang="en-US" sz="2200" b="1" dirty="0">
                <a:solidFill>
                  <a:srgbClr val="FF0000"/>
                </a:solidFill>
                <a:latin typeface="+mj-lt"/>
                <a:ea typeface="+mj-ea"/>
              </a:rPr>
              <a:t>二、推動我國工具機業與汽車終端客戶合作，切入國際汽車大廠供應鏈</a:t>
            </a:r>
          </a:p>
        </p:txBody>
      </p:sp>
      <p:sp>
        <p:nvSpPr>
          <p:cNvPr id="8" name="Rectangle 1"/>
          <p:cNvSpPr>
            <a:spLocks noChangeArrowheads="1"/>
          </p:cNvSpPr>
          <p:nvPr/>
        </p:nvSpPr>
        <p:spPr bwMode="auto">
          <a:xfrm>
            <a:off x="452438" y="4929188"/>
            <a:ext cx="5572125" cy="1643062"/>
          </a:xfrm>
          <a:prstGeom prst="rect">
            <a:avLst/>
          </a:prstGeom>
          <a:solidFill>
            <a:schemeClr val="accent4">
              <a:lumMod val="20000"/>
              <a:lumOff val="80000"/>
            </a:schemeClr>
          </a:solidFill>
          <a:ln w="9525" cap="flat" cmpd="sng" algn="ctr">
            <a:noFill/>
            <a:prstDash val="solid"/>
          </a:ln>
          <a:effectLst>
            <a:outerShdw blurRad="40000" dist="20000" dir="5400000" rotWithShape="0">
              <a:srgbClr val="000000">
                <a:alpha val="38000"/>
              </a:srgbClr>
            </a:outerShdw>
          </a:effectLst>
        </p:spPr>
        <p:txBody>
          <a:bodyPr anchor="ctr"/>
          <a:lstStyle/>
          <a:p>
            <a:pPr marL="361950" indent="-268288" eaLnBrk="1" fontAlgn="auto" hangingPunct="1">
              <a:lnSpc>
                <a:spcPts val="17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zh-TW" altLang="en-US" sz="1500" b="1" kern="0" dirty="0">
                <a:latin typeface="+mj-lt"/>
                <a:ea typeface="+mj-ea"/>
                <a:cs typeface="Times New Roman" pitchFamily="18" charset="0"/>
              </a:rPr>
              <a:t>輔導對象</a:t>
            </a:r>
            <a:r>
              <a:rPr kumimoji="0" lang="en-US" altLang="zh-TW" sz="1500" b="1" kern="0" dirty="0">
                <a:latin typeface="+mj-lt"/>
                <a:ea typeface="+mj-ea"/>
                <a:cs typeface="Times New Roman" pitchFamily="18" charset="0"/>
              </a:rPr>
              <a:t>:</a:t>
            </a:r>
            <a:r>
              <a:rPr kumimoji="0" lang="zh-TW" altLang="en-US" sz="1500" b="1" kern="0" dirty="0">
                <a:latin typeface="+mj-lt"/>
                <a:ea typeface="+mj-ea"/>
                <a:cs typeface="Times New Roman" pitchFamily="18" charset="0"/>
              </a:rPr>
              <a:t>國內產業機工具機產業與自動化產業</a:t>
            </a:r>
            <a:endParaRPr kumimoji="0" lang="en-US" altLang="zh-TW" sz="1500" b="1" kern="0" dirty="0">
              <a:latin typeface="+mj-lt"/>
              <a:ea typeface="+mj-ea"/>
              <a:cs typeface="Times New Roman" pitchFamily="18" charset="0"/>
            </a:endParaRPr>
          </a:p>
          <a:p>
            <a:pPr marL="361950" indent="-268288" eaLnBrk="1" fontAlgn="auto" hangingPunct="1">
              <a:lnSpc>
                <a:spcPts val="17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zh-TW" altLang="en-US" sz="1500" b="1" kern="0" dirty="0">
                <a:latin typeface="+mj-lt"/>
                <a:ea typeface="+mj-ea"/>
                <a:cs typeface="Times New Roman" pitchFamily="18" charset="0"/>
              </a:rPr>
              <a:t>輔導內容</a:t>
            </a:r>
            <a:r>
              <a:rPr kumimoji="0" lang="en-US" altLang="zh-TW" sz="1500" b="1" kern="0" dirty="0">
                <a:latin typeface="+mj-lt"/>
                <a:ea typeface="+mj-ea"/>
                <a:cs typeface="Times New Roman" pitchFamily="18" charset="0"/>
              </a:rPr>
              <a:t>:</a:t>
            </a:r>
          </a:p>
          <a:p>
            <a:pPr marL="361950" indent="-268288" eaLnBrk="1" fontAlgn="auto" hangingPunct="1">
              <a:lnSpc>
                <a:spcPts val="1700"/>
              </a:lnSpc>
              <a:spcBef>
                <a:spcPts val="0"/>
              </a:spcBef>
              <a:spcAft>
                <a:spcPts val="0"/>
              </a:spcAft>
              <a:buFont typeface="Wingdings" pitchFamily="2" charset="2"/>
              <a:buChar char="n"/>
              <a:defRPr/>
            </a:pPr>
            <a:r>
              <a:rPr kumimoji="0" lang="zh-TW" altLang="en-US" sz="1500" kern="0" dirty="0">
                <a:latin typeface="+mj-lt"/>
                <a:ea typeface="+mj-ea"/>
                <a:cs typeface="Times New Roman" pitchFamily="18" charset="0"/>
              </a:rPr>
              <a:t>建立與國際汽車大廠合作平台，推動與汽車終端客戶合作，導入汽車零件加工整線設備及應用技術。</a:t>
            </a:r>
            <a:endParaRPr kumimoji="0" lang="en-US" altLang="zh-TW" sz="1500" kern="0" dirty="0">
              <a:latin typeface="+mj-lt"/>
              <a:ea typeface="+mj-ea"/>
              <a:cs typeface="Times New Roman" pitchFamily="18" charset="0"/>
            </a:endParaRPr>
          </a:p>
          <a:p>
            <a:pPr marL="361950" indent="-268288" eaLnBrk="1" fontAlgn="auto" hangingPunct="1">
              <a:lnSpc>
                <a:spcPts val="1700"/>
              </a:lnSpc>
              <a:spcBef>
                <a:spcPts val="0"/>
              </a:spcBef>
              <a:spcAft>
                <a:spcPts val="0"/>
              </a:spcAft>
              <a:buFont typeface="Wingdings" pitchFamily="2" charset="2"/>
              <a:buChar char="n"/>
              <a:defRPr/>
            </a:pPr>
            <a:r>
              <a:rPr kumimoji="0" lang="zh-TW" altLang="en-US" sz="1500" kern="0" dirty="0">
                <a:latin typeface="+mj-lt"/>
                <a:ea typeface="+mj-ea"/>
                <a:cs typeface="Times New Roman" pitchFamily="18" charset="0"/>
              </a:rPr>
              <a:t>協助業者開發汽車供應鏈，建立高階零件所需整線加工系統設備與製程整合技術，以增加整線接單商機及提高附加價值。</a:t>
            </a:r>
          </a:p>
        </p:txBody>
      </p:sp>
      <p:sp>
        <p:nvSpPr>
          <p:cNvPr id="9" name="矩形 8"/>
          <p:cNvSpPr/>
          <p:nvPr/>
        </p:nvSpPr>
        <p:spPr>
          <a:xfrm>
            <a:off x="6167438" y="4929188"/>
            <a:ext cx="3538537" cy="1643062"/>
          </a:xfrm>
          <a:prstGeom prst="rect">
            <a:avLst/>
          </a:prstGeom>
          <a:gradFill rotWithShape="1">
            <a:gsLst>
              <a:gs pos="0">
                <a:srgbClr val="92D050">
                  <a:tint val="50000"/>
                  <a:satMod val="300000"/>
                </a:srgbClr>
              </a:gs>
              <a:gs pos="35000">
                <a:srgbClr val="92D050">
                  <a:tint val="37000"/>
                  <a:satMod val="300000"/>
                </a:srgbClr>
              </a:gs>
              <a:gs pos="100000">
                <a:srgbClr val="92D050">
                  <a:tint val="15000"/>
                  <a:satMod val="350000"/>
                </a:srgbClr>
              </a:gs>
            </a:gsLst>
            <a:lin ang="16200000" scaled="1"/>
          </a:gradFill>
          <a:ln w="9525" cap="flat" cmpd="sng" algn="ctr">
            <a:solidFill>
              <a:srgbClr val="92D050">
                <a:shade val="95000"/>
                <a:satMod val="105000"/>
              </a:srgbClr>
            </a:solidFill>
            <a:prstDash val="solid"/>
          </a:ln>
          <a:effectLst>
            <a:outerShdw blurRad="40000" dist="20000" dir="5400000" rotWithShape="0">
              <a:srgbClr val="000000">
                <a:alpha val="38000"/>
              </a:srgbClr>
            </a:outerShdw>
          </a:effectLst>
        </p:spPr>
        <p:txBody>
          <a:bodyPr/>
          <a:lstStyle/>
          <a:p>
            <a:pPr eaLnBrk="1" fontAlgn="auto" hangingPunct="1">
              <a:lnSpc>
                <a:spcPts val="17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zh-TW" altLang="en-US" sz="1500" b="1" kern="0" dirty="0">
                <a:latin typeface="+mj-lt"/>
                <a:ea typeface="+mj-ea"/>
                <a:cs typeface="Times New Roman" pitchFamily="18" charset="0"/>
              </a:rPr>
              <a:t>工作重點</a:t>
            </a:r>
            <a:r>
              <a:rPr kumimoji="0" lang="en-US" altLang="zh-TW" sz="1500" b="1" kern="0" dirty="0">
                <a:latin typeface="+mj-lt"/>
                <a:ea typeface="+mj-ea"/>
                <a:cs typeface="Times New Roman" pitchFamily="18" charset="0"/>
              </a:rPr>
              <a:t>:</a:t>
            </a:r>
          </a:p>
          <a:p>
            <a:pPr marL="241300" indent="-241300" algn="just" eaLnBrk="1" fontAlgn="auto" hangingPunct="1">
              <a:lnSpc>
                <a:spcPts val="1700"/>
              </a:lnSpc>
              <a:spcBef>
                <a:spcPts val="0"/>
              </a:spcBef>
              <a:spcAft>
                <a:spcPts val="0"/>
              </a:spcAft>
              <a:buFont typeface="+mj-lt"/>
              <a:buAutoNum type="arabicPeriod"/>
              <a:defRPr/>
            </a:pPr>
            <a:r>
              <a:rPr kumimoji="0" lang="zh-TW" altLang="en-US" sz="1500" kern="0" dirty="0">
                <a:latin typeface="+mj-lt"/>
                <a:ea typeface="+mj-ea"/>
                <a:cs typeface="Times New Roman" pitchFamily="18" charset="0"/>
              </a:rPr>
              <a:t>經營及建立國際汽車大廠的合作平台。</a:t>
            </a:r>
            <a:endParaRPr kumimoji="0" lang="en-US" altLang="zh-TW" sz="1500" kern="0" dirty="0">
              <a:latin typeface="+mj-lt"/>
              <a:ea typeface="+mj-ea"/>
              <a:cs typeface="Times New Roman" pitchFamily="18" charset="0"/>
            </a:endParaRPr>
          </a:p>
          <a:p>
            <a:pPr marL="241300" indent="-241300" algn="just" eaLnBrk="1" fontAlgn="auto" hangingPunct="1">
              <a:lnSpc>
                <a:spcPts val="1700"/>
              </a:lnSpc>
              <a:spcBef>
                <a:spcPts val="0"/>
              </a:spcBef>
              <a:spcAft>
                <a:spcPts val="0"/>
              </a:spcAft>
              <a:buFont typeface="+mj-lt"/>
              <a:buAutoNum type="arabicPeriod"/>
              <a:defRPr/>
            </a:pPr>
            <a:r>
              <a:rPr kumimoji="0" lang="zh-TW" altLang="en-US" sz="1500" kern="0" dirty="0">
                <a:latin typeface="+mj-lt"/>
                <a:ea typeface="+mj-ea"/>
                <a:cs typeface="Times New Roman" pitchFamily="18" charset="0"/>
              </a:rPr>
              <a:t>促成工具機業和汽車零件加工業者合作導入整線系統</a:t>
            </a:r>
            <a:endParaRPr kumimoji="0" lang="en-US" altLang="zh-TW" sz="1500" kern="0" dirty="0">
              <a:latin typeface="+mj-lt"/>
              <a:ea typeface="+mj-ea"/>
              <a:cs typeface="Times New Roman" pitchFamily="18" charset="0"/>
            </a:endParaRPr>
          </a:p>
          <a:p>
            <a:pPr marL="241300" indent="-241300" algn="just" eaLnBrk="1" fontAlgn="auto" hangingPunct="1">
              <a:lnSpc>
                <a:spcPts val="1700"/>
              </a:lnSpc>
              <a:spcBef>
                <a:spcPts val="0"/>
              </a:spcBef>
              <a:spcAft>
                <a:spcPts val="0"/>
              </a:spcAft>
              <a:buFont typeface="+mj-lt"/>
              <a:buAutoNum type="arabicPeriod"/>
              <a:defRPr/>
            </a:pPr>
            <a:r>
              <a:rPr kumimoji="0" lang="zh-TW" altLang="en-US" sz="1500" kern="0" dirty="0">
                <a:latin typeface="+mj-lt"/>
                <a:ea typeface="+mj-ea"/>
                <a:cs typeface="Times New Roman" pitchFamily="18" charset="0"/>
              </a:rPr>
              <a:t>高階工具機</a:t>
            </a:r>
            <a:r>
              <a:rPr kumimoji="0" lang="en-US" altLang="zh-TW" sz="1500" kern="0" dirty="0">
                <a:latin typeface="+mj-lt"/>
                <a:ea typeface="+mj-ea"/>
                <a:cs typeface="Times New Roman" pitchFamily="18" charset="0"/>
              </a:rPr>
              <a:t>+</a:t>
            </a:r>
            <a:r>
              <a:rPr kumimoji="0" lang="zh-TW" altLang="en-US" sz="1500" kern="0" dirty="0">
                <a:latin typeface="+mj-lt"/>
                <a:ea typeface="+mj-ea"/>
                <a:cs typeface="Times New Roman" pitchFamily="18" charset="0"/>
              </a:rPr>
              <a:t>自動化系統</a:t>
            </a:r>
            <a:r>
              <a:rPr kumimoji="0" lang="en-US" altLang="zh-TW" sz="1500" kern="0" dirty="0">
                <a:latin typeface="+mj-lt"/>
                <a:ea typeface="+mj-ea"/>
                <a:cs typeface="Times New Roman" pitchFamily="18" charset="0"/>
              </a:rPr>
              <a:t>+</a:t>
            </a:r>
            <a:r>
              <a:rPr kumimoji="0" lang="zh-TW" altLang="en-US" sz="1500" kern="0" dirty="0">
                <a:latin typeface="+mj-lt"/>
                <a:ea typeface="+mj-ea"/>
                <a:cs typeface="Times New Roman" pitchFamily="18" charset="0"/>
              </a:rPr>
              <a:t>製程技術系統整合</a:t>
            </a:r>
            <a:endParaRPr kumimoji="0" lang="en-US" altLang="zh-TW" sz="1500" kern="0" dirty="0">
              <a:latin typeface="+mj-lt"/>
              <a:ea typeface="+mj-ea"/>
              <a:cs typeface="Times New Roman" pitchFamily="18" charset="0"/>
            </a:endParaRPr>
          </a:p>
        </p:txBody>
      </p:sp>
      <p:grpSp>
        <p:nvGrpSpPr>
          <p:cNvPr id="10" name="群組 45"/>
          <p:cNvGrpSpPr>
            <a:grpSpLocks/>
          </p:cNvGrpSpPr>
          <p:nvPr/>
        </p:nvGrpSpPr>
        <p:grpSpPr bwMode="auto">
          <a:xfrm>
            <a:off x="523875" y="1989138"/>
            <a:ext cx="9109075" cy="2797175"/>
            <a:chOff x="523843" y="1858128"/>
            <a:chExt cx="9109710" cy="2798055"/>
          </a:xfrm>
        </p:grpSpPr>
        <p:pic>
          <p:nvPicPr>
            <p:cNvPr id="11" name="圖片 25" descr="1.bmp"/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xmlns="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23843" y="3150912"/>
              <a:ext cx="2314090" cy="150527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grpSp>
          <p:nvGrpSpPr>
            <p:cNvPr id="13" name="群組 31"/>
            <p:cNvGrpSpPr>
              <a:grpSpLocks/>
            </p:cNvGrpSpPr>
            <p:nvPr/>
          </p:nvGrpSpPr>
          <p:grpSpPr bwMode="auto">
            <a:xfrm>
              <a:off x="3809983" y="3170650"/>
              <a:ext cx="2357492" cy="835898"/>
              <a:chOff x="3272832" y="3242849"/>
              <a:chExt cx="2358145" cy="836285"/>
            </a:xfrm>
          </p:grpSpPr>
          <p:pic>
            <p:nvPicPr>
              <p:cNvPr id="29" name="Picture 2"/>
              <p:cNvPicPr>
                <a:picLocks noChangeAspect="1" noChangeArrowheads="1"/>
              </p:cNvPicPr>
              <p:nvPr/>
            </p:nvPicPr>
            <p:blipFill>
              <a:blip r:embed="rId4" cstate="print">
                <a:extLst>
                  <a:ext uri="{28A0092B-C50C-407E-A947-70E740481C1C}">
                    <a14:useLocalDpi xmlns:a14="http://schemas.microsoft.com/office/drawing/2010/main" xmlns="" val="0"/>
                  </a:ext>
                </a:extLst>
              </a:blip>
              <a:srcRect l="15576" t="42180" r="15576" b="32880"/>
              <a:stretch>
                <a:fillRect/>
              </a:stretch>
            </p:blipFill>
            <p:spPr bwMode="auto">
              <a:xfrm>
                <a:off x="3344321" y="3242849"/>
                <a:ext cx="2286656" cy="754740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 xmlns="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  <p:cxnSp>
            <p:nvCxnSpPr>
              <p:cNvPr id="30" name="直線接點 29"/>
              <p:cNvCxnSpPr/>
              <p:nvPr/>
            </p:nvCxnSpPr>
            <p:spPr bwMode="auto">
              <a:xfrm>
                <a:off x="4344980" y="3667795"/>
                <a:ext cx="643160" cy="198591"/>
              </a:xfrm>
              <a:prstGeom prst="line">
                <a:avLst/>
              </a:prstGeom>
              <a:ln w="38100">
                <a:solidFill>
                  <a:srgbClr val="002060"/>
                </a:solidFill>
                <a:prstDash val="sysDot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pic>
            <p:nvPicPr>
              <p:cNvPr id="31" name="Picture 18" descr="http://img.taopic.com/uploads/allimg/131227/234963-13122FP55471.jpg"/>
              <p:cNvPicPr>
                <a:picLocks noChangeAspect="1" noChangeArrowheads="1"/>
              </p:cNvPicPr>
              <p:nvPr/>
            </p:nvPicPr>
            <p:blipFill>
              <a:blip r:embed="rId5" cstate="print">
                <a:extLst>
                  <a:ext uri="{28A0092B-C50C-407E-A947-70E740481C1C}">
                    <a14:useLocalDpi xmlns:a14="http://schemas.microsoft.com/office/drawing/2010/main" xmlns="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4987831" y="3659036"/>
                <a:ext cx="589743" cy="414529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 xmlns="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  <p:sp>
            <p:nvSpPr>
              <p:cNvPr id="32" name="文字方塊 57"/>
              <p:cNvSpPr txBox="1">
                <a:spLocks noChangeArrowheads="1"/>
              </p:cNvSpPr>
              <p:nvPr/>
            </p:nvSpPr>
            <p:spPr bwMode="auto">
              <a:xfrm>
                <a:off x="3272832" y="3802007"/>
                <a:ext cx="1608236" cy="277127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 xmlns="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>
                <a:spAutoFit/>
              </a:bodyPr>
              <a:lstStyle>
                <a:lvl1pPr>
                  <a:defRPr kumimoji="1" sz="2400">
                    <a:solidFill>
                      <a:schemeClr val="tx1"/>
                    </a:solidFill>
                    <a:latin typeface="Times New Roman" pitchFamily="18" charset="0"/>
                    <a:ea typeface="標楷體" pitchFamily="65" charset="-120"/>
                  </a:defRPr>
                </a:lvl1pPr>
                <a:lvl2pPr marL="742950" indent="-285750">
                  <a:defRPr kumimoji="1" sz="2400">
                    <a:solidFill>
                      <a:schemeClr val="tx1"/>
                    </a:solidFill>
                    <a:latin typeface="Times New Roman" pitchFamily="18" charset="0"/>
                    <a:ea typeface="標楷體" pitchFamily="65" charset="-120"/>
                  </a:defRPr>
                </a:lvl2pPr>
                <a:lvl3pPr marL="1143000" indent="-228600">
                  <a:defRPr kumimoji="1" sz="2400">
                    <a:solidFill>
                      <a:schemeClr val="tx1"/>
                    </a:solidFill>
                    <a:latin typeface="Times New Roman" pitchFamily="18" charset="0"/>
                    <a:ea typeface="標楷體" pitchFamily="65" charset="-120"/>
                  </a:defRPr>
                </a:lvl3pPr>
                <a:lvl4pPr marL="1600200" indent="-228600">
                  <a:defRPr kumimoji="1" sz="2400">
                    <a:solidFill>
                      <a:schemeClr val="tx1"/>
                    </a:solidFill>
                    <a:latin typeface="Times New Roman" pitchFamily="18" charset="0"/>
                    <a:ea typeface="標楷體" pitchFamily="65" charset="-120"/>
                  </a:defRPr>
                </a:lvl4pPr>
                <a:lvl5pPr marL="2057400" indent="-228600">
                  <a:defRPr kumimoji="1" sz="2400">
                    <a:solidFill>
                      <a:schemeClr val="tx1"/>
                    </a:solidFill>
                    <a:latin typeface="Times New Roman" pitchFamily="18" charset="0"/>
                    <a:ea typeface="標楷體" pitchFamily="65" charset="-12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kumimoji="1" sz="2400">
                    <a:solidFill>
                      <a:schemeClr val="tx1"/>
                    </a:solidFill>
                    <a:latin typeface="Times New Roman" pitchFamily="18" charset="0"/>
                    <a:ea typeface="標楷體" pitchFamily="65" charset="-12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kumimoji="1" sz="2400">
                    <a:solidFill>
                      <a:schemeClr val="tx1"/>
                    </a:solidFill>
                    <a:latin typeface="Times New Roman" pitchFamily="18" charset="0"/>
                    <a:ea typeface="標楷體" pitchFamily="65" charset="-12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kumimoji="1" sz="2400">
                    <a:solidFill>
                      <a:schemeClr val="tx1"/>
                    </a:solidFill>
                    <a:latin typeface="Times New Roman" pitchFamily="18" charset="0"/>
                    <a:ea typeface="標楷體" pitchFamily="65" charset="-12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kumimoji="1" sz="2400">
                    <a:solidFill>
                      <a:schemeClr val="tx1"/>
                    </a:solidFill>
                    <a:latin typeface="Times New Roman" pitchFamily="18" charset="0"/>
                    <a:ea typeface="標楷體" pitchFamily="65" charset="-120"/>
                  </a:defRPr>
                </a:lvl9pPr>
              </a:lstStyle>
              <a:p>
                <a:r>
                  <a:rPr lang="en-US" altLang="zh-TW" sz="1200" b="1">
                    <a:solidFill>
                      <a:srgbClr val="0000FF"/>
                    </a:solidFill>
                    <a:latin typeface="+mj-lt"/>
                    <a:ea typeface="+mj-ea"/>
                    <a:cs typeface="Times New Roman" pitchFamily="18" charset="0"/>
                  </a:rPr>
                  <a:t>CPS</a:t>
                </a:r>
                <a:r>
                  <a:rPr lang="zh-TW" altLang="en-US" sz="1200" b="1">
                    <a:solidFill>
                      <a:srgbClr val="0000FF"/>
                    </a:solidFill>
                    <a:latin typeface="+mj-lt"/>
                    <a:ea typeface="+mj-ea"/>
                    <a:cs typeface="Times New Roman" pitchFamily="18" charset="0"/>
                  </a:rPr>
                  <a:t>、</a:t>
                </a:r>
                <a:r>
                  <a:rPr lang="en-US" altLang="zh-TW" sz="1200" b="1">
                    <a:solidFill>
                      <a:srgbClr val="0000FF"/>
                    </a:solidFill>
                    <a:latin typeface="+mj-lt"/>
                    <a:ea typeface="+mj-ea"/>
                    <a:cs typeface="Times New Roman" pitchFamily="18" charset="0"/>
                  </a:rPr>
                  <a:t>IoT</a:t>
                </a:r>
                <a:r>
                  <a:rPr lang="zh-TW" altLang="en-US" sz="1200" b="1">
                    <a:solidFill>
                      <a:srgbClr val="0000FF"/>
                    </a:solidFill>
                    <a:latin typeface="+mj-lt"/>
                    <a:ea typeface="+mj-ea"/>
                    <a:cs typeface="Times New Roman" pitchFamily="18" charset="0"/>
                  </a:rPr>
                  <a:t>、大數據</a:t>
                </a:r>
              </a:p>
            </p:txBody>
          </p:sp>
        </p:grpSp>
        <p:sp>
          <p:nvSpPr>
            <p:cNvPr id="14" name="圓角矩形 38"/>
            <p:cNvSpPr>
              <a:spLocks noChangeArrowheads="1"/>
            </p:cNvSpPr>
            <p:nvPr/>
          </p:nvSpPr>
          <p:spPr bwMode="auto">
            <a:xfrm>
              <a:off x="595282" y="1869540"/>
              <a:ext cx="2568575" cy="554037"/>
            </a:xfrm>
            <a:prstGeom prst="roundRect">
              <a:avLst>
                <a:gd name="adj" fmla="val 16667"/>
              </a:avLst>
            </a:prstGeom>
            <a:solidFill>
              <a:srgbClr val="FFFF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25400" algn="ctr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 eaLnBrk="1" hangingPunct="1"/>
              <a:r>
                <a:rPr lang="zh-TW" altLang="en-US" sz="1600" b="1">
                  <a:solidFill>
                    <a:srgbClr val="000000"/>
                  </a:solidFill>
                  <a:latin typeface="+mj-lt"/>
                  <a:ea typeface="+mj-ea"/>
                  <a:cs typeface="Times New Roman" pitchFamily="18" charset="0"/>
                </a:rPr>
                <a:t>促成和國際汽車大廠合作切入供應鏈體系</a:t>
              </a:r>
            </a:p>
          </p:txBody>
        </p:sp>
        <p:sp>
          <p:nvSpPr>
            <p:cNvPr id="15" name="圓角矩形 39"/>
            <p:cNvSpPr>
              <a:spLocks noChangeArrowheads="1"/>
            </p:cNvSpPr>
            <p:nvPr/>
          </p:nvSpPr>
          <p:spPr bwMode="auto">
            <a:xfrm>
              <a:off x="3773457" y="1871921"/>
              <a:ext cx="2557463" cy="549275"/>
            </a:xfrm>
            <a:prstGeom prst="roundRect">
              <a:avLst>
                <a:gd name="adj" fmla="val 16667"/>
              </a:avLst>
            </a:prstGeom>
            <a:solidFill>
              <a:srgbClr val="FFFF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25400" algn="ctr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 eaLnBrk="1" hangingPunct="1"/>
              <a:r>
                <a:rPr lang="zh-TW" altLang="en-US" sz="1600" b="1">
                  <a:solidFill>
                    <a:srgbClr val="000000"/>
                  </a:solidFill>
                  <a:latin typeface="+mj-lt"/>
                  <a:ea typeface="+mj-ea"/>
                  <a:cs typeface="Times New Roman" pitchFamily="18" charset="0"/>
                </a:rPr>
                <a:t>以整線智慧製造策略</a:t>
              </a:r>
              <a:endParaRPr lang="en-US" altLang="zh-TW" sz="1600" b="1">
                <a:solidFill>
                  <a:srgbClr val="000000"/>
                </a:solidFill>
                <a:latin typeface="+mj-lt"/>
                <a:ea typeface="+mj-ea"/>
                <a:cs typeface="Times New Roman" pitchFamily="18" charset="0"/>
              </a:endParaRPr>
            </a:p>
            <a:p>
              <a:pPr algn="ctr" eaLnBrk="1" hangingPunct="1"/>
              <a:r>
                <a:rPr lang="zh-TW" altLang="en-US" sz="1600" b="1">
                  <a:solidFill>
                    <a:srgbClr val="000000"/>
                  </a:solidFill>
                  <a:latin typeface="+mj-lt"/>
                  <a:ea typeface="+mj-ea"/>
                  <a:cs typeface="Times New Roman" pitchFamily="18" charset="0"/>
                </a:rPr>
                <a:t>提高附加價值</a:t>
              </a:r>
              <a:endParaRPr lang="en-US" altLang="zh-TW" sz="1600" b="1">
                <a:solidFill>
                  <a:srgbClr val="000000"/>
                </a:solidFill>
                <a:latin typeface="+mj-lt"/>
                <a:ea typeface="+mj-ea"/>
                <a:cs typeface="Times New Roman" pitchFamily="18" charset="0"/>
              </a:endParaRPr>
            </a:p>
          </p:txBody>
        </p:sp>
        <p:sp>
          <p:nvSpPr>
            <p:cNvPr id="16" name="圓角矩形 40"/>
            <p:cNvSpPr>
              <a:spLocks noChangeArrowheads="1"/>
            </p:cNvSpPr>
            <p:nvPr/>
          </p:nvSpPr>
          <p:spPr bwMode="auto">
            <a:xfrm>
              <a:off x="6988158" y="1858128"/>
              <a:ext cx="2489200" cy="547688"/>
            </a:xfrm>
            <a:prstGeom prst="roundRect">
              <a:avLst>
                <a:gd name="adj" fmla="val 16667"/>
              </a:avLst>
            </a:prstGeom>
            <a:solidFill>
              <a:srgbClr val="FFFF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25400" algn="ctr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 eaLnBrk="1" hangingPunct="1"/>
              <a:r>
                <a:rPr lang="zh-TW" altLang="en-US" sz="1600" b="1">
                  <a:solidFill>
                    <a:srgbClr val="000000"/>
                  </a:solidFill>
                  <a:latin typeface="+mj-lt"/>
                  <a:ea typeface="+mj-ea"/>
                  <a:cs typeface="Times New Roman" pitchFamily="18" charset="0"/>
                </a:rPr>
                <a:t>國內練兵與擴大出口</a:t>
              </a:r>
            </a:p>
          </p:txBody>
        </p:sp>
        <p:sp>
          <p:nvSpPr>
            <p:cNvPr id="17" name="文字方塊 28"/>
            <p:cNvSpPr txBox="1">
              <a:spLocks noChangeArrowheads="1"/>
            </p:cNvSpPr>
            <p:nvPr/>
          </p:nvSpPr>
          <p:spPr bwMode="auto">
            <a:xfrm>
              <a:off x="595282" y="2441159"/>
              <a:ext cx="2500299" cy="73881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 kumimoji="1" sz="2400">
                  <a:solidFill>
                    <a:schemeClr val="tx1"/>
                  </a:solidFill>
                  <a:latin typeface="Times New Roman" pitchFamily="18" charset="0"/>
                  <a:ea typeface="標楷體" pitchFamily="65" charset="-120"/>
                </a:defRPr>
              </a:lvl1pPr>
              <a:lvl2pPr marL="742950" indent="-285750">
                <a:defRPr kumimoji="1" sz="2400">
                  <a:solidFill>
                    <a:schemeClr val="tx1"/>
                  </a:solidFill>
                  <a:latin typeface="Times New Roman" pitchFamily="18" charset="0"/>
                  <a:ea typeface="標楷體" pitchFamily="65" charset="-120"/>
                </a:defRPr>
              </a:lvl2pPr>
              <a:lvl3pPr marL="1143000" indent="-228600">
                <a:defRPr kumimoji="1" sz="2400">
                  <a:solidFill>
                    <a:schemeClr val="tx1"/>
                  </a:solidFill>
                  <a:latin typeface="Times New Roman" pitchFamily="18" charset="0"/>
                  <a:ea typeface="標楷體" pitchFamily="65" charset="-120"/>
                </a:defRPr>
              </a:lvl3pPr>
              <a:lvl4pPr marL="1600200" indent="-228600">
                <a:defRPr kumimoji="1" sz="2400">
                  <a:solidFill>
                    <a:schemeClr val="tx1"/>
                  </a:solidFill>
                  <a:latin typeface="Times New Roman" pitchFamily="18" charset="0"/>
                  <a:ea typeface="標楷體" pitchFamily="65" charset="-120"/>
                </a:defRPr>
              </a:lvl4pPr>
              <a:lvl5pPr marL="2057400" indent="-228600">
                <a:defRPr kumimoji="1" sz="2400">
                  <a:solidFill>
                    <a:schemeClr val="tx1"/>
                  </a:solidFill>
                  <a:latin typeface="Times New Roman" pitchFamily="18" charset="0"/>
                  <a:ea typeface="標楷體" pitchFamily="65" charset="-12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sz="2400">
                  <a:solidFill>
                    <a:schemeClr val="tx1"/>
                  </a:solidFill>
                  <a:latin typeface="Times New Roman" pitchFamily="18" charset="0"/>
                  <a:ea typeface="標楷體" pitchFamily="65" charset="-12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sz="2400">
                  <a:solidFill>
                    <a:schemeClr val="tx1"/>
                  </a:solidFill>
                  <a:latin typeface="Times New Roman" pitchFamily="18" charset="0"/>
                  <a:ea typeface="標楷體" pitchFamily="65" charset="-12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sz="2400">
                  <a:solidFill>
                    <a:schemeClr val="tx1"/>
                  </a:solidFill>
                  <a:latin typeface="Times New Roman" pitchFamily="18" charset="0"/>
                  <a:ea typeface="標楷體" pitchFamily="65" charset="-12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sz="2400">
                  <a:solidFill>
                    <a:schemeClr val="tx1"/>
                  </a:solidFill>
                  <a:latin typeface="Times New Roman" pitchFamily="18" charset="0"/>
                  <a:ea typeface="標楷體" pitchFamily="65" charset="-120"/>
                </a:defRPr>
              </a:lvl9pPr>
            </a:lstStyle>
            <a:p>
              <a:pPr algn="just"/>
              <a:r>
                <a:rPr lang="zh-TW" altLang="en-US" sz="1400">
                  <a:latin typeface="+mj-lt"/>
                  <a:ea typeface="+mj-ea"/>
                  <a:cs typeface="Times New Roman" pitchFamily="18" charset="0"/>
                </a:rPr>
                <a:t>以福特汽車為主要協同合作廠商，打入</a:t>
              </a:r>
              <a:r>
                <a:rPr lang="zh-TW" altLang="en-US" sz="1400" b="1">
                  <a:solidFill>
                    <a:srgbClr val="FF0000"/>
                  </a:solidFill>
                  <a:latin typeface="+mj-lt"/>
                  <a:ea typeface="+mj-ea"/>
                  <a:cs typeface="Times New Roman" pitchFamily="18" charset="0"/>
                </a:rPr>
                <a:t>福特亞太區供應鏈體系</a:t>
              </a:r>
              <a:r>
                <a:rPr lang="zh-TW" altLang="en-US" sz="1400">
                  <a:latin typeface="+mj-lt"/>
                  <a:ea typeface="+mj-ea"/>
                  <a:cs typeface="Times New Roman" pitchFamily="18" charset="0"/>
                </a:rPr>
                <a:t>為主要目標。</a:t>
              </a:r>
              <a:endParaRPr lang="en-US" altLang="zh-TW" sz="1400">
                <a:latin typeface="+mj-lt"/>
                <a:ea typeface="+mj-ea"/>
                <a:cs typeface="Times New Roman" pitchFamily="18" charset="0"/>
              </a:endParaRPr>
            </a:p>
          </p:txBody>
        </p:sp>
        <p:sp>
          <p:nvSpPr>
            <p:cNvPr id="18" name="文字方塊 29"/>
            <p:cNvSpPr txBox="1">
              <a:spLocks noChangeArrowheads="1"/>
            </p:cNvSpPr>
            <p:nvPr/>
          </p:nvSpPr>
          <p:spPr bwMode="auto">
            <a:xfrm>
              <a:off x="3667106" y="2428437"/>
              <a:ext cx="2714694" cy="73881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 kumimoji="1" sz="2400">
                  <a:solidFill>
                    <a:schemeClr val="tx1"/>
                  </a:solidFill>
                  <a:latin typeface="Times New Roman" pitchFamily="18" charset="0"/>
                  <a:ea typeface="標楷體" pitchFamily="65" charset="-120"/>
                </a:defRPr>
              </a:lvl1pPr>
              <a:lvl2pPr marL="742950" indent="-285750">
                <a:defRPr kumimoji="1" sz="2400">
                  <a:solidFill>
                    <a:schemeClr val="tx1"/>
                  </a:solidFill>
                  <a:latin typeface="Times New Roman" pitchFamily="18" charset="0"/>
                  <a:ea typeface="標楷體" pitchFamily="65" charset="-120"/>
                </a:defRPr>
              </a:lvl2pPr>
              <a:lvl3pPr marL="1143000" indent="-228600">
                <a:defRPr kumimoji="1" sz="2400">
                  <a:solidFill>
                    <a:schemeClr val="tx1"/>
                  </a:solidFill>
                  <a:latin typeface="Times New Roman" pitchFamily="18" charset="0"/>
                  <a:ea typeface="標楷體" pitchFamily="65" charset="-120"/>
                </a:defRPr>
              </a:lvl3pPr>
              <a:lvl4pPr marL="1600200" indent="-228600">
                <a:defRPr kumimoji="1" sz="2400">
                  <a:solidFill>
                    <a:schemeClr val="tx1"/>
                  </a:solidFill>
                  <a:latin typeface="Times New Roman" pitchFamily="18" charset="0"/>
                  <a:ea typeface="標楷體" pitchFamily="65" charset="-120"/>
                </a:defRPr>
              </a:lvl4pPr>
              <a:lvl5pPr marL="2057400" indent="-228600">
                <a:defRPr kumimoji="1" sz="2400">
                  <a:solidFill>
                    <a:schemeClr val="tx1"/>
                  </a:solidFill>
                  <a:latin typeface="Times New Roman" pitchFamily="18" charset="0"/>
                  <a:ea typeface="標楷體" pitchFamily="65" charset="-12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sz="2400">
                  <a:solidFill>
                    <a:schemeClr val="tx1"/>
                  </a:solidFill>
                  <a:latin typeface="Times New Roman" pitchFamily="18" charset="0"/>
                  <a:ea typeface="標楷體" pitchFamily="65" charset="-12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sz="2400">
                  <a:solidFill>
                    <a:schemeClr val="tx1"/>
                  </a:solidFill>
                  <a:latin typeface="Times New Roman" pitchFamily="18" charset="0"/>
                  <a:ea typeface="標楷體" pitchFamily="65" charset="-12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sz="2400">
                  <a:solidFill>
                    <a:schemeClr val="tx1"/>
                  </a:solidFill>
                  <a:latin typeface="Times New Roman" pitchFamily="18" charset="0"/>
                  <a:ea typeface="標楷體" pitchFamily="65" charset="-12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sz="2400">
                  <a:solidFill>
                    <a:schemeClr val="tx1"/>
                  </a:solidFill>
                  <a:latin typeface="Times New Roman" pitchFamily="18" charset="0"/>
                  <a:ea typeface="標楷體" pitchFamily="65" charset="-120"/>
                </a:defRPr>
              </a:lvl9pPr>
            </a:lstStyle>
            <a:p>
              <a:pPr algn="just"/>
              <a:r>
                <a:rPr lang="zh-TW" altLang="en-US" sz="1400">
                  <a:latin typeface="+mj-lt"/>
                  <a:ea typeface="+mj-ea"/>
                  <a:cs typeface="Times New Roman" pitchFamily="18" charset="0"/>
                </a:rPr>
                <a:t>美國製造業回流，但有人力缺口，將以</a:t>
              </a:r>
              <a:r>
                <a:rPr lang="zh-TW" altLang="en-US" sz="1400" b="1">
                  <a:solidFill>
                    <a:srgbClr val="FF0000"/>
                  </a:solidFill>
                  <a:latin typeface="+mj-lt"/>
                  <a:ea typeface="+mj-ea"/>
                  <a:cs typeface="Times New Roman" pitchFamily="18" charset="0"/>
                </a:rPr>
                <a:t>整線智慧製造</a:t>
              </a:r>
              <a:r>
                <a:rPr lang="zh-TW" altLang="en-US" sz="1400">
                  <a:latin typeface="+mj-lt"/>
                  <a:ea typeface="+mj-ea"/>
                  <a:cs typeface="Times New Roman" pitchFamily="18" charset="0"/>
                </a:rPr>
                <a:t>協助美國改善缺工問題，</a:t>
              </a:r>
              <a:r>
                <a:rPr lang="zh-TW" altLang="en-US" sz="1400" b="1">
                  <a:solidFill>
                    <a:srgbClr val="FF0000"/>
                  </a:solidFill>
                  <a:latin typeface="+mj-lt"/>
                  <a:ea typeface="+mj-ea"/>
                  <a:cs typeface="Times New Roman" pitchFamily="18" charset="0"/>
                </a:rPr>
                <a:t>提高附加價值</a:t>
              </a:r>
              <a:r>
                <a:rPr lang="zh-TW" altLang="en-US" sz="1400">
                  <a:latin typeface="+mj-lt"/>
                  <a:ea typeface="+mj-ea"/>
                  <a:cs typeface="Times New Roman" pitchFamily="18" charset="0"/>
                </a:rPr>
                <a:t>。</a:t>
              </a:r>
            </a:p>
          </p:txBody>
        </p:sp>
        <p:sp>
          <p:nvSpPr>
            <p:cNvPr id="19" name="文字方塊 30"/>
            <p:cNvSpPr txBox="1">
              <a:spLocks noChangeArrowheads="1"/>
            </p:cNvSpPr>
            <p:nvPr/>
          </p:nvSpPr>
          <p:spPr bwMode="auto">
            <a:xfrm>
              <a:off x="6847297" y="2361523"/>
              <a:ext cx="2786256" cy="954388"/>
            </a:xfrm>
            <a:prstGeom prst="rect">
              <a:avLst/>
            </a:prstGeom>
            <a:noFill/>
            <a:ln>
              <a:noFill/>
            </a:ln>
            <a:extLst/>
          </p:spPr>
          <p:txBody>
            <a:bodyPr>
              <a:spAutoFit/>
            </a:bodyPr>
            <a:lstStyle>
              <a:lvl1pPr marL="177800" indent="-177800" eaLnBrk="0" hangingPunct="0">
                <a:spcBef>
                  <a:spcPct val="20000"/>
                </a:spcBef>
                <a:buFont typeface="Arial" charset="0"/>
                <a:buChar char="•"/>
                <a:defRPr sz="3200">
                  <a:solidFill>
                    <a:schemeClr val="tx1"/>
                  </a:solidFill>
                  <a:latin typeface="Calibri" pitchFamily="34" charset="0"/>
                  <a:ea typeface="新細明體" charset="-120"/>
                </a:defRPr>
              </a:lvl1pPr>
              <a:lvl2pPr marL="742950" indent="-285750" eaLnBrk="0" hangingPunct="0">
                <a:spcBef>
                  <a:spcPct val="20000"/>
                </a:spcBef>
                <a:buFont typeface="Arial" charset="0"/>
                <a:buChar char="–"/>
                <a:defRPr sz="2800">
                  <a:solidFill>
                    <a:schemeClr val="tx1"/>
                  </a:solidFill>
                  <a:latin typeface="Calibri" pitchFamily="34" charset="0"/>
                  <a:ea typeface="新細明體" charset="-120"/>
                </a:defRPr>
              </a:lvl2pPr>
              <a:lvl3pPr marL="1143000" indent="-228600" eaLnBrk="0" hangingPunct="0">
                <a:spcBef>
                  <a:spcPct val="20000"/>
                </a:spcBef>
                <a:buFont typeface="Arial" charset="0"/>
                <a:buChar char="•"/>
                <a:defRPr sz="2400">
                  <a:solidFill>
                    <a:schemeClr val="tx1"/>
                  </a:solidFill>
                  <a:latin typeface="Calibri" pitchFamily="34" charset="0"/>
                  <a:ea typeface="新細明體" charset="-120"/>
                </a:defRPr>
              </a:lvl3pPr>
              <a:lvl4pPr marL="1600200" indent="-228600" eaLnBrk="0" hangingPunct="0">
                <a:spcBef>
                  <a:spcPct val="20000"/>
                </a:spcBef>
                <a:buFont typeface="Arial" charset="0"/>
                <a:buChar char="–"/>
                <a:defRPr sz="2000">
                  <a:solidFill>
                    <a:schemeClr val="tx1"/>
                  </a:solidFill>
                  <a:latin typeface="Calibri" pitchFamily="34" charset="0"/>
                  <a:ea typeface="新細明體" charset="-120"/>
                </a:defRPr>
              </a:lvl4pPr>
              <a:lvl5pPr marL="2057400" indent="-228600" eaLnBrk="0" hangingPunct="0">
                <a:spcBef>
                  <a:spcPct val="20000"/>
                </a:spcBef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Calibri" pitchFamily="34" charset="0"/>
                  <a:ea typeface="新細明體" charset="-12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Calibri" pitchFamily="34" charset="0"/>
                  <a:ea typeface="新細明體" charset="-12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Calibri" pitchFamily="34" charset="0"/>
                  <a:ea typeface="新細明體" charset="-12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Calibri" pitchFamily="34" charset="0"/>
                  <a:ea typeface="新細明體" charset="-12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Calibri" pitchFamily="34" charset="0"/>
                  <a:ea typeface="新細明體" charset="-120"/>
                </a:defRPr>
              </a:lvl9pPr>
            </a:lstStyle>
            <a:p>
              <a:pPr marL="133350" indent="-133350" algn="just" eaLnBrk="1" hangingPunct="1">
                <a:spcBef>
                  <a:spcPct val="0"/>
                </a:spcBef>
                <a:buFontTx/>
                <a:buNone/>
                <a:defRPr/>
              </a:pPr>
              <a:r>
                <a:rPr lang="en-US" altLang="zh-TW" sz="1400" dirty="0" smtClean="0">
                  <a:latin typeface="+mj-lt"/>
                  <a:ea typeface="+mj-ea"/>
                  <a:cs typeface="Times New Roman" pitchFamily="18" charset="0"/>
                </a:rPr>
                <a:t>1.</a:t>
              </a:r>
              <a:r>
                <a:rPr lang="zh-TW" altLang="en-US" sz="1400" dirty="0" smtClean="0">
                  <a:latin typeface="+mj-lt"/>
                  <a:ea typeface="+mj-ea"/>
                  <a:cs typeface="Times New Roman" pitchFamily="18" charset="0"/>
                </a:rPr>
                <a:t>促進</a:t>
              </a:r>
              <a:r>
                <a:rPr lang="zh-TW" altLang="en-US" sz="1400" b="1" dirty="0" smtClean="0">
                  <a:solidFill>
                    <a:srgbClr val="FF0000"/>
                  </a:solidFill>
                  <a:latin typeface="+mj-lt"/>
                  <a:ea typeface="+mj-ea"/>
                  <a:cs typeface="Times New Roman" pitchFamily="18" charset="0"/>
                </a:rPr>
                <a:t>產業整線系統接單能量</a:t>
              </a:r>
              <a:r>
                <a:rPr lang="zh-TW" altLang="en-US" sz="1400" dirty="0" smtClean="0">
                  <a:latin typeface="+mj-lt"/>
                  <a:ea typeface="+mj-ea"/>
                  <a:cs typeface="Times New Roman" pitchFamily="18" charset="0"/>
                </a:rPr>
                <a:t>，擺脫單機同質產品的殺價競爭。</a:t>
              </a:r>
              <a:endParaRPr lang="en-US" altLang="zh-TW" sz="1400" dirty="0" smtClean="0">
                <a:latin typeface="+mj-lt"/>
                <a:ea typeface="+mj-ea"/>
                <a:cs typeface="Times New Roman" pitchFamily="18" charset="0"/>
              </a:endParaRPr>
            </a:p>
            <a:p>
              <a:pPr algn="just" eaLnBrk="1" hangingPunct="1">
                <a:spcBef>
                  <a:spcPct val="0"/>
                </a:spcBef>
                <a:buFontTx/>
                <a:buNone/>
                <a:defRPr/>
              </a:pPr>
              <a:r>
                <a:rPr lang="en-US" altLang="zh-TW" sz="1400" dirty="0" smtClean="0">
                  <a:latin typeface="+mj-lt"/>
                  <a:ea typeface="+mj-ea"/>
                  <a:cs typeface="Times New Roman" pitchFamily="18" charset="0"/>
                </a:rPr>
                <a:t>2.</a:t>
              </a:r>
              <a:r>
                <a:rPr lang="zh-TW" altLang="en-US" sz="1400" dirty="0" smtClean="0">
                  <a:latin typeface="+mj-lt"/>
                  <a:ea typeface="+mj-ea"/>
                  <a:cs typeface="Times New Roman" pitchFamily="18" charset="0"/>
                </a:rPr>
                <a:t>整線系統輸出，提升附加價值</a:t>
              </a:r>
              <a:r>
                <a:rPr lang="en-US" altLang="zh-TW" sz="1400" b="1" dirty="0" smtClean="0">
                  <a:solidFill>
                    <a:srgbClr val="FF0000"/>
                  </a:solidFill>
                  <a:latin typeface="+mj-lt"/>
                  <a:ea typeface="+mj-ea"/>
                  <a:cs typeface="Times New Roman" pitchFamily="18" charset="0"/>
                </a:rPr>
                <a:t>30%</a:t>
              </a:r>
              <a:r>
                <a:rPr lang="zh-TW" altLang="en-US" sz="1400" dirty="0" smtClean="0">
                  <a:latin typeface="+mj-lt"/>
                  <a:ea typeface="+mj-ea"/>
                  <a:cs typeface="Times New Roman" pitchFamily="18" charset="0"/>
                </a:rPr>
                <a:t>以上。</a:t>
              </a:r>
              <a:endParaRPr lang="en-US" altLang="zh-TW" sz="1400" dirty="0" smtClean="0">
                <a:latin typeface="+mj-lt"/>
                <a:ea typeface="+mj-ea"/>
                <a:cs typeface="Times New Roman" pitchFamily="18" charset="0"/>
              </a:endParaRPr>
            </a:p>
          </p:txBody>
        </p:sp>
        <p:sp>
          <p:nvSpPr>
            <p:cNvPr id="20" name="向右箭號 45"/>
            <p:cNvSpPr>
              <a:spLocks noChangeArrowheads="1"/>
            </p:cNvSpPr>
            <p:nvPr/>
          </p:nvSpPr>
          <p:spPr bwMode="auto">
            <a:xfrm>
              <a:off x="6467489" y="1936214"/>
              <a:ext cx="414337" cy="420688"/>
            </a:xfrm>
            <a:prstGeom prst="rightArrow">
              <a:avLst>
                <a:gd name="adj1" fmla="val 50000"/>
                <a:gd name="adj2" fmla="val 50000"/>
              </a:avLst>
            </a:prstGeom>
            <a:solidFill>
              <a:srgbClr val="FF0000"/>
            </a:solidFill>
            <a:ln w="25400" algn="ctr">
              <a:solidFill>
                <a:srgbClr val="FF0000"/>
              </a:solidFill>
              <a:miter lim="800000"/>
              <a:headEnd/>
              <a:tailEnd/>
            </a:ln>
          </p:spPr>
          <p:txBody>
            <a:bodyPr anchor="ctr"/>
            <a:lstStyle/>
            <a:p>
              <a:pPr algn="ctr" eaLnBrk="1" hangingPunct="1"/>
              <a:endParaRPr lang="zh-TW" altLang="en-US" sz="1600" b="1">
                <a:solidFill>
                  <a:srgbClr val="000000"/>
                </a:solidFill>
                <a:latin typeface="+mj-lt"/>
                <a:ea typeface="+mj-ea"/>
                <a:cs typeface="Times New Roman" pitchFamily="18" charset="0"/>
              </a:endParaRPr>
            </a:p>
          </p:txBody>
        </p:sp>
        <p:sp>
          <p:nvSpPr>
            <p:cNvPr id="21" name="向右箭號 49"/>
            <p:cNvSpPr>
              <a:spLocks noChangeArrowheads="1"/>
            </p:cNvSpPr>
            <p:nvPr/>
          </p:nvSpPr>
          <p:spPr bwMode="auto">
            <a:xfrm>
              <a:off x="3273395" y="1936214"/>
              <a:ext cx="412750" cy="420688"/>
            </a:xfrm>
            <a:prstGeom prst="rightArrow">
              <a:avLst>
                <a:gd name="adj1" fmla="val 50000"/>
                <a:gd name="adj2" fmla="val 50000"/>
              </a:avLst>
            </a:prstGeom>
            <a:solidFill>
              <a:srgbClr val="FF0000"/>
            </a:solidFill>
            <a:ln w="25400" algn="ctr">
              <a:solidFill>
                <a:srgbClr val="FF0000"/>
              </a:solidFill>
              <a:miter lim="800000"/>
              <a:headEnd/>
              <a:tailEnd/>
            </a:ln>
          </p:spPr>
          <p:txBody>
            <a:bodyPr anchor="ctr"/>
            <a:lstStyle/>
            <a:p>
              <a:pPr algn="ctr" eaLnBrk="1" hangingPunct="1"/>
              <a:endParaRPr lang="zh-TW" altLang="en-US" sz="1600" b="1">
                <a:solidFill>
                  <a:srgbClr val="000000"/>
                </a:solidFill>
                <a:latin typeface="+mj-lt"/>
                <a:ea typeface="+mj-ea"/>
                <a:cs typeface="Times New Roman" pitchFamily="18" charset="0"/>
              </a:endParaRPr>
            </a:p>
          </p:txBody>
        </p:sp>
        <p:grpSp>
          <p:nvGrpSpPr>
            <p:cNvPr id="22" name="群組 41"/>
            <p:cNvGrpSpPr>
              <a:grpSpLocks/>
            </p:cNvGrpSpPr>
            <p:nvPr/>
          </p:nvGrpSpPr>
          <p:grpSpPr bwMode="auto">
            <a:xfrm>
              <a:off x="3881422" y="4015357"/>
              <a:ext cx="2187244" cy="640826"/>
              <a:chOff x="3809984" y="4015357"/>
              <a:chExt cx="2187244" cy="640826"/>
            </a:xfrm>
          </p:grpSpPr>
          <p:pic>
            <p:nvPicPr>
              <p:cNvPr id="26" name="Picture 24"/>
              <p:cNvPicPr>
                <a:picLocks noChangeAspect="1" noChangeArrowheads="1"/>
              </p:cNvPicPr>
              <p:nvPr/>
            </p:nvPicPr>
            <p:blipFill>
              <a:blip r:embed="rId6" cstate="print">
                <a:extLst>
                  <a:ext uri="{28A0092B-C50C-407E-A947-70E740481C1C}">
                    <a14:useLocalDpi xmlns:a14="http://schemas.microsoft.com/office/drawing/2010/main" xmlns="" val="0"/>
                  </a:ext>
                </a:extLst>
              </a:blip>
              <a:srcRect t="47873" r="2173"/>
              <a:stretch>
                <a:fillRect/>
              </a:stretch>
            </p:blipFill>
            <p:spPr bwMode="auto">
              <a:xfrm>
                <a:off x="5524509" y="4086809"/>
                <a:ext cx="472719" cy="481012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 xmlns="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  <p:pic>
            <p:nvPicPr>
              <p:cNvPr id="27" name="Picture 25"/>
              <p:cNvPicPr>
                <a:picLocks noChangeAspect="1" noChangeArrowheads="1"/>
              </p:cNvPicPr>
              <p:nvPr/>
            </p:nvPicPr>
            <p:blipFill>
              <a:blip r:embed="rId7" cstate="print">
                <a:extLst>
                  <a:ext uri="{28A0092B-C50C-407E-A947-70E740481C1C}">
                    <a14:useLocalDpi xmlns:a14="http://schemas.microsoft.com/office/drawing/2010/main" xmlns="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4953000" y="4086809"/>
                <a:ext cx="445794" cy="454024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 xmlns="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  <p:pic>
            <p:nvPicPr>
              <p:cNvPr id="28" name="Picture 27" descr="http://proetools.com/wp-content/uploads/2010/06/mech-1-sm.jpg"/>
              <p:cNvPicPr>
                <a:picLocks noChangeAspect="1" noChangeArrowheads="1"/>
              </p:cNvPicPr>
              <p:nvPr/>
            </p:nvPicPr>
            <p:blipFill>
              <a:blip r:embed="rId8" cstate="print">
                <a:extLst>
                  <a:ext uri="{28A0092B-C50C-407E-A947-70E740481C1C}">
                    <a14:useLocalDpi xmlns:a14="http://schemas.microsoft.com/office/drawing/2010/main" xmlns="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3809984" y="4015357"/>
                <a:ext cx="1000132" cy="640826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 xmlns="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</p:grpSp>
        <p:pic>
          <p:nvPicPr>
            <p:cNvPr id="23" name="Picture 24" descr="C:\Documents and Settings\e10221\桌面\104 年工業局簡報\工具機4.0\Manufacturing-Simulation-Plant-Simulation-in-Tecnomatix-12.jpg"/>
            <p:cNvPicPr>
              <a:picLocks noChangeAspect="1" noChangeArrowheads="1"/>
            </p:cNvPicPr>
            <p:nvPr/>
          </p:nvPicPr>
          <p:blipFill>
            <a:blip r:embed="rId9" cstate="print">
              <a:extLst>
                <a:ext uri="{28A0092B-C50C-407E-A947-70E740481C1C}">
                  <a14:useLocalDpi xmlns:a14="http://schemas.microsoft.com/office/drawing/2010/main" xmlns="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7024747" y="3512945"/>
              <a:ext cx="2428892" cy="114300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24" name="Picture 32"/>
            <p:cNvPicPr>
              <a:picLocks noChangeAspect="1" noChangeArrowheads="1"/>
            </p:cNvPicPr>
            <p:nvPr/>
          </p:nvPicPr>
          <p:blipFill>
            <a:blip r:embed="rId10" cstate="print">
              <a:extLst>
                <a:ext uri="{28A0092B-C50C-407E-A947-70E740481C1C}">
                  <a14:useLocalDpi xmlns:a14="http://schemas.microsoft.com/office/drawing/2010/main" xmlns="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024160" y="3643128"/>
              <a:ext cx="669925" cy="42862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cxnSp>
          <p:nvCxnSpPr>
            <p:cNvPr id="25" name="直線單箭頭接點 44"/>
            <p:cNvCxnSpPr>
              <a:cxnSpLocks noChangeShapeType="1"/>
            </p:cNvCxnSpPr>
            <p:nvPr/>
          </p:nvCxnSpPr>
          <p:spPr bwMode="auto">
            <a:xfrm>
              <a:off x="1452513" y="3857485"/>
              <a:ext cx="1571649" cy="2114"/>
            </a:xfrm>
            <a:prstGeom prst="straightConnector1">
              <a:avLst/>
            </a:prstGeom>
            <a:noFill/>
            <a:ln w="38100" algn="ctr">
              <a:solidFill>
                <a:srgbClr val="00B0F0"/>
              </a:solidFill>
              <a:round/>
              <a:headEnd/>
              <a:tailEnd type="arrow" w="med" len="med"/>
            </a:ln>
            <a:extLst>
              <a:ext uri="{909E8E84-426E-40DD-AFC4-6F175D3DCCD1}">
                <a14:hiddenFill xmlns:a14="http://schemas.microsoft.com/office/drawing/2010/main" xmlns="">
                  <a:noFill/>
                </a14:hiddenFill>
              </a:ext>
            </a:extLst>
          </p:spPr>
        </p:cxnSp>
      </p:grpSp>
      <p:sp>
        <p:nvSpPr>
          <p:cNvPr id="33" name="矩形 48"/>
          <p:cNvSpPr>
            <a:spLocks noChangeArrowheads="1"/>
          </p:cNvSpPr>
          <p:nvPr/>
        </p:nvSpPr>
        <p:spPr bwMode="auto">
          <a:xfrm>
            <a:off x="881063" y="1443038"/>
            <a:ext cx="8104187" cy="400050"/>
          </a:xfrm>
          <a:prstGeom prst="rect">
            <a:avLst/>
          </a:prstGeom>
          <a:solidFill>
            <a:srgbClr val="FFE5FF"/>
          </a:solidFill>
          <a:ln w="3175">
            <a:solidFill>
              <a:srgbClr val="FF3F3F"/>
            </a:solidFill>
            <a:prstDash val="sysDash"/>
            <a:miter lim="800000"/>
            <a:headEnd/>
            <a:tailEnd/>
          </a:ln>
        </p:spPr>
        <p:txBody>
          <a:bodyPr>
            <a:spAutoFit/>
          </a:bodyPr>
          <a:lstStyle/>
          <a:p>
            <a:pPr marL="180975" indent="-180975" algn="ctr">
              <a:spcBef>
                <a:spcPct val="20000"/>
              </a:spcBef>
              <a:buClr>
                <a:srgbClr val="669999"/>
              </a:buClr>
            </a:pPr>
            <a:r>
              <a:rPr lang="zh-TW" altLang="en-US" sz="1600" b="1">
                <a:latin typeface="+mj-lt"/>
                <a:ea typeface="+mj-ea"/>
                <a:cs typeface="Times New Roman" pitchFamily="18" charset="0"/>
              </a:rPr>
              <a:t>工具機</a:t>
            </a:r>
            <a:r>
              <a:rPr lang="en-US" altLang="zh-TW" sz="1600" b="1">
                <a:latin typeface="+mj-lt"/>
                <a:ea typeface="+mj-ea"/>
                <a:cs typeface="Times New Roman" pitchFamily="18" charset="0"/>
              </a:rPr>
              <a:t>+</a:t>
            </a:r>
            <a:r>
              <a:rPr lang="zh-TW" altLang="en-US" sz="1600" b="1">
                <a:latin typeface="+mj-lt"/>
                <a:ea typeface="+mj-ea"/>
                <a:cs typeface="Times New Roman" pitchFamily="18" charset="0"/>
              </a:rPr>
              <a:t>系統整合技術 </a:t>
            </a:r>
            <a:r>
              <a:rPr lang="zh-TW" altLang="en-US" sz="2000" b="1">
                <a:latin typeface="+mj-lt"/>
                <a:ea typeface="+mj-ea"/>
                <a:cs typeface="Times New Roman" pitchFamily="18" charset="0"/>
              </a:rPr>
              <a:t>→</a:t>
            </a:r>
            <a:r>
              <a:rPr lang="zh-TW" altLang="en-US" sz="1800" b="1">
                <a:latin typeface="+mj-lt"/>
                <a:ea typeface="+mj-ea"/>
                <a:cs typeface="Times New Roman" pitchFamily="18" charset="0"/>
              </a:rPr>
              <a:t> </a:t>
            </a:r>
            <a:r>
              <a:rPr lang="zh-TW" altLang="en-US" sz="1600" b="1">
                <a:latin typeface="+mj-lt"/>
                <a:ea typeface="+mj-ea"/>
                <a:cs typeface="Times New Roman" pitchFamily="18" charset="0"/>
              </a:rPr>
              <a:t>整線智慧製造系統輸出 → 增加國內應用實績並擴大出口  </a:t>
            </a:r>
          </a:p>
        </p:txBody>
      </p:sp>
      <p:grpSp>
        <p:nvGrpSpPr>
          <p:cNvPr id="34" name="群組 33"/>
          <p:cNvGrpSpPr>
            <a:grpSpLocks/>
          </p:cNvGrpSpPr>
          <p:nvPr/>
        </p:nvGrpSpPr>
        <p:grpSpPr bwMode="auto">
          <a:xfrm>
            <a:off x="595313" y="1443038"/>
            <a:ext cx="396875" cy="400050"/>
            <a:chOff x="2714612" y="1285860"/>
            <a:chExt cx="354012" cy="342900"/>
          </a:xfrm>
        </p:grpSpPr>
        <p:sp>
          <p:nvSpPr>
            <p:cNvPr id="35" name="圓角矩形 34"/>
            <p:cNvSpPr/>
            <p:nvPr/>
          </p:nvSpPr>
          <p:spPr>
            <a:xfrm>
              <a:off x="2714612" y="1285860"/>
              <a:ext cx="354012" cy="342900"/>
            </a:xfrm>
            <a:prstGeom prst="roundRect">
              <a:avLst/>
            </a:prstGeom>
            <a:gradFill>
              <a:gsLst>
                <a:gs pos="0">
                  <a:schemeClr val="bg1"/>
                </a:gs>
                <a:gs pos="100000">
                  <a:srgbClr val="FFBDBD"/>
                </a:gs>
              </a:gsLst>
              <a:lin ang="5400000" scaled="0"/>
            </a:gradFill>
            <a:ln>
              <a:solidFill>
                <a:srgbClr val="FF2525"/>
              </a:solidFill>
            </a:ln>
          </p:spPr>
          <p:style>
            <a:lnRef idx="2">
              <a:schemeClr val="accent2"/>
            </a:lnRef>
            <a:fillRef idx="1">
              <a:schemeClr val="lt1"/>
            </a:fillRef>
            <a:effectRef idx="0">
              <a:schemeClr val="accent2"/>
            </a:effectRef>
            <a:fontRef idx="minor">
              <a:schemeClr val="dk1"/>
            </a:fontRef>
          </p:style>
          <p:txBody>
            <a:bodyPr anchor="ctr"/>
            <a:lstStyle/>
            <a:p>
              <a:pPr marL="542925" indent="-95250">
                <a:defRPr/>
              </a:pPr>
              <a:endParaRPr lang="zh-TW" altLang="en-US" sz="1100" b="1" dirty="0">
                <a:solidFill>
                  <a:schemeClr val="tx1"/>
                </a:solidFill>
                <a:latin typeface="+mj-lt"/>
                <a:ea typeface="+mj-ea"/>
                <a:cs typeface="Times New Roman" pitchFamily="18" charset="0"/>
              </a:endParaRPr>
            </a:p>
          </p:txBody>
        </p:sp>
        <p:pic>
          <p:nvPicPr>
            <p:cNvPr id="36" name="Picture 3" descr="C:\Documents and Settings\e10221\桌面\car.png"/>
            <p:cNvPicPr>
              <a:picLocks noChangeAspect="1" noChangeArrowheads="1"/>
            </p:cNvPicPr>
            <p:nvPr/>
          </p:nvPicPr>
          <p:blipFill>
            <a:blip r:embed="rId11" cstate="print">
              <a:extLst>
                <a:ext uri="{28A0092B-C50C-407E-A947-70E740481C1C}">
                  <a14:useLocalDpi xmlns:a14="http://schemas.microsoft.com/office/drawing/2010/main" xmlns="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786050" y="1357298"/>
              <a:ext cx="214314" cy="21431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sp>
        <p:nvSpPr>
          <p:cNvPr id="37" name="標題 1"/>
          <p:cNvSpPr txBox="1">
            <a:spLocks/>
          </p:cNvSpPr>
          <p:nvPr/>
        </p:nvSpPr>
        <p:spPr bwMode="auto">
          <a:xfrm>
            <a:off x="814388" y="44450"/>
            <a:ext cx="8170862" cy="584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sz="3600" b="0">
                <a:solidFill>
                  <a:srgbClr val="000000"/>
                </a:solidFill>
                <a:latin typeface="Gulim" pitchFamily="34" charset="-127"/>
                <a:ea typeface="Gulim" pitchFamily="34" charset="-127"/>
                <a:cs typeface="Arial Unicode MS" pitchFamily="34" charset="-120"/>
              </a:defRPr>
            </a:lvl1pPr>
            <a:lvl2pPr algn="l" rtl="0" eaLnBrk="0" fontAlgn="base" hangingPunct="0">
              <a:spcBef>
                <a:spcPct val="0"/>
              </a:spcBef>
              <a:spcAft>
                <a:spcPct val="0"/>
              </a:spcAft>
              <a:defRPr sz="3600" b="1">
                <a:solidFill>
                  <a:srgbClr val="000000"/>
                </a:solidFill>
                <a:latin typeface="Times New Roman" pitchFamily="18" charset="0"/>
                <a:ea typeface="標楷體" pitchFamily="65" charset="-120"/>
                <a:cs typeface="Times New Roman" pitchFamily="18" charset="0"/>
              </a:defRPr>
            </a:lvl2pPr>
            <a:lvl3pPr algn="l" rtl="0" eaLnBrk="0" fontAlgn="base" hangingPunct="0">
              <a:spcBef>
                <a:spcPct val="0"/>
              </a:spcBef>
              <a:spcAft>
                <a:spcPct val="0"/>
              </a:spcAft>
              <a:defRPr sz="3600" b="1">
                <a:solidFill>
                  <a:srgbClr val="000000"/>
                </a:solidFill>
                <a:latin typeface="Times New Roman" pitchFamily="18" charset="0"/>
                <a:ea typeface="標楷體" pitchFamily="65" charset="-120"/>
                <a:cs typeface="Times New Roman" pitchFamily="18" charset="0"/>
              </a:defRPr>
            </a:lvl3pPr>
            <a:lvl4pPr algn="l" rtl="0" eaLnBrk="0" fontAlgn="base" hangingPunct="0">
              <a:spcBef>
                <a:spcPct val="0"/>
              </a:spcBef>
              <a:spcAft>
                <a:spcPct val="0"/>
              </a:spcAft>
              <a:defRPr sz="3600" b="1">
                <a:solidFill>
                  <a:srgbClr val="000000"/>
                </a:solidFill>
                <a:latin typeface="Times New Roman" pitchFamily="18" charset="0"/>
                <a:ea typeface="標楷體" pitchFamily="65" charset="-120"/>
                <a:cs typeface="Times New Roman" pitchFamily="18" charset="0"/>
              </a:defRPr>
            </a:lvl4pPr>
            <a:lvl5pPr algn="l" rtl="0" eaLnBrk="0" fontAlgn="base" hangingPunct="0">
              <a:spcBef>
                <a:spcPct val="0"/>
              </a:spcBef>
              <a:spcAft>
                <a:spcPct val="0"/>
              </a:spcAft>
              <a:defRPr sz="3600" b="1">
                <a:solidFill>
                  <a:srgbClr val="000000"/>
                </a:solidFill>
                <a:latin typeface="Times New Roman" pitchFamily="18" charset="0"/>
                <a:ea typeface="標楷體" pitchFamily="65" charset="-120"/>
                <a:cs typeface="Times New Roman" pitchFamily="18" charset="0"/>
              </a:defRPr>
            </a:lvl5pPr>
            <a:lvl6pPr marL="457200" algn="l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Helvetica" pitchFamily="34" charset="0"/>
              </a:defRPr>
            </a:lvl6pPr>
            <a:lvl7pPr marL="914400" algn="l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Helvetica" pitchFamily="34" charset="0"/>
              </a:defRPr>
            </a:lvl7pPr>
            <a:lvl8pPr marL="1371600" algn="l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Helvetica" pitchFamily="34" charset="0"/>
              </a:defRPr>
            </a:lvl8pPr>
            <a:lvl9pPr marL="1828800" algn="l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Helvetica" pitchFamily="34" charset="0"/>
              </a:defRPr>
            </a:lvl9pPr>
          </a:lstStyle>
          <a:p>
            <a:pPr algn="ctr"/>
            <a:r>
              <a:rPr lang="zh-TW" altLang="en-US" b="1" dirty="0">
                <a:latin typeface="+mj-ea"/>
                <a:ea typeface="+mj-ea"/>
              </a:rPr>
              <a:t>參</a:t>
            </a:r>
            <a:r>
              <a:rPr lang="zh-TW" altLang="en-US" b="1" dirty="0" smtClean="0">
                <a:latin typeface="+mj-ea"/>
                <a:ea typeface="+mj-ea"/>
              </a:rPr>
              <a:t>、產業短期加強作法</a:t>
            </a:r>
            <a:endParaRPr lang="zh-TW" altLang="en-US" b="1" dirty="0">
              <a:latin typeface="+mj-ea"/>
              <a:ea typeface="+mj-ea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380974282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Picture 2" descr="http://hirecruit.nat.gov.tw/chinese/images/logo_idic.gif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" y="1"/>
            <a:ext cx="1615689" cy="597899"/>
          </a:xfrm>
          <a:prstGeom prst="rect">
            <a:avLst/>
          </a:prstGeom>
          <a:noFill/>
        </p:spPr>
      </p:pic>
      <p:sp>
        <p:nvSpPr>
          <p:cNvPr id="3" name="標題 1"/>
          <p:cNvSpPr txBox="1">
            <a:spLocks/>
          </p:cNvSpPr>
          <p:nvPr/>
        </p:nvSpPr>
        <p:spPr bwMode="auto">
          <a:xfrm>
            <a:off x="1639888" y="116632"/>
            <a:ext cx="6696075" cy="6810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defPPr>
              <a:defRPr lang="zh-TW"/>
            </a:defPPr>
            <a:lvl1pPr algn="ctr" eaLnBrk="0" hangingPunct="0">
              <a:defRPr sz="3600" b="0">
                <a:solidFill>
                  <a:srgbClr val="000000"/>
                </a:solidFill>
                <a:latin typeface="+mj-ea"/>
                <a:ea typeface="+mj-ea"/>
                <a:cs typeface="Arial Unicode MS" pitchFamily="34" charset="-120"/>
              </a:defRPr>
            </a:lvl1pPr>
            <a:lvl2pPr eaLnBrk="0" hangingPunct="0">
              <a:defRPr sz="3600" b="1">
                <a:solidFill>
                  <a:srgbClr val="000000"/>
                </a:solidFill>
                <a:latin typeface="Times New Roman" pitchFamily="18" charset="0"/>
                <a:ea typeface="標楷體" pitchFamily="65" charset="-120"/>
                <a:cs typeface="Times New Roman" pitchFamily="18" charset="0"/>
              </a:defRPr>
            </a:lvl2pPr>
            <a:lvl3pPr eaLnBrk="0" hangingPunct="0">
              <a:defRPr sz="3600" b="1">
                <a:solidFill>
                  <a:srgbClr val="000000"/>
                </a:solidFill>
                <a:latin typeface="Times New Roman" pitchFamily="18" charset="0"/>
                <a:ea typeface="標楷體" pitchFamily="65" charset="-120"/>
                <a:cs typeface="Times New Roman" pitchFamily="18" charset="0"/>
              </a:defRPr>
            </a:lvl3pPr>
            <a:lvl4pPr eaLnBrk="0" hangingPunct="0">
              <a:defRPr sz="3600" b="1">
                <a:solidFill>
                  <a:srgbClr val="000000"/>
                </a:solidFill>
                <a:latin typeface="Times New Roman" pitchFamily="18" charset="0"/>
                <a:ea typeface="標楷體" pitchFamily="65" charset="-120"/>
                <a:cs typeface="Times New Roman" pitchFamily="18" charset="0"/>
              </a:defRPr>
            </a:lvl4pPr>
            <a:lvl5pPr eaLnBrk="0" hangingPunct="0">
              <a:defRPr sz="3600" b="1">
                <a:solidFill>
                  <a:srgbClr val="000000"/>
                </a:solidFill>
                <a:latin typeface="Times New Roman" pitchFamily="18" charset="0"/>
                <a:ea typeface="標楷體" pitchFamily="65" charset="-120"/>
                <a:cs typeface="Times New Roman" pitchFamily="18" charset="0"/>
              </a:defRPr>
            </a:lvl5pPr>
            <a:lvl6pPr marL="45720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Helvetica" pitchFamily="34" charset="0"/>
              </a:defRPr>
            </a:lvl6pPr>
            <a:lvl7pPr marL="91440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Helvetica" pitchFamily="34" charset="0"/>
              </a:defRPr>
            </a:lvl7pPr>
            <a:lvl8pPr marL="137160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Helvetica" pitchFamily="34" charset="0"/>
              </a:defRPr>
            </a:lvl8pPr>
            <a:lvl9pPr marL="182880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Helvetica" pitchFamily="34" charset="0"/>
              </a:defRPr>
            </a:lvl9pPr>
          </a:lstStyle>
          <a:p>
            <a:r>
              <a:rPr lang="zh-TW" altLang="en-US" b="1" dirty="0" smtClean="0"/>
              <a:t>肆、</a:t>
            </a:r>
            <a:r>
              <a:rPr lang="zh-TW" altLang="en-US" b="1" dirty="0"/>
              <a:t>結語</a:t>
            </a:r>
          </a:p>
        </p:txBody>
      </p:sp>
      <p:sp>
        <p:nvSpPr>
          <p:cNvPr id="4" name="文字方塊 2"/>
          <p:cNvSpPr txBox="1">
            <a:spLocks noChangeArrowheads="1"/>
          </p:cNvSpPr>
          <p:nvPr/>
        </p:nvSpPr>
        <p:spPr bwMode="auto">
          <a:xfrm>
            <a:off x="416942" y="980728"/>
            <a:ext cx="9072562" cy="4985980"/>
          </a:xfrm>
          <a:prstGeom prst="rect">
            <a:avLst/>
          </a:prstGeom>
          <a:noFill/>
          <a:ln w="19050" cap="flat" cmpd="sng" algn="ctr">
            <a:noFill/>
            <a:prstDash val="solid"/>
          </a:ln>
          <a:effectLst/>
        </p:spPr>
        <p:txBody>
          <a:bodyPr wrap="square">
            <a:spAutoFit/>
          </a:bodyPr>
          <a:lstStyle>
            <a:lvl1pPr marL="457200" indent="-457200">
              <a:defRPr kumimoji="1" sz="2400">
                <a:solidFill>
                  <a:schemeClr val="tx1"/>
                </a:solidFill>
                <a:latin typeface="Times New Roman" pitchFamily="18" charset="0"/>
                <a:ea typeface="標楷體" pitchFamily="65" charset="-120"/>
              </a:defRPr>
            </a:lvl1pPr>
            <a:lvl2pPr marL="742950" indent="-285750">
              <a:defRPr kumimoji="1" sz="2400">
                <a:solidFill>
                  <a:schemeClr val="tx1"/>
                </a:solidFill>
                <a:latin typeface="Times New Roman" pitchFamily="18" charset="0"/>
                <a:ea typeface="標楷體" pitchFamily="65" charset="-120"/>
              </a:defRPr>
            </a:lvl2pPr>
            <a:lvl3pPr marL="1143000" indent="-228600">
              <a:defRPr kumimoji="1" sz="2400">
                <a:solidFill>
                  <a:schemeClr val="tx1"/>
                </a:solidFill>
                <a:latin typeface="Times New Roman" pitchFamily="18" charset="0"/>
                <a:ea typeface="標楷體" pitchFamily="65" charset="-120"/>
              </a:defRPr>
            </a:lvl3pPr>
            <a:lvl4pPr marL="1600200" indent="-228600">
              <a:defRPr kumimoji="1" sz="2400">
                <a:solidFill>
                  <a:schemeClr val="tx1"/>
                </a:solidFill>
                <a:latin typeface="Times New Roman" pitchFamily="18" charset="0"/>
                <a:ea typeface="標楷體" pitchFamily="65" charset="-120"/>
              </a:defRPr>
            </a:lvl4pPr>
            <a:lvl5pPr marL="2057400" indent="-228600">
              <a:defRPr kumimoji="1" sz="2400">
                <a:solidFill>
                  <a:schemeClr val="tx1"/>
                </a:solidFill>
                <a:latin typeface="Times New Roman" pitchFamily="18" charset="0"/>
                <a:ea typeface="標楷體" pitchFamily="65" charset="-12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itchFamily="18" charset="0"/>
                <a:ea typeface="標楷體" pitchFamily="65" charset="-12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itchFamily="18" charset="0"/>
                <a:ea typeface="標楷體" pitchFamily="65" charset="-12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itchFamily="18" charset="0"/>
                <a:ea typeface="標楷體" pitchFamily="65" charset="-12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itchFamily="18" charset="0"/>
                <a:ea typeface="標楷體" pitchFamily="65" charset="-120"/>
              </a:defRPr>
            </a:lvl9pPr>
          </a:lstStyle>
          <a:p>
            <a:pPr marL="631825" marR="0" lvl="0" indent="-631825" algn="just" defTabSz="914400" eaLnBrk="1" fontAlgn="auto" latinLnBrk="0" hangingPunct="1">
              <a:lnSpc>
                <a:spcPct val="100000"/>
              </a:lnSpc>
              <a:spcBef>
                <a:spcPts val="60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r>
              <a:rPr kumimoji="1" lang="zh-TW" altLang="en-US" sz="2400" b="0" i="0" u="none" strike="noStrike" kern="0" cap="none" spc="0" normalizeH="0" baseline="0" noProof="0" dirty="0" smtClean="0">
                <a:ln>
                  <a:noFill/>
                </a:ln>
                <a:effectLst/>
                <a:uLnTx/>
                <a:uFillTx/>
                <a:latin typeface="Arial" panose="020B0604020202020204" pitchFamily="34" charset="0"/>
                <a:ea typeface="標楷體" pitchFamily="65" charset="-120"/>
                <a:cs typeface="Arial" panose="020B0604020202020204" pitchFamily="34" charset="0"/>
              </a:rPr>
              <a:t>一、國際匯率波動造成我國機械產品出口之高性價比優勢不再，須開發具有市場區隔性及</a:t>
            </a:r>
            <a:r>
              <a:rPr kumimoji="1" lang="zh-TW" altLang="en-US" sz="2400" b="0" i="0" u="none" strike="noStrike" kern="0" cap="none" spc="0" normalizeH="0" baseline="0" noProof="0" dirty="0">
                <a:ln>
                  <a:noFill/>
                </a:ln>
                <a:effectLst/>
                <a:uLnTx/>
                <a:uFillTx/>
                <a:latin typeface="Arial" panose="020B0604020202020204" pitchFamily="34" charset="0"/>
                <a:ea typeface="標楷體" pitchFamily="65" charset="-120"/>
                <a:cs typeface="Arial" panose="020B0604020202020204" pitchFamily="34" charset="0"/>
              </a:rPr>
              <a:t>差異</a:t>
            </a:r>
            <a:r>
              <a:rPr kumimoji="1" lang="zh-TW" altLang="en-US" sz="2400" b="0" i="0" u="none" strike="noStrike" kern="0" cap="none" spc="0" normalizeH="0" baseline="0" noProof="0" dirty="0" smtClean="0">
                <a:ln>
                  <a:noFill/>
                </a:ln>
                <a:effectLst/>
                <a:uLnTx/>
                <a:uFillTx/>
                <a:latin typeface="Arial" panose="020B0604020202020204" pitchFamily="34" charset="0"/>
                <a:ea typeface="標楷體" pitchFamily="65" charset="-120"/>
                <a:cs typeface="Arial" panose="020B0604020202020204" pitchFamily="34" charset="0"/>
              </a:rPr>
              <a:t>化之產品，以再次取得競爭優勢。</a:t>
            </a:r>
            <a:endParaRPr kumimoji="1" lang="en-US" altLang="zh-TW" sz="2400" b="0" i="0" u="none" strike="noStrike" kern="0" cap="none" spc="0" normalizeH="0" baseline="0" noProof="0" dirty="0" smtClean="0">
              <a:ln>
                <a:noFill/>
              </a:ln>
              <a:effectLst/>
              <a:uLnTx/>
              <a:uFillTx/>
              <a:latin typeface="Arial" panose="020B0604020202020204" pitchFamily="34" charset="0"/>
              <a:ea typeface="標楷體" pitchFamily="65" charset="-120"/>
              <a:cs typeface="Arial" panose="020B0604020202020204" pitchFamily="34" charset="0"/>
            </a:endParaRPr>
          </a:p>
          <a:p>
            <a:pPr marL="631825" indent="-631825" algn="just" fontAlgn="auto">
              <a:spcBef>
                <a:spcPts val="600"/>
              </a:spcBef>
              <a:spcAft>
                <a:spcPts val="600"/>
              </a:spcAft>
              <a:defRPr/>
            </a:pPr>
            <a:r>
              <a:rPr kumimoji="1" lang="zh-TW" altLang="en-US" sz="2400" b="0" i="0" u="none" strike="noStrike" kern="0" cap="none" spc="0" normalizeH="0" baseline="0" noProof="0" dirty="0" smtClean="0">
                <a:ln>
                  <a:noFill/>
                </a:ln>
                <a:effectLst/>
                <a:uLnTx/>
                <a:uFillTx/>
                <a:latin typeface="Arial" panose="020B0604020202020204" pitchFamily="34" charset="0"/>
                <a:ea typeface="標楷體" pitchFamily="65" charset="-120"/>
                <a:cs typeface="Arial" panose="020B0604020202020204" pitchFamily="34" charset="0"/>
              </a:rPr>
              <a:t>二、</a:t>
            </a:r>
            <a:r>
              <a:rPr lang="zh-TW" altLang="en-US" kern="0" dirty="0">
                <a:latin typeface="Arial" panose="020B0604020202020204" pitchFamily="34" charset="0"/>
                <a:cs typeface="Arial" panose="020B0604020202020204" pitchFamily="34" charset="0"/>
              </a:rPr>
              <a:t>過去機械產業以單機、零組件銷售為主</a:t>
            </a:r>
            <a:r>
              <a:rPr lang="zh-TW" altLang="en-US" kern="0" dirty="0" smtClean="0">
                <a:latin typeface="Arial" panose="020B0604020202020204" pitchFamily="34" charset="0"/>
                <a:cs typeface="Arial" panose="020B0604020202020204" pitchFamily="34" charset="0"/>
              </a:rPr>
              <a:t>，為因應</a:t>
            </a:r>
            <a:r>
              <a:rPr kumimoji="1" lang="zh-TW" altLang="en-US" sz="2400" b="0" i="0" u="none" strike="noStrike" kern="0" cap="none" spc="0" normalizeH="0" baseline="0" noProof="0" dirty="0" smtClean="0">
                <a:ln>
                  <a:noFill/>
                </a:ln>
                <a:effectLst/>
                <a:uLnTx/>
                <a:uFillTx/>
                <a:latin typeface="Arial" panose="020B0604020202020204" pitchFamily="34" charset="0"/>
                <a:ea typeface="標楷體" pitchFamily="65" charset="-120"/>
                <a:cs typeface="Arial" panose="020B0604020202020204" pitchFamily="34" charset="0"/>
              </a:rPr>
              <a:t>全球製造業發展趨勢（缺工、環保、能源、產業升級壓力等）</a:t>
            </a:r>
            <a:r>
              <a:rPr lang="zh-TW" altLang="en-US" kern="0" dirty="0" smtClean="0">
                <a:latin typeface="Arial" panose="020B0604020202020204" pitchFamily="34" charset="0"/>
                <a:cs typeface="Arial" panose="020B0604020202020204" pitchFamily="34" charset="0"/>
              </a:rPr>
              <a:t>，我產業</a:t>
            </a:r>
            <a:r>
              <a:rPr lang="zh-TW" altLang="en-US" kern="0" dirty="0">
                <a:latin typeface="Arial" panose="020B0604020202020204" pitchFamily="34" charset="0"/>
                <a:cs typeface="Arial" panose="020B0604020202020204" pitchFamily="34" charset="0"/>
              </a:rPr>
              <a:t>須結合</a:t>
            </a:r>
            <a:r>
              <a:rPr lang="en-US" altLang="zh-TW" kern="0" dirty="0">
                <a:latin typeface="Arial" panose="020B0604020202020204" pitchFamily="34" charset="0"/>
                <a:cs typeface="Arial" panose="020B0604020202020204" pitchFamily="34" charset="0"/>
              </a:rPr>
              <a:t>ICT</a:t>
            </a:r>
            <a:r>
              <a:rPr lang="zh-TW" altLang="en-US" kern="0" dirty="0">
                <a:latin typeface="Arial" panose="020B0604020202020204" pitchFamily="34" charset="0"/>
                <a:cs typeface="Arial" panose="020B0604020202020204" pitchFamily="34" charset="0"/>
              </a:rPr>
              <a:t>技術，並應用物聯網、大數據、智慧機器人技術</a:t>
            </a:r>
            <a:r>
              <a:rPr lang="zh-TW" altLang="en-US" kern="0" dirty="0" smtClean="0">
                <a:latin typeface="Arial" panose="020B0604020202020204" pitchFamily="34" charset="0"/>
                <a:cs typeface="Arial" panose="020B0604020202020204" pitchFamily="34" charset="0"/>
              </a:rPr>
              <a:t>，</a:t>
            </a:r>
            <a:r>
              <a:rPr lang="zh-TW" altLang="en-US" kern="0" dirty="0">
                <a:latin typeface="Arial" panose="020B0604020202020204" pitchFamily="34" charset="0"/>
                <a:cs typeface="Arial" panose="020B0604020202020204" pitchFamily="34" charset="0"/>
              </a:rPr>
              <a:t>有效發揮機聯網效益，朝機械產業生產力</a:t>
            </a:r>
            <a:r>
              <a:rPr lang="en-US" altLang="zh-TW" kern="0" dirty="0">
                <a:latin typeface="Arial" panose="020B0604020202020204" pitchFamily="34" charset="0"/>
                <a:cs typeface="Arial" panose="020B0604020202020204" pitchFamily="34" charset="0"/>
              </a:rPr>
              <a:t>4.0</a:t>
            </a:r>
            <a:r>
              <a:rPr lang="zh-TW" altLang="en-US" kern="0" dirty="0">
                <a:latin typeface="Arial" panose="020B0604020202020204" pitchFamily="34" charset="0"/>
                <a:cs typeface="Arial" panose="020B0604020202020204" pitchFamily="34" charset="0"/>
              </a:rPr>
              <a:t>方向</a:t>
            </a:r>
            <a:r>
              <a:rPr lang="zh-TW" altLang="en-US" kern="0" dirty="0" smtClean="0">
                <a:latin typeface="Arial" panose="020B0604020202020204" pitchFamily="34" charset="0"/>
                <a:cs typeface="Arial" panose="020B0604020202020204" pitchFamily="34" charset="0"/>
              </a:rPr>
              <a:t>邁進，提供終端使用者完整</a:t>
            </a:r>
            <a:r>
              <a:rPr lang="zh-TW" altLang="en-US" kern="0" dirty="0">
                <a:latin typeface="Arial" panose="020B0604020202020204" pitchFamily="34" charset="0"/>
                <a:cs typeface="Arial" panose="020B0604020202020204" pitchFamily="34" charset="0"/>
              </a:rPr>
              <a:t>解決方案</a:t>
            </a:r>
            <a:r>
              <a:rPr lang="en-US" altLang="zh-TW" kern="0" dirty="0">
                <a:latin typeface="Arial" panose="020B0604020202020204" pitchFamily="34" charset="0"/>
                <a:cs typeface="Arial" panose="020B0604020202020204" pitchFamily="34" charset="0"/>
              </a:rPr>
              <a:t>(TOTAL </a:t>
            </a:r>
            <a:r>
              <a:rPr lang="zh-TW" altLang="en-US" kern="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zh-TW" kern="0" dirty="0" smtClean="0">
                <a:latin typeface="Arial" panose="020B0604020202020204" pitchFamily="34" charset="0"/>
                <a:cs typeface="Arial" panose="020B0604020202020204" pitchFamily="34" charset="0"/>
              </a:rPr>
              <a:t>SOLUTION)</a:t>
            </a:r>
            <a:r>
              <a:rPr lang="zh-TW" altLang="en-US" kern="0" dirty="0" smtClean="0">
                <a:latin typeface="Arial" panose="020B0604020202020204" pitchFamily="34" charset="0"/>
                <a:cs typeface="Arial" panose="020B0604020202020204" pitchFamily="34" charset="0"/>
              </a:rPr>
              <a:t> 。</a:t>
            </a:r>
            <a:endParaRPr kumimoji="1" lang="en-US" altLang="zh-TW" sz="2400" b="0" i="0" u="none" strike="noStrike" kern="0" cap="none" spc="0" normalizeH="0" baseline="0" noProof="0" dirty="0" smtClean="0">
              <a:ln>
                <a:noFill/>
              </a:ln>
              <a:effectLst/>
              <a:uLnTx/>
              <a:uFillTx/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631825" marR="0" lvl="0" indent="-631825" algn="just" defTabSz="914400" eaLnBrk="1" fontAlgn="auto" latinLnBrk="0" hangingPunct="1">
              <a:lnSpc>
                <a:spcPct val="100000"/>
              </a:lnSpc>
              <a:spcBef>
                <a:spcPts val="60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r>
              <a:rPr kumimoji="1" lang="zh-TW" altLang="en-US" sz="2400" b="0" i="0" u="none" strike="noStrike" kern="0" cap="none" spc="0" normalizeH="0" baseline="0" noProof="0" dirty="0" smtClean="0">
                <a:ln>
                  <a:noFill/>
                </a:ln>
                <a:effectLst/>
                <a:uLnTx/>
                <a:uFillTx/>
                <a:latin typeface="Arial" panose="020B0604020202020204" pitchFamily="34" charset="0"/>
                <a:ea typeface="標楷體" pitchFamily="65" charset="-120"/>
                <a:cs typeface="Arial" panose="020B0604020202020204" pitchFamily="34" charset="0"/>
              </a:rPr>
              <a:t>三、鼓勵企業改善工作環境，作為發展生產力</a:t>
            </a:r>
            <a:r>
              <a:rPr kumimoji="1" lang="en-US" altLang="zh-TW" sz="2400" b="0" i="0" u="none" strike="noStrike" kern="0" cap="none" spc="0" normalizeH="0" baseline="0" noProof="0" dirty="0" smtClean="0">
                <a:ln>
                  <a:noFill/>
                </a:ln>
                <a:effectLst/>
                <a:uLnTx/>
                <a:uFillTx/>
                <a:latin typeface="Arial" panose="020B0604020202020204" pitchFamily="34" charset="0"/>
                <a:ea typeface="標楷體" pitchFamily="65" charset="-120"/>
                <a:cs typeface="Arial" panose="020B0604020202020204" pitchFamily="34" charset="0"/>
              </a:rPr>
              <a:t>4.0</a:t>
            </a:r>
            <a:r>
              <a:rPr kumimoji="1" lang="zh-TW" altLang="en-US" sz="2400" b="0" i="0" u="none" strike="noStrike" kern="0" cap="none" spc="0" normalizeH="0" baseline="0" noProof="0" dirty="0" smtClean="0">
                <a:ln>
                  <a:noFill/>
                </a:ln>
                <a:effectLst/>
                <a:uLnTx/>
                <a:uFillTx/>
                <a:latin typeface="Arial" panose="020B0604020202020204" pitchFamily="34" charset="0"/>
                <a:ea typeface="標楷體" pitchFamily="65" charset="-120"/>
                <a:cs typeface="Arial" panose="020B0604020202020204" pitchFamily="34" charset="0"/>
              </a:rPr>
              <a:t>場域預作準備，以提高產品品質及吸引人才進入。</a:t>
            </a:r>
            <a:endParaRPr kumimoji="1" lang="en-US" altLang="zh-TW" sz="2400" b="0" i="0" u="none" strike="noStrike" kern="0" cap="none" spc="0" normalizeH="0" baseline="0" noProof="0" dirty="0" smtClean="0">
              <a:ln>
                <a:noFill/>
              </a:ln>
              <a:effectLst/>
              <a:uLnTx/>
              <a:uFillTx/>
              <a:latin typeface="Arial" panose="020B0604020202020204" pitchFamily="34" charset="0"/>
              <a:ea typeface="標楷體" pitchFamily="65" charset="-120"/>
              <a:cs typeface="Arial" panose="020B0604020202020204" pitchFamily="34" charset="0"/>
            </a:endParaRPr>
          </a:p>
          <a:p>
            <a:pPr marL="631825" marR="0" lvl="0" indent="-631825" algn="just" defTabSz="914400" eaLnBrk="1" fontAlgn="auto" latinLnBrk="0" hangingPunct="1">
              <a:lnSpc>
                <a:spcPct val="100000"/>
              </a:lnSpc>
              <a:spcBef>
                <a:spcPts val="60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r>
              <a:rPr lang="zh-TW" altLang="en-US" kern="0" dirty="0" smtClean="0">
                <a:latin typeface="Arial" panose="020B0604020202020204" pitchFamily="34" charset="0"/>
                <a:cs typeface="Arial" panose="020B0604020202020204" pitchFamily="34" charset="0"/>
              </a:rPr>
              <a:t>四、我國機械產業與國際</a:t>
            </a:r>
            <a:r>
              <a:rPr lang="zh-TW" altLang="en-US" kern="0" dirty="0">
                <a:latin typeface="Arial" panose="020B0604020202020204" pitchFamily="34" charset="0"/>
                <a:cs typeface="Arial" panose="020B0604020202020204" pitchFamily="34" charset="0"/>
              </a:rPr>
              <a:t>大廠</a:t>
            </a:r>
            <a:r>
              <a:rPr lang="zh-TW" altLang="en-US" kern="0" dirty="0" smtClean="0">
                <a:latin typeface="Arial" panose="020B0604020202020204" pitchFamily="34" charset="0"/>
                <a:cs typeface="Arial" panose="020B0604020202020204" pitchFamily="34" charset="0"/>
              </a:rPr>
              <a:t>規模尚有差距，研發能量較為欠缺，國內產業應鏈結研發法人及學界，發揮外部研發能量，促成產業升級。</a:t>
            </a:r>
            <a:endParaRPr kumimoji="1" lang="en-US" altLang="zh-TW" sz="2400" b="0" i="0" u="none" strike="noStrike" kern="0" cap="none" spc="0" normalizeH="0" baseline="0" noProof="0" dirty="0" smtClean="0">
              <a:ln>
                <a:noFill/>
              </a:ln>
              <a:effectLst/>
              <a:uLnTx/>
              <a:uFillTx/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354610981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標題 5"/>
          <p:cNvSpPr>
            <a:spLocks noGrp="1"/>
          </p:cNvSpPr>
          <p:nvPr>
            <p:ph type="ctrTitle"/>
          </p:nvPr>
        </p:nvSpPr>
        <p:spPr>
          <a:xfrm>
            <a:off x="742955" y="2130436"/>
            <a:ext cx="8420100" cy="1470025"/>
          </a:xfrm>
        </p:spPr>
        <p:txBody>
          <a:bodyPr/>
          <a:lstStyle/>
          <a:p>
            <a:pPr algn="ctr"/>
            <a:r>
              <a:rPr lang="zh-TW" altLang="en-US" sz="5400" b="1" dirty="0" smtClean="0">
                <a:solidFill>
                  <a:srgbClr val="FF0000"/>
                </a:solidFill>
                <a:latin typeface="微軟正黑體" pitchFamily="34" charset="-120"/>
                <a:ea typeface="微軟正黑體" pitchFamily="34" charset="-120"/>
              </a:rPr>
              <a:t>簡報</a:t>
            </a:r>
            <a:r>
              <a:rPr lang="zh-TW" altLang="zh-TW" sz="5400" b="1" dirty="0" smtClean="0">
                <a:solidFill>
                  <a:srgbClr val="FF0000"/>
                </a:solidFill>
                <a:latin typeface="微軟正黑體" pitchFamily="34" charset="-120"/>
                <a:ea typeface="微軟正黑體" pitchFamily="34" charset="-120"/>
              </a:rPr>
              <a:t>完畢</a:t>
            </a:r>
            <a:endParaRPr lang="zh-TW" altLang="en-US" sz="5400" b="1" dirty="0">
              <a:solidFill>
                <a:srgbClr val="FF0000"/>
              </a:solidFill>
              <a:latin typeface="微軟正黑體" pitchFamily="34" charset="-120"/>
              <a:ea typeface="微軟正黑體" pitchFamily="34" charset="-120"/>
            </a:endParaRPr>
          </a:p>
        </p:txBody>
      </p:sp>
      <p:pic>
        <p:nvPicPr>
          <p:cNvPr id="12" name="Picture 2" descr="http://hirecruit.nat.gov.tw/chinese/images/logo_idic.gif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" y="1"/>
            <a:ext cx="1615689" cy="597899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5_Bold Stripes">
  <a:themeElements>
    <a:clrScheme name="科技">
      <a:dk1>
        <a:sysClr val="windowText" lastClr="000000"/>
      </a:dk1>
      <a:lt1>
        <a:sysClr val="window" lastClr="FFFFFF"/>
      </a:lt1>
      <a:dk2>
        <a:srgbClr val="3B3B3B"/>
      </a:dk2>
      <a:lt2>
        <a:srgbClr val="D4D2D0"/>
      </a:lt2>
      <a:accent1>
        <a:srgbClr val="6EA0B0"/>
      </a:accent1>
      <a:accent2>
        <a:srgbClr val="CCAF0A"/>
      </a:accent2>
      <a:accent3>
        <a:srgbClr val="8D89A4"/>
      </a:accent3>
      <a:accent4>
        <a:srgbClr val="748560"/>
      </a:accent4>
      <a:accent5>
        <a:srgbClr val="9E9273"/>
      </a:accent5>
      <a:accent6>
        <a:srgbClr val="7E848D"/>
      </a:accent6>
      <a:hlink>
        <a:srgbClr val="00C8C3"/>
      </a:hlink>
      <a:folHlink>
        <a:srgbClr val="A116E0"/>
      </a:folHlink>
    </a:clrScheme>
    <a:fontScheme name="3_Bold Stripes">
      <a:majorFont>
        <a:latin typeface="Times New Roman"/>
        <a:ea typeface="標楷體"/>
        <a:cs typeface="Times New Roman"/>
      </a:majorFont>
      <a:minorFont>
        <a:latin typeface="Times New Roman"/>
        <a:ea typeface="標楷體"/>
        <a:cs typeface="Times New Roma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zh-TW" altLang="en-US" sz="24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pitchFamily="34" charset="0"/>
            <a:ea typeface="MS PGothic" pitchFamily="34" charset="-128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zh-TW" altLang="en-US" sz="24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pitchFamily="34" charset="0"/>
            <a:ea typeface="MS PGothic" pitchFamily="34" charset="-128"/>
          </a:defRPr>
        </a:defPPr>
      </a:lstStyle>
    </a:lnDef>
    <a:txDef>
      <a:spPr>
        <a:noFill/>
      </a:spPr>
      <a:bodyPr wrap="square" rtlCol="0">
        <a:spAutoFit/>
      </a:bodyPr>
      <a:lstStyle>
        <a:defPPr>
          <a:defRPr sz="2000" dirty="0" smtClean="0">
            <a:solidFill>
              <a:schemeClr val="tx2"/>
            </a:solidFill>
            <a:latin typeface="Arial Unicode MS" pitchFamily="34" charset="-120"/>
            <a:ea typeface="Arial Unicode MS" pitchFamily="34" charset="-120"/>
            <a:cs typeface="Arial Unicode MS" pitchFamily="34" charset="-120"/>
          </a:defRPr>
        </a:defPPr>
      </a:lstStyle>
    </a:txDef>
  </a:objectDefaults>
  <a:extraClrSchemeLst>
    <a:extraClrScheme>
      <a:clrScheme name="Bold Stripes 1">
        <a:dk1>
          <a:srgbClr val="356677"/>
        </a:dk1>
        <a:lt1>
          <a:srgbClr val="FFFFFF"/>
        </a:lt1>
        <a:dk2>
          <a:srgbClr val="3E798E"/>
        </a:dk2>
        <a:lt2>
          <a:srgbClr val="FFFFCC"/>
        </a:lt2>
        <a:accent1>
          <a:srgbClr val="7FA0B1"/>
        </a:accent1>
        <a:accent2>
          <a:srgbClr val="3A7184"/>
        </a:accent2>
        <a:accent3>
          <a:srgbClr val="AFBEC6"/>
        </a:accent3>
        <a:accent4>
          <a:srgbClr val="DADADA"/>
        </a:accent4>
        <a:accent5>
          <a:srgbClr val="C0CDD5"/>
        </a:accent5>
        <a:accent6>
          <a:srgbClr val="346677"/>
        </a:accent6>
        <a:hlink>
          <a:srgbClr val="FFBF0B"/>
        </a:hlink>
        <a:folHlink>
          <a:srgbClr val="CC99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Bold Stripes 2">
        <a:dk1>
          <a:srgbClr val="000000"/>
        </a:dk1>
        <a:lt1>
          <a:srgbClr val="EAEAEA"/>
        </a:lt1>
        <a:dk2>
          <a:srgbClr val="003366"/>
        </a:dk2>
        <a:lt2>
          <a:srgbClr val="EAEAEA"/>
        </a:lt2>
        <a:accent1>
          <a:srgbClr val="FFFFFF"/>
        </a:accent1>
        <a:accent2>
          <a:srgbClr val="DDDDDD"/>
        </a:accent2>
        <a:accent3>
          <a:srgbClr val="F3F3F3"/>
        </a:accent3>
        <a:accent4>
          <a:srgbClr val="000000"/>
        </a:accent4>
        <a:accent5>
          <a:srgbClr val="FFFFFF"/>
        </a:accent5>
        <a:accent6>
          <a:srgbClr val="C8C8C8"/>
        </a:accent6>
        <a:hlink>
          <a:srgbClr val="336699"/>
        </a:hlink>
        <a:folHlink>
          <a:srgbClr val="9A00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old Stripes 3">
        <a:dk1>
          <a:srgbClr val="000000"/>
        </a:dk1>
        <a:lt1>
          <a:srgbClr val="EAEAEA"/>
        </a:lt1>
        <a:dk2>
          <a:srgbClr val="000000"/>
        </a:dk2>
        <a:lt2>
          <a:srgbClr val="EAEAEA"/>
        </a:lt2>
        <a:accent1>
          <a:srgbClr val="FFFFFF"/>
        </a:accent1>
        <a:accent2>
          <a:srgbClr val="DDDDDD"/>
        </a:accent2>
        <a:accent3>
          <a:srgbClr val="F3F3F3"/>
        </a:accent3>
        <a:accent4>
          <a:srgbClr val="000000"/>
        </a:accent4>
        <a:accent5>
          <a:srgbClr val="FFFFFF"/>
        </a:accent5>
        <a:accent6>
          <a:srgbClr val="C8C8C8"/>
        </a:accent6>
        <a:hlink>
          <a:srgbClr val="777777"/>
        </a:hlink>
        <a:folHlink>
          <a:srgbClr val="96969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old Stripes 4">
        <a:dk1>
          <a:srgbClr val="492417"/>
        </a:dk1>
        <a:lt1>
          <a:srgbClr val="D4D5C3"/>
        </a:lt1>
        <a:dk2>
          <a:srgbClr val="6E4900"/>
        </a:dk2>
        <a:lt2>
          <a:srgbClr val="B9BA9C"/>
        </a:lt2>
        <a:accent1>
          <a:srgbClr val="DBD8CF"/>
        </a:accent1>
        <a:accent2>
          <a:srgbClr val="C7C8B0"/>
        </a:accent2>
        <a:accent3>
          <a:srgbClr val="E6E7DE"/>
        </a:accent3>
        <a:accent4>
          <a:srgbClr val="3D1D12"/>
        </a:accent4>
        <a:accent5>
          <a:srgbClr val="EAE9E4"/>
        </a:accent5>
        <a:accent6>
          <a:srgbClr val="B4B59F"/>
        </a:accent6>
        <a:hlink>
          <a:srgbClr val="CC9900"/>
        </a:hlink>
        <a:folHlink>
          <a:srgbClr val="80808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old Stripes 5">
        <a:dk1>
          <a:srgbClr val="6E4900"/>
        </a:dk1>
        <a:lt1>
          <a:srgbClr val="F2F3DF"/>
        </a:lt1>
        <a:dk2>
          <a:srgbClr val="401D00"/>
        </a:dk2>
        <a:lt2>
          <a:srgbClr val="B9BA9C"/>
        </a:lt2>
        <a:accent1>
          <a:srgbClr val="FAF6ED"/>
        </a:accent1>
        <a:accent2>
          <a:srgbClr val="C7C8B0"/>
        </a:accent2>
        <a:accent3>
          <a:srgbClr val="F7F8EC"/>
        </a:accent3>
        <a:accent4>
          <a:srgbClr val="5D3D00"/>
        </a:accent4>
        <a:accent5>
          <a:srgbClr val="FCFAF4"/>
        </a:accent5>
        <a:accent6>
          <a:srgbClr val="B4B59F"/>
        </a:accent6>
        <a:hlink>
          <a:srgbClr val="876326"/>
        </a:hlink>
        <a:folHlink>
          <a:srgbClr val="C5A04B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old Stripes 6">
        <a:dk1>
          <a:srgbClr val="6E4900"/>
        </a:dk1>
        <a:lt1>
          <a:srgbClr val="FFFFFF"/>
        </a:lt1>
        <a:dk2>
          <a:srgbClr val="401D00"/>
        </a:dk2>
        <a:lt2>
          <a:srgbClr val="B9BA9C"/>
        </a:lt2>
        <a:accent1>
          <a:srgbClr val="FAF6ED"/>
        </a:accent1>
        <a:accent2>
          <a:srgbClr val="C7C8B0"/>
        </a:accent2>
        <a:accent3>
          <a:srgbClr val="FFFFFF"/>
        </a:accent3>
        <a:accent4>
          <a:srgbClr val="5D3D00"/>
        </a:accent4>
        <a:accent5>
          <a:srgbClr val="FCFAF4"/>
        </a:accent5>
        <a:accent6>
          <a:srgbClr val="B4B59F"/>
        </a:accent6>
        <a:hlink>
          <a:srgbClr val="876326"/>
        </a:hlink>
        <a:folHlink>
          <a:srgbClr val="C5A04B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6_Bold Stripes">
  <a:themeElements>
    <a:clrScheme name="科技">
      <a:dk1>
        <a:sysClr val="windowText" lastClr="000000"/>
      </a:dk1>
      <a:lt1>
        <a:sysClr val="window" lastClr="FFFFFF"/>
      </a:lt1>
      <a:dk2>
        <a:srgbClr val="3B3B3B"/>
      </a:dk2>
      <a:lt2>
        <a:srgbClr val="D4D2D0"/>
      </a:lt2>
      <a:accent1>
        <a:srgbClr val="6EA0B0"/>
      </a:accent1>
      <a:accent2>
        <a:srgbClr val="CCAF0A"/>
      </a:accent2>
      <a:accent3>
        <a:srgbClr val="8D89A4"/>
      </a:accent3>
      <a:accent4>
        <a:srgbClr val="748560"/>
      </a:accent4>
      <a:accent5>
        <a:srgbClr val="9E9273"/>
      </a:accent5>
      <a:accent6>
        <a:srgbClr val="7E848D"/>
      </a:accent6>
      <a:hlink>
        <a:srgbClr val="00C8C3"/>
      </a:hlink>
      <a:folHlink>
        <a:srgbClr val="A116E0"/>
      </a:folHlink>
    </a:clrScheme>
    <a:fontScheme name="3_Bold Stripes">
      <a:majorFont>
        <a:latin typeface="Times New Roman"/>
        <a:ea typeface="標楷體"/>
        <a:cs typeface="Times New Roman"/>
      </a:majorFont>
      <a:minorFont>
        <a:latin typeface="Times New Roman"/>
        <a:ea typeface="標楷體"/>
        <a:cs typeface="Times New Roma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zh-TW" altLang="en-US" sz="24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pitchFamily="34" charset="0"/>
            <a:ea typeface="MS PGothic" pitchFamily="34" charset="-128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zh-TW" altLang="en-US" sz="24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pitchFamily="34" charset="0"/>
            <a:ea typeface="MS PGothic" pitchFamily="34" charset="-128"/>
          </a:defRPr>
        </a:defPPr>
      </a:lstStyle>
    </a:lnDef>
    <a:txDef>
      <a:spPr>
        <a:noFill/>
      </a:spPr>
      <a:bodyPr wrap="square" rtlCol="0">
        <a:spAutoFit/>
      </a:bodyPr>
      <a:lstStyle>
        <a:defPPr>
          <a:defRPr sz="2000" dirty="0" smtClean="0">
            <a:solidFill>
              <a:schemeClr val="tx2"/>
            </a:solidFill>
            <a:latin typeface="Arial Unicode MS" pitchFamily="34" charset="-120"/>
            <a:ea typeface="Arial Unicode MS" pitchFamily="34" charset="-120"/>
            <a:cs typeface="Arial Unicode MS" pitchFamily="34" charset="-120"/>
          </a:defRPr>
        </a:defPPr>
      </a:lstStyle>
    </a:txDef>
  </a:objectDefaults>
  <a:extraClrSchemeLst>
    <a:extraClrScheme>
      <a:clrScheme name="Bold Stripes 1">
        <a:dk1>
          <a:srgbClr val="356677"/>
        </a:dk1>
        <a:lt1>
          <a:srgbClr val="FFFFFF"/>
        </a:lt1>
        <a:dk2>
          <a:srgbClr val="3E798E"/>
        </a:dk2>
        <a:lt2>
          <a:srgbClr val="FFFFCC"/>
        </a:lt2>
        <a:accent1>
          <a:srgbClr val="7FA0B1"/>
        </a:accent1>
        <a:accent2>
          <a:srgbClr val="3A7184"/>
        </a:accent2>
        <a:accent3>
          <a:srgbClr val="AFBEC6"/>
        </a:accent3>
        <a:accent4>
          <a:srgbClr val="DADADA"/>
        </a:accent4>
        <a:accent5>
          <a:srgbClr val="C0CDD5"/>
        </a:accent5>
        <a:accent6>
          <a:srgbClr val="346677"/>
        </a:accent6>
        <a:hlink>
          <a:srgbClr val="FFBF0B"/>
        </a:hlink>
        <a:folHlink>
          <a:srgbClr val="CC99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Bold Stripes 2">
        <a:dk1>
          <a:srgbClr val="000000"/>
        </a:dk1>
        <a:lt1>
          <a:srgbClr val="EAEAEA"/>
        </a:lt1>
        <a:dk2>
          <a:srgbClr val="003366"/>
        </a:dk2>
        <a:lt2>
          <a:srgbClr val="EAEAEA"/>
        </a:lt2>
        <a:accent1>
          <a:srgbClr val="FFFFFF"/>
        </a:accent1>
        <a:accent2>
          <a:srgbClr val="DDDDDD"/>
        </a:accent2>
        <a:accent3>
          <a:srgbClr val="F3F3F3"/>
        </a:accent3>
        <a:accent4>
          <a:srgbClr val="000000"/>
        </a:accent4>
        <a:accent5>
          <a:srgbClr val="FFFFFF"/>
        </a:accent5>
        <a:accent6>
          <a:srgbClr val="C8C8C8"/>
        </a:accent6>
        <a:hlink>
          <a:srgbClr val="336699"/>
        </a:hlink>
        <a:folHlink>
          <a:srgbClr val="9A00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old Stripes 3">
        <a:dk1>
          <a:srgbClr val="000000"/>
        </a:dk1>
        <a:lt1>
          <a:srgbClr val="EAEAEA"/>
        </a:lt1>
        <a:dk2>
          <a:srgbClr val="000000"/>
        </a:dk2>
        <a:lt2>
          <a:srgbClr val="EAEAEA"/>
        </a:lt2>
        <a:accent1>
          <a:srgbClr val="FFFFFF"/>
        </a:accent1>
        <a:accent2>
          <a:srgbClr val="DDDDDD"/>
        </a:accent2>
        <a:accent3>
          <a:srgbClr val="F3F3F3"/>
        </a:accent3>
        <a:accent4>
          <a:srgbClr val="000000"/>
        </a:accent4>
        <a:accent5>
          <a:srgbClr val="FFFFFF"/>
        </a:accent5>
        <a:accent6>
          <a:srgbClr val="C8C8C8"/>
        </a:accent6>
        <a:hlink>
          <a:srgbClr val="777777"/>
        </a:hlink>
        <a:folHlink>
          <a:srgbClr val="96969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old Stripes 4">
        <a:dk1>
          <a:srgbClr val="492417"/>
        </a:dk1>
        <a:lt1>
          <a:srgbClr val="D4D5C3"/>
        </a:lt1>
        <a:dk2>
          <a:srgbClr val="6E4900"/>
        </a:dk2>
        <a:lt2>
          <a:srgbClr val="B9BA9C"/>
        </a:lt2>
        <a:accent1>
          <a:srgbClr val="DBD8CF"/>
        </a:accent1>
        <a:accent2>
          <a:srgbClr val="C7C8B0"/>
        </a:accent2>
        <a:accent3>
          <a:srgbClr val="E6E7DE"/>
        </a:accent3>
        <a:accent4>
          <a:srgbClr val="3D1D12"/>
        </a:accent4>
        <a:accent5>
          <a:srgbClr val="EAE9E4"/>
        </a:accent5>
        <a:accent6>
          <a:srgbClr val="B4B59F"/>
        </a:accent6>
        <a:hlink>
          <a:srgbClr val="CC9900"/>
        </a:hlink>
        <a:folHlink>
          <a:srgbClr val="80808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old Stripes 5">
        <a:dk1>
          <a:srgbClr val="6E4900"/>
        </a:dk1>
        <a:lt1>
          <a:srgbClr val="F2F3DF"/>
        </a:lt1>
        <a:dk2>
          <a:srgbClr val="401D00"/>
        </a:dk2>
        <a:lt2>
          <a:srgbClr val="B9BA9C"/>
        </a:lt2>
        <a:accent1>
          <a:srgbClr val="FAF6ED"/>
        </a:accent1>
        <a:accent2>
          <a:srgbClr val="C7C8B0"/>
        </a:accent2>
        <a:accent3>
          <a:srgbClr val="F7F8EC"/>
        </a:accent3>
        <a:accent4>
          <a:srgbClr val="5D3D00"/>
        </a:accent4>
        <a:accent5>
          <a:srgbClr val="FCFAF4"/>
        </a:accent5>
        <a:accent6>
          <a:srgbClr val="B4B59F"/>
        </a:accent6>
        <a:hlink>
          <a:srgbClr val="876326"/>
        </a:hlink>
        <a:folHlink>
          <a:srgbClr val="C5A04B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old Stripes 6">
        <a:dk1>
          <a:srgbClr val="6E4900"/>
        </a:dk1>
        <a:lt1>
          <a:srgbClr val="FFFFFF"/>
        </a:lt1>
        <a:dk2>
          <a:srgbClr val="401D00"/>
        </a:dk2>
        <a:lt2>
          <a:srgbClr val="B9BA9C"/>
        </a:lt2>
        <a:accent1>
          <a:srgbClr val="FAF6ED"/>
        </a:accent1>
        <a:accent2>
          <a:srgbClr val="C7C8B0"/>
        </a:accent2>
        <a:accent3>
          <a:srgbClr val="FFFFFF"/>
        </a:accent3>
        <a:accent4>
          <a:srgbClr val="5D3D00"/>
        </a:accent4>
        <a:accent5>
          <a:srgbClr val="FCFAF4"/>
        </a:accent5>
        <a:accent6>
          <a:srgbClr val="B4B59F"/>
        </a:accent6>
        <a:hlink>
          <a:srgbClr val="876326"/>
        </a:hlink>
        <a:folHlink>
          <a:srgbClr val="C5A04B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Office 佈景主題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4.xml><?xml version="1.0" encoding="utf-8"?>
<a:theme xmlns:a="http://schemas.openxmlformats.org/drawingml/2006/main" name="Office 佈景主題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 古典 2">
      <a:majorFont>
        <a:latin typeface="Arial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Arial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42676</TotalTime>
  <Words>3280</Words>
  <Application>Microsoft Office PowerPoint</Application>
  <PresentationFormat>A4 紙張 (210x297 公釐)</PresentationFormat>
  <Paragraphs>392</Paragraphs>
  <Slides>17</Slides>
  <Notes>1</Notes>
  <HiddenSlides>0</HiddenSlides>
  <MMClips>0</MMClips>
  <ScaleCrop>false</ScaleCrop>
  <HeadingPairs>
    <vt:vector size="4" baseType="variant">
      <vt:variant>
        <vt:lpstr>佈景主題</vt:lpstr>
      </vt:variant>
      <vt:variant>
        <vt:i4>2</vt:i4>
      </vt:variant>
      <vt:variant>
        <vt:lpstr>投影片標題</vt:lpstr>
      </vt:variant>
      <vt:variant>
        <vt:i4>17</vt:i4>
      </vt:variant>
    </vt:vector>
  </HeadingPairs>
  <TitlesOfParts>
    <vt:vector size="19" baseType="lpstr">
      <vt:lpstr>5_Bold Stripes</vt:lpstr>
      <vt:lpstr>6_Bold Stripes</vt:lpstr>
      <vt:lpstr>投影片 1</vt:lpstr>
      <vt:lpstr>簡報大綱</vt:lpstr>
      <vt:lpstr>壹、我國機械產業現況</vt:lpstr>
      <vt:lpstr>壹、我國機械產業現況</vt:lpstr>
      <vt:lpstr>貳、機械產業發展策略</vt:lpstr>
      <vt:lpstr>貮、機械產業發展策略</vt:lpstr>
      <vt:lpstr>貮、機械產業發展策略</vt:lpstr>
      <vt:lpstr>貮、機械產業發展策略</vt:lpstr>
      <vt:lpstr>貮、機械產業發展策略</vt:lpstr>
      <vt:lpstr>貮、機械產業發展策略</vt:lpstr>
      <vt:lpstr>貮、機械產業發展策略</vt:lpstr>
      <vt:lpstr>貮、機械產業發展策略</vt:lpstr>
      <vt:lpstr>參、產業短期加強作法</vt:lpstr>
      <vt:lpstr>參、產業短期加強作法</vt:lpstr>
      <vt:lpstr>投影片 15</vt:lpstr>
      <vt:lpstr>投影片 16</vt:lpstr>
      <vt:lpstr>簡報完畢</vt:lpstr>
    </vt:vector>
  </TitlesOfParts>
  <Company>westbank co.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user</dc:creator>
  <cp:lastModifiedBy>新聞傳播處新聞發布與聯繫科黃宇萱</cp:lastModifiedBy>
  <cp:revision>4657</cp:revision>
  <cp:lastPrinted>2015-03-06T09:32:14Z</cp:lastPrinted>
  <dcterms:created xsi:type="dcterms:W3CDTF">2011-03-20T14:34:25Z</dcterms:created>
  <dcterms:modified xsi:type="dcterms:W3CDTF">2015-10-07T07:31:24Z</dcterms:modified>
</cp:coreProperties>
</file>