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2" r:id="rId1"/>
  </p:sldMasterIdLst>
  <p:notesMasterIdLst>
    <p:notesMasterId r:id="rId6"/>
  </p:notesMasterIdLst>
  <p:handoutMasterIdLst>
    <p:handoutMasterId r:id="rId7"/>
  </p:handoutMasterIdLst>
  <p:sldIdLst>
    <p:sldId id="270" r:id="rId2"/>
    <p:sldId id="272" r:id="rId3"/>
    <p:sldId id="273" r:id="rId4"/>
    <p:sldId id="274" r:id="rId5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9D67E6E8-0F79-4067-8EAC-9488E96DD8B9}">
          <p14:sldIdLst>
            <p14:sldId id="270"/>
          </p14:sldIdLst>
        </p14:section>
        <p14:section name="未命名的章節" id="{4D5C541E-C068-4AFF-8735-17A289AE9DB7}">
          <p14:sldIdLst>
            <p14:sldId id="272"/>
            <p14:sldId id="273"/>
            <p14:sldId id="27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600"/>
    <a:srgbClr val="FF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2" autoAdjust="0"/>
    <p:restoredTop sz="94714" autoAdjust="0"/>
  </p:normalViewPr>
  <p:slideViewPr>
    <p:cSldViewPr>
      <p:cViewPr varScale="1">
        <p:scale>
          <a:sx n="65" d="100"/>
          <a:sy n="65" d="100"/>
        </p:scale>
        <p:origin x="-1300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26" y="-102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9" y="2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4073F6B-F4D0-4F9A-99AC-C0BC10F9F0D7}" type="datetimeFigureOut">
              <a:rPr lang="zh-TW" altLang="en-US" smtClean="0"/>
              <a:pPr/>
              <a:t>2017May/18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9440648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54E8C0A-3AED-4DF3-B564-08E936E52BB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545597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2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065C3C-1258-4AAB-842B-467E6A168820}" type="datetimeFigureOut">
              <a:rPr lang="zh-TW" altLang="en-US" smtClean="0"/>
              <a:pPr/>
              <a:t>2017May/18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40648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4856AF00-4C96-4D8B-9D5E-EFB97FFAB0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304352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78950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26062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47516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8120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3199210" y="18288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zh-TW" altLang="en-US" dirty="0"/>
              <a:t>按一下以編輯母片</a:t>
            </a:r>
            <a:r>
              <a:rPr lang="zh-TW" altLang="en-US" dirty="0" smtClean="0"/>
              <a:t>標題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122925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8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7275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10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1857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6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1281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5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4787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8909" y="304799"/>
            <a:ext cx="7543802" cy="1216152"/>
          </a:xfrm>
        </p:spPr>
        <p:txBody>
          <a:bodyPr rtlCol="0"/>
          <a:lstStyle>
            <a:lvl1pPr algn="l" rtl="0"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 dirty="0"/>
          </a:p>
        </p:txBody>
      </p:sp>
      <p:grpSp>
        <p:nvGrpSpPr>
          <p:cNvPr id="9" name="群組 8"/>
          <p:cNvGrpSpPr/>
          <p:nvPr/>
        </p:nvGrpSpPr>
        <p:grpSpPr>
          <a:xfrm>
            <a:off x="789317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6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7"/>
          </p:nvPr>
        </p:nvSpPr>
        <p:spPr>
          <a:xfrm>
            <a:off x="948771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39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89317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grpSp>
        <p:nvGrpSpPr>
          <p:cNvPr id="22" name="群組 21"/>
          <p:cNvGrpSpPr/>
          <p:nvPr/>
        </p:nvGrpSpPr>
        <p:grpSpPr>
          <a:xfrm>
            <a:off x="5072334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7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8"/>
          </p:nvPr>
        </p:nvSpPr>
        <p:spPr>
          <a:xfrm>
            <a:off x="5231788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40" name="文字預留位置 3"/>
          <p:cNvSpPr>
            <a:spLocks noGrp="1"/>
          </p:cNvSpPr>
          <p:nvPr>
            <p:ph type="body" sz="half" idx="19"/>
          </p:nvPr>
        </p:nvSpPr>
        <p:spPr>
          <a:xfrm>
            <a:off x="5057181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8" name="日期預留位置 3"/>
          <p:cNvSpPr>
            <a:spLocks noGrp="1"/>
          </p:cNvSpPr>
          <p:nvPr>
            <p:ph type="dt" sz="half" idx="20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682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grpSp>
        <p:nvGrpSpPr>
          <p:cNvPr id="52" name="群組 51"/>
          <p:cNvGrpSpPr>
            <a:grpSpLocks noChangeAspect="1"/>
          </p:cNvGrpSpPr>
          <p:nvPr/>
        </p:nvGrpSpPr>
        <p:grpSpPr>
          <a:xfrm rot="5400000">
            <a:off x="393436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9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9"/>
          </p:nvPr>
        </p:nvSpPr>
        <p:spPr>
          <a:xfrm>
            <a:off x="936876" y="1824285"/>
            <a:ext cx="2036467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1" name="文字預留位置 3"/>
          <p:cNvSpPr>
            <a:spLocks noGrp="1"/>
          </p:cNvSpPr>
          <p:nvPr>
            <p:ph type="body" sz="half" idx="2"/>
          </p:nvPr>
        </p:nvSpPr>
        <p:spPr>
          <a:xfrm>
            <a:off x="926409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5400000">
            <a:off x="2997433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1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2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6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8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8"/>
          </p:nvPr>
        </p:nvSpPr>
        <p:spPr>
          <a:xfrm>
            <a:off x="3540693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2" name="文字預留位置 3"/>
          <p:cNvSpPr>
            <a:spLocks noGrp="1"/>
          </p:cNvSpPr>
          <p:nvPr>
            <p:ph type="body" sz="half" idx="21"/>
          </p:nvPr>
        </p:nvSpPr>
        <p:spPr>
          <a:xfrm>
            <a:off x="3530406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97" name="群組 96"/>
          <p:cNvGrpSpPr>
            <a:grpSpLocks noChangeAspect="1"/>
          </p:cNvGrpSpPr>
          <p:nvPr/>
        </p:nvGrpSpPr>
        <p:grpSpPr>
          <a:xfrm rot="5400000">
            <a:off x="5623839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9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0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1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3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5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6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7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0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20"/>
          </p:nvPr>
        </p:nvSpPr>
        <p:spPr>
          <a:xfrm>
            <a:off x="6167099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3" name="文字預留位置 3"/>
          <p:cNvSpPr>
            <a:spLocks noGrp="1"/>
          </p:cNvSpPr>
          <p:nvPr>
            <p:ph type="body" sz="half" idx="22"/>
          </p:nvPr>
        </p:nvSpPr>
        <p:spPr>
          <a:xfrm>
            <a:off x="6156812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51" name="日期預留位置 3"/>
          <p:cNvSpPr>
            <a:spLocks noGrp="1"/>
          </p:cNvSpPr>
          <p:nvPr>
            <p:ph type="dt" sz="half" idx="2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819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99661" y="421594"/>
            <a:ext cx="1714500" cy="1885508"/>
          </a:xfrm>
        </p:spPr>
        <p:txBody>
          <a:bodyPr rtlCol="0">
            <a:normAutofit/>
          </a:bodyPr>
          <a:lstStyle>
            <a:lvl1pPr algn="l" rtl="0"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 dirty="0"/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16200000" flipV="1">
            <a:off x="-425972" y="1653786"/>
            <a:ext cx="5053664" cy="3308889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1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2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6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7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7"/>
          </p:nvPr>
        </p:nvSpPr>
        <p:spPr>
          <a:xfrm>
            <a:off x="630596" y="1020193"/>
            <a:ext cx="291465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grpSp>
        <p:nvGrpSpPr>
          <p:cNvPr id="98" name="群組 97"/>
          <p:cNvGrpSpPr/>
          <p:nvPr/>
        </p:nvGrpSpPr>
        <p:grpSpPr>
          <a:xfrm>
            <a:off x="3991867" y="319177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0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1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3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5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6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7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0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11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8"/>
          </p:nvPr>
        </p:nvSpPr>
        <p:spPr>
          <a:xfrm>
            <a:off x="4160085" y="529603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lIns="144000" tIns="144000" rIns="144000"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grpSp>
        <p:nvGrpSpPr>
          <p:cNvPr id="112" name="群組 111"/>
          <p:cNvGrpSpPr/>
          <p:nvPr/>
        </p:nvGrpSpPr>
        <p:grpSpPr>
          <a:xfrm>
            <a:off x="3991867" y="3245640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5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9"/>
          </p:nvPr>
        </p:nvSpPr>
        <p:spPr>
          <a:xfrm>
            <a:off x="4160085" y="3456066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lIns="144000" tIns="144000" rIns="144000"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126" name="文字預留位置 3"/>
          <p:cNvSpPr>
            <a:spLocks noGrp="1"/>
          </p:cNvSpPr>
          <p:nvPr>
            <p:ph type="body" sz="half" idx="21"/>
          </p:nvPr>
        </p:nvSpPr>
        <p:spPr>
          <a:xfrm>
            <a:off x="6799661" y="2484993"/>
            <a:ext cx="17145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49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8742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5633799" y="3555524"/>
            <a:ext cx="288036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8577745" y="6525344"/>
            <a:ext cx="571500" cy="228600"/>
          </a:xfrm>
        </p:spPr>
        <p:txBody>
          <a:bodyPr rtlCol="0"/>
          <a:lstStyle>
            <a:lvl1pPr algn="l" rtl="0">
              <a:defRPr/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8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3976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19668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grpSp>
        <p:nvGrpSpPr>
          <p:cNvPr id="8" name="群組 7"/>
          <p:cNvGrpSpPr/>
          <p:nvPr/>
        </p:nvGrpSpPr>
        <p:grpSpPr>
          <a:xfrm>
            <a:off x="446659" y="781399"/>
            <a:ext cx="4825049" cy="5053665"/>
            <a:chOff x="5162444" y="781398"/>
            <a:chExt cx="6433398" cy="5053665"/>
          </a:xfrm>
        </p:grpSpPr>
        <p:sp>
          <p:nvSpPr>
            <p:cNvPr id="9" name="手繪多邊形​​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手繪多邊形​​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手繪多邊形​​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1" name="手繪多邊形​​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12" name="手繪多邊形​​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​​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​​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​​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​​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​​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​​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​​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圖片預留位置 2" descr="要新增影像的空白預留位置。按一下預留位置，然後選取您想要新增的影像。"/>
          <p:cNvSpPr>
            <a:spLocks noGrp="1"/>
          </p:cNvSpPr>
          <p:nvPr>
            <p:ph type="pic" idx="1"/>
          </p:nvPr>
        </p:nvSpPr>
        <p:spPr>
          <a:xfrm>
            <a:off x="627460" y="1031195"/>
            <a:ext cx="44577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5619668" y="3555522"/>
            <a:ext cx="288036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8545844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22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5957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8554779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4793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8202" y="304800"/>
            <a:ext cx="1297148" cy="5676900"/>
          </a:xfrm>
        </p:spPr>
        <p:txBody>
          <a:bodyPr vert="eaVert"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6475253" cy="5676900"/>
          </a:xfrm>
        </p:spPr>
        <p:txBody>
          <a:bodyPr vert="eaVert"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0580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98911" y="1752600"/>
            <a:ext cx="75438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585223" y="6525344"/>
            <a:ext cx="571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484710" y="6019801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3491880" y="548680"/>
            <a:ext cx="5015369" cy="2304256"/>
            <a:chOff x="1390062" y="536323"/>
            <a:chExt cx="6436505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25" name="组合 24"/>
            <p:cNvGrpSpPr/>
            <p:nvPr/>
          </p:nvGrpSpPr>
          <p:grpSpPr>
            <a:xfrm>
              <a:off x="1390062" y="714708"/>
              <a:ext cx="6434020" cy="2448747"/>
              <a:chOff x="1015734" y="890077"/>
              <a:chExt cx="7648999" cy="2911160"/>
            </a:xfrm>
            <a:grpFill/>
          </p:grpSpPr>
          <p:sp>
            <p:nvSpPr>
              <p:cNvPr id="27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890077"/>
                <a:ext cx="2641289" cy="2911160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6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 rot="5400000" flipV="1">
              <a:off x="6301953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组合 28"/>
          <p:cNvGrpSpPr/>
          <p:nvPr/>
        </p:nvGrpSpPr>
        <p:grpSpPr>
          <a:xfrm>
            <a:off x="2350486" y="2524942"/>
            <a:ext cx="5297990" cy="2128194"/>
            <a:chOff x="1390062" y="536323"/>
            <a:chExt cx="6451751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30" name="组合 29"/>
            <p:cNvGrpSpPr/>
            <p:nvPr/>
          </p:nvGrpSpPr>
          <p:grpSpPr>
            <a:xfrm>
              <a:off x="1390062" y="548680"/>
              <a:ext cx="6434020" cy="2599531"/>
              <a:chOff x="1015734" y="692696"/>
              <a:chExt cx="7648999" cy="3090417"/>
            </a:xfrm>
            <a:grpFill/>
          </p:grpSpPr>
          <p:sp>
            <p:nvSpPr>
              <p:cNvPr id="32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692696"/>
                <a:ext cx="2803928" cy="3090417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1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 rot="5400000" flipV="1">
              <a:off x="6317199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4" name="组合 33"/>
          <p:cNvGrpSpPr/>
          <p:nvPr/>
        </p:nvGrpSpPr>
        <p:grpSpPr>
          <a:xfrm>
            <a:off x="1306450" y="4437112"/>
            <a:ext cx="5060092" cy="2128195"/>
            <a:chOff x="1390062" y="536323"/>
            <a:chExt cx="6451751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35" name="组合 34"/>
            <p:cNvGrpSpPr/>
            <p:nvPr/>
          </p:nvGrpSpPr>
          <p:grpSpPr>
            <a:xfrm>
              <a:off x="1390062" y="548680"/>
              <a:ext cx="6434020" cy="2599531"/>
              <a:chOff x="1015734" y="692696"/>
              <a:chExt cx="7648999" cy="3090417"/>
            </a:xfrm>
            <a:grpFill/>
          </p:grpSpPr>
          <p:sp>
            <p:nvSpPr>
              <p:cNvPr id="37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38" name="图片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692696"/>
                <a:ext cx="2803928" cy="3090417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6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 rot="5400000" flipV="1">
              <a:off x="6317199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1" name="TextBox 40"/>
          <p:cNvSpPr txBox="1"/>
          <p:nvPr/>
        </p:nvSpPr>
        <p:spPr>
          <a:xfrm>
            <a:off x="3559479" y="1658863"/>
            <a:ext cx="177019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noProof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600" noProof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3600" noProof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kumimoji="0" lang="zh-CN" altLang="en-US" sz="360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50518" y="1148551"/>
            <a:ext cx="3321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新增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大使為特任且置公使</a:t>
            </a:r>
            <a:r>
              <a:rPr lang="en-US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人以上之館處，其中公使</a:t>
            </a:r>
            <a:r>
              <a:rPr lang="en-US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zh-TW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列</a:t>
            </a:r>
            <a:r>
              <a:rPr lang="zh-TW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政務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職</a:t>
            </a:r>
            <a:r>
              <a:rPr lang="en-US" altLang="zh-CN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. </a:t>
            </a:r>
            <a:endParaRPr lang="en-US" altLang="zh-CN" b="1" kern="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政務職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公使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總數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上限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en-US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zh-TW" altLang="zh-TW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18516" y="407361"/>
            <a:ext cx="3281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本次駐外機構組織通則</a:t>
            </a:r>
            <a:endParaRPr lang="en-US" altLang="zh-TW" sz="4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>
              <a:lnSpc>
                <a:spcPct val="100000"/>
              </a:lnSpc>
              <a:defRPr/>
            </a:pPr>
            <a:r>
              <a:rPr lang="zh-TW" altLang="en-US" sz="4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修正重點</a:t>
            </a:r>
            <a:endParaRPr lang="zh-CN" altLang="en-US" sz="4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TextBox 40"/>
          <p:cNvSpPr txBox="1"/>
          <p:nvPr/>
        </p:nvSpPr>
        <p:spPr>
          <a:xfrm>
            <a:off x="2360617" y="3626361"/>
            <a:ext cx="1872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zh-CN" altLang="en-US" sz="36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TextBox 40"/>
          <p:cNvSpPr txBox="1"/>
          <p:nvPr/>
        </p:nvSpPr>
        <p:spPr>
          <a:xfrm>
            <a:off x="1214386" y="5333288"/>
            <a:ext cx="191745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defRPr/>
            </a:pPr>
            <a:r>
              <a:rPr lang="zh-TW" altLang="en-US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增列第</a:t>
            </a:r>
            <a:r>
              <a:rPr lang="en-US" altLang="zh-TW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360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r>
              <a:rPr lang="zh-TW" altLang="en-US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en-US" altLang="zh-TW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endParaRPr lang="zh-CN" altLang="en-US" sz="36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pPr/>
              <a:t>0</a:t>
            </a:fld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4253245" y="3233294"/>
            <a:ext cx="32556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因立法意旨不復存在，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刪除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條第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項有關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駐外人員交流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」規定</a:t>
            </a: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3228440" y="5132662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新增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遴派「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名譽領事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」之法源依據，以利我外交工作之推動</a:t>
            </a: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002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 rot="806428">
            <a:off x="3622242" y="680006"/>
            <a:ext cx="4149435" cy="2898071"/>
            <a:chOff x="1951689" y="885207"/>
            <a:chExt cx="4802035" cy="3497470"/>
          </a:xfrm>
        </p:grpSpPr>
        <p:sp>
          <p:nvSpPr>
            <p:cNvPr id="37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8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51689" y="885207"/>
              <a:ext cx="4802035" cy="2934173"/>
              <a:chOff x="3662562" y="1737334"/>
              <a:chExt cx="4915319" cy="3003393"/>
            </a:xfrm>
          </p:grpSpPr>
          <p:sp>
            <p:nvSpPr>
              <p:cNvPr id="43" name="等腰三角形 15"/>
              <p:cNvSpPr/>
              <p:nvPr/>
            </p:nvSpPr>
            <p:spPr>
              <a:xfrm rot="14439046">
                <a:off x="4618525" y="781371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44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0" name="矩形 39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 rot="20810404" flipH="1">
            <a:off x="1084765" y="2808062"/>
            <a:ext cx="4617705" cy="2995323"/>
            <a:chOff x="1951689" y="885209"/>
            <a:chExt cx="4802035" cy="3497468"/>
          </a:xfrm>
        </p:grpSpPr>
        <p:sp>
          <p:nvSpPr>
            <p:cNvPr id="46" name="椭圆 3"/>
            <p:cNvSpPr/>
            <p:nvPr/>
          </p:nvSpPr>
          <p:spPr>
            <a:xfrm rot="3152971">
              <a:off x="2558453" y="2769617"/>
              <a:ext cx="2270604" cy="16426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7" name="椭圆 3"/>
            <p:cNvSpPr/>
            <p:nvPr/>
          </p:nvSpPr>
          <p:spPr>
            <a:xfrm rot="3152971" flipV="1">
              <a:off x="1961078" y="3059903"/>
              <a:ext cx="2270604" cy="269178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951689" y="885209"/>
              <a:ext cx="4802035" cy="2934174"/>
              <a:chOff x="3662562" y="1737336"/>
              <a:chExt cx="4915319" cy="3003394"/>
            </a:xfrm>
          </p:grpSpPr>
          <p:sp>
            <p:nvSpPr>
              <p:cNvPr id="52" name="等腰三角形 15"/>
              <p:cNvSpPr/>
              <p:nvPr/>
            </p:nvSpPr>
            <p:spPr>
              <a:xfrm rot="14439046">
                <a:off x="4618525" y="781373"/>
                <a:ext cx="3003394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gradFill flip="none" rotWithShape="1">
                <a:gsLst>
                  <a:gs pos="11000">
                    <a:srgbClr val="FFC000"/>
                  </a:gs>
                  <a:gs pos="95000">
                    <a:srgbClr val="F79646">
                      <a:lumMod val="75000"/>
                    </a:srgbClr>
                  </a:gs>
                  <a:gs pos="56000">
                    <a:srgbClr val="FFC000"/>
                  </a:gs>
                </a:gsLst>
                <a:path path="circle">
                  <a:fillToRect l="50000" t="50000" r="50000" b="50000"/>
                </a:path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53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9" name="矩形 48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5470552" y="1010997"/>
            <a:ext cx="2439144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>
                  <a:glow rad="139700">
                    <a:srgbClr val="4BACC6">
                      <a:satMod val="175000"/>
                      <a:alpha val="40000"/>
                    </a:srgbClr>
                  </a:glow>
                </a:effectLst>
                <a:uLnTx/>
                <a:uFillTx/>
                <a:latin typeface="Adidas Unity" pitchFamily="2" charset="0"/>
                <a:ea typeface="微软雅黑" pitchFamily="34" charset="-122"/>
                <a:cs typeface="Times New Roman" pitchFamily="18" charset="0"/>
              </a:rPr>
              <a:t>因應多變</a:t>
            </a:r>
            <a:endParaRPr kumimoji="0" lang="en-US" altLang="zh-TW" b="1" i="0" u="none" strike="noStrike" kern="0" cap="none" spc="0" normalizeH="0" baseline="0" noProof="0" dirty="0" smtClean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39700">
                  <a:srgbClr val="4BACC6">
                    <a:satMod val="175000"/>
                    <a:alpha val="40000"/>
                  </a:srgbClr>
                </a:glow>
              </a:effectLst>
              <a:uLnTx/>
              <a:uFillTx/>
              <a:latin typeface="Adidas Unity" pitchFamily="2" charset="0"/>
              <a:ea typeface="微软雅黑" pitchFamily="34" charset="-122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>
                  <a:glow rad="139700">
                    <a:srgbClr val="4BACC6">
                      <a:satMod val="175000"/>
                      <a:alpha val="40000"/>
                    </a:srgbClr>
                  </a:glow>
                </a:effectLst>
                <a:uLnTx/>
                <a:uFillTx/>
                <a:latin typeface="Adidas Unity" pitchFamily="2" charset="0"/>
                <a:ea typeface="微软雅黑" pitchFamily="34" charset="-122"/>
                <a:cs typeface="Times New Roman" pitchFamily="18" charset="0"/>
              </a:rPr>
              <a:t>國際環境</a:t>
            </a:r>
            <a:endParaRPr kumimoji="0" lang="zh-CN" altLang="en-US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39700">
                  <a:srgbClr val="4BACC6">
                    <a:satMod val="175000"/>
                    <a:alpha val="40000"/>
                  </a:srgbClr>
                </a:glow>
              </a:effectLst>
              <a:uLnTx/>
              <a:uFillTx/>
              <a:latin typeface="Adidas Unity" pitchFamily="2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27549" y="383715"/>
            <a:ext cx="48696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為什麼要新增政務職公使（副常任代表）？</a:t>
            </a:r>
            <a:endParaRPr lang="zh-CN" altLang="en-US" sz="4000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pPr/>
              <a:t>1</a:t>
            </a:fld>
            <a:endParaRPr lang="zh-TW" altLang="en-US"/>
          </a:p>
        </p:txBody>
      </p:sp>
      <p:sp>
        <p:nvSpPr>
          <p:cNvPr id="34" name="TextBox 64"/>
          <p:cNvSpPr txBox="1"/>
          <p:nvPr/>
        </p:nvSpPr>
        <p:spPr>
          <a:xfrm>
            <a:off x="1231828" y="3058784"/>
            <a:ext cx="24502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zh-TW" altLang="en-US" dirty="0" smtClean="0">
                <a:solidFill>
                  <a:srgbClr val="FF0000"/>
                </a:solidFill>
                <a:effectLst>
                  <a:glow rad="139700">
                    <a:srgbClr val="F79646">
                      <a:satMod val="175000"/>
                      <a:alpha val="4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進用多元涉外人才</a:t>
            </a:r>
            <a:endParaRPr lang="zh-TW" altLang="en-US" dirty="0">
              <a:solidFill>
                <a:srgbClr val="FF0000"/>
              </a:solidFill>
              <a:effectLst>
                <a:glow rad="139700">
                  <a:srgbClr val="F79646">
                    <a:satMod val="175000"/>
                    <a:alpha val="40000"/>
                  </a:srgbClr>
                </a:glow>
              </a:effectLst>
              <a:latin typeface="Adidas Unity" pitchFamily="2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01600">
                  <a:srgbClr val="00D255">
                    <a:alpha val="60000"/>
                  </a:srgbClr>
                </a:glow>
              </a:effectLst>
              <a:uLnTx/>
              <a:uFillTx/>
              <a:latin typeface="Adidas Unity" pitchFamily="2" charset="0"/>
              <a:cs typeface="Times New Roman" pitchFamily="18" charset="0"/>
            </a:endParaRPr>
          </a:p>
        </p:txBody>
      </p:sp>
      <p:grpSp>
        <p:nvGrpSpPr>
          <p:cNvPr id="63" name="组合 53"/>
          <p:cNvGrpSpPr/>
          <p:nvPr/>
        </p:nvGrpSpPr>
        <p:grpSpPr>
          <a:xfrm rot="806428">
            <a:off x="3842410" y="4452825"/>
            <a:ext cx="4201856" cy="2870737"/>
            <a:chOff x="1951688" y="885206"/>
            <a:chExt cx="4802035" cy="3497471"/>
          </a:xfrm>
        </p:grpSpPr>
        <p:sp>
          <p:nvSpPr>
            <p:cNvPr id="66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7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68" name="组合 56"/>
            <p:cNvGrpSpPr/>
            <p:nvPr/>
          </p:nvGrpSpPr>
          <p:grpSpPr>
            <a:xfrm>
              <a:off x="1951688" y="885206"/>
              <a:ext cx="4802035" cy="2934173"/>
              <a:chOff x="3662561" y="1737333"/>
              <a:chExt cx="4915319" cy="3003393"/>
            </a:xfrm>
          </p:grpSpPr>
          <p:sp>
            <p:nvSpPr>
              <p:cNvPr id="73" name="等腰三角形 15"/>
              <p:cNvSpPr/>
              <p:nvPr/>
            </p:nvSpPr>
            <p:spPr>
              <a:xfrm rot="14439046">
                <a:off x="4618524" y="781370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74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70" name="矩形 69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75" name="TextBox 64"/>
          <p:cNvSpPr txBox="1"/>
          <p:nvPr/>
        </p:nvSpPr>
        <p:spPr>
          <a:xfrm>
            <a:off x="5663508" y="4795077"/>
            <a:ext cx="2465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zh-TW" altLang="en-US" dirty="0" smtClean="0">
                <a:solidFill>
                  <a:srgbClr val="FF0000"/>
                </a:solidFill>
                <a:effectLst>
                  <a:glow rad="139700">
                    <a:srgbClr val="F79646">
                      <a:satMod val="175000"/>
                      <a:alpha val="4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強化雙邊多邊關係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01600">
                  <a:srgbClr val="00D255">
                    <a:alpha val="60000"/>
                  </a:srgbClr>
                </a:glow>
              </a:effectLst>
              <a:uLnTx/>
              <a:uFillTx/>
              <a:latin typeface="Adidas Unity" pitchFamily="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635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368520" y="212295"/>
            <a:ext cx="84897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什麼情況下會派政務職</a:t>
            </a:r>
            <a:r>
              <a:rPr lang="zh-TW" altLang="en-US" sz="4000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公使（副常任代表）</a:t>
            </a: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？人數有限制嗎</a:t>
            </a:r>
            <a:r>
              <a:rPr lang="en-US" altLang="zh-TW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4000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611560" y="1700808"/>
            <a:ext cx="2520280" cy="21602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en-US" sz="2800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派有特任</a:t>
            </a:r>
            <a:r>
              <a:rPr lang="zh-TW" altLang="en-US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大使</a:t>
            </a:r>
            <a:r>
              <a:rPr lang="en-US" altLang="zh-TW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常任代表且</a:t>
            </a:r>
            <a:r>
              <a:rPr lang="zh-TW" altLang="en-US" sz="2800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置有</a:t>
            </a:r>
            <a:r>
              <a:rPr lang="en-US" altLang="zh-TW" sz="2800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</a:t>
            </a:r>
            <a:r>
              <a:rPr lang="zh-TW" altLang="en-US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公使</a:t>
            </a:r>
            <a:r>
              <a:rPr lang="en-US" altLang="zh-TW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kern="0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副常任代表之</a:t>
            </a:r>
            <a:r>
              <a:rPr lang="zh-TW" altLang="en-US" sz="2800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館處</a:t>
            </a:r>
            <a:endParaRPr lang="en-US" altLang="zh-TW" sz="2800" b="1" kern="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圓角矩形 62"/>
          <p:cNvSpPr/>
          <p:nvPr/>
        </p:nvSpPr>
        <p:spPr>
          <a:xfrm>
            <a:off x="611560" y="4005064"/>
            <a:ext cx="2520280" cy="129614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zh-TW" sz="28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政務職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公使</a:t>
            </a:r>
            <a:r>
              <a:rPr lang="zh-TW" altLang="zh-TW" sz="28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總數上限為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zh-TW" sz="28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</p:txBody>
      </p:sp>
      <p:sp>
        <p:nvSpPr>
          <p:cNvPr id="6" name="矩形 5"/>
          <p:cNvSpPr/>
          <p:nvPr/>
        </p:nvSpPr>
        <p:spPr>
          <a:xfrm>
            <a:off x="3923928" y="1484784"/>
            <a:ext cx="432048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維持外館組織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運作順暢</a:t>
            </a:r>
          </a:p>
        </p:txBody>
      </p:sp>
      <p:sp>
        <p:nvSpPr>
          <p:cNvPr id="66" name="矩形 65"/>
          <p:cNvSpPr/>
          <p:nvPr/>
        </p:nvSpPr>
        <p:spPr>
          <a:xfrm>
            <a:off x="3930285" y="3068960"/>
            <a:ext cx="432048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確保外交工作之穩定延續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930285" y="4653136"/>
            <a:ext cx="432048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兼顧外交人員養成及歷練</a:t>
            </a:r>
          </a:p>
        </p:txBody>
      </p:sp>
      <p:cxnSp>
        <p:nvCxnSpPr>
          <p:cNvPr id="12" name="直線接點 11"/>
          <p:cNvCxnSpPr/>
          <p:nvPr/>
        </p:nvCxnSpPr>
        <p:spPr>
          <a:xfrm>
            <a:off x="3491880" y="2420888"/>
            <a:ext cx="0" cy="2376264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3491880" y="2420888"/>
            <a:ext cx="4320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>
            <a:endCxn id="66" idx="1"/>
          </p:cNvCxnSpPr>
          <p:nvPr/>
        </p:nvCxnSpPr>
        <p:spPr>
          <a:xfrm>
            <a:off x="3491880" y="3681028"/>
            <a:ext cx="438405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3491880" y="4797152"/>
            <a:ext cx="438405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>
            <a:stCxn id="4" idx="3"/>
          </p:cNvCxnSpPr>
          <p:nvPr/>
        </p:nvCxnSpPr>
        <p:spPr>
          <a:xfrm>
            <a:off x="3131840" y="2780928"/>
            <a:ext cx="36004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>
            <a:stCxn id="63" idx="3"/>
          </p:cNvCxnSpPr>
          <p:nvPr/>
        </p:nvCxnSpPr>
        <p:spPr>
          <a:xfrm>
            <a:off x="3131840" y="4653136"/>
            <a:ext cx="36004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24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pPr/>
              <a:t>3</a:t>
            </a:fld>
            <a:endParaRPr lang="zh-TW" altLang="en-US"/>
          </a:p>
        </p:txBody>
      </p:sp>
      <p:sp>
        <p:nvSpPr>
          <p:cNvPr id="3" name="TextBox 68"/>
          <p:cNvSpPr txBox="1"/>
          <p:nvPr/>
        </p:nvSpPr>
        <p:spPr>
          <a:xfrm>
            <a:off x="330741" y="335558"/>
            <a:ext cx="5233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增訂遴派「名譽領事」條文之原因？</a:t>
            </a:r>
            <a:endParaRPr lang="zh-CN" altLang="en-US" sz="4000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書卷 (水平) 33"/>
          <p:cNvSpPr/>
          <p:nvPr/>
        </p:nvSpPr>
        <p:spPr>
          <a:xfrm rot="21337585">
            <a:off x="4540436" y="4858951"/>
            <a:ext cx="4248187" cy="1838339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協助我推動外交工作</a:t>
            </a:r>
            <a:endParaRPr lang="zh-TW" altLang="en-US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向左箭號 35"/>
          <p:cNvSpPr/>
          <p:nvPr/>
        </p:nvSpPr>
        <p:spPr>
          <a:xfrm rot="20493976">
            <a:off x="4266302" y="656081"/>
            <a:ext cx="4512240" cy="2234354"/>
          </a:xfrm>
          <a:prstGeom prst="leftArrow">
            <a:avLst>
              <a:gd name="adj1" fmla="val 58187"/>
              <a:gd name="adj2" fmla="val 5000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因應我國外交處境</a:t>
            </a:r>
            <a:r>
              <a:rPr lang="zh-TW" altLang="en-US" sz="3600" b="1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3600" b="1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參考國際慣例</a:t>
            </a:r>
            <a:endParaRPr lang="zh-TW" altLang="en-US" sz="3600" b="1" dirty="0">
              <a:solidFill>
                <a:schemeClr val="accent6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向右箭號 36"/>
          <p:cNvSpPr/>
          <p:nvPr/>
        </p:nvSpPr>
        <p:spPr>
          <a:xfrm rot="943908">
            <a:off x="164428" y="2315152"/>
            <a:ext cx="5601349" cy="2951116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在我國未設立駐外館處之國家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地區，借重駐地國人或友我人士之政經關係及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人脈資源</a:t>
            </a:r>
          </a:p>
        </p:txBody>
      </p:sp>
    </p:spTree>
    <p:extLst>
      <p:ext uri="{BB962C8B-B14F-4D97-AF65-F5344CB8AC3E}">
        <p14:creationId xmlns:p14="http://schemas.microsoft.com/office/powerpoint/2010/main" xmlns="" val="36616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大自然插畫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2629_TF03431377.potx" id="{5F11E0DD-30B8-4A83-86E1-3832B0A07BB5}" vid="{756EBAC3-D534-49DF-AED1-697ACE8B1B0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</Template>
  <TotalTime>598</TotalTime>
  <Words>240</Words>
  <Application>Microsoft Office PowerPoint</Application>
  <PresentationFormat>如螢幕大小 (4:3)</PresentationFormat>
  <Paragraphs>28</Paragraphs>
  <Slides>4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大自然插畫 16X9</vt:lpstr>
      <vt:lpstr>投影片 0</vt:lpstr>
      <vt:lpstr>投影片 1</vt:lpstr>
      <vt:lpstr>投影片 2</vt:lpstr>
      <vt:lpstr>投影片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基準法第18條：三級機關首長</dc:title>
  <dc:creator>組編人力處第五科黃靜怡</dc:creator>
  <cp:lastModifiedBy>roneshih</cp:lastModifiedBy>
  <cp:revision>55</cp:revision>
  <cp:lastPrinted>2017-05-17T03:46:55Z</cp:lastPrinted>
  <dcterms:created xsi:type="dcterms:W3CDTF">2016-12-13T11:46:29Z</dcterms:created>
  <dcterms:modified xsi:type="dcterms:W3CDTF">2017-05-18T02:31:46Z</dcterms:modified>
</cp:coreProperties>
</file>