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801600" cy="9601200" type="A3"/>
  <p:notesSz cx="9926638" cy="14355763"/>
  <p:defaultTextStyle>
    <a:defPPr>
      <a:defRPr lang="zh-TW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未命名的章節" id="{83B8167C-3A07-4FDB-8F7A-695CC8807F07}">
          <p14:sldIdLst/>
        </p14:section>
        <p14:section name="未命名的章節" id="{5743FF04-17B5-42C3-8269-BE4EF9068165}">
          <p14:sldIdLst/>
        </p14:section>
        <p14:section name="未命名的章節" id="{90B9F945-D151-40A8-BB75-48EFCD03ACDA}">
          <p14:sldIdLst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197" autoAdjust="0"/>
    <p:restoredTop sz="93627" autoAdjust="0"/>
  </p:normalViewPr>
  <p:slideViewPr>
    <p:cSldViewPr>
      <p:cViewPr>
        <p:scale>
          <a:sx n="75" d="100"/>
          <a:sy n="75" d="100"/>
        </p:scale>
        <p:origin x="-2436" y="-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718592"/>
          </a:xfrm>
          <a:prstGeom prst="rect">
            <a:avLst/>
          </a:prstGeom>
        </p:spPr>
        <p:txBody>
          <a:bodyPr vert="horz" lIns="132731" tIns="66366" rIns="132731" bIns="66366" rtlCol="0"/>
          <a:lstStyle>
            <a:lvl1pPr algn="l">
              <a:defRPr sz="17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1697" y="0"/>
            <a:ext cx="4302625" cy="718592"/>
          </a:xfrm>
          <a:prstGeom prst="rect">
            <a:avLst/>
          </a:prstGeom>
        </p:spPr>
        <p:txBody>
          <a:bodyPr vert="horz" lIns="132731" tIns="66366" rIns="132731" bIns="66366" rtlCol="0"/>
          <a:lstStyle>
            <a:lvl1pPr algn="r">
              <a:defRPr sz="1700"/>
            </a:lvl1pPr>
          </a:lstStyle>
          <a:p>
            <a:fld id="{223E6CFA-BDBC-4FA8-AA84-DA46015F8D72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31" tIns="66366" rIns="132731" bIns="6636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202" y="6818591"/>
            <a:ext cx="7942238" cy="6460437"/>
          </a:xfrm>
          <a:prstGeom prst="rect">
            <a:avLst/>
          </a:prstGeom>
        </p:spPr>
        <p:txBody>
          <a:bodyPr vert="horz" lIns="132731" tIns="66366" rIns="132731" bIns="66366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13634881"/>
            <a:ext cx="4302625" cy="718591"/>
          </a:xfrm>
          <a:prstGeom prst="rect">
            <a:avLst/>
          </a:prstGeom>
        </p:spPr>
        <p:txBody>
          <a:bodyPr vert="horz" lIns="132731" tIns="66366" rIns="132731" bIns="66366" rtlCol="0" anchor="b"/>
          <a:lstStyle>
            <a:lvl1pPr algn="l">
              <a:defRPr sz="17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1697" y="13634881"/>
            <a:ext cx="4302625" cy="718591"/>
          </a:xfrm>
          <a:prstGeom prst="rect">
            <a:avLst/>
          </a:prstGeom>
        </p:spPr>
        <p:txBody>
          <a:bodyPr vert="horz" lIns="132731" tIns="66366" rIns="132731" bIns="66366" rtlCol="0" anchor="b"/>
          <a:lstStyle>
            <a:lvl1pPr algn="r">
              <a:defRPr sz="1700"/>
            </a:lvl1pPr>
          </a:lstStyle>
          <a:p>
            <a:fld id="{9E7908BA-487A-46E0-AF7F-EE08BD448E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5247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908BA-487A-46E0-AF7F-EE08BD448EC8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835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451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420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225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1460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1238" y="6169662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823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619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40080" y="2149159"/>
            <a:ext cx="5656263" cy="89566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503039" y="2149159"/>
            <a:ext cx="5658485" cy="89566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918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606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757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40084" y="382270"/>
            <a:ext cx="4211638" cy="162687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5070" y="382274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40084" y="2009144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292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01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40080" y="384495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3F286-8E23-48DF-A345-EFE429A3643D}" type="datetimeFigureOut">
              <a:rPr lang="zh-TW" altLang="en-US" smtClean="0"/>
              <a:t>2018/2/21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A7D0C-5BB8-4BC3-8DF1-51A606AC290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209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7806" y="1542223"/>
            <a:ext cx="777685" cy="8007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推動措施及具體做法</a:t>
            </a:r>
            <a:endParaRPr lang="zh-TW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1" name="圓角矩形 30"/>
          <p:cNvSpPr/>
          <p:nvPr/>
        </p:nvSpPr>
        <p:spPr>
          <a:xfrm>
            <a:off x="3337600" y="1075991"/>
            <a:ext cx="2259984" cy="3845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人才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發展及法規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調適</a:t>
            </a:r>
          </a:p>
        </p:txBody>
      </p:sp>
      <p:sp>
        <p:nvSpPr>
          <p:cNvPr id="36" name="圓角矩形 35"/>
          <p:cNvSpPr/>
          <p:nvPr/>
        </p:nvSpPr>
        <p:spPr>
          <a:xfrm>
            <a:off x="5688572" y="1075991"/>
            <a:ext cx="2259984" cy="3845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成為新創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好夥伴</a:t>
            </a:r>
          </a:p>
        </p:txBody>
      </p:sp>
      <p:sp>
        <p:nvSpPr>
          <p:cNvPr id="32" name="圓角矩形 31"/>
          <p:cNvSpPr/>
          <p:nvPr/>
        </p:nvSpPr>
        <p:spPr>
          <a:xfrm>
            <a:off x="8017494" y="1075991"/>
            <a:ext cx="2259984" cy="3845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5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提供</a:t>
            </a:r>
            <a:r>
              <a:rPr lang="zh-TW" altLang="en-US" sz="1500" b="1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新創</a:t>
            </a:r>
            <a:r>
              <a:rPr lang="zh-TW" altLang="en-US" sz="15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多元出場</a:t>
            </a:r>
            <a:r>
              <a:rPr lang="zh-TW" altLang="en-US" sz="15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管道</a:t>
            </a:r>
          </a:p>
        </p:txBody>
      </p:sp>
      <p:sp>
        <p:nvSpPr>
          <p:cNvPr id="62" name="圓角矩形 61"/>
          <p:cNvSpPr/>
          <p:nvPr/>
        </p:nvSpPr>
        <p:spPr>
          <a:xfrm>
            <a:off x="8025198" y="4461520"/>
            <a:ext cx="2270224" cy="3148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友善企業併購新創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037013" y="4872608"/>
            <a:ext cx="2240465" cy="46761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季前檢視</a:t>
            </a: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現行企業併購法之租稅措施是否有助併購新創企業，以評估修正該法之必要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性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經濟部、財政部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針對</a:t>
            </a: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外資併購案件審議的行政程序進行簡化與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加速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透過</a:t>
            </a:r>
            <a:r>
              <a:rPr lang="en-US" altLang="zh-TW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1,000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億元產業</a:t>
            </a: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創新轉型基金，與民間共同投資轉型及併購案，預期帶動投資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新臺幣</a:t>
            </a:r>
            <a:r>
              <a:rPr lang="en-US" altLang="zh-TW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100</a:t>
            </a: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億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元 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國發基金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4" name="圓角矩形 63"/>
          <p:cNvSpPr/>
          <p:nvPr/>
        </p:nvSpPr>
        <p:spPr>
          <a:xfrm>
            <a:off x="8009773" y="1529362"/>
            <a:ext cx="2270741" cy="2469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提高上市櫃彈性 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029676" y="1828800"/>
            <a:ext cx="2247802" cy="2539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季前</a:t>
            </a: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增列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上櫃電子商務為產業新類別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金管會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季前提出</a:t>
            </a: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多元上市櫃條件，協助尚未有獲利之新創事業進入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資本市場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金管會</a:t>
            </a:r>
            <a:r>
              <a:rPr lang="en-US" altLang="zh-TW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6" name="圓角矩形 65"/>
          <p:cNvSpPr/>
          <p:nvPr/>
        </p:nvSpPr>
        <p:spPr>
          <a:xfrm>
            <a:off x="3337600" y="1542223"/>
            <a:ext cx="2259984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培育及延攬人才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9" name="圓角矩形 68"/>
          <p:cNvSpPr/>
          <p:nvPr/>
        </p:nvSpPr>
        <p:spPr>
          <a:xfrm>
            <a:off x="3316843" y="6554830"/>
            <a:ext cx="2299652" cy="20523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完備法規環境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328775" y="6791709"/>
            <a:ext cx="2296546" cy="27575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建置新創稅務線上專區，提供設立登記、報繳稅、租稅優惠、企業併購稅務及商譽攤銷費用所需文件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等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資訊及諮詢輔導窗口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財政部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強化「新創法規調適平臺」功能，協助解決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法規灰色地帶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國發會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推動公司法完成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立法，讓新創有更大營運彈性，例如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可發行無票面金額股票、複數表決權、可轉換公司債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等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5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7806" y="48072"/>
            <a:ext cx="12500589" cy="4879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優</a:t>
            </a: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化新創事業投資</a:t>
            </a:r>
            <a:r>
              <a:rPr lang="zh-TW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環境行動方案</a:t>
            </a:r>
            <a:endParaRPr lang="zh-TW" altLang="en-US" sz="12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37806" y="1075991"/>
            <a:ext cx="777684" cy="384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>
              <a:lnSpc>
                <a:spcPts val="1700"/>
              </a:lnSpc>
            </a:pPr>
            <a:r>
              <a:rPr lang="zh-TW" alt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五大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政策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328775" y="1772063"/>
            <a:ext cx="2287720" cy="47557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45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外國專業人才延攬及僱用法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已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於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月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8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日施行 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國發會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45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協調各部會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推動積極性攬才措施，提升「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Contact Taiwan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」為國家單一攬才入口網，並吸引海外國人回流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國發會、經濟部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5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策略性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吸引東南亞學生、人才來臺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教育部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5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季前鬆綁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5+2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產業聘僱外國專業人才、新創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申請外國籍學生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實習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之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資本額或營業額限制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勞動部、經濟部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5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鼓勵學校輔導組成學生創業探索團隊，協助至新創公司實習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教育部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5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建置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業師人脈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資料庫，邀集具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實際治理經驗之高階經理人或產業專家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加入輔導中小企業或新創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0" name="圓角矩形 29"/>
          <p:cNvSpPr/>
          <p:nvPr/>
        </p:nvSpPr>
        <p:spPr>
          <a:xfrm>
            <a:off x="974235" y="1075991"/>
            <a:ext cx="2278657" cy="3845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充裕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新創早期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資金</a:t>
            </a:r>
          </a:p>
        </p:txBody>
      </p:sp>
      <p:sp>
        <p:nvSpPr>
          <p:cNvPr id="48" name="矩形 47"/>
          <p:cNvSpPr/>
          <p:nvPr/>
        </p:nvSpPr>
        <p:spPr>
          <a:xfrm>
            <a:off x="991138" y="1788573"/>
            <a:ext cx="2259984" cy="15902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6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季前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動產創條例天使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投資人租稅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優惠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6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調整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10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億元創業天使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投資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方案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機制，提供新創早期資金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國發基金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7" name="圓角矩形 56"/>
          <p:cNvSpPr/>
          <p:nvPr/>
        </p:nvSpPr>
        <p:spPr>
          <a:xfrm>
            <a:off x="974235" y="1542223"/>
            <a:ext cx="2278657" cy="2160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帶動天使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投資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74234" y="7932948"/>
            <a:ext cx="2276887" cy="1616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5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季前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完成外國人投資條例投審程序修正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r>
              <a:rPr lang="zh-TW" altLang="en-US" sz="1400" dirty="0" smtClean="0">
                <a:solidFill>
                  <a:schemeClr val="tx1"/>
                </a:solidFill>
                <a:latin typeface="微軟正黑體"/>
                <a:ea typeface="微軟正黑體"/>
                <a:cs typeface="Times New Roman" panose="02020603050405020304" pitchFamily="18" charset="0"/>
              </a:rPr>
              <a:t>「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原則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事後申報，例外事前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核准</a:t>
            </a:r>
            <a:r>
              <a:rPr lang="zh-TW" altLang="en-US" sz="1400" dirty="0">
                <a:solidFill>
                  <a:schemeClr val="tx1"/>
                </a:solidFill>
                <a:latin typeface="微軟正黑體"/>
                <a:ea typeface="微軟正黑體"/>
                <a:cs typeface="Times New Roman" panose="02020603050405020304" pitchFamily="18" charset="0"/>
              </a:rPr>
              <a:t>」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6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對新創競賽獲選團隊直接核發融資保證成數</a:t>
            </a:r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95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成之直保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函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0" name="圓角矩形 59"/>
          <p:cNvSpPr/>
          <p:nvPr/>
        </p:nvSpPr>
        <p:spPr>
          <a:xfrm>
            <a:off x="974857" y="7680920"/>
            <a:ext cx="2277412" cy="2520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0" lvl="2" algn="ctr"/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提高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投融資便利性</a:t>
            </a:r>
            <a:endParaRPr lang="en-US" altLang="zh-TW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3" name="圓角矩形 32"/>
          <p:cNvSpPr/>
          <p:nvPr/>
        </p:nvSpPr>
        <p:spPr>
          <a:xfrm>
            <a:off x="974857" y="3450836"/>
            <a:ext cx="2277412" cy="2696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0" lvl="2"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加強與創投合作</a:t>
            </a:r>
            <a:endParaRPr lang="en-US" altLang="zh-TW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87684" y="3720480"/>
            <a:ext cx="2259984" cy="39292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積極與國際一線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(Tier-1)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創投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洽談合作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精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進投資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作業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流程、積極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開拓案源，加強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AI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、物聯網、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AR/VR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生技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醫療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等前瞻產業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投資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國發基金</a:t>
            </a:r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放寬國發基金對創投事業</a:t>
            </a:r>
            <a:r>
              <a:rPr lang="zh-TW" altLang="en-US" sz="140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出資比率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30%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與投資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金額</a:t>
            </a:r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億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元之限制 </a:t>
            </a:r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國發基金</a:t>
            </a:r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放寬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國發基金投資額之</a:t>
            </a:r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50%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必須投資於在我國登記設立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公司之限制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國發基金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400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季前推動產創條例有限</a:t>
            </a:r>
            <a:r>
              <a:rPr lang="zh-TW" alt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合夥創投投資新創採透視個體概念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課稅 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6" name="圓角矩形 45"/>
          <p:cNvSpPr/>
          <p:nvPr/>
        </p:nvSpPr>
        <p:spPr>
          <a:xfrm>
            <a:off x="10352494" y="1075991"/>
            <a:ext cx="2313002" cy="3845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5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新創進軍國際</a:t>
            </a:r>
            <a:r>
              <a:rPr lang="zh-TW" altLang="en-US" sz="15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市場</a:t>
            </a:r>
          </a:p>
        </p:txBody>
      </p:sp>
      <p:sp>
        <p:nvSpPr>
          <p:cNvPr id="47" name="矩形 46"/>
          <p:cNvSpPr/>
          <p:nvPr/>
        </p:nvSpPr>
        <p:spPr>
          <a:xfrm>
            <a:off x="10375761" y="1796348"/>
            <a:ext cx="2279550" cy="21344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128905" indent="-128905" algn="just" hangingPunct="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整合駐外資源，邀請目標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國家新創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、加速器、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創投等來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臺參訪及媒合商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機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外交部、經濟部</a:t>
            </a:r>
            <a:r>
              <a:rPr lang="en-US" altLang="zh-TW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8905" indent="-128905" algn="just" hangingPunct="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鼓勵僑臺商回臺投資新創事業，協助新創開創海外通路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僑委會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128905" indent="-128905" algn="just" hangingPunct="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引入國際加速器來臺設點，鏈結其業師資源，培育國際級新創團隊 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科技部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0" name="圓角矩形 49"/>
          <p:cNvSpPr/>
          <p:nvPr/>
        </p:nvSpPr>
        <p:spPr>
          <a:xfrm>
            <a:off x="10352494" y="3962262"/>
            <a:ext cx="2293033" cy="22138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協助業務拓展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7" name="圓角矩形 66"/>
          <p:cNvSpPr/>
          <p:nvPr/>
        </p:nvSpPr>
        <p:spPr>
          <a:xfrm>
            <a:off x="10386875" y="7649759"/>
            <a:ext cx="2269767" cy="2390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強化國際行銷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385544" y="7907963"/>
            <a:ext cx="2259983" cy="16412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安排國際媒體、駐華人員參訪國內新創社群及相關創業活動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外交部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透過英、法、西、日、德、俄等多國語文電子刊物，加強向國際宣傳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外交部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研究設計臺灣新創國際形象識別系統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國發會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4" name="圓角矩形 33"/>
          <p:cNvSpPr/>
          <p:nvPr/>
        </p:nvSpPr>
        <p:spPr>
          <a:xfrm>
            <a:off x="10365576" y="1547337"/>
            <a:ext cx="2299920" cy="2289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引進海外資源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375760" y="4208883"/>
            <a:ext cx="2269768" cy="34103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透過外館提供新創落地諮詢及媒合服務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下半年於</a:t>
            </a:r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以色列設置科技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組，擴大協助新創介接海外資源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科技部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選送新創赴海外加速器，連結國際投資人或合作夥伴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科技部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帶領新創參加全球重要專業展會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如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CES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MWC)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，並擴大將新創納入參加國際專業展之補助對象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科技部、經濟部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8905" indent="-128905" algn="just" hangingPunct="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於林口選手村打造國際創業聚落，結合周邊生活圈，提供創新實證場域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696639" y="1848271"/>
            <a:ext cx="2259984" cy="49434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7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TW" sz="15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7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季前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放寬中央機關辦理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未達</a:t>
            </a:r>
            <a:r>
              <a:rPr lang="en-US" altLang="zh-TW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100</a:t>
            </a:r>
            <a:r>
              <a:rPr lang="zh-TW" altLang="en-US" sz="1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萬元的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採購無須敘明不採公告方式辦理之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理由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工程會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5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7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協助新創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成為政府採購共同供應契約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廠商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lvl="0" indent="-92075" algn="just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推動競賽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活動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、資料透過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API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開放民間介借等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作法，鼓勵新創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參與，如智慧交通等應用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經濟部、交通部及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相關部會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5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7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透過衛生福利資料加值應用服務機制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，依產業發展需求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提供資料運用評估與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協助 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衛福部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5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2075" indent="-92075" algn="just" hangingPunct="0">
              <a:lnSpc>
                <a:spcPts val="17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產出地方政府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資料應用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，並協助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民間建立資料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市集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algn="just" hangingPunct="0">
              <a:lnSpc>
                <a:spcPts val="1700"/>
              </a:lnSpc>
              <a:spcBef>
                <a:spcPts val="300"/>
              </a:spcBef>
              <a:spcAft>
                <a:spcPts val="600"/>
              </a:spcAft>
            </a:pPr>
            <a:endParaRPr lang="en-US" altLang="zh-TW" sz="15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2" name="圓角矩形 41"/>
          <p:cNvSpPr/>
          <p:nvPr/>
        </p:nvSpPr>
        <p:spPr>
          <a:xfrm>
            <a:off x="5688572" y="1529361"/>
            <a:ext cx="2259984" cy="25921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擴大多元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合作管道</a:t>
            </a:r>
          </a:p>
        </p:txBody>
      </p:sp>
      <p:sp>
        <p:nvSpPr>
          <p:cNvPr id="2" name="矩形 1"/>
          <p:cNvSpPr/>
          <p:nvPr/>
        </p:nvSpPr>
        <p:spPr>
          <a:xfrm>
            <a:off x="11722760" y="293609"/>
            <a:ext cx="838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0222.2018</a:t>
            </a:r>
            <a:endParaRPr lang="zh-TW" altLang="en-US" dirty="0"/>
          </a:p>
        </p:txBody>
      </p:sp>
      <p:sp>
        <p:nvSpPr>
          <p:cNvPr id="43" name="圓角矩形 42"/>
          <p:cNvSpPr/>
          <p:nvPr/>
        </p:nvSpPr>
        <p:spPr>
          <a:xfrm>
            <a:off x="5696639" y="6888832"/>
            <a:ext cx="2259984" cy="3676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促進大小企業合作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704951" y="7302321"/>
            <a:ext cx="2259984" cy="22469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92075" indent="-92075" algn="just" hangingPunct="0">
              <a:lnSpc>
                <a:spcPts val="17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協助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企業投入新創，如參與新創活動、形成企業育成場域或企業內部創業</a:t>
            </a:r>
            <a:r>
              <a:rPr lang="en-US" altLang="zh-TW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;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協助國內企業二代傳承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新創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en-US" altLang="zh-TW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92075" indent="-92075" algn="just" hangingPunct="0">
              <a:lnSpc>
                <a:spcPts val="17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深度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培訓大專院校創業團隊，導入國內外企業業師輔導及資源，促成設立新創</a:t>
            </a:r>
            <a:r>
              <a:rPr lang="zh-TW" altLang="en-US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事業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15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科技部</a:t>
            </a:r>
            <a:r>
              <a:rPr lang="en-US" altLang="zh-TW" sz="15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8" name="矩形 37"/>
          <p:cNvSpPr/>
          <p:nvPr/>
        </p:nvSpPr>
        <p:spPr>
          <a:xfrm>
            <a:off x="137806" y="599205"/>
            <a:ext cx="777684" cy="418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algn="ctr"/>
            <a:r>
              <a:rPr lang="zh-TW" alt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目標</a:t>
            </a:r>
          </a:p>
        </p:txBody>
      </p:sp>
      <p:sp>
        <p:nvSpPr>
          <p:cNvPr id="40" name="矩形 39"/>
          <p:cNvSpPr/>
          <p:nvPr/>
        </p:nvSpPr>
        <p:spPr>
          <a:xfrm>
            <a:off x="915492" y="569728"/>
            <a:ext cx="11722904" cy="467184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spcCol="0" rtlCol="0" anchor="ctr"/>
          <a:lstStyle/>
          <a:p>
            <a:pPr marL="128905" indent="-128905" algn="just">
              <a:buFont typeface="Arial" panose="020B0604020202020204" pitchFamily="34" charset="0"/>
              <a:buChar char="•"/>
            </a:pP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年孕育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至少 </a:t>
            </a:r>
            <a:r>
              <a:rPr lang="en-US" altLang="zh-TW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家具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代表性的獨角獸新創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事業</a:t>
            </a:r>
            <a:endParaRPr lang="en-US" altLang="zh-TW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8905" indent="-128905" algn="just">
              <a:buFont typeface="Arial" panose="020B0604020202020204" pitchFamily="34" charset="0"/>
              <a:buChar char="•"/>
            </a:pP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未來 </a:t>
            </a:r>
            <a:r>
              <a:rPr lang="en-US" altLang="zh-TW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年，基於臺灣的新創事業獲投資金額每年成長新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臺幣 </a:t>
            </a:r>
            <a:r>
              <a:rPr lang="en-US" altLang="zh-TW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50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億元，</a:t>
            </a:r>
            <a:r>
              <a:rPr lang="zh-TW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</a:t>
            </a:r>
            <a:r>
              <a:rPr lang="zh-TW" alt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臺灣成為亞洲新創資本匯聚中心</a:t>
            </a:r>
            <a:endParaRPr lang="zh-TW" altLang="en-US" sz="1600" b="1" dirty="0">
              <a:solidFill>
                <a:schemeClr val="tx1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03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</TotalTime>
  <Words>1057</Words>
  <Application>Microsoft Office PowerPoint</Application>
  <PresentationFormat>A3 紙張 (297x420 公釐)</PresentationFormat>
  <Paragraphs>66</Paragraphs>
  <Slides>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魏麗勳</dc:creator>
  <cp:lastModifiedBy>林昌弘</cp:lastModifiedBy>
  <cp:revision>247</cp:revision>
  <cp:lastPrinted>2018-01-23T10:41:52Z</cp:lastPrinted>
  <dcterms:created xsi:type="dcterms:W3CDTF">2017-11-10T01:30:23Z</dcterms:created>
  <dcterms:modified xsi:type="dcterms:W3CDTF">2018-02-21T06:23:31Z</dcterms:modified>
</cp:coreProperties>
</file>