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9"/>
  </p:notesMasterIdLst>
  <p:handoutMasterIdLst>
    <p:handoutMasterId r:id="rId10"/>
  </p:handoutMasterIdLst>
  <p:sldIdLst>
    <p:sldId id="256" r:id="rId2"/>
    <p:sldId id="397" r:id="rId3"/>
    <p:sldId id="398" r:id="rId4"/>
    <p:sldId id="404" r:id="rId5"/>
    <p:sldId id="401" r:id="rId6"/>
    <p:sldId id="399" r:id="rId7"/>
    <p:sldId id="402" r:id="rId8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00"/>
    <a:srgbClr val="FFFF66"/>
    <a:srgbClr val="FCEBFF"/>
    <a:srgbClr val="FF6600"/>
    <a:srgbClr val="808000"/>
    <a:srgbClr val="339966"/>
    <a:srgbClr val="E73E31"/>
    <a:srgbClr val="CC00FF"/>
    <a:srgbClr val="FF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16" autoAdjust="0"/>
    <p:restoredTop sz="91269" autoAdjust="0"/>
  </p:normalViewPr>
  <p:slideViewPr>
    <p:cSldViewPr>
      <p:cViewPr>
        <p:scale>
          <a:sx n="90" d="100"/>
          <a:sy n="90" d="100"/>
        </p:scale>
        <p:origin x="-1368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954" y="-84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4D4001-433C-42D4-A349-3AA48DFB2C12}" type="doc">
      <dgm:prSet loTypeId="urn:microsoft.com/office/officeart/2005/8/layout/arrow5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61BF78C1-1D40-4225-9910-8E9028CD5C69}">
      <dgm:prSet phldrT="[文字]" custT="1"/>
      <dgm:spPr/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中央</a:t>
          </a:r>
          <a:endParaRPr lang="zh-TW" altLang="en-US" sz="2800" b="1" dirty="0">
            <a:latin typeface="+mn-ea"/>
            <a:ea typeface="+mn-ea"/>
          </a:endParaRPr>
        </a:p>
      </dgm:t>
    </dgm:pt>
    <dgm:pt modelId="{48CDAB0A-C229-4F26-B17C-5DE00E06C3FC}" type="parTrans" cxnId="{FB2A47E0-FAF3-468C-992C-ABC92F87C0FD}">
      <dgm:prSet/>
      <dgm:spPr/>
      <dgm:t>
        <a:bodyPr/>
        <a:lstStyle/>
        <a:p>
          <a:endParaRPr lang="zh-TW" altLang="en-US" sz="2800" b="1">
            <a:solidFill>
              <a:schemeClr val="tx1"/>
            </a:solidFill>
            <a:latin typeface="+mn-ea"/>
            <a:ea typeface="+mn-ea"/>
          </a:endParaRPr>
        </a:p>
      </dgm:t>
    </dgm:pt>
    <dgm:pt modelId="{70088E5B-6465-44D2-A53E-9B9FA08187A5}" type="sibTrans" cxnId="{FB2A47E0-FAF3-468C-992C-ABC92F87C0FD}">
      <dgm:prSet/>
      <dgm:spPr/>
      <dgm:t>
        <a:bodyPr/>
        <a:lstStyle/>
        <a:p>
          <a:endParaRPr lang="zh-TW" altLang="en-US" sz="2800" b="1">
            <a:solidFill>
              <a:schemeClr val="tx1"/>
            </a:solidFill>
            <a:latin typeface="+mn-ea"/>
            <a:ea typeface="+mn-ea"/>
          </a:endParaRPr>
        </a:p>
      </dgm:t>
    </dgm:pt>
    <dgm:pt modelId="{71C7642E-4701-4BDB-9DF9-011F4072EB37}">
      <dgm:prSet phldrT="[文字]" custT="1"/>
      <dgm:spPr/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地方</a:t>
          </a:r>
          <a:endParaRPr lang="zh-TW" altLang="en-US" sz="2800" b="1" dirty="0">
            <a:latin typeface="+mn-ea"/>
            <a:ea typeface="+mn-ea"/>
          </a:endParaRPr>
        </a:p>
      </dgm:t>
    </dgm:pt>
    <dgm:pt modelId="{BD2450B3-BFC3-468C-9531-6A78A9D91725}" type="parTrans" cxnId="{B0A5480B-4922-43B2-B751-B482C4482D4F}">
      <dgm:prSet/>
      <dgm:spPr/>
      <dgm:t>
        <a:bodyPr/>
        <a:lstStyle/>
        <a:p>
          <a:endParaRPr lang="zh-TW" altLang="en-US" sz="2800" b="1">
            <a:solidFill>
              <a:schemeClr val="tx1"/>
            </a:solidFill>
            <a:latin typeface="+mn-ea"/>
            <a:ea typeface="+mn-ea"/>
          </a:endParaRPr>
        </a:p>
      </dgm:t>
    </dgm:pt>
    <dgm:pt modelId="{9B4357C1-A785-4E44-A04E-317177DEAF9D}" type="sibTrans" cxnId="{B0A5480B-4922-43B2-B751-B482C4482D4F}">
      <dgm:prSet/>
      <dgm:spPr/>
      <dgm:t>
        <a:bodyPr/>
        <a:lstStyle/>
        <a:p>
          <a:endParaRPr lang="zh-TW" altLang="en-US" sz="2800" b="1">
            <a:solidFill>
              <a:schemeClr val="tx1"/>
            </a:solidFill>
            <a:latin typeface="+mn-ea"/>
            <a:ea typeface="+mn-ea"/>
          </a:endParaRPr>
        </a:p>
      </dgm:t>
    </dgm:pt>
    <dgm:pt modelId="{D06C7528-0DCB-46F2-8F50-2E2CD88F7757}" type="pres">
      <dgm:prSet presAssocID="{A34D4001-433C-42D4-A349-3AA48DFB2C1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F57D3FE-506E-4B7D-85C3-A4DF76CFB16F}" type="pres">
      <dgm:prSet presAssocID="{61BF78C1-1D40-4225-9910-8E9028CD5C69}" presName="arrow" presStyleLbl="node1" presStyleIdx="0" presStyleCnt="2" custScaleY="65942" custRadScaleRad="122001" custRadScaleInc="-7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294E83-EBFB-472D-A019-3AE20FEFD1C7}" type="pres">
      <dgm:prSet presAssocID="{71C7642E-4701-4BDB-9DF9-011F4072EB37}" presName="arrow" presStyleLbl="node1" presStyleIdx="1" presStyleCnt="2" custScaleY="65882" custRadScaleRad="116445" custRadScaleInc="-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0A5480B-4922-43B2-B751-B482C4482D4F}" srcId="{A34D4001-433C-42D4-A349-3AA48DFB2C12}" destId="{71C7642E-4701-4BDB-9DF9-011F4072EB37}" srcOrd="1" destOrd="0" parTransId="{BD2450B3-BFC3-468C-9531-6A78A9D91725}" sibTransId="{9B4357C1-A785-4E44-A04E-317177DEAF9D}"/>
    <dgm:cxn modelId="{BCF58AC7-9894-46B8-B13E-2D9248214715}" type="presOf" srcId="{71C7642E-4701-4BDB-9DF9-011F4072EB37}" destId="{D0294E83-EBFB-472D-A019-3AE20FEFD1C7}" srcOrd="0" destOrd="0" presId="urn:microsoft.com/office/officeart/2005/8/layout/arrow5"/>
    <dgm:cxn modelId="{75CB3001-9EF3-48B5-BAF4-35FCA1BA571F}" type="presOf" srcId="{61BF78C1-1D40-4225-9910-8E9028CD5C69}" destId="{BF57D3FE-506E-4B7D-85C3-A4DF76CFB16F}" srcOrd="0" destOrd="0" presId="urn:microsoft.com/office/officeart/2005/8/layout/arrow5"/>
    <dgm:cxn modelId="{FB2A47E0-FAF3-468C-992C-ABC92F87C0FD}" srcId="{A34D4001-433C-42D4-A349-3AA48DFB2C12}" destId="{61BF78C1-1D40-4225-9910-8E9028CD5C69}" srcOrd="0" destOrd="0" parTransId="{48CDAB0A-C229-4F26-B17C-5DE00E06C3FC}" sibTransId="{70088E5B-6465-44D2-A53E-9B9FA08187A5}"/>
    <dgm:cxn modelId="{08A1B825-CFB3-4434-A7F2-0C40EEF8B371}" type="presOf" srcId="{A34D4001-433C-42D4-A349-3AA48DFB2C12}" destId="{D06C7528-0DCB-46F2-8F50-2E2CD88F7757}" srcOrd="0" destOrd="0" presId="urn:microsoft.com/office/officeart/2005/8/layout/arrow5"/>
    <dgm:cxn modelId="{39D6744A-34EF-4E84-B097-7EE0293FCA39}" type="presParOf" srcId="{D06C7528-0DCB-46F2-8F50-2E2CD88F7757}" destId="{BF57D3FE-506E-4B7D-85C3-A4DF76CFB16F}" srcOrd="0" destOrd="0" presId="urn:microsoft.com/office/officeart/2005/8/layout/arrow5"/>
    <dgm:cxn modelId="{CAC4D2D8-EB4D-4D8A-A4D2-70879024B301}" type="presParOf" srcId="{D06C7528-0DCB-46F2-8F50-2E2CD88F7757}" destId="{D0294E83-EBFB-472D-A019-3AE20FEFD1C7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632A0F-1338-4E5E-8613-B5C85616FFBB}" type="doc">
      <dgm:prSet loTypeId="urn:microsoft.com/office/officeart/2005/8/layout/arrow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344AD279-B286-487B-A5B8-3A9369C4BFC7}">
      <dgm:prSet custT="1"/>
      <dgm:spPr/>
      <dgm:t>
        <a:bodyPr/>
        <a:lstStyle/>
        <a:p>
          <a:pPr rtl="0"/>
          <a:r>
            <a:rPr kumimoji="0" lang="zh-TW" altLang="en-US" sz="2000" b="0" i="0" u="none" strike="noStrike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女性教育程度持續進步</a:t>
          </a:r>
          <a:endParaRPr lang="zh-TW" altLang="en-US" sz="2000" dirty="0">
            <a:latin typeface="+mn-ea"/>
            <a:ea typeface="+mn-ea"/>
          </a:endParaRPr>
        </a:p>
      </dgm:t>
    </dgm:pt>
    <dgm:pt modelId="{A4B81B77-73D5-4BED-88A9-C112C7638888}" type="parTrans" cxnId="{55D963AF-C552-41BA-87B0-57490D172E1C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FAE68AA2-F460-429D-A973-41EDC9321D3B}" type="sibTrans" cxnId="{55D963AF-C552-41BA-87B0-57490D172E1C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AF89E01E-2B10-4F60-8419-1D839AAC6BB8}">
      <dgm:prSet phldrT="[文字]" custT="1"/>
      <dgm:spPr/>
      <dgm:t>
        <a:bodyPr/>
        <a:lstStyle/>
        <a:p>
          <a:pPr rtl="0"/>
          <a:r>
            <a:rPr kumimoji="0" lang="zh-TW" altLang="en-US" sz="2000" b="0" i="0" u="none" strike="noStrike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女性勞動力不斷提升</a:t>
          </a:r>
          <a:endParaRPr lang="zh-TW" altLang="en-US" sz="2000" dirty="0">
            <a:latin typeface="+mn-ea"/>
            <a:ea typeface="+mn-ea"/>
          </a:endParaRPr>
        </a:p>
      </dgm:t>
    </dgm:pt>
    <dgm:pt modelId="{88F03ECA-FB37-4440-A2A5-4F9AB7BDAD81}" type="parTrans" cxnId="{B6B9D79A-72BB-4AE6-835D-6CC9F2D6FA42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6CE83877-790F-498F-BF38-8462B328E97B}" type="sibTrans" cxnId="{B6B9D79A-72BB-4AE6-835D-6CC9F2D6FA42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776E2397-C79E-4E05-9B97-918F975E1176}">
      <dgm:prSet phldrT="[文字]" custT="1"/>
      <dgm:spPr/>
      <dgm:t>
        <a:bodyPr/>
        <a:lstStyle/>
        <a:p>
          <a:pPr rtl="0"/>
          <a:r>
            <a:rPr kumimoji="0" lang="zh-TW" altLang="en-US" sz="2000" b="0" i="0" u="none" strike="noStrike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傳統職業隔離現象漸漸轉變</a:t>
          </a:r>
          <a:endParaRPr lang="zh-TW" altLang="en-US" sz="2000" dirty="0">
            <a:latin typeface="+mn-ea"/>
            <a:ea typeface="+mn-ea"/>
          </a:endParaRPr>
        </a:p>
      </dgm:t>
    </dgm:pt>
    <dgm:pt modelId="{113269A9-D7D2-4FA7-99CC-215BB1E0C7F8}" type="parTrans" cxnId="{8B17172F-7234-4A0C-ACEA-638EA22F3B66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9B6AE82F-67D7-4314-92C5-961DBDA53C42}" type="sibTrans" cxnId="{8B17172F-7234-4A0C-ACEA-638EA22F3B66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9AD7CAA1-0358-4242-A83B-97F1CFD34EA1}">
      <dgm:prSet phldrT="[文字]" custT="1"/>
      <dgm:spPr/>
      <dgm:t>
        <a:bodyPr/>
        <a:lstStyle/>
        <a:p>
          <a:pPr rtl="0"/>
          <a:r>
            <a:rPr kumimoji="0" lang="zh-TW" altLang="en-US" sz="2000" b="0" i="0" u="none" strike="noStrike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兩性薪資及財產持有差距逐年縮減</a:t>
          </a:r>
          <a:endParaRPr lang="zh-TW" altLang="en-US" sz="2000" dirty="0">
            <a:latin typeface="+mn-ea"/>
            <a:ea typeface="+mn-ea"/>
          </a:endParaRPr>
        </a:p>
      </dgm:t>
    </dgm:pt>
    <dgm:pt modelId="{8E6B1678-7AB4-476A-90B1-D4E1E5CDBE69}" type="parTrans" cxnId="{6FC22CCC-66D2-4ED3-928D-79DE3EF8CFA2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1DF60341-43C0-4603-9E8C-A225EE8DC27F}" type="sibTrans" cxnId="{6FC22CCC-66D2-4ED3-928D-79DE3EF8CFA2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5F3E76C8-C1DB-47F0-8357-C3134AFEBF4B}">
      <dgm:prSet phldrT="[文字]" custT="1"/>
      <dgm:spPr/>
      <dgm:t>
        <a:bodyPr/>
        <a:lstStyle/>
        <a:p>
          <a:pPr rtl="0"/>
          <a:r>
            <a:rPr kumimoji="0" lang="zh-TW" altLang="en-US" sz="2000" b="0" i="0" u="none" strike="noStrike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女性參與民間企業董事之比率提升</a:t>
          </a:r>
          <a:endParaRPr lang="zh-TW" altLang="en-US" sz="2000" dirty="0">
            <a:latin typeface="+mn-ea"/>
            <a:ea typeface="+mn-ea"/>
          </a:endParaRPr>
        </a:p>
      </dgm:t>
    </dgm:pt>
    <dgm:pt modelId="{54210F30-3CED-4156-B8FA-1FD0EA6EA869}" type="parTrans" cxnId="{5B07FA83-A506-4AE9-87DC-DEB040C573C7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26CFC484-C6AA-40E6-903E-8558D164F304}" type="sibTrans" cxnId="{5B07FA83-A506-4AE9-87DC-DEB040C573C7}">
      <dgm:prSet/>
      <dgm:spPr/>
      <dgm:t>
        <a:bodyPr/>
        <a:lstStyle/>
        <a:p>
          <a:endParaRPr lang="zh-TW" altLang="en-US" sz="2400">
            <a:latin typeface="+mn-ea"/>
            <a:ea typeface="+mn-ea"/>
          </a:endParaRPr>
        </a:p>
      </dgm:t>
    </dgm:pt>
    <dgm:pt modelId="{5436225F-9941-4EFB-904B-FAC447CB4D35}" type="pres">
      <dgm:prSet presAssocID="{83632A0F-1338-4E5E-8613-B5C85616FFBB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DE3BF34-2CB5-4867-8136-7907241F438F}" type="pres">
      <dgm:prSet presAssocID="{83632A0F-1338-4E5E-8613-B5C85616FFBB}" presName="arrow" presStyleLbl="bgShp" presStyleIdx="0" presStyleCnt="1"/>
      <dgm:spPr>
        <a:solidFill>
          <a:srgbClr val="92D050"/>
        </a:solidFill>
      </dgm:spPr>
    </dgm:pt>
    <dgm:pt modelId="{BAD54B5A-0044-4AF7-99FD-B46AFD44C7C2}" type="pres">
      <dgm:prSet presAssocID="{83632A0F-1338-4E5E-8613-B5C85616FFBB}" presName="arrowDiagram5" presStyleCnt="0"/>
      <dgm:spPr/>
    </dgm:pt>
    <dgm:pt modelId="{B9AF87D4-E8A1-472E-A3B9-2D81ED0B0DCB}" type="pres">
      <dgm:prSet presAssocID="{344AD279-B286-487B-A5B8-3A9369C4BFC7}" presName="bullet5a" presStyleLbl="node1" presStyleIdx="0" presStyleCnt="5"/>
      <dgm:spPr/>
    </dgm:pt>
    <dgm:pt modelId="{CF10D7C3-0262-4C25-9EE7-AAC2F473EB9E}" type="pres">
      <dgm:prSet presAssocID="{344AD279-B286-487B-A5B8-3A9369C4BFC7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FCA989-0C54-4499-8466-84A076E7BFB0}" type="pres">
      <dgm:prSet presAssocID="{AF89E01E-2B10-4F60-8419-1D839AAC6BB8}" presName="bullet5b" presStyleLbl="node1" presStyleIdx="1" presStyleCnt="5"/>
      <dgm:spPr/>
    </dgm:pt>
    <dgm:pt modelId="{88F8142E-9987-49DE-9361-576152379709}" type="pres">
      <dgm:prSet presAssocID="{AF89E01E-2B10-4F60-8419-1D839AAC6BB8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34C6B5-778F-4268-A405-31B31C0AA7FF}" type="pres">
      <dgm:prSet presAssocID="{776E2397-C79E-4E05-9B97-918F975E1176}" presName="bullet5c" presStyleLbl="node1" presStyleIdx="2" presStyleCnt="5"/>
      <dgm:spPr/>
    </dgm:pt>
    <dgm:pt modelId="{02D1E79D-1400-41DB-89C9-62AB180CAE4B}" type="pres">
      <dgm:prSet presAssocID="{776E2397-C79E-4E05-9B97-918F975E1176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A1BA20-B661-4C85-AAFE-A9948842BD40}" type="pres">
      <dgm:prSet presAssocID="{9AD7CAA1-0358-4242-A83B-97F1CFD34EA1}" presName="bullet5d" presStyleLbl="node1" presStyleIdx="3" presStyleCnt="5"/>
      <dgm:spPr/>
    </dgm:pt>
    <dgm:pt modelId="{B68E7AA3-D1F4-4F93-9D08-37E3E5FAE1DF}" type="pres">
      <dgm:prSet presAssocID="{9AD7CAA1-0358-4242-A83B-97F1CFD34EA1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0BA60C-C22B-4E13-A050-66E712DAF590}" type="pres">
      <dgm:prSet presAssocID="{5F3E76C8-C1DB-47F0-8357-C3134AFEBF4B}" presName="bullet5e" presStyleLbl="node1" presStyleIdx="4" presStyleCnt="5"/>
      <dgm:spPr/>
    </dgm:pt>
    <dgm:pt modelId="{F39B1CD0-D638-41A1-AF7C-667FE9B2F09E}" type="pres">
      <dgm:prSet presAssocID="{5F3E76C8-C1DB-47F0-8357-C3134AFEBF4B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FF0C87D-1A1C-4C59-979B-8BBCD7B237D4}" type="presOf" srcId="{83632A0F-1338-4E5E-8613-B5C85616FFBB}" destId="{5436225F-9941-4EFB-904B-FAC447CB4D35}" srcOrd="0" destOrd="0" presId="urn:microsoft.com/office/officeart/2005/8/layout/arrow2"/>
    <dgm:cxn modelId="{8B17172F-7234-4A0C-ACEA-638EA22F3B66}" srcId="{83632A0F-1338-4E5E-8613-B5C85616FFBB}" destId="{776E2397-C79E-4E05-9B97-918F975E1176}" srcOrd="2" destOrd="0" parTransId="{113269A9-D7D2-4FA7-99CC-215BB1E0C7F8}" sibTransId="{9B6AE82F-67D7-4314-92C5-961DBDA53C42}"/>
    <dgm:cxn modelId="{6A8E7DF3-70D3-4364-A83B-91B3DF4CE51B}" type="presOf" srcId="{9AD7CAA1-0358-4242-A83B-97F1CFD34EA1}" destId="{B68E7AA3-D1F4-4F93-9D08-37E3E5FAE1DF}" srcOrd="0" destOrd="0" presId="urn:microsoft.com/office/officeart/2005/8/layout/arrow2"/>
    <dgm:cxn modelId="{3D266B92-38B5-4A17-B34B-63F19B8F5825}" type="presOf" srcId="{AF89E01E-2B10-4F60-8419-1D839AAC6BB8}" destId="{88F8142E-9987-49DE-9361-576152379709}" srcOrd="0" destOrd="0" presId="urn:microsoft.com/office/officeart/2005/8/layout/arrow2"/>
    <dgm:cxn modelId="{6FC22CCC-66D2-4ED3-928D-79DE3EF8CFA2}" srcId="{83632A0F-1338-4E5E-8613-B5C85616FFBB}" destId="{9AD7CAA1-0358-4242-A83B-97F1CFD34EA1}" srcOrd="3" destOrd="0" parTransId="{8E6B1678-7AB4-476A-90B1-D4E1E5CDBE69}" sibTransId="{1DF60341-43C0-4603-9E8C-A225EE8DC27F}"/>
    <dgm:cxn modelId="{9204EBD6-3840-4CB2-BEA0-B0AFF10E43C0}" type="presOf" srcId="{344AD279-B286-487B-A5B8-3A9369C4BFC7}" destId="{CF10D7C3-0262-4C25-9EE7-AAC2F473EB9E}" srcOrd="0" destOrd="0" presId="urn:microsoft.com/office/officeart/2005/8/layout/arrow2"/>
    <dgm:cxn modelId="{B6B9D79A-72BB-4AE6-835D-6CC9F2D6FA42}" srcId="{83632A0F-1338-4E5E-8613-B5C85616FFBB}" destId="{AF89E01E-2B10-4F60-8419-1D839AAC6BB8}" srcOrd="1" destOrd="0" parTransId="{88F03ECA-FB37-4440-A2A5-4F9AB7BDAD81}" sibTransId="{6CE83877-790F-498F-BF38-8462B328E97B}"/>
    <dgm:cxn modelId="{311E5A84-8066-48BD-A66A-4C1246A2A36C}" type="presOf" srcId="{776E2397-C79E-4E05-9B97-918F975E1176}" destId="{02D1E79D-1400-41DB-89C9-62AB180CAE4B}" srcOrd="0" destOrd="0" presId="urn:microsoft.com/office/officeart/2005/8/layout/arrow2"/>
    <dgm:cxn modelId="{40B8E485-7544-4813-B19B-54A948F3631F}" type="presOf" srcId="{5F3E76C8-C1DB-47F0-8357-C3134AFEBF4B}" destId="{F39B1CD0-D638-41A1-AF7C-667FE9B2F09E}" srcOrd="0" destOrd="0" presId="urn:microsoft.com/office/officeart/2005/8/layout/arrow2"/>
    <dgm:cxn modelId="{5B07FA83-A506-4AE9-87DC-DEB040C573C7}" srcId="{83632A0F-1338-4E5E-8613-B5C85616FFBB}" destId="{5F3E76C8-C1DB-47F0-8357-C3134AFEBF4B}" srcOrd="4" destOrd="0" parTransId="{54210F30-3CED-4156-B8FA-1FD0EA6EA869}" sibTransId="{26CFC484-C6AA-40E6-903E-8558D164F304}"/>
    <dgm:cxn modelId="{55D963AF-C552-41BA-87B0-57490D172E1C}" srcId="{83632A0F-1338-4E5E-8613-B5C85616FFBB}" destId="{344AD279-B286-487B-A5B8-3A9369C4BFC7}" srcOrd="0" destOrd="0" parTransId="{A4B81B77-73D5-4BED-88A9-C112C7638888}" sibTransId="{FAE68AA2-F460-429D-A973-41EDC9321D3B}"/>
    <dgm:cxn modelId="{DA1C3F92-334A-435E-8B5C-A1B7B2B17299}" type="presParOf" srcId="{5436225F-9941-4EFB-904B-FAC447CB4D35}" destId="{5DE3BF34-2CB5-4867-8136-7907241F438F}" srcOrd="0" destOrd="0" presId="urn:microsoft.com/office/officeart/2005/8/layout/arrow2"/>
    <dgm:cxn modelId="{E13A0DC8-FC63-42B7-B364-58108B7AA65D}" type="presParOf" srcId="{5436225F-9941-4EFB-904B-FAC447CB4D35}" destId="{BAD54B5A-0044-4AF7-99FD-B46AFD44C7C2}" srcOrd="1" destOrd="0" presId="urn:microsoft.com/office/officeart/2005/8/layout/arrow2"/>
    <dgm:cxn modelId="{82797C6A-0D20-4E22-B74D-11BBF4A76AB5}" type="presParOf" srcId="{BAD54B5A-0044-4AF7-99FD-B46AFD44C7C2}" destId="{B9AF87D4-E8A1-472E-A3B9-2D81ED0B0DCB}" srcOrd="0" destOrd="0" presId="urn:microsoft.com/office/officeart/2005/8/layout/arrow2"/>
    <dgm:cxn modelId="{FBFA29D0-A2CF-4560-834B-795443AB682B}" type="presParOf" srcId="{BAD54B5A-0044-4AF7-99FD-B46AFD44C7C2}" destId="{CF10D7C3-0262-4C25-9EE7-AAC2F473EB9E}" srcOrd="1" destOrd="0" presId="urn:microsoft.com/office/officeart/2005/8/layout/arrow2"/>
    <dgm:cxn modelId="{19F154A6-BC46-4B5E-8B82-F55EC234C166}" type="presParOf" srcId="{BAD54B5A-0044-4AF7-99FD-B46AFD44C7C2}" destId="{4CFCA989-0C54-4499-8466-84A076E7BFB0}" srcOrd="2" destOrd="0" presId="urn:microsoft.com/office/officeart/2005/8/layout/arrow2"/>
    <dgm:cxn modelId="{20CD6826-8E9F-44A6-A2B8-BF76A3E4B5B8}" type="presParOf" srcId="{BAD54B5A-0044-4AF7-99FD-B46AFD44C7C2}" destId="{88F8142E-9987-49DE-9361-576152379709}" srcOrd="3" destOrd="0" presId="urn:microsoft.com/office/officeart/2005/8/layout/arrow2"/>
    <dgm:cxn modelId="{FF5C97C5-5239-4DAA-8B58-3E71DCB2EB6D}" type="presParOf" srcId="{BAD54B5A-0044-4AF7-99FD-B46AFD44C7C2}" destId="{8134C6B5-778F-4268-A405-31B31C0AA7FF}" srcOrd="4" destOrd="0" presId="urn:microsoft.com/office/officeart/2005/8/layout/arrow2"/>
    <dgm:cxn modelId="{B57C7A03-9720-4072-8D29-76CE29DD0F9C}" type="presParOf" srcId="{BAD54B5A-0044-4AF7-99FD-B46AFD44C7C2}" destId="{02D1E79D-1400-41DB-89C9-62AB180CAE4B}" srcOrd="5" destOrd="0" presId="urn:microsoft.com/office/officeart/2005/8/layout/arrow2"/>
    <dgm:cxn modelId="{95C8DD58-BA12-418D-BE1B-DF6CE16F8E80}" type="presParOf" srcId="{BAD54B5A-0044-4AF7-99FD-B46AFD44C7C2}" destId="{57A1BA20-B661-4C85-AAFE-A9948842BD40}" srcOrd="6" destOrd="0" presId="urn:microsoft.com/office/officeart/2005/8/layout/arrow2"/>
    <dgm:cxn modelId="{317381EF-863A-4DE7-83ED-CEABA53AFB03}" type="presParOf" srcId="{BAD54B5A-0044-4AF7-99FD-B46AFD44C7C2}" destId="{B68E7AA3-D1F4-4F93-9D08-37E3E5FAE1DF}" srcOrd="7" destOrd="0" presId="urn:microsoft.com/office/officeart/2005/8/layout/arrow2"/>
    <dgm:cxn modelId="{01C6E30E-B9C2-4B0A-A779-9F79E7BE385F}" type="presParOf" srcId="{BAD54B5A-0044-4AF7-99FD-B46AFD44C7C2}" destId="{990BA60C-C22B-4E13-A050-66E712DAF590}" srcOrd="8" destOrd="0" presId="urn:microsoft.com/office/officeart/2005/8/layout/arrow2"/>
    <dgm:cxn modelId="{E907BDBE-5188-40B2-B420-44F8D0714EFF}" type="presParOf" srcId="{BAD54B5A-0044-4AF7-99FD-B46AFD44C7C2}" destId="{F39B1CD0-D638-41A1-AF7C-667FE9B2F09E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FF7513-A49D-46B6-95BF-57C2519870C4}" type="doc">
      <dgm:prSet loTypeId="urn:microsoft.com/office/officeart/2005/8/layout/radial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2D63B887-C1B9-47C4-B03C-8CD24988A60D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dirty="0" smtClean="0">
              <a:latin typeface="標楷體" pitchFamily="65" charset="-120"/>
              <a:ea typeface="標楷體" pitchFamily="65" charset="-120"/>
            </a:rPr>
            <a:t>地方性平</a:t>
          </a:r>
          <a:endParaRPr lang="en-US" altLang="zh-TW" sz="4000" dirty="0" smtClean="0">
            <a:latin typeface="標楷體" pitchFamily="65" charset="-120"/>
            <a:ea typeface="標楷體" pitchFamily="65" charset="-120"/>
          </a:endParaRPr>
        </a:p>
      </dgm:t>
    </dgm:pt>
    <dgm:pt modelId="{155B0368-3CA7-48D3-8BDA-C942D5037298}" type="parTrans" cxnId="{7EB4D443-6094-44A6-B4AE-E2B495648119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B154CCD-60EB-4224-93AC-48231C6E9D98}" type="sibTrans" cxnId="{7EB4D443-6094-44A6-B4AE-E2B495648119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651EEF0C-2F41-46A2-A8FE-FF4F40F88827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性別平等機制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0210528E-AC8A-4188-9654-D9F8AAEA7883}" type="parTrans" cxnId="{628C4238-F73D-4573-B0E5-7B59200DF56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067645D-BB34-40AB-8882-24276C38E4BC}" type="sibTrans" cxnId="{628C4238-F73D-4573-B0E5-7B59200DF56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F93D04A-91F6-4860-97F8-D24E947E7F67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性別主流化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F65A33B-E487-4C11-B296-71F685D7F66E}" type="parTrans" cxnId="{93235945-4E55-45D7-B9CA-75203544C25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431FD35F-B91A-4899-8E7B-9A5C393C3D56}" type="sibTrans" cxnId="{93235945-4E55-45D7-B9CA-75203544C250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71407AAD-AC24-4DA7-96E7-31DC9E5BF99A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女性參與決策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2BDAB241-783F-4056-911F-C7ACF396A45A}" type="parTrans" cxnId="{102F8B66-5884-4DBF-9828-C78C822645EA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1B947197-3292-459D-81E4-BC8B766E6455}" type="sibTrans" cxnId="{102F8B66-5884-4DBF-9828-C78C822645EA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ADFD34C8-BFC0-47A9-82D6-EA8F5AD4E26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性別平等宣導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2D2CFC1-6FED-4E63-A2D6-8436CCFCEABC}" type="parTrans" cxnId="{274DBE50-7250-4781-8DC3-487C8598F30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BDDBAA3A-7DE1-48B5-ABE4-66C1E79E3E27}" type="sibTrans" cxnId="{274DBE50-7250-4781-8DC3-487C8598F304}">
      <dgm:prSet/>
      <dgm:spPr/>
      <dgm:t>
        <a:bodyPr/>
        <a:lstStyle/>
        <a:p>
          <a:endParaRPr lang="zh-TW" altLang="en-US" sz="2400">
            <a:latin typeface="標楷體" pitchFamily="65" charset="-120"/>
            <a:ea typeface="標楷體" pitchFamily="65" charset="-120"/>
          </a:endParaRPr>
        </a:p>
      </dgm:t>
    </dgm:pt>
    <dgm:pt modelId="{819D6AFC-0232-4E9A-AFC1-404C83DE6B5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基層民間參與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E75E906-E499-4F97-8EC0-3FA29C100F7A}" type="parTrans" cxnId="{1A438F43-6027-4EBA-933B-E48AECB7DFB0}">
      <dgm:prSet/>
      <dgm:spPr/>
      <dgm:t>
        <a:bodyPr/>
        <a:lstStyle/>
        <a:p>
          <a:endParaRPr lang="zh-TW" altLang="en-US" sz="2400"/>
        </a:p>
      </dgm:t>
    </dgm:pt>
    <dgm:pt modelId="{3B5D693A-4BBB-42DB-B589-0685802F2934}" type="sibTrans" cxnId="{1A438F43-6027-4EBA-933B-E48AECB7DFB0}">
      <dgm:prSet/>
      <dgm:spPr/>
      <dgm:t>
        <a:bodyPr/>
        <a:lstStyle/>
        <a:p>
          <a:endParaRPr lang="zh-TW" altLang="en-US" sz="2400"/>
        </a:p>
      </dgm:t>
    </dgm:pt>
    <dgm:pt modelId="{5C0DE901-1AC5-480A-8E88-80D7E3E0DAFB}" type="pres">
      <dgm:prSet presAssocID="{D0FF7513-A49D-46B6-95BF-57C2519870C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ED3F1B2-F516-48AD-9DCC-D43DEB979049}" type="pres">
      <dgm:prSet presAssocID="{D0FF7513-A49D-46B6-95BF-57C2519870C4}" presName="radial" presStyleCnt="0">
        <dgm:presLayoutVars>
          <dgm:animLvl val="ctr"/>
        </dgm:presLayoutVars>
      </dgm:prSet>
      <dgm:spPr/>
      <dgm:t>
        <a:bodyPr/>
        <a:lstStyle/>
        <a:p>
          <a:endParaRPr lang="zh-TW" altLang="en-US"/>
        </a:p>
      </dgm:t>
    </dgm:pt>
    <dgm:pt modelId="{37632F3E-4724-4090-9CB2-9D82C6529258}" type="pres">
      <dgm:prSet presAssocID="{2D63B887-C1B9-47C4-B03C-8CD24988A60D}" presName="centerShape" presStyleLbl="vennNode1" presStyleIdx="0" presStyleCnt="6"/>
      <dgm:spPr/>
      <dgm:t>
        <a:bodyPr/>
        <a:lstStyle/>
        <a:p>
          <a:endParaRPr lang="zh-TW" altLang="en-US"/>
        </a:p>
      </dgm:t>
    </dgm:pt>
    <dgm:pt modelId="{FABFEC61-BFE2-40EB-A793-F428B9A43F6A}" type="pres">
      <dgm:prSet presAssocID="{651EEF0C-2F41-46A2-A8FE-FF4F40F88827}" presName="node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7AF000-2BE8-4D26-8CAB-FF5BC7EAF5D4}" type="pres">
      <dgm:prSet presAssocID="{4F93D04A-91F6-4860-97F8-D24E947E7F67}" presName="node" presStyleLbl="venn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D981639-E5D2-48C0-8866-F57984753567}" type="pres">
      <dgm:prSet presAssocID="{71407AAD-AC24-4DA7-96E7-31DC9E5BF99A}" presName="node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193CF7-8D0F-4F75-81F8-628316CC63B1}" type="pres">
      <dgm:prSet presAssocID="{ADFD34C8-BFC0-47A9-82D6-EA8F5AD4E26F}" presName="node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7F8B2D-49B4-4164-B062-593A45D9CA85}" type="pres">
      <dgm:prSet presAssocID="{819D6AFC-0232-4E9A-AFC1-404C83DE6B5F}" presName="node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74DBE50-7250-4781-8DC3-487C8598F304}" srcId="{2D63B887-C1B9-47C4-B03C-8CD24988A60D}" destId="{ADFD34C8-BFC0-47A9-82D6-EA8F5AD4E26F}" srcOrd="3" destOrd="0" parTransId="{12D2CFC1-6FED-4E63-A2D6-8436CCFCEABC}" sibTransId="{BDDBAA3A-7DE1-48B5-ABE4-66C1E79E3E27}"/>
    <dgm:cxn modelId="{1433C5BB-924B-42E4-9417-E90514206E0E}" type="presOf" srcId="{2D63B887-C1B9-47C4-B03C-8CD24988A60D}" destId="{37632F3E-4724-4090-9CB2-9D82C6529258}" srcOrd="0" destOrd="0" presId="urn:microsoft.com/office/officeart/2005/8/layout/radial3"/>
    <dgm:cxn modelId="{1A438F43-6027-4EBA-933B-E48AECB7DFB0}" srcId="{2D63B887-C1B9-47C4-B03C-8CD24988A60D}" destId="{819D6AFC-0232-4E9A-AFC1-404C83DE6B5F}" srcOrd="4" destOrd="0" parTransId="{EE75E906-E499-4F97-8EC0-3FA29C100F7A}" sibTransId="{3B5D693A-4BBB-42DB-B589-0685802F2934}"/>
    <dgm:cxn modelId="{3CE152D3-3B35-447A-B66A-94CCA2B5BC5A}" type="presOf" srcId="{651EEF0C-2F41-46A2-A8FE-FF4F40F88827}" destId="{FABFEC61-BFE2-40EB-A793-F428B9A43F6A}" srcOrd="0" destOrd="0" presId="urn:microsoft.com/office/officeart/2005/8/layout/radial3"/>
    <dgm:cxn modelId="{3F604C72-E5B3-442E-BA1E-EBB9F5A760F6}" type="presOf" srcId="{4F93D04A-91F6-4860-97F8-D24E947E7F67}" destId="{9E7AF000-2BE8-4D26-8CAB-FF5BC7EAF5D4}" srcOrd="0" destOrd="0" presId="urn:microsoft.com/office/officeart/2005/8/layout/radial3"/>
    <dgm:cxn modelId="{8FDF7FC8-7323-4E68-A248-86C4AF95D17B}" type="presOf" srcId="{71407AAD-AC24-4DA7-96E7-31DC9E5BF99A}" destId="{2D981639-E5D2-48C0-8866-F57984753567}" srcOrd="0" destOrd="0" presId="urn:microsoft.com/office/officeart/2005/8/layout/radial3"/>
    <dgm:cxn modelId="{A0859A0B-11C9-42C2-8EE1-583ED7C50B0A}" type="presOf" srcId="{819D6AFC-0232-4E9A-AFC1-404C83DE6B5F}" destId="{857F8B2D-49B4-4164-B062-593A45D9CA85}" srcOrd="0" destOrd="0" presId="urn:microsoft.com/office/officeart/2005/8/layout/radial3"/>
    <dgm:cxn modelId="{102F8B66-5884-4DBF-9828-C78C822645EA}" srcId="{2D63B887-C1B9-47C4-B03C-8CD24988A60D}" destId="{71407AAD-AC24-4DA7-96E7-31DC9E5BF99A}" srcOrd="2" destOrd="0" parTransId="{2BDAB241-783F-4056-911F-C7ACF396A45A}" sibTransId="{1B947197-3292-459D-81E4-BC8B766E6455}"/>
    <dgm:cxn modelId="{88FCD56E-AF7E-464D-8DE4-D75ECE9E8D4A}" type="presOf" srcId="{ADFD34C8-BFC0-47A9-82D6-EA8F5AD4E26F}" destId="{E5193CF7-8D0F-4F75-81F8-628316CC63B1}" srcOrd="0" destOrd="0" presId="urn:microsoft.com/office/officeart/2005/8/layout/radial3"/>
    <dgm:cxn modelId="{9FCE9FE2-D2E5-4A4D-B7FA-AE00914C314B}" type="presOf" srcId="{D0FF7513-A49D-46B6-95BF-57C2519870C4}" destId="{5C0DE901-1AC5-480A-8E88-80D7E3E0DAFB}" srcOrd="0" destOrd="0" presId="urn:microsoft.com/office/officeart/2005/8/layout/radial3"/>
    <dgm:cxn modelId="{628C4238-F73D-4573-B0E5-7B59200DF560}" srcId="{2D63B887-C1B9-47C4-B03C-8CD24988A60D}" destId="{651EEF0C-2F41-46A2-A8FE-FF4F40F88827}" srcOrd="0" destOrd="0" parTransId="{0210528E-AC8A-4188-9654-D9F8AAEA7883}" sibTransId="{B067645D-BB34-40AB-8882-24276C38E4BC}"/>
    <dgm:cxn modelId="{93235945-4E55-45D7-B9CA-75203544C250}" srcId="{2D63B887-C1B9-47C4-B03C-8CD24988A60D}" destId="{4F93D04A-91F6-4860-97F8-D24E947E7F67}" srcOrd="1" destOrd="0" parTransId="{1F65A33B-E487-4C11-B296-71F685D7F66E}" sibTransId="{431FD35F-B91A-4899-8E7B-9A5C393C3D56}"/>
    <dgm:cxn modelId="{7EB4D443-6094-44A6-B4AE-E2B495648119}" srcId="{D0FF7513-A49D-46B6-95BF-57C2519870C4}" destId="{2D63B887-C1B9-47C4-B03C-8CD24988A60D}" srcOrd="0" destOrd="0" parTransId="{155B0368-3CA7-48D3-8BDA-C942D5037298}" sibTransId="{AB154CCD-60EB-4224-93AC-48231C6E9D98}"/>
    <dgm:cxn modelId="{ED26FE67-CDD3-4D97-9B6E-39C8C00AF2B6}" type="presParOf" srcId="{5C0DE901-1AC5-480A-8E88-80D7E3E0DAFB}" destId="{BED3F1B2-F516-48AD-9DCC-D43DEB979049}" srcOrd="0" destOrd="0" presId="urn:microsoft.com/office/officeart/2005/8/layout/radial3"/>
    <dgm:cxn modelId="{F25A2763-FE26-41B2-99CE-8DA27B060F22}" type="presParOf" srcId="{BED3F1B2-F516-48AD-9DCC-D43DEB979049}" destId="{37632F3E-4724-4090-9CB2-9D82C6529258}" srcOrd="0" destOrd="0" presId="urn:microsoft.com/office/officeart/2005/8/layout/radial3"/>
    <dgm:cxn modelId="{2B365E85-B3D7-42F4-B94B-DB8CA6B437D3}" type="presParOf" srcId="{BED3F1B2-F516-48AD-9DCC-D43DEB979049}" destId="{FABFEC61-BFE2-40EB-A793-F428B9A43F6A}" srcOrd="1" destOrd="0" presId="urn:microsoft.com/office/officeart/2005/8/layout/radial3"/>
    <dgm:cxn modelId="{E58D7825-1D40-4AC3-9009-B7A9B870194B}" type="presParOf" srcId="{BED3F1B2-F516-48AD-9DCC-D43DEB979049}" destId="{9E7AF000-2BE8-4D26-8CAB-FF5BC7EAF5D4}" srcOrd="2" destOrd="0" presId="urn:microsoft.com/office/officeart/2005/8/layout/radial3"/>
    <dgm:cxn modelId="{705EA0C1-5AC2-4DCE-984D-32124E004C15}" type="presParOf" srcId="{BED3F1B2-F516-48AD-9DCC-D43DEB979049}" destId="{2D981639-E5D2-48C0-8866-F57984753567}" srcOrd="3" destOrd="0" presId="urn:microsoft.com/office/officeart/2005/8/layout/radial3"/>
    <dgm:cxn modelId="{D53004F3-95C8-4E66-9A27-EA13F6A3F24B}" type="presParOf" srcId="{BED3F1B2-F516-48AD-9DCC-D43DEB979049}" destId="{E5193CF7-8D0F-4F75-81F8-628316CC63B1}" srcOrd="4" destOrd="0" presId="urn:microsoft.com/office/officeart/2005/8/layout/radial3"/>
    <dgm:cxn modelId="{8D4D9534-4FF2-4844-8C5D-9D87C876E6CF}" type="presParOf" srcId="{BED3F1B2-F516-48AD-9DCC-D43DEB979049}" destId="{857F8B2D-49B4-4164-B062-593A45D9CA85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7DC8FD-FBF7-412B-9D97-EC4EDC44C7A9}" type="doc">
      <dgm:prSet loTypeId="urn:microsoft.com/office/officeart/2005/8/layout/radial2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1F2F8B1-3BEF-41FD-939B-55C5D8DAE4A5}">
      <dgm:prSet phldrT="[文字]" custT="1"/>
      <dgm:spPr>
        <a:solidFill>
          <a:srgbClr val="92D050"/>
        </a:solidFill>
      </dgm:spPr>
      <dgm:t>
        <a:bodyPr lIns="0" tIns="0" rIns="0" bIns="0"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>
            <a:lnSpc>
              <a:spcPts val="3000"/>
            </a:lnSpc>
            <a:spcAft>
              <a:spcPts val="0"/>
            </a:spcAft>
          </a:pPr>
          <a:r>
            <a:rPr lang="zh-TW" altLang="en-US" sz="2300" b="1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健全照顧體系，支持女性就業</a:t>
          </a:r>
          <a:endParaRPr lang="zh-TW" altLang="en-US" sz="2300" b="1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B676BB9C-A026-4B66-BBD2-862D1DDBD0FA}" type="parTrans" cxnId="{3D0B0B2C-B033-4EC6-AD2F-49F25514E83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05110FB8-B841-4532-9CBB-2C5614DBAB56}" type="sibTrans" cxnId="{3D0B0B2C-B033-4EC6-AD2F-49F25514E83B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5065B4E1-1E19-4B70-A199-AD277D1CF859}">
      <dgm:prSet phldrT="[文字]" custT="1"/>
      <dgm:spPr>
        <a:solidFill>
          <a:srgbClr val="FFC000"/>
        </a:solidFill>
      </dgm:spPr>
      <dgm:t>
        <a:bodyPr lIns="0" tIns="0" rIns="0" bIns="0"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>
            <a:lnSpc>
              <a:spcPts val="3000"/>
            </a:lnSpc>
            <a:spcAft>
              <a:spcPts val="0"/>
            </a:spcAft>
          </a:pPr>
          <a:r>
            <a:rPr lang="zh-TW" altLang="en-US" sz="2300" b="1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提升性別意識，消除性別歧視</a:t>
          </a:r>
          <a:endParaRPr lang="zh-TW" altLang="en-US" sz="2300" b="1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76E1D499-E280-4ACF-9500-6CFA3B47FF77}" type="parTrans" cxnId="{935C12D5-65FF-43F7-8C9C-FCC298806A21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D5679ABC-CCD8-4B65-B06B-94A21F024712}" type="sibTrans" cxnId="{935C12D5-65FF-43F7-8C9C-FCC298806A21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F5EF099-679B-4A31-8491-FE2EDF82A6CF}">
      <dgm:prSet phldrT="[文字]" custT="1"/>
      <dgm:spPr/>
      <dgm:t>
        <a:bodyPr lIns="0" tIns="0" rIns="0" bIns="0"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>
            <a:lnSpc>
              <a:spcPts val="3000"/>
            </a:lnSpc>
            <a:spcAft>
              <a:spcPts val="0"/>
            </a:spcAft>
          </a:pPr>
          <a:r>
            <a:rPr lang="zh-TW" altLang="en-US" sz="2300" b="1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中央地方攜手，促進性別平等</a:t>
          </a:r>
          <a:endParaRPr lang="zh-TW" altLang="en-US" sz="2300" b="1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88AD58A1-D9F5-4845-B9AE-7768424BA6DE}" type="parTrans" cxnId="{AC496E47-5259-443D-9B23-AB62257EE0FA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77331655-7C57-40F5-86FC-9F087CEEAE54}" type="sibTrans" cxnId="{AC496E47-5259-443D-9B23-AB62257EE0FA}">
      <dgm:prSet/>
      <dgm:spPr/>
      <dgm:t>
        <a:bodyPr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endParaRPr lang="zh-TW" altLang="en-US" sz="2000" b="1" cap="none" spc="15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gm:t>
    </dgm:pt>
    <dgm:pt modelId="{E30A25E5-3FD6-4F41-9E4D-CCED4DA9F423}" type="pres">
      <dgm:prSet presAssocID="{CB7DC8FD-FBF7-412B-9D97-EC4EDC44C7A9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233E4E6-C05C-4FFE-B258-F0013BD2181F}" type="pres">
      <dgm:prSet presAssocID="{CB7DC8FD-FBF7-412B-9D97-EC4EDC44C7A9}" presName="cycle" presStyleCnt="0"/>
      <dgm:spPr/>
    </dgm:pt>
    <dgm:pt modelId="{F88FCB1D-B397-4B8C-B41A-5619A31FA6DF}" type="pres">
      <dgm:prSet presAssocID="{CB7DC8FD-FBF7-412B-9D97-EC4EDC44C7A9}" presName="centerShape" presStyleCnt="0"/>
      <dgm:spPr/>
    </dgm:pt>
    <dgm:pt modelId="{5B501AD8-4CBF-4B63-BCCE-0BBC2C150705}" type="pres">
      <dgm:prSet presAssocID="{CB7DC8FD-FBF7-412B-9D97-EC4EDC44C7A9}" presName="connSite" presStyleLbl="node1" presStyleIdx="0" presStyleCnt="4"/>
      <dgm:spPr/>
    </dgm:pt>
    <dgm:pt modelId="{41731785-652B-40FA-9E34-BFF5180ADC43}" type="pres">
      <dgm:prSet presAssocID="{CB7DC8FD-FBF7-412B-9D97-EC4EDC44C7A9}" presName="visible" presStyleLbl="nod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CE84379-3D7F-44F2-B447-CF5271C99591}" type="pres">
      <dgm:prSet presAssocID="{B676BB9C-A026-4B66-BBD2-862D1DDBD0FA}" presName="Name25" presStyleLbl="parChTrans1D1" presStyleIdx="0" presStyleCnt="3"/>
      <dgm:spPr/>
      <dgm:t>
        <a:bodyPr/>
        <a:lstStyle/>
        <a:p>
          <a:endParaRPr lang="zh-TW" altLang="en-US"/>
        </a:p>
      </dgm:t>
    </dgm:pt>
    <dgm:pt modelId="{2F1425C9-E215-40B7-B74F-9D792D06B8F4}" type="pres">
      <dgm:prSet presAssocID="{D1F2F8B1-3BEF-41FD-939B-55C5D8DAE4A5}" presName="node" presStyleCnt="0"/>
      <dgm:spPr/>
    </dgm:pt>
    <dgm:pt modelId="{680DE824-1957-4742-B8F5-30F8A4CFC92B}" type="pres">
      <dgm:prSet presAssocID="{D1F2F8B1-3BEF-41FD-939B-55C5D8DAE4A5}" presName="parentNode" presStyleLbl="node1" presStyleIdx="1" presStyleCnt="4" custScaleX="145803" custScaleY="146966" custLinFactNeighborX="44880" custLinFactNeighborY="1712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3C3A99-ADE0-4D5B-8DE6-581AAAE7F2A0}" type="pres">
      <dgm:prSet presAssocID="{D1F2F8B1-3BEF-41FD-939B-55C5D8DAE4A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985A8E-2835-4E02-9ED3-CB6DB060F71C}" type="pres">
      <dgm:prSet presAssocID="{76E1D499-E280-4ACF-9500-6CFA3B47FF77}" presName="Name25" presStyleLbl="parChTrans1D1" presStyleIdx="1" presStyleCnt="3"/>
      <dgm:spPr/>
      <dgm:t>
        <a:bodyPr/>
        <a:lstStyle/>
        <a:p>
          <a:endParaRPr lang="zh-TW" altLang="en-US"/>
        </a:p>
      </dgm:t>
    </dgm:pt>
    <dgm:pt modelId="{D7A7FA64-107A-4D17-92CC-21FEE93F9F01}" type="pres">
      <dgm:prSet presAssocID="{5065B4E1-1E19-4B70-A199-AD277D1CF859}" presName="node" presStyleCnt="0"/>
      <dgm:spPr/>
    </dgm:pt>
    <dgm:pt modelId="{3D705DD8-8320-4A5F-9E34-0AC69D114198}" type="pres">
      <dgm:prSet presAssocID="{5065B4E1-1E19-4B70-A199-AD277D1CF859}" presName="parentNode" presStyleLbl="node1" presStyleIdx="2" presStyleCnt="4" custScaleX="147065" custScaleY="143284" custLinFactX="47538" custLinFactNeighborX="100000" custLinFactNeighborY="-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F3F945-1B5D-4A61-B954-10CAE30C3961}" type="pres">
      <dgm:prSet presAssocID="{5065B4E1-1E19-4B70-A199-AD277D1CF85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70579F-9DC3-4BBB-83E4-279627E13F79}" type="pres">
      <dgm:prSet presAssocID="{88AD58A1-D9F5-4845-B9AE-7768424BA6DE}" presName="Name25" presStyleLbl="parChTrans1D1" presStyleIdx="2" presStyleCnt="3"/>
      <dgm:spPr/>
      <dgm:t>
        <a:bodyPr/>
        <a:lstStyle/>
        <a:p>
          <a:endParaRPr lang="zh-TW" altLang="en-US"/>
        </a:p>
      </dgm:t>
    </dgm:pt>
    <dgm:pt modelId="{8877CB0E-D41F-4AA0-8AB2-BAF71F4F3F1C}" type="pres">
      <dgm:prSet presAssocID="{EF5EF099-679B-4A31-8491-FE2EDF82A6CF}" presName="node" presStyleCnt="0"/>
      <dgm:spPr/>
    </dgm:pt>
    <dgm:pt modelId="{549AD072-96BD-40DE-80C4-F16D859E0AF4}" type="pres">
      <dgm:prSet presAssocID="{EF5EF099-679B-4A31-8491-FE2EDF82A6CF}" presName="parentNode" presStyleLbl="node1" presStyleIdx="3" presStyleCnt="4" custScaleX="153413" custScaleY="148812" custLinFactNeighborX="49050" custLinFactNeighborY="-14257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A009F6-5FFC-4C54-84B3-5BE5FEECE241}" type="pres">
      <dgm:prSet presAssocID="{EF5EF099-679B-4A31-8491-FE2EDF82A6CF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217AA0C9-69D0-41BC-B130-5DE169C89CAA}" type="presOf" srcId="{88AD58A1-D9F5-4845-B9AE-7768424BA6DE}" destId="{2A70579F-9DC3-4BBB-83E4-279627E13F79}" srcOrd="0" destOrd="0" presId="urn:microsoft.com/office/officeart/2005/8/layout/radial2"/>
    <dgm:cxn modelId="{935C12D5-65FF-43F7-8C9C-FCC298806A21}" srcId="{CB7DC8FD-FBF7-412B-9D97-EC4EDC44C7A9}" destId="{5065B4E1-1E19-4B70-A199-AD277D1CF859}" srcOrd="1" destOrd="0" parTransId="{76E1D499-E280-4ACF-9500-6CFA3B47FF77}" sibTransId="{D5679ABC-CCD8-4B65-B06B-94A21F024712}"/>
    <dgm:cxn modelId="{3D0B0B2C-B033-4EC6-AD2F-49F25514E83B}" srcId="{CB7DC8FD-FBF7-412B-9D97-EC4EDC44C7A9}" destId="{D1F2F8B1-3BEF-41FD-939B-55C5D8DAE4A5}" srcOrd="0" destOrd="0" parTransId="{B676BB9C-A026-4B66-BBD2-862D1DDBD0FA}" sibTransId="{05110FB8-B841-4532-9CBB-2C5614DBAB56}"/>
    <dgm:cxn modelId="{A51F27D8-F5F9-47E6-A6EE-19D3A58D95F2}" type="presOf" srcId="{76E1D499-E280-4ACF-9500-6CFA3B47FF77}" destId="{51985A8E-2835-4E02-9ED3-CB6DB060F71C}" srcOrd="0" destOrd="0" presId="urn:microsoft.com/office/officeart/2005/8/layout/radial2"/>
    <dgm:cxn modelId="{A3ECD21C-610B-4AF6-A7E3-6CABCC479B37}" type="presOf" srcId="{CB7DC8FD-FBF7-412B-9D97-EC4EDC44C7A9}" destId="{E30A25E5-3FD6-4F41-9E4D-CCED4DA9F423}" srcOrd="0" destOrd="0" presId="urn:microsoft.com/office/officeart/2005/8/layout/radial2"/>
    <dgm:cxn modelId="{A54435D6-667D-4536-9296-C5FE76BDBE4A}" type="presOf" srcId="{D1F2F8B1-3BEF-41FD-939B-55C5D8DAE4A5}" destId="{680DE824-1957-4742-B8F5-30F8A4CFC92B}" srcOrd="0" destOrd="0" presId="urn:microsoft.com/office/officeart/2005/8/layout/radial2"/>
    <dgm:cxn modelId="{8011E7DF-A41E-450A-826E-B737497AA231}" type="presOf" srcId="{B676BB9C-A026-4B66-BBD2-862D1DDBD0FA}" destId="{6CE84379-3D7F-44F2-B447-CF5271C99591}" srcOrd="0" destOrd="0" presId="urn:microsoft.com/office/officeart/2005/8/layout/radial2"/>
    <dgm:cxn modelId="{6624130A-A1C5-44DC-9C6D-0F9D420ACAE0}" type="presOf" srcId="{5065B4E1-1E19-4B70-A199-AD277D1CF859}" destId="{3D705DD8-8320-4A5F-9E34-0AC69D114198}" srcOrd="0" destOrd="0" presId="urn:microsoft.com/office/officeart/2005/8/layout/radial2"/>
    <dgm:cxn modelId="{AC496E47-5259-443D-9B23-AB62257EE0FA}" srcId="{CB7DC8FD-FBF7-412B-9D97-EC4EDC44C7A9}" destId="{EF5EF099-679B-4A31-8491-FE2EDF82A6CF}" srcOrd="2" destOrd="0" parTransId="{88AD58A1-D9F5-4845-B9AE-7768424BA6DE}" sibTransId="{77331655-7C57-40F5-86FC-9F087CEEAE54}"/>
    <dgm:cxn modelId="{0EAA078C-54D5-49C1-8914-49DD679E6B26}" type="presOf" srcId="{EF5EF099-679B-4A31-8491-FE2EDF82A6CF}" destId="{549AD072-96BD-40DE-80C4-F16D859E0AF4}" srcOrd="0" destOrd="0" presId="urn:microsoft.com/office/officeart/2005/8/layout/radial2"/>
    <dgm:cxn modelId="{F28CD371-BBC5-4481-B70A-2552E86FC93C}" type="presParOf" srcId="{E30A25E5-3FD6-4F41-9E4D-CCED4DA9F423}" destId="{D233E4E6-C05C-4FFE-B258-F0013BD2181F}" srcOrd="0" destOrd="0" presId="urn:microsoft.com/office/officeart/2005/8/layout/radial2"/>
    <dgm:cxn modelId="{DE5A00EB-71D4-4BFD-91C9-1BFE3C763988}" type="presParOf" srcId="{D233E4E6-C05C-4FFE-B258-F0013BD2181F}" destId="{F88FCB1D-B397-4B8C-B41A-5619A31FA6DF}" srcOrd="0" destOrd="0" presId="urn:microsoft.com/office/officeart/2005/8/layout/radial2"/>
    <dgm:cxn modelId="{FF859ADF-8BDB-4C88-A2F4-B471A5067BD4}" type="presParOf" srcId="{F88FCB1D-B397-4B8C-B41A-5619A31FA6DF}" destId="{5B501AD8-4CBF-4B63-BCCE-0BBC2C150705}" srcOrd="0" destOrd="0" presId="urn:microsoft.com/office/officeart/2005/8/layout/radial2"/>
    <dgm:cxn modelId="{F409100B-932C-4316-A5F8-7DC226C21E41}" type="presParOf" srcId="{F88FCB1D-B397-4B8C-B41A-5619A31FA6DF}" destId="{41731785-652B-40FA-9E34-BFF5180ADC43}" srcOrd="1" destOrd="0" presId="urn:microsoft.com/office/officeart/2005/8/layout/radial2"/>
    <dgm:cxn modelId="{ADA62917-9637-4FEE-BF30-482566B79AE6}" type="presParOf" srcId="{D233E4E6-C05C-4FFE-B258-F0013BD2181F}" destId="{6CE84379-3D7F-44F2-B447-CF5271C99591}" srcOrd="1" destOrd="0" presId="urn:microsoft.com/office/officeart/2005/8/layout/radial2"/>
    <dgm:cxn modelId="{7119E350-672D-40E4-8520-80CD88973BAA}" type="presParOf" srcId="{D233E4E6-C05C-4FFE-B258-F0013BD2181F}" destId="{2F1425C9-E215-40B7-B74F-9D792D06B8F4}" srcOrd="2" destOrd="0" presId="urn:microsoft.com/office/officeart/2005/8/layout/radial2"/>
    <dgm:cxn modelId="{D16C6103-3CA0-41A0-A278-A7281ACCE89B}" type="presParOf" srcId="{2F1425C9-E215-40B7-B74F-9D792D06B8F4}" destId="{680DE824-1957-4742-B8F5-30F8A4CFC92B}" srcOrd="0" destOrd="0" presId="urn:microsoft.com/office/officeart/2005/8/layout/radial2"/>
    <dgm:cxn modelId="{F53F841B-9DCD-4B8A-B680-981E0387ECC0}" type="presParOf" srcId="{2F1425C9-E215-40B7-B74F-9D792D06B8F4}" destId="{1D3C3A99-ADE0-4D5B-8DE6-581AAAE7F2A0}" srcOrd="1" destOrd="0" presId="urn:microsoft.com/office/officeart/2005/8/layout/radial2"/>
    <dgm:cxn modelId="{42172252-CEB5-43FE-95CE-842F965CDCD4}" type="presParOf" srcId="{D233E4E6-C05C-4FFE-B258-F0013BD2181F}" destId="{51985A8E-2835-4E02-9ED3-CB6DB060F71C}" srcOrd="3" destOrd="0" presId="urn:microsoft.com/office/officeart/2005/8/layout/radial2"/>
    <dgm:cxn modelId="{3A4E59DB-4E71-4EAC-A13D-7075497A6795}" type="presParOf" srcId="{D233E4E6-C05C-4FFE-B258-F0013BD2181F}" destId="{D7A7FA64-107A-4D17-92CC-21FEE93F9F01}" srcOrd="4" destOrd="0" presId="urn:microsoft.com/office/officeart/2005/8/layout/radial2"/>
    <dgm:cxn modelId="{9CDA1F07-CC19-4FC4-B3EF-4B9DF1D63A68}" type="presParOf" srcId="{D7A7FA64-107A-4D17-92CC-21FEE93F9F01}" destId="{3D705DD8-8320-4A5F-9E34-0AC69D114198}" srcOrd="0" destOrd="0" presId="urn:microsoft.com/office/officeart/2005/8/layout/radial2"/>
    <dgm:cxn modelId="{B6C5DC32-CE03-4745-AF7D-219202529379}" type="presParOf" srcId="{D7A7FA64-107A-4D17-92CC-21FEE93F9F01}" destId="{EAF3F945-1B5D-4A61-B954-10CAE30C3961}" srcOrd="1" destOrd="0" presId="urn:microsoft.com/office/officeart/2005/8/layout/radial2"/>
    <dgm:cxn modelId="{2B6644FA-B22C-4DCD-95AB-0A12F067C18B}" type="presParOf" srcId="{D233E4E6-C05C-4FFE-B258-F0013BD2181F}" destId="{2A70579F-9DC3-4BBB-83E4-279627E13F79}" srcOrd="5" destOrd="0" presId="urn:microsoft.com/office/officeart/2005/8/layout/radial2"/>
    <dgm:cxn modelId="{B5A6C843-BBA9-4ED6-8D52-C83EE87D7889}" type="presParOf" srcId="{D233E4E6-C05C-4FFE-B258-F0013BD2181F}" destId="{8877CB0E-D41F-4AA0-8AB2-BAF71F4F3F1C}" srcOrd="6" destOrd="0" presId="urn:microsoft.com/office/officeart/2005/8/layout/radial2"/>
    <dgm:cxn modelId="{4A59D627-C706-4DDE-BD3B-31D9B5F7E33C}" type="presParOf" srcId="{8877CB0E-D41F-4AA0-8AB2-BAF71F4F3F1C}" destId="{549AD072-96BD-40DE-80C4-F16D859E0AF4}" srcOrd="0" destOrd="0" presId="urn:microsoft.com/office/officeart/2005/8/layout/radial2"/>
    <dgm:cxn modelId="{6925BDDB-54A3-4F2C-B5A2-AD94648E537C}" type="presParOf" srcId="{8877CB0E-D41F-4AA0-8AB2-BAF71F4F3F1C}" destId="{D0A009F6-5FFC-4C54-84B3-5BE5FEECE241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57D3FE-506E-4B7D-85C3-A4DF76CFB16F}">
      <dsp:nvSpPr>
        <dsp:cNvPr id="0" name=""/>
        <dsp:cNvSpPr/>
      </dsp:nvSpPr>
      <dsp:spPr>
        <a:xfrm rot="16200000">
          <a:off x="-338229" y="340872"/>
          <a:ext cx="1986197" cy="1309738"/>
        </a:xfrm>
        <a:prstGeom prst="downArrow">
          <a:avLst>
            <a:gd name="adj1" fmla="val 50000"/>
            <a:gd name="adj2" fmla="val 3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中央</a:t>
          </a:r>
          <a:endParaRPr lang="zh-TW" altLang="en-US" sz="2800" b="1" kern="1200" dirty="0">
            <a:latin typeface="+mn-ea"/>
            <a:ea typeface="+mn-ea"/>
          </a:endParaRPr>
        </a:p>
      </dsp:txBody>
      <dsp:txXfrm rot="16200000">
        <a:off x="-338229" y="340872"/>
        <a:ext cx="1986197" cy="1309738"/>
      </dsp:txXfrm>
    </dsp:sp>
    <dsp:sp modelId="{D0294E83-EBFB-472D-A019-3AE20FEFD1C7}">
      <dsp:nvSpPr>
        <dsp:cNvPr id="0" name=""/>
        <dsp:cNvSpPr/>
      </dsp:nvSpPr>
      <dsp:spPr>
        <a:xfrm rot="5400000">
          <a:off x="5913468" y="339637"/>
          <a:ext cx="1986197" cy="1308546"/>
        </a:xfrm>
        <a:prstGeom prst="downArrow">
          <a:avLst>
            <a:gd name="adj1" fmla="val 50000"/>
            <a:gd name="adj2" fmla="val 35000"/>
          </a:avLst>
        </a:prstGeom>
        <a:solidFill>
          <a:schemeClr val="accent4">
            <a:hueOff val="17235884"/>
            <a:satOff val="-43603"/>
            <a:lumOff val="196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地方</a:t>
          </a:r>
          <a:endParaRPr lang="zh-TW" altLang="en-US" sz="2800" b="1" kern="1200" dirty="0">
            <a:latin typeface="+mn-ea"/>
            <a:ea typeface="+mn-ea"/>
          </a:endParaRPr>
        </a:p>
      </dsp:txBody>
      <dsp:txXfrm rot="5400000">
        <a:off x="5913468" y="339637"/>
        <a:ext cx="1986197" cy="13085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E3BF34-2CB5-4867-8136-7907241F438F}">
      <dsp:nvSpPr>
        <dsp:cNvPr id="0" name=""/>
        <dsp:cNvSpPr/>
      </dsp:nvSpPr>
      <dsp:spPr>
        <a:xfrm>
          <a:off x="417646" y="0"/>
          <a:ext cx="7373619" cy="4608511"/>
        </a:xfrm>
        <a:prstGeom prst="swooshArrow">
          <a:avLst>
            <a:gd name="adj1" fmla="val 25000"/>
            <a:gd name="adj2" fmla="val 25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AF87D4-E8A1-472E-A3B9-2D81ED0B0DCB}">
      <dsp:nvSpPr>
        <dsp:cNvPr id="0" name=""/>
        <dsp:cNvSpPr/>
      </dsp:nvSpPr>
      <dsp:spPr>
        <a:xfrm>
          <a:off x="1143947" y="3426889"/>
          <a:ext cx="169593" cy="16959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10D7C3-0262-4C25-9EE7-AAC2F473EB9E}">
      <dsp:nvSpPr>
        <dsp:cNvPr id="0" name=""/>
        <dsp:cNvSpPr/>
      </dsp:nvSpPr>
      <dsp:spPr>
        <a:xfrm>
          <a:off x="1228744" y="3511686"/>
          <a:ext cx="965944" cy="10968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864" tIns="0" rIns="0" bIns="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000" b="0" i="0" u="none" strike="noStrike" kern="1200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女性教育程度持續進步</a:t>
          </a:r>
          <a:endParaRPr lang="zh-TW" altLang="en-US" sz="2000" kern="1200" dirty="0">
            <a:latin typeface="+mn-ea"/>
            <a:ea typeface="+mn-ea"/>
          </a:endParaRPr>
        </a:p>
      </dsp:txBody>
      <dsp:txXfrm>
        <a:off x="1228744" y="3511686"/>
        <a:ext cx="965944" cy="1096825"/>
      </dsp:txXfrm>
    </dsp:sp>
    <dsp:sp modelId="{4CFCA989-0C54-4499-8466-84A076E7BFB0}">
      <dsp:nvSpPr>
        <dsp:cNvPr id="0" name=""/>
        <dsp:cNvSpPr/>
      </dsp:nvSpPr>
      <dsp:spPr>
        <a:xfrm>
          <a:off x="2061963" y="2544820"/>
          <a:ext cx="265450" cy="265450"/>
        </a:xfrm>
        <a:prstGeom prst="ellipse">
          <a:avLst/>
        </a:prstGeom>
        <a:solidFill>
          <a:schemeClr val="accent4">
            <a:hueOff val="4308971"/>
            <a:satOff val="-10901"/>
            <a:lumOff val="49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8142E-9987-49DE-9361-576152379709}">
      <dsp:nvSpPr>
        <dsp:cNvPr id="0" name=""/>
        <dsp:cNvSpPr/>
      </dsp:nvSpPr>
      <dsp:spPr>
        <a:xfrm>
          <a:off x="2194688" y="2677545"/>
          <a:ext cx="1224020" cy="1930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657" tIns="0" rIns="0" bIns="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000" b="0" i="0" u="none" strike="noStrike" kern="1200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女性勞動力不斷提升</a:t>
          </a:r>
          <a:endParaRPr lang="zh-TW" altLang="en-US" sz="2000" kern="1200" dirty="0">
            <a:latin typeface="+mn-ea"/>
            <a:ea typeface="+mn-ea"/>
          </a:endParaRPr>
        </a:p>
      </dsp:txBody>
      <dsp:txXfrm>
        <a:off x="2194688" y="2677545"/>
        <a:ext cx="1224020" cy="1930966"/>
      </dsp:txXfrm>
    </dsp:sp>
    <dsp:sp modelId="{8134C6B5-778F-4268-A405-31B31C0AA7FF}">
      <dsp:nvSpPr>
        <dsp:cNvPr id="0" name=""/>
        <dsp:cNvSpPr/>
      </dsp:nvSpPr>
      <dsp:spPr>
        <a:xfrm>
          <a:off x="3241742" y="1841561"/>
          <a:ext cx="353933" cy="353933"/>
        </a:xfrm>
        <a:prstGeom prst="ellipse">
          <a:avLst/>
        </a:prstGeom>
        <a:solidFill>
          <a:schemeClr val="accent4">
            <a:hueOff val="8617942"/>
            <a:satOff val="-21801"/>
            <a:lumOff val="9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D1E79D-1400-41DB-89C9-62AB180CAE4B}">
      <dsp:nvSpPr>
        <dsp:cNvPr id="0" name=""/>
        <dsp:cNvSpPr/>
      </dsp:nvSpPr>
      <dsp:spPr>
        <a:xfrm>
          <a:off x="3418709" y="2018528"/>
          <a:ext cx="1423108" cy="2589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542" tIns="0" rIns="0" bIns="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000" b="0" i="0" u="none" strike="noStrike" kern="1200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傳統職業隔離現象漸漸轉變</a:t>
          </a:r>
          <a:endParaRPr lang="zh-TW" altLang="en-US" sz="2000" kern="1200" dirty="0">
            <a:latin typeface="+mn-ea"/>
            <a:ea typeface="+mn-ea"/>
          </a:endParaRPr>
        </a:p>
      </dsp:txBody>
      <dsp:txXfrm>
        <a:off x="3418709" y="2018528"/>
        <a:ext cx="1423108" cy="2589983"/>
      </dsp:txXfrm>
    </dsp:sp>
    <dsp:sp modelId="{57A1BA20-B661-4C85-AAFE-A9948842BD40}">
      <dsp:nvSpPr>
        <dsp:cNvPr id="0" name=""/>
        <dsp:cNvSpPr/>
      </dsp:nvSpPr>
      <dsp:spPr>
        <a:xfrm>
          <a:off x="4613235" y="1292226"/>
          <a:ext cx="457164" cy="457164"/>
        </a:xfrm>
        <a:prstGeom prst="ellipse">
          <a:avLst/>
        </a:prstGeom>
        <a:solidFill>
          <a:schemeClr val="accent4">
            <a:hueOff val="12926913"/>
            <a:satOff val="-32702"/>
            <a:lumOff val="147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E7AA3-D1F4-4F93-9D08-37E3E5FAE1DF}">
      <dsp:nvSpPr>
        <dsp:cNvPr id="0" name=""/>
        <dsp:cNvSpPr/>
      </dsp:nvSpPr>
      <dsp:spPr>
        <a:xfrm>
          <a:off x="4841817" y="1520808"/>
          <a:ext cx="1474723" cy="3087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242" tIns="0" rIns="0" bIns="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000" b="0" i="0" u="none" strike="noStrike" kern="1200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兩性薪資及財產持有差距逐年縮減</a:t>
          </a:r>
          <a:endParaRPr lang="zh-TW" altLang="en-US" sz="2000" kern="1200" dirty="0">
            <a:latin typeface="+mn-ea"/>
            <a:ea typeface="+mn-ea"/>
          </a:endParaRPr>
        </a:p>
      </dsp:txBody>
      <dsp:txXfrm>
        <a:off x="4841817" y="1520808"/>
        <a:ext cx="1474723" cy="3087703"/>
      </dsp:txXfrm>
    </dsp:sp>
    <dsp:sp modelId="{990BA60C-C22B-4E13-A050-66E712DAF590}">
      <dsp:nvSpPr>
        <dsp:cNvPr id="0" name=""/>
        <dsp:cNvSpPr/>
      </dsp:nvSpPr>
      <dsp:spPr>
        <a:xfrm>
          <a:off x="6025283" y="925389"/>
          <a:ext cx="582515" cy="582515"/>
        </a:xfrm>
        <a:prstGeom prst="ellipse">
          <a:avLst/>
        </a:prstGeom>
        <a:solidFill>
          <a:schemeClr val="accent4">
            <a:hueOff val="17235884"/>
            <a:satOff val="-43603"/>
            <a:lumOff val="196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9B1CD0-D638-41A1-AF7C-667FE9B2F09E}">
      <dsp:nvSpPr>
        <dsp:cNvPr id="0" name=""/>
        <dsp:cNvSpPr/>
      </dsp:nvSpPr>
      <dsp:spPr>
        <a:xfrm>
          <a:off x="6316541" y="1216647"/>
          <a:ext cx="1474723" cy="33918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63" tIns="0" rIns="0" bIns="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000" b="0" i="0" u="none" strike="noStrike" kern="1200" cap="none" spc="0" normalizeH="0" baseline="0" noProof="0" dirty="0" smtClean="0">
              <a:ln/>
              <a:effectLst/>
              <a:uLnTx/>
              <a:uFillTx/>
              <a:latin typeface="+mn-ea"/>
              <a:ea typeface="+mn-ea"/>
            </a:rPr>
            <a:t>女性參與民間企業董事之比率提升</a:t>
          </a:r>
          <a:endParaRPr lang="zh-TW" altLang="en-US" sz="2000" kern="1200" dirty="0">
            <a:latin typeface="+mn-ea"/>
            <a:ea typeface="+mn-ea"/>
          </a:endParaRPr>
        </a:p>
      </dsp:txBody>
      <dsp:txXfrm>
        <a:off x="6316541" y="1216647"/>
        <a:ext cx="1474723" cy="339186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632F3E-4724-4090-9CB2-9D82C6529258}">
      <dsp:nvSpPr>
        <dsp:cNvPr id="0" name=""/>
        <dsp:cNvSpPr/>
      </dsp:nvSpPr>
      <dsp:spPr>
        <a:xfrm>
          <a:off x="1005932" y="964852"/>
          <a:ext cx="2236607" cy="223660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4000" kern="1200" dirty="0" smtClean="0">
              <a:latin typeface="標楷體" pitchFamily="65" charset="-120"/>
              <a:ea typeface="標楷體" pitchFamily="65" charset="-120"/>
            </a:rPr>
            <a:t>地方性平</a:t>
          </a:r>
          <a:endParaRPr lang="en-US" altLang="zh-TW" sz="40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1005932" y="964852"/>
        <a:ext cx="2236607" cy="2236607"/>
      </dsp:txXfrm>
    </dsp:sp>
    <dsp:sp modelId="{FABFEC61-BFE2-40EB-A793-F428B9A43F6A}">
      <dsp:nvSpPr>
        <dsp:cNvPr id="0" name=""/>
        <dsp:cNvSpPr/>
      </dsp:nvSpPr>
      <dsp:spPr>
        <a:xfrm>
          <a:off x="1565084" y="69004"/>
          <a:ext cx="1118303" cy="1118303"/>
        </a:xfrm>
        <a:prstGeom prst="ellipse">
          <a:avLst/>
        </a:prstGeom>
        <a:solidFill>
          <a:schemeClr val="accent2">
            <a:alpha val="50000"/>
            <a:hueOff val="-3241512"/>
            <a:satOff val="6667"/>
            <a:lumOff val="-51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性別平等機制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565084" y="69004"/>
        <a:ext cx="1118303" cy="1118303"/>
      </dsp:txXfrm>
    </dsp:sp>
    <dsp:sp modelId="{9E7AF000-2BE8-4D26-8CAB-FF5BC7EAF5D4}">
      <dsp:nvSpPr>
        <dsp:cNvPr id="0" name=""/>
        <dsp:cNvSpPr/>
      </dsp:nvSpPr>
      <dsp:spPr>
        <a:xfrm>
          <a:off x="2948870" y="1074384"/>
          <a:ext cx="1118303" cy="1118303"/>
        </a:xfrm>
        <a:prstGeom prst="ellipse">
          <a:avLst/>
        </a:prstGeom>
        <a:solidFill>
          <a:schemeClr val="accent2">
            <a:alpha val="50000"/>
            <a:hueOff val="-6483024"/>
            <a:satOff val="13334"/>
            <a:lumOff val="-102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性別主流化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948870" y="1074384"/>
        <a:ext cx="1118303" cy="1118303"/>
      </dsp:txXfrm>
    </dsp:sp>
    <dsp:sp modelId="{2D981639-E5D2-48C0-8866-F57984753567}">
      <dsp:nvSpPr>
        <dsp:cNvPr id="0" name=""/>
        <dsp:cNvSpPr/>
      </dsp:nvSpPr>
      <dsp:spPr>
        <a:xfrm>
          <a:off x="2420311" y="2701123"/>
          <a:ext cx="1118303" cy="1118303"/>
        </a:xfrm>
        <a:prstGeom prst="ellipse">
          <a:avLst/>
        </a:prstGeom>
        <a:solidFill>
          <a:schemeClr val="accent2">
            <a:alpha val="50000"/>
            <a:hueOff val="-9724536"/>
            <a:satOff val="20000"/>
            <a:lumOff val="-152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女性參與決策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420311" y="2701123"/>
        <a:ext cx="1118303" cy="1118303"/>
      </dsp:txXfrm>
    </dsp:sp>
    <dsp:sp modelId="{E5193CF7-8D0F-4F75-81F8-628316CC63B1}">
      <dsp:nvSpPr>
        <dsp:cNvPr id="0" name=""/>
        <dsp:cNvSpPr/>
      </dsp:nvSpPr>
      <dsp:spPr>
        <a:xfrm>
          <a:off x="709856" y="2701123"/>
          <a:ext cx="1118303" cy="1118303"/>
        </a:xfrm>
        <a:prstGeom prst="ellipse">
          <a:avLst/>
        </a:prstGeom>
        <a:solidFill>
          <a:schemeClr val="accent2">
            <a:alpha val="50000"/>
            <a:hueOff val="-12966049"/>
            <a:satOff val="26667"/>
            <a:lumOff val="-203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性別平等宣導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709856" y="2701123"/>
        <a:ext cx="1118303" cy="1118303"/>
      </dsp:txXfrm>
    </dsp:sp>
    <dsp:sp modelId="{857F8B2D-49B4-4164-B062-593A45D9CA85}">
      <dsp:nvSpPr>
        <dsp:cNvPr id="0" name=""/>
        <dsp:cNvSpPr/>
      </dsp:nvSpPr>
      <dsp:spPr>
        <a:xfrm>
          <a:off x="181297" y="1074384"/>
          <a:ext cx="1118303" cy="1118303"/>
        </a:xfrm>
        <a:prstGeom prst="ellipse">
          <a:avLst/>
        </a:prstGeom>
        <a:solidFill>
          <a:schemeClr val="accent2">
            <a:alpha val="50000"/>
            <a:hueOff val="-16207560"/>
            <a:satOff val="33334"/>
            <a:lumOff val="-254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基層民間參與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81297" y="1074384"/>
        <a:ext cx="1118303" cy="111830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70579F-9DC3-4BBB-83E4-279627E13F79}">
      <dsp:nvSpPr>
        <dsp:cNvPr id="0" name=""/>
        <dsp:cNvSpPr/>
      </dsp:nvSpPr>
      <dsp:spPr>
        <a:xfrm rot="1907473">
          <a:off x="1932642" y="3386025"/>
          <a:ext cx="943078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943078" y="31904"/>
              </a:lnTo>
            </a:path>
          </a:pathLst>
        </a:custGeom>
        <a:noFill/>
        <a:ln w="381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85A8E-2835-4E02-9ED3-CB6DB060F71C}">
      <dsp:nvSpPr>
        <dsp:cNvPr id="0" name=""/>
        <dsp:cNvSpPr/>
      </dsp:nvSpPr>
      <dsp:spPr>
        <a:xfrm rot="21599911">
          <a:off x="2003385" y="2589332"/>
          <a:ext cx="2672804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2672804" y="31904"/>
              </a:lnTo>
            </a:path>
          </a:pathLst>
        </a:custGeom>
        <a:noFill/>
        <a:ln w="381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84379-3D7F-44F2-B447-CF5271C99591}">
      <dsp:nvSpPr>
        <dsp:cNvPr id="0" name=""/>
        <dsp:cNvSpPr/>
      </dsp:nvSpPr>
      <dsp:spPr>
        <a:xfrm rot="19705173">
          <a:off x="1934793" y="1803110"/>
          <a:ext cx="926327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926327" y="31904"/>
              </a:lnTo>
            </a:path>
          </a:pathLst>
        </a:custGeom>
        <a:noFill/>
        <a:ln w="381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731785-652B-40FA-9E34-BFF5180ADC43}">
      <dsp:nvSpPr>
        <dsp:cNvPr id="0" name=""/>
        <dsp:cNvSpPr/>
      </dsp:nvSpPr>
      <dsp:spPr>
        <a:xfrm>
          <a:off x="-144650" y="1357743"/>
          <a:ext cx="2527101" cy="252710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0DE824-1957-4742-B8F5-30F8A4CFC92B}">
      <dsp:nvSpPr>
        <dsp:cNvPr id="0" name=""/>
        <dsp:cNvSpPr/>
      </dsp:nvSpPr>
      <dsp:spPr>
        <a:xfrm>
          <a:off x="2630871" y="-101871"/>
          <a:ext cx="2210753" cy="2228387"/>
        </a:xfrm>
        <a:prstGeom prst="ellipse">
          <a:avLst/>
        </a:prstGeom>
        <a:solidFill>
          <a:srgbClr val="92D050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lvl="0" algn="ctr" defTabSz="102235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300" b="1" kern="1200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健全照顧體系，支持女性就業</a:t>
          </a:r>
          <a:endParaRPr lang="zh-TW" altLang="en-US" sz="2300" b="1" kern="1200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sp:txBody>
      <dsp:txXfrm>
        <a:off x="2630871" y="-101871"/>
        <a:ext cx="2210753" cy="2228387"/>
      </dsp:txXfrm>
    </dsp:sp>
    <dsp:sp modelId="{3D705DD8-8320-4A5F-9E34-0AC69D114198}">
      <dsp:nvSpPr>
        <dsp:cNvPr id="0" name=""/>
        <dsp:cNvSpPr/>
      </dsp:nvSpPr>
      <dsp:spPr>
        <a:xfrm>
          <a:off x="4676189" y="1534893"/>
          <a:ext cx="2229888" cy="2172558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lvl="0" algn="ctr" defTabSz="102235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300" b="1" kern="1200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提升性別意識，消除性別歧視</a:t>
          </a:r>
          <a:endParaRPr lang="zh-TW" altLang="en-US" sz="2300" b="1" kern="1200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sp:txBody>
      <dsp:txXfrm>
        <a:off x="4676189" y="1534893"/>
        <a:ext cx="2229888" cy="2172558"/>
      </dsp:txXfrm>
    </dsp:sp>
    <dsp:sp modelId="{549AD072-96BD-40DE-80C4-F16D859E0AF4}">
      <dsp:nvSpPr>
        <dsp:cNvPr id="0" name=""/>
        <dsp:cNvSpPr/>
      </dsp:nvSpPr>
      <dsp:spPr>
        <a:xfrm>
          <a:off x="2621982" y="3145624"/>
          <a:ext cx="2326140" cy="2256377"/>
        </a:xfrm>
        <a:prstGeom prst="ellipse">
          <a:avLst/>
        </a:prstGeom>
        <a:gradFill rotWithShape="0">
          <a:gsLst>
            <a:gs pos="0">
              <a:schemeClr val="accent4">
                <a:hueOff val="17235884"/>
                <a:satOff val="-43603"/>
                <a:lumOff val="1960"/>
                <a:alphaOff val="0"/>
                <a:shade val="58000"/>
                <a:satMod val="150000"/>
              </a:schemeClr>
            </a:gs>
            <a:gs pos="72000">
              <a:schemeClr val="accent4">
                <a:hueOff val="17235884"/>
                <a:satOff val="-43603"/>
                <a:lumOff val="1960"/>
                <a:alphaOff val="0"/>
                <a:tint val="90000"/>
                <a:satMod val="135000"/>
              </a:schemeClr>
            </a:gs>
            <a:gs pos="100000">
              <a:schemeClr val="accent4">
                <a:hueOff val="17235884"/>
                <a:satOff val="-43603"/>
                <a:lumOff val="196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">
              <a:rot lat="0" lon="0" rev="10800000"/>
            </a:lightRig>
          </a:scene3d>
          <a:sp3d>
            <a:bevelT w="27940" h="12700"/>
            <a:contourClr>
              <a:srgbClr val="DDDDDD"/>
            </a:contourClr>
          </a:sp3d>
        </a:bodyPr>
        <a:lstStyle/>
        <a:p>
          <a:pPr lvl="0" algn="ctr" defTabSz="102235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300" b="1" kern="1200" cap="none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rPr>
            <a:t>中央地方攜手，促進性別平等</a:t>
          </a:r>
          <a:endParaRPr lang="zh-TW" altLang="en-US" sz="2300" b="1" kern="1200" cap="none" spc="150" dirty="0">
            <a:ln w="11430"/>
            <a:solidFill>
              <a:schemeClr val="tx1"/>
            </a:solidFill>
            <a:effectLst>
              <a:outerShdw blurRad="25400" algn="tl" rotWithShape="0">
                <a:srgbClr val="000000">
                  <a:alpha val="43000"/>
                </a:srgbClr>
              </a:outerShdw>
            </a:effectLst>
          </a:endParaRPr>
        </a:p>
      </dsp:txBody>
      <dsp:txXfrm>
        <a:off x="2621982" y="3145624"/>
        <a:ext cx="2326140" cy="22563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833EC-B007-4450-BF20-BF58501C7D5E}" type="datetimeFigureOut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895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37895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60F3D9-A7C7-4E0D-81F9-2897923DF7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266"/>
          </a:xfrm>
          <a:prstGeom prst="rect">
            <a:avLst/>
          </a:prstGeom>
        </p:spPr>
        <p:txBody>
          <a:bodyPr vert="horz" lIns="91724" tIns="45862" rIns="91724" bIns="4586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4266"/>
          </a:xfrm>
          <a:prstGeom prst="rect">
            <a:avLst/>
          </a:prstGeom>
        </p:spPr>
        <p:txBody>
          <a:bodyPr vert="horz" lIns="91724" tIns="45862" rIns="91724" bIns="45862" rtlCol="0"/>
          <a:lstStyle>
            <a:lvl1pPr algn="r">
              <a:defRPr sz="1200"/>
            </a:lvl1pPr>
          </a:lstStyle>
          <a:p>
            <a:fld id="{A8D5AE2E-781F-4847-91A9-244355AF3ABA}" type="datetimeFigureOut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4" tIns="45862" rIns="91724" bIns="45862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1" y="4690000"/>
            <a:ext cx="5438775" cy="4443649"/>
          </a:xfrm>
          <a:prstGeom prst="rect">
            <a:avLst/>
          </a:prstGeom>
        </p:spPr>
        <p:txBody>
          <a:bodyPr vert="horz" lIns="91724" tIns="45862" rIns="91724" bIns="45862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413"/>
            <a:ext cx="2946400" cy="494265"/>
          </a:xfrm>
          <a:prstGeom prst="rect">
            <a:avLst/>
          </a:prstGeom>
        </p:spPr>
        <p:txBody>
          <a:bodyPr vert="horz" lIns="91724" tIns="45862" rIns="91724" bIns="4586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9" y="9378413"/>
            <a:ext cx="2946400" cy="494265"/>
          </a:xfrm>
          <a:prstGeom prst="rect">
            <a:avLst/>
          </a:prstGeom>
        </p:spPr>
        <p:txBody>
          <a:bodyPr vert="horz" lIns="91724" tIns="45862" rIns="91724" bIns="45862" rtlCol="0" anchor="b"/>
          <a:lstStyle>
            <a:lvl1pPr algn="r">
              <a:defRPr sz="1200"/>
            </a:lvl1pPr>
          </a:lstStyle>
          <a:p>
            <a:fld id="{F1D54592-4745-45BE-9DBE-568CB99E12E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684333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D54592-4745-45BE-9DBE-568CB99E12E7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CCC9C-9243-4CAC-AB07-C7D387FD6C45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CDA99-F43E-40A2-A1F8-E6CE1493170C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0F229-FCA9-4BA3-88DA-A410EAF5336A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8E08-F480-4E67-A280-EB54028043CB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850A7-CFFA-4276-8193-98FA03D43FFB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17AD8-16C6-45D4-86A1-F52995124FC7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441AC3F-0D79-498A-A32E-45A4D1787DDD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F04D-7301-4D83-A66A-90B29DC2068F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ctr"/>
          <a:lstStyle>
            <a:lvl1pPr>
              <a:defRPr b="1"/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2467-0978-4CC8-817F-8A2C561DCC6E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33ECD-4F80-4A38-AFA7-B98D09769F50}" type="slidenum">
              <a:rPr lang="zh-TW" altLang="en-US" smtClean="0"/>
              <a:pPr/>
              <a:t>‹#›</a:t>
            </a:fld>
            <a:r>
              <a:rPr lang="en-US" altLang="zh-TW" dirty="0" smtClean="0"/>
              <a:t>/44</a:t>
            </a:r>
            <a:endParaRPr lang="zh-TW" alt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>
            <a:lvl1pPr>
              <a:lnSpc>
                <a:spcPts val="3000"/>
              </a:lnSpc>
              <a:defRPr sz="2600">
                <a:latin typeface="標楷體" pitchFamily="65" charset="-120"/>
                <a:ea typeface="標楷體" pitchFamily="65" charset="-120"/>
              </a:defRPr>
            </a:lvl1pPr>
            <a:lvl2pPr>
              <a:lnSpc>
                <a:spcPts val="3000"/>
              </a:lnSpc>
              <a:defRPr sz="23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>
              <a:lnSpc>
                <a:spcPts val="3000"/>
              </a:lnSpc>
              <a:defRPr>
                <a:latin typeface="標楷體" pitchFamily="65" charset="-120"/>
                <a:ea typeface="標楷體" pitchFamily="65" charset="-120"/>
              </a:defRPr>
            </a:lvl3pPr>
            <a:lvl4pPr>
              <a:lnSpc>
                <a:spcPts val="3000"/>
              </a:lnSpc>
              <a:defRPr>
                <a:latin typeface="標楷體" pitchFamily="65" charset="-120"/>
                <a:ea typeface="標楷體" pitchFamily="65" charset="-120"/>
              </a:defRPr>
            </a:lvl4pPr>
            <a:lvl5pPr>
              <a:lnSpc>
                <a:spcPts val="3000"/>
              </a:lnSpc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8B7CDC0-45EC-4898-A679-08A7930DC25F}" type="datetime1">
              <a:rPr lang="zh-TW" altLang="en-US" smtClean="0"/>
              <a:pPr/>
              <a:t>2017/3/2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0133ECD-4F80-4A38-AFA7-B98D09769F5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 l="61419" t="33200" r="16138" b="12901"/>
          <a:stretch>
            <a:fillRect/>
          </a:stretch>
        </p:blipFill>
        <p:spPr bwMode="auto">
          <a:xfrm>
            <a:off x="1547664" y="1556792"/>
            <a:ext cx="6336704" cy="530120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graphicFrame>
        <p:nvGraphicFramePr>
          <p:cNvPr id="8" name="資料庫圖表 7"/>
          <p:cNvGraphicFramePr/>
          <p:nvPr/>
        </p:nvGraphicFramePr>
        <p:xfrm>
          <a:off x="755576" y="4797152"/>
          <a:ext cx="7560840" cy="1988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圓角矩形 8"/>
          <p:cNvSpPr/>
          <p:nvPr/>
        </p:nvSpPr>
        <p:spPr>
          <a:xfrm>
            <a:off x="755576" y="260648"/>
            <a:ext cx="7704856" cy="14401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中央地方攜手</a:t>
            </a:r>
            <a:r>
              <a:rPr lang="zh-TW" altLang="zh-TW" sz="3600" dirty="0" smtClean="0">
                <a:solidFill>
                  <a:schemeClr val="tx1"/>
                </a:solidFill>
              </a:rPr>
              <a:t>･</a:t>
            </a:r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共創性別平等</a:t>
            </a:r>
          </a:p>
          <a:p>
            <a:pPr algn="ctr"/>
            <a:r>
              <a:rPr lang="zh-TW" altLang="zh-TW" sz="3600" b="1" dirty="0" smtClean="0">
                <a:solidFill>
                  <a:schemeClr val="tx1"/>
                </a:solidFill>
                <a:latin typeface="+mn-ea"/>
              </a:rPr>
              <a:t>我國性別平等推動成果及未來展望</a:t>
            </a:r>
            <a:endParaRPr lang="zh-TW" altLang="en-US" sz="3600" b="1" dirty="0" smtClean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/>
        </p:nvGraphicFramePr>
        <p:xfrm>
          <a:off x="323528" y="1196752"/>
          <a:ext cx="82089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矩形 6"/>
          <p:cNvSpPr/>
          <p:nvPr/>
        </p:nvSpPr>
        <p:spPr>
          <a:xfrm>
            <a:off x="395536" y="2636912"/>
            <a:ext cx="1979712" cy="1080120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年女性勞動力參與率為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50.8%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年前提升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2.12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個百分點。</a:t>
            </a:r>
            <a:endParaRPr lang="zh-TW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51720" y="5949280"/>
            <a:ext cx="3384376" cy="83671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學年就讀碩士學位女性比率為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44.8%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，就讀博士學位為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32.5%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，均較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94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學年度提升高過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699792" y="1268760"/>
            <a:ext cx="2304256" cy="100811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男女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月平均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薪資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差距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為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16.4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個百分點，較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95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20.8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個百分點差距縮小。</a:t>
            </a:r>
            <a:endParaRPr lang="zh-TW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95936" y="4509120"/>
            <a:ext cx="2448272" cy="122413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年女性警察占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8.7%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95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年增加超過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倍，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12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月底女性消防隊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職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員占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11.9 %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95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年增加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5.3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個百分點。</a:t>
            </a:r>
          </a:p>
        </p:txBody>
      </p:sp>
      <p:sp>
        <p:nvSpPr>
          <p:cNvPr id="15" name="矩形 14"/>
          <p:cNvSpPr/>
          <p:nvPr/>
        </p:nvSpPr>
        <p:spPr>
          <a:xfrm>
            <a:off x="6948264" y="4149080"/>
            <a:ext cx="2016224" cy="129614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105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年底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公開發行公司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含上市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zh-TW" sz="1600" dirty="0" smtClean="0">
                <a:solidFill>
                  <a:schemeClr val="tx1"/>
                </a:solidFill>
                <a:latin typeface="+mn-ea"/>
              </a:rPr>
              <a:t>、興櫃公司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女性董事占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13.07%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，較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100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年增加</a:t>
            </a:r>
            <a:r>
              <a:rPr lang="en-US" altLang="zh-TW" sz="1600" dirty="0" smtClean="0">
                <a:solidFill>
                  <a:schemeClr val="tx1"/>
                </a:solidFill>
                <a:latin typeface="+mn-ea"/>
              </a:rPr>
              <a:t>1.24</a:t>
            </a:r>
            <a:r>
              <a:rPr lang="zh-TW" altLang="en-US" sz="1600" dirty="0" smtClean="0">
                <a:solidFill>
                  <a:schemeClr val="tx1"/>
                </a:solidFill>
                <a:latin typeface="+mn-ea"/>
              </a:rPr>
              <a:t>個百分點。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755576" y="116632"/>
            <a:ext cx="7704856" cy="105273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我國性別現況及發展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1403648" y="1412776"/>
            <a:ext cx="2736304" cy="1504430"/>
            <a:chOff x="916416" y="4036"/>
            <a:chExt cx="1863826" cy="1391306"/>
          </a:xfrm>
        </p:grpSpPr>
        <p:sp>
          <p:nvSpPr>
            <p:cNvPr id="8" name="圓角化同側角落矩形 7"/>
            <p:cNvSpPr/>
            <p:nvPr/>
          </p:nvSpPr>
          <p:spPr>
            <a:xfrm>
              <a:off x="916416" y="4036"/>
              <a:ext cx="1863826" cy="1391306"/>
            </a:xfrm>
            <a:prstGeom prst="round2SameRect">
              <a:avLst>
                <a:gd name="adj1" fmla="val 8000"/>
                <a:gd name="adj2" fmla="val 0"/>
              </a:avLst>
            </a:prstGeom>
            <a:ln>
              <a:solidFill>
                <a:srgbClr val="FF33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圓角化同側角落矩形 4"/>
            <p:cNvSpPr/>
            <p:nvPr/>
          </p:nvSpPr>
          <p:spPr>
            <a:xfrm>
              <a:off x="949016" y="36636"/>
              <a:ext cx="1798626" cy="1358706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53340" rIns="17780" bIns="17780" numCol="1" spcCol="1270" anchor="t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dirty="0" smtClean="0"/>
                <a:t>修正「</a:t>
              </a:r>
              <a:r>
                <a:rPr lang="zh-TW" altLang="en-US" kern="1200" dirty="0" smtClean="0"/>
                <a:t>性別工作平等法」，強化托兒措施。</a:t>
              </a:r>
              <a:endParaRPr lang="zh-TW" altLang="en-US" kern="1200" dirty="0"/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kern="1200" dirty="0" smtClean="0"/>
                <a:t>育嬰留職停薪津貼核付人數持續提升。</a:t>
              </a:r>
              <a:endParaRPr lang="zh-TW" altLang="en-US" kern="1200" dirty="0"/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1403648" y="2890802"/>
            <a:ext cx="2736303" cy="682214"/>
            <a:chOff x="916416" y="1395343"/>
            <a:chExt cx="1869546" cy="598262"/>
          </a:xfrm>
        </p:grpSpPr>
        <p:sp>
          <p:nvSpPr>
            <p:cNvPr id="11" name="矩形 10"/>
            <p:cNvSpPr/>
            <p:nvPr/>
          </p:nvSpPr>
          <p:spPr>
            <a:xfrm>
              <a:off x="916416" y="1395343"/>
              <a:ext cx="1863826" cy="598262"/>
            </a:xfrm>
            <a:prstGeom prst="rect">
              <a:avLst/>
            </a:prstGeom>
            <a:ln>
              <a:solidFill>
                <a:srgbClr val="FF33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矩形 11"/>
            <p:cNvSpPr/>
            <p:nvPr/>
          </p:nvSpPr>
          <p:spPr>
            <a:xfrm>
              <a:off x="916417" y="1395343"/>
              <a:ext cx="1869545" cy="598262"/>
            </a:xfrm>
            <a:prstGeom prst="rect">
              <a:avLst/>
            </a:prstGeom>
            <a:solidFill>
              <a:srgbClr val="FF3300"/>
            </a:solidFill>
            <a:ln>
              <a:solidFill>
                <a:srgbClr val="FF33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0" rIns="12700" bIns="0" numCol="1" spcCol="1270" anchor="ctr" anchorCtr="0">
              <a:noAutofit/>
            </a:bodyPr>
            <a:lstStyle/>
            <a:p>
              <a:pPr lvl="0"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kern="1200" dirty="0" smtClean="0"/>
                <a:t>營造性別友善職場，</a:t>
              </a:r>
              <a:endParaRPr lang="en-US" altLang="zh-TW" sz="2000" b="1" kern="1200" dirty="0" smtClean="0"/>
            </a:p>
            <a:p>
              <a:pPr lvl="0"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kern="1200" dirty="0" smtClean="0"/>
                <a:t>促進工作與家庭平衡</a:t>
              </a:r>
              <a:endParaRPr lang="zh-TW" altLang="en-US" sz="2000" kern="1200" dirty="0"/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4644008" y="1412776"/>
            <a:ext cx="2736304" cy="1512168"/>
            <a:chOff x="3095647" y="4036"/>
            <a:chExt cx="1863826" cy="1391306"/>
          </a:xfrm>
        </p:grpSpPr>
        <p:sp>
          <p:nvSpPr>
            <p:cNvPr id="14" name="圓角化同側角落矩形 13"/>
            <p:cNvSpPr/>
            <p:nvPr/>
          </p:nvSpPr>
          <p:spPr>
            <a:xfrm>
              <a:off x="3095647" y="4036"/>
              <a:ext cx="1863826" cy="1391306"/>
            </a:xfrm>
            <a:prstGeom prst="round2SameRect">
              <a:avLst>
                <a:gd name="adj1" fmla="val 8000"/>
                <a:gd name="adj2" fmla="val 0"/>
              </a:avLst>
            </a:prstGeom>
            <a:ln>
              <a:solidFill>
                <a:srgbClr val="FFC0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圓角化同側角落矩形 4"/>
            <p:cNvSpPr/>
            <p:nvPr/>
          </p:nvSpPr>
          <p:spPr>
            <a:xfrm>
              <a:off x="3128247" y="36636"/>
              <a:ext cx="1798626" cy="1358706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8100" rIns="12700" bIns="12700" numCol="1" spcCol="1270" anchor="t" anchorCtr="0">
              <a:noAutofit/>
            </a:bodyPr>
            <a:lstStyle/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kern="1200" dirty="0" smtClean="0"/>
                <a:t>實施</a:t>
              </a:r>
              <a:r>
                <a:rPr lang="zh-TW" kern="1200" dirty="0" smtClean="0"/>
                <a:t>「</a:t>
              </a:r>
              <a:r>
                <a:rPr lang="zh-TW" altLang="en-US" kern="1200" dirty="0" smtClean="0"/>
                <a:t>長期照顧十年計畫</a:t>
              </a:r>
              <a:r>
                <a:rPr lang="en-US" altLang="zh-TW" kern="1200" dirty="0" smtClean="0"/>
                <a:t>2.0</a:t>
              </a:r>
              <a:r>
                <a:rPr lang="zh-TW" kern="1200" dirty="0" smtClean="0"/>
                <a:t>」</a:t>
              </a:r>
              <a:r>
                <a:rPr lang="zh-TW" altLang="en-US" kern="1200" dirty="0" smtClean="0"/>
                <a:t>，整合照顧資源，提供綜合性服務。</a:t>
              </a:r>
              <a:endParaRPr lang="zh-TW" altLang="en-US" kern="1200" dirty="0"/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kern="1200" dirty="0" smtClean="0"/>
                <a:t>落實家庭照顧者支持體系，</a:t>
              </a:r>
              <a:r>
                <a:rPr lang="zh-TW" altLang="en-US" dirty="0" smtClean="0"/>
                <a:t>紓</a:t>
              </a:r>
              <a:r>
                <a:rPr lang="zh-TW" altLang="en-US" kern="1200" dirty="0" smtClean="0"/>
                <a:t>緩照顧壓力。</a:t>
              </a:r>
              <a:endParaRPr lang="zh-TW" altLang="en-US" kern="1200" dirty="0"/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4644008" y="2924944"/>
            <a:ext cx="2736304" cy="598262"/>
            <a:chOff x="3095647" y="1395343"/>
            <a:chExt cx="1863826" cy="598262"/>
          </a:xfrm>
        </p:grpSpPr>
        <p:sp>
          <p:nvSpPr>
            <p:cNvPr id="17" name="矩形 16"/>
            <p:cNvSpPr/>
            <p:nvPr/>
          </p:nvSpPr>
          <p:spPr>
            <a:xfrm>
              <a:off x="3095647" y="1395343"/>
              <a:ext cx="1863826" cy="598262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矩形 17"/>
            <p:cNvSpPr/>
            <p:nvPr/>
          </p:nvSpPr>
          <p:spPr>
            <a:xfrm>
              <a:off x="3095647" y="1395343"/>
              <a:ext cx="1863825" cy="598262"/>
            </a:xfrm>
            <a:prstGeom prst="rect">
              <a:avLst/>
            </a:prstGeom>
            <a:solidFill>
              <a:schemeClr val="accent4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0" rIns="12700" bIns="0" numCol="1" spcCol="1270" anchor="ctr" anchorCtr="0">
              <a:noAutofit/>
            </a:bodyPr>
            <a:lstStyle/>
            <a:p>
              <a:pPr lvl="0" algn="ctr" defTabSz="444500">
                <a:lnSpc>
                  <a:spcPts val="24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000" b="1" dirty="0" smtClean="0"/>
                <a:t>健全三合一照顧政策，減輕家庭負擔</a:t>
              </a:r>
              <a:endParaRPr lang="zh-TW" altLang="en-US" sz="2000" b="1" dirty="0"/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1403648" y="3789040"/>
            <a:ext cx="2736304" cy="1894473"/>
            <a:chOff x="5274877" y="4036"/>
            <a:chExt cx="1863826" cy="1391306"/>
          </a:xfrm>
        </p:grpSpPr>
        <p:sp>
          <p:nvSpPr>
            <p:cNvPr id="20" name="圓角化同側角落矩形 19"/>
            <p:cNvSpPr/>
            <p:nvPr/>
          </p:nvSpPr>
          <p:spPr>
            <a:xfrm>
              <a:off x="5274877" y="4036"/>
              <a:ext cx="1863826" cy="1391306"/>
            </a:xfrm>
            <a:prstGeom prst="round2SameRect">
              <a:avLst>
                <a:gd name="adj1" fmla="val 8000"/>
                <a:gd name="adj2" fmla="val 0"/>
              </a:avLst>
            </a:prstGeom>
            <a:ln>
              <a:solidFill>
                <a:schemeClr val="accent4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圓角化同側角落矩形 4"/>
            <p:cNvSpPr/>
            <p:nvPr/>
          </p:nvSpPr>
          <p:spPr>
            <a:xfrm>
              <a:off x="5307477" y="36636"/>
              <a:ext cx="1798626" cy="1358706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8100" rIns="12700" bIns="12700" numCol="1" spcCol="1270" anchor="t" anchorCtr="0">
              <a:noAutofit/>
            </a:bodyPr>
            <a:lstStyle/>
            <a:p>
              <a:pPr marL="57150" lvl="1" indent="-57150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dirty="0" smtClean="0"/>
                <a:t>積極協助女性</a:t>
              </a:r>
              <a:r>
                <a:rPr lang="zh-TW" altLang="en-US" kern="1200" dirty="0" smtClean="0"/>
                <a:t>二度就業，鼓勵女性投入職場。</a:t>
              </a:r>
              <a:endParaRPr lang="zh-TW" altLang="en-US" kern="1200" dirty="0"/>
            </a:p>
            <a:p>
              <a:pPr marL="57150" lvl="1" indent="-57150" algn="l" defTabSz="444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kern="1200" dirty="0" smtClean="0"/>
                <a:t>落實</a:t>
              </a:r>
              <a:r>
                <a:rPr lang="zh-TW" kern="1200" dirty="0" smtClean="0"/>
                <a:t>「</a:t>
              </a:r>
              <a:r>
                <a:rPr lang="zh-TW" altLang="en-US" kern="1200" dirty="0" smtClean="0"/>
                <a:t>女性創業飛雁計畫</a:t>
              </a:r>
              <a:r>
                <a:rPr lang="zh-TW" kern="1200" dirty="0" smtClean="0"/>
                <a:t>」</a:t>
              </a:r>
              <a:r>
                <a:rPr lang="zh-TW" altLang="en-US" kern="1200" dirty="0" smtClean="0"/>
                <a:t>、</a:t>
              </a:r>
              <a:r>
                <a:rPr lang="zh-TW" kern="1200" dirty="0" smtClean="0"/>
                <a:t>「</a:t>
              </a:r>
              <a:r>
                <a:rPr lang="zh-TW" altLang="en-US" kern="1200" dirty="0" smtClean="0"/>
                <a:t>微型創業鳳凰貸款</a:t>
              </a:r>
              <a:r>
                <a:rPr lang="zh-TW" kern="1200" dirty="0" smtClean="0"/>
                <a:t>」</a:t>
              </a:r>
              <a:r>
                <a:rPr lang="zh-TW" altLang="en-US" kern="1200" dirty="0" smtClean="0"/>
                <a:t>，提供女性創業資源。</a:t>
              </a:r>
              <a:endParaRPr lang="zh-TW" altLang="en-US" kern="1200" dirty="0"/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1403648" y="5661217"/>
            <a:ext cx="2736304" cy="576095"/>
            <a:chOff x="5274877" y="1395343"/>
            <a:chExt cx="1863826" cy="598262"/>
          </a:xfrm>
        </p:grpSpPr>
        <p:sp>
          <p:nvSpPr>
            <p:cNvPr id="23" name="矩形 22"/>
            <p:cNvSpPr/>
            <p:nvPr/>
          </p:nvSpPr>
          <p:spPr>
            <a:xfrm>
              <a:off x="5274877" y="1395343"/>
              <a:ext cx="1863826" cy="598262"/>
            </a:xfrm>
            <a:prstGeom prst="rect">
              <a:avLst/>
            </a:prstGeom>
            <a:ln>
              <a:solidFill>
                <a:schemeClr val="accent4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矩形 23"/>
            <p:cNvSpPr/>
            <p:nvPr/>
          </p:nvSpPr>
          <p:spPr>
            <a:xfrm>
              <a:off x="5274877" y="1395343"/>
              <a:ext cx="1863826" cy="598262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0" rIns="12700" bIns="0" numCol="1" spcCol="1270" anchor="ctr" anchorCtr="0">
              <a:noAutofit/>
            </a:bodyPr>
            <a:lstStyle/>
            <a:p>
              <a:pPr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dirty="0" smtClean="0"/>
                <a:t>協助女性創、就業，</a:t>
              </a:r>
              <a:endParaRPr lang="en-US" altLang="zh-TW" sz="2000" b="1" dirty="0" smtClean="0"/>
            </a:p>
            <a:p>
              <a:pPr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dirty="0" smtClean="0"/>
                <a:t>發揮女力資本</a:t>
              </a:r>
              <a:endParaRPr lang="zh-TW" altLang="en-US" sz="2000" b="1" dirty="0"/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4648833" y="3933056"/>
            <a:ext cx="2731478" cy="1687510"/>
            <a:chOff x="2006031" y="2465800"/>
            <a:chExt cx="1863826" cy="1391307"/>
          </a:xfrm>
        </p:grpSpPr>
        <p:sp>
          <p:nvSpPr>
            <p:cNvPr id="26" name="圓角化同側角落矩形 25"/>
            <p:cNvSpPr/>
            <p:nvPr/>
          </p:nvSpPr>
          <p:spPr>
            <a:xfrm>
              <a:off x="2006031" y="2465800"/>
              <a:ext cx="1863826" cy="1391306"/>
            </a:xfrm>
            <a:prstGeom prst="round2SameRect">
              <a:avLst>
                <a:gd name="adj1" fmla="val 8000"/>
                <a:gd name="adj2" fmla="val 0"/>
              </a:avLst>
            </a:prstGeom>
            <a:ln>
              <a:solidFill>
                <a:srgbClr val="FF33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圓角化同側角落矩形 4"/>
            <p:cNvSpPr/>
            <p:nvPr/>
          </p:nvSpPr>
          <p:spPr>
            <a:xfrm>
              <a:off x="2038631" y="2498401"/>
              <a:ext cx="1798626" cy="1358706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8100" rIns="12700" bIns="12700" numCol="1" spcCol="1270" anchor="t" anchorCtr="0">
              <a:noAutofit/>
            </a:bodyPr>
            <a:lstStyle/>
            <a:p>
              <a:pPr marL="57150" lvl="1" indent="-57150" algn="l" defTabSz="444500">
                <a:lnSpc>
                  <a:spcPts val="2200"/>
                </a:lnSpc>
                <a:spcBef>
                  <a:spcPct val="0"/>
                </a:spcBef>
                <a:buChar char="••"/>
              </a:pPr>
              <a:r>
                <a:rPr lang="zh-TW" altLang="en-US" kern="1200" dirty="0" smtClean="0"/>
                <a:t>推展性別平等之現代生育、喪禮及成年禮儀文化。</a:t>
              </a:r>
              <a:endParaRPr lang="zh-TW" altLang="en-US" kern="1200" dirty="0"/>
            </a:p>
            <a:p>
              <a:pPr marL="57150" lvl="1" indent="-57150" algn="l" defTabSz="444500">
                <a:lnSpc>
                  <a:spcPts val="2200"/>
                </a:lnSpc>
                <a:spcBef>
                  <a:spcPct val="0"/>
                </a:spcBef>
                <a:buChar char="••"/>
              </a:pPr>
              <a:r>
                <a:rPr lang="zh-TW" altLang="en-US" kern="1200" dirty="0" smtClean="0"/>
                <a:t>敦促媒體業者推動性別平等意識教育，產製具</a:t>
              </a:r>
              <a:r>
                <a:rPr lang="zh-TW" kern="1200" dirty="0" smtClean="0"/>
                <a:t>平權</a:t>
              </a:r>
              <a:r>
                <a:rPr lang="zh-TW" altLang="en-US" kern="1200" dirty="0" smtClean="0"/>
                <a:t>內涵之資訊。</a:t>
              </a:r>
              <a:endParaRPr lang="zh-TW" altLang="en-US" kern="1200" dirty="0"/>
            </a:p>
          </p:txBody>
        </p:sp>
      </p:grpSp>
      <p:grpSp>
        <p:nvGrpSpPr>
          <p:cNvPr id="28" name="群組 27"/>
          <p:cNvGrpSpPr/>
          <p:nvPr/>
        </p:nvGrpSpPr>
        <p:grpSpPr>
          <a:xfrm>
            <a:off x="4644008" y="5644758"/>
            <a:ext cx="2736304" cy="592554"/>
            <a:chOff x="2006031" y="3857108"/>
            <a:chExt cx="1863826" cy="598262"/>
          </a:xfrm>
          <a:solidFill>
            <a:srgbClr val="FF3300"/>
          </a:solidFill>
        </p:grpSpPr>
        <p:sp>
          <p:nvSpPr>
            <p:cNvPr id="29" name="矩形 28"/>
            <p:cNvSpPr/>
            <p:nvPr/>
          </p:nvSpPr>
          <p:spPr>
            <a:xfrm>
              <a:off x="2006031" y="3857108"/>
              <a:ext cx="1863826" cy="598262"/>
            </a:xfrm>
            <a:prstGeom prst="rect">
              <a:avLst/>
            </a:prstGeom>
            <a:grpFill/>
            <a:ln>
              <a:solidFill>
                <a:srgbClr val="FF330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矩形 29"/>
            <p:cNvSpPr/>
            <p:nvPr/>
          </p:nvSpPr>
          <p:spPr>
            <a:xfrm>
              <a:off x="2006031" y="3857108"/>
              <a:ext cx="1863826" cy="598262"/>
            </a:xfrm>
            <a:prstGeom prst="rect">
              <a:avLst/>
            </a:prstGeom>
            <a:grpFill/>
            <a:ln>
              <a:solidFill>
                <a:srgbClr val="FF33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0" tIns="0" rIns="12700" bIns="0" numCol="1" spcCol="1270" anchor="ctr" anchorCtr="0">
              <a:noAutofit/>
            </a:bodyPr>
            <a:lstStyle/>
            <a:p>
              <a:pPr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dirty="0" smtClean="0"/>
                <a:t>消除性別刻板印象，</a:t>
              </a:r>
              <a:endParaRPr lang="en-US" altLang="zh-TW" sz="2000" b="1" dirty="0" smtClean="0"/>
            </a:p>
            <a:p>
              <a:pPr algn="ctr" defTabSz="444500">
                <a:lnSpc>
                  <a:spcPts val="2400"/>
                </a:lnSpc>
                <a:spcBef>
                  <a:spcPct val="0"/>
                </a:spcBef>
              </a:pPr>
              <a:r>
                <a:rPr lang="zh-TW" altLang="en-US" sz="2000" b="1" dirty="0" smtClean="0"/>
                <a:t>提升平權意識</a:t>
              </a:r>
              <a:endParaRPr lang="zh-TW" altLang="en-US" sz="2000" b="1" dirty="0"/>
            </a:p>
          </p:txBody>
        </p:sp>
      </p:grpSp>
      <p:sp>
        <p:nvSpPr>
          <p:cNvPr id="31" name="圓角矩形 30"/>
          <p:cNvSpPr/>
          <p:nvPr/>
        </p:nvSpPr>
        <p:spPr>
          <a:xfrm>
            <a:off x="683568" y="0"/>
            <a:ext cx="7704856" cy="14401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性別平等重要推動成果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427984" y="2924944"/>
            <a:ext cx="4464496" cy="352839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ts val="2500"/>
              </a:lnSpc>
              <a:spcBef>
                <a:spcPts val="0"/>
              </a:spcBef>
            </a:pPr>
            <a:r>
              <a:rPr lang="en-US" altLang="zh-TW" sz="2000" dirty="0" smtClean="0">
                <a:solidFill>
                  <a:schemeClr val="tx1"/>
                </a:solidFill>
              </a:rPr>
              <a:t>21</a:t>
            </a:r>
            <a:r>
              <a:rPr lang="zh-TW" altLang="en-US" sz="2000" dirty="0" smtClean="0">
                <a:solidFill>
                  <a:schemeClr val="tx1"/>
                </a:solidFill>
              </a:rPr>
              <a:t>個縣市建置性別主流化網頁專區，公開婦權會運作資訊。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>
              <a:lnSpc>
                <a:spcPts val="2500"/>
              </a:lnSpc>
              <a:spcBef>
                <a:spcPts val="0"/>
              </a:spcBef>
            </a:pPr>
            <a:r>
              <a:rPr lang="en-US" altLang="zh-TW" sz="2000" dirty="0" smtClean="0">
                <a:solidFill>
                  <a:schemeClr val="tx1"/>
                </a:solidFill>
              </a:rPr>
              <a:t>19</a:t>
            </a:r>
            <a:r>
              <a:rPr lang="zh-TW" altLang="en-US" sz="2000" dirty="0" smtClean="0">
                <a:solidFill>
                  <a:schemeClr val="tx1"/>
                </a:solidFill>
              </a:rPr>
              <a:t>個縣市於婦權會下成立分工小組及推動各局處性別主流化實施計畫。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>
              <a:lnSpc>
                <a:spcPts val="2500"/>
              </a:lnSpc>
              <a:spcBef>
                <a:spcPts val="0"/>
              </a:spcBef>
            </a:pPr>
            <a:r>
              <a:rPr lang="en-US" altLang="zh-TW" sz="2000" dirty="0" smtClean="0">
                <a:solidFill>
                  <a:schemeClr val="tx1"/>
                </a:solidFill>
              </a:rPr>
              <a:t>18</a:t>
            </a:r>
            <a:r>
              <a:rPr lang="zh-TW" altLang="en-US" sz="2000" dirty="0" smtClean="0">
                <a:solidFill>
                  <a:schemeClr val="tx1"/>
                </a:solidFill>
              </a:rPr>
              <a:t>個縣市擬定跨局處之性平政策或計畫。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>
              <a:lnSpc>
                <a:spcPts val="2500"/>
              </a:lnSpc>
              <a:spcBef>
                <a:spcPts val="0"/>
              </a:spcBef>
            </a:pPr>
            <a:r>
              <a:rPr lang="en-US" altLang="zh-TW" sz="2000" dirty="0" smtClean="0">
                <a:solidFill>
                  <a:schemeClr val="tx1"/>
                </a:solidFill>
              </a:rPr>
              <a:t>9</a:t>
            </a:r>
            <a:r>
              <a:rPr lang="zh-TW" altLang="en-US" sz="2000" dirty="0" smtClean="0">
                <a:solidFill>
                  <a:schemeClr val="tx1"/>
                </a:solidFill>
              </a:rPr>
              <a:t>個縣市之所屬</a:t>
            </a:r>
            <a:r>
              <a:rPr lang="en-US" altLang="zh-TW" sz="2000" dirty="0" smtClean="0">
                <a:solidFill>
                  <a:schemeClr val="tx1"/>
                </a:solidFill>
              </a:rPr>
              <a:t>7</a:t>
            </a:r>
            <a:r>
              <a:rPr lang="zh-TW" altLang="en-US" sz="2000" dirty="0" smtClean="0">
                <a:solidFill>
                  <a:schemeClr val="tx1"/>
                </a:solidFill>
              </a:rPr>
              <a:t>成以上委員會符合</a:t>
            </a:r>
            <a:r>
              <a:rPr lang="en-US" altLang="zh-TW" sz="2000" dirty="0" smtClean="0">
                <a:solidFill>
                  <a:schemeClr val="tx1"/>
                </a:solidFill>
              </a:rPr>
              <a:t>1/3</a:t>
            </a:r>
            <a:r>
              <a:rPr lang="zh-TW" altLang="en-US" sz="2000" dirty="0" smtClean="0">
                <a:solidFill>
                  <a:schemeClr val="tx1"/>
                </a:solidFill>
              </a:rPr>
              <a:t>性別比例。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>
              <a:lnSpc>
                <a:spcPts val="2500"/>
              </a:lnSpc>
              <a:spcBef>
                <a:spcPts val="0"/>
              </a:spcBef>
            </a:pPr>
            <a:r>
              <a:rPr lang="en-US" altLang="zh-TW" sz="2000" dirty="0" smtClean="0">
                <a:solidFill>
                  <a:schemeClr val="tx1"/>
                </a:solidFill>
              </a:rPr>
              <a:t>4</a:t>
            </a:r>
            <a:r>
              <a:rPr lang="zh-TW" altLang="en-US" sz="2000" dirty="0" smtClean="0">
                <a:solidFill>
                  <a:schemeClr val="tx1"/>
                </a:solidFill>
              </a:rPr>
              <a:t>個縣市成立性別平等專責單位。</a:t>
            </a:r>
            <a:endParaRPr lang="en-US" altLang="zh-TW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5" name="資料庫圖表 4"/>
          <p:cNvGraphicFramePr/>
          <p:nvPr/>
        </p:nvGraphicFramePr>
        <p:xfrm>
          <a:off x="107504" y="2708920"/>
          <a:ext cx="4248472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1412776"/>
            <a:ext cx="8136904" cy="1440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76000"/>
            </a:pPr>
            <a:r>
              <a:rPr lang="zh-TW" altLang="en-US" sz="2400" dirty="0" smtClean="0">
                <a:ea typeface="標楷體" pitchFamily="65" charset="-120"/>
              </a:rPr>
              <a:t>引導地方政府完善性別平等機制、落實性別主流化、鼓勵女性參與決策與培訓、推展多元性別平等宣導及結合鄉鎮市區公所、民間組織與企業，共同推動性別平等。</a:t>
            </a:r>
            <a:endParaRPr lang="en-US" altLang="zh-TW" sz="2400" dirty="0" smtClean="0">
              <a:ea typeface="標楷體" pitchFamily="65" charset="-12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uLnTx/>
              <a:uFillTx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683568" y="0"/>
            <a:ext cx="7704856" cy="14401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中央地方攜手</a:t>
            </a:r>
            <a:r>
              <a:rPr lang="zh-TW" altLang="zh-TW" sz="3600" dirty="0" smtClean="0">
                <a:solidFill>
                  <a:schemeClr val="tx1"/>
                </a:solidFill>
              </a:rPr>
              <a:t>･</a:t>
            </a:r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共創性別平等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1818"/>
          <a:stretch>
            <a:fillRect/>
          </a:stretch>
        </p:blipFill>
        <p:spPr bwMode="auto">
          <a:xfrm>
            <a:off x="683568" y="1412776"/>
            <a:ext cx="3888432" cy="15222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 r="1728"/>
          <a:stretch>
            <a:fillRect/>
          </a:stretch>
        </p:blipFill>
        <p:spPr bwMode="auto">
          <a:xfrm>
            <a:off x="5076056" y="1556792"/>
            <a:ext cx="3672408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717032"/>
            <a:ext cx="4032448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356992"/>
            <a:ext cx="3926276" cy="3109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圓角矩形 6"/>
          <p:cNvSpPr/>
          <p:nvPr/>
        </p:nvSpPr>
        <p:spPr>
          <a:xfrm>
            <a:off x="683568" y="0"/>
            <a:ext cx="7704856" cy="126876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第</a:t>
            </a:r>
            <a:r>
              <a:rPr lang="en-US" altLang="zh-TW" sz="3600" b="1" dirty="0" smtClean="0">
                <a:solidFill>
                  <a:schemeClr val="tx1"/>
                </a:solidFill>
                <a:latin typeface="+mn-ea"/>
              </a:rPr>
              <a:t>15</a:t>
            </a:r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屆金馨獎獲獎機關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/>
        </p:nvGraphicFramePr>
        <p:xfrm>
          <a:off x="1115616" y="1196752"/>
          <a:ext cx="712879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圓角矩形 4"/>
          <p:cNvSpPr/>
          <p:nvPr/>
        </p:nvSpPr>
        <p:spPr>
          <a:xfrm>
            <a:off x="683568" y="0"/>
            <a:ext cx="7704856" cy="105273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600" b="1" dirty="0" smtClean="0">
                <a:solidFill>
                  <a:schemeClr val="tx1"/>
                </a:solidFill>
                <a:latin typeface="+mn-ea"/>
              </a:rPr>
              <a:t>未來</a:t>
            </a:r>
            <a:r>
              <a:rPr lang="zh-TW" altLang="en-US" sz="3600" b="1" dirty="0" smtClean="0">
                <a:solidFill>
                  <a:schemeClr val="tx1"/>
                </a:solidFill>
                <a:latin typeface="+mn-ea"/>
              </a:rPr>
              <a:t>精進方向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EY Documents\Pictures\捷運月台燈箱燈片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80512" cy="6093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科技">
  <a:themeElements>
    <a:clrScheme name="華麗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沉穩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22575</TotalTime>
  <Words>523</Words>
  <Application>Microsoft Office PowerPoint</Application>
  <PresentationFormat>如螢幕大小 (4:3)</PresentationFormat>
  <Paragraphs>50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科技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1742</cp:revision>
  <dcterms:created xsi:type="dcterms:W3CDTF">2015-12-09T10:13:38Z</dcterms:created>
  <dcterms:modified xsi:type="dcterms:W3CDTF">2017-03-02T00:52:42Z</dcterms:modified>
</cp:coreProperties>
</file>