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1102" r:id="rId2"/>
    <p:sldId id="1083" r:id="rId3"/>
    <p:sldId id="1089" r:id="rId4"/>
    <p:sldId id="1092" r:id="rId5"/>
    <p:sldId id="1101" r:id="rId6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5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FF66"/>
    <a:srgbClr val="9B7D90"/>
    <a:srgbClr val="C3B1C7"/>
    <a:srgbClr val="CDD0E1"/>
    <a:srgbClr val="A0CFD3"/>
    <a:srgbClr val="B4EDD2"/>
    <a:srgbClr val="DAA59E"/>
    <a:srgbClr val="F19C79"/>
    <a:srgbClr val="CBDF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D27102A9-8310-4765-A935-A1911B00CA55}" styleName="淺色樣式 1 - 輔色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53" autoAdjust="0"/>
    <p:restoredTop sz="86636" autoAdjust="0"/>
  </p:normalViewPr>
  <p:slideViewPr>
    <p:cSldViewPr>
      <p:cViewPr varScale="1">
        <p:scale>
          <a:sx n="97" d="100"/>
          <a:sy n="97" d="100"/>
        </p:scale>
        <p:origin x="2082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3326"/>
    </p:cViewPr>
  </p:sorterViewPr>
  <p:notesViewPr>
    <p:cSldViewPr>
      <p:cViewPr varScale="1">
        <p:scale>
          <a:sx n="77" d="100"/>
          <a:sy n="77" d="100"/>
        </p:scale>
        <p:origin x="-4026" y="-114"/>
      </p:cViewPr>
      <p:guideLst>
        <p:guide orient="horz" pos="3125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5" y="7"/>
            <a:ext cx="2946247" cy="496731"/>
          </a:xfrm>
          <a:prstGeom prst="rect">
            <a:avLst/>
          </a:prstGeom>
        </p:spPr>
        <p:txBody>
          <a:bodyPr vert="horz" lIns="92063" tIns="46032" rIns="92063" bIns="46032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826" y="7"/>
            <a:ext cx="2946246" cy="496731"/>
          </a:xfrm>
          <a:prstGeom prst="rect">
            <a:avLst/>
          </a:prstGeom>
        </p:spPr>
        <p:txBody>
          <a:bodyPr vert="horz" lIns="92063" tIns="46032" rIns="92063" bIns="46032" rtlCol="0"/>
          <a:lstStyle>
            <a:lvl1pPr algn="r">
              <a:defRPr sz="1200"/>
            </a:lvl1pPr>
          </a:lstStyle>
          <a:p>
            <a:fld id="{57162692-F22E-40DA-B5A2-335E8B48BE66}" type="datetimeFigureOut">
              <a:rPr lang="zh-TW" altLang="en-US" smtClean="0"/>
              <a:t>2017/12/18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5" y="9428313"/>
            <a:ext cx="2946247" cy="496731"/>
          </a:xfrm>
          <a:prstGeom prst="rect">
            <a:avLst/>
          </a:prstGeom>
        </p:spPr>
        <p:txBody>
          <a:bodyPr vert="horz" lIns="92063" tIns="46032" rIns="92063" bIns="46032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826" y="9428313"/>
            <a:ext cx="2946246" cy="496731"/>
          </a:xfrm>
          <a:prstGeom prst="rect">
            <a:avLst/>
          </a:prstGeom>
        </p:spPr>
        <p:txBody>
          <a:bodyPr vert="horz" lIns="92063" tIns="46032" rIns="92063" bIns="46032" rtlCol="0" anchor="b"/>
          <a:lstStyle>
            <a:lvl1pPr algn="r">
              <a:defRPr sz="1200"/>
            </a:lvl1pPr>
          </a:lstStyle>
          <a:p>
            <a:fld id="{6A4E7111-0DBA-4AA1-BD9C-9A99A93B6CD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18330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2" y="6"/>
            <a:ext cx="2945660" cy="496332"/>
          </a:xfrm>
          <a:prstGeom prst="rect">
            <a:avLst/>
          </a:prstGeom>
        </p:spPr>
        <p:txBody>
          <a:bodyPr vert="horz" lIns="92035" tIns="46017" rIns="92035" bIns="46017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3" y="6"/>
            <a:ext cx="2945660" cy="496332"/>
          </a:xfrm>
          <a:prstGeom prst="rect">
            <a:avLst/>
          </a:prstGeom>
        </p:spPr>
        <p:txBody>
          <a:bodyPr vert="horz" lIns="92035" tIns="46017" rIns="92035" bIns="46017" rtlCol="0"/>
          <a:lstStyle>
            <a:lvl1pPr algn="r">
              <a:defRPr sz="1200"/>
            </a:lvl1pPr>
          </a:lstStyle>
          <a:p>
            <a:fld id="{8D744711-0359-40FB-B82B-7BE6171783D6}" type="datetimeFigureOut">
              <a:rPr lang="zh-TW" altLang="en-US" smtClean="0"/>
              <a:pPr/>
              <a:t>2017/12/18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35" tIns="46017" rIns="92035" bIns="46017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15160"/>
            <a:ext cx="5438140" cy="4466987"/>
          </a:xfrm>
          <a:prstGeom prst="rect">
            <a:avLst/>
          </a:prstGeom>
        </p:spPr>
        <p:txBody>
          <a:bodyPr vert="horz" lIns="92035" tIns="46017" rIns="92035" bIns="46017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2" y="9428586"/>
            <a:ext cx="2945660" cy="496332"/>
          </a:xfrm>
          <a:prstGeom prst="rect">
            <a:avLst/>
          </a:prstGeom>
        </p:spPr>
        <p:txBody>
          <a:bodyPr vert="horz" lIns="92035" tIns="46017" rIns="92035" bIns="46017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3" y="9428586"/>
            <a:ext cx="2945660" cy="496332"/>
          </a:xfrm>
          <a:prstGeom prst="rect">
            <a:avLst/>
          </a:prstGeom>
        </p:spPr>
        <p:txBody>
          <a:bodyPr vert="horz" lIns="92035" tIns="46017" rIns="92035" bIns="46017" rtlCol="0" anchor="b"/>
          <a:lstStyle>
            <a:lvl1pPr algn="r">
              <a:defRPr sz="1200"/>
            </a:lvl1pPr>
          </a:lstStyle>
          <a:p>
            <a:fld id="{623AF505-59EB-41F8-A383-D513169AB5D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92908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我國</a:t>
            </a:r>
            <a:r>
              <a:rPr lang="en-US" altLang="zh-TW" dirty="0" smtClean="0"/>
              <a:t>103</a:t>
            </a:r>
            <a:r>
              <a:rPr lang="zh-TW" altLang="en-US" dirty="0" smtClean="0"/>
              <a:t>年十大死因皆與吸菸有關：</a:t>
            </a:r>
            <a:r>
              <a:rPr lang="en-US" altLang="zh-TW" dirty="0" smtClean="0"/>
              <a:t>6</a:t>
            </a:r>
            <a:r>
              <a:rPr lang="zh-TW" altLang="en-US" dirty="0" smtClean="0"/>
              <a:t>個直接相關（癌症、心臟病、腦血管疾病、糖尿病、肺炎、慢性阻塞性疾病）、</a:t>
            </a:r>
            <a:r>
              <a:rPr lang="en-US" altLang="zh-TW" dirty="0" smtClean="0"/>
              <a:t>4</a:t>
            </a:r>
            <a:r>
              <a:rPr lang="zh-TW" altLang="en-US" dirty="0" smtClean="0"/>
              <a:t>個間接相關（事故傷害、慢性肝病及肝硬化、腎炎、腎病症後群及腎病變、自殺）。</a:t>
            </a:r>
          </a:p>
          <a:p>
            <a:r>
              <a:rPr lang="zh-TW" altLang="en-US" dirty="0" smtClean="0"/>
              <a:t>與吸菸有關的癌症：肺癌、食道癌、口腔癌、咽癌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3AF505-59EB-41F8-A383-D513169AB5D8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974952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 txBox="1">
            <a:spLocks noGrp="1" noChangeArrowheads="1"/>
          </p:cNvSpPr>
          <p:nvPr/>
        </p:nvSpPr>
        <p:spPr bwMode="auto">
          <a:xfrm>
            <a:off x="3844301" y="9416117"/>
            <a:ext cx="2942277" cy="496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170" tIns="45586" rIns="91170" bIns="45586" anchor="b"/>
          <a:lstStyle>
            <a:lvl1pPr defTabSz="911225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defTabSz="911225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defTabSz="911225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defTabSz="911225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defTabSz="911225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defTabSz="911225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/>
            <a:fld id="{9B47CD2C-CCCB-4689-B72C-BB8A44D9E375}" type="slidenum">
              <a:rPr lang="en-US" altLang="zh-TW" sz="1200"/>
              <a:pPr algn="r" eaLnBrk="1" hangingPunct="1"/>
              <a:t>2</a:t>
            </a:fld>
            <a:endParaRPr lang="en-US" altLang="zh-TW" sz="1200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zh-TW" smtClean="0">
              <a:latin typeface="Arial" panose="020B0604020202020204" pitchFamily="34" charset="0"/>
              <a:ea typeface="新細明體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23199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31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zh-TW" altLang="en-US" smtClean="0">
                <a:latin typeface="Arial" panose="020B0604020202020204" pitchFamily="34" charset="0"/>
                <a:ea typeface="新細明體" panose="02020500000000000000" pitchFamily="18" charset="-120"/>
              </a:rPr>
              <a:t>祺苑</a:t>
            </a:r>
          </a:p>
        </p:txBody>
      </p:sp>
      <p:sp>
        <p:nvSpPr>
          <p:cNvPr id="22532" name="投影片編號版面配置區 3"/>
          <p:cNvSpPr txBox="1">
            <a:spLocks noGrp="1"/>
          </p:cNvSpPr>
          <p:nvPr/>
        </p:nvSpPr>
        <p:spPr bwMode="auto">
          <a:xfrm>
            <a:off x="3844301" y="9417701"/>
            <a:ext cx="2942277" cy="496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5428" tIns="47714" rIns="95428" bIns="47714" anchor="b"/>
          <a:lstStyle>
            <a:lvl1pPr defTabSz="455613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defTabSz="455613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defTabSz="455613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defTabSz="455613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defTabSz="455613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defTabSz="455613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/>
            <a:fld id="{DEE09F07-0178-41FC-9622-54B8CD2108BF}" type="slidenum">
              <a:rPr lang="zh-TW" altLang="en-US" sz="1300">
                <a:latin typeface="Times New Roman" panose="02020603050405020304" pitchFamily="18" charset="0"/>
              </a:rPr>
              <a:pPr algn="r"/>
              <a:t>3</a:t>
            </a:fld>
            <a:endParaRPr lang="en-US" altLang="zh-TW" sz="13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0171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投影片影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備忘稿版面配置區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mtClean="0">
              <a:latin typeface="Arial" panose="020B0604020202020204" pitchFamily="34" charset="0"/>
              <a:ea typeface="新細明體" panose="02020500000000000000" pitchFamily="18" charset="-120"/>
            </a:endParaRPr>
          </a:p>
        </p:txBody>
      </p:sp>
      <p:sp>
        <p:nvSpPr>
          <p:cNvPr id="2662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09949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1910" indent="-285350" defTabSz="909949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1400" indent="-228280" defTabSz="909949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597960" indent="-228280" defTabSz="909949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4520" indent="-228280" defTabSz="909949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1080" indent="-228280" defTabSz="909949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67639" indent="-228280" defTabSz="909949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4199" indent="-228280" defTabSz="909949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0759" indent="-228280" defTabSz="909949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B4D01FB2-9014-45FC-A450-94C50D36C826}" type="slidenum">
              <a:rPr lang="zh-TW" altLang="en-US" sz="1200"/>
              <a:pPr/>
              <a:t>4</a:t>
            </a:fld>
            <a:endParaRPr lang="zh-TW" altLang="en-US" sz="1200"/>
          </a:p>
        </p:txBody>
      </p:sp>
    </p:spTree>
    <p:extLst>
      <p:ext uri="{BB962C8B-B14F-4D97-AF65-F5344CB8AC3E}">
        <p14:creationId xmlns:p14="http://schemas.microsoft.com/office/powerpoint/2010/main" val="625064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0000CC"/>
                </a:solidFill>
                <a:latin typeface="標楷體" pitchFamily="65" charset="-120"/>
                <a:ea typeface="標楷體" pitchFamily="65" charset="-12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B98AB-5AE8-4469-A863-D63E4814EF72}" type="datetime1">
              <a:rPr lang="zh-TW" altLang="en-US" smtClean="0"/>
              <a:t>2017/12/18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52811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3116" y="27856"/>
            <a:ext cx="8229600" cy="11430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77237-6855-4F69-B272-E436B502806E}" type="datetime1">
              <a:rPr lang="zh-TW" altLang="en-US" smtClean="0"/>
              <a:t>2017/12/18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956517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473A4-F0A9-4A95-9121-C6D9E6D18897}" type="datetime1">
              <a:rPr lang="zh-TW" altLang="en-US" smtClean="0"/>
              <a:t>2017/12/18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58873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B2E5A9-5417-4381-842F-A5CCF47DE21F}" type="datetime1">
              <a:rPr lang="zh-TW" altLang="en-US" smtClean="0"/>
              <a:t>2017/12/18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80674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291A2-2ED8-4969-A5E1-2DF7865216A4}" type="datetime1">
              <a:rPr lang="zh-TW" altLang="en-US" smtClean="0"/>
              <a:t>2017/12/18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68438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6C99A9-6196-4FCA-96CE-24EF5BF43F87}" type="datetime1">
              <a:rPr lang="zh-TW" altLang="en-US" smtClean="0"/>
              <a:t>2017/12/18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92584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1CBECE-D872-4A51-BC27-CF45DE33A30E}" type="datetime1">
              <a:rPr lang="zh-TW" altLang="en-US" smtClean="0"/>
              <a:t>2017/12/18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1831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4FAC8-A35D-42F8-A8DA-D3919B94068C}" type="datetime1">
              <a:rPr lang="zh-TW" altLang="en-US" smtClean="0"/>
              <a:t>2017/12/18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87121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74A859-38BD-48E4-9086-C6D689969A31}" type="datetime1">
              <a:rPr lang="zh-TW" altLang="en-US" smtClean="0"/>
              <a:t>2017/12/18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3340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88E43-B422-41F8-8C4F-5DACAF00336D}" type="datetime1">
              <a:rPr lang="zh-TW" altLang="en-US" smtClean="0"/>
              <a:t>2017/12/18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7972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CDF53-A6D3-4DF6-8832-A1D3B68E9564}" type="datetime1">
              <a:rPr lang="zh-TW" altLang="en-US" smtClean="0"/>
              <a:t>2017/12/18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5203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72BFE2-0BF6-4114-97EC-130421E2CC17}" type="datetime1">
              <a:rPr lang="zh-TW" altLang="en-US" smtClean="0"/>
              <a:t>2017/12/18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4F55BE-B6D0-49A4-BB81-06DFEDC04DCB}" type="slidenum">
              <a:rPr lang="zh-TW" altLang="en-US" smtClean="0"/>
              <a:pPr/>
              <a:t>‹#›</a:t>
            </a:fld>
            <a:endParaRPr lang="zh-TW" altLang="en-US"/>
          </a:p>
        </p:txBody>
      </p:sp>
      <p:grpSp>
        <p:nvGrpSpPr>
          <p:cNvPr id="7" name="群組 6"/>
          <p:cNvGrpSpPr/>
          <p:nvPr/>
        </p:nvGrpSpPr>
        <p:grpSpPr>
          <a:xfrm>
            <a:off x="0" y="620688"/>
            <a:ext cx="9128102" cy="899592"/>
            <a:chOff x="0" y="908720"/>
            <a:chExt cx="9128102" cy="899592"/>
          </a:xfrm>
        </p:grpSpPr>
        <p:sp>
          <p:nvSpPr>
            <p:cNvPr id="8" name="矩形 7"/>
            <p:cNvSpPr/>
            <p:nvPr userDrawn="1"/>
          </p:nvSpPr>
          <p:spPr>
            <a:xfrm>
              <a:off x="463116" y="1142492"/>
              <a:ext cx="3186100" cy="432048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2000" b="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衛生福利部</a:t>
              </a:r>
              <a:endParaRPr lang="en-US" altLang="zh-TW" sz="2000" b="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endParaRPr>
            </a:p>
            <a:p>
              <a:pPr algn="ctr"/>
              <a:r>
                <a:rPr lang="en-US" altLang="zh-TW" sz="1200" b="1" dirty="0" smtClean="0">
                  <a:solidFill>
                    <a:schemeClr val="tx1"/>
                  </a:solidFill>
                  <a:latin typeface="+mj-lt"/>
                  <a:ea typeface="標楷體" pitchFamily="65" charset="-120"/>
                </a:rPr>
                <a:t>Ministry of Health and Welfare</a:t>
              </a:r>
              <a:endParaRPr lang="zh-TW" altLang="en-US" sz="1200" b="1" dirty="0">
                <a:solidFill>
                  <a:schemeClr val="tx1"/>
                </a:solidFill>
                <a:latin typeface="+mj-lt"/>
                <a:ea typeface="標楷體" pitchFamily="65" charset="-120"/>
              </a:endParaRPr>
            </a:p>
          </p:txBody>
        </p:sp>
        <p:pic>
          <p:nvPicPr>
            <p:cNvPr id="9" name="Picture 2"/>
            <p:cNvPicPr>
              <a:picLocks noChangeAspect="1" noChangeArrowheads="1"/>
            </p:cNvPicPr>
            <p:nvPr userDrawn="1"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908720"/>
              <a:ext cx="899592" cy="8995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0" name="矩形 9"/>
            <p:cNvSpPr/>
            <p:nvPr userDrawn="1"/>
          </p:nvSpPr>
          <p:spPr>
            <a:xfrm>
              <a:off x="3403974" y="1309074"/>
              <a:ext cx="5724128" cy="98884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1788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0000CC"/>
          </a:solidFill>
          <a:latin typeface="標楷體" pitchFamily="65" charset="-120"/>
          <a:ea typeface="標楷體" pitchFamily="65" charset="-120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標楷體" pitchFamily="65" charset="-120"/>
          <a:ea typeface="標楷體" pitchFamily="65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20080"/>
          </a:xfrm>
        </p:spPr>
        <p:txBody>
          <a:bodyPr>
            <a:normAutofit/>
          </a:bodyPr>
          <a:lstStyle/>
          <a:p>
            <a:r>
              <a:rPr lang="zh-TW" altLang="en-US" sz="4000" b="1" dirty="0">
                <a:solidFill>
                  <a:schemeClr val="tx1"/>
                </a:solidFill>
                <a:cs typeface="Times New Roman" pitchFamily="18" charset="0"/>
              </a:rPr>
              <a:t>菸品的危害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/>
              <a:pPr/>
              <a:t>1</a:t>
            </a:fld>
            <a:endParaRPr lang="zh-TW" altLang="en-US"/>
          </a:p>
        </p:txBody>
      </p:sp>
      <p:sp>
        <p:nvSpPr>
          <p:cNvPr id="10" name="內容版面配置區 9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marL="469900" indent="-469900" algn="just">
              <a:buClr>
                <a:schemeClr val="accent2"/>
              </a:buClr>
              <a:buFont typeface="Wingdings" pitchFamily="2" charset="2"/>
              <a:buChar char="n"/>
              <a:defRPr/>
            </a:pP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菸煙中有超過</a:t>
            </a:r>
            <a:r>
              <a:rPr lang="en-US" altLang="zh-TW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7,000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種化學物質，其中</a:t>
            </a:r>
            <a:r>
              <a:rPr lang="en-US" altLang="zh-TW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93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種成分會致癌，當中有</a:t>
            </a:r>
            <a:r>
              <a:rPr lang="en-US" altLang="zh-TW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種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被列為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「第一級致癌物」</a:t>
            </a:r>
            <a:endParaRPr lang="en-US" altLang="zh-TW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69900" indent="-469900" algn="just">
              <a:buClr>
                <a:schemeClr val="accent2"/>
              </a:buClr>
              <a:buFont typeface="Wingdings" pitchFamily="2" charset="2"/>
              <a:buChar char="n"/>
              <a:defRPr/>
            </a:pP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我國十大死因中</a:t>
            </a: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個與吸菸直接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相關、</a:t>
            </a: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個間接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相關，每年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約</a:t>
            </a:r>
            <a:r>
              <a:rPr lang="en-US" altLang="zh-TW" dirty="0">
                <a:latin typeface="Times New Roman" panose="02020603050405020304" pitchFamily="18" charset="0"/>
                <a:cs typeface="Times New Roman" panose="02020603050405020304" pitchFamily="18" charset="0"/>
              </a:rPr>
              <a:t>27,000</a:t>
            </a:r>
            <a:r>
              <a:rPr lang="zh-TW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人死於菸害</a:t>
            </a:r>
            <a:r>
              <a:rPr lang="zh-TW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，平均</a:t>
            </a:r>
            <a:r>
              <a:rPr lang="zh-TW" alt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每</a:t>
            </a:r>
            <a:r>
              <a:rPr lang="en-US" altLang="zh-TW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zh-TW" alt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分鐘就有</a:t>
            </a:r>
            <a:r>
              <a:rPr lang="en-US" altLang="zh-TW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TW" alt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人死於菸害</a:t>
            </a:r>
          </a:p>
        </p:txBody>
      </p:sp>
      <p:pic>
        <p:nvPicPr>
          <p:cNvPr id="13" name="內容版面配置區 12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"/>
          <a:stretch/>
        </p:blipFill>
        <p:spPr>
          <a:xfrm>
            <a:off x="4814727" y="1196752"/>
            <a:ext cx="4005745" cy="5565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618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27"/>
          <p:cNvSpPr>
            <a:spLocks noGrp="1" noChangeArrowheads="1"/>
          </p:cNvSpPr>
          <p:nvPr>
            <p:ph type="title" idx="4294967295"/>
          </p:nvPr>
        </p:nvSpPr>
        <p:spPr>
          <a:xfrm>
            <a:off x="683568" y="78904"/>
            <a:ext cx="7632848" cy="685800"/>
          </a:xfrm>
        </p:spPr>
        <p:txBody>
          <a:bodyPr>
            <a:noAutofit/>
          </a:bodyPr>
          <a:lstStyle/>
          <a:p>
            <a:r>
              <a:rPr lang="zh-TW" altLang="zh-TW" sz="4000" b="1" dirty="0">
                <a:solidFill>
                  <a:schemeClr val="tx1"/>
                </a:solidFill>
              </a:rPr>
              <a:t>「菸害防制法修正草案</a:t>
            </a:r>
            <a:r>
              <a:rPr lang="zh-TW" altLang="zh-TW" sz="4000" b="1" dirty="0" smtClean="0">
                <a:solidFill>
                  <a:schemeClr val="tx1"/>
                </a:solidFill>
              </a:rPr>
              <a:t>」</a:t>
            </a:r>
            <a:r>
              <a:rPr lang="zh-TW" altLang="en-US" sz="2800" b="1" dirty="0" smtClean="0">
                <a:solidFill>
                  <a:schemeClr val="tx2"/>
                </a:solidFill>
              </a:rPr>
              <a:t>－修法</a:t>
            </a:r>
            <a:r>
              <a:rPr lang="zh-TW" altLang="en-US" sz="2800" b="1" dirty="0" smtClean="0">
                <a:solidFill>
                  <a:schemeClr val="tx2"/>
                </a:solidFill>
                <a:cs typeface="Times New Roman" panose="02020603050405020304" pitchFamily="18" charset="0"/>
              </a:rPr>
              <a:t>目</a:t>
            </a:r>
            <a:r>
              <a:rPr lang="zh-TW" altLang="en-US" sz="2800" b="1" dirty="0">
                <a:solidFill>
                  <a:schemeClr val="tx2"/>
                </a:solidFill>
                <a:cs typeface="Times New Roman" panose="02020603050405020304" pitchFamily="18" charset="0"/>
              </a:rPr>
              <a:t>的</a:t>
            </a:r>
            <a:endParaRPr lang="zh-TW" altLang="en-US" sz="2800" b="1" dirty="0" smtClean="0">
              <a:solidFill>
                <a:schemeClr val="tx2"/>
              </a:solidFill>
            </a:endParaRPr>
          </a:p>
        </p:txBody>
      </p:sp>
      <p:sp>
        <p:nvSpPr>
          <p:cNvPr id="11268" name="Rectangle 25"/>
          <p:cNvSpPr>
            <a:spLocks noChangeArrowheads="1"/>
          </p:cNvSpPr>
          <p:nvPr/>
        </p:nvSpPr>
        <p:spPr bwMode="auto">
          <a:xfrm>
            <a:off x="489556" y="1860485"/>
            <a:ext cx="8399832" cy="414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69900" lvl="1" indent="-469900" algn="just" eaLnBrk="1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/>
            </a:pPr>
            <a:r>
              <a:rPr lang="en-US" altLang="zh-TW" sz="28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</a:t>
            </a:r>
            <a:r>
              <a:rPr lang="zh-TW" altLang="zh-TW" sz="2800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zh-TW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未修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法，多處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不符</a:t>
            </a:r>
            <a:r>
              <a:rPr lang="en-US" altLang="zh-TW" sz="2800" dirty="0" smtClean="0">
                <a:latin typeface="Times New Roman" pitchFamily="18" charset="0"/>
                <a:ea typeface="標楷體" panose="03000509000000000000" pitchFamily="65" charset="-120"/>
                <a:cs typeface="Times New Roman" pitchFamily="18" charset="0"/>
              </a:rPr>
              <a:t>FCTC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內容，</a:t>
            </a:r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大幅</a:t>
            </a:r>
            <a:r>
              <a:rPr lang="zh-TW" altLang="en-US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落後</a:t>
            </a:r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國際</a:t>
            </a:r>
            <a:endParaRPr lang="en-US" altLang="zh-TW" sz="28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69900" lvl="1" indent="-469900" algn="just" eaLnBrk="1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電子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煙</a:t>
            </a:r>
            <a:r>
              <a:rPr lang="en-US" altLang="zh-TW" sz="28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</a:t>
            </a:r>
            <a:r>
              <a:rPr lang="zh-TW" altLang="en-US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成含尼古丁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爆炸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頻傳、化整為零進口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與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販售之法令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管制不足；</a:t>
            </a:r>
            <a:r>
              <a:rPr lang="zh-TW" altLang="en-US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法院判決亦認為現行菸害防制法應予</a:t>
            </a:r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修正</a:t>
            </a:r>
            <a:endParaRPr lang="en-US" altLang="zh-TW" sz="28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69900" indent="-469900" algn="just" eaLnBrk="1" hangingPunct="1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青少年吸菸率仍</a:t>
            </a:r>
            <a:r>
              <a:rPr lang="zh-TW" altLang="en-US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高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電子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煙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使用率</a:t>
            </a:r>
            <a:r>
              <a:rPr lang="zh-TW" altLang="en-US" sz="28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倍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增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69900" indent="-469900" algn="just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/>
            </a:pP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二手菸引發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幼童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呼吸道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感染與死亡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應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給兒童及青少年一個無菸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害的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健康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環境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69900" indent="-469900" algn="just"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Char char="n"/>
              <a:defRPr/>
            </a:pP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492649" y="5675433"/>
            <a:ext cx="8160965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TW" altLang="en-US" sz="1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註：菸草控制框架公約</a:t>
            </a:r>
            <a:r>
              <a:rPr lang="en-US" altLang="zh-TW" sz="1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(Framework Convention on Tobacco Control</a:t>
            </a:r>
            <a:r>
              <a:rPr lang="zh-TW" altLang="zh-TW" sz="1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，簡稱</a:t>
            </a:r>
            <a:r>
              <a:rPr lang="en-US" altLang="zh-TW" sz="1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FCTC)</a:t>
            </a:r>
            <a:r>
              <a:rPr lang="zh-TW" altLang="en-US" sz="1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為全球第</a:t>
            </a:r>
            <a:r>
              <a:rPr lang="en-US" altLang="zh-TW" sz="1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1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個國際公共衛生公約，並於</a:t>
            </a:r>
            <a:r>
              <a:rPr lang="en-US" altLang="zh-TW" sz="1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2005</a:t>
            </a:r>
            <a:r>
              <a:rPr lang="zh-TW" altLang="en-US" sz="1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年經立法院審議及總統簽署在案，具國內法效力。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5220072" y="1693443"/>
            <a:ext cx="373062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</a:rPr>
              <a:t>註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>
                <a:solidFill>
                  <a:schemeClr val="tx1"/>
                </a:solidFill>
              </a:rPr>
              <a:pPr/>
              <a:t>2</a:t>
            </a:fld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523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AutoShape 35"/>
          <p:cNvSpPr>
            <a:spLocks noChangeArrowheads="1"/>
          </p:cNvSpPr>
          <p:nvPr/>
        </p:nvSpPr>
        <p:spPr bwMode="auto">
          <a:xfrm>
            <a:off x="7305924" y="5057661"/>
            <a:ext cx="1079500" cy="849313"/>
          </a:xfrm>
          <a:prstGeom prst="irregularSeal1">
            <a:avLst/>
          </a:prstGeom>
          <a:solidFill>
            <a:srgbClr val="99CCFF"/>
          </a:solidFill>
          <a:ln>
            <a:noFill/>
          </a:ln>
          <a:effectLst>
            <a:prstShdw prst="shdw17" dist="17961" dir="2700000">
              <a:srgbClr val="5C7A99">
                <a:alpha val="50000"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/>
            <a:r>
              <a:rPr lang="en-US" altLang="zh-TW" b="1" dirty="0">
                <a:solidFill>
                  <a:srgbClr val="FF0000"/>
                </a:solidFill>
              </a:rPr>
              <a:t>↓ </a:t>
            </a:r>
            <a:r>
              <a:rPr lang="en-US" altLang="zh-TW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30%</a:t>
            </a:r>
          </a:p>
        </p:txBody>
      </p:sp>
      <p:sp>
        <p:nvSpPr>
          <p:cNvPr id="21507" name="AutoShape 34"/>
          <p:cNvSpPr>
            <a:spLocks noChangeArrowheads="1"/>
          </p:cNvSpPr>
          <p:nvPr/>
        </p:nvSpPr>
        <p:spPr bwMode="auto">
          <a:xfrm>
            <a:off x="5836625" y="5043143"/>
            <a:ext cx="1079500" cy="849313"/>
          </a:xfrm>
          <a:prstGeom prst="irregularSeal1">
            <a:avLst/>
          </a:prstGeom>
          <a:solidFill>
            <a:srgbClr val="99CCFF"/>
          </a:solidFill>
          <a:ln>
            <a:noFill/>
          </a:ln>
          <a:effectLst>
            <a:prstShdw prst="shdw17" dist="17961" dir="2700000">
              <a:srgbClr val="5C7A99">
                <a:alpha val="50000"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8000" anchor="ctr"/>
          <a:lstStyle>
            <a:lvl1pPr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/>
            <a:r>
              <a:rPr lang="en-US" altLang="zh-TW" b="1"/>
              <a:t>↓ </a:t>
            </a:r>
            <a:r>
              <a:rPr lang="en-US" altLang="zh-TW" sz="2000" b="1">
                <a:solidFill>
                  <a:srgbClr val="000000"/>
                </a:solidFill>
                <a:latin typeface="Times New Roman" panose="02020603050405020304" pitchFamily="18" charset="0"/>
              </a:rPr>
              <a:t>26.8%</a:t>
            </a:r>
          </a:p>
        </p:txBody>
      </p:sp>
      <p:sp>
        <p:nvSpPr>
          <p:cNvPr id="21529" name="AutoShape 22"/>
          <p:cNvSpPr>
            <a:spLocks noChangeArrowheads="1"/>
          </p:cNvSpPr>
          <p:nvPr/>
        </p:nvSpPr>
        <p:spPr bwMode="auto">
          <a:xfrm>
            <a:off x="4075698" y="5027904"/>
            <a:ext cx="265113" cy="520700"/>
          </a:xfrm>
          <a:prstGeom prst="downArrow">
            <a:avLst>
              <a:gd name="adj1" fmla="val 50000"/>
              <a:gd name="adj2" fmla="val 49102"/>
            </a:avLst>
          </a:prstGeom>
          <a:solidFill>
            <a:srgbClr val="FFFF99"/>
          </a:solidFill>
          <a:ln w="25400" algn="ctr">
            <a:solidFill>
              <a:srgbClr val="FFCC00"/>
            </a:solidFill>
            <a:miter lim="800000"/>
            <a:headEnd/>
            <a:tailEnd/>
          </a:ln>
          <a:effectLst>
            <a:prstShdw prst="shdw17" dist="17961" dir="2700000">
              <a:srgbClr val="997A00">
                <a:alpha val="50000"/>
              </a:srgbClr>
            </a:prstShdw>
          </a:effectLst>
        </p:spPr>
        <p:txBody>
          <a:bodyPr wrap="none" anchor="ctr"/>
          <a:lstStyle>
            <a:lvl1pPr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/>
            <a:endParaRPr lang="zh-TW" altLang="en-US" sz="2000" u="sng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3033" name="Rectangle 25"/>
          <p:cNvSpPr>
            <a:spLocks noChangeArrowheads="1"/>
          </p:cNvSpPr>
          <p:nvPr/>
        </p:nvSpPr>
        <p:spPr bwMode="auto">
          <a:xfrm>
            <a:off x="164347" y="4404712"/>
            <a:ext cx="4176464" cy="107760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2">
                <a:gamma/>
                <a:shade val="60000"/>
                <a:invGamma/>
                <a:alpha val="50000"/>
              </a:schemeClr>
            </a:prstShdw>
          </a:effectLst>
          <a:extLst/>
        </p:spPr>
        <p:txBody>
          <a:bodyPr wrap="none" anchor="ctr"/>
          <a:lstStyle/>
          <a:p>
            <a:pPr algn="ctr">
              <a:lnSpc>
                <a:spcPct val="150000"/>
              </a:lnSpc>
              <a:defRPr/>
            </a:pPr>
            <a:r>
              <a:rPr lang="zh-TW" altLang="en-US" sz="2400" b="1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世界衛生</a:t>
            </a:r>
            <a:r>
              <a:rPr lang="zh-TW" altLang="en-US" sz="2400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組織目標</a:t>
            </a:r>
            <a:endParaRPr lang="en-US" altLang="zh-TW" sz="2400" b="1" dirty="0"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en-US" altLang="zh-TW" sz="2000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2025</a:t>
            </a:r>
            <a:r>
              <a:rPr lang="zh-TW" altLang="en-US" sz="2000" b="1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年吸菸率較</a:t>
            </a:r>
            <a:r>
              <a:rPr lang="en-US" altLang="zh-TW" sz="2000" b="1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2010</a:t>
            </a:r>
            <a:r>
              <a:rPr lang="zh-TW" altLang="en-US" sz="2000" b="1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lang="zh-TW" altLang="en-US" sz="2000" b="1" dirty="0">
                <a:solidFill>
                  <a:srgbClr val="FF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減少</a:t>
            </a:r>
            <a:r>
              <a:rPr lang="en-US" altLang="zh-TW" sz="2000" b="1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30% </a:t>
            </a:r>
          </a:p>
        </p:txBody>
      </p:sp>
      <p:sp>
        <p:nvSpPr>
          <p:cNvPr id="21531" name="AutoShape 26"/>
          <p:cNvSpPr>
            <a:spLocks noChangeArrowheads="1"/>
          </p:cNvSpPr>
          <p:nvPr/>
        </p:nvSpPr>
        <p:spPr bwMode="auto">
          <a:xfrm>
            <a:off x="3952726" y="4709865"/>
            <a:ext cx="1849438" cy="136525"/>
          </a:xfrm>
          <a:prstGeom prst="rightArrow">
            <a:avLst>
              <a:gd name="adj1" fmla="val 50000"/>
              <a:gd name="adj2" fmla="val 344997"/>
            </a:avLst>
          </a:prstGeom>
          <a:solidFill>
            <a:srgbClr val="FF99CC"/>
          </a:solidFill>
          <a:ln>
            <a:noFill/>
          </a:ln>
          <a:effectLst>
            <a:prstShdw prst="shdw17" dist="17961" dir="2700000">
              <a:srgbClr val="995C7A">
                <a:alpha val="50000"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/>
            <a:endParaRPr lang="zh-TW" altLang="en-US" sz="2000" u="sng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32" name="AutoShape 27"/>
          <p:cNvSpPr>
            <a:spLocks noChangeArrowheads="1"/>
          </p:cNvSpPr>
          <p:nvPr/>
        </p:nvSpPr>
        <p:spPr bwMode="auto">
          <a:xfrm>
            <a:off x="6674128" y="4709865"/>
            <a:ext cx="496888" cy="136525"/>
          </a:xfrm>
          <a:prstGeom prst="rightArrow">
            <a:avLst>
              <a:gd name="adj1" fmla="val 50000"/>
              <a:gd name="adj2" fmla="val 90988"/>
            </a:avLst>
          </a:prstGeom>
          <a:solidFill>
            <a:srgbClr val="FF99CC"/>
          </a:solidFill>
          <a:ln>
            <a:noFill/>
          </a:ln>
          <a:effectLst>
            <a:prstShdw prst="shdw17" dist="17961" dir="2700000">
              <a:srgbClr val="995C7A">
                <a:alpha val="50000"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/>
            <a:endParaRPr lang="zh-TW" altLang="en-US" sz="2000" u="sng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33" name="AutoShape 28"/>
          <p:cNvSpPr>
            <a:spLocks noChangeArrowheads="1"/>
          </p:cNvSpPr>
          <p:nvPr/>
        </p:nvSpPr>
        <p:spPr bwMode="auto">
          <a:xfrm>
            <a:off x="6193454" y="4482159"/>
            <a:ext cx="265112" cy="520700"/>
          </a:xfrm>
          <a:prstGeom prst="downArrow">
            <a:avLst>
              <a:gd name="adj1" fmla="val 50000"/>
              <a:gd name="adj2" fmla="val 49102"/>
            </a:avLst>
          </a:prstGeom>
          <a:solidFill>
            <a:srgbClr val="FFFF99"/>
          </a:solidFill>
          <a:ln w="25400" algn="ctr">
            <a:solidFill>
              <a:srgbClr val="FFCC00"/>
            </a:solidFill>
            <a:miter lim="800000"/>
            <a:headEnd/>
            <a:tailEnd/>
          </a:ln>
          <a:effectLst>
            <a:prstShdw prst="shdw17" dist="17961" dir="2700000">
              <a:srgbClr val="997A00">
                <a:alpha val="50000"/>
              </a:srgbClr>
            </a:prstShdw>
          </a:effectLst>
        </p:spPr>
        <p:txBody>
          <a:bodyPr wrap="none" anchor="ctr"/>
          <a:lstStyle>
            <a:lvl1pPr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/>
            <a:endParaRPr lang="zh-TW" altLang="en-US" sz="2000" u="sng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34" name="AutoShape 29"/>
          <p:cNvSpPr>
            <a:spLocks noChangeArrowheads="1"/>
          </p:cNvSpPr>
          <p:nvPr/>
        </p:nvSpPr>
        <p:spPr bwMode="auto">
          <a:xfrm>
            <a:off x="7712324" y="4406799"/>
            <a:ext cx="266700" cy="520700"/>
          </a:xfrm>
          <a:prstGeom prst="downArrow">
            <a:avLst>
              <a:gd name="adj1" fmla="val 50000"/>
              <a:gd name="adj2" fmla="val 48810"/>
            </a:avLst>
          </a:prstGeom>
          <a:solidFill>
            <a:srgbClr val="FFFF99"/>
          </a:solidFill>
          <a:ln w="25400" algn="ctr">
            <a:solidFill>
              <a:srgbClr val="FFCC00"/>
            </a:solidFill>
            <a:miter lim="800000"/>
            <a:headEnd/>
            <a:tailEnd/>
          </a:ln>
          <a:effectLst>
            <a:prstShdw prst="shdw17" dist="17961" dir="2700000">
              <a:srgbClr val="997A00">
                <a:alpha val="50000"/>
              </a:srgbClr>
            </a:prstShdw>
          </a:effectLst>
        </p:spPr>
        <p:txBody>
          <a:bodyPr wrap="none" anchor="ctr"/>
          <a:lstStyle>
            <a:lvl1pPr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/>
            <a:endParaRPr lang="zh-TW" altLang="en-US" sz="2000" u="sng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" name="Rectangle 27"/>
          <p:cNvSpPr txBox="1">
            <a:spLocks noChangeArrowheads="1"/>
          </p:cNvSpPr>
          <p:nvPr/>
        </p:nvSpPr>
        <p:spPr bwMode="auto">
          <a:xfrm>
            <a:off x="1907704" y="150912"/>
            <a:ext cx="5273499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>
              <a:defRPr/>
            </a:pPr>
            <a:r>
              <a:rPr lang="zh-TW" altLang="zh-TW" sz="4000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我國</a:t>
            </a:r>
            <a:r>
              <a:rPr lang="zh-TW" altLang="zh-TW" sz="4000" b="1" dirty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菸害防制政策</a:t>
            </a:r>
            <a:r>
              <a:rPr lang="zh-TW" altLang="zh-TW" sz="4000" b="1" dirty="0" smtClean="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目標</a:t>
            </a:r>
            <a:endParaRPr lang="zh-TW" altLang="en-US" sz="40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F55BE-B6D0-49A4-BB81-06DFEDC04DCB}" type="slidenum">
              <a:rPr lang="zh-TW" altLang="en-US" smtClean="0">
                <a:solidFill>
                  <a:schemeClr val="tx1"/>
                </a:solidFill>
              </a:rPr>
              <a:pPr/>
              <a:t>3</a:t>
            </a:fld>
            <a:endParaRPr lang="zh-TW" altLang="en-US" dirty="0">
              <a:solidFill>
                <a:schemeClr val="tx1"/>
              </a:solidFill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236418"/>
              </p:ext>
            </p:extLst>
          </p:nvPr>
        </p:nvGraphicFramePr>
        <p:xfrm>
          <a:off x="852855" y="1839299"/>
          <a:ext cx="7971420" cy="21683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94284"/>
                <a:gridCol w="1594284"/>
                <a:gridCol w="1594284"/>
                <a:gridCol w="1594284"/>
                <a:gridCol w="1594284"/>
              </a:tblGrid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anose="03000509000000000000" pitchFamily="65" charset="-120"/>
                          <a:cs typeface="Times New Roman" pitchFamily="18" charset="0"/>
                        </a:rPr>
                        <a:t>指標</a:t>
                      </a:r>
                    </a:p>
                  </a:txBody>
                  <a:tcPr marL="98323" marR="98323" marT="46788" marB="46788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anose="03000509000000000000" pitchFamily="65" charset="-120"/>
                          <a:cs typeface="Times New Roman" pitchFamily="18" charset="0"/>
                        </a:rPr>
                        <a:t>2010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anose="03000509000000000000" pitchFamily="65" charset="-120"/>
                          <a:cs typeface="Times New Roman" pitchFamily="18" charset="0"/>
                        </a:rPr>
                        <a:t>年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anose="03000509000000000000" pitchFamily="65" charset="-120"/>
                          <a:cs typeface="Times New Roman" pitchFamily="18" charset="0"/>
                        </a:rPr>
                        <a:t>實際值</a:t>
                      </a:r>
                    </a:p>
                  </a:txBody>
                  <a:tcPr marL="98323" marR="98323" marT="46788" marB="46788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anose="03000509000000000000" pitchFamily="65" charset="-120"/>
                          <a:cs typeface="Times New Roman" pitchFamily="18" charset="0"/>
                        </a:rPr>
                        <a:t>2015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anose="03000509000000000000" pitchFamily="65" charset="-120"/>
                          <a:cs typeface="Times New Roman" pitchFamily="18" charset="0"/>
                        </a:rPr>
                        <a:t>年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anose="03000509000000000000" pitchFamily="65" charset="-120"/>
                          <a:cs typeface="Times New Roman" pitchFamily="18" charset="0"/>
                        </a:rPr>
                        <a:t>實際值</a:t>
                      </a:r>
                    </a:p>
                  </a:txBody>
                  <a:tcPr marL="98323" marR="98323" marT="46788" marB="46788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anose="03000509000000000000" pitchFamily="65" charset="-120"/>
                          <a:cs typeface="Times New Roman" pitchFamily="18" charset="0"/>
                        </a:rPr>
                        <a:t>2020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anose="03000509000000000000" pitchFamily="65" charset="-120"/>
                          <a:cs typeface="Times New Roman" pitchFamily="18" charset="0"/>
                        </a:rPr>
                        <a:t>年</a:t>
                      </a: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anose="03000509000000000000" pitchFamily="65" charset="-120"/>
                          <a:cs typeface="Times New Roman" pitchFamily="18" charset="0"/>
                        </a:rPr>
                        <a:t>目標值</a:t>
                      </a:r>
                    </a:p>
                  </a:txBody>
                  <a:tcPr marL="98323" marR="98323" marT="46788" marB="46788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anose="03000509000000000000" pitchFamily="65" charset="-120"/>
                          <a:cs typeface="Times New Roman" pitchFamily="18" charset="0"/>
                        </a:rPr>
                        <a:t>2025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anose="03000509000000000000" pitchFamily="65" charset="-120"/>
                          <a:cs typeface="Times New Roman" pitchFamily="18" charset="0"/>
                        </a:rPr>
                        <a:t>年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anose="03000509000000000000" pitchFamily="65" charset="-120"/>
                          <a:cs typeface="Times New Roman" pitchFamily="18" charset="0"/>
                        </a:rPr>
                        <a:t>目標值</a:t>
                      </a:r>
                    </a:p>
                  </a:txBody>
                  <a:tcPr marL="98323" marR="98323" marT="46788" marB="46788" anchor="ctr" horzOverflow="overflow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anose="03000509000000000000" pitchFamily="65" charset="-120"/>
                          <a:cs typeface="Times New Roman" pitchFamily="18" charset="0"/>
                        </a:rPr>
                        <a:t>18</a:t>
                      </a:r>
                      <a:r>
                        <a:rPr kumimoji="1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anose="03000509000000000000" pitchFamily="65" charset="-120"/>
                          <a:cs typeface="Times New Roman" pitchFamily="18" charset="0"/>
                        </a:rPr>
                        <a:t>歲以上成人吸菸率</a:t>
                      </a:r>
                    </a:p>
                  </a:txBody>
                  <a:tcPr marL="98323" marR="98323" marT="46788" marB="4678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Times New Roman" pitchFamily="18" charset="0"/>
                          <a:ea typeface="標楷體" panose="03000509000000000000" pitchFamily="65" charset="-120"/>
                          <a:cs typeface="Times New Roman" pitchFamily="18" charset="0"/>
                        </a:rPr>
                        <a:t>19.8%</a:t>
                      </a:r>
                    </a:p>
                  </a:txBody>
                  <a:tcPr marL="98323" marR="98323" marT="46788" marB="4678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anose="03000509000000000000" pitchFamily="65" charset="-120"/>
                          <a:cs typeface="Times New Roman" pitchFamily="18" charset="0"/>
                        </a:rPr>
                        <a:t>17.1%</a:t>
                      </a:r>
                    </a:p>
                  </a:txBody>
                  <a:tcPr marL="98323" marR="98323" marT="46788" marB="4678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Times New Roman" pitchFamily="18" charset="0"/>
                          <a:ea typeface="標楷體" panose="03000509000000000000" pitchFamily="65" charset="-120"/>
                          <a:cs typeface="Times New Roman" pitchFamily="18" charset="0"/>
                        </a:rPr>
                        <a:t>14.5%</a:t>
                      </a:r>
                    </a:p>
                  </a:txBody>
                  <a:tcPr marL="98323" marR="98323" marT="46788" marB="4678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Times New Roman" pitchFamily="18" charset="0"/>
                          <a:ea typeface="標楷體" panose="03000509000000000000" pitchFamily="65" charset="-120"/>
                          <a:cs typeface="Times New Roman" pitchFamily="18" charset="0"/>
                        </a:rPr>
                        <a:t>14.0%</a:t>
                      </a:r>
                    </a:p>
                  </a:txBody>
                  <a:tcPr marL="98323" marR="98323" marT="46788" marB="46788" anchor="ctr" horzOverflow="overflow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0" dirty="0" smtClean="0">
                          <a:latin typeface="+mn-lt"/>
                          <a:ea typeface="標楷體" pitchFamily="65" charset="-120"/>
                          <a:cs typeface="Times New Roman" pitchFamily="18" charset="0"/>
                        </a:rPr>
                        <a:t>高中職學生</a:t>
                      </a:r>
                      <a:endParaRPr lang="en-US" altLang="zh-TW" sz="2000" b="0" dirty="0" smtClean="0">
                        <a:latin typeface="+mn-lt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zh-TW" altLang="en-US" sz="2000" b="0" dirty="0" smtClean="0">
                          <a:latin typeface="+mn-lt"/>
                          <a:ea typeface="標楷體" pitchFamily="65" charset="-120"/>
                          <a:cs typeface="Times New Roman" pitchFamily="18" charset="0"/>
                        </a:rPr>
                        <a:t>吸菸率</a:t>
                      </a:r>
                      <a:endParaRPr lang="zh-TW" altLang="en-US" sz="2000" b="0" dirty="0"/>
                    </a:p>
                  </a:txBody>
                  <a:tcPr anchor="ctr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14.7%</a:t>
                      </a:r>
                    </a:p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(2011</a:t>
                      </a:r>
                      <a:r>
                        <a:rPr kumimoji="1" lang="zh-TW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9.3%</a:t>
                      </a: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7.4%</a:t>
                      </a:r>
                    </a:p>
                  </a:txBody>
                  <a:tcPr marL="0" marR="0" marT="0" marB="0" anchor="ctr" horzOverflow="overflow"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 sz="28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 sz="24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 sz="200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CC0000"/>
                        </a:buClr>
                        <a:buSzPct val="80000"/>
                        <a:buFont typeface="Wingdings" panose="05000000000000000000" pitchFamily="2" charset="2"/>
                        <a:defRPr kumimoji="1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defRPr>
                      </a:lvl9pPr>
                    </a:lstStyle>
                    <a:p>
                      <a:pPr marL="0" marR="0" lvl="0" indent="0" algn="ctr" defTabSz="914400" rtl="0" eaLnBrk="0" fontAlgn="ctr" latinLnBrk="0" hangingPunct="0">
                        <a:lnSpc>
                          <a:spcPct val="100000"/>
                        </a:lnSpc>
                        <a:spcBef>
                          <a:spcPct val="10000"/>
                        </a:spcBef>
                        <a:spcAft>
                          <a:spcPct val="0"/>
                        </a:spcAft>
                        <a:buClrTx/>
                        <a:buSzPct val="80000"/>
                        <a:buFontTx/>
                        <a:buNone/>
                        <a:tabLst/>
                      </a:pPr>
                      <a:r>
                        <a:rPr kumimoji="1" lang="en-US" altLang="zh-TW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6.4%</a:t>
                      </a:r>
                    </a:p>
                  </a:txBody>
                  <a:tcPr marL="0" marR="0" marT="0" marB="0" anchor="ctr" horzOverflow="overflow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7112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投影片編號版面配置區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fld id="{46751106-EFBB-45FA-B774-D3702EA24DE3}" type="slidenum">
              <a:rPr kumimoji="0" lang="zh-TW" altLang="en-US" sz="1200" smtClean="0">
                <a:latin typeface="Verdana" panose="020B0604030504040204" pitchFamily="34" charset="0"/>
              </a:rPr>
              <a:pPr/>
              <a:t>4</a:t>
            </a:fld>
            <a:endParaRPr kumimoji="0" lang="zh-TW" altLang="en-US" sz="1200" smtClean="0">
              <a:latin typeface="Verdana" panose="020B0604030504040204" pitchFamily="34" charset="0"/>
            </a:endParaRPr>
          </a:p>
        </p:txBody>
      </p:sp>
      <p:sp>
        <p:nvSpPr>
          <p:cNvPr id="25603" name="文字方塊 10"/>
          <p:cNvSpPr txBox="1">
            <a:spLocks noChangeArrowheads="1"/>
          </p:cNvSpPr>
          <p:nvPr/>
        </p:nvSpPr>
        <p:spPr bwMode="auto">
          <a:xfrm>
            <a:off x="467544" y="1533465"/>
            <a:ext cx="8198336" cy="532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800100" indent="-3429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just">
              <a:lnSpc>
                <a:spcPts val="3600"/>
              </a:lnSpc>
              <a:spcBef>
                <a:spcPts val="600"/>
              </a:spcBef>
              <a:buClr>
                <a:srgbClr val="C00000"/>
              </a:buClr>
              <a:buSzPct val="80000"/>
              <a:buFont typeface="Wingdings" panose="05000000000000000000" pitchFamily="2" charset="2"/>
              <a:buChar char="n"/>
            </a:pPr>
            <a:r>
              <a:rPr lang="zh-TW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加強電子</a:t>
            </a:r>
            <a:r>
              <a:rPr lang="zh-TW" alt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煙管制</a:t>
            </a:r>
            <a:r>
              <a:rPr lang="zh-TW" altLang="en-US" sz="2800" b="1" dirty="0" smtClean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禁止</a:t>
            </a:r>
            <a:r>
              <a:rPr lang="zh-TW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製造</a:t>
            </a:r>
            <a:r>
              <a:rPr lang="zh-TW" alt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、輸入、販賣、廣告與場所內吸食</a:t>
            </a:r>
            <a:endParaRPr lang="en-US" altLang="zh-TW" sz="2800" b="1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just">
              <a:lnSpc>
                <a:spcPts val="3600"/>
              </a:lnSpc>
              <a:spcBef>
                <a:spcPts val="600"/>
              </a:spcBef>
              <a:buClr>
                <a:srgbClr val="C00000"/>
              </a:buClr>
              <a:buSzPct val="80000"/>
              <a:buFont typeface="Wingdings" panose="05000000000000000000" pitchFamily="2" charset="2"/>
              <a:buChar char="n"/>
            </a:pPr>
            <a:r>
              <a:rPr lang="zh-TW" alt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禁止</a:t>
            </a:r>
            <a:r>
              <a:rPr lang="zh-TW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加味</a:t>
            </a:r>
            <a:r>
              <a:rPr lang="zh-TW" alt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菸</a:t>
            </a:r>
            <a:endParaRPr lang="en-US" altLang="zh-TW" sz="2800" b="1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just">
              <a:lnSpc>
                <a:spcPts val="3600"/>
              </a:lnSpc>
              <a:spcBef>
                <a:spcPts val="600"/>
              </a:spcBef>
              <a:buClr>
                <a:srgbClr val="C00000"/>
              </a:buClr>
              <a:buSzPct val="80000"/>
              <a:buFont typeface="Wingdings" panose="05000000000000000000" pitchFamily="2" charset="2"/>
              <a:buChar char="n"/>
            </a:pPr>
            <a:r>
              <a:rPr lang="zh-TW" alt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擴大</a:t>
            </a:r>
            <a:r>
              <a:rPr lang="zh-TW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警示圖</a:t>
            </a:r>
            <a:r>
              <a:rPr lang="zh-TW" alt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文至</a:t>
            </a:r>
            <a:r>
              <a:rPr lang="en-US" altLang="zh-TW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85%</a:t>
            </a:r>
          </a:p>
          <a:p>
            <a:pPr algn="just">
              <a:lnSpc>
                <a:spcPts val="3600"/>
              </a:lnSpc>
              <a:spcBef>
                <a:spcPts val="600"/>
              </a:spcBef>
              <a:buClr>
                <a:srgbClr val="C00000"/>
              </a:buClr>
              <a:buSzPct val="80000"/>
              <a:buFont typeface="Wingdings" panose="05000000000000000000" pitchFamily="2" charset="2"/>
              <a:buChar char="n"/>
            </a:pPr>
            <a:r>
              <a:rPr lang="zh-TW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擴大室內公共場所禁菸</a:t>
            </a:r>
            <a:endParaRPr lang="en-US" altLang="zh-TW" sz="2800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just">
              <a:lnSpc>
                <a:spcPts val="3600"/>
              </a:lnSpc>
              <a:spcBef>
                <a:spcPts val="600"/>
              </a:spcBef>
              <a:buClr>
                <a:srgbClr val="C00000"/>
              </a:buClr>
              <a:buSzPct val="80000"/>
              <a:buFont typeface="Wingdings" panose="05000000000000000000" pitchFamily="2" charset="2"/>
              <a:buChar char="n"/>
            </a:pPr>
            <a:r>
              <a:rPr lang="zh-TW" alt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禁止</a:t>
            </a:r>
            <a:r>
              <a:rPr lang="zh-TW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菸商具名贊助</a:t>
            </a:r>
            <a:endParaRPr lang="en-US" altLang="zh-TW" sz="2800" b="1" dirty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just">
              <a:lnSpc>
                <a:spcPts val="3600"/>
              </a:lnSpc>
              <a:spcBef>
                <a:spcPts val="600"/>
              </a:spcBef>
              <a:buClr>
                <a:srgbClr val="C00000"/>
              </a:buClr>
              <a:buSzPct val="80000"/>
              <a:buFont typeface="Wingdings" panose="05000000000000000000" pitchFamily="2" charset="2"/>
              <a:buChar char="n"/>
            </a:pPr>
            <a:r>
              <a:rPr lang="zh-TW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增訂</a:t>
            </a:r>
            <a:r>
              <a:rPr lang="zh-TW" alt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法律</a:t>
            </a:r>
            <a:r>
              <a:rPr lang="zh-TW" alt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與醫療</a:t>
            </a:r>
            <a:r>
              <a:rPr lang="zh-TW" alt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扶助</a:t>
            </a:r>
            <a:endParaRPr lang="en-US" altLang="zh-TW" sz="2800" b="1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just">
              <a:lnSpc>
                <a:spcPts val="3600"/>
              </a:lnSpc>
              <a:spcBef>
                <a:spcPts val="600"/>
              </a:spcBef>
              <a:buClr>
                <a:srgbClr val="C00000"/>
              </a:buClr>
              <a:buSzPct val="80000"/>
              <a:buFont typeface="Wingdings" panose="05000000000000000000" pitchFamily="2" charset="2"/>
              <a:buChar char="n"/>
            </a:pPr>
            <a:r>
              <a:rPr lang="zh-TW" altLang="zh-TW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加重</a:t>
            </a:r>
            <a:r>
              <a:rPr lang="zh-TW" altLang="zh-TW" sz="2800" b="1" dirty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菸品業者違法菸品廣告或促銷的罰</a:t>
            </a:r>
            <a:r>
              <a:rPr lang="zh-TW" altLang="zh-TW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則</a:t>
            </a:r>
            <a:endParaRPr lang="en-US" altLang="zh-TW" sz="2800" b="1" dirty="0" smtClean="0">
              <a:solidFill>
                <a:srgbClr val="0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just">
              <a:lnSpc>
                <a:spcPts val="3600"/>
              </a:lnSpc>
              <a:spcBef>
                <a:spcPts val="600"/>
              </a:spcBef>
              <a:buClr>
                <a:srgbClr val="C00000"/>
              </a:buClr>
              <a:buSzPct val="80000"/>
              <a:buFont typeface="Wingdings" panose="05000000000000000000" pitchFamily="2" charset="2"/>
              <a:buChar char="n"/>
            </a:pPr>
            <a:r>
              <a:rPr lang="zh-TW" altLang="zh-TW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授權主管機關得公告禁止製造、輸入、販賣、展示或廣告足以使人產生模仿菸品使用之物品。</a:t>
            </a:r>
            <a:endParaRPr lang="en-US" altLang="zh-TW" sz="2800" b="1" dirty="0" smtClean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7652" name="標題 1"/>
          <p:cNvSpPr>
            <a:spLocks noGrp="1"/>
          </p:cNvSpPr>
          <p:nvPr>
            <p:ph type="title"/>
          </p:nvPr>
        </p:nvSpPr>
        <p:spPr>
          <a:xfrm>
            <a:off x="1763688" y="116632"/>
            <a:ext cx="5387335" cy="646112"/>
          </a:xfrm>
        </p:spPr>
        <p:txBody>
          <a:bodyPr anchor="ctr">
            <a:noAutofit/>
          </a:bodyPr>
          <a:lstStyle/>
          <a:p>
            <a:pPr>
              <a:defRPr/>
            </a:pPr>
            <a:r>
              <a:rPr kumimoji="0" lang="zh-TW" altLang="en-US" sz="4000" b="1" kern="1200" dirty="0" smtClean="0">
                <a:solidFill>
                  <a:schemeClr val="tx1"/>
                </a:solidFill>
                <a:latin typeface="標楷體" pitchFamily="65" charset="-120"/>
                <a:cs typeface="Times New Roman" pitchFamily="18" charset="0"/>
              </a:rPr>
              <a:t>修法重點</a:t>
            </a:r>
          </a:p>
        </p:txBody>
      </p:sp>
      <p:pic>
        <p:nvPicPr>
          <p:cNvPr id="6" name="圖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662317"/>
            <a:ext cx="2736304" cy="1533415"/>
          </a:xfrm>
          <a:prstGeom prst="rect">
            <a:avLst/>
          </a:prstGeom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圖片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453" y="3861048"/>
            <a:ext cx="2623445" cy="1512168"/>
          </a:xfrm>
          <a:prstGeom prst="rect">
            <a:avLst/>
          </a:prstGeom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385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938" name="群組 5"/>
          <p:cNvGrpSpPr>
            <a:grpSpLocks/>
          </p:cNvGrpSpPr>
          <p:nvPr/>
        </p:nvGrpSpPr>
        <p:grpSpPr bwMode="auto">
          <a:xfrm>
            <a:off x="323528" y="0"/>
            <a:ext cx="8820472" cy="5500490"/>
            <a:chOff x="323528" y="-2"/>
            <a:chExt cx="8820472" cy="5500491"/>
          </a:xfrm>
        </p:grpSpPr>
        <p:pic>
          <p:nvPicPr>
            <p:cNvPr id="39943" name="圖片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03220" y="-2"/>
              <a:ext cx="3640780" cy="1300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944" name="圖片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528" y="1988838"/>
              <a:ext cx="2999614" cy="35116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文字方塊 1"/>
          <p:cNvSpPr txBox="1"/>
          <p:nvPr/>
        </p:nvSpPr>
        <p:spPr>
          <a:xfrm>
            <a:off x="3635450" y="1735882"/>
            <a:ext cx="4452937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3200" b="1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維護國人健康刻不容緩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3676725" y="3229719"/>
            <a:ext cx="4741862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3200" b="1" kern="0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防制菸害需大家同努力</a:t>
            </a:r>
            <a:endParaRPr lang="zh-TW" altLang="en-US" sz="3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3779912" y="4725144"/>
            <a:ext cx="4308475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3200" b="1" kern="0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請支持修正菸害防制法</a:t>
            </a:r>
            <a:endParaRPr lang="zh-TW" altLang="en-US" sz="3200" b="1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6284987" y="6165304"/>
            <a:ext cx="2133600" cy="365125"/>
          </a:xfrm>
        </p:spPr>
        <p:txBody>
          <a:bodyPr/>
          <a:lstStyle/>
          <a:p>
            <a:fld id="{E44F55BE-B6D0-49A4-BB81-06DFEDC04DCB}" type="slidenum">
              <a:rPr lang="zh-TW" altLang="en-US" smtClean="0">
                <a:solidFill>
                  <a:schemeClr val="tx1"/>
                </a:solidFill>
              </a:rPr>
              <a:pPr/>
              <a:t>5</a:t>
            </a:fld>
            <a:endParaRPr lang="zh-TW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36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13828</TotalTime>
  <Words>464</Words>
  <Application>Microsoft Office PowerPoint</Application>
  <PresentationFormat>如螢幕大小 (4:3)</PresentationFormat>
  <Paragraphs>60</Paragraphs>
  <Slides>5</Slides>
  <Notes>4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3" baseType="lpstr">
      <vt:lpstr>新細明體</vt:lpstr>
      <vt:lpstr>標楷體</vt:lpstr>
      <vt:lpstr>Arial</vt:lpstr>
      <vt:lpstr>Calibri</vt:lpstr>
      <vt:lpstr>Times New Roman</vt:lpstr>
      <vt:lpstr>Verdana</vt:lpstr>
      <vt:lpstr>Wingdings</vt:lpstr>
      <vt:lpstr>Office 佈景主題</vt:lpstr>
      <vt:lpstr>菸品的危害</vt:lpstr>
      <vt:lpstr>「菸害防制法修正草案」－修法目的</vt:lpstr>
      <vt:lpstr>PowerPoint 簡報</vt:lpstr>
      <vt:lpstr>修法重點</vt:lpstr>
      <vt:lpstr>PowerPoint 簡報</vt:lpstr>
    </vt:vector>
  </TitlesOfParts>
  <Company>DOH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企劃處陳馨慧</dc:creator>
  <cp:lastModifiedBy>張志嵩@企劃組</cp:lastModifiedBy>
  <cp:revision>1240</cp:revision>
  <cp:lastPrinted>2017-09-30T10:15:30Z</cp:lastPrinted>
  <dcterms:created xsi:type="dcterms:W3CDTF">2013-08-06T07:22:09Z</dcterms:created>
  <dcterms:modified xsi:type="dcterms:W3CDTF">2017-12-18T10:11:45Z</dcterms:modified>
</cp:coreProperties>
</file>