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42" r:id="rId2"/>
    <p:sldId id="323" r:id="rId3"/>
    <p:sldId id="325" r:id="rId4"/>
    <p:sldId id="348" r:id="rId5"/>
    <p:sldId id="347" r:id="rId6"/>
    <p:sldId id="327" r:id="rId7"/>
    <p:sldId id="328" r:id="rId8"/>
    <p:sldId id="353" r:id="rId9"/>
    <p:sldId id="330" r:id="rId10"/>
    <p:sldId id="331" r:id="rId11"/>
    <p:sldId id="333" r:id="rId12"/>
    <p:sldId id="334" r:id="rId13"/>
    <p:sldId id="335" r:id="rId14"/>
    <p:sldId id="349" r:id="rId15"/>
    <p:sldId id="352" r:id="rId16"/>
    <p:sldId id="354" r:id="rId17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00FF"/>
    <a:srgbClr val="FF9900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5" autoAdjust="0"/>
    <p:restoredTop sz="72440" autoAdjust="0"/>
  </p:normalViewPr>
  <p:slideViewPr>
    <p:cSldViewPr>
      <p:cViewPr varScale="1">
        <p:scale>
          <a:sx n="69" d="100"/>
          <a:sy n="69" d="100"/>
        </p:scale>
        <p:origin x="-1464" y="-64"/>
      </p:cViewPr>
      <p:guideLst>
        <p:guide orient="horz" pos="1480"/>
        <p:guide pos="2835"/>
      </p:guideLst>
    </p:cSldViewPr>
  </p:slideViewPr>
  <p:outlineViewPr>
    <p:cViewPr>
      <p:scale>
        <a:sx n="33" d="100"/>
        <a:sy n="33" d="100"/>
      </p:scale>
      <p:origin x="0" y="3355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9984"/>
    </p:cViewPr>
  </p:sorterViewPr>
  <p:notesViewPr>
    <p:cSldViewPr>
      <p:cViewPr varScale="1">
        <p:scale>
          <a:sx n="38" d="100"/>
          <a:sy n="38" d="100"/>
        </p:scale>
        <p:origin x="-1976" y="-80"/>
      </p:cViewPr>
      <p:guideLst>
        <p:guide orient="horz" pos="3110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_Report\3_project\20140000=NICI&#21152;&#36895;&#28961;&#32218;&#23532;&#38971;&#22522;&#30990;&#24314;&#35373;&#25512;&#21205;&#23567;&#32068;\20150819=NICI&#38498;&#26371;\stat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_Report\3_project\00000000=&#32113;&#35336;&#25976;&#25818;\05=NCC%204G&#26041;&#26696;\4G&#26041;&#26696;&#32113;&#35336;-2015080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7.0870163731807573E-2"/>
          <c:y val="7.4074170940662723E-2"/>
          <c:w val="0.79199081364829826"/>
          <c:h val="0.79437518226888548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c:spPr>
          <c:dPt>
            <c:idx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1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2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3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4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cat>
            <c:strRef>
              <c:f>工作表1!$A$1:$A$5</c:f>
              <c:strCache>
                <c:ptCount val="5"/>
                <c:pt idx="0">
                  <c:v>美國</c:v>
                </c:pt>
                <c:pt idx="1">
                  <c:v>日本</c:v>
                </c:pt>
                <c:pt idx="2">
                  <c:v>南韓</c:v>
                </c:pt>
                <c:pt idx="3">
                  <c:v>臺灣(now)</c:v>
                </c:pt>
                <c:pt idx="4">
                  <c:v>臺灣(2020)</c:v>
                </c:pt>
              </c:strCache>
            </c:strRef>
          </c:cat>
          <c:val>
            <c:numRef>
              <c:f>工作表1!$B$1:$B$5</c:f>
              <c:numCache>
                <c:formatCode>General</c:formatCode>
                <c:ptCount val="5"/>
                <c:pt idx="0">
                  <c:v>158</c:v>
                </c:pt>
                <c:pt idx="1">
                  <c:v>46.4</c:v>
                </c:pt>
                <c:pt idx="2">
                  <c:v>36</c:v>
                </c:pt>
                <c:pt idx="3">
                  <c:v>7.2</c:v>
                </c:pt>
                <c:pt idx="4">
                  <c:v>28</c:v>
                </c:pt>
              </c:numCache>
            </c:numRef>
          </c:val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工作表1!$A$1:$A$5</c:f>
              <c:strCache>
                <c:ptCount val="5"/>
                <c:pt idx="0">
                  <c:v>美國</c:v>
                </c:pt>
                <c:pt idx="1">
                  <c:v>日本</c:v>
                </c:pt>
                <c:pt idx="2">
                  <c:v>南韓</c:v>
                </c:pt>
                <c:pt idx="3">
                  <c:v>臺灣(now)</c:v>
                </c:pt>
                <c:pt idx="4">
                  <c:v>臺灣(2020)</c:v>
                </c:pt>
              </c:strCache>
            </c:strRef>
          </c:cat>
          <c:val>
            <c:numRef>
              <c:f>工作表1!$C$1:$C$5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gapWidth val="200"/>
        <c:overlap val="-100"/>
        <c:axId val="77297920"/>
        <c:axId val="77324288"/>
      </c:barChart>
      <c:barChart>
        <c:barDir val="col"/>
        <c:grouping val="clustered"/>
        <c:ser>
          <c:idx val="2"/>
          <c:order val="2"/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Pt>
            <c:idx val="4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cat>
            <c:strRef>
              <c:f>工作表1!$A$1:$A$5</c:f>
              <c:strCache>
                <c:ptCount val="5"/>
                <c:pt idx="0">
                  <c:v>美國</c:v>
                </c:pt>
                <c:pt idx="1">
                  <c:v>日本</c:v>
                </c:pt>
                <c:pt idx="2">
                  <c:v>南韓</c:v>
                </c:pt>
                <c:pt idx="3">
                  <c:v>臺灣(now)</c:v>
                </c:pt>
                <c:pt idx="4">
                  <c:v>臺灣(2020)</c:v>
                </c:pt>
              </c:strCache>
            </c:strRef>
          </c:cat>
          <c:val>
            <c:numRef>
              <c:f>工作表1!$D$1:$D$5</c:f>
              <c:numCache>
                <c:formatCode>0.00%</c:formatCode>
                <c:ptCount val="5"/>
                <c:pt idx="0">
                  <c:v>0.49800000000000094</c:v>
                </c:pt>
                <c:pt idx="1">
                  <c:v>0.36500000000000032</c:v>
                </c:pt>
                <c:pt idx="2">
                  <c:v>0.71400000000000063</c:v>
                </c:pt>
                <c:pt idx="3">
                  <c:v>0.30700000000000038</c:v>
                </c:pt>
                <c:pt idx="4">
                  <c:v>1.1980999999999999</c:v>
                </c:pt>
              </c:numCache>
            </c:numRef>
          </c:val>
        </c:ser>
        <c:gapWidth val="400"/>
        <c:overlap val="-1"/>
        <c:axId val="77327360"/>
        <c:axId val="77325824"/>
      </c:barChart>
      <c:catAx>
        <c:axId val="7729792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77324288"/>
        <c:crosses val="autoZero"/>
        <c:auto val="1"/>
        <c:lblAlgn val="ctr"/>
        <c:lblOffset val="100"/>
      </c:catAx>
      <c:valAx>
        <c:axId val="7732428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7297920"/>
        <c:crosses val="autoZero"/>
        <c:crossBetween val="between"/>
      </c:valAx>
      <c:valAx>
        <c:axId val="77325824"/>
        <c:scaling>
          <c:orientation val="minMax"/>
        </c:scaling>
        <c:axPos val="r"/>
        <c:numFmt formatCode="0.00%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7327360"/>
        <c:crosses val="max"/>
        <c:crossBetween val="between"/>
      </c:valAx>
      <c:catAx>
        <c:axId val="77327360"/>
        <c:scaling>
          <c:orientation val="minMax"/>
        </c:scaling>
        <c:delete val="1"/>
        <c:axPos val="b"/>
        <c:numFmt formatCode="General" sourceLinked="1"/>
        <c:tickLblPos val="none"/>
        <c:crossAx val="77325824"/>
        <c:crosses val="autoZero"/>
        <c:auto val="1"/>
        <c:lblAlgn val="ctr"/>
        <c:lblOffset val="100"/>
      </c:cat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r>
              <a:rPr lang="zh-TW">
                <a:latin typeface="微軟正黑體" panose="020B0604030504040204" pitchFamily="34" charset="-120"/>
                <a:ea typeface="微軟正黑體" panose="020B0604030504040204" pitchFamily="34" charset="-120"/>
              </a:rPr>
              <a:t>行動寬頻用戶數</a:t>
            </a:r>
          </a:p>
        </c:rich>
      </c:tx>
      <c:layout>
        <c:manualLayout>
          <c:xMode val="edge"/>
          <c:yMode val="edge"/>
          <c:x val="0.23980896576999874"/>
          <c:y val="2.7777777777778269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32004146003979589"/>
          <c:y val="0.19078703703703845"/>
          <c:w val="0.58166422165213949"/>
          <c:h val="0.6127057120094217"/>
        </c:manualLayout>
      </c:layout>
      <c:lineChart>
        <c:grouping val="standard"/>
        <c:ser>
          <c:idx val="0"/>
          <c:order val="0"/>
          <c:tx>
            <c:strRef>
              <c:f>工作表1!$B$1</c:f>
              <c:strCache>
                <c:ptCount val="1"/>
                <c:pt idx="0">
                  <c:v>2G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工作表1!$A$2:$A$16</c:f>
              <c:strCache>
                <c:ptCount val="15"/>
                <c:pt idx="0">
                  <c:v>103.04</c:v>
                </c:pt>
                <c:pt idx="1">
                  <c:v>103.05</c:v>
                </c:pt>
                <c:pt idx="2">
                  <c:v>103.06</c:v>
                </c:pt>
                <c:pt idx="3">
                  <c:v>103.07</c:v>
                </c:pt>
                <c:pt idx="4">
                  <c:v>103.08</c:v>
                </c:pt>
                <c:pt idx="5">
                  <c:v>103.09</c:v>
                </c:pt>
                <c:pt idx="6">
                  <c:v>103.10</c:v>
                </c:pt>
                <c:pt idx="7">
                  <c:v>103.11</c:v>
                </c:pt>
                <c:pt idx="8">
                  <c:v>103.12</c:v>
                </c:pt>
                <c:pt idx="9">
                  <c:v>104.01</c:v>
                </c:pt>
                <c:pt idx="10">
                  <c:v>104.02</c:v>
                </c:pt>
                <c:pt idx="11">
                  <c:v>104.03</c:v>
                </c:pt>
                <c:pt idx="12">
                  <c:v>104.04</c:v>
                </c:pt>
                <c:pt idx="13">
                  <c:v>104.05</c:v>
                </c:pt>
                <c:pt idx="14">
                  <c:v>104.06</c:v>
                </c:pt>
              </c:strCache>
            </c:strRef>
          </c:cat>
          <c:val>
            <c:numRef>
              <c:f>工作表1!$B$2:$B$16</c:f>
              <c:numCache>
                <c:formatCode>#,##0</c:formatCode>
                <c:ptCount val="15"/>
                <c:pt idx="0">
                  <c:v>3534000</c:v>
                </c:pt>
                <c:pt idx="1">
                  <c:v>3359000</c:v>
                </c:pt>
                <c:pt idx="2">
                  <c:v>3187000</c:v>
                </c:pt>
                <c:pt idx="3">
                  <c:v>3026000</c:v>
                </c:pt>
                <c:pt idx="4">
                  <c:v>2872000</c:v>
                </c:pt>
                <c:pt idx="5">
                  <c:v>2745000</c:v>
                </c:pt>
                <c:pt idx="6">
                  <c:v>2625000</c:v>
                </c:pt>
                <c:pt idx="7">
                  <c:v>2516000</c:v>
                </c:pt>
                <c:pt idx="8">
                  <c:v>2397000</c:v>
                </c:pt>
                <c:pt idx="9">
                  <c:v>2288000</c:v>
                </c:pt>
                <c:pt idx="10">
                  <c:v>2159000</c:v>
                </c:pt>
                <c:pt idx="11">
                  <c:v>1949000</c:v>
                </c:pt>
                <c:pt idx="12">
                  <c:v>1760000</c:v>
                </c:pt>
                <c:pt idx="13">
                  <c:v>1640000</c:v>
                </c:pt>
                <c:pt idx="14">
                  <c:v>1554000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3G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square"/>
            <c:size val="5"/>
            <c:spPr>
              <a:solidFill>
                <a:schemeClr val="bg1"/>
              </a:solidFill>
              <a:ln w="9525">
                <a:solidFill>
                  <a:srgbClr val="C00000"/>
                </a:solidFill>
              </a:ln>
              <a:effectLst/>
            </c:spPr>
          </c:marker>
          <c:cat>
            <c:strRef>
              <c:f>工作表1!$A$2:$A$16</c:f>
              <c:strCache>
                <c:ptCount val="15"/>
                <c:pt idx="0">
                  <c:v>103.04</c:v>
                </c:pt>
                <c:pt idx="1">
                  <c:v>103.05</c:v>
                </c:pt>
                <c:pt idx="2">
                  <c:v>103.06</c:v>
                </c:pt>
                <c:pt idx="3">
                  <c:v>103.07</c:v>
                </c:pt>
                <c:pt idx="4">
                  <c:v>103.08</c:v>
                </c:pt>
                <c:pt idx="5">
                  <c:v>103.09</c:v>
                </c:pt>
                <c:pt idx="6">
                  <c:v>103.10</c:v>
                </c:pt>
                <c:pt idx="7">
                  <c:v>103.11</c:v>
                </c:pt>
                <c:pt idx="8">
                  <c:v>103.12</c:v>
                </c:pt>
                <c:pt idx="9">
                  <c:v>104.01</c:v>
                </c:pt>
                <c:pt idx="10">
                  <c:v>104.02</c:v>
                </c:pt>
                <c:pt idx="11">
                  <c:v>104.03</c:v>
                </c:pt>
                <c:pt idx="12">
                  <c:v>104.04</c:v>
                </c:pt>
                <c:pt idx="13">
                  <c:v>104.05</c:v>
                </c:pt>
                <c:pt idx="14">
                  <c:v>104.06</c:v>
                </c:pt>
              </c:strCache>
            </c:strRef>
          </c:cat>
          <c:val>
            <c:numRef>
              <c:f>工作表1!$C$2:$C$16</c:f>
              <c:numCache>
                <c:formatCode>#,##0</c:formatCode>
                <c:ptCount val="15"/>
                <c:pt idx="0">
                  <c:v>25682951</c:v>
                </c:pt>
                <c:pt idx="1">
                  <c:v>25953023</c:v>
                </c:pt>
                <c:pt idx="2">
                  <c:v>26107610</c:v>
                </c:pt>
                <c:pt idx="3">
                  <c:v>25993044</c:v>
                </c:pt>
                <c:pt idx="4">
                  <c:v>25907688</c:v>
                </c:pt>
                <c:pt idx="5">
                  <c:v>25538781</c:v>
                </c:pt>
                <c:pt idx="6">
                  <c:v>24672130</c:v>
                </c:pt>
                <c:pt idx="7">
                  <c:v>24055619</c:v>
                </c:pt>
                <c:pt idx="8">
                  <c:v>23454755</c:v>
                </c:pt>
                <c:pt idx="9">
                  <c:v>22927745</c:v>
                </c:pt>
                <c:pt idx="10">
                  <c:v>22481204</c:v>
                </c:pt>
                <c:pt idx="11">
                  <c:v>22008991</c:v>
                </c:pt>
                <c:pt idx="12">
                  <c:v>21525674</c:v>
                </c:pt>
                <c:pt idx="13">
                  <c:v>21036597</c:v>
                </c:pt>
                <c:pt idx="14">
                  <c:v>20476688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4G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工作表1!$A$2:$A$16</c:f>
              <c:strCache>
                <c:ptCount val="15"/>
                <c:pt idx="0">
                  <c:v>103.04</c:v>
                </c:pt>
                <c:pt idx="1">
                  <c:v>103.05</c:v>
                </c:pt>
                <c:pt idx="2">
                  <c:v>103.06</c:v>
                </c:pt>
                <c:pt idx="3">
                  <c:v>103.07</c:v>
                </c:pt>
                <c:pt idx="4">
                  <c:v>103.08</c:v>
                </c:pt>
                <c:pt idx="5">
                  <c:v>103.09</c:v>
                </c:pt>
                <c:pt idx="6">
                  <c:v>103.10</c:v>
                </c:pt>
                <c:pt idx="7">
                  <c:v>103.11</c:v>
                </c:pt>
                <c:pt idx="8">
                  <c:v>103.12</c:v>
                </c:pt>
                <c:pt idx="9">
                  <c:v>104.01</c:v>
                </c:pt>
                <c:pt idx="10">
                  <c:v>104.02</c:v>
                </c:pt>
                <c:pt idx="11">
                  <c:v>104.03</c:v>
                </c:pt>
                <c:pt idx="12">
                  <c:v>104.04</c:v>
                </c:pt>
                <c:pt idx="13">
                  <c:v>104.05</c:v>
                </c:pt>
                <c:pt idx="14">
                  <c:v>104.06</c:v>
                </c:pt>
              </c:strCache>
            </c:strRef>
          </c:cat>
          <c:val>
            <c:numRef>
              <c:f>工作表1!$D$2:$D$16</c:f>
              <c:numCache>
                <c:formatCode>#,##0</c:formatCode>
                <c:ptCount val="15"/>
                <c:pt idx="0" formatCode="General">
                  <c:v>0</c:v>
                </c:pt>
                <c:pt idx="1">
                  <c:v>3047</c:v>
                </c:pt>
                <c:pt idx="2">
                  <c:v>103905</c:v>
                </c:pt>
                <c:pt idx="3">
                  <c:v>318344</c:v>
                </c:pt>
                <c:pt idx="4">
                  <c:v>626824</c:v>
                </c:pt>
                <c:pt idx="5">
                  <c:v>1168738</c:v>
                </c:pt>
                <c:pt idx="6">
                  <c:v>2103521</c:v>
                </c:pt>
                <c:pt idx="7">
                  <c:v>2785716</c:v>
                </c:pt>
                <c:pt idx="8">
                  <c:v>3449307</c:v>
                </c:pt>
                <c:pt idx="9">
                  <c:v>4023940</c:v>
                </c:pt>
                <c:pt idx="10">
                  <c:v>4598777</c:v>
                </c:pt>
                <c:pt idx="11">
                  <c:v>5261698</c:v>
                </c:pt>
                <c:pt idx="12">
                  <c:v>5852935</c:v>
                </c:pt>
                <c:pt idx="13">
                  <c:v>6485911</c:v>
                </c:pt>
                <c:pt idx="14">
                  <c:v>7208050</c:v>
                </c:pt>
              </c:numCache>
            </c:numRef>
          </c:val>
        </c:ser>
        <c:marker val="1"/>
        <c:axId val="77212672"/>
        <c:axId val="76523008"/>
      </c:lineChart>
      <c:catAx>
        <c:axId val="77212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6523008"/>
        <c:crosses val="autoZero"/>
        <c:auto val="1"/>
        <c:lblAlgn val="ctr"/>
        <c:lblOffset val="100"/>
      </c:catAx>
      <c:valAx>
        <c:axId val="765230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77212672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1.865859601458424E-2"/>
                <c:y val="0.24628625493224929"/>
              </c:manualLayout>
            </c:layout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 sz="1800"/>
      </a:pPr>
      <a:endParaRPr lang="zh-TW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6400" cy="494266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4266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098E0ED-3626-4B9C-958E-941F80A33972}" type="datetimeFigureOut">
              <a:rPr lang="zh-TW" altLang="en-US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" y="9378409"/>
            <a:ext cx="2946400" cy="494265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9" y="9378409"/>
            <a:ext cx="2946400" cy="494265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B44F9644-FE76-4A75-BA73-CBEA8A3AC9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80298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6400" cy="494266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4266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14916F7-9746-47D7-86D2-6EA865393216}" type="datetimeFigureOut">
              <a:rPr lang="zh-TW" altLang="en-US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15" tIns="45357" rIns="90715" bIns="45357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3" y="4689996"/>
            <a:ext cx="5438775" cy="4443649"/>
          </a:xfrm>
          <a:prstGeom prst="rect">
            <a:avLst/>
          </a:prstGeom>
        </p:spPr>
        <p:txBody>
          <a:bodyPr vert="horz" lIns="90715" tIns="45357" rIns="90715" bIns="45357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4" y="9378409"/>
            <a:ext cx="2946400" cy="494265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9" y="9378409"/>
            <a:ext cx="2946400" cy="494265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B341760B-38E4-4955-AB3E-2A4E51F6CF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27392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ts val="2375"/>
              </a:lnSpc>
              <a:spcBef>
                <a:spcPct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院長、副院長、秘書長及各位長官大家好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lnSpc>
                <a:spcPts val="2375"/>
              </a:lnSpc>
              <a:spcBef>
                <a:spcPct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現在由科技會報辦公室彙整</a:t>
            </a:r>
            <a:r>
              <a:rPr lang="zh-TW" altLang="zh-TW" sz="1600" dirty="0" smtClean="0">
                <a:latin typeface="標楷體" pitchFamily="65" charset="-120"/>
                <a:ea typeface="標楷體" pitchFamily="65" charset="-120"/>
              </a:rPr>
              <a:t>教育部、通傳會、原民會、交通部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等部會資料進行報告。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5"/>
              </a:lnSpc>
              <a:spcBef>
                <a:spcPct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5"/>
              </a:lnSpc>
              <a:spcBef>
                <a:spcPct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36968" indent="-283449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33798" indent="-22676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587318" indent="-22676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40839" indent="-22676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494358" indent="-2267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47876" indent="-2267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01395" indent="-2267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54914" indent="-22676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AEE0E4-777F-4570-A39B-49DA4594267D}" type="slidenum">
              <a:rPr lang="zh-TW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581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目前全球大部份國家寬頻政策係以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100M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為主，在此部份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台灣係領先歐盟等國家。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另台灣目前使用寬頻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的用戶約佔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35%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年可提高到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70%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以上，在全球亦居領先地位。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5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5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sz="1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資通訊環境整備重點，主要有三項：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包括行動寬頻的全面普及、校園寬頻網路基礎建設躍升以及有線電視全面數位化。希望達到「寬頻到你家，城鄉無距離」的目標，以下將依序說明。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首先，在行動寬頻全面普及部分：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雖然我們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行動寬頻於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2014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月開台，起步較晚，但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用戶第一年就達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720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萬戶，普及率達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30.7%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，成長超過南韓第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年的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20.5%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用戶預計於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年達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2,800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萬戶，普及達到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120%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的目標。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38288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依</a:t>
            </a:r>
            <a:r>
              <a:rPr lang="en-US" altLang="zh-TW" sz="1600" dirty="0" err="1" smtClean="0">
                <a:latin typeface="標楷體" pitchFamily="65" charset="-120"/>
                <a:ea typeface="標楷體" pitchFamily="65" charset="-120"/>
              </a:rPr>
              <a:t>Opensignal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今年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月對全球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35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個國家的實測，我國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LTE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下載速度全球第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，韓國為第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11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，表示我國基地台的建置密度高。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/>
              <a:t>從</a:t>
            </a:r>
            <a:r>
              <a:rPr lang="en-US" altLang="zh-TW" sz="1600" dirty="0" smtClean="0"/>
              <a:t>4G</a:t>
            </a:r>
            <a:r>
              <a:rPr lang="zh-TW" altLang="en-US" sz="1600" dirty="0" smtClean="0"/>
              <a:t>成長動能、建置速度與密度，顯示我國開台商轉後，短時間即取得國際前段班地位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為落實各項工作及達到預定目標，行政院已核定「加速行動寬頻服務及產業發展方案」，預計在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104-106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年共投入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150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億元，以加速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的服務，如智慧安全、物流、智慧城市等。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在頻譜供需上：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根據交通部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103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年委託計畫推估，我國民眾到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年對行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動通訊的需求頻寬為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1,050MHz</a:t>
            </a: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經過盤點，我國至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年累計可釋出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1,145MHz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透過頻譜釋出供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4G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使用，至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年頻譜效益將比現在多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出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8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倍。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有關頻譜釋出之規劃：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累計至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106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年可釋出的頻寬計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680MHz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另目前觀察中且可釋出使用的頻寬約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465MHz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，將視國際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84825" indent="-84825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標準制訂之趨勢，可釋出供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4G/5G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使用。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至於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空白頻譜的利用，資策會已在偏鄉透過計畫方式測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試中。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sz="1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為滿足原住民族的行動寬頻需求，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2008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年已村村有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2M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寬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頻。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預計今年底有線寬頻網路</a:t>
            </a:r>
            <a:r>
              <a:rPr lang="zh-TW" altLang="zh-TW" sz="1600" dirty="0" smtClean="0">
                <a:latin typeface="標楷體" pitchFamily="65" charset="-120"/>
                <a:ea typeface="標楷體" pitchFamily="65" charset="-120"/>
              </a:rPr>
              <a:t>基礎建設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可達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12M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以上，可以拉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到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600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個部落，人口涵蓋率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85%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；而行動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無線寬頻網路可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拉到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680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個部落，人口涵蓋率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95%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sz="1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借用桃園市復興區衛生所林醫師的話：</a:t>
            </a: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藉由部落寬頻基礎建設到位，改善網路緩慢情形，現在在部落現場可直接掛號，進入健保局系統，健保資料過卡率由原來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20%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提升至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90%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，可正確問診及配藥，有效節省醫療資源，並提昇部落的醫療健康照護品質。</a:t>
            </a:r>
          </a:p>
          <a:p>
            <a:endPara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下一頁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在校園寬頻網路基礎建設躍升的重點，其目的在加強最後一哩校園網路基礎建設，其中：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1.TANet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骨幹光纖網路預計明年可完成全面建置，頻寬由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10GB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提升到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100GB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今年底可全部完成國中小學全面光纖到校化。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endParaRPr lang="en-US" altLang="zh-TW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在偏鄉如何以學校為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hub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，將網路擴展至公共區域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如教會等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，提供當地居民使用，以縮短數位落差及推動終身學習，現已採行多種做法互相搭配。另外的構想是：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先擴充到學校週邊約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200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公尺範圍內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約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500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校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marL="0" lvl="2" algn="just"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原住民族部落透過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中小學網路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延伸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到公共場域</a:t>
            </a:r>
            <a:r>
              <a:rPr lang="en-US" altLang="zh-TW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如教會或</a:t>
            </a:r>
            <a:endParaRPr lang="en-US" altLang="zh-TW" sz="1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2" algn="just"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活動中心</a:t>
            </a:r>
            <a:r>
              <a:rPr lang="en-US" altLang="zh-TW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577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這樣就可建構完整的寬頻環境。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577"/>
              </a:lnSpc>
              <a:spcBef>
                <a:spcPts val="0"/>
              </a:spcBef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01970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大武及秀林數位機會中心都建置在當地小學，使用情況良好，已充份證明校園寬頻網路基礎建設的落實。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defRPr/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在有線電視全面數位化的重點方面：</a:t>
            </a:r>
            <a:endParaRPr lang="en-US" altLang="zh-TW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在有線電視數位化比例預計年底可達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90%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年達</a:t>
            </a:r>
            <a:endParaRPr lang="en-US" altLang="zh-TW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100%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目前巿場上有線電視寬頻上網可享有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120~200M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的速率，今</a:t>
            </a:r>
            <a:endParaRPr lang="en-US" altLang="zh-TW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 年底可達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300M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2020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年可有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1G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的上網速率。</a:t>
            </a: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endParaRPr lang="zh-TW" altLang="en-US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為加速推動有線電視數位化，通傳會透過下列措施，積極與地方政府合作：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透過收視費率優惠方式，請業者加速數位化。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algn="just"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若數位化訂戶達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60%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即可關閉類比訊號，以降低業者營運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成本。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將花東地區列為推動重點。</a:t>
            </a: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2378"/>
              </a:lnSpc>
              <a:spcBef>
                <a:spcPts val="0"/>
              </a:spcBef>
            </a:pPr>
            <a:endParaRPr lang="en-US" altLang="zh-TW" sz="16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下一頁</a:t>
            </a:r>
            <a:r>
              <a:rPr lang="en-US" altLang="zh-TW" sz="16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 defTabSz="904900">
              <a:lnSpc>
                <a:spcPts val="2378"/>
              </a:lnSpc>
              <a:spcBef>
                <a:spcPts val="0"/>
              </a:spcBef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未來政府將持續推動行動寬頻應用，並確保頻寬供應無虞。寬頻也從學校延伸至偏鄉社區，建構全民普及的寬頻環境，落實近用權。另將積極透過中央、地方及業者共同合作，</a:t>
            </a:r>
            <a:r>
              <a:rPr lang="zh-TW" altLang="en-US" sz="1600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加速有線電視數位化，創造多元網路應用。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defRPr/>
            </a:pPr>
            <a:r>
              <a:rPr lang="zh-TW" altLang="en-US" sz="1600" dirty="0" smtClean="0">
                <a:latin typeface="標楷體" pitchFamily="65" charset="-120"/>
                <a:ea typeface="標楷體" pitchFamily="65" charset="-120"/>
              </a:rPr>
              <a:t>以上，簡報完畢</a:t>
            </a: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4900">
              <a:defRPr/>
            </a:pPr>
            <a:endParaRPr lang="en-US" altLang="zh-TW" sz="1600" dirty="0" smtClean="0">
              <a:latin typeface="標楷體" pitchFamily="65" charset="-120"/>
              <a:ea typeface="標楷體" pitchFamily="65" charset="-120"/>
            </a:endParaRPr>
          </a:p>
          <a:p>
            <a:pPr defTabSz="906078">
              <a:lnSpc>
                <a:spcPts val="2378"/>
              </a:lnSpc>
              <a:spcBef>
                <a:spcPts val="0"/>
              </a:spcBef>
              <a:defRPr/>
            </a:pPr>
            <a:endParaRPr lang="zh-TW" altLang="en-US" sz="1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41760B-38E4-4955-AB3E-2A4E51F6CFDA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D22F8A1E-D850-45F8-A3A5-47D9B9E5DFA9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D823D597-A745-40DF-8962-1437794C71A7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46622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752528"/>
          </a:xfrm>
        </p:spPr>
        <p:txBody>
          <a:bodyPr/>
          <a:lstStyle>
            <a:lvl1pPr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AE048E58-F76B-40A2-B342-74BABAC33123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81825" y="6491288"/>
            <a:ext cx="2133600" cy="365125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7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51520" y="188640"/>
            <a:ext cx="8640960" cy="122423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34784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A5A96-37C1-4B31-B5EA-D46B6967DB7D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85AFA-8535-458D-8F22-B10D8CDA563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63450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307C1-7A14-46D8-8E6F-F6FF4C065A17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4FCD7-F69C-4272-854F-8C806E587A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88244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2305-10AF-40E5-BD5B-F4927799AC14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21E88-E608-43E8-97A3-6AB3901C769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5564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323528" y="188640"/>
            <a:ext cx="8496944" cy="1224235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   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81555-5E2A-41C6-9800-3B38EA8CE20B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1C6D2-4FAC-4457-BCED-01EFE77DB2E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93753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A674-3E1F-491F-866F-DD21B5BCB3BB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AD5D2-9F58-4125-B294-98D28363898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570500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3F25B-A677-4C54-9B32-6EEFF2A6784F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99A05-4567-4AC8-AF30-7DA6A138547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21790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3AD71-B3CF-47F2-8BE0-D771B30C1CD7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219E4-54A0-46E0-B078-7F41124474A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4799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A584-A2F1-4553-AB7F-19D09EC16D6D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961C6-F78F-4616-BEB3-A31A3760DCD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48160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82E57-0B8D-4D8B-8F5B-CA67EC37C9F9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A5ACF-2BC4-4B18-8F14-E0E0B82C528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85368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51520" y="188640"/>
            <a:ext cx="8640960" cy="1224235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zh-TW" altLang="en-US" dirty="0" smtClean="0"/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285137" y="1556792"/>
            <a:ext cx="8607343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2352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5BDFCA4F-11FF-4398-8A8D-1145046084D3}" type="datetime1">
              <a:rPr lang="zh-TW" altLang="en-US" smtClean="0"/>
              <a:pPr>
                <a:defRPr/>
              </a:pPr>
              <a:t>2015/8/26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74904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3C16EF37-0D63-4CAA-AB0D-50F41A857658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7145" y="260350"/>
            <a:ext cx="974495" cy="1080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 userDrawn="1"/>
        </p:nvSpPr>
        <p:spPr>
          <a:xfrm>
            <a:off x="251520" y="188640"/>
            <a:ext cx="8607343" cy="1224236"/>
          </a:xfrm>
          <a:prstGeom prst="rect">
            <a:avLst/>
          </a:prstGeom>
          <a:noFill/>
          <a:ln w="508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rgbClr val="FF0000"/>
          </a:solidFill>
          <a:latin typeface="微軟正黑體" pitchFamily="34" charset="-120"/>
          <a:ea typeface="微軟正黑體" pitchFamily="34" charset="-120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anose="05000000000000000000" pitchFamily="2" charset="2"/>
        <a:buChar char="p"/>
        <a:defRPr sz="3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ubtitle 2"/>
          <p:cNvSpPr txBox="1">
            <a:spLocks/>
          </p:cNvSpPr>
          <p:nvPr/>
        </p:nvSpPr>
        <p:spPr bwMode="auto">
          <a:xfrm>
            <a:off x="683568" y="4797152"/>
            <a:ext cx="7775575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indent="-2063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>
              <a:spcAft>
                <a:spcPts val="600"/>
              </a:spcAft>
            </a:pPr>
            <a:endParaRPr kumimoji="0" lang="en-US" altLang="zh-TW" sz="24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>
              <a:spcAft>
                <a:spcPts val="600"/>
              </a:spcAft>
            </a:pPr>
            <a:r>
              <a:rPr kumimoji="0"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報告人：科技會報辦公室連參事錦漳</a:t>
            </a:r>
            <a:endParaRPr kumimoji="0" lang="en-US" altLang="zh-TW" sz="2800" b="1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>
              <a:spcAft>
                <a:spcPts val="600"/>
              </a:spcAft>
            </a:pPr>
            <a:r>
              <a:rPr kumimoji="0"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104</a:t>
            </a:r>
            <a:r>
              <a:rPr kumimoji="0"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</a:t>
            </a:r>
            <a:r>
              <a:rPr kumimoji="0" lang="en-US" altLang="zh-TW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</a:t>
            </a:r>
            <a:r>
              <a:rPr kumimoji="0" lang="zh-TW" altLang="en-US" sz="2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月</a:t>
            </a:r>
            <a:r>
              <a:rPr kumimoji="0" lang="en-US" altLang="zh-TW" sz="2800" b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27</a:t>
            </a:r>
            <a:r>
              <a:rPr kumimoji="0" lang="zh-TW" altLang="en-US" sz="2800" b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日</a:t>
            </a:r>
            <a:endParaRPr kumimoji="0" lang="zh-TW" altLang="en-US" sz="2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24897" y="2128788"/>
            <a:ext cx="69557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zh-TW" altLang="en-US" sz="5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資通訊環境整備</a:t>
            </a:r>
            <a:endParaRPr kumimoji="0" lang="en-US" altLang="zh-TW" sz="5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zh-TW" altLang="en-US" sz="4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打造智慧型資通訊基礎</a:t>
            </a:r>
            <a:r>
              <a:rPr kumimoji="0" lang="zh-TW" altLang="en-US" sz="4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建設</a:t>
            </a:r>
            <a:endParaRPr lang="zh-TW" altLang="en-US" sz="4800" dirty="0">
              <a:solidFill>
                <a:srgbClr val="0000FF"/>
              </a:solidFill>
            </a:endParaRPr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691680" y="332656"/>
            <a:ext cx="27174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行政院第 </a:t>
            </a:r>
            <a:r>
              <a:rPr lang="en-US" altLang="zh-TW" sz="2000" b="1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3463 </a:t>
            </a:r>
            <a:r>
              <a:rPr lang="zh-TW" altLang="en-US" sz="20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次院會</a:t>
            </a:r>
            <a:endParaRPr lang="zh-TW" altLang="zh-TW" sz="20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://ws.ndc.gov.tw/001/administrator/10/relpic/5857/258/b8ead2b5-65b8-47d0-91ee-4406daa04a2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083" t="10582" r="40397" b="58035"/>
          <a:stretch/>
        </p:blipFill>
        <p:spPr bwMode="auto">
          <a:xfrm>
            <a:off x="251520" y="188640"/>
            <a:ext cx="1228233" cy="122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152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9" y="188640"/>
            <a:ext cx="8511669" cy="1224235"/>
          </a:xfrm>
        </p:spPr>
        <p:txBody>
          <a:bodyPr/>
          <a:lstStyle/>
          <a:p>
            <a:r>
              <a:rPr lang="zh-TW" altLang="en-US" sz="4000" dirty="0" smtClean="0"/>
              <a:t>國際</a:t>
            </a:r>
            <a:r>
              <a:rPr lang="zh-TW" altLang="en-US" sz="4000" dirty="0"/>
              <a:t>主要國家寬頻政策目標</a:t>
            </a:r>
          </a:p>
        </p:txBody>
      </p:sp>
      <p:sp>
        <p:nvSpPr>
          <p:cNvPr id="31" name="矩形 30"/>
          <p:cNvSpPr/>
          <p:nvPr/>
        </p:nvSpPr>
        <p:spPr>
          <a:xfrm>
            <a:off x="7145973" y="3637448"/>
            <a:ext cx="117315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瑞典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（覆蓋率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</a:p>
        </p:txBody>
      </p:sp>
      <p:sp>
        <p:nvSpPr>
          <p:cNvPr id="32" name="矩形 31"/>
          <p:cNvSpPr/>
          <p:nvPr/>
        </p:nvSpPr>
        <p:spPr>
          <a:xfrm>
            <a:off x="7128572" y="3194568"/>
            <a:ext cx="1252245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丹麥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（覆蓋率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</a:p>
        </p:txBody>
      </p:sp>
      <p:cxnSp>
        <p:nvCxnSpPr>
          <p:cNvPr id="33" name="直線單箭頭接點 32"/>
          <p:cNvCxnSpPr/>
          <p:nvPr/>
        </p:nvCxnSpPr>
        <p:spPr>
          <a:xfrm flipV="1">
            <a:off x="1119163" y="1589566"/>
            <a:ext cx="0" cy="43632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/>
          <p:nvPr/>
        </p:nvCxnSpPr>
        <p:spPr>
          <a:xfrm>
            <a:off x="1119163" y="5952789"/>
            <a:ext cx="737331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348789" y="1910391"/>
            <a:ext cx="782206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err="1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Gbps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323528" y="5660423"/>
            <a:ext cx="795635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Mbps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81574" y="5952789"/>
            <a:ext cx="655369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prstClr val="black"/>
                </a:solidFill>
                <a:ea typeface="新細明體" charset="-120"/>
              </a:rPr>
              <a:t>2020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005487" y="5952789"/>
            <a:ext cx="655369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prstClr val="black"/>
                </a:solidFill>
                <a:ea typeface="新細明體" charset="-120"/>
              </a:rPr>
              <a:t>2015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454313" y="1589566"/>
            <a:ext cx="1031401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新加坡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（全國覆蓋）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398188" y="1589566"/>
            <a:ext cx="1046323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南韓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（全國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90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％）</a:t>
            </a:r>
          </a:p>
        </p:txBody>
      </p:sp>
      <p:sp>
        <p:nvSpPr>
          <p:cNvPr id="41" name="矩形 40"/>
          <p:cNvSpPr/>
          <p:nvPr/>
        </p:nvSpPr>
        <p:spPr>
          <a:xfrm>
            <a:off x="6581814" y="2259845"/>
            <a:ext cx="1558687" cy="521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中國大陸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（發達城市部分家庭）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1450" y="3629518"/>
            <a:ext cx="570314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</a:t>
            </a: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Mbps</a:t>
            </a:r>
            <a:endParaRPr lang="zh-TW" altLang="en-US" sz="1200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335971" y="3645210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澳洲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93%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國民）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21288" y="5952789"/>
            <a:ext cx="655369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prstClr val="black"/>
                </a:solidFill>
                <a:ea typeface="新細明體" charset="-120"/>
              </a:rPr>
              <a:t>2017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342062" y="3643724"/>
            <a:ext cx="1252246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美國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億家戶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87%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476122" y="2276872"/>
            <a:ext cx="1294026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美國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（至少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城市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/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州）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878303" y="4060045"/>
            <a:ext cx="1139512" cy="521083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中國大陸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50%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城市家戶）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226758" y="1589566"/>
            <a:ext cx="1108995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日本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國民）</a:t>
            </a:r>
            <a:endParaRPr lang="zh-TW" altLang="en-US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395996" y="3194568"/>
            <a:ext cx="1029908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歐盟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50%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193355" y="5053010"/>
            <a:ext cx="1153760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歐盟</a:t>
            </a:r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12</a:t>
            </a:r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國</a:t>
            </a:r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/>
            </a:r>
            <a:b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</a:b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（歐洲人民）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872851" y="5373836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英國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99%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711803" y="3548148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芬蘭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99%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公民）</a:t>
            </a:r>
            <a:endParaRPr lang="en-US" altLang="zh-TW" sz="1200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427075" y="5445224"/>
            <a:ext cx="1108995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加拿大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國民）</a:t>
            </a:r>
          </a:p>
        </p:txBody>
      </p:sp>
      <p:sp>
        <p:nvSpPr>
          <p:cNvPr id="54" name="矩形 53"/>
          <p:cNvSpPr/>
          <p:nvPr/>
        </p:nvSpPr>
        <p:spPr>
          <a:xfrm>
            <a:off x="1760755" y="5445224"/>
            <a:ext cx="1108995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英國</a:t>
            </a:r>
            <a:endParaRPr lang="en-US" altLang="zh-TW" u="sng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057136" y="5952789"/>
            <a:ext cx="655369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prstClr val="black"/>
                </a:solidFill>
                <a:ea typeface="新細明體" charset="-120"/>
              </a:rPr>
              <a:t>2018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66407" y="5063876"/>
            <a:ext cx="54643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30</a:t>
            </a: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Mbps</a:t>
            </a:r>
            <a:endParaRPr lang="zh-TW" altLang="en-US" sz="1200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123135" y="1556792"/>
            <a:ext cx="1191352" cy="5318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盧森堡</a:t>
            </a:r>
            <a:endParaRPr lang="en-US" altLang="zh-TW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722434" y="4003642"/>
            <a:ext cx="1252245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愛沙尼亞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（覆蓋率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</a:p>
        </p:txBody>
      </p:sp>
      <p:sp>
        <p:nvSpPr>
          <p:cNvPr id="59" name="矩形 58"/>
          <p:cNvSpPr/>
          <p:nvPr/>
        </p:nvSpPr>
        <p:spPr>
          <a:xfrm>
            <a:off x="6154655" y="3194568"/>
            <a:ext cx="1252246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奧地利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（覆蓋率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</a:p>
        </p:txBody>
      </p:sp>
      <p:sp>
        <p:nvSpPr>
          <p:cNvPr id="60" name="矩形 59"/>
          <p:cNvSpPr/>
          <p:nvPr/>
        </p:nvSpPr>
        <p:spPr>
          <a:xfrm>
            <a:off x="1052133" y="4566248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德國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75%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73387" y="4636109"/>
            <a:ext cx="54643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50</a:t>
            </a: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Mbps</a:t>
            </a:r>
            <a:endParaRPr lang="zh-TW" altLang="en-US" sz="1200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256027" y="4566248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德國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90%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859298" y="4056758"/>
            <a:ext cx="1029909" cy="5210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德國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</a:t>
            </a:r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50%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家戶）</a:t>
            </a:r>
            <a:endParaRPr lang="zh-TW" altLang="en-US" sz="1200" dirty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8105230" y="5952789"/>
            <a:ext cx="655369" cy="356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solidFill>
                  <a:prstClr val="black"/>
                </a:solidFill>
                <a:ea typeface="新細明體" charset="-120"/>
              </a:rPr>
              <a:t>2025</a:t>
            </a:r>
            <a:endParaRPr lang="zh-TW" altLang="en-US" dirty="0">
              <a:solidFill>
                <a:prstClr val="black"/>
              </a:solidFill>
              <a:ea typeface="新細明體" charset="-12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090298" y="3607603"/>
            <a:ext cx="744900" cy="6856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法國</a:t>
            </a:r>
            <a:endParaRPr lang="en-US" altLang="zh-TW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（覆蓋率</a:t>
            </a:r>
            <a:endParaRPr lang="en-US" altLang="zh-TW" sz="1200" dirty="0" smtClean="0">
              <a:solidFill>
                <a:prstClr val="black"/>
              </a:solidFill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en-US" altLang="zh-TW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100%</a:t>
            </a:r>
            <a:r>
              <a:rPr lang="zh-TW" altLang="en-US" sz="1200" dirty="0" smtClean="0">
                <a:solidFill>
                  <a:prstClr val="black"/>
                </a:solidFill>
                <a:latin typeface="Arial" pitchFamily="34" charset="0"/>
                <a:ea typeface="微軟正黑體" pitchFamily="34" charset="-120"/>
              </a:rPr>
              <a:t>）</a:t>
            </a:r>
          </a:p>
        </p:txBody>
      </p:sp>
      <p:sp>
        <p:nvSpPr>
          <p:cNvPr id="66" name="圓角矩形 65"/>
          <p:cNvSpPr/>
          <p:nvPr/>
        </p:nvSpPr>
        <p:spPr>
          <a:xfrm>
            <a:off x="1147338" y="3210077"/>
            <a:ext cx="7635661" cy="1347466"/>
          </a:xfrm>
          <a:prstGeom prst="roundRect">
            <a:avLst/>
          </a:prstGeom>
          <a:noFill/>
          <a:ln>
            <a:solidFill>
              <a:srgbClr val="FF33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7" name="圓角矩形 66"/>
          <p:cNvSpPr/>
          <p:nvPr/>
        </p:nvSpPr>
        <p:spPr>
          <a:xfrm>
            <a:off x="1387641" y="1589566"/>
            <a:ext cx="6233446" cy="1047346"/>
          </a:xfrm>
          <a:prstGeom prst="roundRect">
            <a:avLst/>
          </a:prstGeom>
          <a:noFill/>
          <a:ln>
            <a:solidFill>
              <a:srgbClr val="FF33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8" name="圓角矩形 67"/>
          <p:cNvSpPr/>
          <p:nvPr/>
        </p:nvSpPr>
        <p:spPr>
          <a:xfrm>
            <a:off x="5476122" y="2267608"/>
            <a:ext cx="2680848" cy="513320"/>
          </a:xfrm>
          <a:prstGeom prst="roundRect">
            <a:avLst/>
          </a:prstGeom>
          <a:noFill/>
          <a:ln>
            <a:solidFill>
              <a:srgbClr val="FF33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043608" y="351749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微軟正黑體" pitchFamily="34" charset="-120"/>
              </a:rPr>
              <a:t>臺灣</a:t>
            </a:r>
            <a:endParaRPr lang="en-US" altLang="zh-TW" sz="240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微軟正黑體" pitchFamily="34" charset="-12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300378" y="6237312"/>
            <a:ext cx="8712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2" indent="-285750">
              <a:buFont typeface="Arial" panose="020B0604020202020204" pitchFamily="34" charset="0"/>
              <a:buChar char="•"/>
            </a:pPr>
            <a:r>
              <a:rPr lang="zh-TW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加計電信與有線電視系統纜線，</a:t>
            </a:r>
            <a:r>
              <a:rPr lang="zh-TW" altLang="en-US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目前</a:t>
            </a:r>
            <a:r>
              <a:rPr lang="zh-TW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家戶</a:t>
            </a:r>
            <a:r>
              <a:rPr lang="en-US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偏鄉除外</a:t>
            </a:r>
            <a:r>
              <a:rPr lang="en-US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可接取</a:t>
            </a:r>
            <a:r>
              <a:rPr lang="en-US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100Mbps</a:t>
            </a:r>
            <a:r>
              <a:rPr lang="zh-TW" altLang="en-US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超過</a:t>
            </a:r>
            <a:r>
              <a:rPr lang="en-US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97</a:t>
            </a:r>
            <a:r>
              <a:rPr lang="zh-TW" altLang="zh-TW" sz="16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％</a:t>
            </a:r>
            <a:endParaRPr lang="zh-TW" altLang="en-US" sz="16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1G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寬頻涵蓋率今年底可達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35%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年涵蓋率將超過</a:t>
            </a:r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70%</a:t>
            </a:r>
          </a:p>
        </p:txBody>
      </p:sp>
      <p:sp>
        <p:nvSpPr>
          <p:cNvPr id="71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sp>
        <p:nvSpPr>
          <p:cNvPr id="72" name="矩形 71"/>
          <p:cNvSpPr/>
          <p:nvPr/>
        </p:nvSpPr>
        <p:spPr>
          <a:xfrm>
            <a:off x="2315845" y="2052137"/>
            <a:ext cx="6463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微軟正黑體" pitchFamily="34" charset="-120"/>
              </a:rPr>
              <a:t>臺灣</a:t>
            </a:r>
            <a:endParaRPr lang="en-US" altLang="zh-TW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en-US" altLang="zh-TW" sz="1100" u="sng" dirty="0" smtClean="0">
                <a:solidFill>
                  <a:srgbClr val="FF0000"/>
                </a:solidFill>
                <a:latin typeface="Arial" pitchFamily="34" charset="0"/>
                <a:ea typeface="微軟正黑體" pitchFamily="34" charset="-120"/>
              </a:rPr>
              <a:t>(35%)</a:t>
            </a:r>
          </a:p>
        </p:txBody>
      </p:sp>
      <p:cxnSp>
        <p:nvCxnSpPr>
          <p:cNvPr id="74" name="圖案 73"/>
          <p:cNvCxnSpPr>
            <a:stCxn id="69" idx="0"/>
            <a:endCxn id="72" idx="1"/>
          </p:cNvCxnSpPr>
          <p:nvPr/>
        </p:nvCxnSpPr>
        <p:spPr>
          <a:xfrm rot="5400000" flipH="1" flipV="1">
            <a:off x="1285603" y="2487252"/>
            <a:ext cx="1188357" cy="872127"/>
          </a:xfrm>
          <a:prstGeom prst="curvedConnector2">
            <a:avLst/>
          </a:prstGeom>
          <a:ln w="349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/>
          <p:cNvSpPr/>
          <p:nvPr/>
        </p:nvSpPr>
        <p:spPr>
          <a:xfrm>
            <a:off x="5652121" y="1700808"/>
            <a:ext cx="646331" cy="538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微軟正黑體" pitchFamily="34" charset="-120"/>
              </a:rPr>
              <a:t>臺灣</a:t>
            </a:r>
            <a:endParaRPr lang="en-US" altLang="zh-TW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微軟正黑體" pitchFamily="34" charset="-120"/>
            </a:endParaRPr>
          </a:p>
          <a:p>
            <a:pPr algn="ctr"/>
            <a:r>
              <a:rPr lang="en-US" altLang="zh-TW" sz="1100" u="sng" dirty="0" smtClean="0">
                <a:solidFill>
                  <a:srgbClr val="FF0000"/>
                </a:solidFill>
                <a:latin typeface="Arial" pitchFamily="34" charset="0"/>
                <a:ea typeface="微軟正黑體" pitchFamily="34" charset="-120"/>
              </a:rPr>
              <a:t>(&gt;70%)</a:t>
            </a:r>
          </a:p>
        </p:txBody>
      </p:sp>
      <p:cxnSp>
        <p:nvCxnSpPr>
          <p:cNvPr id="76" name="圖案 75"/>
          <p:cNvCxnSpPr>
            <a:stCxn id="72" idx="3"/>
            <a:endCxn id="75" idx="1"/>
          </p:cNvCxnSpPr>
          <p:nvPr/>
        </p:nvCxnSpPr>
        <p:spPr>
          <a:xfrm flipV="1">
            <a:off x="2962176" y="1970113"/>
            <a:ext cx="2689945" cy="359023"/>
          </a:xfrm>
          <a:prstGeom prst="curvedConnector3">
            <a:avLst>
              <a:gd name="adj1" fmla="val 50000"/>
            </a:avLst>
          </a:prstGeom>
          <a:ln w="349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3787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1224235"/>
          </a:xfrm>
        </p:spPr>
        <p:txBody>
          <a:bodyPr/>
          <a:lstStyle/>
          <a:p>
            <a:r>
              <a:rPr lang="zh-TW" altLang="en-US" sz="4400" dirty="0" smtClean="0"/>
              <a:t>  資</a:t>
            </a:r>
            <a:r>
              <a:rPr lang="zh-TW" altLang="en-US" sz="4400" dirty="0"/>
              <a:t>通訊環境</a:t>
            </a:r>
            <a:r>
              <a:rPr lang="zh-TW" altLang="en-US" sz="4400" dirty="0" smtClean="0"/>
              <a:t>整備重點</a:t>
            </a:r>
            <a:endParaRPr lang="zh-TW" altLang="en-US" sz="4400" dirty="0"/>
          </a:p>
        </p:txBody>
      </p:sp>
      <p:sp>
        <p:nvSpPr>
          <p:cNvPr id="4" name="內容版面配置區 2"/>
          <p:cNvSpPr>
            <a:spLocks noGrp="1"/>
          </p:cNvSpPr>
          <p:nvPr>
            <p:ph idx="1"/>
          </p:nvPr>
        </p:nvSpPr>
        <p:spPr>
          <a:xfrm>
            <a:off x="3059832" y="3068960"/>
            <a:ext cx="5832648" cy="2808312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88975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Font typeface="+mj-ea"/>
              <a:buAutoNum type="ea1ChtPeriod"/>
            </a:pPr>
            <a:r>
              <a:rPr lang="zh-TW" altLang="en-US" sz="3200" b="1" dirty="0" smtClean="0">
                <a:solidFill>
                  <a:srgbClr val="0070C0"/>
                </a:solidFill>
              </a:rPr>
              <a:t>行動寬頻全面普及</a:t>
            </a:r>
            <a:endParaRPr lang="en-US" altLang="zh-TW" sz="3200" b="1" dirty="0" smtClean="0">
              <a:solidFill>
                <a:srgbClr val="0070C0"/>
              </a:solidFill>
            </a:endParaRPr>
          </a:p>
          <a:p>
            <a:pPr marL="688975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Font typeface="+mj-ea"/>
              <a:buAutoNum type="ea1ChtPeriod"/>
            </a:pPr>
            <a:r>
              <a:rPr lang="zh-TW" altLang="en-US" sz="3200" b="1" dirty="0" smtClean="0">
                <a:solidFill>
                  <a:srgbClr val="0070C0"/>
                </a:solidFill>
              </a:rPr>
              <a:t>校園寬頻網路基礎</a:t>
            </a:r>
            <a:r>
              <a:rPr lang="zh-TW" altLang="zh-TW" sz="3200" b="1" dirty="0" smtClean="0">
                <a:solidFill>
                  <a:srgbClr val="0070C0"/>
                </a:solidFill>
              </a:rPr>
              <a:t>建設</a:t>
            </a:r>
            <a:r>
              <a:rPr lang="zh-TW" altLang="en-US" sz="3200" b="1" dirty="0" smtClean="0">
                <a:solidFill>
                  <a:srgbClr val="0070C0"/>
                </a:solidFill>
              </a:rPr>
              <a:t>躍升</a:t>
            </a:r>
            <a:endParaRPr lang="en-US" altLang="zh-TW" sz="3200" b="1" dirty="0" smtClean="0">
              <a:solidFill>
                <a:srgbClr val="0070C0"/>
              </a:solidFill>
            </a:endParaRPr>
          </a:p>
          <a:p>
            <a:pPr marL="688975" indent="-5143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Font typeface="+mj-ea"/>
              <a:buAutoNum type="ea1ChtPeriod"/>
            </a:pPr>
            <a:r>
              <a:rPr lang="zh-TW" altLang="en-US" sz="3200" b="1" dirty="0" smtClean="0">
                <a:solidFill>
                  <a:srgbClr val="0070C0"/>
                </a:solidFill>
              </a:rPr>
              <a:t>有線電視全面數位化</a:t>
            </a:r>
            <a:endParaRPr lang="en-US" altLang="zh-TW" sz="3200" b="1" dirty="0" smtClean="0">
              <a:solidFill>
                <a:srgbClr val="0070C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229463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251520" y="2348880"/>
            <a:ext cx="64087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itchFamily="34" charset="-120"/>
              </a:rPr>
              <a:t>寬頻</a:t>
            </a:r>
            <a:r>
              <a:rPr lang="zh-TW" altLang="en-US" sz="40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itchFamily="34" charset="-120"/>
              </a:rPr>
              <a:t>到你</a:t>
            </a:r>
            <a:r>
              <a:rPr lang="zh-TW" altLang="en-US" sz="40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itchFamily="34" charset="-120"/>
              </a:rPr>
              <a:t>家，城鄉無距離</a:t>
            </a:r>
            <a:endParaRPr lang="zh-TW" altLang="en-US" sz="4000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軟正黑體" pitchFamily="34" charset="-120"/>
            </a:endParaRPr>
          </a:p>
          <a:p>
            <a:pPr algn="ctr"/>
            <a:endParaRPr lang="zh-TW" altLang="en-US" sz="3600" i="1" dirty="0">
              <a:solidFill>
                <a:srgbClr val="0000FF"/>
              </a:solidFill>
            </a:endParaRPr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9336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一、行動</a:t>
            </a:r>
            <a:r>
              <a:rPr lang="zh-TW" altLang="en-US" dirty="0"/>
              <a:t>寬頻全面普及 </a:t>
            </a:r>
            <a:br>
              <a:rPr lang="zh-TW" altLang="en-US" dirty="0"/>
            </a:br>
            <a:r>
              <a:rPr lang="en-US" altLang="zh-TW" sz="4000" dirty="0">
                <a:solidFill>
                  <a:srgbClr val="FF9900"/>
                </a:solidFill>
              </a:rPr>
              <a:t>4G</a:t>
            </a:r>
            <a:r>
              <a:rPr lang="zh-TW" altLang="en-US" sz="4000" dirty="0">
                <a:solidFill>
                  <a:srgbClr val="FF9900"/>
                </a:solidFill>
              </a:rPr>
              <a:t>成長動能亮眼</a:t>
            </a:r>
          </a:p>
        </p:txBody>
      </p:sp>
      <p:graphicFrame>
        <p:nvGraphicFramePr>
          <p:cNvPr id="7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82109804"/>
              </p:ext>
            </p:extLst>
          </p:nvPr>
        </p:nvGraphicFramePr>
        <p:xfrm>
          <a:off x="251520" y="1556792"/>
          <a:ext cx="8640960" cy="2077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512168"/>
                <a:gridCol w="1656184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現在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今年底可達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2020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目標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4G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行動寬頻用戶數</a:t>
                      </a: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門號數</a:t>
                      </a: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endParaRPr lang="zh-TW" altLang="en-US" sz="24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720</a:t>
                      </a:r>
                      <a:r>
                        <a:rPr lang="zh-TW" altLang="en-US" sz="2000" b="1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萬戶</a:t>
                      </a:r>
                      <a:endParaRPr lang="zh-TW" altLang="en-US" sz="2000" b="1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1,000</a:t>
                      </a:r>
                      <a:r>
                        <a:rPr lang="zh-TW" altLang="en-US" sz="20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萬戶</a:t>
                      </a:r>
                      <a:endParaRPr lang="zh-TW" altLang="en-US" sz="2000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2,800</a:t>
                      </a:r>
                      <a:r>
                        <a:rPr lang="zh-TW" altLang="en-US" sz="20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萬戶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304"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4G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用戶普及率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31%</a:t>
                      </a:r>
                      <a:endParaRPr lang="zh-TW" altLang="en-US" sz="2000" b="1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43%</a:t>
                      </a:r>
                      <a:endParaRPr lang="zh-TW" altLang="en-US" sz="2000" b="1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120%</a:t>
                      </a:r>
                      <a:endParaRPr lang="zh-TW" altLang="en-US" sz="2000" b="1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880"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4G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訊號人口涵蓋率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90%</a:t>
                      </a:r>
                      <a:endParaRPr lang="zh-TW" altLang="en-US" sz="2000" b="1" kern="1200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92%</a:t>
                      </a:r>
                      <a:endParaRPr lang="zh-TW" altLang="en-US" sz="200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98%</a:t>
                      </a:r>
                      <a:endParaRPr lang="zh-TW" altLang="en-US" sz="200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5364089" y="3780036"/>
            <a:ext cx="352908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ts val="33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</a:t>
            </a:r>
            <a:r>
              <a:rPr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</a:t>
            </a:r>
            <a:r>
              <a:rPr lang="zh-TW" altLang="en-US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用戶普及率第</a:t>
            </a:r>
            <a:r>
              <a:rPr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年達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30.7%</a:t>
            </a: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成長動能超過</a:t>
            </a: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南韓第一年的</a:t>
            </a:r>
            <a:r>
              <a:rPr lang="en-US" altLang="zh-TW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20.5%</a:t>
            </a:r>
          </a:p>
          <a:p>
            <a:pPr marL="361950" indent="-361950">
              <a:lnSpc>
                <a:spcPts val="3300"/>
              </a:lnSpc>
              <a:spcBef>
                <a:spcPts val="6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預計</a:t>
            </a:r>
            <a:r>
              <a:rPr lang="en-US" altLang="zh-TW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</a:t>
            </a:r>
            <a:r>
              <a:rPr lang="zh-TW" altLang="en-US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用戶人口普及率達</a:t>
            </a:r>
            <a:r>
              <a:rPr lang="en-US" altLang="zh-TW" sz="2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120%</a:t>
            </a:r>
            <a:endParaRPr lang="en-US" altLang="zh-TW" sz="2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  <p:graphicFrame>
        <p:nvGraphicFramePr>
          <p:cNvPr id="30" name="圖表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18636150"/>
              </p:ext>
            </p:extLst>
          </p:nvPr>
        </p:nvGraphicFramePr>
        <p:xfrm>
          <a:off x="395536" y="4170861"/>
          <a:ext cx="4608512" cy="22941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" name="文字方塊 30"/>
          <p:cNvSpPr txBox="1"/>
          <p:nvPr/>
        </p:nvSpPr>
        <p:spPr>
          <a:xfrm>
            <a:off x="683568" y="6456776"/>
            <a:ext cx="7633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(2010/10)</a:t>
            </a:r>
            <a:endParaRPr lang="zh-TW" altLang="en-US" sz="10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1432385" y="6448651"/>
            <a:ext cx="7633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(2010/12)</a:t>
            </a:r>
            <a:endParaRPr lang="zh-TW" altLang="en-US" sz="10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2226204" y="6464282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(2011/7)</a:t>
            </a:r>
            <a:endParaRPr lang="zh-TW" altLang="en-US" sz="10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2915816" y="6456415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(2014/6)</a:t>
            </a:r>
            <a:endParaRPr lang="zh-TW" altLang="en-US" sz="10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-36512" y="6424746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開台</a:t>
            </a:r>
            <a:r>
              <a:rPr lang="zh-TW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endParaRPr lang="zh-TW" altLang="en-US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7265" y="3969744"/>
            <a:ext cx="9310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百萬戶</a:t>
            </a:r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51781" y="4198464"/>
            <a:ext cx="697627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49.8%</a:t>
            </a:r>
          </a:p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158M</a:t>
            </a:r>
            <a:endParaRPr lang="zh-TW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1405157" y="5130474"/>
            <a:ext cx="71205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36.5%</a:t>
            </a:r>
          </a:p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46.4M</a:t>
            </a:r>
            <a:endParaRPr lang="zh-TW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2316151" y="4607254"/>
            <a:ext cx="71205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71.4%</a:t>
            </a:r>
          </a:p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36M</a:t>
            </a:r>
            <a:endParaRPr lang="zh-TW" altLang="en-US" sz="1400" dirty="0"/>
          </a:p>
        </p:txBody>
      </p:sp>
      <p:sp>
        <p:nvSpPr>
          <p:cNvPr id="48" name="矩形 47"/>
          <p:cNvSpPr/>
          <p:nvPr/>
        </p:nvSpPr>
        <p:spPr>
          <a:xfrm>
            <a:off x="2934801" y="5171642"/>
            <a:ext cx="697627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30.7%</a:t>
            </a:r>
          </a:p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7.2M</a:t>
            </a:r>
            <a:endParaRPr lang="zh-TW" altLang="en-US" sz="1400" dirty="0"/>
          </a:p>
        </p:txBody>
      </p:sp>
      <p:sp>
        <p:nvSpPr>
          <p:cNvPr id="49" name="矩形 48"/>
          <p:cNvSpPr/>
          <p:nvPr/>
        </p:nvSpPr>
        <p:spPr>
          <a:xfrm>
            <a:off x="3419872" y="3861048"/>
            <a:ext cx="80182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119.8%</a:t>
            </a:r>
          </a:p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28M</a:t>
            </a:r>
            <a:endParaRPr lang="zh-TW" altLang="en-US" sz="1400" dirty="0"/>
          </a:p>
        </p:txBody>
      </p:sp>
      <p:sp>
        <p:nvSpPr>
          <p:cNvPr id="50" name="矩形 49"/>
          <p:cNvSpPr/>
          <p:nvPr/>
        </p:nvSpPr>
        <p:spPr>
          <a:xfrm>
            <a:off x="3665481" y="4437261"/>
            <a:ext cx="618487" cy="185364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矩形 50"/>
          <p:cNvSpPr/>
          <p:nvPr/>
        </p:nvSpPr>
        <p:spPr>
          <a:xfrm>
            <a:off x="899592" y="3908771"/>
            <a:ext cx="432048" cy="14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矩形 51"/>
          <p:cNvSpPr/>
          <p:nvPr/>
        </p:nvSpPr>
        <p:spPr>
          <a:xfrm>
            <a:off x="1425986" y="3908771"/>
            <a:ext cx="432048" cy="144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矩形 52"/>
          <p:cNvSpPr/>
          <p:nvPr/>
        </p:nvSpPr>
        <p:spPr>
          <a:xfrm>
            <a:off x="907543" y="3706380"/>
            <a:ext cx="432048" cy="14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4" name="矩形 53"/>
          <p:cNvSpPr/>
          <p:nvPr/>
        </p:nvSpPr>
        <p:spPr>
          <a:xfrm>
            <a:off x="1433937" y="3706380"/>
            <a:ext cx="432048" cy="144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5" name="矩形 54"/>
          <p:cNvSpPr/>
          <p:nvPr/>
        </p:nvSpPr>
        <p:spPr>
          <a:xfrm>
            <a:off x="1924323" y="3777923"/>
            <a:ext cx="1641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</a:t>
            </a: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用戶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普及率</a:t>
            </a:r>
            <a:endParaRPr lang="en-US" altLang="zh-TW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974198" y="3578524"/>
            <a:ext cx="1180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</a:t>
            </a: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用戶數</a:t>
            </a:r>
            <a:endParaRPr lang="en-US" altLang="zh-TW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-66500" y="6607726"/>
            <a:ext cx="29001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</a:t>
            </a:r>
            <a:r>
              <a:rPr lang="zh-TW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车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endParaRPr lang="zh-TW" altLang="en-US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182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一、行動寬頻全面普及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3200" dirty="0" smtClean="0">
                <a:solidFill>
                  <a:srgbClr val="FF9900"/>
                </a:solidFill>
              </a:rPr>
              <a:t>我國</a:t>
            </a:r>
            <a:r>
              <a:rPr lang="en-US" altLang="zh-TW" sz="3200" dirty="0" smtClean="0">
                <a:solidFill>
                  <a:srgbClr val="FF9900"/>
                </a:solidFill>
              </a:rPr>
              <a:t>LTE</a:t>
            </a:r>
            <a:r>
              <a:rPr lang="zh-TW" altLang="en-US" sz="3200" dirty="0" smtClean="0">
                <a:solidFill>
                  <a:srgbClr val="FF9900"/>
                </a:solidFill>
              </a:rPr>
              <a:t>下載速度全球第</a:t>
            </a:r>
            <a:r>
              <a:rPr lang="en-US" altLang="zh-TW" sz="3200" dirty="0" smtClean="0">
                <a:solidFill>
                  <a:srgbClr val="FF9900"/>
                </a:solidFill>
              </a:rPr>
              <a:t>8</a:t>
            </a:r>
            <a:endParaRPr lang="zh-TW" altLang="en-US" sz="3200" dirty="0">
              <a:solidFill>
                <a:srgbClr val="FF990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83568" y="6381328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資料</a:t>
            </a:r>
            <a:r>
              <a:rPr lang="zh-TW" altLang="en-US" dirty="0" smtClean="0"/>
              <a:t>來源：</a:t>
            </a:r>
            <a:r>
              <a:rPr lang="en-US" altLang="zh-TW" dirty="0" err="1" smtClean="0"/>
              <a:t>Opensignal</a:t>
            </a:r>
            <a:r>
              <a:rPr lang="en-US" altLang="zh-TW" dirty="0" smtClean="0"/>
              <a:t>; </a:t>
            </a:r>
            <a:r>
              <a:rPr lang="zh-TW" altLang="en-US" dirty="0" smtClean="0"/>
              <a:t>資料時間：</a:t>
            </a:r>
            <a:r>
              <a:rPr lang="en-US" altLang="zh-TW" dirty="0" smtClean="0"/>
              <a:t>2015/05</a:t>
            </a:r>
            <a:endParaRPr lang="zh-TW" altLang="en-US" dirty="0"/>
          </a:p>
        </p:txBody>
      </p:sp>
      <p:grpSp>
        <p:nvGrpSpPr>
          <p:cNvPr id="15" name="群組 14"/>
          <p:cNvGrpSpPr/>
          <p:nvPr/>
        </p:nvGrpSpPr>
        <p:grpSpPr>
          <a:xfrm>
            <a:off x="182876" y="1525752"/>
            <a:ext cx="8496944" cy="4809485"/>
            <a:chOff x="504381" y="784121"/>
            <a:chExt cx="9399275" cy="5256051"/>
          </a:xfrm>
        </p:grpSpPr>
        <p:pic>
          <p:nvPicPr>
            <p:cNvPr id="16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5606" t="8623" r="7134" b="5704"/>
            <a:stretch>
              <a:fillRect/>
            </a:stretch>
          </p:blipFill>
          <p:spPr bwMode="auto">
            <a:xfrm>
              <a:off x="504381" y="784121"/>
              <a:ext cx="9399275" cy="5188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文字方塊 16"/>
            <p:cNvSpPr txBox="1"/>
            <p:nvPr/>
          </p:nvSpPr>
          <p:spPr>
            <a:xfrm>
              <a:off x="1079220" y="4915428"/>
              <a:ext cx="8800912" cy="1124744"/>
            </a:xfrm>
            <a:prstGeom prst="rect">
              <a:avLst/>
            </a:prstGeom>
            <a:solidFill>
              <a:schemeClr val="accent3"/>
            </a:solidFill>
          </p:spPr>
          <p:txBody>
            <a:bodyPr vert="eaVert" wrap="square" rtlCol="0" anchor="ctr">
              <a:spAutoFit/>
            </a:bodyPr>
            <a:lstStyle/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伊朗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/>
                <a:t>阿烏地</a:t>
              </a:r>
              <a:r>
                <a:rPr lang="zh-TW" altLang="en-US" sz="1200" dirty="0" smtClean="0"/>
                <a:t>阿拉</a:t>
              </a:r>
              <a:r>
                <a:rPr lang="zh-TW" altLang="en-US" sz="1200" dirty="0"/>
                <a:t>伯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科威特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菲律賓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泰國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墨西哥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南非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美國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俄羅斯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日本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印尼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香港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馬來西亞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英國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瑞典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巴西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阿根廷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挪威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哥倫比亞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德國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荷蘭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加拿大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義大利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波蘭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南韓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澳洲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/>
                <a:t>瑞士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台灣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芬蘭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法國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匈牙利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西班牙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丹麥</a:t>
              </a:r>
              <a:endParaRPr lang="en-US" altLang="zh-TW" sz="1200" dirty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智利</a:t>
              </a:r>
              <a:endParaRPr lang="en-US" altLang="zh-TW" sz="1200" dirty="0" smtClean="0"/>
            </a:p>
            <a:p>
              <a:pPr algn="just">
                <a:spcBef>
                  <a:spcPts val="320"/>
                </a:spcBef>
              </a:pPr>
              <a:r>
                <a:rPr lang="zh-TW" altLang="en-US" sz="1200" dirty="0" smtClean="0"/>
                <a:t>新加坡</a:t>
              </a:r>
              <a:endParaRPr lang="en-US" altLang="zh-TW" sz="1200" dirty="0" smtClean="0"/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792760" y="1340768"/>
              <a:ext cx="61926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dirty="0" smtClean="0"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第一名</a:t>
              </a:r>
              <a:r>
                <a:rPr lang="zh-TW" altLang="en-US" sz="2400" b="1" dirty="0" smtClean="0">
                  <a:solidFill>
                    <a:srgbClr val="FF000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新加坡</a:t>
              </a:r>
              <a:r>
                <a:rPr lang="zh-TW" altLang="en-US" sz="2400" dirty="0" smtClean="0"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下載速度 </a:t>
              </a:r>
              <a:r>
                <a:rPr lang="en-US" altLang="zh-TW" sz="2400" dirty="0" smtClean="0"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24M  </a:t>
              </a:r>
              <a:r>
                <a:rPr lang="zh-TW" altLang="en-US" sz="2400" b="1" dirty="0" smtClean="0">
                  <a:solidFill>
                    <a:srgbClr val="FF000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我國</a:t>
              </a:r>
              <a:r>
                <a:rPr lang="zh-TW" altLang="en-US" sz="2400" dirty="0" smtClean="0"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 </a:t>
              </a:r>
              <a:r>
                <a:rPr lang="en-US" altLang="zh-TW" sz="2400" dirty="0" smtClean="0"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16M</a:t>
              </a:r>
              <a:endParaRPr lang="zh-TW" altLang="en-US" sz="2400" dirty="0"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9" name="圓角矩形 8"/>
          <p:cNvSpPr/>
          <p:nvPr/>
        </p:nvSpPr>
        <p:spPr>
          <a:xfrm>
            <a:off x="2300994" y="2758795"/>
            <a:ext cx="360040" cy="3168352"/>
          </a:xfrm>
          <a:prstGeom prst="roundRect">
            <a:avLst/>
          </a:prstGeom>
          <a:noFill/>
          <a:ln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224235"/>
          </a:xfrm>
        </p:spPr>
        <p:txBody>
          <a:bodyPr/>
          <a:lstStyle/>
          <a:p>
            <a:r>
              <a:rPr lang="zh-TW" altLang="en-US" sz="4400" dirty="0"/>
              <a:t>一、行動寬頻全面普及 </a:t>
            </a:r>
            <a:r>
              <a:rPr lang="en-US" altLang="zh-TW" sz="4400" dirty="0" smtClean="0"/>
              <a:t>      </a:t>
            </a:r>
            <a:r>
              <a:rPr lang="zh-TW" altLang="en-US" sz="4400" dirty="0" smtClean="0"/>
              <a:t> </a:t>
            </a:r>
            <a:r>
              <a:rPr lang="zh-TW" altLang="en-US" sz="3800" dirty="0"/>
              <a:t/>
            </a:r>
            <a:br>
              <a:rPr lang="zh-TW" altLang="en-US" sz="3800" dirty="0"/>
            </a:br>
            <a:r>
              <a:rPr lang="en-US" altLang="zh-TW" sz="3800" dirty="0"/>
              <a:t> </a:t>
            </a:r>
            <a:r>
              <a:rPr lang="en-US" altLang="zh-TW" sz="3800" dirty="0" smtClean="0"/>
              <a:t>   </a:t>
            </a:r>
            <a:r>
              <a:rPr lang="zh-TW" altLang="en-US" sz="4000" dirty="0">
                <a:solidFill>
                  <a:srgbClr val="FF9900"/>
                </a:solidFill>
              </a:rPr>
              <a:t>推動措施</a:t>
            </a:r>
          </a:p>
        </p:txBody>
      </p:sp>
      <p:sp>
        <p:nvSpPr>
          <p:cNvPr id="1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  <p:graphicFrame>
        <p:nvGraphicFramePr>
          <p:cNvPr id="20" name="圖表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18911259"/>
              </p:ext>
            </p:extLst>
          </p:nvPr>
        </p:nvGraphicFramePr>
        <p:xfrm>
          <a:off x="65572" y="1412875"/>
          <a:ext cx="3447488" cy="5141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矩形 20"/>
          <p:cNvSpPr/>
          <p:nvPr/>
        </p:nvSpPr>
        <p:spPr>
          <a:xfrm>
            <a:off x="2419277" y="4509120"/>
            <a:ext cx="100059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4G: 720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73333" y="3117726"/>
            <a:ext cx="8226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3G: </a:t>
            </a:r>
            <a:b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2,047</a:t>
            </a:r>
            <a:r>
              <a:rPr lang="zh-TW" altLang="en-US" sz="14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14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066947" y="5090996"/>
            <a:ext cx="423193" cy="369332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>
            <a:sp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2G: </a:t>
            </a:r>
            <a:b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155</a:t>
            </a:r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內容版面配置區 2"/>
          <p:cNvSpPr>
            <a:spLocks noGrp="1"/>
          </p:cNvSpPr>
          <p:nvPr>
            <p:ph idx="1"/>
          </p:nvPr>
        </p:nvSpPr>
        <p:spPr>
          <a:xfrm>
            <a:off x="3419872" y="1484784"/>
            <a:ext cx="5616624" cy="5256584"/>
          </a:xfrm>
        </p:spPr>
        <p:txBody>
          <a:bodyPr/>
          <a:lstStyle/>
          <a:p>
            <a:pPr>
              <a:spcBef>
                <a:spcPts val="0"/>
              </a:spcBef>
              <a:buClr>
                <a:srgbClr val="002060"/>
              </a:buClr>
            </a:pPr>
            <a:r>
              <a:rPr lang="en-US" altLang="zh-TW" sz="2200" b="1" dirty="0" smtClean="0">
                <a:solidFill>
                  <a:srgbClr val="C00000"/>
                </a:solidFill>
              </a:rPr>
              <a:t>2G/3G</a:t>
            </a:r>
            <a:r>
              <a:rPr lang="zh-TW" altLang="en-US" sz="2200" b="1" dirty="0" smtClean="0">
                <a:solidFill>
                  <a:srgbClr val="C00000"/>
                </a:solidFill>
              </a:rPr>
              <a:t>執照將於</a:t>
            </a:r>
            <a:r>
              <a:rPr lang="en-US" altLang="zh-TW" sz="2200" b="1" dirty="0" smtClean="0">
                <a:solidFill>
                  <a:srgbClr val="C00000"/>
                </a:solidFill>
              </a:rPr>
              <a:t>2018</a:t>
            </a:r>
            <a:r>
              <a:rPr lang="zh-TW" altLang="en-US" sz="2200" b="1" dirty="0" smtClean="0">
                <a:solidFill>
                  <a:srgbClr val="C00000"/>
                </a:solidFill>
              </a:rPr>
              <a:t>年</a:t>
            </a:r>
            <a:r>
              <a:rPr lang="zh-TW" altLang="en-US" sz="2200" b="1" dirty="0">
                <a:solidFill>
                  <a:srgbClr val="C00000"/>
                </a:solidFill>
              </a:rPr>
              <a:t>前</a:t>
            </a:r>
            <a:r>
              <a:rPr lang="zh-TW" altLang="en-US" sz="2200" b="1" dirty="0" smtClean="0">
                <a:solidFill>
                  <a:srgbClr val="C00000"/>
                </a:solidFill>
              </a:rPr>
              <a:t>屆期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，方案執行成果將可確保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2G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與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3G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用戶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(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約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2,200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萬戶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)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無縫轉移至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4G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，引領我國產業全面進入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4G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時代</a:t>
            </a:r>
            <a:endParaRPr lang="en-US" altLang="zh-TW" sz="22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p"/>
            </a:pPr>
            <a:r>
              <a:rPr lang="zh-TW" altLang="en-US" sz="2200" b="1" dirty="0" smtClean="0">
                <a:solidFill>
                  <a:srgbClr val="C00000"/>
                </a:solidFill>
              </a:rPr>
              <a:t>加速行動寬頻服務及產業發展方案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於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2014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年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5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月完成核定，預計以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3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年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(2015~2017)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 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150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億元的經費，加速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4G</a:t>
            </a:r>
            <a:r>
              <a:rPr lang="zh-TW" altLang="en-US" sz="2200" b="1" dirty="0">
                <a:solidFill>
                  <a:srgbClr val="002060"/>
                </a:solidFill>
              </a:rPr>
              <a:t>行動寬頻服務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及產業發展：</a:t>
            </a:r>
            <a:endParaRPr lang="en-US" altLang="zh-TW" sz="2200" b="1" dirty="0" smtClean="0">
              <a:solidFill>
                <a:srgbClr val="002060"/>
              </a:solidFill>
            </a:endParaRPr>
          </a:p>
          <a:p>
            <a:pPr marL="365125" lvl="1" indent="-182563">
              <a:spcBef>
                <a:spcPts val="0"/>
              </a:spcBef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rgbClr val="C00000"/>
                </a:solidFill>
              </a:rPr>
              <a:t>加速</a:t>
            </a:r>
            <a:r>
              <a:rPr lang="en-US" altLang="zh-TW" sz="2000" dirty="0" smtClean="0">
                <a:solidFill>
                  <a:srgbClr val="C00000"/>
                </a:solidFill>
              </a:rPr>
              <a:t>4G</a:t>
            </a:r>
            <a:r>
              <a:rPr lang="zh-TW" altLang="en-US" sz="2000" dirty="0" smtClean="0">
                <a:solidFill>
                  <a:srgbClr val="C00000"/>
                </a:solidFill>
              </a:rPr>
              <a:t>基礎建設</a:t>
            </a:r>
            <a:r>
              <a:rPr lang="zh-TW" altLang="en-US" sz="2000" dirty="0" smtClean="0">
                <a:solidFill>
                  <a:srgbClr val="002060"/>
                </a:solidFill>
              </a:rPr>
              <a:t>：推動跨</a:t>
            </a:r>
            <a:r>
              <a:rPr lang="zh-TW" altLang="en-US" sz="2000" dirty="0">
                <a:solidFill>
                  <a:srgbClr val="002060"/>
                </a:solidFill>
              </a:rPr>
              <a:t>部會聯合</a:t>
            </a:r>
            <a:r>
              <a:rPr lang="zh-TW" altLang="en-US" sz="2000" dirty="0" smtClean="0">
                <a:solidFill>
                  <a:srgbClr val="002060"/>
                </a:solidFill>
              </a:rPr>
              <a:t>宣導與釋出</a:t>
            </a:r>
            <a:r>
              <a:rPr lang="zh-TW" altLang="en-US" sz="2000" dirty="0">
                <a:solidFill>
                  <a:srgbClr val="002060"/>
                </a:solidFill>
              </a:rPr>
              <a:t>公有建物建置基地</a:t>
            </a:r>
            <a:r>
              <a:rPr lang="zh-TW" altLang="en-US" sz="2000" dirty="0" smtClean="0">
                <a:solidFill>
                  <a:srgbClr val="002060"/>
                </a:solidFill>
              </a:rPr>
              <a:t>臺</a:t>
            </a:r>
            <a:endParaRPr lang="en-US" altLang="zh-TW" sz="2000" dirty="0" smtClean="0">
              <a:solidFill>
                <a:srgbClr val="002060"/>
              </a:solidFill>
            </a:endParaRPr>
          </a:p>
          <a:p>
            <a:pPr marL="365125" lvl="1" indent="-182563">
              <a:spcBef>
                <a:spcPts val="0"/>
              </a:spcBef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solidFill>
                  <a:srgbClr val="C00000"/>
                </a:solidFill>
              </a:rPr>
              <a:t>加速</a:t>
            </a:r>
            <a:r>
              <a:rPr lang="en-US" altLang="zh-TW" sz="2000" dirty="0" smtClean="0">
                <a:solidFill>
                  <a:srgbClr val="C00000"/>
                </a:solidFill>
              </a:rPr>
              <a:t>4G</a:t>
            </a:r>
            <a:r>
              <a:rPr lang="zh-TW" altLang="en-US" sz="2000" dirty="0" smtClean="0">
                <a:solidFill>
                  <a:srgbClr val="C00000"/>
                </a:solidFill>
              </a:rPr>
              <a:t>服務普及</a:t>
            </a:r>
            <a:r>
              <a:rPr lang="zh-TW" altLang="en-US" sz="2000" dirty="0" smtClean="0">
                <a:solidFill>
                  <a:srgbClr val="002060"/>
                </a:solidFill>
              </a:rPr>
              <a:t>：推動相關服務，如</a:t>
            </a:r>
            <a:endParaRPr lang="en-US" altLang="zh-TW" sz="20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zh-TW" altLang="en-US" sz="1600" dirty="0" smtClean="0">
                <a:solidFill>
                  <a:srgbClr val="002060"/>
                </a:solidFill>
              </a:rPr>
              <a:t>智慧安全</a:t>
            </a:r>
            <a:endParaRPr lang="en-US" altLang="zh-TW" sz="16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zh-TW" altLang="en-US" sz="1600" dirty="0" smtClean="0">
                <a:solidFill>
                  <a:srgbClr val="002060"/>
                </a:solidFill>
              </a:rPr>
              <a:t>智慧</a:t>
            </a:r>
            <a:r>
              <a:rPr lang="zh-TW" altLang="en-US" sz="1600" dirty="0">
                <a:solidFill>
                  <a:srgbClr val="002060"/>
                </a:solidFill>
              </a:rPr>
              <a:t>照</a:t>
            </a:r>
            <a:r>
              <a:rPr lang="zh-TW" altLang="en-US" sz="1600" dirty="0" smtClean="0">
                <a:solidFill>
                  <a:srgbClr val="002060"/>
                </a:solidFill>
              </a:rPr>
              <a:t>護</a:t>
            </a:r>
            <a:endParaRPr lang="en-US" altLang="zh-TW" sz="16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zh-TW" altLang="en-US" sz="1600" dirty="0" smtClean="0">
                <a:solidFill>
                  <a:srgbClr val="002060"/>
                </a:solidFill>
              </a:rPr>
              <a:t>智慧</a:t>
            </a:r>
            <a:r>
              <a:rPr lang="zh-TW" altLang="en-US" sz="1600" dirty="0">
                <a:solidFill>
                  <a:srgbClr val="002060"/>
                </a:solidFill>
              </a:rPr>
              <a:t>物</a:t>
            </a:r>
            <a:r>
              <a:rPr lang="zh-TW" altLang="en-US" sz="1600" dirty="0" smtClean="0">
                <a:solidFill>
                  <a:srgbClr val="002060"/>
                </a:solidFill>
              </a:rPr>
              <a:t>流</a:t>
            </a:r>
            <a:endParaRPr lang="en-US" altLang="zh-TW" sz="16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zh-TW" altLang="en-US" sz="1600" dirty="0" smtClean="0">
                <a:solidFill>
                  <a:srgbClr val="002060"/>
                </a:solidFill>
              </a:rPr>
              <a:t>智慧支付</a:t>
            </a:r>
            <a:endParaRPr lang="en-US" altLang="zh-TW" sz="16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zh-TW" altLang="en-US" sz="1600" dirty="0" smtClean="0">
                <a:solidFill>
                  <a:srgbClr val="002060"/>
                </a:solidFill>
              </a:rPr>
              <a:t>智慧運輸</a:t>
            </a:r>
            <a:endParaRPr lang="en-US" altLang="zh-TW" sz="1600" dirty="0" smtClean="0">
              <a:solidFill>
                <a:srgbClr val="002060"/>
              </a:solidFill>
            </a:endParaRPr>
          </a:p>
          <a:p>
            <a:pPr marL="765175" lvl="2" indent="-182563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ü"/>
            </a:pPr>
            <a:r>
              <a:rPr lang="en-US" altLang="zh-TW" sz="1600" dirty="0" smtClean="0">
                <a:solidFill>
                  <a:srgbClr val="002060"/>
                </a:solidFill>
              </a:rPr>
              <a:t>4G</a:t>
            </a:r>
            <a:r>
              <a:rPr lang="zh-TW" altLang="en-US" sz="1600" dirty="0">
                <a:solidFill>
                  <a:srgbClr val="002060"/>
                </a:solidFill>
              </a:rPr>
              <a:t>寬頻智慧城市</a:t>
            </a:r>
            <a:r>
              <a:rPr lang="zh-TW" altLang="en-US" sz="1600" dirty="0" smtClean="0">
                <a:solidFill>
                  <a:srgbClr val="002060"/>
                </a:solidFill>
              </a:rPr>
              <a:t>應用</a:t>
            </a:r>
            <a:endParaRPr lang="en-US" altLang="zh-TW" sz="16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27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一、行動</a:t>
            </a:r>
            <a:r>
              <a:rPr lang="zh-TW" altLang="en-US" dirty="0"/>
              <a:t>寬頻全面普及</a:t>
            </a:r>
            <a:br>
              <a:rPr lang="zh-TW" altLang="en-US" dirty="0"/>
            </a:br>
            <a:r>
              <a:rPr lang="zh-TW" altLang="en-US" sz="4000" dirty="0">
                <a:solidFill>
                  <a:srgbClr val="FF9900"/>
                </a:solidFill>
              </a:rPr>
              <a:t>盤點頻譜供應</a:t>
            </a:r>
            <a:r>
              <a:rPr lang="zh-TW" altLang="en-US" sz="4000" dirty="0" smtClean="0">
                <a:solidFill>
                  <a:srgbClr val="FF9900"/>
                </a:solidFill>
              </a:rPr>
              <a:t>需求</a:t>
            </a:r>
            <a:r>
              <a:rPr lang="en-US" altLang="zh-TW" sz="4000" dirty="0" smtClean="0">
                <a:solidFill>
                  <a:srgbClr val="FF9900"/>
                </a:solidFill>
              </a:rPr>
              <a:t>(1/2)</a:t>
            </a:r>
            <a:endParaRPr lang="zh-TW" altLang="en-US" sz="4000" dirty="0">
              <a:solidFill>
                <a:srgbClr val="FF9900"/>
              </a:solidFill>
            </a:endParaRP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6981825" y="66353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6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10" name="內容版面配置區 6"/>
          <p:cNvSpPr txBox="1">
            <a:spLocks noGrp="1"/>
          </p:cNvSpPr>
          <p:nvPr>
            <p:ph idx="1"/>
          </p:nvPr>
        </p:nvSpPr>
        <p:spPr>
          <a:xfrm>
            <a:off x="107504" y="4437112"/>
            <a:ext cx="8856984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4500" indent="-261938">
              <a:spcBef>
                <a:spcPts val="0"/>
              </a:spcBef>
              <a:buFont typeface="Arial" pitchFamily="34" charset="0"/>
              <a:buChar char="•"/>
            </a:pPr>
            <a:r>
              <a:rPr lang="en-US" altLang="zh-TW" sz="1700" dirty="0" smtClean="0">
                <a:solidFill>
                  <a:srgbClr val="002060"/>
                </a:solidFill>
              </a:rPr>
              <a:t>2013</a:t>
            </a:r>
            <a:r>
              <a:rPr lang="zh-TW" altLang="en-US" sz="1700" dirty="0" smtClean="0">
                <a:solidFill>
                  <a:srgbClr val="002060"/>
                </a:solidFill>
              </a:rPr>
              <a:t>年第一次行動寬頻釋照已釋出</a:t>
            </a:r>
            <a:r>
              <a:rPr lang="en-US" altLang="zh-TW" sz="1700" dirty="0" smtClean="0">
                <a:solidFill>
                  <a:srgbClr val="002060"/>
                </a:solidFill>
              </a:rPr>
              <a:t>270MHz</a:t>
            </a:r>
            <a:r>
              <a:rPr lang="zh-TW" altLang="en-US" sz="1700" dirty="0" smtClean="0">
                <a:solidFill>
                  <a:srgbClr val="002060"/>
                </a:solidFill>
              </a:rPr>
              <a:t>，預計</a:t>
            </a:r>
            <a:r>
              <a:rPr lang="en-US" altLang="zh-TW" sz="1700" dirty="0" smtClean="0">
                <a:solidFill>
                  <a:srgbClr val="002060"/>
                </a:solidFill>
              </a:rPr>
              <a:t>2015-2017</a:t>
            </a:r>
            <a:r>
              <a:rPr lang="zh-TW" altLang="en-US" sz="1700" dirty="0" smtClean="0">
                <a:solidFill>
                  <a:srgbClr val="002060"/>
                </a:solidFill>
              </a:rPr>
              <a:t>年可再釋出</a:t>
            </a:r>
            <a:r>
              <a:rPr lang="en-US" altLang="zh-TW" sz="1700" dirty="0" smtClean="0">
                <a:solidFill>
                  <a:srgbClr val="002060"/>
                </a:solidFill>
              </a:rPr>
              <a:t>410MHz</a:t>
            </a:r>
            <a:r>
              <a:rPr lang="zh-TW" altLang="en-US" sz="1700" dirty="0" smtClean="0">
                <a:solidFill>
                  <a:srgbClr val="002060"/>
                </a:solidFill>
              </a:rPr>
              <a:t>。加上國際觀察中的頻寬</a:t>
            </a:r>
            <a:r>
              <a:rPr lang="en-US" altLang="zh-TW" sz="1700" dirty="0" smtClean="0">
                <a:solidFill>
                  <a:srgbClr val="002060"/>
                </a:solidFill>
              </a:rPr>
              <a:t>(</a:t>
            </a:r>
            <a:r>
              <a:rPr lang="zh-TW" altLang="en-US" sz="1700" dirty="0" smtClean="0">
                <a:solidFill>
                  <a:srgbClr val="002060"/>
                </a:solidFill>
              </a:rPr>
              <a:t>約</a:t>
            </a:r>
            <a:r>
              <a:rPr lang="en-US" altLang="zh-TW" sz="1700" dirty="0" smtClean="0">
                <a:solidFill>
                  <a:srgbClr val="002060"/>
                </a:solidFill>
              </a:rPr>
              <a:t>465MHz)</a:t>
            </a:r>
            <a:r>
              <a:rPr lang="zh-TW" altLang="en-US" sz="1700" dirty="0" smtClean="0">
                <a:solidFill>
                  <a:srgbClr val="002060"/>
                </a:solidFill>
              </a:rPr>
              <a:t>，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總計至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2020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年可累計供應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1,145MHz</a:t>
            </a:r>
          </a:p>
          <a:p>
            <a:pPr marL="444500" indent="-261938">
              <a:spcBef>
                <a:spcPts val="0"/>
              </a:spcBef>
              <a:buFont typeface="Arial" pitchFamily="34" charset="0"/>
              <a:buChar char="•"/>
            </a:pPr>
            <a:r>
              <a:rPr lang="zh-TW" altLang="en-US" sz="1700" b="1" dirty="0">
                <a:solidFill>
                  <a:srgbClr val="002060"/>
                </a:solidFill>
              </a:rPr>
              <a:t>空白頻譜</a:t>
            </a:r>
            <a:r>
              <a:rPr lang="en-US" altLang="zh-TW" sz="1700" b="1" dirty="0">
                <a:solidFill>
                  <a:srgbClr val="002060"/>
                </a:solidFill>
              </a:rPr>
              <a:t>(White</a:t>
            </a:r>
            <a:r>
              <a:rPr lang="zh-TW" altLang="en-US" sz="1700" b="1" dirty="0">
                <a:solidFill>
                  <a:srgbClr val="002060"/>
                </a:solidFill>
              </a:rPr>
              <a:t> </a:t>
            </a:r>
            <a:r>
              <a:rPr lang="en-US" altLang="zh-TW" sz="1700" b="1" dirty="0">
                <a:solidFill>
                  <a:srgbClr val="002060"/>
                </a:solidFill>
              </a:rPr>
              <a:t>Space)</a:t>
            </a:r>
            <a:r>
              <a:rPr lang="zh-TW" altLang="en-US" sz="1700" b="1" dirty="0"/>
              <a:t>：</a:t>
            </a:r>
            <a:r>
              <a:rPr lang="en-US" altLang="zh-TW" sz="1700" dirty="0"/>
              <a:t> </a:t>
            </a:r>
            <a:r>
              <a:rPr lang="zh-TW" altLang="en-US" sz="1700" dirty="0">
                <a:solidFill>
                  <a:srgbClr val="002060"/>
                </a:solidFill>
              </a:rPr>
              <a:t>資策會</a:t>
            </a:r>
            <a:r>
              <a:rPr lang="en-US" altLang="zh-TW" sz="1700" dirty="0">
                <a:solidFill>
                  <a:srgbClr val="002060"/>
                </a:solidFill>
              </a:rPr>
              <a:t>2013</a:t>
            </a:r>
            <a:r>
              <a:rPr lang="zh-TW" altLang="zh-TW" sz="1700" dirty="0">
                <a:solidFill>
                  <a:srgbClr val="002060"/>
                </a:solidFill>
              </a:rPr>
              <a:t>年啟動「偏鄉地區無線寬頻示範建置」</a:t>
            </a:r>
            <a:r>
              <a:rPr lang="zh-TW" altLang="zh-TW" sz="1700" dirty="0" smtClean="0">
                <a:solidFill>
                  <a:srgbClr val="002060"/>
                </a:solidFill>
              </a:rPr>
              <a:t>計畫</a:t>
            </a:r>
            <a:r>
              <a:rPr lang="zh-TW" altLang="en-US" sz="1700" dirty="0" smtClean="0">
                <a:solidFill>
                  <a:srgbClr val="002060"/>
                </a:solidFill>
              </a:rPr>
              <a:t>  </a:t>
            </a:r>
            <a:r>
              <a:rPr lang="zh-TW" altLang="zh-TW" sz="1700" dirty="0" smtClean="0">
                <a:solidFill>
                  <a:srgbClr val="002060"/>
                </a:solidFill>
              </a:rPr>
              <a:t>（</a:t>
            </a:r>
            <a:r>
              <a:rPr lang="en-US" altLang="zh-TW" sz="1700" dirty="0" err="1">
                <a:solidFill>
                  <a:srgbClr val="002060"/>
                </a:solidFill>
              </a:rPr>
              <a:t>i</a:t>
            </a:r>
            <a:r>
              <a:rPr lang="en-US" altLang="zh-TW" sz="1700" dirty="0">
                <a:solidFill>
                  <a:srgbClr val="002060"/>
                </a:solidFill>
              </a:rPr>
              <a:t>-Tribe</a:t>
            </a:r>
            <a:r>
              <a:rPr lang="zh-TW" altLang="zh-TW" sz="1700" dirty="0">
                <a:solidFill>
                  <a:srgbClr val="002060"/>
                </a:solidFill>
              </a:rPr>
              <a:t>），於桃園縣復興鄉進行</a:t>
            </a:r>
            <a:r>
              <a:rPr lang="zh-TW" altLang="en-US" sz="1700" dirty="0">
                <a:solidFill>
                  <a:srgbClr val="002060"/>
                </a:solidFill>
              </a:rPr>
              <a:t>空白</a:t>
            </a:r>
            <a:r>
              <a:rPr lang="zh-TW" altLang="zh-TW" sz="1700" dirty="0">
                <a:solidFill>
                  <a:srgbClr val="002060"/>
                </a:solidFill>
              </a:rPr>
              <a:t>頻譜的測試</a:t>
            </a:r>
          </a:p>
          <a:p>
            <a:pPr marL="444500" indent="-261938">
              <a:spcBef>
                <a:spcPts val="0"/>
              </a:spcBef>
              <a:buFont typeface="Arial" pitchFamily="34" charset="0"/>
              <a:buChar char="•"/>
            </a:pPr>
            <a:r>
              <a:rPr lang="zh-TW" altLang="en-US" sz="1700" dirty="0" smtClean="0">
                <a:solidFill>
                  <a:srgbClr val="002060"/>
                </a:solidFill>
              </a:rPr>
              <a:t>根據</a:t>
            </a:r>
            <a:r>
              <a:rPr lang="en-US" altLang="zh-TW" sz="1700" dirty="0" smtClean="0">
                <a:solidFill>
                  <a:srgbClr val="002060"/>
                </a:solidFill>
              </a:rPr>
              <a:t>ITU</a:t>
            </a:r>
            <a:r>
              <a:rPr lang="zh-TW" altLang="en-US" sz="1700" dirty="0" smtClean="0">
                <a:solidFill>
                  <a:srgbClr val="002060"/>
                </a:solidFill>
              </a:rPr>
              <a:t>研究報告，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至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2020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年時，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4G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頻譜使用效率將為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3G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頻譜效率的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2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倍 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(</a:t>
            </a:r>
            <a:r>
              <a:rPr lang="en-US" altLang="zh-TW" sz="1700" dirty="0" smtClean="0">
                <a:solidFill>
                  <a:srgbClr val="002060"/>
                </a:solidFill>
              </a:rPr>
              <a:t>4G</a:t>
            </a:r>
            <a:r>
              <a:rPr lang="zh-TW" altLang="en-US" sz="1700" dirty="0" smtClean="0">
                <a:solidFill>
                  <a:srgbClr val="002060"/>
                </a:solidFill>
              </a:rPr>
              <a:t>：</a:t>
            </a:r>
            <a:r>
              <a:rPr lang="en-US" altLang="zh-TW" sz="1700" dirty="0" smtClean="0">
                <a:solidFill>
                  <a:srgbClr val="002060"/>
                </a:solidFill>
              </a:rPr>
              <a:t>4 bit/Hz/cell</a:t>
            </a:r>
            <a:r>
              <a:rPr lang="zh-TW" altLang="en-US" sz="1700" dirty="0" smtClean="0">
                <a:solidFill>
                  <a:srgbClr val="002060"/>
                </a:solidFill>
              </a:rPr>
              <a:t>），</a:t>
            </a:r>
            <a:r>
              <a:rPr lang="zh-TW" altLang="en-US" sz="1700" dirty="0" smtClean="0"/>
              <a:t> 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供行動寬頻服務使用之總頻寬效益將成長近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8.5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倍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(2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倍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x1,145/270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 </a:t>
            </a:r>
            <a:r>
              <a:rPr lang="en-US" altLang="zh-TW" sz="1700" b="1" dirty="0" smtClean="0">
                <a:solidFill>
                  <a:srgbClr val="002060"/>
                </a:solidFill>
              </a:rPr>
              <a:t>=8.48</a:t>
            </a:r>
            <a:r>
              <a:rPr lang="zh-TW" altLang="en-US" sz="1700" b="1" dirty="0" smtClean="0">
                <a:solidFill>
                  <a:srgbClr val="002060"/>
                </a:solidFill>
              </a:rPr>
              <a:t>倍）</a:t>
            </a:r>
            <a:endParaRPr lang="en-US" altLang="zh-TW" sz="1700" b="1" dirty="0" smtClean="0">
              <a:solidFill>
                <a:srgbClr val="002060"/>
              </a:solidFill>
            </a:endParaRPr>
          </a:p>
          <a:p>
            <a:pPr marL="444500" indent="-261938">
              <a:spcBef>
                <a:spcPts val="0"/>
              </a:spcBef>
              <a:buFont typeface="Arial" pitchFamily="34" charset="0"/>
              <a:buChar char="•"/>
            </a:pPr>
            <a:r>
              <a:rPr lang="zh-TW" altLang="en-US" sz="1700" dirty="0" smtClean="0">
                <a:solidFill>
                  <a:srgbClr val="002060"/>
                </a:solidFill>
              </a:rPr>
              <a:t>交通部已</a:t>
            </a:r>
            <a:r>
              <a:rPr lang="zh-TW" altLang="zh-TW" sz="1700" dirty="0" smtClean="0">
                <a:solidFill>
                  <a:srgbClr val="002060"/>
                </a:solidFill>
              </a:rPr>
              <a:t>於</a:t>
            </a:r>
            <a:r>
              <a:rPr lang="zh-TW" altLang="en-US" sz="1700" dirty="0" smtClean="0">
                <a:solidFill>
                  <a:srgbClr val="002060"/>
                </a:solidFill>
              </a:rPr>
              <a:t>今</a:t>
            </a:r>
            <a:r>
              <a:rPr lang="zh-TW" altLang="zh-TW" sz="1700" dirty="0" smtClean="0">
                <a:solidFill>
                  <a:srgbClr val="002060"/>
                </a:solidFill>
              </a:rPr>
              <a:t>年</a:t>
            </a:r>
            <a:r>
              <a:rPr lang="en-US" altLang="zh-TW" sz="1700" dirty="0" smtClean="0">
                <a:solidFill>
                  <a:srgbClr val="002060"/>
                </a:solidFill>
              </a:rPr>
              <a:t>5</a:t>
            </a:r>
            <a:r>
              <a:rPr lang="zh-TW" altLang="zh-TW" sz="1700" dirty="0" smtClean="0">
                <a:solidFill>
                  <a:srgbClr val="002060"/>
                </a:solidFill>
              </a:rPr>
              <a:t>月發布</a:t>
            </a:r>
            <a:r>
              <a:rPr lang="zh-TW" altLang="en-US" sz="1700" dirty="0" smtClean="0">
                <a:solidFill>
                  <a:srgbClr val="002060"/>
                </a:solidFill>
              </a:rPr>
              <a:t>我國</a:t>
            </a:r>
            <a:r>
              <a:rPr lang="zh-TW" altLang="zh-TW" sz="1700" dirty="0" smtClean="0">
                <a:solidFill>
                  <a:srgbClr val="002060"/>
                </a:solidFill>
              </a:rPr>
              <a:t>「頻率供應計畫」</a:t>
            </a:r>
            <a:r>
              <a:rPr lang="zh-TW" altLang="en-US" sz="1700" dirty="0" smtClean="0">
                <a:solidFill>
                  <a:srgbClr val="002060"/>
                </a:solidFill>
              </a:rPr>
              <a:t>，未來每年將依國際發展及國內需求滾動式檢討修正</a:t>
            </a:r>
            <a:endParaRPr lang="en-US" altLang="zh-TW" sz="17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11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80056547"/>
              </p:ext>
            </p:extLst>
          </p:nvPr>
        </p:nvGraphicFramePr>
        <p:xfrm>
          <a:off x="395536" y="2298559"/>
          <a:ext cx="8568952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1728192"/>
                <a:gridCol w="1627381"/>
                <a:gridCol w="1684987"/>
              </a:tblGrid>
              <a:tr h="29154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現在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今年底可達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2020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目標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8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行動寬頻釋照頻譜 </a:t>
                      </a: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累計</a:t>
                      </a: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endParaRPr lang="zh-TW" altLang="en-US" sz="24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270MHz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460MHz</a:t>
                      </a:r>
                      <a:endParaRPr lang="zh-TW" altLang="en-US" sz="20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1,145MHz</a:t>
                      </a:r>
                      <a:endParaRPr lang="zh-TW" altLang="en-US" sz="20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2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頻譜成長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170%</a:t>
                      </a:r>
                      <a:endParaRPr lang="zh-TW" altLang="en-US" sz="20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424%</a:t>
                      </a:r>
                      <a:endParaRPr lang="zh-TW" altLang="en-US" sz="20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6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頻譜效率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20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2 bit/Hz/cell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0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solidFill>
                            <a:srgbClr val="002060"/>
                          </a:solidFill>
                        </a:rPr>
                        <a:t>4 bit/Hz/cell</a:t>
                      </a:r>
                      <a:endParaRPr lang="en-US" altLang="zh-TW" sz="20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(2</a:t>
                      </a:r>
                      <a:r>
                        <a:rPr lang="zh-TW" altLang="en-US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倍</a:t>
                      </a:r>
                      <a:r>
                        <a:rPr lang="en-US" altLang="zh-TW" sz="20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)</a:t>
                      </a:r>
                      <a:endParaRPr lang="zh-TW" altLang="en-US" sz="20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323528" y="1556792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638" indent="-274638">
              <a:buFont typeface="Wingdings" pitchFamily="2" charset="2"/>
              <a:buChar char="n"/>
            </a:pPr>
            <a:r>
              <a:rPr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</a:t>
            </a:r>
            <a:r>
              <a:rPr lang="en-US" altLang="zh-TW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</a:t>
            </a:r>
            <a:r>
              <a:rPr lang="zh-TW" altLang="en-US" sz="24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年委託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野村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利用國際電信聯盟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ITU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模型估算，我國至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年行動通訊需求頻寬為</a:t>
            </a:r>
            <a:r>
              <a:rPr lang="en-US" altLang="zh-TW" sz="2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1,050MHz</a:t>
            </a:r>
          </a:p>
          <a:p>
            <a:endParaRPr lang="zh-TW" altLang="en-US" sz="2400" dirty="0"/>
          </a:p>
        </p:txBody>
      </p:sp>
      <p:sp>
        <p:nvSpPr>
          <p:cNvPr id="13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4289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一、行動</a:t>
            </a:r>
            <a:r>
              <a:rPr lang="zh-TW" altLang="en-US" dirty="0"/>
              <a:t>寬頻全面普及</a:t>
            </a:r>
            <a:br>
              <a:rPr lang="zh-TW" altLang="en-US" dirty="0"/>
            </a:br>
            <a:r>
              <a:rPr lang="zh-TW" altLang="en-US" sz="4000" dirty="0">
                <a:solidFill>
                  <a:srgbClr val="FF9900"/>
                </a:solidFill>
              </a:rPr>
              <a:t>盤點頻譜供應</a:t>
            </a:r>
            <a:r>
              <a:rPr lang="zh-TW" altLang="en-US" sz="4000" dirty="0" smtClean="0">
                <a:solidFill>
                  <a:srgbClr val="FF9900"/>
                </a:solidFill>
              </a:rPr>
              <a:t>需求</a:t>
            </a:r>
            <a:r>
              <a:rPr lang="en-US" altLang="zh-TW" sz="4000" dirty="0" smtClean="0">
                <a:solidFill>
                  <a:srgbClr val="FF9900"/>
                </a:solidFill>
              </a:rPr>
              <a:t>(2/2)</a:t>
            </a:r>
            <a:endParaRPr lang="zh-TW" altLang="en-US" sz="4000" dirty="0">
              <a:solidFill>
                <a:srgbClr val="FF9900"/>
              </a:solidFill>
            </a:endParaRP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9228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600" kern="1200">
                <a:solidFill>
                  <a:schemeClr val="tx1">
                    <a:tint val="75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pitchFamily="18" charset="-120"/>
                <a:cs typeface="+mn-cs"/>
              </a:defRPr>
            </a:lvl9pPr>
          </a:lstStyle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2906896"/>
              </p:ext>
            </p:extLst>
          </p:nvPr>
        </p:nvGraphicFramePr>
        <p:xfrm>
          <a:off x="251520" y="1484784"/>
          <a:ext cx="8640960" cy="5137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2643980"/>
                <a:gridCol w="2828628"/>
                <a:gridCol w="1368152"/>
              </a:tblGrid>
              <a:tr h="34499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釋出項目</a:t>
                      </a:r>
                      <a:r>
                        <a:rPr lang="en-US" altLang="zh-TW" sz="16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年度</a:t>
                      </a:r>
                      <a:r>
                        <a:rPr lang="en-US" altLang="zh-TW" sz="16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6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頻段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使用現況</a:t>
                      </a:r>
                      <a:r>
                        <a:rPr lang="en-US" altLang="zh-TW" sz="18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說明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chemeClr val="bg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可用頻寬</a:t>
                      </a:r>
                      <a:endParaRPr lang="zh-TW" altLang="en-US" sz="1800" b="1" dirty="0">
                        <a:solidFill>
                          <a:schemeClr val="bg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/>
                </a:tc>
              </a:tr>
              <a:tr h="552001"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行動寬頻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第一次</a:t>
                      </a:r>
                      <a:r>
                        <a:rPr lang="zh-TW" altLang="en-US" sz="1600" b="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釋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照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(102)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700MHz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900MHz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1800MHz</a:t>
                      </a: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4G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270MHz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52001"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行動寬頻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第二次釋照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(104)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2600MHz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頻段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(2500-2690)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已公告拍賣時程規劃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190</a:t>
                      </a:r>
                      <a:r>
                        <a:rPr lang="en-US" altLang="zh-TW" sz="1600" b="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MHz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累計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460)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52001">
                <a:tc rowSpan="3"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行動寬頻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第三次釋照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(105 or 106)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800MHz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頻段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(825-840, 870-885)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 rowSpan="3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3G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執照將於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107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年到期</a:t>
                      </a:r>
                      <a:endParaRPr lang="en-US" altLang="zh-TW" sz="16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PHS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使用頻段已提前繳回</a:t>
                      </a:r>
                      <a:endParaRPr lang="zh-TW" altLang="en-US" sz="1600" b="0" kern="1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220</a:t>
                      </a:r>
                      <a:r>
                        <a:rPr lang="en-US" altLang="zh-TW" sz="1600" b="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MHz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累計</a:t>
                      </a:r>
                      <a:r>
                        <a:rPr lang="en-US" altLang="zh-TW" sz="1600" b="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680)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520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1800MHz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頻段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(1770-1785, 1865-1920)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5200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1900MHz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頻段</a:t>
                      </a:r>
                      <a:endParaRPr lang="en-US" altLang="zh-TW" sz="16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(1920-1980, 2110-2170)</a:t>
                      </a:r>
                      <a:endParaRPr lang="zh-TW" altLang="en-US" sz="16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56559">
                <a:tc rowSpan="3"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觀察中可釋出頻段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2000MHz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頻段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(2010-2025)</a:t>
                      </a:r>
                      <a:endParaRPr lang="zh-TW" altLang="en-US" sz="16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國際仍缺乏設備及商轉經驗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15MHz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52001">
                <a:tc vMerge="1">
                  <a:txBody>
                    <a:bodyPr/>
                    <a:lstStyle/>
                    <a:p>
                      <a:endParaRPr lang="en-US" altLang="zh-TW" sz="1400" b="1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2300MHz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頻段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(2300-2350, or2350-2400)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需與既設電臺進行協商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50MHz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608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3500MHz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頻段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(3400-3800)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將視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ITU</a:t>
                      </a: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決定再作評估規劃，且需與既設電臺進行協商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400MHz</a:t>
                      </a:r>
                      <a:endParaRPr lang="zh-TW" altLang="en-US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  <a:tr h="552001"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</a:pPr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空白頻譜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TV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White</a:t>
                      </a:r>
                      <a:r>
                        <a:rPr lang="en-US" altLang="zh-TW" sz="1600" b="0" kern="1200" baseline="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Space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500MHz</a:t>
                      </a: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頻段</a:t>
                      </a: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(530-608)</a:t>
                      </a:r>
                      <a:endParaRPr lang="zh-TW" altLang="en-US" sz="1600" b="0" kern="1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600"/>
                        </a:lnSpc>
                      </a:pPr>
                      <a:r>
                        <a:rPr lang="zh-TW" altLang="en-US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現為數位電視使用，</a:t>
                      </a:r>
                      <a:r>
                        <a:rPr kumimoji="0" lang="zh-TW" alt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將評估可行性</a:t>
                      </a:r>
                      <a:endParaRPr lang="zh-TW" altLang="en-US" sz="1600" b="0" kern="12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-</a:t>
                      </a:r>
                      <a:endParaRPr lang="zh-TW" altLang="en-US" sz="1600" b="0" kern="1200" dirty="0" smtClean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290" marR="81290" marT="40637" marB="40637" anchor="ctr"/>
                </a:tc>
              </a:tr>
            </a:tbl>
          </a:graphicData>
        </a:graphic>
      </p:graphicFrame>
      <p:sp>
        <p:nvSpPr>
          <p:cNvPr id="11" name="文字方塊 10"/>
          <p:cNvSpPr txBox="1"/>
          <p:nvPr/>
        </p:nvSpPr>
        <p:spPr>
          <a:xfrm>
            <a:off x="6948264" y="6525344"/>
            <a:ext cx="1808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合計：</a:t>
            </a:r>
            <a:r>
              <a:rPr lang="en-US" altLang="zh-TW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1,145MHz</a:t>
            </a:r>
            <a:endParaRPr lang="zh-TW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813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一、行動</a:t>
            </a:r>
            <a:r>
              <a:rPr lang="zh-TW" altLang="en-US" dirty="0"/>
              <a:t>寬頻全面普及 </a:t>
            </a:r>
            <a:br>
              <a:rPr lang="zh-TW" altLang="en-US" dirty="0"/>
            </a:br>
            <a:r>
              <a:rPr lang="zh-TW" altLang="en-US" sz="4000" dirty="0">
                <a:solidFill>
                  <a:srgbClr val="FF9900"/>
                </a:solidFill>
              </a:rPr>
              <a:t>原住民族地區</a:t>
            </a:r>
          </a:p>
        </p:txBody>
      </p:sp>
      <p:graphicFrame>
        <p:nvGraphicFramePr>
          <p:cNvPr id="7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52892995"/>
              </p:ext>
            </p:extLst>
          </p:nvPr>
        </p:nvGraphicFramePr>
        <p:xfrm>
          <a:off x="251520" y="1700809"/>
          <a:ext cx="864096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584176"/>
                <a:gridCol w="1656184"/>
                <a:gridCol w="1656184"/>
                <a:gridCol w="1800200"/>
              </a:tblGrid>
              <a:tr h="318309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    目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現    在</a:t>
                      </a:r>
                      <a:endParaRPr lang="zh-TW" altLang="en-US" sz="20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今年底可達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2020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目標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1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有線寬頻網路</a:t>
                      </a:r>
                      <a:r>
                        <a:rPr lang="zh-TW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基礎建設</a:t>
                      </a: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12M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以上</a:t>
                      </a:r>
                      <a:endParaRPr lang="zh-TW" altLang="en-US" sz="2400" b="1" kern="12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部落數</a:t>
                      </a:r>
                      <a:endParaRPr lang="zh-TW" altLang="en-US" sz="22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553</a:t>
                      </a:r>
                      <a:endParaRPr lang="zh-TW" altLang="en-US" sz="22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600</a:t>
                      </a:r>
                      <a:endParaRPr lang="zh-TW" altLang="en-US" sz="22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668</a:t>
                      </a:r>
                      <a:endParaRPr lang="zh-TW" altLang="en-US" sz="22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436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4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人口涵蓋率</a:t>
                      </a:r>
                      <a:endParaRPr lang="zh-TW" altLang="en-US" sz="2200" b="1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79%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85%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90%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1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3G/4G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行動</a:t>
                      </a:r>
                      <a:endParaRPr lang="en-US" altLang="zh-TW" sz="24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+</a:t>
                      </a: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無線寬頻網路</a:t>
                      </a:r>
                      <a:endParaRPr lang="en-US" altLang="zh-TW" sz="24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部落數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660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680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740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71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人口涵蓋率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93%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95%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ctr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zh-TW" sz="22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99%</a:t>
                      </a:r>
                      <a:endParaRPr lang="zh-TW" altLang="en-US" sz="2200" b="1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179512" y="4581128"/>
            <a:ext cx="8713663" cy="161274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85725" indent="-85725">
              <a:spcBef>
                <a:spcPct val="20000"/>
              </a:spcBef>
              <a:buFont typeface="Arial" charset="0"/>
              <a:buNone/>
              <a:defRPr sz="200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400">
                <a:latin typeface="微軟正黑體" pitchFamily="34" charset="-120"/>
                <a:ea typeface="微軟正黑體" pitchFamily="34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000">
                <a:latin typeface="微軟正黑體" pitchFamily="34" charset="-120"/>
                <a:ea typeface="微軟正黑體" pitchFamily="34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1800">
                <a:latin typeface="微軟正黑體" pitchFamily="34" charset="-120"/>
                <a:ea typeface="微軟正黑體" pitchFamily="34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1800">
                <a:latin typeface="微軟正黑體" pitchFamily="34" charset="-120"/>
                <a:ea typeface="微軟正黑體" pitchFamily="34" charset="-120"/>
              </a:defRPr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354013" indent="-179388">
              <a:buFont typeface="Arial" panose="020B0604020202020204" pitchFamily="34" charset="0"/>
              <a:buChar char="•"/>
            </a:pPr>
            <a:r>
              <a:rPr lang="zh-TW" altLang="en-US" sz="2200" dirty="0" smtClean="0"/>
              <a:t>全國原住民族地區總部落數</a:t>
            </a:r>
            <a:r>
              <a:rPr lang="en-US" altLang="zh-TW" sz="2200" dirty="0" smtClean="0"/>
              <a:t>743</a:t>
            </a:r>
            <a:r>
              <a:rPr lang="zh-TW" altLang="en-US" sz="2200" dirty="0" smtClean="0"/>
              <a:t>個</a:t>
            </a:r>
            <a:endParaRPr lang="en-US" altLang="zh-TW" sz="2200" dirty="0" smtClean="0"/>
          </a:p>
          <a:p>
            <a:pPr marL="354013" indent="-179388">
              <a:buFont typeface="Arial" panose="020B0604020202020204" pitchFamily="34" charset="0"/>
              <a:buChar char="•"/>
            </a:pPr>
            <a:r>
              <a:rPr lang="zh-TW" altLang="en-US" sz="2200" dirty="0" smtClean="0"/>
              <a:t>人口涵蓋率定義</a:t>
            </a:r>
            <a:r>
              <a:rPr lang="zh-TW" altLang="en-US" sz="2200" dirty="0" smtClean="0">
                <a:sym typeface="Wingdings" pitchFamily="2" charset="2"/>
              </a:rPr>
              <a:t>：</a:t>
            </a:r>
            <a:r>
              <a:rPr lang="zh-TW" altLang="en-US" sz="2200" dirty="0" smtClean="0"/>
              <a:t>係指基地臺訊號到達部落涵蓋之任一地理區域，於該區域可申裝通訊服務人口數，占</a:t>
            </a:r>
            <a:r>
              <a:rPr lang="en-US" altLang="zh-TW" sz="2200" dirty="0" smtClean="0"/>
              <a:t>743</a:t>
            </a:r>
            <a:r>
              <a:rPr lang="zh-TW" altLang="en-US" sz="2200" dirty="0" smtClean="0"/>
              <a:t>個部落人口總數的比率。</a:t>
            </a:r>
            <a:endParaRPr lang="en-US" altLang="zh-TW" sz="2200" dirty="0" smtClean="0"/>
          </a:p>
          <a:p>
            <a:pPr marL="444500" indent="-269875">
              <a:buFont typeface="Arial" panose="020B0604020202020204" pitchFamily="34" charset="0"/>
              <a:buChar char="•"/>
            </a:pPr>
            <a:endParaRPr lang="zh-TW" altLang="en-US" sz="2200" dirty="0" smtClean="0"/>
          </a:p>
        </p:txBody>
      </p:sp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52382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600"/>
              </a:lnSpc>
            </a:pPr>
            <a:r>
              <a:rPr lang="zh-TW" altLang="en-US" sz="4400" dirty="0"/>
              <a:t>一、行動寬頻全面</a:t>
            </a:r>
            <a:r>
              <a:rPr lang="zh-TW" altLang="en-US" sz="4400" dirty="0" smtClean="0"/>
              <a:t>普及</a:t>
            </a:r>
            <a:r>
              <a:rPr lang="en-US" altLang="zh-TW" sz="4400" dirty="0" smtClean="0"/>
              <a:t/>
            </a:r>
            <a:br>
              <a:rPr lang="en-US" altLang="zh-TW" sz="4400" dirty="0" smtClean="0"/>
            </a:br>
            <a:r>
              <a:rPr lang="zh-TW" altLang="en-US" sz="3200" dirty="0">
                <a:solidFill>
                  <a:srgbClr val="FF9900"/>
                </a:solidFill>
              </a:rPr>
              <a:t>原住民族地區寬頻應用</a:t>
            </a:r>
            <a:r>
              <a:rPr lang="zh-TW" altLang="zh-TW" sz="3200" dirty="0">
                <a:solidFill>
                  <a:srgbClr val="FF9900"/>
                </a:solidFill>
              </a:rPr>
              <a:t>案例</a:t>
            </a:r>
            <a:endParaRPr lang="zh-TW" altLang="en-US" sz="3200" dirty="0">
              <a:solidFill>
                <a:srgbClr val="FF99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323526" y="1484784"/>
            <a:ext cx="5976666" cy="3672408"/>
            <a:chOff x="323526" y="1628801"/>
            <a:chExt cx="5976666" cy="3672408"/>
          </a:xfrm>
        </p:grpSpPr>
        <p:pic>
          <p:nvPicPr>
            <p:cNvPr id="5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5449" t="33937" r="19171" b="13372"/>
            <a:stretch/>
          </p:blipFill>
          <p:spPr bwMode="auto">
            <a:xfrm>
              <a:off x="323526" y="1628801"/>
              <a:ext cx="5976666" cy="36724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4" cstate="email">
              <a:extLst/>
            </a:blip>
            <a:stretch>
              <a:fillRect/>
            </a:stretch>
          </p:blipFill>
          <p:spPr>
            <a:xfrm>
              <a:off x="2654690" y="3549981"/>
              <a:ext cx="1456815" cy="1293121"/>
            </a:xfrm>
            <a:prstGeom prst="rect">
              <a:avLst/>
            </a:prstGeom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文字方塊 9"/>
          <p:cNvSpPr txBox="1"/>
          <p:nvPr/>
        </p:nvSpPr>
        <p:spPr>
          <a:xfrm>
            <a:off x="1475656" y="5373216"/>
            <a:ext cx="6840760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桃園巿</a:t>
            </a:r>
            <a:r>
              <a:rPr lang="zh-TW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復興區巡迴醫療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（衛生所林德文主任）</a:t>
            </a:r>
            <a:endParaRPr lang="en-US" altLang="zh-TW" sz="24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250825">
              <a:lnSpc>
                <a:spcPts val="2600"/>
              </a:lnSpc>
              <a:buFontTx/>
              <a:buAutoNum type="arabicPeriod"/>
            </a:pPr>
            <a:r>
              <a:rPr lang="zh-TW" altLang="en-US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健保過卡率</a:t>
            </a:r>
            <a:r>
              <a:rPr lang="zh-TW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</a:t>
            </a:r>
            <a:r>
              <a:rPr lang="zh-TW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原本的</a:t>
            </a:r>
            <a:r>
              <a:rPr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％</a:t>
            </a:r>
            <a:r>
              <a:rPr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/>
              </a:rPr>
              <a:t></a:t>
            </a:r>
            <a:r>
              <a:rPr lang="zh-TW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提升到</a:t>
            </a:r>
            <a:r>
              <a:rPr lang="en-US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90%</a:t>
            </a:r>
            <a:endParaRPr lang="zh-TW" altLang="zh-TW" sz="2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250825">
              <a:lnSpc>
                <a:spcPts val="2600"/>
              </a:lnSpc>
              <a:buFontTx/>
              <a:buAutoNum type="arabicPeriod"/>
            </a:pPr>
            <a:r>
              <a:rPr lang="en-US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Off line</a:t>
            </a:r>
            <a:r>
              <a:rPr lang="zh-TW" altLang="en-US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itchFamily="2" charset="2"/>
              </a:rPr>
              <a:t></a:t>
            </a:r>
            <a:r>
              <a:rPr lang="en-US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On line </a:t>
            </a:r>
            <a:r>
              <a:rPr lang="zh-TW" altLang="en-US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掛號、問診、配藥</a:t>
            </a:r>
            <a:endParaRPr lang="en-US" altLang="zh-TW" sz="20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250825">
              <a:lnSpc>
                <a:spcPts val="2600"/>
              </a:lnSpc>
              <a:buFontTx/>
              <a:buAutoNum type="arabicPeriod"/>
            </a:pPr>
            <a:r>
              <a:rPr lang="zh-TW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提昇</a:t>
            </a:r>
            <a:r>
              <a:rPr lang="zh-TW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部落的</a:t>
            </a:r>
            <a:r>
              <a:rPr lang="zh-TW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整體醫療</a:t>
            </a:r>
            <a:r>
              <a:rPr lang="zh-TW" altLang="zh-TW" sz="20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照</a:t>
            </a:r>
            <a:r>
              <a:rPr lang="zh-TW" altLang="zh-TW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護</a:t>
            </a:r>
            <a:r>
              <a:rPr lang="zh-TW" altLang="en-US" sz="20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品質</a:t>
            </a:r>
            <a:endParaRPr lang="zh-TW" altLang="en-US" sz="20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Picture 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21" t="7065" r="6846" b="4282"/>
          <a:stretch/>
        </p:blipFill>
        <p:spPr bwMode="auto">
          <a:xfrm>
            <a:off x="6084167" y="1556791"/>
            <a:ext cx="2809007" cy="1739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2" descr="目前顯示的是「醫療車 2.png」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6" name="AutoShape 4" descr="目前顯示的是「醫療車 2.png」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29" name="Picture 5" descr="C:\Users\sword\Downloads\醫療車 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59" y="3284983"/>
            <a:ext cx="2960845" cy="185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275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1224235"/>
          </a:xfrm>
        </p:spPr>
        <p:txBody>
          <a:bodyPr/>
          <a:lstStyle/>
          <a:p>
            <a:r>
              <a:rPr lang="zh-TW" altLang="en-US" sz="4000" dirty="0" smtClean="0"/>
              <a:t>  二、校園寬頻網路基礎</a:t>
            </a:r>
            <a:r>
              <a:rPr lang="zh-TW" altLang="zh-TW" sz="4000" dirty="0" smtClean="0"/>
              <a:t>建設</a:t>
            </a:r>
            <a:r>
              <a:rPr lang="zh-TW" altLang="en-US" sz="4000" dirty="0" smtClean="0"/>
              <a:t>躍升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3200" dirty="0">
                <a:solidFill>
                  <a:srgbClr val="FF9900"/>
                </a:solidFill>
              </a:rPr>
              <a:t>光纖到校最後一哩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40747761"/>
              </p:ext>
            </p:extLst>
          </p:nvPr>
        </p:nvGraphicFramePr>
        <p:xfrm>
          <a:off x="251520" y="1628800"/>
          <a:ext cx="8640960" cy="419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2232248"/>
                <a:gridCol w="1368152"/>
                <a:gridCol w="1872208"/>
                <a:gridCol w="1656184"/>
              </a:tblGrid>
              <a:tr h="648072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     目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現  在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今年底可達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2020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目標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學術骨幹光纖網路升級</a:t>
                      </a:r>
                      <a:endParaRPr lang="zh-TW" altLang="en-US" sz="2000" b="1" kern="1200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10G</a:t>
                      </a:r>
                      <a:endParaRPr lang="zh-TW" altLang="en-US" sz="2000" b="0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100G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200G</a:t>
                      </a:r>
                      <a:endParaRPr lang="zh-TW" altLang="en-US" sz="2000" b="0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完成全面佈建中小學校對外光纖網路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光纖電路到校</a:t>
                      </a: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所</a:t>
                      </a: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3,353</a:t>
                      </a:r>
                      <a:endParaRPr lang="zh-TW" altLang="en-US" sz="2000" b="0" kern="1200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3,388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學校對外頻寬</a:t>
                      </a:r>
                      <a:endParaRPr lang="en-US" altLang="zh-TW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100M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100M/300M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300M~1G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zh-TW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改善網路集縮比服務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20:1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4:1/5:1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</a:t>
                      </a:r>
                      <a:endParaRPr lang="zh-TW" altLang="en-US" sz="2000" b="0" kern="1200" dirty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06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佈建全國</a:t>
                      </a:r>
                      <a:r>
                        <a:rPr lang="zh-TW" altLang="zh-TW" sz="2000" b="1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中小學教室內無線網路</a:t>
                      </a:r>
                      <a:endParaRPr lang="zh-TW" altLang="en-US" sz="2000" b="1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教室</a:t>
                      </a:r>
                      <a:r>
                        <a:rPr lang="zh-TW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覆蓋率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35%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40%</a:t>
                      </a:r>
                      <a:endParaRPr lang="zh-TW" altLang="en-US" sz="20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100%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7024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zh-TW" altLang="en-US" sz="2000" b="1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學校公共服務空間提供</a:t>
                      </a:r>
                      <a:r>
                        <a:rPr lang="en-US" altLang="zh-TW" sz="2000" b="0" kern="1200" dirty="0" err="1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iTaiwan</a:t>
                      </a:r>
                      <a:r>
                        <a:rPr lang="zh-TW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漫遊服務</a:t>
                      </a: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所</a:t>
                      </a:r>
                      <a:r>
                        <a:rPr lang="en-US" altLang="zh-TW" sz="2000" b="0" kern="1200" dirty="0" smtClean="0">
                          <a:solidFill>
                            <a:srgbClr val="00206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endParaRPr lang="zh-TW" altLang="en-US" sz="2000" b="0" kern="1200" dirty="0" smtClean="0">
                        <a:solidFill>
                          <a:srgbClr val="00206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731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1,468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3,388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23528" y="5949280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全國中小學共</a:t>
            </a:r>
            <a:r>
              <a:rPr lang="en-US" altLang="zh-TW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3,388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</a:t>
            </a:r>
            <a:r>
              <a:rPr lang="en-US" altLang="zh-TW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含分校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/>
                <a:ea typeface="微軟正黑體"/>
              </a:rPr>
              <a:t>、分班</a:t>
            </a:r>
            <a:r>
              <a:rPr lang="en-US" altLang="zh-TW" sz="2200" dirty="0" smtClean="0">
                <a:solidFill>
                  <a:srgbClr val="002060"/>
                </a:solidFill>
                <a:latin typeface="微軟正黑體"/>
                <a:ea typeface="微軟正黑體"/>
              </a:rPr>
              <a:t>)</a:t>
            </a:r>
          </a:p>
          <a:p>
            <a:pPr marL="176213" indent="-17621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國中小學教室係指</a:t>
            </a:r>
            <a:r>
              <a:rPr lang="en-US" altLang="zh-TW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3~9</a:t>
            </a:r>
            <a:r>
              <a:rPr lang="zh-TW" altLang="en-US" sz="22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年級</a:t>
            </a:r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8981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9647" cy="1224235"/>
          </a:xfrm>
        </p:spPr>
        <p:txBody>
          <a:bodyPr/>
          <a:lstStyle/>
          <a:p>
            <a:r>
              <a:rPr lang="zh-TW" altLang="en-US" sz="4000" dirty="0" smtClean="0"/>
              <a:t>   二</a:t>
            </a:r>
            <a:r>
              <a:rPr lang="zh-TW" altLang="en-US" sz="4000" dirty="0"/>
              <a:t>、校園寬頻網路基礎</a:t>
            </a:r>
            <a:r>
              <a:rPr lang="zh-TW" altLang="zh-TW" sz="4000" dirty="0"/>
              <a:t>建設</a:t>
            </a:r>
            <a:r>
              <a:rPr lang="zh-TW" altLang="en-US" sz="4000" dirty="0" smtClean="0"/>
              <a:t>躍升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3200" dirty="0" smtClean="0">
                <a:solidFill>
                  <a:srgbClr val="FF9900"/>
                </a:solidFill>
              </a:rPr>
              <a:t>偏</a:t>
            </a:r>
            <a:r>
              <a:rPr lang="zh-TW" altLang="en-US" sz="3200" dirty="0">
                <a:solidFill>
                  <a:srgbClr val="FF9900"/>
                </a:solidFill>
              </a:rPr>
              <a:t>鄉學校</a:t>
            </a:r>
            <a:r>
              <a:rPr lang="zh-TW" altLang="en-US" sz="3200" dirty="0" smtClean="0">
                <a:solidFill>
                  <a:srgbClr val="FF9900"/>
                </a:solidFill>
              </a:rPr>
              <a:t>支援當地民眾上網</a:t>
            </a:r>
            <a:endParaRPr lang="zh-TW" altLang="en-US" sz="3200" dirty="0">
              <a:solidFill>
                <a:srgbClr val="FF99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28800"/>
            <a:ext cx="8640960" cy="5184576"/>
          </a:xfrm>
        </p:spPr>
        <p:txBody>
          <a:bodyPr/>
          <a:lstStyle/>
          <a:p>
            <a:pPr marL="533400" indent="-533400">
              <a:spcBef>
                <a:spcPts val="600"/>
              </a:spcBef>
              <a:buFont typeface="Wingdings" panose="05000000000000000000" pitchFamily="2" charset="2"/>
              <a:buChar char="p"/>
            </a:pPr>
            <a:r>
              <a:rPr lang="zh-TW" altLang="en-US" b="1" dirty="0" smtClean="0">
                <a:solidFill>
                  <a:srgbClr val="002060"/>
                </a:solidFill>
              </a:rPr>
              <a:t>中小學公共區域提供</a:t>
            </a:r>
            <a:r>
              <a:rPr lang="en-US" altLang="zh-TW" b="1" dirty="0" err="1" smtClean="0">
                <a:solidFill>
                  <a:srgbClr val="002060"/>
                </a:solidFill>
              </a:rPr>
              <a:t>iTaiwan</a:t>
            </a:r>
            <a:r>
              <a:rPr lang="zh-TW" altLang="en-US" b="1" dirty="0" smtClean="0">
                <a:solidFill>
                  <a:srgbClr val="002060"/>
                </a:solidFill>
              </a:rPr>
              <a:t>無線網路漫遊服務</a:t>
            </a:r>
            <a:r>
              <a:rPr lang="en-US" altLang="zh-TW" b="1" dirty="0" smtClean="0">
                <a:solidFill>
                  <a:srgbClr val="002060"/>
                </a:solidFill>
              </a:rPr>
              <a:t>(</a:t>
            </a:r>
            <a:r>
              <a:rPr lang="zh-TW" altLang="en-US" b="1" dirty="0" smtClean="0">
                <a:solidFill>
                  <a:srgbClr val="002060"/>
                </a:solidFill>
              </a:rPr>
              <a:t>教育部</a:t>
            </a:r>
            <a:r>
              <a:rPr lang="en-US" altLang="zh-TW" b="1" dirty="0" smtClean="0">
                <a:solidFill>
                  <a:srgbClr val="002060"/>
                </a:solidFill>
              </a:rPr>
              <a:t>)</a:t>
            </a:r>
          </a:p>
          <a:p>
            <a:pPr marL="533400" indent="-533400">
              <a:spcBef>
                <a:spcPts val="600"/>
              </a:spcBef>
            </a:pPr>
            <a:r>
              <a:rPr lang="en-US" altLang="zh-TW" b="1" dirty="0" err="1">
                <a:solidFill>
                  <a:srgbClr val="002060"/>
                </a:solidFill>
              </a:rPr>
              <a:t>TANet</a:t>
            </a:r>
            <a:r>
              <a:rPr lang="zh-TW" altLang="en-US" b="1" dirty="0">
                <a:solidFill>
                  <a:srgbClr val="002060"/>
                </a:solidFill>
              </a:rPr>
              <a:t>擴大連網服務至教育部所輔導成立非校園之</a:t>
            </a:r>
            <a:r>
              <a:rPr lang="en-US" altLang="zh-TW" b="1" dirty="0">
                <a:solidFill>
                  <a:srgbClr val="002060"/>
                </a:solidFill>
              </a:rPr>
              <a:t>54</a:t>
            </a:r>
            <a:r>
              <a:rPr lang="zh-TW" altLang="en-US" b="1" dirty="0">
                <a:solidFill>
                  <a:srgbClr val="002060"/>
                </a:solidFill>
              </a:rPr>
              <a:t>個數位機會中心及</a:t>
            </a:r>
            <a:r>
              <a:rPr lang="en-US" altLang="zh-TW" b="1" dirty="0">
                <a:solidFill>
                  <a:srgbClr val="002060"/>
                </a:solidFill>
              </a:rPr>
              <a:t>12</a:t>
            </a:r>
            <a:r>
              <a:rPr lang="zh-TW" altLang="en-US" b="1" dirty="0">
                <a:solidFill>
                  <a:srgbClr val="002060"/>
                </a:solidFill>
              </a:rPr>
              <a:t>個數位學伴參與</a:t>
            </a:r>
            <a:r>
              <a:rPr lang="zh-TW" altLang="en-US" b="1" dirty="0" smtClean="0">
                <a:solidFill>
                  <a:srgbClr val="002060"/>
                </a:solidFill>
              </a:rPr>
              <a:t>單位</a:t>
            </a:r>
            <a:r>
              <a:rPr lang="en-US" altLang="zh-TW" b="1" dirty="0" smtClean="0">
                <a:solidFill>
                  <a:srgbClr val="002060"/>
                </a:solidFill>
              </a:rPr>
              <a:t>(</a:t>
            </a:r>
            <a:r>
              <a:rPr lang="zh-TW" altLang="en-US" b="1" dirty="0" smtClean="0">
                <a:solidFill>
                  <a:srgbClr val="002060"/>
                </a:solidFill>
              </a:rPr>
              <a:t>教育部</a:t>
            </a:r>
            <a:r>
              <a:rPr lang="en-US" altLang="zh-TW" b="1" dirty="0" smtClean="0">
                <a:solidFill>
                  <a:srgbClr val="002060"/>
                </a:solidFill>
              </a:rPr>
              <a:t>)</a:t>
            </a:r>
            <a:endParaRPr lang="en-US" altLang="zh-TW" b="1" dirty="0">
              <a:solidFill>
                <a:srgbClr val="002060"/>
              </a:solidFill>
            </a:endParaRPr>
          </a:p>
          <a:p>
            <a:pPr marL="533400" indent="-533400">
              <a:spcBef>
                <a:spcPts val="600"/>
              </a:spcBef>
              <a:buClr>
                <a:srgbClr val="002060"/>
              </a:buClr>
            </a:pPr>
            <a:r>
              <a:rPr lang="zh-TW" altLang="en-US" b="1" dirty="0" smtClean="0">
                <a:solidFill>
                  <a:srgbClr val="002060"/>
                </a:solidFill>
              </a:rPr>
              <a:t>後續推動措施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531813" lvl="1" indent="-349250">
              <a:spcBef>
                <a:spcPts val="600"/>
              </a:spcBef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b="1" dirty="0" smtClean="0">
                <a:solidFill>
                  <a:srgbClr val="0000FF"/>
                </a:solidFill>
              </a:rPr>
              <a:t>擴充校園無線網路服務範圍到學校週邊約</a:t>
            </a:r>
            <a:r>
              <a:rPr lang="en-US" altLang="zh-TW" b="1" dirty="0" smtClean="0">
                <a:solidFill>
                  <a:srgbClr val="0000FF"/>
                </a:solidFill>
              </a:rPr>
              <a:t>200</a:t>
            </a:r>
            <a:r>
              <a:rPr lang="zh-TW" altLang="en-US" b="1" dirty="0" smtClean="0">
                <a:solidFill>
                  <a:srgbClr val="0000FF"/>
                </a:solidFill>
              </a:rPr>
              <a:t>公尺</a:t>
            </a:r>
            <a:r>
              <a:rPr lang="en-US" altLang="zh-TW" b="1" dirty="0" smtClean="0">
                <a:solidFill>
                  <a:srgbClr val="0000FF"/>
                </a:solidFill>
              </a:rPr>
              <a:t>,</a:t>
            </a:r>
            <a:r>
              <a:rPr lang="zh-TW" altLang="en-US" b="1" dirty="0" smtClean="0">
                <a:solidFill>
                  <a:srgbClr val="0000FF"/>
                </a:solidFill>
              </a:rPr>
              <a:t>並結合民眾使用</a:t>
            </a:r>
            <a:r>
              <a:rPr lang="en-US" altLang="zh-TW" b="1" dirty="0" err="1" smtClean="0">
                <a:solidFill>
                  <a:srgbClr val="0000FF"/>
                </a:solidFill>
              </a:rPr>
              <a:t>iTaiwan</a:t>
            </a:r>
            <a:r>
              <a:rPr lang="zh-TW" altLang="en-US" b="1" dirty="0" smtClean="0">
                <a:solidFill>
                  <a:srgbClr val="0000FF"/>
                </a:solidFill>
              </a:rPr>
              <a:t>無線漫遊管理機制</a:t>
            </a:r>
            <a:endParaRPr lang="en-US" altLang="zh-TW" b="1" dirty="0" smtClean="0">
              <a:solidFill>
                <a:srgbClr val="0000FF"/>
              </a:solidFill>
            </a:endParaRPr>
          </a:p>
          <a:p>
            <a:pPr marL="531813" lvl="1" indent="-349250">
              <a:spcBef>
                <a:spcPts val="600"/>
              </a:spcBef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b="1" dirty="0" smtClean="0">
                <a:solidFill>
                  <a:srgbClr val="0000FF"/>
                </a:solidFill>
              </a:rPr>
              <a:t>原住民族部落透由中小學網路頻寬延伸至公共場域</a:t>
            </a:r>
            <a:r>
              <a:rPr lang="en-US" altLang="zh-TW" b="1" dirty="0" smtClean="0">
                <a:solidFill>
                  <a:srgbClr val="0000FF"/>
                </a:solidFill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</a:rPr>
              <a:t>如教會或活動中心等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  <a:r>
              <a:rPr lang="zh-TW" altLang="en-US" b="1" dirty="0" smtClean="0">
                <a:solidFill>
                  <a:srgbClr val="0000FF"/>
                </a:solidFill>
              </a:rPr>
              <a:t>，提供無線網路服務，支援當地民眾上網</a:t>
            </a:r>
            <a:r>
              <a:rPr lang="en-US" altLang="zh-TW" b="1" dirty="0" smtClean="0">
                <a:solidFill>
                  <a:srgbClr val="0000FF"/>
                </a:solidFill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</a:rPr>
              <a:t>原民會、教育部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43937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dirty="0" smtClean="0"/>
              <a:t>   二、校園寬頻網路基礎</a:t>
            </a:r>
            <a:r>
              <a:rPr lang="zh-TW" altLang="zh-TW" sz="4000" dirty="0" smtClean="0"/>
              <a:t>建設</a:t>
            </a:r>
            <a:r>
              <a:rPr lang="zh-TW" altLang="en-US" sz="4000" dirty="0" smtClean="0"/>
              <a:t>躍升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3200" dirty="0">
                <a:solidFill>
                  <a:srgbClr val="FF9900"/>
                </a:solidFill>
              </a:rPr>
              <a:t>偏鄉數</a:t>
            </a:r>
            <a:r>
              <a:rPr lang="zh-TW" altLang="en-US" sz="3200" dirty="0" smtClean="0">
                <a:solidFill>
                  <a:srgbClr val="FF9900"/>
                </a:solidFill>
              </a:rPr>
              <a:t>位機會中心案例</a:t>
            </a:r>
            <a:endParaRPr lang="zh-TW" altLang="en-US" sz="3200" dirty="0">
              <a:solidFill>
                <a:srgbClr val="FF99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  <p:pic>
        <p:nvPicPr>
          <p:cNvPr id="2050" name="Picture 2" descr="http://itaiwan.moe.gov.tw/uploadImgs/images/20150711_102559%281%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3744416" cy="2102057"/>
          </a:xfrm>
          <a:prstGeom prst="rect">
            <a:avLst/>
          </a:prstGeom>
          <a:noFill/>
        </p:spPr>
      </p:pic>
      <p:sp>
        <p:nvSpPr>
          <p:cNvPr id="6" name="文字方塊 5"/>
          <p:cNvSpPr txBox="1"/>
          <p:nvPr/>
        </p:nvSpPr>
        <p:spPr>
          <a:xfrm>
            <a:off x="2555776" y="3523802"/>
            <a:ext cx="4483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大武數位機會中心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尚武國小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2015/07/29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04748" y="1504608"/>
            <a:ext cx="3483676" cy="2082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照片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320" y="3924492"/>
            <a:ext cx="3722672" cy="2442954"/>
          </a:xfrm>
          <a:prstGeom prst="rect">
            <a:avLst/>
          </a:prstGeom>
          <a:noFill/>
        </p:spPr>
      </p:pic>
      <p:pic>
        <p:nvPicPr>
          <p:cNvPr id="2055" name="Picture 7" descr="為電影製作情形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924491"/>
            <a:ext cx="3456384" cy="2442955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2195736" y="6309320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秀林數位機會中心太魯閣族傳統創意編織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微電影製作 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2015/07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55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54745" y="2985377"/>
            <a:ext cx="5889256" cy="400506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800" dirty="0" smtClean="0"/>
              <a:t>   </a:t>
            </a:r>
            <a:r>
              <a:rPr lang="zh-TW" altLang="en-US" dirty="0" smtClean="0"/>
              <a:t>三、有線電視</a:t>
            </a:r>
            <a:r>
              <a:rPr lang="zh-TW" altLang="en-US" dirty="0"/>
              <a:t>全面</a:t>
            </a:r>
            <a:r>
              <a:rPr lang="zh-TW" altLang="en-US" dirty="0" smtClean="0"/>
              <a:t>數位化</a:t>
            </a:r>
            <a:endParaRPr lang="zh-TW" altLang="en-US" dirty="0">
              <a:solidFill>
                <a:srgbClr val="FF9900"/>
              </a:solidFill>
            </a:endParaRPr>
          </a:p>
        </p:txBody>
      </p:sp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  <p:sp>
        <p:nvSpPr>
          <p:cNvPr id="7" name="內容版面配置區 6"/>
          <p:cNvSpPr txBox="1">
            <a:spLocks noGrp="1"/>
          </p:cNvSpPr>
          <p:nvPr>
            <p:ph idx="1"/>
          </p:nvPr>
        </p:nvSpPr>
        <p:spPr>
          <a:xfrm>
            <a:off x="179512" y="3305576"/>
            <a:ext cx="4320479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50825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zh-TW" altLang="en-US" sz="2200" dirty="0" smtClean="0">
                <a:solidFill>
                  <a:srgbClr val="002060"/>
                </a:solidFill>
              </a:rPr>
              <a:t>至</a:t>
            </a:r>
            <a:r>
              <a:rPr lang="en-US" altLang="zh-TW" sz="2200" dirty="0" smtClean="0">
                <a:solidFill>
                  <a:srgbClr val="002060"/>
                </a:solidFill>
              </a:rPr>
              <a:t>104</a:t>
            </a:r>
            <a:r>
              <a:rPr lang="zh-TW" altLang="en-US" sz="2200" dirty="0" smtClean="0">
                <a:solidFill>
                  <a:srgbClr val="002060"/>
                </a:solidFill>
              </a:rPr>
              <a:t>年</a:t>
            </a:r>
            <a:r>
              <a:rPr lang="en-US" altLang="zh-TW" sz="2200" dirty="0" smtClean="0">
                <a:solidFill>
                  <a:srgbClr val="002060"/>
                </a:solidFill>
              </a:rPr>
              <a:t>6</a:t>
            </a:r>
            <a:r>
              <a:rPr lang="zh-TW" altLang="en-US" sz="2200" dirty="0" smtClean="0">
                <a:solidFill>
                  <a:srgbClr val="002060"/>
                </a:solidFill>
              </a:rPr>
              <a:t>月我國全部家戶數</a:t>
            </a:r>
            <a:r>
              <a:rPr lang="en-US" altLang="zh-TW" sz="2200" dirty="0" smtClean="0">
                <a:solidFill>
                  <a:srgbClr val="002060"/>
                </a:solidFill>
              </a:rPr>
              <a:t>842.7</a:t>
            </a:r>
            <a:r>
              <a:rPr lang="zh-TW" altLang="en-US" sz="2200" dirty="0" smtClean="0">
                <a:solidFill>
                  <a:srgbClr val="002060"/>
                </a:solidFill>
              </a:rPr>
              <a:t>萬，有線電視訂戶數</a:t>
            </a:r>
            <a:r>
              <a:rPr lang="en-US" altLang="zh-TW" sz="2200" dirty="0" smtClean="0">
                <a:solidFill>
                  <a:srgbClr val="002060"/>
                </a:solidFill>
              </a:rPr>
              <a:t>502.3</a:t>
            </a:r>
            <a:r>
              <a:rPr lang="zh-TW" altLang="en-US" sz="2200" dirty="0" smtClean="0">
                <a:solidFill>
                  <a:srgbClr val="002060"/>
                </a:solidFill>
              </a:rPr>
              <a:t>萬戶，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家戶普及率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59.62%</a:t>
            </a:r>
          </a:p>
          <a:p>
            <a:pPr indent="-250825" fontAlgn="auto">
              <a:spcBef>
                <a:spcPts val="0"/>
              </a:spcBef>
              <a:spcAft>
                <a:spcPts val="600"/>
              </a:spcAft>
              <a:defRPr/>
            </a:pPr>
            <a:endParaRPr lang="en-US" altLang="zh-TW" sz="2200" b="1" dirty="0" smtClean="0">
              <a:solidFill>
                <a:srgbClr val="002060"/>
              </a:solidFill>
            </a:endParaRPr>
          </a:p>
          <a:p>
            <a:pPr indent="-250825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zh-TW" altLang="en-US" sz="2200" b="1" dirty="0" smtClean="0">
                <a:solidFill>
                  <a:srgbClr val="002060"/>
                </a:solidFill>
              </a:rPr>
              <a:t>目前以有線電視纜線上網</a:t>
            </a:r>
            <a:r>
              <a:rPr lang="en-US" altLang="zh-TW" sz="2200" b="1" dirty="0" smtClean="0">
                <a:solidFill>
                  <a:srgbClr val="002060"/>
                </a:solidFill>
              </a:rPr>
              <a:t>(cable Modem)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共</a:t>
            </a:r>
            <a:r>
              <a:rPr lang="en-US" altLang="zh-TW" sz="2200" b="1" dirty="0">
                <a:solidFill>
                  <a:srgbClr val="002060"/>
                </a:solidFill>
              </a:rPr>
              <a:t>124</a:t>
            </a:r>
            <a:r>
              <a:rPr lang="zh-TW" altLang="en-US" sz="2200" b="1" dirty="0">
                <a:solidFill>
                  <a:srgbClr val="002060"/>
                </a:solidFill>
              </a:rPr>
              <a:t>萬</a:t>
            </a:r>
            <a:r>
              <a:rPr lang="zh-TW" altLang="en-US" sz="2200" b="1" dirty="0" smtClean="0">
                <a:solidFill>
                  <a:srgbClr val="002060"/>
                </a:solidFill>
              </a:rPr>
              <a:t>戶</a:t>
            </a:r>
            <a:endParaRPr lang="en-US" altLang="zh-TW" sz="2200" b="1" dirty="0" smtClean="0">
              <a:solidFill>
                <a:srgbClr val="002060"/>
              </a:solidFill>
            </a:endParaRPr>
          </a:p>
          <a:p>
            <a:pPr indent="-250825" fontAlgn="auto">
              <a:spcBef>
                <a:spcPts val="0"/>
              </a:spcBef>
              <a:spcAft>
                <a:spcPts val="600"/>
              </a:spcAft>
              <a:buNone/>
              <a:defRPr/>
            </a:pPr>
            <a:endParaRPr lang="en-US" altLang="zh-TW" sz="22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8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48975140"/>
              </p:ext>
            </p:extLst>
          </p:nvPr>
        </p:nvGraphicFramePr>
        <p:xfrm>
          <a:off x="251520" y="1187715"/>
          <a:ext cx="8640960" cy="185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2088232"/>
                <a:gridCol w="1656184"/>
                <a:gridCol w="1584176"/>
              </a:tblGrid>
              <a:tr h="75628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        目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現    在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今年底可達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2020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目標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32"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有線電視數位化比例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24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85%</a:t>
                      </a:r>
                      <a:endParaRPr lang="zh-TW" altLang="en-US" sz="2400" b="0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24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90%</a:t>
                      </a:r>
                      <a:endParaRPr lang="zh-TW" altLang="en-US" sz="2400" b="0" kern="1200" dirty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100%</a:t>
                      </a:r>
                      <a:endParaRPr lang="zh-TW" altLang="en-US" sz="2400" b="0" kern="1200" dirty="0" smtClean="0">
                        <a:solidFill>
                          <a:srgbClr val="002060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9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6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有線電視寬頻上網速率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2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120M~200M</a:t>
                      </a:r>
                      <a:endParaRPr lang="zh-TW" altLang="en-US" sz="2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300M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0" kern="1200" dirty="0" smtClean="0">
                          <a:solidFill>
                            <a:srgbClr val="002060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1G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6876256" y="616704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各縣巿有線電視數位化</a:t>
            </a:r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比例圖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54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51520" y="1556792"/>
            <a:ext cx="4896544" cy="504056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</a:rPr>
              <a:t>鼓勵各縣市達成全數位化目標</a:t>
            </a:r>
            <a:endParaRPr lang="en-US" altLang="zh-TW" sz="2000" b="1" dirty="0" smtClean="0">
              <a:solidFill>
                <a:srgbClr val="002060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US" altLang="zh-TW" sz="1800" b="1" dirty="0" smtClean="0">
                <a:solidFill>
                  <a:srgbClr val="002060"/>
                </a:solidFill>
              </a:rPr>
              <a:t>102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年</a:t>
            </a:r>
            <a:r>
              <a:rPr lang="zh-TW" altLang="zh-TW" sz="1800" b="1" dirty="0" smtClean="0">
                <a:solidFill>
                  <a:srgbClr val="002060"/>
                </a:solidFill>
              </a:rPr>
              <a:t>補助地方政府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及業者，</a:t>
            </a:r>
            <a:r>
              <a:rPr lang="zh-TW" altLang="zh-TW" sz="1800" dirty="0" smtClean="0">
                <a:solidFill>
                  <a:srgbClr val="002060"/>
                </a:solidFill>
              </a:rPr>
              <a:t>進行</a:t>
            </a:r>
            <a:r>
              <a:rPr lang="zh-TW" altLang="zh-TW" sz="1800" dirty="0">
                <a:solidFill>
                  <a:srgbClr val="002060"/>
                </a:solidFill>
              </a:rPr>
              <a:t>數位化宣導</a:t>
            </a:r>
            <a:endParaRPr lang="en-US" altLang="zh-TW" sz="1800" b="1" dirty="0" smtClean="0">
              <a:solidFill>
                <a:srgbClr val="002060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TW" altLang="en-US" sz="1800" b="1" dirty="0" smtClean="0">
                <a:solidFill>
                  <a:srgbClr val="002060"/>
                </a:solidFill>
              </a:rPr>
              <a:t>通傳會實施數位化實驗區計畫，</a:t>
            </a:r>
            <a:r>
              <a:rPr lang="zh-TW" altLang="en-US" sz="1800" dirty="0" smtClean="0">
                <a:solidFill>
                  <a:srgbClr val="002060"/>
                </a:solidFill>
              </a:rPr>
              <a:t>業者於數位化訂戶達</a:t>
            </a:r>
            <a:r>
              <a:rPr lang="en-US" altLang="zh-TW" sz="1800" dirty="0" smtClean="0">
                <a:solidFill>
                  <a:srgbClr val="002060"/>
                </a:solidFill>
              </a:rPr>
              <a:t>60%</a:t>
            </a:r>
            <a:r>
              <a:rPr lang="zh-TW" altLang="en-US" sz="1800" dirty="0" smtClean="0">
                <a:solidFill>
                  <a:srgbClr val="002060"/>
                </a:solidFill>
              </a:rPr>
              <a:t>即可關閉類比訊號</a:t>
            </a:r>
            <a:endParaRPr lang="en-US" altLang="zh-TW" sz="1800" dirty="0" smtClean="0">
              <a:solidFill>
                <a:srgbClr val="002060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TW" altLang="en-US" sz="1800" b="1" dirty="0" smtClean="0">
                <a:solidFill>
                  <a:srgbClr val="002060"/>
                </a:solidFill>
              </a:rPr>
              <a:t>通傳會與地方政府合作，透過評鑑換照及收視費率審查</a:t>
            </a:r>
            <a:r>
              <a:rPr lang="zh-TW" altLang="en-US" sz="1800" dirty="0">
                <a:solidFill>
                  <a:srgbClr val="002060"/>
                </a:solidFill>
              </a:rPr>
              <a:t>，</a:t>
            </a:r>
            <a:r>
              <a:rPr lang="zh-TW" altLang="en-US" sz="1800" dirty="0" smtClean="0">
                <a:solidFill>
                  <a:srgbClr val="002060"/>
                </a:solidFill>
              </a:rPr>
              <a:t>督促業者加速數位化</a:t>
            </a:r>
            <a:endParaRPr lang="en-US" altLang="zh-TW" sz="1800" dirty="0" smtClean="0">
              <a:solidFill>
                <a:srgbClr val="002060"/>
              </a:solidFill>
            </a:endParaRPr>
          </a:p>
          <a:p>
            <a:pPr lvl="1">
              <a:lnSpc>
                <a:spcPct val="120000"/>
              </a:lnSpc>
            </a:pPr>
            <a:r>
              <a:rPr lang="zh-TW" altLang="en-US" sz="1800" b="1" dirty="0" smtClean="0">
                <a:solidFill>
                  <a:srgbClr val="002060"/>
                </a:solidFill>
              </a:rPr>
              <a:t>台南市與嘉義縣市</a:t>
            </a:r>
            <a:r>
              <a:rPr lang="zh-TW" altLang="en-US" sz="1800" dirty="0" smtClean="0">
                <a:solidFill>
                  <a:srgbClr val="002060"/>
                </a:solidFill>
              </a:rPr>
              <a:t>已於今</a:t>
            </a:r>
            <a:r>
              <a:rPr lang="en-US" altLang="zh-TW" sz="1800" dirty="0" smtClean="0">
                <a:solidFill>
                  <a:srgbClr val="002060"/>
                </a:solidFill>
              </a:rPr>
              <a:t>(104)</a:t>
            </a:r>
            <a:r>
              <a:rPr lang="zh-TW" altLang="en-US" sz="1800" dirty="0" smtClean="0">
                <a:solidFill>
                  <a:srgbClr val="002060"/>
                </a:solidFill>
              </a:rPr>
              <a:t>年達成目標</a:t>
            </a:r>
          </a:p>
          <a:p>
            <a:pPr>
              <a:lnSpc>
                <a:spcPct val="120000"/>
              </a:lnSpc>
            </a:pPr>
            <a:r>
              <a:rPr lang="zh-TW" altLang="en-US" sz="2000" b="1" dirty="0" smtClean="0">
                <a:solidFill>
                  <a:srgbClr val="002060"/>
                </a:solidFill>
              </a:rPr>
              <a:t>花東地區</a:t>
            </a:r>
            <a:r>
              <a:rPr lang="zh-TW" altLang="en-US" sz="2000" dirty="0" smtClean="0">
                <a:solidFill>
                  <a:srgbClr val="002060"/>
                </a:solidFill>
              </a:rPr>
              <a:t>數位化比例為</a:t>
            </a:r>
            <a:r>
              <a:rPr lang="en-US" altLang="zh-TW" sz="2000" dirty="0" smtClean="0">
                <a:solidFill>
                  <a:srgbClr val="002060"/>
                </a:solidFill>
              </a:rPr>
              <a:t>0.5%</a:t>
            </a:r>
          </a:p>
          <a:p>
            <a:pPr lvl="1">
              <a:lnSpc>
                <a:spcPct val="120000"/>
              </a:lnSpc>
            </a:pPr>
            <a:r>
              <a:rPr lang="zh-TW" altLang="en-US" sz="1800" dirty="0" smtClean="0">
                <a:solidFill>
                  <a:srgbClr val="002060"/>
                </a:solidFill>
              </a:rPr>
              <a:t>通傳會運用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「有線廣播電視事業發展基金」</a:t>
            </a:r>
            <a:r>
              <a:rPr lang="zh-TW" altLang="en-US" sz="1800" dirty="0" smtClean="0">
                <a:solidFill>
                  <a:srgbClr val="002060"/>
                </a:solidFill>
              </a:rPr>
              <a:t>鼓勵業者推動數位化，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希望於今</a:t>
            </a:r>
            <a:r>
              <a:rPr lang="en-US" altLang="zh-TW" sz="1800" b="1" dirty="0" smtClean="0">
                <a:solidFill>
                  <a:srgbClr val="002060"/>
                </a:solidFill>
              </a:rPr>
              <a:t>(104)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年底達到</a:t>
            </a:r>
            <a:r>
              <a:rPr lang="en-US" altLang="zh-TW" sz="1800" b="1" dirty="0" smtClean="0">
                <a:solidFill>
                  <a:srgbClr val="002060"/>
                </a:solidFill>
              </a:rPr>
              <a:t>20%</a:t>
            </a:r>
            <a:r>
              <a:rPr lang="zh-TW" altLang="en-US" sz="1800" b="1" dirty="0" smtClean="0">
                <a:solidFill>
                  <a:srgbClr val="002060"/>
                </a:solidFill>
              </a:rPr>
              <a:t>數位普及率</a:t>
            </a:r>
            <a:endParaRPr lang="en-US" altLang="zh-TW" sz="1800" b="1" dirty="0" smtClean="0">
              <a:solidFill>
                <a:srgbClr val="002060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224235"/>
          </a:xfrm>
        </p:spPr>
        <p:txBody>
          <a:bodyPr/>
          <a:lstStyle/>
          <a:p>
            <a:r>
              <a:rPr lang="zh-TW" altLang="en-US" sz="4800" dirty="0" smtClean="0"/>
              <a:t>   </a:t>
            </a:r>
            <a:r>
              <a:rPr lang="zh-TW" altLang="en-US" dirty="0" smtClean="0"/>
              <a:t>三、有線電視</a:t>
            </a:r>
            <a:r>
              <a:rPr lang="zh-TW" altLang="en-US" dirty="0"/>
              <a:t>全面</a:t>
            </a:r>
            <a:r>
              <a:rPr lang="zh-TW" altLang="en-US" dirty="0" smtClean="0"/>
              <a:t>數位化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3600" dirty="0" smtClean="0">
                <a:solidFill>
                  <a:srgbClr val="FF9900"/>
                </a:solidFill>
              </a:rPr>
              <a:t>推動成果與推動策略</a:t>
            </a:r>
            <a:endParaRPr lang="zh-TW" altLang="en-US" dirty="0">
              <a:solidFill>
                <a:srgbClr val="FF9900"/>
              </a:solidFill>
            </a:endParaRPr>
          </a:p>
        </p:txBody>
      </p:sp>
      <p:pic>
        <p:nvPicPr>
          <p:cNvPr id="31746" name="Picture 2" descr="「嘉義新時代　數位百分百」－嘉義縣有線電視全面數位化記者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772816"/>
            <a:ext cx="3672408" cy="2232248"/>
          </a:xfrm>
          <a:prstGeom prst="rect">
            <a:avLst/>
          </a:prstGeom>
          <a:noFill/>
        </p:spPr>
      </p:pic>
      <p:pic>
        <p:nvPicPr>
          <p:cNvPr id="7" name="Picture 2" descr="http://p1-news.yamedia.tw/MjU5NjU0MTZuZXdz/ac65489412119a79.jpg?w=96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057908"/>
            <a:ext cx="3744416" cy="2376264"/>
          </a:xfrm>
          <a:prstGeom prst="rect">
            <a:avLst/>
          </a:prstGeom>
          <a:noFill/>
        </p:spPr>
      </p:pic>
      <p:sp>
        <p:nvSpPr>
          <p:cNvPr id="8" name="文字方塊 7"/>
          <p:cNvSpPr txBox="1"/>
          <p:nvPr/>
        </p:nvSpPr>
        <p:spPr>
          <a:xfrm>
            <a:off x="5364088" y="6400922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2014</a:t>
            </a:r>
            <a:r>
              <a:rPr lang="zh-TW" altLang="en-US" sz="1400" dirty="0" smtClean="0"/>
              <a:t>年</a:t>
            </a:r>
            <a:r>
              <a:rPr lang="en-US" altLang="zh-TW" sz="1400" dirty="0" smtClean="0"/>
              <a:t>12</a:t>
            </a:r>
            <a:r>
              <a:rPr lang="zh-TW" altLang="en-US" sz="1400" dirty="0" smtClean="0"/>
              <a:t>月</a:t>
            </a:r>
            <a:r>
              <a:rPr lang="en-US" altLang="zh-TW" sz="1400" dirty="0" smtClean="0"/>
              <a:t>NCC</a:t>
            </a:r>
            <a:r>
              <a:rPr lang="zh-TW" altLang="en-US" sz="1400" dirty="0" smtClean="0"/>
              <a:t>「有線電視數位化成果展現記者會暨研討會」</a:t>
            </a:r>
            <a:endParaRPr lang="zh-TW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800" smtClean="0"/>
              <a:t>伍、總結</a:t>
            </a:r>
            <a:endParaRPr lang="zh-TW" altLang="en-US" sz="4800" dirty="0"/>
          </a:p>
        </p:txBody>
      </p:sp>
      <p:sp>
        <p:nvSpPr>
          <p:cNvPr id="7" name="內容版面配置區 2"/>
          <p:cNvSpPr>
            <a:spLocks noGrp="1"/>
          </p:cNvSpPr>
          <p:nvPr>
            <p:ph idx="1"/>
          </p:nvPr>
        </p:nvSpPr>
        <p:spPr>
          <a:xfrm>
            <a:off x="467544" y="1556792"/>
            <a:ext cx="8280920" cy="4896544"/>
          </a:xfr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33400" indent="-533400">
              <a:spcBef>
                <a:spcPts val="600"/>
              </a:spcBef>
              <a:spcAft>
                <a:spcPts val="600"/>
              </a:spcAft>
            </a:pPr>
            <a:r>
              <a:rPr lang="zh-TW" altLang="en-US" b="1" dirty="0" smtClean="0">
                <a:solidFill>
                  <a:schemeClr val="tx2"/>
                </a:solidFill>
              </a:rPr>
              <a:t>持續透過「加速行動寬頻服務及產業發展方案」，</a:t>
            </a:r>
            <a:r>
              <a:rPr lang="zh-TW" altLang="en-US" b="1" dirty="0" smtClean="0">
                <a:solidFill>
                  <a:srgbClr val="FF0000"/>
                </a:solidFill>
              </a:rPr>
              <a:t>塑造方便使用者應用情境</a:t>
            </a:r>
            <a:r>
              <a:rPr lang="zh-TW" altLang="en-US" b="1" dirty="0" smtClean="0">
                <a:solidFill>
                  <a:schemeClr val="tx2"/>
                </a:solidFill>
              </a:rPr>
              <a:t>，同時關切國際技術發展，並輔以適當頻譜釋出，以</a:t>
            </a:r>
            <a:r>
              <a:rPr lang="zh-TW" altLang="en-US" b="1" dirty="0" smtClean="0">
                <a:solidFill>
                  <a:srgbClr val="FF0000"/>
                </a:solidFill>
              </a:rPr>
              <a:t>確保我國在行動寬頻領先國之行列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pPr marL="533400" indent="-533400">
              <a:spcBef>
                <a:spcPts val="600"/>
              </a:spcBef>
              <a:spcAft>
                <a:spcPts val="600"/>
              </a:spcAft>
            </a:pPr>
            <a:r>
              <a:rPr lang="zh-TW" altLang="en-US" b="1" dirty="0" smtClean="0">
                <a:solidFill>
                  <a:schemeClr val="tx2"/>
                </a:solidFill>
              </a:rPr>
              <a:t>提供校園</a:t>
            </a:r>
            <a:r>
              <a:rPr lang="zh-TW" altLang="en-US" b="1" dirty="0" smtClean="0">
                <a:solidFill>
                  <a:srgbClr val="FF0000"/>
                </a:solidFill>
              </a:rPr>
              <a:t>質量兼具</a:t>
            </a:r>
            <a:r>
              <a:rPr lang="zh-TW" altLang="en-US" b="1" dirty="0" smtClean="0">
                <a:solidFill>
                  <a:schemeClr val="tx2"/>
                </a:solidFill>
              </a:rPr>
              <a:t>的寬頻網路服務，延伸到偏鄉公共區域，</a:t>
            </a:r>
            <a:r>
              <a:rPr lang="zh-TW" altLang="en-US" b="1" dirty="0" smtClean="0">
                <a:solidFill>
                  <a:srgbClr val="FF0000"/>
                </a:solidFill>
              </a:rPr>
              <a:t>落實偏鄉民眾網路近用權，</a:t>
            </a:r>
            <a:r>
              <a:rPr lang="zh-TW" altLang="en-US" b="1" dirty="0" smtClean="0">
                <a:solidFill>
                  <a:schemeClr val="tx2"/>
                </a:solidFill>
              </a:rPr>
              <a:t>並提升數位學習環境，以縮減數位落差</a:t>
            </a:r>
            <a:endParaRPr lang="en-US" altLang="zh-TW" b="1" dirty="0" smtClean="0">
              <a:solidFill>
                <a:schemeClr val="tx2"/>
              </a:solidFill>
            </a:endParaRPr>
          </a:p>
          <a:p>
            <a:pPr marL="533400" indent="-533400">
              <a:spcBef>
                <a:spcPts val="600"/>
              </a:spcBef>
              <a:spcAft>
                <a:spcPts val="600"/>
              </a:spcAft>
            </a:pPr>
            <a:r>
              <a:rPr lang="zh-TW" altLang="en-US" b="1" dirty="0" smtClean="0">
                <a:solidFill>
                  <a:schemeClr val="tx2"/>
                </a:solidFill>
              </a:rPr>
              <a:t>由</a:t>
            </a:r>
            <a:r>
              <a:rPr lang="zh-TW" altLang="en-US" b="1" dirty="0" smtClean="0">
                <a:solidFill>
                  <a:srgbClr val="FF0000"/>
                </a:solidFill>
              </a:rPr>
              <a:t>中央</a:t>
            </a:r>
            <a:r>
              <a:rPr lang="zh-TW" altLang="en-US" b="1" dirty="0" smtClean="0">
                <a:solidFill>
                  <a:schemeClr val="tx2"/>
                </a:solidFill>
              </a:rPr>
              <a:t>、</a:t>
            </a:r>
            <a:r>
              <a:rPr lang="zh-TW" altLang="en-US" b="1" dirty="0" smtClean="0">
                <a:solidFill>
                  <a:srgbClr val="FF0000"/>
                </a:solidFill>
              </a:rPr>
              <a:t>地方</a:t>
            </a:r>
            <a:r>
              <a:rPr lang="zh-TW" altLang="en-US" b="1" dirty="0" smtClean="0">
                <a:solidFill>
                  <a:schemeClr val="tx2"/>
                </a:solidFill>
              </a:rPr>
              <a:t>及</a:t>
            </a:r>
            <a:r>
              <a:rPr lang="zh-TW" altLang="en-US" b="1" dirty="0" smtClean="0">
                <a:solidFill>
                  <a:srgbClr val="FF0000"/>
                </a:solidFill>
              </a:rPr>
              <a:t>業者</a:t>
            </a:r>
            <a:r>
              <a:rPr lang="zh-TW" altLang="en-US" b="1" dirty="0" smtClean="0">
                <a:solidFill>
                  <a:schemeClr val="tx2"/>
                </a:solidFill>
              </a:rPr>
              <a:t>共同合作，提供足夠誘因，鼓勵業者加速</a:t>
            </a:r>
            <a:r>
              <a:rPr lang="zh-TW" altLang="en-US" b="1" dirty="0" smtClean="0">
                <a:solidFill>
                  <a:srgbClr val="FF0000"/>
                </a:solidFill>
              </a:rPr>
              <a:t>有線電視數位化</a:t>
            </a:r>
            <a:r>
              <a:rPr lang="zh-TW" altLang="en-US" b="1" dirty="0" smtClean="0">
                <a:solidFill>
                  <a:schemeClr val="tx2"/>
                </a:solidFill>
              </a:rPr>
              <a:t>，提升收視品質及上網速度，創造多元的網路應用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pPr marL="533400" indent="-533400">
              <a:spcBef>
                <a:spcPts val="600"/>
              </a:spcBef>
              <a:spcAft>
                <a:spcPts val="600"/>
              </a:spcAft>
            </a:pPr>
            <a:endParaRPr lang="zh-TW" altLang="zh-TW" b="1" dirty="0" smtClean="0">
              <a:solidFill>
                <a:schemeClr val="tx2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48264" y="6453336"/>
            <a:ext cx="2133600" cy="365125"/>
          </a:xfrm>
        </p:spPr>
        <p:txBody>
          <a:bodyPr/>
          <a:lstStyle/>
          <a:p>
            <a:pPr>
              <a:defRPr/>
            </a:pPr>
            <a:fld id="{F7258290-6F46-4215-BC94-B48C84E64865}" type="slidenum">
              <a:rPr lang="zh-TW" altLang="en-US" smtClean="0"/>
              <a:pPr>
                <a:defRPr/>
              </a:pPr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225672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6483</TotalTime>
  <Words>2823</Words>
  <Application>Microsoft Office PowerPoint</Application>
  <PresentationFormat>如螢幕大小 (4:3)</PresentationFormat>
  <Paragraphs>465</Paragraphs>
  <Slides>16</Slides>
  <Notes>16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Office 佈景主題</vt:lpstr>
      <vt:lpstr>投影片 1</vt:lpstr>
      <vt:lpstr>國際主要國家寬頻政策目標</vt:lpstr>
      <vt:lpstr>  資通訊環境整備重點</vt:lpstr>
      <vt:lpstr>一、行動寬頻全面普及  4G成長動能亮眼</vt:lpstr>
      <vt:lpstr>一、行動寬頻全面普及 我國LTE下載速度全球第8</vt:lpstr>
      <vt:lpstr>一、行動寬頻全面普及             推動措施</vt:lpstr>
      <vt:lpstr>一、行動寬頻全面普及 盤點頻譜供應需求(1/2)</vt:lpstr>
      <vt:lpstr>一、行動寬頻全面普及 盤點頻譜供應需求(2/2)</vt:lpstr>
      <vt:lpstr>一、行動寬頻全面普及  原住民族地區</vt:lpstr>
      <vt:lpstr>一、行動寬頻全面普及 原住民族地區寬頻應用案例</vt:lpstr>
      <vt:lpstr>  二、校園寬頻網路基礎建設躍升 光纖到校最後一哩</vt:lpstr>
      <vt:lpstr>   二、校園寬頻網路基礎建設躍升 偏鄉學校支援當地民眾上網</vt:lpstr>
      <vt:lpstr>   二、校園寬頻網路基礎建設躍升 偏鄉數位機會中心案例</vt:lpstr>
      <vt:lpstr>   三、有線電視全面數位化</vt:lpstr>
      <vt:lpstr>   三、有線電視全面數位化 推動成果與推動策略</vt:lpstr>
      <vt:lpstr>伍、總結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新聞傳播處新聞發布與聯繫科黃宇萱</cp:lastModifiedBy>
  <cp:revision>645</cp:revision>
  <cp:lastPrinted>2015-07-30T11:00:44Z</cp:lastPrinted>
  <dcterms:created xsi:type="dcterms:W3CDTF">2015-01-05T09:59:29Z</dcterms:created>
  <dcterms:modified xsi:type="dcterms:W3CDTF">2015-08-26T01:15:14Z</dcterms:modified>
</cp:coreProperties>
</file>