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497B"/>
    <a:srgbClr val="E56C0A"/>
    <a:srgbClr val="376092"/>
    <a:srgbClr val="953734"/>
    <a:srgbClr val="215968"/>
    <a:srgbClr val="77933B"/>
    <a:srgbClr val="863835"/>
    <a:srgbClr val="60298A"/>
    <a:srgbClr val="7B35B1"/>
    <a:srgbClr val="5123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6790"/>
    <p:restoredTop sz="94630"/>
  </p:normalViewPr>
  <p:slideViewPr>
    <p:cSldViewPr>
      <p:cViewPr varScale="1">
        <p:scale>
          <a:sx n="84" d="100"/>
          <a:sy n="84" d="100"/>
        </p:scale>
        <p:origin x="102" y="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5AA3BE-C3BA-4543-BBC8-99EBB2661CA1}" type="doc">
      <dgm:prSet loTypeId="urn:microsoft.com/office/officeart/2005/8/layout/pyramid3" loCatId="pyramid" qsTypeId="urn:microsoft.com/office/officeart/2005/8/quickstyle/simple2" qsCatId="simple" csTypeId="urn:microsoft.com/office/officeart/2005/8/colors/accent2_1" csCatId="accent2" phldr="1"/>
      <dgm:spPr/>
    </dgm:pt>
    <dgm:pt modelId="{F3B2C7D5-7649-4583-AC3C-B8B6D35684E5}">
      <dgm:prSet phldrT="[文字]" custT="1"/>
      <dgm:spPr>
        <a:effectLst/>
      </dgm:spPr>
      <dgm:t>
        <a:bodyPr/>
        <a:lstStyle/>
        <a:p>
          <a:endParaRPr lang="zh-TW" altLang="en-US" sz="2000" b="1" dirty="0">
            <a:latin typeface="微軟正黑體" pitchFamily="34" charset="-120"/>
            <a:ea typeface="微軟正黑體" pitchFamily="34" charset="-120"/>
          </a:endParaRPr>
        </a:p>
      </dgm:t>
    </dgm:pt>
    <dgm:pt modelId="{72C0E01F-7B63-4602-A224-C99AD6B19B53}" type="parTrans" cxnId="{44A18501-FE7E-48E4-B8B0-2F98A22A09C4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7A64876E-0EBB-44ED-93E3-742D57A96535}" type="sibTrans" cxnId="{44A18501-FE7E-48E4-B8B0-2F98A22A09C4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6AFD9F3C-CA3D-46EA-A257-DB5A743F81DA}">
      <dgm:prSet phldrT="[文字]" custT="1"/>
      <dgm:spPr>
        <a:effectLst/>
      </dgm:spPr>
      <dgm:t>
        <a:bodyPr/>
        <a:lstStyle/>
        <a:p>
          <a:pPr>
            <a:spcAft>
              <a:spcPts val="0"/>
            </a:spcAft>
          </a:pPr>
          <a:endParaRPr lang="zh-TW" altLang="en-US" sz="2000" dirty="0">
            <a:latin typeface="微軟正黑體" pitchFamily="34" charset="-120"/>
            <a:ea typeface="微軟正黑體" pitchFamily="34" charset="-120"/>
          </a:endParaRPr>
        </a:p>
      </dgm:t>
    </dgm:pt>
    <dgm:pt modelId="{A68009AE-81E1-4FB1-80D4-141128FE7D2A}" type="parTrans" cxnId="{DA821016-AA8B-4B18-8EBB-38404D0F2A96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342F5C16-BC56-4800-B3A6-00FBD10A0220}" type="sibTrans" cxnId="{DA821016-AA8B-4B18-8EBB-38404D0F2A96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99B1FE7B-8C54-437A-B3D1-3622D5680435}">
      <dgm:prSet custT="1"/>
      <dgm:spPr>
        <a:effectLst/>
      </dgm:spPr>
      <dgm:t>
        <a:bodyPr/>
        <a:lstStyle/>
        <a:p>
          <a:r>
            <a:rPr lang="zh-TW" altLang="en-US" sz="2000" b="1" dirty="0">
              <a:latin typeface="微軟正黑體" pitchFamily="34" charset="-120"/>
              <a:ea typeface="微軟正黑體" pitchFamily="34" charset="-120"/>
            </a:rPr>
            <a:t>村里</a:t>
          </a:r>
        </a:p>
      </dgm:t>
    </dgm:pt>
    <dgm:pt modelId="{03329448-F02F-4F62-88BE-3685540DEE4C}" type="parTrans" cxnId="{36840A1A-3A89-4046-BD21-C4701D1078B7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B8C5F047-31A5-40FE-BB2C-69D434E6A1A6}" type="sibTrans" cxnId="{36840A1A-3A89-4046-BD21-C4701D1078B7}">
      <dgm:prSet/>
      <dgm:spPr/>
      <dgm:t>
        <a:bodyPr/>
        <a:lstStyle/>
        <a:p>
          <a:endParaRPr lang="zh-TW" altLang="en-US" sz="2800">
            <a:latin typeface="微軟正黑體" pitchFamily="34" charset="-120"/>
            <a:ea typeface="微軟正黑體" pitchFamily="34" charset="-120"/>
          </a:endParaRPr>
        </a:p>
      </dgm:t>
    </dgm:pt>
    <dgm:pt modelId="{4E04C4AA-E75D-49EE-87E8-597893378397}" type="pres">
      <dgm:prSet presAssocID="{AA5AA3BE-C3BA-4543-BBC8-99EBB2661CA1}" presName="Name0" presStyleCnt="0">
        <dgm:presLayoutVars>
          <dgm:dir/>
          <dgm:animLvl val="lvl"/>
          <dgm:resizeHandles val="exact"/>
        </dgm:presLayoutVars>
      </dgm:prSet>
      <dgm:spPr/>
    </dgm:pt>
    <dgm:pt modelId="{914AECC0-7216-4304-B266-6A40BAA2FABB}" type="pres">
      <dgm:prSet presAssocID="{F3B2C7D5-7649-4583-AC3C-B8B6D35684E5}" presName="Name8" presStyleCnt="0"/>
      <dgm:spPr/>
    </dgm:pt>
    <dgm:pt modelId="{2F9409AE-9D36-459F-8F82-60073BB3F137}" type="pres">
      <dgm:prSet presAssocID="{F3B2C7D5-7649-4583-AC3C-B8B6D35684E5}" presName="level" presStyleLbl="node1" presStyleIdx="0" presStyleCnt="3" custScaleY="83006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4AF223D-2BB1-41EC-A4F1-7F8F88836261}" type="pres">
      <dgm:prSet presAssocID="{F3B2C7D5-7649-4583-AC3C-B8B6D35684E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B4ADE16-3763-4B1F-84BB-E5F8C4278CEA}" type="pres">
      <dgm:prSet presAssocID="{99B1FE7B-8C54-437A-B3D1-3622D5680435}" presName="Name8" presStyleCnt="0"/>
      <dgm:spPr/>
    </dgm:pt>
    <dgm:pt modelId="{60F30E53-5EAC-48F6-9C88-85B5FFDD5403}" type="pres">
      <dgm:prSet presAssocID="{99B1FE7B-8C54-437A-B3D1-3622D5680435}" presName="level" presStyleLbl="node1" presStyleIdx="1" presStyleCnt="3" custScaleY="9721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DA79F27-0610-4A01-96C1-46CF1B1196C4}" type="pres">
      <dgm:prSet presAssocID="{99B1FE7B-8C54-437A-B3D1-3622D5680435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5287F43-19B8-4C6A-8DE6-C95EBB6CA584}" type="pres">
      <dgm:prSet presAssocID="{6AFD9F3C-CA3D-46EA-A257-DB5A743F81DA}" presName="Name8" presStyleCnt="0"/>
      <dgm:spPr/>
    </dgm:pt>
    <dgm:pt modelId="{CC4A68C4-29C6-46A5-9B99-92B1AD167BAA}" type="pres">
      <dgm:prSet presAssocID="{6AFD9F3C-CA3D-46EA-A257-DB5A743F81DA}" presName="level" presStyleLbl="node1" presStyleIdx="2" presStyleCnt="3" custScaleY="244858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A8495D0-D89C-4DE2-BB77-B183FB831474}" type="pres">
      <dgm:prSet presAssocID="{6AFD9F3C-CA3D-46EA-A257-DB5A743F81D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D3A848B-6DC2-4395-9141-18C4A466A7C2}" type="presOf" srcId="{99B1FE7B-8C54-437A-B3D1-3622D5680435}" destId="{60F30E53-5EAC-48F6-9C88-85B5FFDD5403}" srcOrd="0" destOrd="0" presId="urn:microsoft.com/office/officeart/2005/8/layout/pyramid3"/>
    <dgm:cxn modelId="{BA305F75-C61C-4746-A931-60E2A4DE22F4}" type="presOf" srcId="{AA5AA3BE-C3BA-4543-BBC8-99EBB2661CA1}" destId="{4E04C4AA-E75D-49EE-87E8-597893378397}" srcOrd="0" destOrd="0" presId="urn:microsoft.com/office/officeart/2005/8/layout/pyramid3"/>
    <dgm:cxn modelId="{44A18501-FE7E-48E4-B8B0-2F98A22A09C4}" srcId="{AA5AA3BE-C3BA-4543-BBC8-99EBB2661CA1}" destId="{F3B2C7D5-7649-4583-AC3C-B8B6D35684E5}" srcOrd="0" destOrd="0" parTransId="{72C0E01F-7B63-4602-A224-C99AD6B19B53}" sibTransId="{7A64876E-0EBB-44ED-93E3-742D57A96535}"/>
    <dgm:cxn modelId="{DA821016-AA8B-4B18-8EBB-38404D0F2A96}" srcId="{AA5AA3BE-C3BA-4543-BBC8-99EBB2661CA1}" destId="{6AFD9F3C-CA3D-46EA-A257-DB5A743F81DA}" srcOrd="2" destOrd="0" parTransId="{A68009AE-81E1-4FB1-80D4-141128FE7D2A}" sibTransId="{342F5C16-BC56-4800-B3A6-00FBD10A0220}"/>
    <dgm:cxn modelId="{36840A1A-3A89-4046-BD21-C4701D1078B7}" srcId="{AA5AA3BE-C3BA-4543-BBC8-99EBB2661CA1}" destId="{99B1FE7B-8C54-437A-B3D1-3622D5680435}" srcOrd="1" destOrd="0" parTransId="{03329448-F02F-4F62-88BE-3685540DEE4C}" sibTransId="{B8C5F047-31A5-40FE-BB2C-69D434E6A1A6}"/>
    <dgm:cxn modelId="{2FA1C186-FBE1-450E-B00D-6DF6597E4304}" type="presOf" srcId="{F3B2C7D5-7649-4583-AC3C-B8B6D35684E5}" destId="{2F9409AE-9D36-459F-8F82-60073BB3F137}" srcOrd="0" destOrd="0" presId="urn:microsoft.com/office/officeart/2005/8/layout/pyramid3"/>
    <dgm:cxn modelId="{14E76BA4-E302-46E4-87E6-7E92786FA6FF}" type="presOf" srcId="{F3B2C7D5-7649-4583-AC3C-B8B6D35684E5}" destId="{24AF223D-2BB1-41EC-A4F1-7F8F88836261}" srcOrd="1" destOrd="0" presId="urn:microsoft.com/office/officeart/2005/8/layout/pyramid3"/>
    <dgm:cxn modelId="{12478A4F-588F-41B9-A4FF-DE489E28EA89}" type="presOf" srcId="{6AFD9F3C-CA3D-46EA-A257-DB5A743F81DA}" destId="{4A8495D0-D89C-4DE2-BB77-B183FB831474}" srcOrd="1" destOrd="0" presId="urn:microsoft.com/office/officeart/2005/8/layout/pyramid3"/>
    <dgm:cxn modelId="{371DB36E-4B4B-4893-B46D-3F80B81367C3}" type="presOf" srcId="{6AFD9F3C-CA3D-46EA-A257-DB5A743F81DA}" destId="{CC4A68C4-29C6-46A5-9B99-92B1AD167BAA}" srcOrd="0" destOrd="0" presId="urn:microsoft.com/office/officeart/2005/8/layout/pyramid3"/>
    <dgm:cxn modelId="{838E7566-F10D-464B-ACDD-2ABD96C6E6F2}" type="presOf" srcId="{99B1FE7B-8C54-437A-B3D1-3622D5680435}" destId="{EDA79F27-0610-4A01-96C1-46CF1B1196C4}" srcOrd="1" destOrd="0" presId="urn:microsoft.com/office/officeart/2005/8/layout/pyramid3"/>
    <dgm:cxn modelId="{49811D1F-15A1-4BCC-BC7F-B4807A082D65}" type="presParOf" srcId="{4E04C4AA-E75D-49EE-87E8-597893378397}" destId="{914AECC0-7216-4304-B266-6A40BAA2FABB}" srcOrd="0" destOrd="0" presId="urn:microsoft.com/office/officeart/2005/8/layout/pyramid3"/>
    <dgm:cxn modelId="{63E16952-91AB-48E9-9C42-830F311F6B6C}" type="presParOf" srcId="{914AECC0-7216-4304-B266-6A40BAA2FABB}" destId="{2F9409AE-9D36-459F-8F82-60073BB3F137}" srcOrd="0" destOrd="0" presId="urn:microsoft.com/office/officeart/2005/8/layout/pyramid3"/>
    <dgm:cxn modelId="{E8DA1253-E2D8-4563-92F0-E4194CB9F184}" type="presParOf" srcId="{914AECC0-7216-4304-B266-6A40BAA2FABB}" destId="{24AF223D-2BB1-41EC-A4F1-7F8F88836261}" srcOrd="1" destOrd="0" presId="urn:microsoft.com/office/officeart/2005/8/layout/pyramid3"/>
    <dgm:cxn modelId="{28400A16-9288-49D4-85EF-38162331E485}" type="presParOf" srcId="{4E04C4AA-E75D-49EE-87E8-597893378397}" destId="{DB4ADE16-3763-4B1F-84BB-E5F8C4278CEA}" srcOrd="1" destOrd="0" presId="urn:microsoft.com/office/officeart/2005/8/layout/pyramid3"/>
    <dgm:cxn modelId="{2BECA8DE-D342-4D61-B478-7832D70D67A4}" type="presParOf" srcId="{DB4ADE16-3763-4B1F-84BB-E5F8C4278CEA}" destId="{60F30E53-5EAC-48F6-9C88-85B5FFDD5403}" srcOrd="0" destOrd="0" presId="urn:microsoft.com/office/officeart/2005/8/layout/pyramid3"/>
    <dgm:cxn modelId="{0F3E74A7-72C5-4971-AB7A-6568B99DDF54}" type="presParOf" srcId="{DB4ADE16-3763-4B1F-84BB-E5F8C4278CEA}" destId="{EDA79F27-0610-4A01-96C1-46CF1B1196C4}" srcOrd="1" destOrd="0" presId="urn:microsoft.com/office/officeart/2005/8/layout/pyramid3"/>
    <dgm:cxn modelId="{2ACB52D3-0DC0-4201-82D8-33D58BA543ED}" type="presParOf" srcId="{4E04C4AA-E75D-49EE-87E8-597893378397}" destId="{A5287F43-19B8-4C6A-8DE6-C95EBB6CA584}" srcOrd="2" destOrd="0" presId="urn:microsoft.com/office/officeart/2005/8/layout/pyramid3"/>
    <dgm:cxn modelId="{EE6C5A50-FA50-4C86-822D-865A52D2BA0F}" type="presParOf" srcId="{A5287F43-19B8-4C6A-8DE6-C95EBB6CA584}" destId="{CC4A68C4-29C6-46A5-9B99-92B1AD167BAA}" srcOrd="0" destOrd="0" presId="urn:microsoft.com/office/officeart/2005/8/layout/pyramid3"/>
    <dgm:cxn modelId="{B216BD66-BAB8-4DD8-9421-9B702DE14E5C}" type="presParOf" srcId="{A5287F43-19B8-4C6A-8DE6-C95EBB6CA584}" destId="{4A8495D0-D89C-4DE2-BB77-B183FB831474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9409AE-9D36-459F-8F82-60073BB3F137}">
      <dsp:nvSpPr>
        <dsp:cNvPr id="0" name=""/>
        <dsp:cNvSpPr/>
      </dsp:nvSpPr>
      <dsp:spPr>
        <a:xfrm rot="10800000">
          <a:off x="0" y="0"/>
          <a:ext cx="2404526" cy="401518"/>
        </a:xfrm>
        <a:prstGeom prst="trapezoid">
          <a:avLst>
            <a:gd name="adj" fmla="val 58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000" b="1" kern="1200" dirty="0">
            <a:latin typeface="微軟正黑體" pitchFamily="34" charset="-120"/>
            <a:ea typeface="微軟正黑體" pitchFamily="34" charset="-120"/>
          </a:endParaRPr>
        </a:p>
      </dsp:txBody>
      <dsp:txXfrm rot="-10800000">
        <a:off x="420792" y="0"/>
        <a:ext cx="1562941" cy="401518"/>
      </dsp:txXfrm>
    </dsp:sp>
    <dsp:sp modelId="{60F30E53-5EAC-48F6-9C88-85B5FFDD5403}">
      <dsp:nvSpPr>
        <dsp:cNvPr id="0" name=""/>
        <dsp:cNvSpPr/>
      </dsp:nvSpPr>
      <dsp:spPr>
        <a:xfrm rot="10800000">
          <a:off x="234769" y="401518"/>
          <a:ext cx="1934987" cy="470240"/>
        </a:xfrm>
        <a:prstGeom prst="trapezoid">
          <a:avLst>
            <a:gd name="adj" fmla="val 58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>
              <a:latin typeface="微軟正黑體" pitchFamily="34" charset="-120"/>
              <a:ea typeface="微軟正黑體" pitchFamily="34" charset="-120"/>
            </a:rPr>
            <a:t>村里</a:t>
          </a:r>
        </a:p>
      </dsp:txBody>
      <dsp:txXfrm rot="-10800000">
        <a:off x="573392" y="401518"/>
        <a:ext cx="1257741" cy="470240"/>
      </dsp:txXfrm>
    </dsp:sp>
    <dsp:sp modelId="{CC4A68C4-29C6-46A5-9B99-92B1AD167BAA}">
      <dsp:nvSpPr>
        <dsp:cNvPr id="0" name=""/>
        <dsp:cNvSpPr/>
      </dsp:nvSpPr>
      <dsp:spPr>
        <a:xfrm rot="10800000">
          <a:off x="509720" y="871758"/>
          <a:ext cx="1385084" cy="1184431"/>
        </a:xfrm>
        <a:prstGeom prst="trapezoid">
          <a:avLst>
            <a:gd name="adj" fmla="val 584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endParaRPr lang="zh-TW" altLang="en-US" sz="2000" kern="1200" dirty="0">
            <a:latin typeface="微軟正黑體" pitchFamily="34" charset="-120"/>
            <a:ea typeface="微軟正黑體" pitchFamily="34" charset="-120"/>
          </a:endParaRPr>
        </a:p>
      </dsp:txBody>
      <dsp:txXfrm rot="-10800000">
        <a:off x="509720" y="871758"/>
        <a:ext cx="1385084" cy="11844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247" cy="498168"/>
          </a:xfrm>
          <a:prstGeom prst="rect">
            <a:avLst/>
          </a:prstGeom>
        </p:spPr>
        <p:txBody>
          <a:bodyPr vert="horz" lIns="92085" tIns="46043" rIns="92085" bIns="46043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26" y="0"/>
            <a:ext cx="2946246" cy="498168"/>
          </a:xfrm>
          <a:prstGeom prst="rect">
            <a:avLst/>
          </a:prstGeom>
        </p:spPr>
        <p:txBody>
          <a:bodyPr vert="horz" lIns="92085" tIns="46043" rIns="92085" bIns="46043" rtlCol="0"/>
          <a:lstStyle>
            <a:lvl1pPr algn="r">
              <a:defRPr sz="1300"/>
            </a:lvl1pPr>
          </a:lstStyle>
          <a:p>
            <a:fld id="{8061AC51-77CD-4479-AF89-943878266F9B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28470"/>
            <a:ext cx="2946247" cy="498168"/>
          </a:xfrm>
          <a:prstGeom prst="rect">
            <a:avLst/>
          </a:prstGeom>
        </p:spPr>
        <p:txBody>
          <a:bodyPr vert="horz" lIns="92085" tIns="46043" rIns="92085" bIns="46043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26" y="9428470"/>
            <a:ext cx="2946246" cy="498168"/>
          </a:xfrm>
          <a:prstGeom prst="rect">
            <a:avLst/>
          </a:prstGeom>
        </p:spPr>
        <p:txBody>
          <a:bodyPr vert="horz" lIns="92085" tIns="46043" rIns="92085" bIns="46043" rtlCol="0" anchor="b"/>
          <a:lstStyle>
            <a:lvl1pPr algn="r">
              <a:defRPr sz="1300"/>
            </a:lvl1pPr>
          </a:lstStyle>
          <a:p>
            <a:fld id="{D3E35152-BF77-408A-AC2E-3B577EFDB9E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84771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6"/>
          </a:xfrm>
          <a:prstGeom prst="rect">
            <a:avLst/>
          </a:prstGeom>
        </p:spPr>
        <p:txBody>
          <a:bodyPr vert="horz" lIns="92085" tIns="46043" rIns="92085" bIns="46043" rtlCol="0"/>
          <a:lstStyle>
            <a:lvl1pPr algn="l">
              <a:defRPr sz="13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60" cy="498056"/>
          </a:xfrm>
          <a:prstGeom prst="rect">
            <a:avLst/>
          </a:prstGeom>
        </p:spPr>
        <p:txBody>
          <a:bodyPr vert="horz" lIns="92085" tIns="46043" rIns="92085" bIns="46043" rtlCol="0"/>
          <a:lstStyle>
            <a:lvl1pPr algn="r">
              <a:defRPr sz="1300"/>
            </a:lvl1pPr>
          </a:lstStyle>
          <a:p>
            <a:fld id="{5964EAB2-6BD1-CA4E-BFD3-C9CF525BFE14}" type="datetimeFigureOut">
              <a:rPr kumimoji="1" lang="zh-TW" altLang="en-US" smtClean="0"/>
              <a:t>2017/12/7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85" tIns="46043" rIns="92085" bIns="46043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2085" tIns="46043" rIns="92085" bIns="46043" rtlCol="0"/>
          <a:lstStyle/>
          <a:p>
            <a:pPr lvl="0"/>
            <a:r>
              <a:rPr kumimoji="1" lang="zh-TW" altLang="en-US" smtClean="0"/>
              <a:t>按一下以編輯母片文字樣式</a:t>
            </a:r>
          </a:p>
          <a:p>
            <a:pPr lvl="1"/>
            <a:r>
              <a:rPr kumimoji="1" lang="zh-TW" altLang="en-US" smtClean="0"/>
              <a:t>第二層</a:t>
            </a:r>
          </a:p>
          <a:p>
            <a:pPr lvl="2"/>
            <a:r>
              <a:rPr kumimoji="1" lang="zh-TW" altLang="en-US" smtClean="0"/>
              <a:t>第三層</a:t>
            </a:r>
          </a:p>
          <a:p>
            <a:pPr lvl="3"/>
            <a:r>
              <a:rPr kumimoji="1" lang="zh-TW" altLang="en-US" smtClean="0"/>
              <a:t>第四層</a:t>
            </a:r>
          </a:p>
          <a:p>
            <a:pPr lvl="4"/>
            <a:r>
              <a:rPr kumimoji="1" lang="zh-TW" altLang="en-US" smtClean="0"/>
              <a:t>第五層</a:t>
            </a:r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8055"/>
          </a:xfrm>
          <a:prstGeom prst="rect">
            <a:avLst/>
          </a:prstGeom>
        </p:spPr>
        <p:txBody>
          <a:bodyPr vert="horz" lIns="92085" tIns="46043" rIns="92085" bIns="46043" rtlCol="0" anchor="b"/>
          <a:lstStyle>
            <a:lvl1pPr algn="l">
              <a:defRPr sz="13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60" cy="498055"/>
          </a:xfrm>
          <a:prstGeom prst="rect">
            <a:avLst/>
          </a:prstGeom>
        </p:spPr>
        <p:txBody>
          <a:bodyPr vert="horz" lIns="92085" tIns="46043" rIns="92085" bIns="46043" rtlCol="0" anchor="b"/>
          <a:lstStyle>
            <a:lvl1pPr algn="r">
              <a:defRPr sz="1300"/>
            </a:lvl1pPr>
          </a:lstStyle>
          <a:p>
            <a:fld id="{B941AC5B-091D-0E4F-8399-7A28EA32EB1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66148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AC5B-091D-0E4F-8399-7A28EA32EB13}" type="slidenum">
              <a:rPr kumimoji="1" lang="zh-TW" altLang="en-US" smtClean="0"/>
              <a:t>1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37623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EAD13-0566-4C6C-97E7-55F17F24B09F}" type="datetimeFigureOut">
              <a:rPr lang="zh-TW" altLang="en-US" smtClean="0"/>
              <a:t>2017/12/7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A0BB7-265A-403C-9275-D587AB510ED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7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gif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rgbClr val="E9822C"/>
          </a:fgClr>
          <a:bgClr>
            <a:srgbClr val="E6792B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915816" y="2060848"/>
            <a:ext cx="5470376" cy="1470025"/>
          </a:xfrm>
        </p:spPr>
        <p:txBody>
          <a:bodyPr>
            <a:normAutofit/>
          </a:bodyPr>
          <a:lstStyle/>
          <a:p>
            <a:pPr algn="l"/>
            <a:r>
              <a:rPr lang="zh-TW" altLang="en-US" sz="6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礦業法修什麼？</a:t>
            </a:r>
            <a:endParaRPr lang="zh-TW" altLang="en-US" sz="6000" dirty="0">
              <a:solidFill>
                <a:schemeClr val="bg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195736" y="3407828"/>
            <a:ext cx="6948264" cy="432048"/>
          </a:xfrm>
          <a:prstGeom prst="rect">
            <a:avLst/>
          </a:prstGeom>
          <a:solidFill>
            <a:srgbClr val="A85D1E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0808"/>
            <a:ext cx="4805448" cy="4845017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31840" y="3382144"/>
            <a:ext cx="5216624" cy="478904"/>
          </a:xfrm>
        </p:spPr>
        <p:txBody>
          <a:bodyPr>
            <a:normAutofit/>
          </a:bodyPr>
          <a:lstStyle/>
          <a:p>
            <a:pPr algn="l"/>
            <a:r>
              <a:rPr lang="en-US" altLang="zh-TW" sz="2400" b="1" spc="700" dirty="0" smtClean="0">
                <a:solidFill>
                  <a:schemeClr val="bg1">
                    <a:alpha val="74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400" b="1" spc="700" dirty="0" smtClean="0">
                <a:solidFill>
                  <a:schemeClr val="bg1">
                    <a:alpha val="74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大修法方向 </a:t>
            </a:r>
            <a:r>
              <a:rPr lang="en-US" altLang="zh-TW" sz="2400" b="1" spc="700" dirty="0" smtClean="0">
                <a:solidFill>
                  <a:schemeClr val="bg1">
                    <a:alpha val="74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400" b="1" spc="700" dirty="0" smtClean="0">
                <a:solidFill>
                  <a:schemeClr val="bg1">
                    <a:alpha val="74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一次看懂</a:t>
            </a:r>
            <a:endParaRPr lang="en-US" altLang="zh-TW" sz="2400" b="1" spc="700" dirty="0" smtClean="0">
              <a:solidFill>
                <a:schemeClr val="bg1">
                  <a:alpha val="74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5651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822C">
            <a:alpha val="6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矩形 69"/>
          <p:cNvSpPr/>
          <p:nvPr/>
        </p:nvSpPr>
        <p:spPr>
          <a:xfrm>
            <a:off x="0" y="0"/>
            <a:ext cx="9288172" cy="1239167"/>
          </a:xfrm>
          <a:prstGeom prst="rect">
            <a:avLst/>
          </a:prstGeom>
          <a:solidFill>
            <a:srgbClr val="A85D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8205" y="260648"/>
            <a:ext cx="8229600" cy="798690"/>
          </a:xfrm>
        </p:spPr>
        <p:txBody>
          <a:bodyPr>
            <a:noAutofit/>
          </a:bodyPr>
          <a:lstStyle/>
          <a:p>
            <a:pPr algn="ctr">
              <a:lnSpc>
                <a:spcPts val="2900"/>
              </a:lnSpc>
              <a:spcBef>
                <a:spcPts val="300"/>
              </a:spcBef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回應社會大眾對國土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保育、永續發展及公民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參與的重視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2900"/>
              </a:lnSpc>
              <a:spcBef>
                <a:spcPts val="300"/>
              </a:spcBef>
            </a:pP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國內外</a:t>
            </a:r>
            <a:r>
              <a: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整體經濟、</a:t>
            </a:r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環境變遷及資源開發技術的提升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向下箭號 3"/>
          <p:cNvSpPr/>
          <p:nvPr/>
        </p:nvSpPr>
        <p:spPr>
          <a:xfrm>
            <a:off x="951996" y="1784080"/>
            <a:ext cx="941685" cy="667985"/>
          </a:xfrm>
          <a:prstGeom prst="downArrow">
            <a:avLst>
              <a:gd name="adj1" fmla="val 61823"/>
              <a:gd name="adj2" fmla="val 5177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Oval 52"/>
          <p:cNvSpPr/>
          <p:nvPr/>
        </p:nvSpPr>
        <p:spPr>
          <a:xfrm>
            <a:off x="4067944" y="2050224"/>
            <a:ext cx="3990862" cy="3971064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ysDot"/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" lastClr="FFFFFF"/>
              </a:solidFill>
              <a:latin typeface="맑은 고딕"/>
              <a:ea typeface="맑은 고딕"/>
            </a:endParaRPr>
          </a:p>
        </p:txBody>
      </p:sp>
      <p:grpSp>
        <p:nvGrpSpPr>
          <p:cNvPr id="8" name="群組 148"/>
          <p:cNvGrpSpPr>
            <a:grpSpLocks/>
          </p:cNvGrpSpPr>
          <p:nvPr/>
        </p:nvGrpSpPr>
        <p:grpSpPr bwMode="auto">
          <a:xfrm>
            <a:off x="395536" y="2937625"/>
            <a:ext cx="2027237" cy="2027237"/>
            <a:chOff x="548742" y="3840500"/>
            <a:chExt cx="2027582" cy="2027582"/>
          </a:xfrm>
        </p:grpSpPr>
        <p:sp>
          <p:nvSpPr>
            <p:cNvPr id="12" name="speed"/>
            <p:cNvSpPr txBox="1">
              <a:spLocks noChangeArrowheads="1"/>
            </p:cNvSpPr>
            <p:nvPr/>
          </p:nvSpPr>
          <p:spPr bwMode="auto">
            <a:xfrm>
              <a:off x="686328" y="4825027"/>
              <a:ext cx="1821132" cy="803297"/>
            </a:xfrm>
            <a:prstGeom prst="rect">
              <a:avLst/>
            </a:prstGeom>
            <a:noFill/>
            <a:ln>
              <a:noFill/>
            </a:ln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lIns="0" tIns="0" rIns="0" bIns="0">
              <a:spAutoFit/>
              <a:sp3d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en-US" altLang="zh-TW" sz="3400" dirty="0" smtClean="0">
                  <a:ln w="3175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34</a:t>
              </a:r>
              <a:r>
                <a:rPr lang="zh-TW" altLang="en-US" sz="3400" dirty="0" smtClean="0">
                  <a:ln w="3175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條</a:t>
              </a:r>
              <a:endParaRPr lang="en-US" altLang="zh-TW" sz="3400" dirty="0">
                <a:ln w="317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latinLnBrk="0">
                <a:lnSpc>
                  <a:spcPct val="90000"/>
                </a:lnSpc>
                <a:buClr>
                  <a:prstClr val="white"/>
                </a:buClr>
                <a:defRPr/>
              </a:pPr>
              <a:r>
                <a:rPr lang="zh-TW" altLang="en-US" sz="2400" dirty="0">
                  <a:ln w="3175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修正草案</a:t>
              </a:r>
              <a:endParaRPr lang="en-US" altLang="zh-TW" sz="2400" dirty="0">
                <a:ln w="3175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0" name="Oval 52"/>
            <p:cNvSpPr/>
            <p:nvPr/>
          </p:nvSpPr>
          <p:spPr>
            <a:xfrm>
              <a:off x="548742" y="3840500"/>
              <a:ext cx="2027582" cy="2027582"/>
            </a:xfrm>
            <a:prstGeom prst="ellipse">
              <a:avLst/>
            </a:prstGeom>
            <a:noFill/>
            <a:ln w="28575" cap="flat" cmpd="sng" algn="ctr">
              <a:solidFill>
                <a:schemeClr val="bg1"/>
              </a:solidFill>
              <a:prstDash val="sysDot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kern="0">
                <a:solidFill>
                  <a:sysClr val="window" lastClr="FFFFFF"/>
                </a:solidFill>
                <a:latin typeface="맑은 고딕"/>
                <a:ea typeface="맑은 고딕"/>
              </a:endParaRPr>
            </a:p>
          </p:txBody>
        </p:sp>
      </p:grpSp>
      <p:sp>
        <p:nvSpPr>
          <p:cNvPr id="5" name="直角三角形 4"/>
          <p:cNvSpPr/>
          <p:nvPr/>
        </p:nvSpPr>
        <p:spPr>
          <a:xfrm rot="13500000">
            <a:off x="2335667" y="3561254"/>
            <a:ext cx="893445" cy="893445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1" name="矩形 70"/>
          <p:cNvSpPr/>
          <p:nvPr/>
        </p:nvSpPr>
        <p:spPr>
          <a:xfrm>
            <a:off x="616203" y="3153162"/>
            <a:ext cx="17235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4000" b="1" ker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礦業法</a:t>
            </a:r>
            <a:endParaRPr lang="zh-TW" altLang="en-US" sz="4000" b="1">
              <a:solidFill>
                <a:schemeClr val="bg1"/>
              </a:solidFill>
            </a:endParaRPr>
          </a:p>
        </p:txBody>
      </p:sp>
      <p:sp>
        <p:nvSpPr>
          <p:cNvPr id="72" name="橢圓 71"/>
          <p:cNvSpPr/>
          <p:nvPr/>
        </p:nvSpPr>
        <p:spPr>
          <a:xfrm>
            <a:off x="4436363" y="1664924"/>
            <a:ext cx="1383333" cy="1383333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4" name="橢圓 73"/>
          <p:cNvSpPr/>
          <p:nvPr/>
        </p:nvSpPr>
        <p:spPr>
          <a:xfrm>
            <a:off x="3548707" y="3356992"/>
            <a:ext cx="1383333" cy="1383333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5" name="橢圓 74"/>
          <p:cNvSpPr/>
          <p:nvPr/>
        </p:nvSpPr>
        <p:spPr>
          <a:xfrm>
            <a:off x="4436363" y="4971245"/>
            <a:ext cx="1383333" cy="1383333"/>
          </a:xfrm>
          <a:prstGeom prst="ellipse">
            <a:avLst/>
          </a:prstGeom>
          <a:solidFill>
            <a:srgbClr val="3760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6" name="橢圓 75"/>
          <p:cNvSpPr/>
          <p:nvPr/>
        </p:nvSpPr>
        <p:spPr>
          <a:xfrm>
            <a:off x="7221115" y="3356992"/>
            <a:ext cx="1383333" cy="1383333"/>
          </a:xfrm>
          <a:prstGeom prst="ellipse">
            <a:avLst/>
          </a:prstGeom>
          <a:solidFill>
            <a:srgbClr val="E56C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7" name="橢圓 76"/>
          <p:cNvSpPr/>
          <p:nvPr/>
        </p:nvSpPr>
        <p:spPr>
          <a:xfrm>
            <a:off x="6281016" y="1664924"/>
            <a:ext cx="1383333" cy="1383333"/>
          </a:xfrm>
          <a:prstGeom prst="ellipse">
            <a:avLst/>
          </a:prstGeom>
          <a:solidFill>
            <a:srgbClr val="2159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78" name="橢圓 77"/>
          <p:cNvSpPr/>
          <p:nvPr/>
        </p:nvSpPr>
        <p:spPr>
          <a:xfrm>
            <a:off x="6281016" y="4971245"/>
            <a:ext cx="1383333" cy="1383333"/>
          </a:xfrm>
          <a:prstGeom prst="ellipse">
            <a:avLst/>
          </a:prstGeom>
          <a:solidFill>
            <a:srgbClr val="6049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cxnSp>
        <p:nvCxnSpPr>
          <p:cNvPr id="80" name="直線接點 79"/>
          <p:cNvCxnSpPr/>
          <p:nvPr/>
        </p:nvCxnSpPr>
        <p:spPr>
          <a:xfrm>
            <a:off x="5488928" y="2987561"/>
            <a:ext cx="1138075" cy="2083184"/>
          </a:xfrm>
          <a:prstGeom prst="line">
            <a:avLst/>
          </a:prstGeom>
          <a:ln w="349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線接點 88"/>
          <p:cNvCxnSpPr/>
          <p:nvPr/>
        </p:nvCxnSpPr>
        <p:spPr>
          <a:xfrm flipV="1">
            <a:off x="5488928" y="2961489"/>
            <a:ext cx="1181825" cy="2081189"/>
          </a:xfrm>
          <a:prstGeom prst="line">
            <a:avLst/>
          </a:prstGeom>
          <a:ln w="349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接點 94"/>
          <p:cNvCxnSpPr>
            <a:stCxn id="76" idx="2"/>
            <a:endCxn id="74" idx="6"/>
          </p:cNvCxnSpPr>
          <p:nvPr/>
        </p:nvCxnSpPr>
        <p:spPr>
          <a:xfrm flipH="1">
            <a:off x="4932040" y="4048659"/>
            <a:ext cx="2289075" cy="0"/>
          </a:xfrm>
          <a:prstGeom prst="line">
            <a:avLst/>
          </a:prstGeom>
          <a:ln w="34925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44"/>
          <p:cNvGrpSpPr>
            <a:grpSpLocks/>
          </p:cNvGrpSpPr>
          <p:nvPr/>
        </p:nvGrpSpPr>
        <p:grpSpPr bwMode="auto">
          <a:xfrm>
            <a:off x="5163263" y="3231687"/>
            <a:ext cx="1800225" cy="1608138"/>
            <a:chOff x="3043465" y="3772002"/>
            <a:chExt cx="2016223" cy="1821132"/>
          </a:xfrm>
        </p:grpSpPr>
        <p:sp>
          <p:nvSpPr>
            <p:cNvPr id="24" name="Oval 13"/>
            <p:cNvSpPr/>
            <p:nvPr/>
          </p:nvSpPr>
          <p:spPr>
            <a:xfrm>
              <a:off x="3130585" y="3772002"/>
              <a:ext cx="1820646" cy="1821132"/>
            </a:xfrm>
            <a:prstGeom prst="ellipse">
              <a:avLst/>
            </a:prstGeom>
            <a:solidFill>
              <a:schemeClr val="bg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 sz="2000" kern="0">
                <a:solidFill>
                  <a:sysClr val="windowText" lastClr="000000">
                    <a:lumMod val="85000"/>
                    <a:lumOff val="15000"/>
                  </a:sysClr>
                </a:solidFill>
                <a:latin typeface="맑은 고딕"/>
                <a:ea typeface="+mn-ea"/>
              </a:endParaRPr>
            </a:p>
          </p:txBody>
        </p:sp>
        <p:sp>
          <p:nvSpPr>
            <p:cNvPr id="25" name="speed"/>
            <p:cNvSpPr txBox="1">
              <a:spLocks noChangeArrowheads="1"/>
            </p:cNvSpPr>
            <p:nvPr/>
          </p:nvSpPr>
          <p:spPr bwMode="auto">
            <a:xfrm>
              <a:off x="3043465" y="4301446"/>
              <a:ext cx="2016223" cy="987533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lIns="0" tIns="0" rIns="0" bIns="0">
              <a:spAutoFit/>
              <a:sp3d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  <a:cs typeface="+mn-cs"/>
                </a:defRPr>
              </a:lvl9pPr>
            </a:lstStyle>
            <a:p>
              <a:pPr algn="ctr" latinLnBrk="0">
                <a:lnSpc>
                  <a:spcPts val="3360"/>
                </a:lnSpc>
                <a:buClr>
                  <a:prstClr val="white"/>
                </a:buClr>
                <a:defRPr/>
              </a:pPr>
              <a:r>
                <a:rPr lang="en-US" altLang="zh-TW" sz="2800" b="1" dirty="0">
                  <a:ln w="3175">
                    <a:noFill/>
                    <a:prstDash val="solid"/>
                  </a:ln>
                  <a:solidFill>
                    <a:srgbClr val="A85D1E"/>
                  </a:solidFill>
                  <a:latin typeface="微軟正黑體" pitchFamily="34" charset="-120"/>
                  <a:ea typeface="微軟正黑體" pitchFamily="34" charset="-120"/>
                </a:rPr>
                <a:t> </a:t>
              </a:r>
              <a:r>
                <a:rPr lang="en-US" altLang="zh-TW" sz="2800" b="1" dirty="0" smtClean="0">
                  <a:ln w="3175">
                    <a:noFill/>
                    <a:prstDash val="solid"/>
                  </a:ln>
                  <a:solidFill>
                    <a:srgbClr val="A85D1E"/>
                  </a:solidFill>
                  <a:latin typeface="微軟正黑體" pitchFamily="34" charset="-120"/>
                  <a:ea typeface="微軟正黑體" pitchFamily="34" charset="-120"/>
                </a:rPr>
                <a:t>      </a:t>
              </a:r>
              <a:r>
                <a:rPr lang="zh-TW" altLang="en-US" sz="2800" b="1" dirty="0" smtClean="0">
                  <a:ln w="3175">
                    <a:noFill/>
                    <a:prstDash val="solid"/>
                  </a:ln>
                  <a:solidFill>
                    <a:srgbClr val="A85D1E"/>
                  </a:solidFill>
                  <a:latin typeface="微軟正黑體" pitchFamily="34" charset="-120"/>
                  <a:ea typeface="微軟正黑體" pitchFamily="34" charset="-120"/>
                </a:rPr>
                <a:t>大</a:t>
              </a:r>
              <a:endParaRPr lang="en-US" altLang="zh-TW" sz="2800" b="1" dirty="0" smtClean="0">
                <a:ln w="3175">
                  <a:noFill/>
                  <a:prstDash val="solid"/>
                </a:ln>
                <a:solidFill>
                  <a:srgbClr val="A85D1E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 latinLnBrk="0">
                <a:lnSpc>
                  <a:spcPts val="3360"/>
                </a:lnSpc>
                <a:buClr>
                  <a:prstClr val="white"/>
                </a:buClr>
                <a:defRPr/>
              </a:pPr>
              <a:r>
                <a:rPr lang="zh-TW" altLang="en-US" sz="2400" b="1" dirty="0" smtClean="0">
                  <a:ln w="3175">
                    <a:noFill/>
                    <a:prstDash val="solid"/>
                  </a:ln>
                  <a:solidFill>
                    <a:srgbClr val="A85D1E"/>
                  </a:solidFill>
                  <a:latin typeface="微軟正黑體" pitchFamily="34" charset="-120"/>
                  <a:ea typeface="微軟正黑體" pitchFamily="34" charset="-120"/>
                </a:rPr>
                <a:t>修法方向</a:t>
              </a:r>
              <a:endParaRPr lang="en-US" altLang="ko-KR" sz="2400" b="1" dirty="0">
                <a:ln w="3175">
                  <a:noFill/>
                  <a:prstDash val="solid"/>
                </a:ln>
                <a:solidFill>
                  <a:srgbClr val="A85D1E"/>
                </a:solidFill>
                <a:latin typeface="Calibri" panose="020F0502020204030204" pitchFamily="34" charset="0"/>
                <a:ea typeface="Tahoma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3" name="矩形 72"/>
          <p:cNvSpPr/>
          <p:nvPr/>
        </p:nvSpPr>
        <p:spPr>
          <a:xfrm>
            <a:off x="5499973" y="3212976"/>
            <a:ext cx="8002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7200" b="1" dirty="0" smtClean="0">
                <a:ln w="3175">
                  <a:noFill/>
                  <a:prstDash val="solid"/>
                </a:ln>
                <a:solidFill>
                  <a:srgbClr val="A85D1E"/>
                </a:solidFill>
                <a:latin typeface="Arial Black" charset="0"/>
                <a:ea typeface="Arial Black" charset="0"/>
                <a:cs typeface="Arial Black" charset="0"/>
              </a:rPr>
              <a:t>6</a:t>
            </a:r>
            <a:endParaRPr lang="zh-TW" altLang="en-US" sz="7200" b="1" dirty="0">
              <a:latin typeface="Arial Black" charset="0"/>
              <a:ea typeface="Arial Black" charset="0"/>
              <a:cs typeface="Arial Black" charset="0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7228074" y="3861048"/>
            <a:ext cx="137637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          開放</a:t>
            </a:r>
            <a:endParaRPr lang="en-US" altLang="zh-TW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資訊與參與</a:t>
            </a:r>
            <a:endParaRPr lang="zh-TW" altLang="en-US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28" name="矩形 127"/>
          <p:cNvSpPr/>
          <p:nvPr/>
        </p:nvSpPr>
        <p:spPr>
          <a:xfrm>
            <a:off x="3700482" y="5490777"/>
            <a:ext cx="2034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落實</a:t>
            </a:r>
            <a:endParaRPr lang="en-US" altLang="zh-TW" sz="24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r"/>
            <a:r>
              <a:rPr lang="zh-TW" altLang="en-US" sz="2000" b="1" spc="-15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原民權益</a:t>
            </a:r>
            <a:endParaRPr lang="zh-TW" altLang="en-US" sz="2000" b="1" spc="-15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3176213" y="2953694"/>
            <a:ext cx="1662074" cy="1627434"/>
            <a:chOff x="4027662" y="1340837"/>
            <a:chExt cx="1662074" cy="1627434"/>
          </a:xfrm>
        </p:grpSpPr>
        <p:sp>
          <p:nvSpPr>
            <p:cNvPr id="125" name="矩形 124"/>
            <p:cNvSpPr/>
            <p:nvPr/>
          </p:nvSpPr>
          <p:spPr>
            <a:xfrm>
              <a:off x="4027662" y="2260385"/>
              <a:ext cx="1662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TW" altLang="en-US" sz="20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加強</a:t>
              </a:r>
              <a:endPara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r"/>
              <a:r>
                <a:rPr lang="zh-TW" altLang="en-US" sz="20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管理</a:t>
              </a:r>
              <a:endParaRPr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  <p:pic>
          <p:nvPicPr>
            <p:cNvPr id="129" name="圖片 12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42319" y="1340837"/>
              <a:ext cx="1506371" cy="1301732"/>
            </a:xfrm>
            <a:prstGeom prst="rect">
              <a:avLst/>
            </a:prstGeom>
          </p:spPr>
        </p:pic>
      </p:grpSp>
      <p:pic>
        <p:nvPicPr>
          <p:cNvPr id="130" name="圖片 1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6588">
            <a:off x="3932707" y="4864046"/>
            <a:ext cx="1249202" cy="1036508"/>
          </a:xfrm>
          <a:prstGeom prst="rect">
            <a:avLst/>
          </a:prstGeom>
        </p:spPr>
      </p:pic>
      <p:pic>
        <p:nvPicPr>
          <p:cNvPr id="131" name="圖片 13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64"/>
          <a:stretch/>
        </p:blipFill>
        <p:spPr>
          <a:xfrm>
            <a:off x="6141368" y="1279812"/>
            <a:ext cx="1644240" cy="1031172"/>
          </a:xfrm>
          <a:prstGeom prst="rect">
            <a:avLst/>
          </a:prstGeom>
        </p:spPr>
      </p:pic>
      <p:sp>
        <p:nvSpPr>
          <p:cNvPr id="126" name="矩形 125"/>
          <p:cNvSpPr/>
          <p:nvPr/>
        </p:nvSpPr>
        <p:spPr>
          <a:xfrm>
            <a:off x="6047937" y="2260385"/>
            <a:ext cx="18464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spc="-15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強化</a:t>
            </a:r>
            <a:endParaRPr lang="en-US" altLang="zh-TW" sz="2000" b="1" spc="-150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000" b="1" spc="-15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環境保護</a:t>
            </a:r>
            <a:endParaRPr lang="zh-TW" altLang="en-US" sz="2000" b="1" spc="-15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32" name="圖片 1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935" y="4744306"/>
            <a:ext cx="1322341" cy="935195"/>
          </a:xfrm>
          <a:prstGeom prst="rect">
            <a:avLst/>
          </a:prstGeom>
        </p:spPr>
      </p:pic>
      <p:sp>
        <p:nvSpPr>
          <p:cNvPr id="122" name="矩形 121"/>
          <p:cNvSpPr/>
          <p:nvPr/>
        </p:nvSpPr>
        <p:spPr>
          <a:xfrm>
            <a:off x="5940152" y="5478216"/>
            <a:ext cx="20348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明定</a:t>
            </a:r>
            <a:endParaRPr lang="en-US" altLang="zh-TW" sz="2000" b="1" dirty="0" smtClean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回饋機制</a:t>
            </a:r>
            <a:endParaRPr lang="zh-TW" altLang="en-US" sz="2000" b="1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33" name="圖片 1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78749">
            <a:off x="7022646" y="3319041"/>
            <a:ext cx="994362" cy="873833"/>
          </a:xfrm>
          <a:prstGeom prst="rect">
            <a:avLst/>
          </a:prstGeom>
        </p:spPr>
      </p:pic>
      <p:grpSp>
        <p:nvGrpSpPr>
          <p:cNvPr id="2" name="群組 1"/>
          <p:cNvGrpSpPr/>
          <p:nvPr/>
        </p:nvGrpSpPr>
        <p:grpSpPr>
          <a:xfrm>
            <a:off x="4110583" y="1514759"/>
            <a:ext cx="2034892" cy="1424462"/>
            <a:chOff x="3210652" y="3162101"/>
            <a:chExt cx="2034892" cy="1424462"/>
          </a:xfrm>
        </p:grpSpPr>
        <p:sp>
          <p:nvSpPr>
            <p:cNvPr id="127" name="矩形 126"/>
            <p:cNvSpPr/>
            <p:nvPr/>
          </p:nvSpPr>
          <p:spPr>
            <a:xfrm>
              <a:off x="3210652" y="3909455"/>
              <a:ext cx="2034892" cy="6771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0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endParaRPr lang="en-US" altLang="zh-TW" sz="20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b="1" spc="-15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不</a:t>
              </a:r>
              <a:r>
                <a:rPr lang="zh-TW" altLang="en-US" b="1" spc="-15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合理條款</a:t>
              </a:r>
            </a:p>
          </p:txBody>
        </p:sp>
        <p:pic>
          <p:nvPicPr>
            <p:cNvPr id="134" name="圖片 13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6946" y="3162101"/>
              <a:ext cx="1365661" cy="9072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78023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圓角矩形 55"/>
          <p:cNvSpPr/>
          <p:nvPr/>
        </p:nvSpPr>
        <p:spPr>
          <a:xfrm>
            <a:off x="2685972" y="4537424"/>
            <a:ext cx="2669233" cy="862407"/>
          </a:xfrm>
          <a:prstGeom prst="roundRect">
            <a:avLst>
              <a:gd name="adj" fmla="val 9543"/>
            </a:avLst>
          </a:prstGeom>
          <a:ln w="190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33" name="文字方塊 32"/>
          <p:cNvSpPr txBox="1"/>
          <p:nvPr/>
        </p:nvSpPr>
        <p:spPr>
          <a:xfrm>
            <a:off x="2107158" y="2996952"/>
            <a:ext cx="6552728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lnSpc>
                <a:spcPts val="2100"/>
              </a:lnSpc>
              <a:spcBef>
                <a:spcPts val="1200"/>
              </a:spcBef>
              <a:buFont typeface="Wingdings" charset="2"/>
              <a:buChar char="l"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礦業權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設定或展限時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增訂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礦場環境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維護計畫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 marL="252000" indent="-252000">
              <a:lnSpc>
                <a:spcPts val="2100"/>
              </a:lnSpc>
              <a:spcBef>
                <a:spcPts val="1200"/>
              </a:spcBef>
              <a:buFont typeface="Wingdings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未曾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環評的既有礦業用地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，準用環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評法規分級補辦環評</a:t>
            </a:r>
            <a: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sz="2000" b="1" dirty="0">
                <a:latin typeface="微軟正黑體" pitchFamily="34" charset="-120"/>
                <a:ea typeface="微軟正黑體" pitchFamily="34" charset="-120"/>
              </a:rPr>
            </a:br>
            <a:r>
              <a:rPr lang="zh-TW" altLang="zh-TW" sz="2000" dirty="0" smtClean="0">
                <a:latin typeface="微軟正黑體" pitchFamily="34" charset="-120"/>
                <a:ea typeface="微軟正黑體" pitchFamily="34" charset="-120"/>
              </a:rPr>
              <a:t>採面積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zh-TW" sz="2000" dirty="0">
                <a:latin typeface="微軟正黑體" pitchFamily="34" charset="-120"/>
                <a:ea typeface="微軟正黑體" pitchFamily="34" charset="-120"/>
              </a:rPr>
              <a:t>產量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分級補辦環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評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6" name="矩形 30"/>
          <p:cNvSpPr>
            <a:spLocks noChangeArrowheads="1"/>
          </p:cNvSpPr>
          <p:nvPr/>
        </p:nvSpPr>
        <p:spPr bwMode="auto">
          <a:xfrm>
            <a:off x="2978941" y="4640773"/>
            <a:ext cx="2088232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kumimoji="0" lang="zh-TW" altLang="en-US" sz="2000" dirty="0">
                <a:latin typeface="微軟正黑體" pitchFamily="34" charset="-120"/>
                <a:ea typeface="微軟正黑體" pitchFamily="34" charset="-120"/>
              </a:rPr>
              <a:t>已核定礦業用地</a:t>
            </a:r>
            <a:endParaRPr kumimoji="0" lang="en-US" altLang="zh-TW" sz="2000" dirty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2700"/>
              </a:lnSpc>
            </a:pPr>
            <a:r>
              <a:rPr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面積 ≧ </a:t>
            </a:r>
            <a:r>
              <a:rPr kumimoji="0"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kumimoji="0"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公頃</a:t>
            </a:r>
            <a:endParaRPr kumimoji="0" lang="en-US" altLang="zh-TW" sz="2000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7" name="圓角矩形 46"/>
          <p:cNvSpPr/>
          <p:nvPr/>
        </p:nvSpPr>
        <p:spPr>
          <a:xfrm>
            <a:off x="5861124" y="4516024"/>
            <a:ext cx="2516188" cy="883807"/>
          </a:xfrm>
          <a:prstGeom prst="roundRect">
            <a:avLst>
              <a:gd name="adj" fmla="val 9045"/>
            </a:avLst>
          </a:prstGeom>
          <a:ln w="190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sp>
        <p:nvSpPr>
          <p:cNvPr id="48" name="矩形 43"/>
          <p:cNvSpPr>
            <a:spLocks noChangeArrowheads="1"/>
          </p:cNvSpPr>
          <p:nvPr/>
        </p:nvSpPr>
        <p:spPr bwMode="auto">
          <a:xfrm>
            <a:off x="6094548" y="4836827"/>
            <a:ext cx="2049339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000"/>
              </a:lnSpc>
            </a:pPr>
            <a:r>
              <a:rPr kumimoji="0"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&lt;5</a:t>
            </a:r>
            <a:r>
              <a:rPr kumimoji="0"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萬公噸 </a:t>
            </a:r>
            <a:r>
              <a:rPr kumimoji="0" lang="en-US" altLang="zh-TW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(60</a:t>
            </a:r>
            <a:r>
              <a:rPr kumimoji="0" lang="zh-TW" altLang="en-US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礦</a:t>
            </a:r>
            <a:r>
              <a:rPr kumimoji="0" lang="en-US" altLang="zh-TW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en-US" altLang="zh-TW" sz="1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9" name="矩形 57"/>
          <p:cNvSpPr>
            <a:spLocks noChangeArrowheads="1"/>
          </p:cNvSpPr>
          <p:nvPr/>
        </p:nvSpPr>
        <p:spPr bwMode="auto">
          <a:xfrm>
            <a:off x="2685972" y="4267111"/>
            <a:ext cx="641350" cy="3667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zh-TW" altLang="en-US" b="1" dirty="0">
                <a:solidFill>
                  <a:srgbClr val="215968"/>
                </a:solidFill>
                <a:latin typeface="微軟正黑體" pitchFamily="34" charset="-120"/>
                <a:ea typeface="微軟正黑體" pitchFamily="34" charset="-120"/>
              </a:rPr>
              <a:t>規模</a:t>
            </a:r>
            <a:endParaRPr kumimoji="0" lang="zh-TW" altLang="en-US" dirty="0">
              <a:solidFill>
                <a:srgbClr val="215968"/>
              </a:solidFill>
              <a:latin typeface="Calibri" pitchFamily="34" charset="0"/>
            </a:endParaRPr>
          </a:p>
        </p:txBody>
      </p:sp>
      <p:sp>
        <p:nvSpPr>
          <p:cNvPr id="50" name="矩形 59"/>
          <p:cNvSpPr>
            <a:spLocks noChangeArrowheads="1"/>
          </p:cNvSpPr>
          <p:nvPr/>
        </p:nvSpPr>
        <p:spPr bwMode="auto">
          <a:xfrm>
            <a:off x="5861124" y="4299999"/>
            <a:ext cx="877887" cy="323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ts val="1800"/>
              </a:lnSpc>
            </a:pPr>
            <a:r>
              <a:rPr kumimoji="0" lang="zh-TW" altLang="en-US" b="1" dirty="0">
                <a:solidFill>
                  <a:srgbClr val="215968"/>
                </a:solidFill>
                <a:latin typeface="微軟正黑體" pitchFamily="34" charset="-120"/>
                <a:ea typeface="微軟正黑體" pitchFamily="34" charset="-120"/>
              </a:rPr>
              <a:t>年產量</a:t>
            </a:r>
          </a:p>
        </p:txBody>
      </p:sp>
      <p:sp>
        <p:nvSpPr>
          <p:cNvPr id="51" name="矩形 38"/>
          <p:cNvSpPr>
            <a:spLocks noChangeArrowheads="1"/>
          </p:cNvSpPr>
          <p:nvPr/>
        </p:nvSpPr>
        <p:spPr bwMode="auto">
          <a:xfrm>
            <a:off x="5724128" y="4529437"/>
            <a:ext cx="2430463" cy="42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ts val="2800"/>
              </a:lnSpc>
            </a:pPr>
            <a:r>
              <a:rPr kumimoji="0"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 ≧ </a:t>
            </a:r>
            <a:r>
              <a:rPr kumimoji="0" lang="en-US" altLang="zh-TW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kumimoji="0" lang="zh-TW" altLang="en-US" sz="20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萬</a:t>
            </a:r>
            <a:r>
              <a:rPr kumimoji="0" lang="zh-TW" altLang="en-US" sz="20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公噸</a:t>
            </a:r>
            <a:r>
              <a:rPr kumimoji="0" lang="zh-TW" altLang="en-US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kumimoji="0" lang="en-US" altLang="zh-TW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kumimoji="0" lang="en-US" altLang="zh-TW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6</a:t>
            </a:r>
            <a:r>
              <a:rPr kumimoji="0" lang="zh-TW" altLang="en-US" sz="1600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礦</a:t>
            </a:r>
            <a:r>
              <a:rPr kumimoji="0" lang="en-US" altLang="zh-TW" sz="1600" b="1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)</a:t>
            </a:r>
            <a:endParaRPr kumimoji="0" lang="en-US" altLang="zh-TW" sz="1600" b="1" dirty="0">
              <a:solidFill>
                <a:srgbClr val="C0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7" name="文字方塊 56"/>
          <p:cNvSpPr txBox="1"/>
          <p:nvPr/>
        </p:nvSpPr>
        <p:spPr>
          <a:xfrm>
            <a:off x="2411760" y="5563255"/>
            <a:ext cx="62481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環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評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期間，可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繼續開採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行為，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依法辦理相關安全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措施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未於限期內補辦環評、經審認不應開發者，廢止礦業用地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133286" y="3861048"/>
            <a:ext cx="1846426" cy="1629357"/>
            <a:chOff x="133286" y="3757273"/>
            <a:chExt cx="1846426" cy="1629357"/>
          </a:xfrm>
        </p:grpSpPr>
        <p:sp>
          <p:nvSpPr>
            <p:cNvPr id="23" name="橢圓 22"/>
            <p:cNvSpPr/>
            <p:nvPr/>
          </p:nvSpPr>
          <p:spPr>
            <a:xfrm>
              <a:off x="269126" y="3757273"/>
              <a:ext cx="1629357" cy="1629357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24" name="矩形 23"/>
            <p:cNvSpPr/>
            <p:nvPr/>
          </p:nvSpPr>
          <p:spPr>
            <a:xfrm>
              <a:off x="133286" y="4030605"/>
              <a:ext cx="184642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spc="-30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強化</a:t>
              </a:r>
              <a:endParaRPr lang="en-US" altLang="zh-TW" sz="2800" b="1" spc="-3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800" b="1" spc="-30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環境保護</a:t>
              </a:r>
            </a:p>
          </p:txBody>
        </p:sp>
      </p:grpSp>
      <p:sp>
        <p:nvSpPr>
          <p:cNvPr id="26" name="直角三角形 25"/>
          <p:cNvSpPr/>
          <p:nvPr/>
        </p:nvSpPr>
        <p:spPr>
          <a:xfrm rot="13500000">
            <a:off x="5300756" y="4754137"/>
            <a:ext cx="389572" cy="38957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-108520" y="0"/>
            <a:ext cx="9288172" cy="27261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64" name="文字方塊 63"/>
          <p:cNvSpPr txBox="1"/>
          <p:nvPr/>
        </p:nvSpPr>
        <p:spPr>
          <a:xfrm>
            <a:off x="2123728" y="1543163"/>
            <a:ext cx="6073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刪除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展限駁回求償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規定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5" name="文字方塊 64"/>
          <p:cNvSpPr txBox="1"/>
          <p:nvPr/>
        </p:nvSpPr>
        <p:spPr>
          <a:xfrm>
            <a:off x="2123728" y="692696"/>
            <a:ext cx="5256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刪除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先行使用土地規定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66" name="群組 65"/>
          <p:cNvGrpSpPr/>
          <p:nvPr/>
        </p:nvGrpSpPr>
        <p:grpSpPr>
          <a:xfrm>
            <a:off x="107504" y="647515"/>
            <a:ext cx="2034892" cy="1629357"/>
            <a:chOff x="88836" y="331180"/>
            <a:chExt cx="2034892" cy="1629357"/>
          </a:xfrm>
        </p:grpSpPr>
        <p:sp>
          <p:nvSpPr>
            <p:cNvPr id="69" name="橢圓 68"/>
            <p:cNvSpPr/>
            <p:nvPr/>
          </p:nvSpPr>
          <p:spPr>
            <a:xfrm>
              <a:off x="269126" y="331180"/>
              <a:ext cx="1629357" cy="1629357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70" name="矩形 69"/>
            <p:cNvSpPr/>
            <p:nvPr/>
          </p:nvSpPr>
          <p:spPr>
            <a:xfrm>
              <a:off x="88836" y="620688"/>
              <a:ext cx="203489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刪除</a:t>
              </a:r>
              <a:endPara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400" b="1" spc="-15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不</a:t>
              </a:r>
              <a:r>
                <a:rPr lang="zh-TW" altLang="en-US" sz="2400" b="1" spc="-150" dirty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合理條款</a:t>
              </a:r>
            </a:p>
          </p:txBody>
        </p:sp>
      </p:grpSp>
      <p:sp>
        <p:nvSpPr>
          <p:cNvPr id="67" name="矩形 66"/>
          <p:cNvSpPr/>
          <p:nvPr/>
        </p:nvSpPr>
        <p:spPr>
          <a:xfrm>
            <a:off x="2478898" y="996852"/>
            <a:ext cx="3474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有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爭議私有土地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不可先行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使用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2478898" y="1878097"/>
            <a:ext cx="43973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業者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展限遭駁回，政府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不補償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業者損失</a:t>
            </a:r>
          </a:p>
        </p:txBody>
      </p:sp>
    </p:spTree>
    <p:extLst>
      <p:ext uri="{BB962C8B-B14F-4D97-AF65-F5344CB8AC3E}">
        <p14:creationId xmlns:p14="http://schemas.microsoft.com/office/powerpoint/2010/main" val="62518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0" y="0"/>
            <a:ext cx="9288172" cy="422108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spc="-150" dirty="0"/>
          </a:p>
        </p:txBody>
      </p:sp>
      <p:sp>
        <p:nvSpPr>
          <p:cNvPr id="65" name="圓角矩形 64"/>
          <p:cNvSpPr/>
          <p:nvPr/>
        </p:nvSpPr>
        <p:spPr>
          <a:xfrm>
            <a:off x="2403089" y="1804328"/>
            <a:ext cx="2816983" cy="2060582"/>
          </a:xfrm>
          <a:prstGeom prst="roundRect">
            <a:avLst>
              <a:gd name="adj" fmla="val 3560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/>
          </a:p>
        </p:txBody>
      </p:sp>
      <p:grpSp>
        <p:nvGrpSpPr>
          <p:cNvPr id="39" name="群組 38"/>
          <p:cNvGrpSpPr/>
          <p:nvPr/>
        </p:nvGrpSpPr>
        <p:grpSpPr>
          <a:xfrm>
            <a:off x="107504" y="4607955"/>
            <a:ext cx="2034892" cy="1629357"/>
            <a:chOff x="88836" y="547204"/>
            <a:chExt cx="2034892" cy="1629357"/>
          </a:xfrm>
        </p:grpSpPr>
        <p:sp>
          <p:nvSpPr>
            <p:cNvPr id="40" name="橢圓 39"/>
            <p:cNvSpPr/>
            <p:nvPr/>
          </p:nvSpPr>
          <p:spPr>
            <a:xfrm>
              <a:off x="269126" y="547204"/>
              <a:ext cx="1629357" cy="1629357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41" name="矩形 40"/>
            <p:cNvSpPr/>
            <p:nvPr/>
          </p:nvSpPr>
          <p:spPr>
            <a:xfrm>
              <a:off x="88836" y="836712"/>
              <a:ext cx="203489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落實</a:t>
              </a:r>
              <a:endPara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400" b="1" spc="-15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原民權益</a:t>
              </a:r>
              <a:endParaRPr lang="zh-TW" altLang="en-US" sz="2400" b="1" spc="-15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307109" y="516996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依照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《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原基法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》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第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21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條規定辦理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zh-TW" b="1" dirty="0" smtClean="0">
                <a:latin typeface="微軟正黑體" pitchFamily="34" charset="-120"/>
                <a:ea typeface="微軟正黑體" pitchFamily="34" charset="-120"/>
              </a:rPr>
              <a:t>落實</a:t>
            </a:r>
            <a:r>
              <a:rPr lang="zh-TW" altLang="zh-TW" dirty="0">
                <a:latin typeface="微軟正黑體" pitchFamily="34" charset="-120"/>
                <a:ea typeface="微軟正黑體" pitchFamily="34" charset="-120"/>
              </a:rPr>
              <a:t>原住民族土地</a:t>
            </a:r>
            <a:r>
              <a:rPr lang="zh-TW" altLang="zh-TW" b="1" dirty="0">
                <a:latin typeface="微軟正黑體" pitchFamily="34" charset="-120"/>
                <a:ea typeface="微軟正黑體" pitchFamily="34" charset="-120"/>
              </a:rPr>
              <a:t>諮商</a:t>
            </a:r>
            <a:r>
              <a:rPr lang="zh-TW" altLang="zh-TW" b="1" dirty="0" smtClean="0">
                <a:latin typeface="微軟正黑體" pitchFamily="34" charset="-120"/>
                <a:ea typeface="微軟正黑體" pitchFamily="34" charset="-120"/>
              </a:rPr>
              <a:t>同意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或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參與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7" name="文字方塊 36"/>
          <p:cNvSpPr txBox="1"/>
          <p:nvPr/>
        </p:nvSpPr>
        <p:spPr>
          <a:xfrm>
            <a:off x="2019089" y="4737918"/>
            <a:ext cx="6567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新增礦業用地及既有礦業用地 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申請礦業權展限時</a:t>
            </a:r>
            <a:r>
              <a:rPr lang="en-US" altLang="zh-TW" sz="2000" b="1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2107159" y="548680"/>
            <a:ext cx="57772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礦業權設定或展限時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需核定當次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核定</a:t>
            </a:r>
            <a:r>
              <a:rPr lang="zh-TW" altLang="zh-TW" sz="2000" b="1" dirty="0">
                <a:latin typeface="微軟正黑體" pitchFamily="34" charset="-120"/>
                <a:ea typeface="微軟正黑體" pitchFamily="34" charset="-120"/>
              </a:rPr>
              <a:t>採取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量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、年度施工計畫</a:t>
            </a:r>
            <a:endParaRPr lang="en-US" altLang="zh-TW" sz="2000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47" name="群組 46"/>
          <p:cNvGrpSpPr/>
          <p:nvPr/>
        </p:nvGrpSpPr>
        <p:grpSpPr>
          <a:xfrm>
            <a:off x="35496" y="1340768"/>
            <a:ext cx="2034892" cy="1629357"/>
            <a:chOff x="35496" y="979252"/>
            <a:chExt cx="2034892" cy="1629357"/>
          </a:xfrm>
        </p:grpSpPr>
        <p:sp>
          <p:nvSpPr>
            <p:cNvPr id="63" name="橢圓 62"/>
            <p:cNvSpPr/>
            <p:nvPr/>
          </p:nvSpPr>
          <p:spPr>
            <a:xfrm>
              <a:off x="269126" y="979252"/>
              <a:ext cx="1629357" cy="1629357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64" name="矩形 63"/>
            <p:cNvSpPr/>
            <p:nvPr/>
          </p:nvSpPr>
          <p:spPr>
            <a:xfrm>
              <a:off x="35496" y="1532320"/>
              <a:ext cx="203489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加強管理</a:t>
              </a:r>
              <a:endParaRPr lang="en-US" altLang="zh-TW" sz="28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2339752" y="1268760"/>
            <a:ext cx="3474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zh-TW" altLang="zh-TW" dirty="0" smtClean="0">
                <a:latin typeface="微軟正黑體" pitchFamily="34" charset="-120"/>
                <a:ea typeface="微軟正黑體" pitchFamily="34" charset="-120"/>
              </a:rPr>
              <a:t>規範</a:t>
            </a:r>
            <a:r>
              <a:rPr lang="zh-TW" altLang="zh-TW" dirty="0">
                <a:latin typeface="微軟正黑體" pitchFamily="34" charset="-120"/>
                <a:ea typeface="微軟正黑體" pitchFamily="34" charset="-120"/>
              </a:rPr>
              <a:t>開採規模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、落實總量管制</a:t>
            </a:r>
          </a:p>
        </p:txBody>
      </p:sp>
      <p:sp>
        <p:nvSpPr>
          <p:cNvPr id="49" name="Rectangle 1"/>
          <p:cNvSpPr>
            <a:spLocks noChangeArrowheads="1"/>
          </p:cNvSpPr>
          <p:nvPr/>
        </p:nvSpPr>
        <p:spPr bwMode="auto">
          <a:xfrm>
            <a:off x="2627784" y="1810501"/>
            <a:ext cx="2652093" cy="2054409"/>
          </a:xfrm>
          <a:prstGeom prst="rect">
            <a:avLst/>
          </a:prstGeom>
          <a:noFill/>
          <a:ln w="19050"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marL="198900" indent="-198900" eaLnBrk="0" hangingPunct="0">
              <a:lnSpc>
                <a:spcPts val="1500"/>
              </a:lnSpc>
              <a:spcBef>
                <a:spcPts val="1200"/>
              </a:spcBef>
              <a:buFont typeface="Wingdings" charset="2"/>
              <a:buAutoNum type="circleNumWdWhitePlain"/>
              <a:defRPr/>
            </a:pP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未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依</a:t>
            </a: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核定的構想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或年度施工計畫實施探、採礦</a:t>
            </a: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作業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標楷體" pitchFamily="65" charset="-120"/>
            </a:endParaRPr>
          </a:p>
          <a:p>
            <a:pPr marL="198900" indent="-198900" eaLnBrk="0" hangingPunct="0">
              <a:lnSpc>
                <a:spcPts val="1500"/>
              </a:lnSpc>
              <a:spcBef>
                <a:spcPts val="1200"/>
              </a:spcBef>
              <a:buFont typeface="Wingdings" charset="2"/>
              <a:buAutoNum type="circleNumWdWhitePlain"/>
              <a:defRPr/>
            </a:pP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未實施</a:t>
            </a:r>
            <a:r>
              <a:rPr lang="zh-TW" altLang="en-US" sz="1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復</a:t>
            </a:r>
            <a:r>
              <a:rPr lang="zh-TW" altLang="en-US" sz="1400" b="1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整及防災</a:t>
            </a: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措施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標楷體" pitchFamily="65" charset="-120"/>
            </a:endParaRPr>
          </a:p>
          <a:p>
            <a:pPr marL="198900" indent="-198900" eaLnBrk="0" hangingPunct="0">
              <a:lnSpc>
                <a:spcPts val="1500"/>
              </a:lnSpc>
              <a:spcBef>
                <a:spcPts val="1200"/>
              </a:spcBef>
              <a:buFont typeface="Wingdings" charset="2"/>
              <a:buAutoNum type="circleNumWdWhitePlain"/>
              <a:defRPr/>
            </a:pP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危害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礦產資源或礦場作業人員</a:t>
            </a: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安全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標楷體" pitchFamily="65" charset="-120"/>
            </a:endParaRPr>
          </a:p>
          <a:p>
            <a:pPr marL="198900" indent="-198900" eaLnBrk="0" hangingPunct="0">
              <a:lnSpc>
                <a:spcPts val="1500"/>
              </a:lnSpc>
              <a:spcBef>
                <a:spcPts val="1200"/>
              </a:spcBef>
              <a:buFont typeface="Wingdings" charset="2"/>
              <a:buAutoNum type="circleNumWdWhitePlain"/>
              <a:defRPr/>
            </a:pP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妨害公益</a:t>
            </a:r>
            <a:endParaRPr lang="zh-TW" altLang="en-US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標楷體" pitchFamily="65" charset="-120"/>
            </a:endParaRPr>
          </a:p>
          <a:p>
            <a:pPr marL="198900" indent="-198900" eaLnBrk="0" hangingPunct="0">
              <a:lnSpc>
                <a:spcPts val="1500"/>
              </a:lnSpc>
              <a:spcBef>
                <a:spcPts val="1200"/>
              </a:spcBef>
              <a:buFont typeface="Wingdings" charset="2"/>
              <a:buAutoNum type="circleNumWdWhitePlain"/>
              <a:defRPr/>
            </a:pPr>
            <a:r>
              <a:rPr lang="zh-TW" altLang="en-US" sz="14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未</a:t>
            </a:r>
            <a:r>
              <a:rPr lang="zh-TW" altLang="en-US" sz="1400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執行</a:t>
            </a:r>
            <a:r>
              <a:rPr lang="zh-TW" altLang="en-US" sz="1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礦場</a:t>
            </a:r>
            <a:r>
              <a:rPr lang="zh-TW" altLang="en-US" sz="1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環境維護</a:t>
            </a:r>
            <a:r>
              <a:rPr lang="zh-TW" altLang="en-US" sz="1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計畫</a:t>
            </a:r>
            <a:endParaRPr lang="en-US" altLang="zh-TW" sz="1400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標楷體" pitchFamily="65" charset="-120"/>
            </a:endParaRPr>
          </a:p>
        </p:txBody>
      </p:sp>
      <p:sp>
        <p:nvSpPr>
          <p:cNvPr id="50" name="矩形 36"/>
          <p:cNvSpPr>
            <a:spLocks noChangeArrowheads="1"/>
          </p:cNvSpPr>
          <p:nvPr/>
        </p:nvSpPr>
        <p:spPr bwMode="auto">
          <a:xfrm>
            <a:off x="7076727" y="2670011"/>
            <a:ext cx="19797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altLang="zh-TW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20~100</a:t>
            </a:r>
            <a:r>
              <a:rPr lang="zh-TW" altLang="en-US" b="1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萬元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罰鍰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1" name="矩形 40"/>
          <p:cNvSpPr>
            <a:spLocks noChangeArrowheads="1"/>
          </p:cNvSpPr>
          <p:nvPr/>
        </p:nvSpPr>
        <p:spPr bwMode="auto">
          <a:xfrm>
            <a:off x="5420544" y="1988840"/>
            <a:ext cx="363589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2000" b="1" spc="-15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情節重大者    </a:t>
            </a:r>
            <a:r>
              <a:rPr lang="zh-TW" altLang="en-US" sz="20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    </a:t>
            </a:r>
            <a:r>
              <a:rPr lang="zh-TW" altLang="en-US" spc="-150" dirty="0" smtClean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廢止</a:t>
            </a:r>
            <a:r>
              <a:rPr lang="zh-TW" altLang="en-US" spc="-150" dirty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礦業權之</a:t>
            </a:r>
            <a:r>
              <a:rPr lang="zh-TW" altLang="en-US" spc="-150" dirty="0" smtClean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核准</a:t>
            </a:r>
            <a:endParaRPr kumimoji="0" lang="zh-TW" altLang="en-US" b="1" spc="-150" dirty="0">
              <a:latin typeface="Calibri" pitchFamily="34" charset="0"/>
              <a:ea typeface="微軟正黑體" pitchFamily="34" charset="-120"/>
              <a:cs typeface="標楷體" pitchFamily="65" charset="-120"/>
            </a:endParaRPr>
          </a:p>
        </p:txBody>
      </p:sp>
      <p:sp>
        <p:nvSpPr>
          <p:cNvPr id="52" name="矩形 42"/>
          <p:cNvSpPr>
            <a:spLocks noChangeArrowheads="1"/>
          </p:cNvSpPr>
          <p:nvPr/>
        </p:nvSpPr>
        <p:spPr bwMode="auto">
          <a:xfrm>
            <a:off x="5420543" y="2668850"/>
            <a:ext cx="160813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2000" b="1" spc="-15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屆期未辦理者</a:t>
            </a:r>
            <a:endParaRPr kumimoji="0" lang="zh-TW" altLang="en-US" sz="2000" spc="-150" dirty="0">
              <a:solidFill>
                <a:srgbClr val="C00000"/>
              </a:solidFill>
              <a:latin typeface="Calibri" pitchFamily="34" charset="0"/>
            </a:endParaRPr>
          </a:p>
        </p:txBody>
      </p:sp>
      <p:sp>
        <p:nvSpPr>
          <p:cNvPr id="53" name="矩形 43"/>
          <p:cNvSpPr>
            <a:spLocks noChangeArrowheads="1"/>
          </p:cNvSpPr>
          <p:nvPr/>
        </p:nvSpPr>
        <p:spPr bwMode="auto">
          <a:xfrm>
            <a:off x="5420543" y="3316922"/>
            <a:ext cx="37868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2000" b="1" spc="-150" dirty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無法改善時      </a:t>
            </a:r>
            <a:r>
              <a:rPr kumimoji="0" lang="zh-TW" altLang="en-US" sz="2000" b="1" spc="-150" dirty="0" smtClean="0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b="1" spc="-150" dirty="0" smtClean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駁回</a:t>
            </a:r>
            <a:r>
              <a:rPr lang="zh-TW" altLang="en-US" b="1" spc="-150" dirty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展限</a:t>
            </a:r>
            <a:r>
              <a:rPr lang="zh-TW" altLang="en-US" b="1" spc="-150" dirty="0" smtClean="0">
                <a:latin typeface="微軟正黑體" pitchFamily="34" charset="-120"/>
                <a:ea typeface="微軟正黑體" pitchFamily="34" charset="-120"/>
                <a:cs typeface="標楷體" pitchFamily="65" charset="-120"/>
              </a:rPr>
              <a:t>申請</a:t>
            </a:r>
            <a:endParaRPr lang="zh-TW" altLang="en-US" spc="-150" dirty="0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54" name="群組 53"/>
          <p:cNvGrpSpPr/>
          <p:nvPr/>
        </p:nvGrpSpPr>
        <p:grpSpPr>
          <a:xfrm>
            <a:off x="5129288" y="2060848"/>
            <a:ext cx="363263" cy="1639793"/>
            <a:chOff x="5705352" y="2204864"/>
            <a:chExt cx="363263" cy="1639793"/>
          </a:xfrm>
        </p:grpSpPr>
        <p:sp>
          <p:nvSpPr>
            <p:cNvPr id="60" name="向右箭號 59"/>
            <p:cNvSpPr/>
            <p:nvPr/>
          </p:nvSpPr>
          <p:spPr>
            <a:xfrm>
              <a:off x="5705352" y="2204864"/>
              <a:ext cx="361676" cy="352425"/>
            </a:xfrm>
            <a:prstGeom prst="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61" name="向右箭號 60"/>
            <p:cNvSpPr/>
            <p:nvPr/>
          </p:nvSpPr>
          <p:spPr>
            <a:xfrm>
              <a:off x="5706939" y="2845321"/>
              <a:ext cx="361676" cy="352425"/>
            </a:xfrm>
            <a:prstGeom prst="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  <p:sp>
          <p:nvSpPr>
            <p:cNvPr id="62" name="向右箭號 61"/>
            <p:cNvSpPr/>
            <p:nvPr/>
          </p:nvSpPr>
          <p:spPr>
            <a:xfrm>
              <a:off x="5706939" y="3492232"/>
              <a:ext cx="361676" cy="352425"/>
            </a:xfrm>
            <a:prstGeom prst="rightArrow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/>
            </a:p>
          </p:txBody>
        </p:sp>
      </p:grpSp>
      <p:sp>
        <p:nvSpPr>
          <p:cNvPr id="55" name="＞形箭號 54"/>
          <p:cNvSpPr/>
          <p:nvPr/>
        </p:nvSpPr>
        <p:spPr>
          <a:xfrm>
            <a:off x="6728494" y="2053605"/>
            <a:ext cx="276225" cy="295275"/>
          </a:xfrm>
          <a:prstGeom prst="chevron">
            <a:avLst/>
          </a:prstGeom>
          <a:solidFill>
            <a:schemeClr val="bg1">
              <a:alpha val="43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56" name="＞形箭號 55"/>
          <p:cNvSpPr/>
          <p:nvPr/>
        </p:nvSpPr>
        <p:spPr>
          <a:xfrm>
            <a:off x="6932711" y="2734776"/>
            <a:ext cx="276225" cy="295275"/>
          </a:xfrm>
          <a:prstGeom prst="chevron">
            <a:avLst/>
          </a:prstGeom>
          <a:solidFill>
            <a:schemeClr val="bg1">
              <a:alpha val="43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57" name="＞形箭號 56"/>
          <p:cNvSpPr/>
          <p:nvPr/>
        </p:nvSpPr>
        <p:spPr>
          <a:xfrm>
            <a:off x="6716687" y="3349749"/>
            <a:ext cx="276225" cy="295275"/>
          </a:xfrm>
          <a:prstGeom prst="chevron">
            <a:avLst/>
          </a:prstGeom>
          <a:solidFill>
            <a:schemeClr val="bg1">
              <a:alpha val="43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>
              <a:solidFill>
                <a:schemeClr val="tx1"/>
              </a:solidFill>
            </a:endParaRPr>
          </a:p>
        </p:txBody>
      </p:sp>
      <p:sp>
        <p:nvSpPr>
          <p:cNvPr id="58" name="文字方塊 57"/>
          <p:cNvSpPr txBox="1"/>
          <p:nvPr/>
        </p:nvSpPr>
        <p:spPr>
          <a:xfrm flipH="1">
            <a:off x="2339752" y="2256800"/>
            <a:ext cx="430887" cy="18202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1600" b="1" dirty="0" smtClean="0">
                <a:solidFill>
                  <a:schemeClr val="accent3">
                    <a:lumMod val="5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強化管理措施</a:t>
            </a:r>
            <a:endParaRPr lang="zh-TW" altLang="en-US" sz="1600" b="1" dirty="0">
              <a:solidFill>
                <a:schemeClr val="accent3">
                  <a:lumMod val="50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9" name="五角星形 58"/>
          <p:cNvSpPr/>
          <p:nvPr/>
        </p:nvSpPr>
        <p:spPr>
          <a:xfrm>
            <a:off x="2435156" y="2019235"/>
            <a:ext cx="256039" cy="256039"/>
          </a:xfrm>
          <a:prstGeom prst="star5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976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0" y="0"/>
            <a:ext cx="9288172" cy="30689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TW" altLang="en-US" dirty="0"/>
          </a:p>
        </p:txBody>
      </p:sp>
      <p:sp>
        <p:nvSpPr>
          <p:cNvPr id="31" name="文字方塊 30"/>
          <p:cNvSpPr txBox="1"/>
          <p:nvPr/>
        </p:nvSpPr>
        <p:spPr>
          <a:xfrm>
            <a:off x="1907704" y="3943750"/>
            <a:ext cx="6567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提高</a:t>
            </a:r>
            <a:r>
              <a:rPr lang="zh-TW" altLang="en-US" sz="2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礦產權利金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繳納比率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3" name="文字方塊 32"/>
          <p:cNvSpPr txBox="1"/>
          <p:nvPr/>
        </p:nvSpPr>
        <p:spPr>
          <a:xfrm>
            <a:off x="1907703" y="5239894"/>
            <a:ext cx="44786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明定</a:t>
            </a:r>
            <a:r>
              <a:rPr lang="zh-TW" altLang="en-US" sz="2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部分礦產權利金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作為</a:t>
            </a:r>
            <a:r>
              <a:rPr lang="zh-TW" altLang="en-US" sz="2000" b="1" dirty="0" smtClean="0">
                <a:solidFill>
                  <a:srgbClr val="FFFF00"/>
                </a:solidFill>
                <a:latin typeface="微軟正黑體" pitchFamily="34" charset="-120"/>
                <a:ea typeface="微軟正黑體" pitchFamily="34" charset="-120"/>
              </a:rPr>
              <a:t>回饋經費</a:t>
            </a:r>
            <a:endParaRPr lang="en-US" altLang="zh-TW" sz="2000" dirty="0" smtClean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35" name="群組 31"/>
          <p:cNvGrpSpPr>
            <a:grpSpLocks/>
          </p:cNvGrpSpPr>
          <p:nvPr/>
        </p:nvGrpSpPr>
        <p:grpSpPr bwMode="auto">
          <a:xfrm>
            <a:off x="6156176" y="3991445"/>
            <a:ext cx="2810109" cy="2101851"/>
            <a:chOff x="9258222" y="4038569"/>
            <a:chExt cx="2809954" cy="2101237"/>
          </a:xfrm>
        </p:grpSpPr>
        <p:grpSp>
          <p:nvGrpSpPr>
            <p:cNvPr id="36" name="群組 45"/>
            <p:cNvGrpSpPr>
              <a:grpSpLocks/>
            </p:cNvGrpSpPr>
            <p:nvPr/>
          </p:nvGrpSpPr>
          <p:grpSpPr bwMode="auto">
            <a:xfrm>
              <a:off x="9258222" y="4038569"/>
              <a:ext cx="2809954" cy="2101237"/>
              <a:chOff x="9248775" y="4248194"/>
              <a:chExt cx="2771775" cy="2015459"/>
            </a:xfrm>
          </p:grpSpPr>
          <p:graphicFrame>
            <p:nvGraphicFramePr>
              <p:cNvPr id="38" name="資料庫圖表 37"/>
              <p:cNvGraphicFramePr/>
              <p:nvPr>
                <p:extLst>
                  <p:ext uri="{D42A27DB-BD31-4B8C-83A1-F6EECF244321}">
                    <p14:modId xmlns:p14="http://schemas.microsoft.com/office/powerpoint/2010/main" val="927834916"/>
                  </p:ext>
                </p:extLst>
              </p:nvPr>
            </p:nvGraphicFramePr>
            <p:xfrm>
              <a:off x="9648825" y="4257674"/>
              <a:ext cx="2371725" cy="1971675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sp>
            <p:nvSpPr>
              <p:cNvPr id="39" name="上-下雙向箭號 38"/>
              <p:cNvSpPr/>
              <p:nvPr/>
            </p:nvSpPr>
            <p:spPr>
              <a:xfrm>
                <a:off x="9248775" y="4248194"/>
                <a:ext cx="533952" cy="2015459"/>
              </a:xfrm>
              <a:prstGeom prst="upDownArrow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矩形 37"/>
              <p:cNvSpPr>
                <a:spLocks noChangeArrowheads="1"/>
              </p:cNvSpPr>
              <p:nvPr/>
            </p:nvSpPr>
            <p:spPr bwMode="auto">
              <a:xfrm>
                <a:off x="9997248" y="4258851"/>
                <a:ext cx="1684848" cy="3805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kumimoji="0" lang="zh-TW" altLang="en-US" sz="2000" b="1" dirty="0">
                    <a:latin typeface="微軟正黑體" pitchFamily="34" charset="-120"/>
                    <a:ea typeface="微軟正黑體" pitchFamily="34" charset="-120"/>
                  </a:rPr>
                  <a:t>原住民、居民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9312974" y="4529811"/>
                <a:ext cx="325696" cy="140503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b="1" spc="-150" dirty="0">
                    <a:solidFill>
                      <a:schemeClr val="bg1"/>
                    </a:solidFill>
                    <a:latin typeface="微軟正黑體" pitchFamily="34" charset="-120"/>
                    <a:ea typeface="微軟正黑體" pitchFamily="34" charset="-120"/>
                  </a:rPr>
                  <a:t>礦區所在地</a:t>
                </a:r>
                <a:endParaRPr kumimoji="0" lang="zh-TW" altLang="en-US" b="1" spc="-15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37" name="矩形 33"/>
            <p:cNvSpPr>
              <a:spLocks noChangeArrowheads="1"/>
            </p:cNvSpPr>
            <p:nvPr/>
          </p:nvSpPr>
          <p:spPr bwMode="auto">
            <a:xfrm>
              <a:off x="10267899" y="4908529"/>
              <a:ext cx="1200184" cy="5810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kumimoji="0" lang="zh-TW" altLang="en-US" sz="1600" b="1">
                  <a:latin typeface="微軟正黑體" pitchFamily="34" charset="-120"/>
                  <a:ea typeface="微軟正黑體" pitchFamily="34" charset="-120"/>
                </a:rPr>
                <a:t>鄉鎮市公所</a:t>
              </a:r>
              <a:endParaRPr kumimoji="0" lang="en-US" altLang="zh-TW" sz="1600" b="1"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kumimoji="0" lang="zh-TW" altLang="en-US" sz="1600" b="1">
                  <a:latin typeface="微軟正黑體" pitchFamily="34" charset="-120"/>
                  <a:ea typeface="微軟正黑體" pitchFamily="34" charset="-120"/>
                </a:rPr>
                <a:t>政府機關</a:t>
              </a:r>
            </a:p>
          </p:txBody>
        </p:sp>
      </p:grpSp>
      <p:sp>
        <p:nvSpPr>
          <p:cNvPr id="42" name="矩形 39"/>
          <p:cNvSpPr>
            <a:spLocks noChangeArrowheads="1"/>
          </p:cNvSpPr>
          <p:nvPr/>
        </p:nvSpPr>
        <p:spPr bwMode="auto">
          <a:xfrm>
            <a:off x="6880276" y="3583710"/>
            <a:ext cx="17235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kumimoji="0"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回饋</a:t>
            </a:r>
            <a:r>
              <a:rPr kumimoji="0" lang="zh-TW" altLang="zh-TW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對象</a:t>
            </a:r>
            <a:r>
              <a:rPr kumimoji="0" lang="zh-TW" altLang="en-US" sz="2000" b="1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規劃</a:t>
            </a:r>
            <a:endParaRPr kumimoji="0" lang="zh-TW" altLang="en-US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28440" y="849486"/>
            <a:ext cx="2034892" cy="1629357"/>
            <a:chOff x="88836" y="547204"/>
            <a:chExt cx="2034892" cy="1629357"/>
          </a:xfrm>
        </p:grpSpPr>
        <p:sp>
          <p:nvSpPr>
            <p:cNvPr id="32" name="橢圓 31"/>
            <p:cNvSpPr/>
            <p:nvPr/>
          </p:nvSpPr>
          <p:spPr>
            <a:xfrm>
              <a:off x="269126" y="547204"/>
              <a:ext cx="1629357" cy="1629357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43" name="矩形 42"/>
            <p:cNvSpPr/>
            <p:nvPr/>
          </p:nvSpPr>
          <p:spPr>
            <a:xfrm>
              <a:off x="88836" y="836712"/>
              <a:ext cx="203489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開放</a:t>
              </a:r>
              <a:endPara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400" b="1" spc="-15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資訊與參與</a:t>
              </a:r>
              <a:endParaRPr lang="zh-TW" altLang="en-US" sz="2400" b="1" spc="-15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grpSp>
        <p:nvGrpSpPr>
          <p:cNvPr id="46" name="群組 45"/>
          <p:cNvGrpSpPr/>
          <p:nvPr/>
        </p:nvGrpSpPr>
        <p:grpSpPr>
          <a:xfrm>
            <a:off x="28440" y="4066364"/>
            <a:ext cx="2034892" cy="1629357"/>
            <a:chOff x="88836" y="547204"/>
            <a:chExt cx="2034892" cy="1629357"/>
          </a:xfrm>
        </p:grpSpPr>
        <p:sp>
          <p:nvSpPr>
            <p:cNvPr id="47" name="橢圓 46"/>
            <p:cNvSpPr/>
            <p:nvPr/>
          </p:nvSpPr>
          <p:spPr>
            <a:xfrm>
              <a:off x="269126" y="547204"/>
              <a:ext cx="1629357" cy="1629357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TW" altLang="en-US" dirty="0"/>
            </a:p>
          </p:txBody>
        </p:sp>
        <p:sp>
          <p:nvSpPr>
            <p:cNvPr id="48" name="矩形 47"/>
            <p:cNvSpPr/>
            <p:nvPr/>
          </p:nvSpPr>
          <p:spPr>
            <a:xfrm>
              <a:off x="88836" y="836712"/>
              <a:ext cx="203489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明定</a:t>
              </a:r>
              <a:endParaRPr lang="en-US" altLang="zh-TW" sz="28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  <a:p>
              <a:pPr algn="ctr"/>
              <a:r>
                <a:rPr lang="zh-TW" altLang="en-US" sz="2400" b="1" spc="-150" dirty="0" smtClean="0">
                  <a:solidFill>
                    <a:schemeClr val="bg1"/>
                  </a:solidFill>
                  <a:latin typeface="微軟正黑體" pitchFamily="34" charset="-120"/>
                  <a:ea typeface="微軟正黑體" pitchFamily="34" charset="-120"/>
                </a:rPr>
                <a:t>回饋機制</a:t>
              </a:r>
              <a:endParaRPr lang="zh-TW" altLang="en-US" sz="2400" b="1" spc="-15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2192348" y="430553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石油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及天然氣礦 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: 10~50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%</a:t>
            </a:r>
          </a:p>
          <a:p>
            <a:pPr marL="285750" indent="-285750">
              <a:buFont typeface="Wingdings" charset="2"/>
              <a:buChar char="Ø"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其他礦種 </a:t>
            </a:r>
            <a:r>
              <a:rPr lang="en-US" altLang="zh-TW" dirty="0">
                <a:latin typeface="微軟正黑體" pitchFamily="34" charset="-120"/>
                <a:ea typeface="微軟正黑體" pitchFamily="34" charset="-120"/>
              </a:rPr>
              <a:t>: 5~20% </a:t>
            </a:r>
          </a:p>
        </p:txBody>
      </p:sp>
      <p:sp>
        <p:nvSpPr>
          <p:cNvPr id="50" name="矩形 49"/>
          <p:cNvSpPr/>
          <p:nvPr/>
        </p:nvSpPr>
        <p:spPr>
          <a:xfrm>
            <a:off x="2227845" y="5662650"/>
            <a:ext cx="3800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確保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礦區所在地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居民可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優先受惠</a:t>
            </a:r>
            <a:endParaRPr lang="en-US" altLang="zh-TW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3" name="文字方塊 52"/>
          <p:cNvSpPr txBox="1"/>
          <p:nvPr/>
        </p:nvSpPr>
        <p:spPr>
          <a:xfrm>
            <a:off x="1907704" y="921494"/>
            <a:ext cx="6715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2000" indent="-252000">
              <a:buFont typeface="Wingdings" panose="05000000000000000000" pitchFamily="2" charset="2"/>
              <a:buChar char="l"/>
            </a:pP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礦業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權設定</a:t>
            </a:r>
            <a:r>
              <a:rPr lang="zh-TW" altLang="zh-TW" sz="2000" b="1" dirty="0" smtClean="0">
                <a:latin typeface="微軟正黑體" pitchFamily="34" charset="-120"/>
                <a:ea typeface="微軟正黑體" pitchFamily="34" charset="-120"/>
              </a:rPr>
              <a:t>申請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、礦業用地</a:t>
            </a:r>
            <a:r>
              <a:rPr lang="zh-TW" altLang="en-US" sz="2000" b="1" dirty="0">
                <a:latin typeface="微軟正黑體" pitchFamily="34" charset="-120"/>
                <a:ea typeface="微軟正黑體" pitchFamily="34" charset="-120"/>
              </a:rPr>
              <a:t>核定申請</a:t>
            </a:r>
            <a:r>
              <a:rPr lang="zh-TW" altLang="en-US" sz="2000" b="1" dirty="0" smtClean="0">
                <a:latin typeface="微軟正黑體" pitchFamily="34" charset="-120"/>
                <a:ea typeface="微軟正黑體" pitchFamily="34" charset="-120"/>
              </a:rPr>
              <a:t>、礦業權展限申請即進行公民參與及資訊公開</a:t>
            </a:r>
            <a:endParaRPr lang="en-US" altLang="zh-TW" sz="2000" b="1" dirty="0">
              <a:solidFill>
                <a:srgbClr val="FFFF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227844" y="1641574"/>
            <a:ext cx="54276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資訊公開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30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Ø"/>
            </a:pP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由業者或礦業權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者辦理說明會</a:t>
            </a:r>
            <a:endParaRPr lang="zh-TW" altLang="zh-TW" dirty="0"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3365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</TotalTime>
  <Words>415</Words>
  <Application>Microsoft Office PowerPoint</Application>
  <PresentationFormat>如螢幕大小 (4:3)</PresentationFormat>
  <Paragraphs>77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5" baseType="lpstr">
      <vt:lpstr>맑은 고딕</vt:lpstr>
      <vt:lpstr>微軟正黑體</vt:lpstr>
      <vt:lpstr>新細明體</vt:lpstr>
      <vt:lpstr>標楷體</vt:lpstr>
      <vt:lpstr>Arial</vt:lpstr>
      <vt:lpstr>Arial Black</vt:lpstr>
      <vt:lpstr>Calibri</vt:lpstr>
      <vt:lpstr>Tahoma</vt:lpstr>
      <vt:lpstr>Wingdings</vt:lpstr>
      <vt:lpstr>Office 佈景主題</vt:lpstr>
      <vt:lpstr>礦業法修什麼？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《礦業法》修什麼？</dc:title>
  <dc:creator>us</dc:creator>
  <cp:lastModifiedBy>葉欣慧</cp:lastModifiedBy>
  <cp:revision>70</cp:revision>
  <cp:lastPrinted>2017-12-07T00:50:57Z</cp:lastPrinted>
  <dcterms:created xsi:type="dcterms:W3CDTF">2017-12-05T03:44:50Z</dcterms:created>
  <dcterms:modified xsi:type="dcterms:W3CDTF">2017-12-07T00:55:12Z</dcterms:modified>
</cp:coreProperties>
</file>