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2" r:id="rId2"/>
    <p:sldId id="441" r:id="rId3"/>
    <p:sldId id="340" r:id="rId4"/>
    <p:sldId id="434" r:id="rId5"/>
    <p:sldId id="440" r:id="rId6"/>
    <p:sldId id="401" r:id="rId7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張小梅" initials="張小梅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FF"/>
    <a:srgbClr val="F8EADA"/>
    <a:srgbClr val="FED4F2"/>
    <a:srgbClr val="E8FEE6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FD4443E-F989-4FC4-A0C8-D5A2AF1F390B}" styleName="深色樣式 1 - 輔色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佈景主題樣式 2 - 輔色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7CE84F3-28C3-443E-9E96-99CF82512B78}" styleName="深色樣式 1 - 輔色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深色樣式 1 - 輔色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深色樣式 1 - 輔色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深色樣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24" autoAdjust="0"/>
    <p:restoredTop sz="91385" autoAdjust="0"/>
  </p:normalViewPr>
  <p:slideViewPr>
    <p:cSldViewPr snapToGrid="0">
      <p:cViewPr varScale="1">
        <p:scale>
          <a:sx n="101" d="100"/>
          <a:sy n="101" d="100"/>
        </p:scale>
        <p:origin x="1452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Relationship Id="rId48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0" y="11"/>
            <a:ext cx="2950529" cy="499033"/>
          </a:xfrm>
          <a:prstGeom prst="rect">
            <a:avLst/>
          </a:prstGeom>
        </p:spPr>
        <p:txBody>
          <a:bodyPr vert="horz" lIns="91451" tIns="45722" rIns="91451" bIns="45722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082" y="11"/>
            <a:ext cx="2950529" cy="499033"/>
          </a:xfrm>
          <a:prstGeom prst="rect">
            <a:avLst/>
          </a:prstGeom>
        </p:spPr>
        <p:txBody>
          <a:bodyPr vert="horz" lIns="91451" tIns="45722" rIns="91451" bIns="45722" rtlCol="0"/>
          <a:lstStyle>
            <a:lvl1pPr algn="r">
              <a:defRPr sz="1200"/>
            </a:lvl1pPr>
          </a:lstStyle>
          <a:p>
            <a:fld id="{0753215B-05BF-4506-9CB9-17FAE8CE6B2B}" type="datetimeFigureOut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0" y="9440318"/>
            <a:ext cx="2950529" cy="499033"/>
          </a:xfrm>
          <a:prstGeom prst="rect">
            <a:avLst/>
          </a:prstGeom>
        </p:spPr>
        <p:txBody>
          <a:bodyPr vert="horz" lIns="91451" tIns="45722" rIns="91451" bIns="45722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082" y="9440318"/>
            <a:ext cx="2950529" cy="499033"/>
          </a:xfrm>
          <a:prstGeom prst="rect">
            <a:avLst/>
          </a:prstGeom>
        </p:spPr>
        <p:txBody>
          <a:bodyPr vert="horz" lIns="91451" tIns="45722" rIns="91451" bIns="45722" rtlCol="0" anchor="b"/>
          <a:lstStyle>
            <a:lvl1pPr algn="r">
              <a:defRPr sz="1200"/>
            </a:lvl1pPr>
          </a:lstStyle>
          <a:p>
            <a:fld id="{74BD5AD4-15FC-402D-810F-A5667DC5AE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940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4" y="5"/>
            <a:ext cx="2949786" cy="498694"/>
          </a:xfrm>
          <a:prstGeom prst="rect">
            <a:avLst/>
          </a:prstGeom>
        </p:spPr>
        <p:txBody>
          <a:bodyPr vert="horz" lIns="95579" tIns="47788" rIns="95579" bIns="47788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42" y="5"/>
            <a:ext cx="2949786" cy="498694"/>
          </a:xfrm>
          <a:prstGeom prst="rect">
            <a:avLst/>
          </a:prstGeom>
        </p:spPr>
        <p:txBody>
          <a:bodyPr vert="horz" lIns="95579" tIns="47788" rIns="95579" bIns="47788" rtlCol="0"/>
          <a:lstStyle>
            <a:lvl1pPr algn="r">
              <a:defRPr sz="1300"/>
            </a:lvl1pPr>
          </a:lstStyle>
          <a:p>
            <a:fld id="{5BC6A81D-056A-459B-8986-14B4E4206B4E}" type="datetimeFigureOut">
              <a:rPr lang="zh-TW" altLang="en-US" smtClean="0"/>
              <a:pPr/>
              <a:t>2018/3/21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8" rIns="95579" bIns="47788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1" y="4783319"/>
            <a:ext cx="5445760" cy="3913615"/>
          </a:xfrm>
          <a:prstGeom prst="rect">
            <a:avLst/>
          </a:prstGeom>
        </p:spPr>
        <p:txBody>
          <a:bodyPr vert="horz" lIns="95579" tIns="47788" rIns="95579" bIns="47788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4" y="9440654"/>
            <a:ext cx="2949786" cy="498693"/>
          </a:xfrm>
          <a:prstGeom prst="rect">
            <a:avLst/>
          </a:prstGeom>
        </p:spPr>
        <p:txBody>
          <a:bodyPr vert="horz" lIns="95579" tIns="47788" rIns="95579" bIns="47788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42" y="9440654"/>
            <a:ext cx="2949786" cy="498693"/>
          </a:xfrm>
          <a:prstGeom prst="rect">
            <a:avLst/>
          </a:prstGeom>
        </p:spPr>
        <p:txBody>
          <a:bodyPr vert="horz" lIns="95579" tIns="47788" rIns="95579" bIns="47788" rtlCol="0" anchor="b"/>
          <a:lstStyle>
            <a:lvl1pPr algn="r">
              <a:defRPr sz="1300"/>
            </a:lvl1pPr>
          </a:lstStyle>
          <a:p>
            <a:fld id="{B556EB50-CC53-4C8A-9DE0-A9FB42BC4C2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950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380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9979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7003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0489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9978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EB50-CC53-4C8A-9DE0-A9FB42BC4C20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6199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46504"/>
            <a:ext cx="2057400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46504"/>
            <a:ext cx="3086100" cy="365125"/>
          </a:xfrm>
        </p:spPr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行政院資通安全處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2300" y="6466450"/>
            <a:ext cx="2057400" cy="365125"/>
          </a:xfrm>
        </p:spPr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800" y="270720"/>
            <a:ext cx="1382400" cy="13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3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51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306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20834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06928"/>
            <a:ext cx="7886700" cy="4988507"/>
          </a:xfrm>
        </p:spPr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0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69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9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4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93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96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4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14" y="4026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447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652"/>
            <a:ext cx="7886700" cy="729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88456"/>
            <a:ext cx="7886700" cy="4988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562415"/>
            <a:ext cx="2057400" cy="263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562415"/>
            <a:ext cx="3086100" cy="263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TW" altLang="en-US" smtClean="0"/>
              <a:t>行政院資通安全處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160" y="6562414"/>
            <a:ext cx="2057400" cy="2633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93C64-98C5-4507-81A9-E58799D1EE2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 userDrawn="1"/>
        </p:nvSpPr>
        <p:spPr bwMode="auto">
          <a:xfrm>
            <a:off x="618836" y="908720"/>
            <a:ext cx="8136812" cy="107280"/>
          </a:xfrm>
          <a:prstGeom prst="rect">
            <a:avLst/>
          </a:prstGeom>
          <a:solidFill>
            <a:srgbClr val="3A887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184756" y="904103"/>
            <a:ext cx="378662" cy="102661"/>
          </a:xfrm>
          <a:prstGeom prst="rect">
            <a:avLst/>
          </a:prstGeom>
          <a:solidFill>
            <a:srgbClr val="32A4B4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標楷體" pitchFamily="65" charset="-120"/>
              </a:rPr>
              <a:t>  </a:t>
            </a:r>
            <a:endParaRPr kumimoji="1" lang="zh-TW" altLang="en-US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0456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60034" y="1756230"/>
            <a:ext cx="8223932" cy="157547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TW" altLang="en-US" sz="5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ngsana New" panose="02020603050405020304" pitchFamily="18" charset="-34"/>
              </a:rPr>
              <a:t>資安產業發</a:t>
            </a:r>
            <a:r>
              <a:rPr lang="zh-TW" altLang="en-US" sz="5600" dirty="0">
                <a:latin typeface="微軟正黑體" panose="020B0604030504040204" pitchFamily="34" charset="-120"/>
                <a:ea typeface="微軟正黑體" panose="020B0604030504040204" pitchFamily="34" charset="-120"/>
                <a:cs typeface="Angsana New" panose="02020603050405020304" pitchFamily="18" charset="-34"/>
              </a:rPr>
              <a:t>展</a:t>
            </a:r>
            <a:r>
              <a:rPr lang="zh-TW" altLang="en-US" sz="5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ngsana New" panose="02020603050405020304" pitchFamily="18" charset="-34"/>
              </a:rPr>
              <a:t>行動計畫</a:t>
            </a:r>
            <a:endParaRPr lang="zh-TW" altLang="en-US" sz="5600" dirty="0">
              <a:latin typeface="微軟正黑體" panose="020B0604030504040204" pitchFamily="34" charset="-120"/>
              <a:ea typeface="微軟正黑體" panose="020B0604030504040204" pitchFamily="34" charset="-120"/>
              <a:cs typeface="Angsana New" panose="02020603050405020304" pitchFamily="18" charset="-34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35741" y="1088540"/>
            <a:ext cx="3580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行政院第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3593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次會議</a:t>
            </a: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副標題 2"/>
          <p:cNvSpPr>
            <a:spLocks noGrp="1"/>
          </p:cNvSpPr>
          <p:nvPr>
            <p:ph type="subTitle" idx="1"/>
          </p:nvPr>
        </p:nvSpPr>
        <p:spPr>
          <a:xfrm>
            <a:off x="1244600" y="4746506"/>
            <a:ext cx="6858000" cy="1655762"/>
          </a:xfrm>
        </p:spPr>
        <p:txBody>
          <a:bodyPr>
            <a:normAutofit/>
          </a:bodyPr>
          <a:lstStyle/>
          <a:p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行政院資通安全處</a:t>
            </a:r>
            <a:endParaRPr lang="en-US" altLang="zh-TW" b="1" dirty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報告人：簡處長宏偉</a:t>
            </a:r>
            <a:endParaRPr lang="en-US" altLang="zh-TW" b="1" dirty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107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22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日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829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628650" y="133652"/>
            <a:ext cx="7886700" cy="729332"/>
          </a:xfrm>
        </p:spPr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願景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1993924" y="2148311"/>
            <a:ext cx="2695575" cy="4108270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dist="52363" dir="6242175" algn="ctr" rotWithShape="0">
              <a:srgbClr val="669900"/>
            </a:outerShdw>
          </a:effectLst>
          <a:extLst/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Freeform 19"/>
          <p:cNvSpPr>
            <a:spLocks/>
          </p:cNvSpPr>
          <p:nvPr/>
        </p:nvSpPr>
        <p:spPr bwMode="auto">
          <a:xfrm flipH="1">
            <a:off x="4676932" y="2148311"/>
            <a:ext cx="2695575" cy="4108270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dist="50800" dir="5400000" algn="ctr" rotWithShape="0">
              <a:srgbClr val="669900"/>
            </a:outerShdw>
          </a:effectLst>
          <a:extLst/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Oval 36"/>
          <p:cNvSpPr>
            <a:spLocks noChangeArrowheads="1"/>
          </p:cNvSpPr>
          <p:nvPr/>
        </p:nvSpPr>
        <p:spPr bwMode="auto">
          <a:xfrm>
            <a:off x="924726" y="4128285"/>
            <a:ext cx="2111375" cy="1050925"/>
          </a:xfrm>
          <a:prstGeom prst="ellipse">
            <a:avLst/>
          </a:prstGeom>
          <a:gradFill rotWithShape="0">
            <a:gsLst>
              <a:gs pos="0">
                <a:srgbClr val="0099CC"/>
              </a:gs>
              <a:gs pos="100000">
                <a:srgbClr val="4EB8DC"/>
              </a:gs>
            </a:gsLst>
            <a:lin ang="5400000" scaled="1"/>
          </a:gradFill>
          <a:ln w="12700" algn="ctr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99FF"/>
            </a:extrusionClr>
            <a:contourClr>
              <a:srgbClr val="0099CC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Oval 72"/>
          <p:cNvSpPr>
            <a:spLocks noChangeArrowheads="1"/>
          </p:cNvSpPr>
          <p:nvPr/>
        </p:nvSpPr>
        <p:spPr bwMode="auto">
          <a:xfrm flipV="1">
            <a:off x="1019976" y="4153685"/>
            <a:ext cx="1920875" cy="955675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4">
                <a:lumMod val="40000"/>
                <a:lumOff val="6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結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合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市場需求</a:t>
            </a:r>
            <a:endParaRPr lang="ko-KR" altLang="en-US" sz="2000" dirty="0">
              <a:latin typeface="微軟正黑體" panose="020B0604030504040204" pitchFamily="34" charset="-120"/>
            </a:endParaRPr>
          </a:p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培育所需人才</a:t>
            </a:r>
            <a:endParaRPr lang="ko-KR" altLang="en-US" sz="2000" dirty="0">
              <a:latin typeface="微軟正黑體" panose="020B0604030504040204" pitchFamily="34" charset="-120"/>
            </a:endParaRPr>
          </a:p>
        </p:txBody>
      </p:sp>
      <p:sp>
        <p:nvSpPr>
          <p:cNvPr id="14" name="Oval 51"/>
          <p:cNvSpPr>
            <a:spLocks noChangeArrowheads="1"/>
          </p:cNvSpPr>
          <p:nvPr/>
        </p:nvSpPr>
        <p:spPr bwMode="auto">
          <a:xfrm>
            <a:off x="3620006" y="3034434"/>
            <a:ext cx="2111375" cy="1050925"/>
          </a:xfrm>
          <a:prstGeom prst="ellipse">
            <a:avLst/>
          </a:prstGeom>
          <a:solidFill>
            <a:srgbClr val="FF0000"/>
          </a:solidFill>
          <a:ln w="12700" algn="ctr">
            <a:round/>
            <a:headEnd/>
            <a:tailEnd/>
          </a:ln>
          <a:effectLst/>
          <a:scene3d>
            <a:camera prst="legacyPerspectiveBottom"/>
            <a:lightRig rig="legacyFlat4" dir="b"/>
          </a:scene3d>
          <a:sp3d extrusionH="1243000" prstMaterial="legacyMatte">
            <a:bevelT w="0" h="0" prst="angle"/>
            <a:bevelB w="13500" h="13500" prst="angle"/>
            <a:extrusionClr>
              <a:srgbClr val="9A45C9"/>
            </a:extrusionClr>
            <a:contourClr>
              <a:srgbClr val="9A45C9"/>
            </a:contourClr>
          </a:sp3d>
          <a:extLst/>
        </p:spPr>
        <p:txBody>
          <a:bodyPr rot="10800000" wrap="none" anchor="ctr">
            <a:flatTx/>
          </a:bodyPr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Oval 71"/>
          <p:cNvSpPr>
            <a:spLocks noChangeArrowheads="1"/>
          </p:cNvSpPr>
          <p:nvPr/>
        </p:nvSpPr>
        <p:spPr bwMode="auto">
          <a:xfrm flipV="1">
            <a:off x="3714309" y="3057113"/>
            <a:ext cx="1920875" cy="9556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9999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聚焦利基市場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結合半導體及晶片產業優勢</a:t>
            </a:r>
            <a:endParaRPr lang="ko-KR" altLang="en-US" sz="1200" dirty="0">
              <a:latin typeface="微軟正黑體" panose="020B0604030504040204" pitchFamily="34" charset="-120"/>
            </a:endParaRPr>
          </a:p>
        </p:txBody>
      </p:sp>
      <p:sp>
        <p:nvSpPr>
          <p:cNvPr id="16" name="Oval 25"/>
          <p:cNvSpPr>
            <a:spLocks noChangeArrowheads="1"/>
          </p:cNvSpPr>
          <p:nvPr/>
        </p:nvSpPr>
        <p:spPr bwMode="auto">
          <a:xfrm>
            <a:off x="2935473" y="4438297"/>
            <a:ext cx="169862" cy="169862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7" name="AutoShape 27"/>
          <p:cNvCxnSpPr>
            <a:cxnSpLocks noChangeShapeType="1"/>
          </p:cNvCxnSpPr>
          <p:nvPr/>
        </p:nvCxnSpPr>
        <p:spPr bwMode="auto">
          <a:xfrm flipV="1">
            <a:off x="3083605" y="4008407"/>
            <a:ext cx="775947" cy="516548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</p:cxnSp>
      <p:cxnSp>
        <p:nvCxnSpPr>
          <p:cNvPr id="18" name="AutoShape 28"/>
          <p:cNvCxnSpPr>
            <a:cxnSpLocks noChangeShapeType="1"/>
          </p:cNvCxnSpPr>
          <p:nvPr/>
        </p:nvCxnSpPr>
        <p:spPr bwMode="auto">
          <a:xfrm flipH="1" flipV="1">
            <a:off x="5550890" y="3989030"/>
            <a:ext cx="684060" cy="469009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92457" dir="956724" algn="ctr" rotWithShape="0">
                    <a:schemeClr val="tx1"/>
                  </a:outerShdw>
                </a:effectLst>
              </a14:hiddenEffects>
            </a:ext>
          </a:extLst>
        </p:spPr>
      </p:cxnSp>
      <p:cxnSp>
        <p:nvCxnSpPr>
          <p:cNvPr id="19" name="AutoShape 29"/>
          <p:cNvCxnSpPr>
            <a:cxnSpLocks noChangeShapeType="1"/>
          </p:cNvCxnSpPr>
          <p:nvPr/>
        </p:nvCxnSpPr>
        <p:spPr bwMode="auto">
          <a:xfrm flipV="1">
            <a:off x="4675348" y="4265632"/>
            <a:ext cx="345" cy="553986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</p:cxnSp>
      <p:cxnSp>
        <p:nvCxnSpPr>
          <p:cNvPr id="20" name="AutoShape 29"/>
          <p:cNvCxnSpPr>
            <a:cxnSpLocks noChangeShapeType="1"/>
            <a:stCxn id="21" idx="0"/>
            <a:endCxn id="10" idx="0"/>
          </p:cNvCxnSpPr>
          <p:nvPr/>
        </p:nvCxnSpPr>
        <p:spPr bwMode="auto">
          <a:xfrm flipH="1" flipV="1">
            <a:off x="4676932" y="2148311"/>
            <a:ext cx="26337" cy="844824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</p:cxnSp>
      <p:sp>
        <p:nvSpPr>
          <p:cNvPr id="21" name="Oval 25"/>
          <p:cNvSpPr>
            <a:spLocks noChangeArrowheads="1"/>
          </p:cNvSpPr>
          <p:nvPr/>
        </p:nvSpPr>
        <p:spPr bwMode="auto">
          <a:xfrm>
            <a:off x="4627001" y="2993135"/>
            <a:ext cx="152536" cy="1513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Oval 36"/>
          <p:cNvSpPr>
            <a:spLocks noChangeArrowheads="1"/>
          </p:cNvSpPr>
          <p:nvPr/>
        </p:nvSpPr>
        <p:spPr bwMode="auto">
          <a:xfrm>
            <a:off x="3625108" y="4886858"/>
            <a:ext cx="2111375" cy="1050925"/>
          </a:xfrm>
          <a:prstGeom prst="ellipse">
            <a:avLst/>
          </a:prstGeom>
          <a:gradFill rotWithShape="0">
            <a:gsLst>
              <a:gs pos="0">
                <a:srgbClr val="0099CC"/>
              </a:gs>
              <a:gs pos="100000">
                <a:srgbClr val="4EB8DC"/>
              </a:gs>
            </a:gsLst>
            <a:lin ang="5400000" scaled="1"/>
          </a:gradFill>
          <a:ln w="12700" algn="ctr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99FF"/>
            </a:extrusionClr>
            <a:contourClr>
              <a:srgbClr val="0099CC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Oval 72"/>
          <p:cNvSpPr>
            <a:spLocks noChangeArrowheads="1"/>
          </p:cNvSpPr>
          <p:nvPr/>
        </p:nvSpPr>
        <p:spPr bwMode="auto">
          <a:xfrm flipV="1">
            <a:off x="3720358" y="4912258"/>
            <a:ext cx="1920875" cy="9556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28D8E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提供淬煉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場域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與檢測環境</a:t>
            </a:r>
            <a:endParaRPr lang="ko-KR" altLang="en-US" sz="2000" dirty="0">
              <a:latin typeface="微軟正黑體" panose="020B0604030504040204" pitchFamily="34" charset="-120"/>
            </a:endParaRP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 rot="1471663">
            <a:off x="4605362" y="4819283"/>
            <a:ext cx="168275" cy="1698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Oval 36"/>
          <p:cNvSpPr>
            <a:spLocks noChangeArrowheads="1"/>
          </p:cNvSpPr>
          <p:nvPr/>
        </p:nvSpPr>
        <p:spPr bwMode="auto">
          <a:xfrm>
            <a:off x="6139700" y="4198135"/>
            <a:ext cx="2111375" cy="1050925"/>
          </a:xfrm>
          <a:prstGeom prst="ellipse">
            <a:avLst/>
          </a:prstGeom>
          <a:gradFill rotWithShape="0">
            <a:gsLst>
              <a:gs pos="0">
                <a:srgbClr val="0099CC"/>
              </a:gs>
              <a:gs pos="100000">
                <a:srgbClr val="4EB8DC"/>
              </a:gs>
            </a:gsLst>
            <a:lin ang="5400000" scaled="1"/>
          </a:gradFill>
          <a:ln w="12700" algn="ctr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99FF"/>
            </a:extrusionClr>
            <a:contourClr>
              <a:srgbClr val="0099CC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Oval 72"/>
          <p:cNvSpPr>
            <a:spLocks noChangeArrowheads="1"/>
          </p:cNvSpPr>
          <p:nvPr/>
        </p:nvSpPr>
        <p:spPr bwMode="auto">
          <a:xfrm flipV="1">
            <a:off x="6234950" y="4223535"/>
            <a:ext cx="1920875" cy="9556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28D8E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連結國際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活絡投資市場</a:t>
            </a:r>
            <a:endParaRPr lang="ko-KR" altLang="en-US" sz="2000" dirty="0">
              <a:latin typeface="微軟正黑體" panose="020B0604030504040204" pitchFamily="34" charset="-120"/>
            </a:endParaRPr>
          </a:p>
        </p:txBody>
      </p:sp>
      <p:sp>
        <p:nvSpPr>
          <p:cNvPr id="27" name="Oval 22"/>
          <p:cNvSpPr>
            <a:spLocks noChangeArrowheads="1"/>
          </p:cNvSpPr>
          <p:nvPr/>
        </p:nvSpPr>
        <p:spPr bwMode="auto">
          <a:xfrm rot="1471663">
            <a:off x="6211755" y="4422080"/>
            <a:ext cx="168275" cy="1698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z="20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圓角矩形 27"/>
          <p:cNvSpPr/>
          <p:nvPr/>
        </p:nvSpPr>
        <p:spPr>
          <a:xfrm>
            <a:off x="628650" y="1036124"/>
            <a:ext cx="7769392" cy="1165511"/>
          </a:xfrm>
          <a:prstGeom prst="roundRect">
            <a:avLst/>
          </a:prstGeom>
          <a:solidFill>
            <a:schemeClr val="accent6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</a:t>
            </a:r>
            <a:r>
              <a:rPr lang="zh-TW" altLang="en-US" sz="3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立</a:t>
            </a:r>
            <a:r>
              <a:rPr lang="zh-TW" altLang="en-US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全球</a:t>
            </a:r>
            <a:r>
              <a:rPr lang="zh-TW" altLang="zh-TW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</a:t>
            </a:r>
            <a:r>
              <a:rPr lang="zh-TW" altLang="zh-TW" sz="3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安產業創業</a:t>
            </a:r>
            <a:r>
              <a:rPr lang="zh-TW" altLang="zh-TW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基地</a:t>
            </a:r>
            <a:r>
              <a:rPr lang="zh-TW" altLang="en-US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3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打造臺灣</a:t>
            </a:r>
            <a:r>
              <a:rPr lang="zh-TW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業優質</a:t>
            </a:r>
            <a:r>
              <a:rPr lang="zh-TW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安全品牌</a:t>
            </a:r>
            <a:endParaRPr lang="zh-TW" altLang="en-US" sz="36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734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圖片 18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"/>
                    </a14:imgEffect>
                    <a14:imgEffect>
                      <a14:brightnessContrast bright="20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176" y="4851590"/>
            <a:ext cx="1621548" cy="1587535"/>
          </a:xfrm>
          <a:prstGeom prst="rect">
            <a:avLst/>
          </a:prstGeom>
          <a:effectLst>
            <a:outerShdw blurRad="1206500" dist="50800" dir="21060000" sx="1000" sy="1000" algn="ctr" rotWithShape="0">
              <a:schemeClr val="bg1">
                <a:alpha val="8000"/>
              </a:schemeClr>
            </a:outerShdw>
            <a:reflection stA="1000" dist="50800" dir="5400000" sy="-100000" algn="bl" rotWithShape="0"/>
          </a:effec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153972"/>
            <a:ext cx="7886700" cy="72933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020951"/>
              </p:ext>
            </p:extLst>
          </p:nvPr>
        </p:nvGraphicFramePr>
        <p:xfrm>
          <a:off x="230820" y="1817384"/>
          <a:ext cx="8717871" cy="29443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0741">
                  <a:extLst>
                    <a:ext uri="{9D8B030D-6E8A-4147-A177-3AD203B41FA5}">
                      <a16:colId xmlns:a16="http://schemas.microsoft.com/office/drawing/2014/main" val="2906682946"/>
                    </a:ext>
                  </a:extLst>
                </a:gridCol>
                <a:gridCol w="130947">
                  <a:extLst>
                    <a:ext uri="{9D8B030D-6E8A-4147-A177-3AD203B41FA5}">
                      <a16:colId xmlns:a16="http://schemas.microsoft.com/office/drawing/2014/main" val="1098625305"/>
                    </a:ext>
                  </a:extLst>
                </a:gridCol>
                <a:gridCol w="2079593">
                  <a:extLst>
                    <a:ext uri="{9D8B030D-6E8A-4147-A177-3AD203B41FA5}">
                      <a16:colId xmlns:a16="http://schemas.microsoft.com/office/drawing/2014/main" val="2059791438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54888459"/>
                    </a:ext>
                  </a:extLst>
                </a:gridCol>
                <a:gridCol w="1149264">
                  <a:extLst>
                    <a:ext uri="{9D8B030D-6E8A-4147-A177-3AD203B41FA5}">
                      <a16:colId xmlns:a16="http://schemas.microsoft.com/office/drawing/2014/main" val="2218636760"/>
                    </a:ext>
                  </a:extLst>
                </a:gridCol>
                <a:gridCol w="1090844">
                  <a:extLst>
                    <a:ext uri="{9D8B030D-6E8A-4147-A177-3AD203B41FA5}">
                      <a16:colId xmlns:a16="http://schemas.microsoft.com/office/drawing/2014/main" val="1962402003"/>
                    </a:ext>
                  </a:extLst>
                </a:gridCol>
                <a:gridCol w="2099642">
                  <a:extLst>
                    <a:ext uri="{9D8B030D-6E8A-4147-A177-3AD203B41FA5}">
                      <a16:colId xmlns:a16="http://schemas.microsoft.com/office/drawing/2014/main" val="2185527710"/>
                    </a:ext>
                  </a:extLst>
                </a:gridCol>
              </a:tblGrid>
              <a:tr h="349244">
                <a:tc gridSpan="2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659154"/>
                  </a:ext>
                </a:extLst>
              </a:tr>
              <a:tr h="378347">
                <a:tc gridSpan="7"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altLang="zh-TW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~2020</a:t>
                      </a: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zh-TW" altLang="en-US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altLang="zh-TW" sz="1400" b="1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altLang="zh-TW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45052"/>
                  </a:ext>
                </a:extLst>
              </a:tr>
              <a:tr h="81574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資安投入人口數由現行</a:t>
                      </a:r>
                      <a:r>
                        <a:rPr lang="en-US" altLang="zh-TW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8,500</a:t>
                      </a:r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人成長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5%</a:t>
                      </a:r>
                      <a:endParaRPr lang="zh-TW" altLang="en-US" sz="2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增修我國具優勢資通產品資安檢測驗證累計達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endParaRPr lang="zh-TW" altLang="en-US"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扶植新創公司累計達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</a:t>
                      </a:r>
                      <a:endParaRPr lang="zh-TW" altLang="en-US"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資安產值</a:t>
                      </a:r>
                      <a:endParaRPr lang="en-US" altLang="zh-TW" sz="16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550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億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通過我國資安檢測驗證之產業產品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，銷售額成長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522924"/>
                  </a:ext>
                </a:extLst>
              </a:tr>
              <a:tr h="38897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TW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~2025</a:t>
                      </a:r>
                      <a:r>
                        <a:rPr lang="zh-TW" altLang="en-US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altLang="zh-TW" sz="14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altLang="zh-TW" sz="14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altLang="zh-TW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246310"/>
                  </a:ext>
                </a:extLst>
              </a:tr>
              <a:tr h="90221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資安投入人口數達</a:t>
                      </a:r>
                      <a:r>
                        <a:rPr lang="zh-TW" altLang="en-US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萬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增修我國具優勢資通產品</a:t>
                      </a:r>
                      <a:r>
                        <a:rPr lang="zh-TW" altLang="en-US" sz="13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資安檢測驗證累計達</a:t>
                      </a:r>
                      <a:r>
                        <a:rPr lang="en-US" altLang="zh-TW" sz="2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21</a:t>
                      </a:r>
                      <a:r>
                        <a:rPr lang="zh-TW" altLang="en-US" sz="1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endParaRPr lang="zh-TW" altLang="en-US" sz="12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zh-TW" altLang="en-US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扶植新創公司累計達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</a:t>
                      </a:r>
                      <a:endParaRPr lang="zh-TW" altLang="en-US" sz="14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zh-TW" altLang="en-US" sz="14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資安產值</a:t>
                      </a:r>
                      <a:endParaRPr lang="en-US" altLang="zh-TW" sz="16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780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億</a:t>
                      </a:r>
                      <a:endParaRPr lang="en-US" altLang="zh-TW" sz="16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en-US" altLang="zh-TW" sz="1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( 8</a:t>
                      </a:r>
                      <a:r>
                        <a:rPr lang="zh-TW" altLang="en-US" sz="1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2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double)</a:t>
                      </a:r>
                      <a:endParaRPr lang="zh-TW" altLang="en-US" sz="12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通過我國資安檢測驗證之產業</a:t>
                      </a:r>
                      <a:r>
                        <a:rPr lang="zh-TW" altLang="en-US" sz="1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產品，銷售額成長</a:t>
                      </a:r>
                      <a:r>
                        <a:rPr lang="en-US" altLang="zh-TW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139511"/>
                  </a:ext>
                </a:extLst>
              </a:tr>
            </a:tbl>
          </a:graphicData>
        </a:graphic>
      </p:graphicFrame>
      <p:grpSp>
        <p:nvGrpSpPr>
          <p:cNvPr id="14" name="群組 13"/>
          <p:cNvGrpSpPr/>
          <p:nvPr/>
        </p:nvGrpSpPr>
        <p:grpSpPr>
          <a:xfrm>
            <a:off x="230820" y="1528558"/>
            <a:ext cx="8726749" cy="630928"/>
            <a:chOff x="651510" y="3420091"/>
            <a:chExt cx="7863839" cy="292614"/>
          </a:xfrm>
        </p:grpSpPr>
        <p:sp>
          <p:nvSpPr>
            <p:cNvPr id="15" name="矩形 14"/>
            <p:cNvSpPr/>
            <p:nvPr/>
          </p:nvSpPr>
          <p:spPr>
            <a:xfrm>
              <a:off x="651510" y="3420096"/>
              <a:ext cx="2106356" cy="2926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目標</a:t>
              </a:r>
              <a:r>
                <a:rPr lang="en-US" altLang="zh-TW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</a:p>
            <a:p>
              <a:pPr lvl="0">
                <a:spcAft>
                  <a:spcPts val="0"/>
                </a:spcAft>
              </a:pPr>
              <a:r>
                <a:rPr lang="zh-TW" altLang="zh-TW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擴大資安投入人口</a:t>
              </a:r>
              <a:endPara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491471" y="3420091"/>
              <a:ext cx="2300576" cy="2926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目標</a:t>
              </a:r>
              <a:r>
                <a:rPr lang="en-US" altLang="zh-TW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</a:p>
            <a:p>
              <a:pPr lvl="0">
                <a:spcAft>
                  <a:spcPts val="0"/>
                </a:spcAft>
              </a:pPr>
              <a:r>
                <a:rPr lang="zh-TW" altLang="en-US" sz="17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提升國內產品競爭力</a:t>
              </a:r>
              <a:endParaRPr lang="en-US" altLang="zh-TW" sz="17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427433" y="3420091"/>
              <a:ext cx="2204574" cy="29260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目標</a:t>
              </a:r>
              <a:r>
                <a:rPr lang="en-US" altLang="zh-TW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</a:t>
              </a:r>
            </a:p>
            <a:p>
              <a:pPr lvl="0" algn="ctr">
                <a:spcAft>
                  <a:spcPts val="0"/>
                </a:spcAft>
              </a:pPr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提高資安產業產值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632006" y="3420091"/>
              <a:ext cx="1883343" cy="29260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目標</a:t>
              </a:r>
              <a:r>
                <a:rPr lang="en-US" altLang="zh-TW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</a:t>
              </a:r>
            </a:p>
            <a:p>
              <a:pPr algn="ctr"/>
              <a:r>
                <a:rPr lang="zh-TW" altLang="en-US" sz="15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促進產業資安外溢效果</a:t>
              </a:r>
              <a:endParaRPr lang="zh-TW" alt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613309" y="5333259"/>
            <a:ext cx="606202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22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建立全球</a:t>
            </a:r>
            <a:r>
              <a:rPr lang="zh-TW" altLang="zh-TW" sz="22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資安產業創業基地</a:t>
            </a:r>
            <a:r>
              <a:rPr lang="zh-TW" altLang="en-US" sz="22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200" b="1" dirty="0">
              <a:solidFill>
                <a:schemeClr val="accent6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打造臺灣</a:t>
            </a:r>
            <a:r>
              <a:rPr lang="zh-TW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業優質</a:t>
            </a:r>
            <a:r>
              <a:rPr lang="zh-TW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安全品牌</a:t>
            </a:r>
            <a:endParaRPr lang="zh-TW" altLang="en-US" sz="2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62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資安產業發展藍圖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875071" y="1170040"/>
            <a:ext cx="7570839" cy="54077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02658" y="1731362"/>
            <a:ext cx="6233652" cy="66859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建立全球資安產業創業基地 </a:t>
            </a:r>
          </a:p>
          <a:p>
            <a:pPr algn="ctr"/>
            <a:r>
              <a:rPr lang="zh-TW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打造</a:t>
            </a:r>
            <a:r>
              <a:rPr lang="zh-TW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臺</a:t>
            </a:r>
            <a:r>
              <a:rPr lang="zh-TW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灣</a:t>
            </a:r>
            <a:r>
              <a:rPr lang="zh-TW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產業優質安全品牌</a:t>
            </a:r>
          </a:p>
        </p:txBody>
      </p:sp>
      <p:sp>
        <p:nvSpPr>
          <p:cNvPr id="9" name="圓角矩形 8"/>
          <p:cNvSpPr/>
          <p:nvPr/>
        </p:nvSpPr>
        <p:spPr>
          <a:xfrm>
            <a:off x="1599190" y="2427742"/>
            <a:ext cx="6233652" cy="1224997"/>
          </a:xfrm>
          <a:prstGeom prst="roundRect">
            <a:avLst/>
          </a:prstGeom>
          <a:solidFill>
            <a:srgbClr val="F8EAD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8638"/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擴大資安投入人口</a:t>
            </a:r>
          </a:p>
          <a:p>
            <a:pPr marL="1798638"/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提升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國內產品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競爭力</a:t>
            </a:r>
          </a:p>
          <a:p>
            <a:pPr marL="1798638"/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提高資安產業產值</a:t>
            </a:r>
          </a:p>
          <a:p>
            <a:pPr marL="1798638"/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促進產業資安外溢效果</a:t>
            </a:r>
            <a:endParaRPr lang="zh-TW" altLang="en-US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1602659" y="3666868"/>
            <a:ext cx="1538748" cy="849522"/>
          </a:xfrm>
          <a:prstGeom prst="roundRect">
            <a:avLst/>
          </a:prstGeom>
          <a:solidFill>
            <a:srgbClr val="FED4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建立以需求導向之資安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人才培訓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體系</a:t>
            </a:r>
          </a:p>
        </p:txBody>
      </p:sp>
      <p:sp>
        <p:nvSpPr>
          <p:cNvPr id="11" name="圓角矩形 10"/>
          <p:cNvSpPr/>
          <p:nvPr/>
        </p:nvSpPr>
        <p:spPr>
          <a:xfrm>
            <a:off x="3159733" y="3668785"/>
            <a:ext cx="1538748" cy="84757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/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聚焦利基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市場</a:t>
            </a: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82563"/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橋接國際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夥伴</a:t>
            </a: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圓角矩形 11"/>
          <p:cNvSpPr/>
          <p:nvPr/>
        </p:nvSpPr>
        <p:spPr>
          <a:xfrm>
            <a:off x="4717617" y="3677028"/>
            <a:ext cx="1538748" cy="849522"/>
          </a:xfrm>
          <a:prstGeom prst="roundRect">
            <a:avLst/>
          </a:prstGeom>
          <a:solidFill>
            <a:srgbClr val="F1FDA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建置產品淬煉場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域提供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產業進軍國際所需實績</a:t>
            </a:r>
          </a:p>
        </p:txBody>
      </p:sp>
      <p:sp>
        <p:nvSpPr>
          <p:cNvPr id="13" name="圓角矩形 12"/>
          <p:cNvSpPr/>
          <p:nvPr/>
        </p:nvSpPr>
        <p:spPr>
          <a:xfrm>
            <a:off x="6277014" y="3674044"/>
            <a:ext cx="1538748" cy="8525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活絡資安投資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市場全力拓銷國際</a:t>
            </a:r>
            <a:endParaRPr lang="zh-TW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1602659" y="4527598"/>
            <a:ext cx="1538748" cy="1903360"/>
          </a:xfrm>
          <a:prstGeom prst="roundRect">
            <a:avLst/>
          </a:prstGeom>
          <a:solidFill>
            <a:srgbClr val="FED4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打造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企業專屬資安人才</a:t>
            </a:r>
          </a:p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建置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跨領域人才培訓系統</a:t>
            </a:r>
          </a:p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媒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合人才就業</a:t>
            </a:r>
          </a:p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延攬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國際人才</a:t>
            </a:r>
          </a:p>
          <a:p>
            <a:pPr marL="228600" indent="-228600">
              <a:buFont typeface="+mj-lt"/>
              <a:buAutoNum type="arabicPeriod"/>
            </a:pP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設置</a:t>
            </a: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資安研訓機構</a:t>
            </a:r>
          </a:p>
        </p:txBody>
      </p:sp>
      <p:sp>
        <p:nvSpPr>
          <p:cNvPr id="15" name="圓角矩形 14"/>
          <p:cNvSpPr/>
          <p:nvPr/>
        </p:nvSpPr>
        <p:spPr>
          <a:xfrm>
            <a:off x="3159733" y="4526985"/>
            <a:ext cx="1538748" cy="19033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28600" indent="-228600">
              <a:buFont typeface="+mj-lt"/>
              <a:buAutoNum type="arabicPeriod" startAt="6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聚焦利基市場創造需求</a:t>
            </a:r>
          </a:p>
          <a:p>
            <a:pPr marL="228600" indent="-228600">
              <a:buFont typeface="+mj-lt"/>
              <a:buAutoNum type="arabicPeriod" startAt="6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研發關鍵技術</a:t>
            </a:r>
          </a:p>
          <a:p>
            <a:pPr marL="228600" indent="-228600">
              <a:buFont typeface="+mj-lt"/>
              <a:buAutoNum type="arabicPeriod" startAt="6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橋接國際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夥伴</a:t>
            </a:r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>
              <a:buFont typeface="+mj-lt"/>
              <a:buAutoNum type="arabicPeriod" startAt="6"/>
            </a:pP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>
              <a:buFont typeface="+mj-lt"/>
              <a:buAutoNum type="arabicPeriod" startAt="6"/>
            </a:pP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圓角矩形 15"/>
          <p:cNvSpPr/>
          <p:nvPr/>
        </p:nvSpPr>
        <p:spPr>
          <a:xfrm>
            <a:off x="4716016" y="4526550"/>
            <a:ext cx="1538748" cy="1903360"/>
          </a:xfrm>
          <a:prstGeom prst="roundRect">
            <a:avLst/>
          </a:prstGeom>
          <a:solidFill>
            <a:srgbClr val="F1FDA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 startAt="9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發展產業標準</a:t>
            </a:r>
          </a:p>
          <a:p>
            <a:pPr marL="228600" indent="-228600">
              <a:buFont typeface="+mj-lt"/>
              <a:buAutoNum type="arabicPeriod" startAt="9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落實產品認證</a:t>
            </a:r>
          </a:p>
          <a:p>
            <a:pPr marL="228600" indent="-228600">
              <a:buFont typeface="+mj-lt"/>
              <a:buAutoNum type="arabicPeriod" startAt="9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實驗場域淬煉</a:t>
            </a:r>
          </a:p>
          <a:p>
            <a:pPr marL="228600" indent="-228600">
              <a:buFont typeface="+mj-lt"/>
              <a:buAutoNum type="arabicPeriod" startAt="9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政府媒合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助攻</a:t>
            </a:r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>
              <a:buFont typeface="+mj-lt"/>
              <a:buAutoNum type="arabicPeriod" startAt="9"/>
            </a:pPr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圓角矩形 16"/>
          <p:cNvSpPr/>
          <p:nvPr/>
        </p:nvSpPr>
        <p:spPr>
          <a:xfrm>
            <a:off x="6279644" y="4526550"/>
            <a:ext cx="1538748" cy="19033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 startAt="13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研析全球資安市場需求趨勢</a:t>
            </a:r>
          </a:p>
          <a:p>
            <a:pPr marL="228600" indent="-228600">
              <a:buFont typeface="+mj-lt"/>
              <a:buAutoNum type="arabicPeriod" startAt="13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協助產業籌獲資金</a:t>
            </a:r>
          </a:p>
          <a:p>
            <a:pPr marL="228600" indent="-228600">
              <a:buFont typeface="+mj-lt"/>
              <a:buAutoNum type="arabicPeriod" startAt="13"/>
            </a:pPr>
            <a:r>
              <a:rPr lang="zh-TW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整合能量協助廠商外</a:t>
            </a:r>
            <a:r>
              <a:rPr lang="zh-TW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拓</a:t>
            </a:r>
            <a:endParaRPr lang="en-US" altLang="zh-TW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>
              <a:buFont typeface="+mj-lt"/>
              <a:buAutoNum type="arabicPeriod" startAt="13"/>
            </a:pPr>
            <a:endParaRPr lang="en-US" altLang="zh-TW" sz="1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1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989852" y="1880992"/>
            <a:ext cx="6883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願景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954058" y="2779594"/>
            <a:ext cx="6883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</a:p>
        </p:txBody>
      </p:sp>
      <p:sp>
        <p:nvSpPr>
          <p:cNvPr id="20" name="文字方塊 19"/>
          <p:cNvSpPr txBox="1"/>
          <p:nvPr/>
        </p:nvSpPr>
        <p:spPr>
          <a:xfrm>
            <a:off x="954058" y="3806187"/>
            <a:ext cx="68836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</a:p>
        </p:txBody>
      </p:sp>
      <p:sp>
        <p:nvSpPr>
          <p:cNvPr id="21" name="文字方塊 20"/>
          <p:cNvSpPr txBox="1"/>
          <p:nvPr/>
        </p:nvSpPr>
        <p:spPr>
          <a:xfrm>
            <a:off x="954058" y="5109969"/>
            <a:ext cx="68836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具體措施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39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推動機制</a:t>
            </a:r>
            <a:endParaRPr lang="zh-TW" altLang="en-US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5</a:t>
            </a:fld>
            <a:endParaRPr lang="zh-TW" altLang="en-US" dirty="0"/>
          </a:p>
        </p:txBody>
      </p:sp>
      <p:sp>
        <p:nvSpPr>
          <p:cNvPr id="5" name="手繪多邊形 4"/>
          <p:cNvSpPr/>
          <p:nvPr/>
        </p:nvSpPr>
        <p:spPr>
          <a:xfrm>
            <a:off x="3021496" y="1822096"/>
            <a:ext cx="2940446" cy="1470223"/>
          </a:xfrm>
          <a:custGeom>
            <a:avLst/>
            <a:gdLst>
              <a:gd name="connsiteX0" fmla="*/ 0 w 2940446"/>
              <a:gd name="connsiteY0" fmla="*/ 245042 h 1470223"/>
              <a:gd name="connsiteX1" fmla="*/ 245042 w 2940446"/>
              <a:gd name="connsiteY1" fmla="*/ 0 h 1470223"/>
              <a:gd name="connsiteX2" fmla="*/ 2695404 w 2940446"/>
              <a:gd name="connsiteY2" fmla="*/ 0 h 1470223"/>
              <a:gd name="connsiteX3" fmla="*/ 2940446 w 2940446"/>
              <a:gd name="connsiteY3" fmla="*/ 245042 h 1470223"/>
              <a:gd name="connsiteX4" fmla="*/ 2940446 w 2940446"/>
              <a:gd name="connsiteY4" fmla="*/ 1225181 h 1470223"/>
              <a:gd name="connsiteX5" fmla="*/ 2695404 w 2940446"/>
              <a:gd name="connsiteY5" fmla="*/ 1470223 h 1470223"/>
              <a:gd name="connsiteX6" fmla="*/ 245042 w 2940446"/>
              <a:gd name="connsiteY6" fmla="*/ 1470223 h 1470223"/>
              <a:gd name="connsiteX7" fmla="*/ 0 w 2940446"/>
              <a:gd name="connsiteY7" fmla="*/ 1225181 h 1470223"/>
              <a:gd name="connsiteX8" fmla="*/ 0 w 2940446"/>
              <a:gd name="connsiteY8" fmla="*/ 245042 h 147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0446" h="1470223">
                <a:moveTo>
                  <a:pt x="0" y="245042"/>
                </a:moveTo>
                <a:cubicBezTo>
                  <a:pt x="0" y="109709"/>
                  <a:pt x="109709" y="0"/>
                  <a:pt x="245042" y="0"/>
                </a:cubicBezTo>
                <a:lnTo>
                  <a:pt x="2695404" y="0"/>
                </a:lnTo>
                <a:cubicBezTo>
                  <a:pt x="2830737" y="0"/>
                  <a:pt x="2940446" y="109709"/>
                  <a:pt x="2940446" y="245042"/>
                </a:cubicBezTo>
                <a:lnTo>
                  <a:pt x="2940446" y="1225181"/>
                </a:lnTo>
                <a:cubicBezTo>
                  <a:pt x="2940446" y="1360514"/>
                  <a:pt x="2830737" y="1470223"/>
                  <a:pt x="2695404" y="1470223"/>
                </a:cubicBezTo>
                <a:lnTo>
                  <a:pt x="245042" y="1470223"/>
                </a:lnTo>
                <a:cubicBezTo>
                  <a:pt x="109709" y="1470223"/>
                  <a:pt x="0" y="1360514"/>
                  <a:pt x="0" y="1225181"/>
                </a:cubicBezTo>
                <a:lnTo>
                  <a:pt x="0" y="2450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5590" tIns="155590" rIns="155590" bIns="15559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2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各計畫專案會議及</a:t>
            </a:r>
            <a:endParaRPr lang="en-US" altLang="zh-TW" sz="22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2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資安會報各分組會議</a:t>
            </a:r>
            <a:endParaRPr lang="zh-TW" altLang="en-US" sz="2200" b="1" kern="1200" dirty="0"/>
          </a:p>
        </p:txBody>
      </p:sp>
      <p:sp>
        <p:nvSpPr>
          <p:cNvPr id="6" name="手繪多邊形 5"/>
          <p:cNvSpPr/>
          <p:nvPr/>
        </p:nvSpPr>
        <p:spPr>
          <a:xfrm>
            <a:off x="5361725" y="3903512"/>
            <a:ext cx="2940446" cy="1470223"/>
          </a:xfrm>
          <a:custGeom>
            <a:avLst/>
            <a:gdLst>
              <a:gd name="connsiteX0" fmla="*/ 0 w 2940446"/>
              <a:gd name="connsiteY0" fmla="*/ 245042 h 1470223"/>
              <a:gd name="connsiteX1" fmla="*/ 245042 w 2940446"/>
              <a:gd name="connsiteY1" fmla="*/ 0 h 1470223"/>
              <a:gd name="connsiteX2" fmla="*/ 2695404 w 2940446"/>
              <a:gd name="connsiteY2" fmla="*/ 0 h 1470223"/>
              <a:gd name="connsiteX3" fmla="*/ 2940446 w 2940446"/>
              <a:gd name="connsiteY3" fmla="*/ 245042 h 1470223"/>
              <a:gd name="connsiteX4" fmla="*/ 2940446 w 2940446"/>
              <a:gd name="connsiteY4" fmla="*/ 1225181 h 1470223"/>
              <a:gd name="connsiteX5" fmla="*/ 2695404 w 2940446"/>
              <a:gd name="connsiteY5" fmla="*/ 1470223 h 1470223"/>
              <a:gd name="connsiteX6" fmla="*/ 245042 w 2940446"/>
              <a:gd name="connsiteY6" fmla="*/ 1470223 h 1470223"/>
              <a:gd name="connsiteX7" fmla="*/ 0 w 2940446"/>
              <a:gd name="connsiteY7" fmla="*/ 1225181 h 1470223"/>
              <a:gd name="connsiteX8" fmla="*/ 0 w 2940446"/>
              <a:gd name="connsiteY8" fmla="*/ 245042 h 147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0446" h="1470223">
                <a:moveTo>
                  <a:pt x="0" y="245042"/>
                </a:moveTo>
                <a:cubicBezTo>
                  <a:pt x="0" y="109709"/>
                  <a:pt x="109709" y="0"/>
                  <a:pt x="245042" y="0"/>
                </a:cubicBezTo>
                <a:lnTo>
                  <a:pt x="2695404" y="0"/>
                </a:lnTo>
                <a:cubicBezTo>
                  <a:pt x="2830737" y="0"/>
                  <a:pt x="2940446" y="109709"/>
                  <a:pt x="2940446" y="245042"/>
                </a:cubicBezTo>
                <a:lnTo>
                  <a:pt x="2940446" y="1225181"/>
                </a:lnTo>
                <a:cubicBezTo>
                  <a:pt x="2940446" y="1360514"/>
                  <a:pt x="2830737" y="1470223"/>
                  <a:pt x="2695404" y="1470223"/>
                </a:cubicBezTo>
                <a:lnTo>
                  <a:pt x="245042" y="1470223"/>
                </a:lnTo>
                <a:cubicBezTo>
                  <a:pt x="109709" y="1470223"/>
                  <a:pt x="0" y="1360514"/>
                  <a:pt x="0" y="1225181"/>
                </a:cubicBezTo>
                <a:lnTo>
                  <a:pt x="0" y="2450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830" tIns="170830" rIns="170830" bIns="170830" numCol="1" spcCol="1270" anchor="ctr" anchorCtr="0">
            <a:noAutofit/>
          </a:bodyPr>
          <a:lstStyle/>
          <a:p>
            <a:pPr lvl="0" algn="ctr" defTabSz="1155700">
              <a:lnSpc>
                <a:spcPts val="34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6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行動計畫</a:t>
            </a:r>
            <a:endParaRPr lang="en-US" altLang="zh-TW" sz="26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 defTabSz="1155700">
              <a:lnSpc>
                <a:spcPts val="34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6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檢視會議</a:t>
            </a:r>
            <a:endParaRPr lang="zh-TW" altLang="en-US" sz="2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手繪多邊形 6"/>
          <p:cNvSpPr/>
          <p:nvPr/>
        </p:nvSpPr>
        <p:spPr>
          <a:xfrm>
            <a:off x="798206" y="3903512"/>
            <a:ext cx="2940446" cy="1470223"/>
          </a:xfrm>
          <a:custGeom>
            <a:avLst/>
            <a:gdLst>
              <a:gd name="connsiteX0" fmla="*/ 0 w 2940446"/>
              <a:gd name="connsiteY0" fmla="*/ 245042 h 1470223"/>
              <a:gd name="connsiteX1" fmla="*/ 245042 w 2940446"/>
              <a:gd name="connsiteY1" fmla="*/ 0 h 1470223"/>
              <a:gd name="connsiteX2" fmla="*/ 2695404 w 2940446"/>
              <a:gd name="connsiteY2" fmla="*/ 0 h 1470223"/>
              <a:gd name="connsiteX3" fmla="*/ 2940446 w 2940446"/>
              <a:gd name="connsiteY3" fmla="*/ 245042 h 1470223"/>
              <a:gd name="connsiteX4" fmla="*/ 2940446 w 2940446"/>
              <a:gd name="connsiteY4" fmla="*/ 1225181 h 1470223"/>
              <a:gd name="connsiteX5" fmla="*/ 2695404 w 2940446"/>
              <a:gd name="connsiteY5" fmla="*/ 1470223 h 1470223"/>
              <a:gd name="connsiteX6" fmla="*/ 245042 w 2940446"/>
              <a:gd name="connsiteY6" fmla="*/ 1470223 h 1470223"/>
              <a:gd name="connsiteX7" fmla="*/ 0 w 2940446"/>
              <a:gd name="connsiteY7" fmla="*/ 1225181 h 1470223"/>
              <a:gd name="connsiteX8" fmla="*/ 0 w 2940446"/>
              <a:gd name="connsiteY8" fmla="*/ 245042 h 147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0446" h="1470223">
                <a:moveTo>
                  <a:pt x="0" y="245042"/>
                </a:moveTo>
                <a:cubicBezTo>
                  <a:pt x="0" y="109709"/>
                  <a:pt x="109709" y="0"/>
                  <a:pt x="245042" y="0"/>
                </a:cubicBezTo>
                <a:lnTo>
                  <a:pt x="2695404" y="0"/>
                </a:lnTo>
                <a:cubicBezTo>
                  <a:pt x="2830737" y="0"/>
                  <a:pt x="2940446" y="109709"/>
                  <a:pt x="2940446" y="245042"/>
                </a:cubicBezTo>
                <a:lnTo>
                  <a:pt x="2940446" y="1225181"/>
                </a:lnTo>
                <a:cubicBezTo>
                  <a:pt x="2940446" y="1360514"/>
                  <a:pt x="2830737" y="1470223"/>
                  <a:pt x="2695404" y="1470223"/>
                </a:cubicBezTo>
                <a:lnTo>
                  <a:pt x="245042" y="1470223"/>
                </a:lnTo>
                <a:cubicBezTo>
                  <a:pt x="109709" y="1470223"/>
                  <a:pt x="0" y="1360514"/>
                  <a:pt x="0" y="1225181"/>
                </a:cubicBezTo>
                <a:lnTo>
                  <a:pt x="0" y="2450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830" tIns="170830" rIns="170830" bIns="170830" numCol="1" spcCol="1270" anchor="ctr" anchorCtr="0">
            <a:noAutofit/>
          </a:bodyPr>
          <a:lstStyle/>
          <a:p>
            <a:pPr lvl="0" algn="ctr" defTabSz="1155700">
              <a:lnSpc>
                <a:spcPts val="34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6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行動計畫</a:t>
            </a:r>
            <a:endParaRPr lang="en-US" altLang="zh-TW" sz="26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 defTabSz="1155700">
              <a:lnSpc>
                <a:spcPts val="34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600" b="1" kern="1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成果會議</a:t>
            </a:r>
            <a:endParaRPr lang="zh-TW" altLang="en-US" sz="2600" b="1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弧形箭號 (左彎) 7"/>
          <p:cNvSpPr/>
          <p:nvPr/>
        </p:nvSpPr>
        <p:spPr>
          <a:xfrm rot="19868622">
            <a:off x="6468272" y="2221198"/>
            <a:ext cx="685360" cy="1640114"/>
          </a:xfrm>
          <a:prstGeom prst="curvedLeftArrow">
            <a:avLst>
              <a:gd name="adj1" fmla="val 25000"/>
              <a:gd name="adj2" fmla="val 52168"/>
              <a:gd name="adj3" fmla="val 419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9" name="弧形箭號 (左彎) 8"/>
          <p:cNvSpPr/>
          <p:nvPr/>
        </p:nvSpPr>
        <p:spPr>
          <a:xfrm rot="12288145">
            <a:off x="1871145" y="2134904"/>
            <a:ext cx="685360" cy="1640114"/>
          </a:xfrm>
          <a:prstGeom prst="curvedLeftArrow">
            <a:avLst>
              <a:gd name="adj1" fmla="val 25000"/>
              <a:gd name="adj2" fmla="val 52168"/>
              <a:gd name="adj3" fmla="val 419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" name="弧形箭號 (下彎) 10"/>
          <p:cNvSpPr/>
          <p:nvPr/>
        </p:nvSpPr>
        <p:spPr>
          <a:xfrm rot="10800000">
            <a:off x="3561420" y="5460202"/>
            <a:ext cx="1875505" cy="83033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2" name="TextBox 61"/>
          <p:cNvSpPr txBox="1"/>
          <p:nvPr/>
        </p:nvSpPr>
        <p:spPr>
          <a:xfrm rot="21594277" flipH="1">
            <a:off x="2711218" y="1419669"/>
            <a:ext cx="3575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/>
            </a:lvl1pPr>
          </a:lstStyle>
          <a:p>
            <a:r>
              <a:rPr lang="zh-TW" altLang="en-US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經濟部、科技部、教育部</a:t>
            </a:r>
            <a:r>
              <a:rPr lang="zh-TW" altLang="en-US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</a:t>
            </a:r>
            <a:r>
              <a:rPr lang="zh-TW" altLang="en-US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部會</a:t>
            </a:r>
          </a:p>
        </p:txBody>
      </p:sp>
      <p:sp>
        <p:nvSpPr>
          <p:cNvPr id="14" name="矩形 13"/>
          <p:cNvSpPr/>
          <p:nvPr/>
        </p:nvSpPr>
        <p:spPr>
          <a:xfrm>
            <a:off x="5676134" y="5460202"/>
            <a:ext cx="25731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科技會報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辦公室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處</a:t>
            </a:r>
            <a:endParaRPr lang="en-US" altLang="zh-TW" sz="1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邀請產業界及公協會參與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55358" y="548631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國家資通安全會報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3874642" y="2846201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定期召開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6115050" y="5004403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每半年召開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1640692" y="5004403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每年召開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4022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8"/>
          <p:cNvGrpSpPr/>
          <p:nvPr/>
        </p:nvGrpSpPr>
        <p:grpSpPr>
          <a:xfrm>
            <a:off x="307652" y="4138577"/>
            <a:ext cx="6868502" cy="4070224"/>
            <a:chOff x="2555776" y="2204864"/>
            <a:chExt cx="3456384" cy="3456384"/>
          </a:xfrm>
          <a:scene3d>
            <a:camera prst="isometricOffAxis1Top">
              <a:rot lat="17411170" lon="18596411" rev="2947935"/>
            </a:camera>
            <a:lightRig rig="threePt" dir="t"/>
          </a:scene3d>
        </p:grpSpPr>
        <p:sp>
          <p:nvSpPr>
            <p:cNvPr id="5" name="椭圆 19"/>
            <p:cNvSpPr/>
            <p:nvPr/>
          </p:nvSpPr>
          <p:spPr>
            <a:xfrm>
              <a:off x="2555776" y="2204864"/>
              <a:ext cx="3456384" cy="3456384"/>
            </a:xfrm>
            <a:prstGeom prst="ellipse">
              <a:avLst/>
            </a:prstGeom>
            <a:solidFill>
              <a:srgbClr val="00A7E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椭圆 20"/>
            <p:cNvSpPr/>
            <p:nvPr/>
          </p:nvSpPr>
          <p:spPr>
            <a:xfrm>
              <a:off x="2652028" y="2302296"/>
              <a:ext cx="3263879" cy="326387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" name="椭圆 21"/>
            <p:cNvSpPr/>
            <p:nvPr/>
          </p:nvSpPr>
          <p:spPr>
            <a:xfrm>
              <a:off x="2927938" y="2577026"/>
              <a:ext cx="2712060" cy="2712060"/>
            </a:xfrm>
            <a:prstGeom prst="ellipse">
              <a:avLst/>
            </a:prstGeom>
            <a:solidFill>
              <a:srgbClr val="00A7E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" name="椭圆 22"/>
            <p:cNvSpPr/>
            <p:nvPr/>
          </p:nvSpPr>
          <p:spPr>
            <a:xfrm>
              <a:off x="3298562" y="2948830"/>
              <a:ext cx="1970812" cy="197081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" name="椭圆 23"/>
            <p:cNvSpPr/>
            <p:nvPr/>
          </p:nvSpPr>
          <p:spPr>
            <a:xfrm>
              <a:off x="3743908" y="3392996"/>
              <a:ext cx="1080120" cy="108012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A7E2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" name="椭圆 24"/>
            <p:cNvSpPr/>
            <p:nvPr/>
          </p:nvSpPr>
          <p:spPr>
            <a:xfrm>
              <a:off x="3851672" y="3500760"/>
              <a:ext cx="864592" cy="864592"/>
            </a:xfrm>
            <a:prstGeom prst="ellipse">
              <a:avLst/>
            </a:prstGeom>
            <a:solidFill>
              <a:srgbClr val="00A7E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pic>
        <p:nvPicPr>
          <p:cNvPr id="1038" name="Picture 14" descr="ãIOT treeãçåçæå°çµæ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9"/>
          <a:stretch/>
        </p:blipFill>
        <p:spPr bwMode="auto">
          <a:xfrm flipH="1">
            <a:off x="4980246" y="3212181"/>
            <a:ext cx="3777673" cy="319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投</a:t>
            </a:r>
            <a:r>
              <a:rPr lang="zh-TW" altLang="en-US" dirty="0"/>
              <a:t>入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經費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AutoShape 4" descr="ãå¡éå°æ¨¹èãçåçæå°çµæ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4" name="AutoShape 6" descr="ãå¡éå°æ¨¹èãçåçæå°çµæ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1032" name="Picture 8" descr="ãå¡éå°æ¨¹èãçåçæå°çµæ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5" b="39670"/>
          <a:stretch/>
        </p:blipFill>
        <p:spPr bwMode="auto">
          <a:xfrm>
            <a:off x="4390793" y="5282379"/>
            <a:ext cx="953600" cy="105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行政院資通安全處</a:t>
            </a:r>
            <a:endParaRPr lang="zh-TW" altLang="en-US"/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3C64-98C5-4507-81A9-E58799D1EE28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33" name="內容版面配置區 21"/>
          <p:cNvSpPr>
            <a:spLocks noGrp="1"/>
          </p:cNvSpPr>
          <p:nvPr>
            <p:ph idx="1"/>
          </p:nvPr>
        </p:nvSpPr>
        <p:spPr>
          <a:xfrm>
            <a:off x="628650" y="1023256"/>
            <a:ext cx="8129270" cy="191828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altLang="zh-TW" dirty="0" smtClean="0">
                <a:cs typeface="Times New Roman" panose="02020603050405020304" pitchFamily="18" charset="0"/>
              </a:rPr>
              <a:t>106~109</a:t>
            </a:r>
            <a:r>
              <a:rPr lang="zh-TW" altLang="en-US" dirty="0" smtClean="0">
                <a:cs typeface="Times New Roman" panose="02020603050405020304" pitchFamily="18" charset="0"/>
              </a:rPr>
              <a:t>年透過資安旗艦計畫、前瞻基礎建設計畫</a:t>
            </a:r>
            <a:r>
              <a:rPr lang="en-US" altLang="zh-TW" dirty="0" smtClean="0">
                <a:cs typeface="Times New Roman" panose="02020603050405020304" pitchFamily="18" charset="0"/>
              </a:rPr>
              <a:t>(</a:t>
            </a:r>
            <a:r>
              <a:rPr lang="zh-TW" altLang="en-US" dirty="0" smtClean="0">
                <a:cs typeface="Times New Roman" panose="02020603050405020304" pitchFamily="18" charset="0"/>
              </a:rPr>
              <a:t>數位建設</a:t>
            </a:r>
            <a:r>
              <a:rPr lang="en-US" altLang="zh-TW" dirty="0" smtClean="0">
                <a:cs typeface="Times New Roman" panose="02020603050405020304" pitchFamily="18" charset="0"/>
              </a:rPr>
              <a:t>)</a:t>
            </a:r>
            <a:r>
              <a:rPr lang="zh-TW" altLang="en-US" dirty="0" smtClean="0">
                <a:cs typeface="Times New Roman" panose="02020603050405020304" pitchFamily="18" charset="0"/>
              </a:rPr>
              <a:t>等投入資安經費約</a:t>
            </a:r>
            <a:r>
              <a:rPr lang="en-US" altLang="zh-TW" dirty="0" smtClean="0">
                <a:cs typeface="Times New Roman" panose="02020603050405020304" pitchFamily="18" charset="0"/>
              </a:rPr>
              <a:t>110</a:t>
            </a:r>
            <a:r>
              <a:rPr lang="zh-TW" altLang="en-US" dirty="0" smtClean="0">
                <a:cs typeface="Times New Roman" panose="02020603050405020304" pitchFamily="18" charset="0"/>
              </a:rPr>
              <a:t>億元。</a:t>
            </a:r>
            <a:endParaRPr lang="en-US" altLang="zh-TW" dirty="0" smtClean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zh-TW" altLang="en-US" dirty="0" smtClean="0">
                <a:cs typeface="Times New Roman" panose="02020603050405020304" pitchFamily="18" charset="0"/>
              </a:rPr>
              <a:t>後續將協調</a:t>
            </a:r>
            <a:r>
              <a:rPr lang="en-US" altLang="zh-TW" dirty="0">
                <a:cs typeface="Times New Roman" panose="02020603050405020304" pitchFamily="18" charset="0"/>
              </a:rPr>
              <a:t>5+2</a:t>
            </a:r>
            <a:r>
              <a:rPr lang="zh-TW" altLang="zh-TW" dirty="0" smtClean="0">
                <a:cs typeface="Times New Roman" panose="02020603050405020304" pitchFamily="18" charset="0"/>
              </a:rPr>
              <a:t>產業</a:t>
            </a:r>
            <a:r>
              <a:rPr lang="zh-TW" altLang="en-US" dirty="0" smtClean="0">
                <a:cs typeface="Times New Roman" panose="02020603050405020304" pitchFamily="18" charset="0"/>
              </a:rPr>
              <a:t>創新</a:t>
            </a:r>
            <a:r>
              <a:rPr lang="zh-TW" altLang="zh-TW" dirty="0" smtClean="0">
                <a:cs typeface="Times New Roman" panose="02020603050405020304" pitchFamily="18" charset="0"/>
              </a:rPr>
              <a:t>及</a:t>
            </a:r>
            <a:r>
              <a:rPr lang="zh-TW" altLang="en-US" dirty="0">
                <a:cs typeface="Times New Roman" panose="02020603050405020304" pitchFamily="18" charset="0"/>
              </a:rPr>
              <a:t>政府</a:t>
            </a:r>
            <a:r>
              <a:rPr lang="zh-TW" altLang="zh-TW" dirty="0">
                <a:cs typeface="Times New Roman" panose="02020603050405020304" pitchFamily="18" charset="0"/>
              </a:rPr>
              <a:t>各</a:t>
            </a:r>
            <a:r>
              <a:rPr lang="zh-TW" altLang="en-US" dirty="0">
                <a:cs typeface="Times New Roman" panose="02020603050405020304" pitchFamily="18" charset="0"/>
              </a:rPr>
              <a:t>相關</a:t>
            </a:r>
            <a:r>
              <a:rPr lang="zh-TW" altLang="zh-TW" dirty="0">
                <a:cs typeface="Times New Roman" panose="02020603050405020304" pitchFamily="18" charset="0"/>
              </a:rPr>
              <a:t>計畫，依經費規模</a:t>
            </a:r>
            <a:r>
              <a:rPr lang="zh-TW" altLang="en-US" dirty="0">
                <a:cs typeface="Times New Roman" panose="02020603050405020304" pitchFamily="18" charset="0"/>
              </a:rPr>
              <a:t>級距</a:t>
            </a:r>
            <a:r>
              <a:rPr lang="zh-TW" altLang="zh-TW" dirty="0">
                <a:cs typeface="Times New Roman" panose="02020603050405020304" pitchFamily="18" charset="0"/>
              </a:rPr>
              <a:t>，訂定</a:t>
            </a:r>
            <a:r>
              <a:rPr lang="zh-TW" altLang="en-US" dirty="0">
                <a:cs typeface="Times New Roman" panose="02020603050405020304" pitchFamily="18" charset="0"/>
              </a:rPr>
              <a:t>相對應之</a:t>
            </a:r>
            <a:r>
              <a:rPr lang="zh-TW" altLang="zh-TW" dirty="0">
                <a:cs typeface="Times New Roman" panose="02020603050405020304" pitchFamily="18" charset="0"/>
              </a:rPr>
              <a:t>資安經費投入比例</a:t>
            </a:r>
            <a:r>
              <a:rPr lang="zh-TW" altLang="en-US" dirty="0" smtClean="0">
                <a:cs typeface="Times New Roman" panose="02020603050405020304" pitchFamily="18" charset="0"/>
              </a:rPr>
              <a:t>。</a:t>
            </a:r>
            <a:endParaRPr lang="zh-TW" altLang="en-US" dirty="0"/>
          </a:p>
        </p:txBody>
      </p:sp>
      <p:grpSp>
        <p:nvGrpSpPr>
          <p:cNvPr id="34" name="群組 33"/>
          <p:cNvGrpSpPr/>
          <p:nvPr/>
        </p:nvGrpSpPr>
        <p:grpSpPr>
          <a:xfrm>
            <a:off x="1154854" y="2808102"/>
            <a:ext cx="5147040" cy="3367671"/>
            <a:chOff x="1154854" y="2176309"/>
            <a:chExt cx="5147040" cy="3934149"/>
          </a:xfrm>
        </p:grpSpPr>
        <p:sp>
          <p:nvSpPr>
            <p:cNvPr id="35" name="等腰三角形 34"/>
            <p:cNvSpPr>
              <a:spLocks/>
            </p:cNvSpPr>
            <p:nvPr/>
          </p:nvSpPr>
          <p:spPr>
            <a:xfrm flipV="1">
              <a:off x="2634253" y="4641542"/>
              <a:ext cx="2232000" cy="1468916"/>
            </a:xfrm>
            <a:prstGeom prst="triangle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矩形 15"/>
            <p:cNvSpPr>
              <a:spLocks noChangeAspect="1"/>
            </p:cNvSpPr>
            <p:nvPr/>
          </p:nvSpPr>
          <p:spPr>
            <a:xfrm>
              <a:off x="1890597" y="3382937"/>
              <a:ext cx="3708000" cy="1135124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矩形 17"/>
            <p:cNvSpPr/>
            <p:nvPr/>
          </p:nvSpPr>
          <p:spPr>
            <a:xfrm>
              <a:off x="1154854" y="2176309"/>
              <a:ext cx="5147040" cy="1103741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TextBox 31"/>
            <p:cNvSpPr txBox="1"/>
            <p:nvPr/>
          </p:nvSpPr>
          <p:spPr>
            <a:xfrm>
              <a:off x="1935754" y="2221708"/>
              <a:ext cx="3600121" cy="1117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10</a:t>
              </a:r>
              <a:r>
                <a:rPr lang="zh-TW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億</a:t>
              </a:r>
              <a:r>
                <a:rPr lang="zh-TW" altLang="en-US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以上</a:t>
              </a:r>
              <a:endPara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lvl="0" algn="ctr">
                <a:lnSpc>
                  <a:spcPct val="90000"/>
                </a:lnSpc>
              </a:pPr>
              <a:r>
                <a:rPr lang="en-US" altLang="zh-TW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%</a:t>
              </a:r>
              <a:endPara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9" name="TextBox 32"/>
            <p:cNvSpPr txBox="1"/>
            <p:nvPr/>
          </p:nvSpPr>
          <p:spPr>
            <a:xfrm>
              <a:off x="2286000" y="3424935"/>
              <a:ext cx="2956027" cy="1117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  <a:r>
                <a:rPr lang="zh-TW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億</a:t>
              </a:r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~10</a:t>
              </a:r>
              <a:r>
                <a:rPr lang="zh-TW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億</a:t>
              </a:r>
              <a:endPara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lvl="0" algn="ctr">
                <a:lnSpc>
                  <a:spcPct val="90000"/>
                </a:lnSpc>
              </a:pPr>
              <a:r>
                <a:rPr lang="en-US" altLang="zh-TW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lang="en-US" altLang="zh-TW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%</a:t>
              </a:r>
              <a:endPara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0" name="TextBox 33"/>
            <p:cNvSpPr txBox="1"/>
            <p:nvPr/>
          </p:nvSpPr>
          <p:spPr>
            <a:xfrm>
              <a:off x="2692314" y="4606315"/>
              <a:ext cx="216163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  <a:r>
                <a:rPr lang="zh-TW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億</a:t>
              </a:r>
              <a:r>
                <a:rPr lang="zh-TW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以</a:t>
              </a:r>
              <a:r>
                <a:rPr lang="zh-TW" altLang="en-US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下</a:t>
              </a:r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/>
              </a:r>
              <a:b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</a:br>
              <a:r>
                <a:rPr lang="en-US" altLang="zh-TW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lang="en-US" altLang="zh-TW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%</a:t>
              </a:r>
              <a:endPara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42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10432</TotalTime>
  <Words>565</Words>
  <Application>Microsoft Office PowerPoint</Application>
  <PresentationFormat>如螢幕大小 (4:3)</PresentationFormat>
  <Paragraphs>117</Paragraphs>
  <Slides>6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7" baseType="lpstr">
      <vt:lpstr>맑은 고딕</vt:lpstr>
      <vt:lpstr>宋体</vt:lpstr>
      <vt:lpstr>微軟正黑體</vt:lpstr>
      <vt:lpstr>新細明體</vt:lpstr>
      <vt:lpstr>標楷體</vt:lpstr>
      <vt:lpstr>Angsana New</vt:lpstr>
      <vt:lpstr>Arial</vt:lpstr>
      <vt:lpstr>Calibri</vt:lpstr>
      <vt:lpstr>Calibri Light</vt:lpstr>
      <vt:lpstr>Times New Roman</vt:lpstr>
      <vt:lpstr>Office 佈景主題</vt:lpstr>
      <vt:lpstr>資安產業發展行動計畫</vt:lpstr>
      <vt:lpstr>願景</vt:lpstr>
      <vt:lpstr>目標</vt:lpstr>
      <vt:lpstr>資安產業發展藍圖</vt:lpstr>
      <vt:lpstr>推動機制</vt:lpstr>
      <vt:lpstr>投入經費</vt:lpstr>
    </vt:vector>
  </TitlesOfParts>
  <Company>行政院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資通安全管理法及 後續推動進程</dc:title>
  <dc:creator>簡宏偉</dc:creator>
  <cp:lastModifiedBy>張小梅</cp:lastModifiedBy>
  <cp:revision>1418</cp:revision>
  <cp:lastPrinted>2018-03-21T01:14:35Z</cp:lastPrinted>
  <dcterms:created xsi:type="dcterms:W3CDTF">2017-02-15T09:50:36Z</dcterms:created>
  <dcterms:modified xsi:type="dcterms:W3CDTF">2018-03-21T05:39:43Z</dcterms:modified>
</cp:coreProperties>
</file>