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  <p:sldMasterId id="2147483826" r:id="rId2"/>
    <p:sldMasterId id="2147483844" r:id="rId3"/>
    <p:sldMasterId id="2147483861" r:id="rId4"/>
    <p:sldMasterId id="2147483873" r:id="rId5"/>
    <p:sldMasterId id="2147483885" r:id="rId6"/>
    <p:sldMasterId id="2147483897" r:id="rId7"/>
  </p:sldMasterIdLst>
  <p:notesMasterIdLst>
    <p:notesMasterId r:id="rId23"/>
  </p:notesMasterIdLst>
  <p:handoutMasterIdLst>
    <p:handoutMasterId r:id="rId24"/>
  </p:handoutMasterIdLst>
  <p:sldIdLst>
    <p:sldId id="267" r:id="rId8"/>
    <p:sldId id="277" r:id="rId9"/>
    <p:sldId id="278" r:id="rId10"/>
    <p:sldId id="279" r:id="rId11"/>
    <p:sldId id="292" r:id="rId12"/>
    <p:sldId id="293" r:id="rId13"/>
    <p:sldId id="294" r:id="rId14"/>
    <p:sldId id="285" r:id="rId15"/>
    <p:sldId id="282" r:id="rId16"/>
    <p:sldId id="276" r:id="rId17"/>
    <p:sldId id="286" r:id="rId18"/>
    <p:sldId id="287" r:id="rId19"/>
    <p:sldId id="288" r:id="rId20"/>
    <p:sldId id="275" r:id="rId21"/>
    <p:sldId id="274" r:id="rId22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FF"/>
    <a:srgbClr val="FFFFFF"/>
    <a:srgbClr val="4D77F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4" autoAdjust="0"/>
    <p:restoredTop sz="99755" autoAdjust="0"/>
  </p:normalViewPr>
  <p:slideViewPr>
    <p:cSldViewPr snapToGrid="0">
      <p:cViewPr>
        <p:scale>
          <a:sx n="82" d="100"/>
          <a:sy n="82" d="100"/>
        </p:scale>
        <p:origin x="-1004" y="-48"/>
      </p:cViewPr>
      <p:guideLst>
        <p:guide orient="horz" pos="4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726"/>
    </p:cViewPr>
  </p:sorterViewPr>
  <p:notesViewPr>
    <p:cSldViewPr snapToGrid="0">
      <p:cViewPr varScale="1">
        <p:scale>
          <a:sx n="58" d="100"/>
          <a:sy n="58" d="100"/>
        </p:scale>
        <p:origin x="-1699" y="-72"/>
      </p:cViewPr>
      <p:guideLst>
        <p:guide orient="horz" pos="3130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082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7EE00B48-4FBA-4100-97C6-73095BC1A111}" type="datetimeFigureOut">
              <a:rPr lang="zh-TW" altLang="en-US" smtClean="0"/>
              <a:pPr/>
              <a:t>2015/9/23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226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082" y="9440226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587CAF96-C3C8-4D87-9CD9-4D2F66EA96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171352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9786" cy="496967"/>
          </a:xfrm>
          <a:prstGeom prst="rect">
            <a:avLst/>
          </a:prstGeom>
        </p:spPr>
        <p:txBody>
          <a:bodyPr vert="horz" lIns="91423" tIns="45711" rIns="91423" bIns="4571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41" y="3"/>
            <a:ext cx="2949786" cy="496967"/>
          </a:xfrm>
          <a:prstGeom prst="rect">
            <a:avLst/>
          </a:prstGeom>
        </p:spPr>
        <p:txBody>
          <a:bodyPr vert="horz" lIns="91423" tIns="45711" rIns="91423" bIns="45711" rtlCol="0"/>
          <a:lstStyle>
            <a:lvl1pPr algn="r">
              <a:defRPr sz="1200"/>
            </a:lvl1pPr>
          </a:lstStyle>
          <a:p>
            <a:fld id="{6DCA65D5-CFE3-4B96-B3D9-9ECA6D34F34F}" type="datetimeFigureOut">
              <a:rPr lang="zh-TW" altLang="en-US" smtClean="0"/>
              <a:pPr/>
              <a:t>2015/9/23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3" tIns="45711" rIns="91423" bIns="4571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23" tIns="45711" rIns="91423" bIns="45711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4" y="9440650"/>
            <a:ext cx="2949786" cy="496967"/>
          </a:xfrm>
          <a:prstGeom prst="rect">
            <a:avLst/>
          </a:prstGeom>
        </p:spPr>
        <p:txBody>
          <a:bodyPr vert="horz" lIns="91423" tIns="45711" rIns="91423" bIns="4571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41" y="9440650"/>
            <a:ext cx="2949786" cy="496967"/>
          </a:xfrm>
          <a:prstGeom prst="rect">
            <a:avLst/>
          </a:prstGeom>
        </p:spPr>
        <p:txBody>
          <a:bodyPr vert="horz" lIns="91423" tIns="45711" rIns="91423" bIns="45711" rtlCol="0" anchor="b"/>
          <a:lstStyle>
            <a:lvl1pPr algn="r">
              <a:defRPr sz="1200"/>
            </a:lvl1pPr>
          </a:lstStyle>
          <a:p>
            <a:fld id="{D8D089C6-5B89-4B64-AA7C-11C00582CF8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90024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089C6-5B89-4B64-AA7C-11C00582CF82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04002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D089C6-5B89-4B64-AA7C-11C00582CF82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728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28801" y="2924944"/>
            <a:ext cx="5486400" cy="18026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4"/>
          </p:nvPr>
        </p:nvSpPr>
        <p:spPr>
          <a:xfrm>
            <a:off x="1835151" y="5084785"/>
            <a:ext cx="5473700" cy="720725"/>
          </a:xfrm>
        </p:spPr>
        <p:txBody>
          <a:bodyPr/>
          <a:lstStyle>
            <a:lvl1pPr marL="0" indent="0" algn="just">
              <a:buFontTx/>
              <a:buNone/>
              <a:defRPr>
                <a:solidFill>
                  <a:srgbClr val="0000FF"/>
                </a:solidFill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4"/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395537" y="908720"/>
            <a:ext cx="8229600" cy="1143000"/>
          </a:xfrm>
        </p:spPr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88851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00206"/>
            <a:ext cx="8064896" cy="4525963"/>
          </a:xfrm>
        </p:spPr>
        <p:txBody>
          <a:bodyPr/>
          <a:lstStyle>
            <a:lvl1pPr marL="0" indent="0" algn="just" hangingPunct="0">
              <a:buFontTx/>
              <a:buNone/>
              <a:defRPr b="0"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752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3"/>
          </p:nvPr>
        </p:nvSpPr>
        <p:spPr>
          <a:xfrm>
            <a:off x="611188" y="2060579"/>
            <a:ext cx="7848600" cy="4105275"/>
          </a:xfrm>
        </p:spPr>
        <p:txBody>
          <a:bodyPr/>
          <a:lstStyle>
            <a:lvl1pPr marL="360000" marR="0" indent="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  <a:lvl2pPr marL="742950" marR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lvl2pPr>
            <a:lvl3pPr marL="1080000" marR="0" indent="-2160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lvl3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按一下以編輯母片文字樣式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第二層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第三層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1892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1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1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7344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632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1403649" y="1772816"/>
            <a:ext cx="6192838" cy="3671888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7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23255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28801" y="2924944"/>
            <a:ext cx="5486400" cy="18026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4"/>
          </p:nvPr>
        </p:nvSpPr>
        <p:spPr>
          <a:xfrm>
            <a:off x="1835151" y="5084785"/>
            <a:ext cx="5473700" cy="720725"/>
          </a:xfrm>
        </p:spPr>
        <p:txBody>
          <a:bodyPr/>
          <a:lstStyle>
            <a:lvl1pPr marL="0" indent="0" algn="just">
              <a:buFontTx/>
              <a:buNone/>
              <a:defRPr>
                <a:solidFill>
                  <a:srgbClr val="0000FF"/>
                </a:solidFill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4"/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395537" y="908720"/>
            <a:ext cx="8229600" cy="1143000"/>
          </a:xfrm>
        </p:spPr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71859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00206"/>
            <a:ext cx="8064896" cy="4525963"/>
          </a:xfrm>
        </p:spPr>
        <p:txBody>
          <a:bodyPr/>
          <a:lstStyle>
            <a:lvl1pPr marL="0" indent="0" algn="just" hangingPunct="0">
              <a:buFontTx/>
              <a:buNone/>
              <a:defRPr b="0"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4182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3"/>
          </p:nvPr>
        </p:nvSpPr>
        <p:spPr>
          <a:xfrm>
            <a:off x="611188" y="2060579"/>
            <a:ext cx="7848600" cy="4105275"/>
          </a:xfrm>
        </p:spPr>
        <p:txBody>
          <a:bodyPr/>
          <a:lstStyle>
            <a:lvl1pPr marL="360000" marR="0" indent="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  <a:lvl2pPr marL="742950" marR="0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lvl2pPr>
            <a:lvl3pPr marL="1080000" marR="0" indent="-2160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lvl3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按一下以編輯母片文字樣式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第二層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第三層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14830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1547824" y="1700213"/>
            <a:ext cx="5761037" cy="3600450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 sz="7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FontTx/>
              <a:buNone/>
              <a:defRPr sz="7200">
                <a:solidFill>
                  <a:srgbClr val="0000FF"/>
                </a:solidFill>
              </a:defRPr>
            </a:lvl2pPr>
            <a:lvl3pPr marL="914400" indent="0">
              <a:buFontTx/>
              <a:buNone/>
              <a:defRPr sz="7200">
                <a:solidFill>
                  <a:srgbClr val="0000FF"/>
                </a:solidFill>
              </a:defRPr>
            </a:lvl3pPr>
            <a:lvl4pPr marL="1371600" indent="0">
              <a:buFontTx/>
              <a:buNone/>
              <a:defRPr sz="7200">
                <a:solidFill>
                  <a:srgbClr val="0000FF"/>
                </a:solidFill>
              </a:defRPr>
            </a:lvl4pPr>
            <a:lvl5pPr marL="1828800" indent="0">
              <a:buFontTx/>
              <a:buNone/>
              <a:defRPr sz="7200">
                <a:solidFill>
                  <a:srgbClr val="0000FF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68333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複製 -test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14968" y="4046724"/>
            <a:ext cx="44291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bottom_curv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161088"/>
            <a:ext cx="91440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logo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77053" y="333375"/>
            <a:ext cx="19081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5791200" y="6629400"/>
            <a:ext cx="324008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800">
                <a:solidFill>
                  <a:srgbClr val="FFFFFF"/>
                </a:solidFill>
                <a:latin typeface="Arial" charset="0"/>
                <a:ea typeface="華康中黑體" pitchFamily="49" charset="-120"/>
              </a:rPr>
              <a:t>Page </a:t>
            </a:r>
            <a:fld id="{EB22C5ED-D6D1-4CCF-92EA-FB4E1E6184A5}" type="slidenum">
              <a:rPr kumimoji="1" lang="en-US" altLang="zh-TW" sz="800">
                <a:solidFill>
                  <a:srgbClr val="FFFFFF"/>
                </a:solidFill>
                <a:latin typeface="Arial" charset="0"/>
                <a:ea typeface="華康中黑體" pitchFamily="49" charset="-12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 sz="800">
              <a:solidFill>
                <a:srgbClr val="FFFFFF"/>
              </a:solidFill>
              <a:latin typeface="Arial" charset="0"/>
              <a:ea typeface="華康中黑體" pitchFamily="49" charset="-120"/>
            </a:endParaRP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895661"/>
            <a:ext cx="7772400" cy="1470025"/>
          </a:xfrm>
        </p:spPr>
        <p:txBody>
          <a:bodyPr lIns="91440" tIns="45720" rIns="91440" bIns="45720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908425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>
                <a:solidFill>
                  <a:srgbClr val="FF8000"/>
                </a:solidFill>
              </a:defRPr>
            </a:lvl1pPr>
          </a:lstStyle>
          <a:p>
            <a:pPr lvl="0"/>
            <a:r>
              <a:rPr lang="en-US" altLang="zh-TW" noProof="0" smtClean="0"/>
              <a:t>New Development Project Part 1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345383191"/>
      </p:ext>
    </p:extLst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995536809"/>
      </p:ext>
    </p:extLst>
  </p:cSld>
  <p:clrMapOvr>
    <a:masterClrMapping/>
  </p:clrMapOvr>
  <p:transition spd="slow">
    <p:pull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708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677526332"/>
      </p:ext>
    </p:extLst>
  </p:cSld>
  <p:clrMapOvr>
    <a:masterClrMapping/>
  </p:clrMapOvr>
  <p:transition spd="slow">
    <p:pull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33394" y="1270001"/>
            <a:ext cx="4064000" cy="4822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9788" y="1270001"/>
            <a:ext cx="4064000" cy="4822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036340462"/>
      </p:ext>
    </p:extLst>
  </p:cSld>
  <p:clrMapOvr>
    <a:masterClrMapping/>
  </p:clrMapOvr>
  <p:transition spd="slow"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460079321"/>
      </p:ext>
    </p:extLst>
  </p:cSld>
  <p:clrMapOvr>
    <a:masterClrMapping/>
  </p:clrMapOvr>
  <p:transition spd="slow">
    <p:pull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072202514"/>
      </p:ext>
    </p:extLst>
  </p:cSld>
  <p:clrMapOvr>
    <a:masterClrMapping/>
  </p:clrMapOvr>
  <p:transition spd="slow">
    <p:pull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973582561"/>
      </p:ext>
    </p:extLst>
  </p:cSld>
  <p:clrMapOvr>
    <a:masterClrMapping/>
  </p:clrMapOvr>
  <p:transition spd="slow">
    <p:pull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1" y="27323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919519767"/>
      </p:ext>
    </p:extLst>
  </p:cSld>
  <p:clrMapOvr>
    <a:masterClrMapping/>
  </p:clrMapOvr>
  <p:transition spd="slow">
    <p:pull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737651631"/>
      </p:ext>
    </p:extLst>
  </p:cSld>
  <p:clrMapOvr>
    <a:masterClrMapping/>
  </p:clrMapOvr>
  <p:transition spd="slow">
    <p:pull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605687403"/>
      </p:ext>
    </p:extLst>
  </p:cSld>
  <p:clrMapOvr>
    <a:masterClrMapping/>
  </p:clrMapOvr>
  <p:transition spd="slow">
    <p:pull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43688" y="257175"/>
            <a:ext cx="2070100" cy="58356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33392" y="257175"/>
            <a:ext cx="6057900" cy="58356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968083995"/>
      </p:ext>
    </p:extLst>
  </p:cSld>
  <p:clrMapOvr>
    <a:masterClrMapping/>
  </p:clrMapOvr>
  <p:transition spd="slow">
    <p:pull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3393" y="257175"/>
            <a:ext cx="7091362" cy="863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33390" y="1270001"/>
            <a:ext cx="8280400" cy="4822825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04539786"/>
      </p:ext>
    </p:extLst>
  </p:cSld>
  <p:clrMapOvr>
    <a:masterClrMapping/>
  </p:clrMapOvr>
  <p:transition spd="slow">
    <p:pull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3393" y="257175"/>
            <a:ext cx="7091362" cy="863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33394" y="1270001"/>
            <a:ext cx="4064000" cy="48228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9788" y="1270186"/>
            <a:ext cx="4064000" cy="23352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9788" y="3757613"/>
            <a:ext cx="4064000" cy="233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78216017"/>
      </p:ext>
    </p:extLst>
  </p:cSld>
  <p:clrMapOvr>
    <a:masterClrMapping/>
  </p:clrMapOvr>
  <p:transition spd="slow">
    <p:pull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677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041400"/>
            <a:ext cx="8229600" cy="808038"/>
          </a:xfrm>
        </p:spPr>
        <p:txBody>
          <a:bodyPr/>
          <a:lstStyle>
            <a:lvl1pPr>
              <a:defRPr b="1">
                <a:effectLst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68500"/>
            <a:ext cx="8229600" cy="4470400"/>
          </a:xfrm>
        </p:spPr>
        <p:txBody>
          <a:bodyPr/>
          <a:lstStyle>
            <a:lvl1pPr marL="342900" indent="-34290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 b="0"/>
            </a:lvl1pPr>
            <a:lvl2pPr marL="742950" indent="-285750" algn="just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lumMod val="85000"/>
                  <a:lumOff val="15000"/>
                </a:prstClr>
              </a:solidFill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4177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4104838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92224" y="6381328"/>
            <a:ext cx="2098576" cy="340147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71732" y="6381328"/>
            <a:ext cx="2848067" cy="340147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098576" cy="340147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FE47EE-6BCB-4437-8B7A-B510C446DE0D}" type="slidenum">
              <a:rPr kumimoji="1" lang="en-US" altLang="zh-TW" smtClean="0"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 dirty="0">
              <a:latin typeface="Verdana" pitchFamily="34" charset="0"/>
            </a:endParaRPr>
          </a:p>
        </p:txBody>
      </p:sp>
      <p:sp>
        <p:nvSpPr>
          <p:cNvPr id="7" name="投影片編號版面配置區 5"/>
          <p:cNvSpPr txBox="1">
            <a:spLocks/>
          </p:cNvSpPr>
          <p:nvPr/>
        </p:nvSpPr>
        <p:spPr>
          <a:xfrm>
            <a:off x="6534150" y="60737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5982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40D5ECE-8B49-45CD-BE81-EF81920D1969}" type="slidenum">
              <a:rPr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3007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40D5ECE-8B49-45CD-BE81-EF81920D1969}" type="slidenum">
              <a:rPr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53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 anchor="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white"/>
              </a:solidFill>
              <a:ea typeface="新細明體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/>
              </a:solidFill>
              <a:ea typeface="新細明體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47F77-F332-4959-B82F-1E765FBABB26}" type="slidenum">
              <a:rPr lang="zh-TW" altLang="en-US" smtClean="0">
                <a:solidFill>
                  <a:prstClr val="white"/>
                </a:solidFill>
              </a:rPr>
              <a:pPr/>
              <a:t>‹#›</a:t>
            </a:fld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" y="762000"/>
            <a:ext cx="2445488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804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20FCD-5F4C-4989-BE05-0A8208BCBC21}" type="slidenum">
              <a:rPr lang="en-US" altLang="zh-TW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980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40D5ECE-8B49-45CD-BE81-EF81920D1969}" type="slidenum">
              <a:rPr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9647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40D5ECE-8B49-45CD-BE81-EF81920D1969}" type="slidenum">
              <a:rPr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87424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 lang="en-US" altLang="zh-TW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262626">
                  <a:tint val="75000"/>
                </a:srgbClr>
              </a:solidFill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68376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40D5ECE-8B49-45CD-BE81-EF81920D1969}" type="slidenum">
              <a:rPr lang="en-US" altLang="zh-TW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9779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65592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5566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14237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L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750" y="1"/>
            <a:ext cx="8424000" cy="728663"/>
          </a:xfrm>
        </p:spPr>
        <p:txBody>
          <a:bodyPr/>
          <a:lstStyle>
            <a:lvl1pPr>
              <a:defRPr sz="32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8630598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1403649" y="1772816"/>
            <a:ext cx="6192838" cy="3671888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72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232554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47461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46146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482018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733334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908712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304509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371332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639513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300169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79875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24538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115861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529983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274755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0057149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667412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966397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6541659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8049927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1746197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434615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297822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495"/>
            <a:ext cx="9144000" cy="685100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820424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158418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982372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2617219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208206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899728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3466641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8096709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7936414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3488579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621302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495"/>
            <a:ext cx="9144000" cy="685100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3121227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6993525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6739453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4693516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1541654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0398091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8768242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5102552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21161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0308476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7615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image" Target="../media/image13.jpe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1" y="635637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1" y="635637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1" y="635637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487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1" r:id="rId7"/>
    <p:sldLayoutId id="2147483663" r:id="rId8"/>
    <p:sldLayoutId id="2147483664" r:id="rId9"/>
    <p:sldLayoutId id="2147483667" r:id="rId10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3393" y="257175"/>
            <a:ext cx="7091362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18000" tIns="36000" rIns="18000" bIns="36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3390" y="1270001"/>
            <a:ext cx="8280400" cy="482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3076" name="Picture 4" descr="bottom_curve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161088"/>
            <a:ext cx="91440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791200" y="6629400"/>
            <a:ext cx="324008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800">
                <a:solidFill>
                  <a:srgbClr val="FFFFFF"/>
                </a:solidFill>
                <a:latin typeface="Arial" charset="0"/>
                <a:ea typeface="華康中黑體" pitchFamily="49" charset="-120"/>
              </a:rPr>
              <a:t>Page </a:t>
            </a:r>
            <a:fld id="{B8A74716-EB1C-43F6-9EA6-AE32A6FBAEB9}" type="slidenum">
              <a:rPr kumimoji="1" lang="en-US" altLang="zh-TW" sz="800">
                <a:solidFill>
                  <a:srgbClr val="FFFFFF"/>
                </a:solidFill>
                <a:latin typeface="Arial" charset="0"/>
                <a:ea typeface="華康中黑體" pitchFamily="49" charset="-12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 sz="800">
              <a:solidFill>
                <a:srgbClr val="FFFFFF"/>
              </a:solidFill>
              <a:latin typeface="Arial" charset="0"/>
              <a:ea typeface="華康中黑體" pitchFamily="49" charset="-120"/>
            </a:endParaRPr>
          </a:p>
        </p:txBody>
      </p:sp>
      <p:pic>
        <p:nvPicPr>
          <p:cNvPr id="3078" name="Picture 6" descr="symbol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812088" y="260536"/>
            <a:ext cx="9715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8043" y="6381936"/>
            <a:ext cx="5400675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FFFFFF"/>
                </a:solidFill>
                <a:latin typeface="Arial" charset="0"/>
                <a:ea typeface="華康中黑體" pitchFamily="49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87689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</p:sldLayoutIdLst>
  <p:transition spd="slow">
    <p:pull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rgbClr val="FF9933"/>
          </a:solidFill>
          <a:latin typeface="Ocean Sans MT" pitchFamily="2" charset="0"/>
          <a:ea typeface="新細明體" pitchFamily="18" charset="-120"/>
          <a:cs typeface="Tahoma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90000"/>
        <a:buFont typeface="Wingdings" pitchFamily="2" charset="2"/>
        <a:buChar char="p"/>
        <a:defRPr kumimoji="1" sz="24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80000"/>
        <a:buFont typeface="Wingdings" pitchFamily="2" charset="2"/>
        <a:buChar char="ü"/>
        <a:defRPr kumimoji="1" sz="24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7000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70000"/>
        <a:buFont typeface="Wingdings" pitchFamily="2" charset="2"/>
        <a:buAutoNum type="arabicPeriod"/>
        <a:defRPr kumimoji="1" sz="24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Clr>
          <a:srgbClr val="FF6600"/>
        </a:buClr>
        <a:buSzPct val="70000"/>
        <a:buFont typeface="Wingdings" pitchFamily="2" charset="2"/>
        <a:buAutoNum type="arabicPeriod"/>
        <a:defRPr kumimoji="1" sz="24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Clr>
          <a:srgbClr val="FF6600"/>
        </a:buClr>
        <a:buSzPct val="70000"/>
        <a:buFont typeface="Wingdings" pitchFamily="2" charset="2"/>
        <a:buAutoNum type="arabicPeriod"/>
        <a:defRPr kumimoji="1" sz="240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Clr>
          <a:srgbClr val="FF6600"/>
        </a:buClr>
        <a:buSzPct val="70000"/>
        <a:buFont typeface="Wingdings" pitchFamily="2" charset="2"/>
        <a:buAutoNum type="arabicPeriod"/>
        <a:defRPr kumimoji="1" sz="240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Clr>
          <a:srgbClr val="FF6600"/>
        </a:buClr>
        <a:buSzPct val="70000"/>
        <a:buFont typeface="Wingdings" pitchFamily="2" charset="2"/>
        <a:buAutoNum type="arabicPeriod"/>
        <a:defRPr kumimoji="1" sz="2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3495"/>
            <a:ext cx="9144000" cy="4275897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766866" y="4279392"/>
            <a:ext cx="4377134" cy="29159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0F81C-13B5-43E8-B851-EA6DDC2D83D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0" y="5511802"/>
            <a:ext cx="9144000" cy="1464296"/>
            <a:chOff x="0" y="5072063"/>
            <a:chExt cx="9144000" cy="1863517"/>
          </a:xfrm>
        </p:grpSpPr>
        <p:pic>
          <p:nvPicPr>
            <p:cNvPr id="10" name="图片 8" descr="4.png"/>
            <p:cNvPicPr>
              <a:picLocks noChangeAspect="1" noChangeArrowheads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72063"/>
              <a:ext cx="9144000" cy="1785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1" name="图片 13" descr="10.png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1040" y="5649705"/>
              <a:ext cx="4572000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15" name="投影片編號版面配置區 5"/>
          <p:cNvSpPr txBox="1">
            <a:spLocks/>
          </p:cNvSpPr>
          <p:nvPr/>
        </p:nvSpPr>
        <p:spPr>
          <a:xfrm>
            <a:off x="8646160" y="6496455"/>
            <a:ext cx="6350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89C0F2-17E0-497A-9BBE-0C73201AAFE3}" type="slidenum">
              <a:rPr lang="en-US" sz="1400" smtClean="0"/>
              <a:pPr/>
              <a:t>‹#›</a:t>
            </a:fld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075931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  <p:sldLayoutId id="2147483857" r:id="rId13"/>
    <p:sldLayoutId id="2147483858" r:id="rId14"/>
    <p:sldLayoutId id="2147483859" r:id="rId15"/>
    <p:sldLayoutId id="2147483860" r:id="rId16"/>
    <p:sldLayoutId id="2147483840" r:id="rId1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ED2EC-5535-4F22-9242-2204D106BF1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51320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8C0ED-1507-467F-8B4B-3D4AC5FE9F3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34414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495"/>
            <a:ext cx="9144000" cy="6851009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A3570-17C7-4161-BA44-74A4780B81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51602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495"/>
            <a:ext cx="9144000" cy="6851009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DAB36-C798-44F0-90AD-F4554987BC3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940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b="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b="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b="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png"/><Relationship Id="rId18" Type="http://schemas.openxmlformats.org/officeDocument/2006/relationships/image" Target="../media/image4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image" Target="../media/image42.gif"/><Relationship Id="rId17" Type="http://schemas.openxmlformats.org/officeDocument/2006/relationships/image" Target="../media/image47.png"/><Relationship Id="rId2" Type="http://schemas.openxmlformats.org/officeDocument/2006/relationships/image" Target="../media/image32.png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emf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jpeg"/><Relationship Id="rId1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33402" y="1958975"/>
            <a:ext cx="8077198" cy="1470025"/>
          </a:xfrm>
        </p:spPr>
        <p:txBody>
          <a:bodyPr>
            <a:noAutofit/>
          </a:bodyPr>
          <a:lstStyle/>
          <a:p>
            <a:r>
              <a:rPr lang="zh-TW" altLang="en-US" dirty="0" smtClean="0"/>
              <a:t>高鐵苗栗、彰化及雲林車站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工程狀況及營運準備情形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subTitle" idx="1"/>
          </p:nvPr>
        </p:nvSpPr>
        <p:spPr>
          <a:xfrm>
            <a:off x="1905000" y="4546600"/>
            <a:ext cx="5310040" cy="1702353"/>
          </a:xfrm>
        </p:spPr>
        <p:txBody>
          <a:bodyPr anchor="ctr" anchorCtr="0">
            <a:normAutofit/>
          </a:bodyPr>
          <a:lstStyle/>
          <a:p>
            <a:r>
              <a:rPr lang="zh-TW" altLang="en-US" sz="2800" dirty="0" smtClean="0">
                <a:solidFill>
                  <a:schemeClr val="tx1"/>
                </a:solidFill>
              </a:rPr>
              <a:t>交　通　部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r>
              <a:rPr lang="zh-TW" altLang="en-US" dirty="0" smtClean="0">
                <a:solidFill>
                  <a:schemeClr val="tx1"/>
                </a:solidFill>
              </a:rPr>
              <a:t>報告人：高速鐵路工程局胡局長湘麟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en-US" altLang="zh-TW" dirty="0" smtClean="0">
                <a:solidFill>
                  <a:schemeClr val="tx1"/>
                </a:solidFill>
              </a:rPr>
              <a:t>104</a:t>
            </a:r>
            <a:r>
              <a:rPr lang="zh-TW" altLang="en-US" dirty="0" smtClean="0">
                <a:solidFill>
                  <a:schemeClr val="tx1"/>
                </a:solidFill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</a:rPr>
              <a:t>09</a:t>
            </a:r>
            <a:r>
              <a:rPr lang="zh-TW" altLang="en-US" dirty="0" smtClean="0">
                <a:solidFill>
                  <a:schemeClr val="tx1"/>
                </a:solidFill>
              </a:rPr>
              <a:t>月</a:t>
            </a:r>
            <a:r>
              <a:rPr lang="en-US" altLang="zh-TW" dirty="0" smtClean="0">
                <a:solidFill>
                  <a:schemeClr val="tx1"/>
                </a:solidFill>
              </a:rPr>
              <a:t>24</a:t>
            </a:r>
            <a:r>
              <a:rPr lang="zh-TW" altLang="en-US" dirty="0" smtClean="0">
                <a:solidFill>
                  <a:schemeClr val="tx1"/>
                </a:solidFill>
              </a:rPr>
              <a:t>日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288759" y="603110"/>
            <a:ext cx="8382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3467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次會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議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endPara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7546694" y="2945"/>
            <a:ext cx="1597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b="1" dirty="0" smtClean="0">
                <a:ln w="180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</a:t>
            </a:r>
            <a:endParaRPr lang="zh-TW" altLang="en-US" sz="7200" b="1" dirty="0">
              <a:ln w="1800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867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簡報大綱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0046" y="2133600"/>
            <a:ext cx="7646755" cy="4103720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計畫</a:t>
            </a:r>
            <a:r>
              <a:rPr lang="zh-TW" altLang="en-US" sz="2800" dirty="0"/>
              <a:t>辦理</a:t>
            </a:r>
            <a:r>
              <a:rPr lang="zh-TW" altLang="en-US" sz="2800" dirty="0" smtClean="0"/>
              <a:t>過程</a:t>
            </a:r>
            <a:endParaRPr lang="en-US" altLang="zh-TW" sz="2800" dirty="0" smtClean="0"/>
          </a:p>
          <a:p>
            <a:r>
              <a:rPr lang="zh-TW" altLang="en-US" sz="2800" dirty="0" smtClean="0"/>
              <a:t>營運</a:t>
            </a:r>
            <a:r>
              <a:rPr lang="zh-TW" altLang="en-US" sz="2800" dirty="0"/>
              <a:t>準備</a:t>
            </a:r>
            <a:r>
              <a:rPr lang="zh-TW" altLang="en-US" sz="2800" dirty="0" smtClean="0"/>
              <a:t>情形</a:t>
            </a:r>
            <a:endParaRPr lang="en-US" altLang="zh-TW" sz="2800" dirty="0" smtClean="0"/>
          </a:p>
          <a:p>
            <a:r>
              <a:rPr lang="zh-TW" altLang="en-US" sz="2800" dirty="0" smtClean="0"/>
              <a:t>聯</a:t>
            </a:r>
            <a:r>
              <a:rPr lang="zh-TW" altLang="en-US" sz="2800" dirty="0"/>
              <a:t>外交通</a:t>
            </a:r>
            <a:endParaRPr lang="en-US" altLang="zh-TW" sz="2800" dirty="0"/>
          </a:p>
          <a:p>
            <a:r>
              <a:rPr lang="zh-TW" altLang="en-US" sz="2800" dirty="0" smtClean="0"/>
              <a:t>票價與班</a:t>
            </a:r>
            <a:r>
              <a:rPr lang="zh-TW" altLang="en-US" sz="2800" dirty="0"/>
              <a:t>表</a:t>
            </a:r>
            <a:endParaRPr lang="en-US" altLang="zh-TW" sz="2800" dirty="0" smtClean="0"/>
          </a:p>
          <a:p>
            <a:r>
              <a:rPr lang="zh-TW" altLang="en-US" sz="2800" dirty="0" smtClean="0"/>
              <a:t>結語</a:t>
            </a:r>
            <a:endParaRPr lang="zh-TW" altLang="en-US" sz="2800" dirty="0"/>
          </a:p>
        </p:txBody>
      </p:sp>
      <p:grpSp>
        <p:nvGrpSpPr>
          <p:cNvPr id="5" name="群組 4"/>
          <p:cNvGrpSpPr/>
          <p:nvPr/>
        </p:nvGrpSpPr>
        <p:grpSpPr>
          <a:xfrm>
            <a:off x="896030" y="5350272"/>
            <a:ext cx="7670099" cy="1152128"/>
            <a:chOff x="832593" y="5372502"/>
            <a:chExt cx="7670099" cy="1152128"/>
          </a:xfrm>
        </p:grpSpPr>
        <p:sp>
          <p:nvSpPr>
            <p:cNvPr id="6" name="圓角矩形 5"/>
            <p:cNvSpPr/>
            <p:nvPr/>
          </p:nvSpPr>
          <p:spPr>
            <a:xfrm>
              <a:off x="3382362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4944395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5716950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grpSp>
          <p:nvGrpSpPr>
            <p:cNvPr id="9" name="群組 8"/>
            <p:cNvGrpSpPr/>
            <p:nvPr/>
          </p:nvGrpSpPr>
          <p:grpSpPr>
            <a:xfrm>
              <a:off x="832593" y="6065400"/>
              <a:ext cx="7670099" cy="0"/>
              <a:chOff x="718293" y="5481200"/>
              <a:chExt cx="7670099" cy="0"/>
            </a:xfrm>
          </p:grpSpPr>
          <p:cxnSp>
            <p:nvCxnSpPr>
              <p:cNvPr id="24" name="直線接點 23"/>
              <p:cNvCxnSpPr/>
              <p:nvPr/>
            </p:nvCxnSpPr>
            <p:spPr>
              <a:xfrm>
                <a:off x="718293" y="5481200"/>
                <a:ext cx="7670099" cy="0"/>
              </a:xfrm>
              <a:prstGeom prst="line">
                <a:avLst/>
              </a:prstGeom>
              <a:ln w="76200"/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" name="直線接點 24"/>
              <p:cNvCxnSpPr/>
              <p:nvPr/>
            </p:nvCxnSpPr>
            <p:spPr>
              <a:xfrm>
                <a:off x="718293" y="5481200"/>
                <a:ext cx="7670099" cy="0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文字方塊 9"/>
            <p:cNvSpPr txBox="1"/>
            <p:nvPr/>
          </p:nvSpPr>
          <p:spPr>
            <a:xfrm>
              <a:off x="3382362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後龍</a:t>
              </a: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4953420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田中</a:t>
              </a:r>
              <a:endParaRPr lang="zh-TW" altLang="en-US" sz="16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5725975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虎尾</a:t>
              </a:r>
              <a:endParaRPr lang="zh-TW" altLang="en-US" sz="16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圓角矩形 12"/>
            <p:cNvSpPr/>
            <p:nvPr/>
          </p:nvSpPr>
          <p:spPr>
            <a:xfrm>
              <a:off x="832593" y="5813400"/>
              <a:ext cx="288032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台北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圓角矩形 13"/>
            <p:cNvSpPr/>
            <p:nvPr/>
          </p:nvSpPr>
          <p:spPr>
            <a:xfrm>
              <a:off x="1157908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板橋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圓角矩形 14"/>
            <p:cNvSpPr/>
            <p:nvPr/>
          </p:nvSpPr>
          <p:spPr>
            <a:xfrm>
              <a:off x="435191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台中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圓角矩形 15"/>
            <p:cNvSpPr/>
            <p:nvPr/>
          </p:nvSpPr>
          <p:spPr>
            <a:xfrm>
              <a:off x="821469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左營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圓角矩形 16"/>
            <p:cNvSpPr/>
            <p:nvPr/>
          </p:nvSpPr>
          <p:spPr>
            <a:xfrm>
              <a:off x="1956410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桃園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圓角矩形 17"/>
            <p:cNvSpPr/>
            <p:nvPr/>
          </p:nvSpPr>
          <p:spPr>
            <a:xfrm>
              <a:off x="275491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新竹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圓角矩形 18"/>
            <p:cNvSpPr/>
            <p:nvPr/>
          </p:nvSpPr>
          <p:spPr>
            <a:xfrm>
              <a:off x="666958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嘉義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圓角矩形 19"/>
            <p:cNvSpPr/>
            <p:nvPr/>
          </p:nvSpPr>
          <p:spPr>
            <a:xfrm>
              <a:off x="744213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圓角矩形 20"/>
            <p:cNvSpPr/>
            <p:nvPr/>
          </p:nvSpPr>
          <p:spPr>
            <a:xfrm>
              <a:off x="3553414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苗栗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512447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彰化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589702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雲林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6" name="內容版面配置區 1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07276" y="1944899"/>
            <a:ext cx="1626751" cy="968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內容版面配置區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252509" y="3522960"/>
            <a:ext cx="1656355" cy="968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圖片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501342" y="3533038"/>
            <a:ext cx="1642342" cy="97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 descr="http://free-illustrations-ls01.gatag.net/images/lgi01a201309171300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75328" y="4390473"/>
            <a:ext cx="956845" cy="621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18893" y="2616807"/>
            <a:ext cx="830204" cy="81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9511457">
            <a:off x="6803581" y="2909667"/>
            <a:ext cx="546553" cy="53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群組 31"/>
          <p:cNvGrpSpPr/>
          <p:nvPr/>
        </p:nvGrpSpPr>
        <p:grpSpPr>
          <a:xfrm>
            <a:off x="4832179" y="4276663"/>
            <a:ext cx="1076685" cy="852749"/>
            <a:chOff x="3140869" y="2295525"/>
            <a:chExt cx="2862262" cy="2266950"/>
          </a:xfrm>
        </p:grpSpPr>
        <p:pic>
          <p:nvPicPr>
            <p:cNvPr id="33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20698427">
              <a:off x="3710781" y="2295525"/>
              <a:ext cx="2292350" cy="2259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869" y="3413125"/>
              <a:ext cx="1166812" cy="1149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文字方塊 34"/>
          <p:cNvSpPr txBox="1"/>
          <p:nvPr/>
        </p:nvSpPr>
        <p:spPr>
          <a:xfrm>
            <a:off x="4206806" y="4480543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accent3">
                    <a:lumMod val="50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苗栗站</a:t>
            </a:r>
            <a:endParaRPr lang="zh-TW" altLang="en-US" sz="1600" dirty="0">
              <a:solidFill>
                <a:schemeClr val="accent3">
                  <a:lumMod val="50000"/>
                </a:schemeClr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287809" y="2902482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rgbClr val="FF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彰化站</a:t>
            </a:r>
            <a:endParaRPr lang="zh-TW" altLang="en-US" sz="1600" dirty="0">
              <a:solidFill>
                <a:srgbClr val="FF00FF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6501342" y="4491561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accent5">
                    <a:lumMod val="75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雲林站</a:t>
            </a:r>
            <a:endParaRPr lang="zh-TW" altLang="en-US" sz="1600" dirty="0">
              <a:solidFill>
                <a:schemeClr val="accent5">
                  <a:lumMod val="75000"/>
                </a:schemeClr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513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計畫辦理過程</a:t>
            </a:r>
            <a:r>
              <a:rPr lang="en-US" altLang="zh-TW" sz="2400" dirty="0" smtClean="0"/>
              <a:t>(1/2)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58775" indent="-358775">
              <a:tabLst>
                <a:tab pos="1611313" algn="l"/>
              </a:tabLst>
            </a:pPr>
            <a:r>
              <a:rPr lang="en-US" altLang="zh-TW" dirty="0" smtClean="0"/>
              <a:t>82~84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	</a:t>
            </a:r>
            <a:r>
              <a:rPr lang="zh-TW" altLang="en-US" dirty="0" smtClean="0"/>
              <a:t>行政院</a:t>
            </a:r>
            <a:r>
              <a:rPr lang="en-US" altLang="zh-TW" dirty="0"/>
              <a:t>81</a:t>
            </a:r>
            <a:r>
              <a:rPr lang="zh-TW" altLang="en-US" dirty="0"/>
              <a:t>年</a:t>
            </a:r>
            <a:r>
              <a:rPr lang="en-US" altLang="zh-TW" dirty="0"/>
              <a:t>6</a:t>
            </a:r>
            <a:r>
              <a:rPr lang="zh-TW" altLang="en-US" dirty="0"/>
              <a:t>月核定高鐵計畫路線及車站後</a:t>
            </a:r>
            <a:r>
              <a:rPr lang="zh-TW" altLang="en-US" dirty="0" smtClean="0"/>
              <a:t>，</a:t>
            </a:r>
            <a:r>
              <a:rPr lang="en-US" altLang="zh-TW" dirty="0" smtClean="0"/>
              <a:t>	</a:t>
            </a:r>
            <a:r>
              <a:rPr lang="zh-TW" altLang="en-US" dirty="0" smtClean="0"/>
              <a:t>苗、彰</a:t>
            </a:r>
            <a:r>
              <a:rPr lang="zh-TW" altLang="en-US" dirty="0"/>
              <a:t>、雲</a:t>
            </a:r>
            <a:r>
              <a:rPr lang="zh-TW" altLang="en-US" dirty="0" smtClean="0"/>
              <a:t>地方</a:t>
            </a:r>
            <a:r>
              <a:rPr lang="zh-TW" altLang="en-US" dirty="0"/>
              <a:t>民意強烈建議</a:t>
            </a:r>
            <a:r>
              <a:rPr lang="zh-TW" altLang="en-US" dirty="0" smtClean="0"/>
              <a:t>要求增設車站，</a:t>
            </a:r>
            <a:r>
              <a:rPr lang="en-US" altLang="zh-TW" dirty="0" smtClean="0"/>
              <a:t>	</a:t>
            </a:r>
            <a:r>
              <a:rPr lang="zh-TW" altLang="en-US" dirty="0" smtClean="0"/>
              <a:t>主要理由：</a:t>
            </a:r>
            <a:endParaRPr lang="en-US" altLang="zh-TW" dirty="0" smtClean="0"/>
          </a:p>
          <a:p>
            <a:pPr marL="1965325" lvl="1" indent="-358775">
              <a:tabLst>
                <a:tab pos="1611313" algn="l"/>
              </a:tabLst>
            </a:pPr>
            <a:r>
              <a:rPr lang="zh-TW" altLang="en-US" dirty="0"/>
              <a:t>高鐵路線所經</a:t>
            </a:r>
            <a:r>
              <a:rPr lang="zh-TW" altLang="en-US" dirty="0" smtClean="0"/>
              <a:t>之</a:t>
            </a:r>
            <a:r>
              <a:rPr lang="zh-TW" altLang="en-US" dirty="0"/>
              <a:t>縣市</a:t>
            </a:r>
            <a:r>
              <a:rPr lang="zh-TW" altLang="en-US" dirty="0" smtClean="0"/>
              <a:t>，</a:t>
            </a:r>
            <a:r>
              <a:rPr lang="zh-TW" altLang="en-US" dirty="0"/>
              <a:t>僅苗栗、彰化及</a:t>
            </a:r>
            <a:r>
              <a:rPr lang="zh-TW" altLang="en-US" dirty="0" smtClean="0"/>
              <a:t>雲林未</a:t>
            </a:r>
            <a:r>
              <a:rPr lang="zh-TW" altLang="en-US" dirty="0"/>
              <a:t>設</a:t>
            </a:r>
            <a:r>
              <a:rPr lang="zh-TW" altLang="en-US" dirty="0" smtClean="0"/>
              <a:t>站；</a:t>
            </a:r>
            <a:endParaRPr lang="en-US" altLang="zh-TW" dirty="0"/>
          </a:p>
          <a:p>
            <a:pPr marL="1965325" lvl="1" indent="-358775">
              <a:tabLst>
                <a:tab pos="1611313" algn="l"/>
              </a:tabLst>
            </a:pPr>
            <a:r>
              <a:rPr lang="zh-TW" altLang="en-US" dirty="0"/>
              <a:t>徵收地方</a:t>
            </a:r>
            <a:r>
              <a:rPr lang="zh-TW" altLang="en-US" dirty="0" smtClean="0"/>
              <a:t>土地卻</a:t>
            </a:r>
            <a:r>
              <a:rPr lang="zh-TW" altLang="en-US" dirty="0"/>
              <a:t>無法供縣民便利</a:t>
            </a:r>
            <a:r>
              <a:rPr lang="zh-TW" altLang="en-US" dirty="0" smtClean="0"/>
              <a:t>搭乘</a:t>
            </a:r>
            <a:r>
              <a:rPr lang="zh-TW" altLang="en-US" dirty="0"/>
              <a:t>及</a:t>
            </a:r>
            <a:r>
              <a:rPr lang="zh-TW" altLang="en-US" dirty="0" smtClean="0"/>
              <a:t>促進</a:t>
            </a:r>
            <a:r>
              <a:rPr lang="zh-TW" altLang="en-US" dirty="0"/>
              <a:t>地方</a:t>
            </a:r>
            <a:r>
              <a:rPr lang="zh-TW" altLang="en-US" dirty="0" smtClean="0"/>
              <a:t>發展；</a:t>
            </a:r>
            <a:endParaRPr lang="en-US" altLang="zh-TW" dirty="0"/>
          </a:p>
          <a:p>
            <a:pPr marL="1965325" lvl="1" indent="-358775">
              <a:tabLst>
                <a:tab pos="1611313" algn="l"/>
              </a:tabLst>
            </a:pPr>
            <a:r>
              <a:rPr lang="zh-TW" altLang="en-US" dirty="0"/>
              <a:t>基於公平原則以及地方需要，應</a:t>
            </a:r>
            <a:r>
              <a:rPr lang="zh-TW" altLang="en-US" dirty="0" smtClean="0"/>
              <a:t>增站</a:t>
            </a:r>
            <a:r>
              <a:rPr lang="zh-TW" altLang="en-US" dirty="0"/>
              <a:t>使更多民眾分享高鐵建設成果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358775" indent="-358775">
              <a:tabLst>
                <a:tab pos="1611313" algn="l"/>
              </a:tabLst>
            </a:pPr>
            <a:r>
              <a:rPr lang="en-US" altLang="zh-TW" dirty="0" smtClean="0"/>
              <a:t>86</a:t>
            </a:r>
            <a:r>
              <a:rPr lang="zh-TW" altLang="en-US" dirty="0" smtClean="0"/>
              <a:t>年</a:t>
            </a:r>
            <a:r>
              <a:rPr lang="en-US" altLang="zh-TW" dirty="0" smtClean="0"/>
              <a:t>3</a:t>
            </a:r>
            <a:r>
              <a:rPr lang="zh-TW" altLang="en-US" dirty="0" smtClean="0"/>
              <a:t>月</a:t>
            </a:r>
            <a:r>
              <a:rPr lang="en-US" altLang="zh-TW" dirty="0" smtClean="0">
                <a:solidFill>
                  <a:srgbClr val="0000FF"/>
                </a:solidFill>
              </a:rPr>
              <a:t>	</a:t>
            </a:r>
            <a:r>
              <a:rPr lang="zh-TW" altLang="en-US" dirty="0"/>
              <a:t>經審慎評估，行政院</a:t>
            </a:r>
            <a:r>
              <a:rPr lang="zh-TW" altLang="en-US" dirty="0" smtClean="0"/>
              <a:t>同意於苗、彰及雲設站。</a:t>
            </a:r>
            <a:endParaRPr lang="en-US" altLang="zh-TW" dirty="0" smtClean="0"/>
          </a:p>
          <a:p>
            <a:pPr marL="358775" indent="-358775">
              <a:tabLst>
                <a:tab pos="1611313" algn="l"/>
              </a:tabLst>
            </a:pPr>
            <a:r>
              <a:rPr lang="en-US" altLang="zh-TW" dirty="0" smtClean="0"/>
              <a:t>87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月</a:t>
            </a:r>
            <a:r>
              <a:rPr lang="en-US" altLang="zh-TW" dirty="0"/>
              <a:t>	</a:t>
            </a:r>
            <a:r>
              <a:rPr lang="zh-TW" altLang="en-US" dirty="0"/>
              <a:t>交通部與台灣</a:t>
            </a:r>
            <a:r>
              <a:rPr lang="zh-TW" altLang="en-US" dirty="0" smtClean="0"/>
              <a:t>高鐵公司</a:t>
            </a:r>
            <a:r>
              <a:rPr lang="zh-TW" altLang="en-US" dirty="0"/>
              <a:t>簽訂興建營運合約</a:t>
            </a:r>
            <a:r>
              <a:rPr lang="zh-TW" altLang="en-US" dirty="0" smtClean="0"/>
              <a:t>，並將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/>
              <a:t>	</a:t>
            </a:r>
            <a:r>
              <a:rPr lang="zh-TW" altLang="en-US" dirty="0"/>
              <a:t>新增三站</a:t>
            </a:r>
            <a:r>
              <a:rPr lang="zh-TW" altLang="en-US" dirty="0" smtClean="0"/>
              <a:t>納入</a:t>
            </a:r>
            <a:r>
              <a:rPr lang="zh-TW" altLang="en-US" dirty="0"/>
              <a:t>該</a:t>
            </a:r>
            <a:r>
              <a:rPr lang="zh-TW" altLang="en-US" dirty="0" smtClean="0"/>
              <a:t>公司</a:t>
            </a:r>
            <a:r>
              <a:rPr lang="zh-TW" altLang="en-US" dirty="0"/>
              <a:t>工作範圍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1257300" lvl="3" indent="0">
              <a:buNone/>
              <a:tabLst>
                <a:tab pos="1611313" algn="l"/>
              </a:tabLst>
            </a:pP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xmlns="" val="181642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計畫辦理</a:t>
            </a:r>
            <a:r>
              <a:rPr lang="zh-TW" altLang="en-US" dirty="0" smtClean="0"/>
              <a:t>過程</a:t>
            </a:r>
            <a:r>
              <a:rPr lang="en-US" altLang="zh-TW" sz="2400" dirty="0" smtClean="0"/>
              <a:t>(2/2</a:t>
            </a:r>
            <a:r>
              <a:rPr lang="en-US" altLang="zh-TW" sz="2400" dirty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58775" indent="-358775">
              <a:tabLst>
                <a:tab pos="2336800" algn="l"/>
              </a:tabLst>
            </a:pPr>
            <a:r>
              <a:rPr lang="en-US" altLang="zh-TW" dirty="0"/>
              <a:t>98~99</a:t>
            </a:r>
            <a:r>
              <a:rPr lang="zh-TW" altLang="en-US" dirty="0"/>
              <a:t>年</a:t>
            </a:r>
            <a:r>
              <a:rPr lang="en-US" altLang="zh-TW" dirty="0">
                <a:solidFill>
                  <a:srgbClr val="FF0000"/>
                </a:solidFill>
              </a:rPr>
              <a:t>	</a:t>
            </a:r>
            <a:r>
              <a:rPr lang="zh-TW" altLang="en-US" dirty="0"/>
              <a:t>交通部協助高鐵公司完成債務重組，</a:t>
            </a:r>
            <a:r>
              <a:rPr lang="zh-TW" altLang="en-US" dirty="0" smtClean="0"/>
              <a:t>解決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	</a:t>
            </a:r>
            <a:r>
              <a:rPr lang="zh-TW" altLang="en-US" dirty="0" smtClean="0"/>
              <a:t>營運初期</a:t>
            </a:r>
            <a:r>
              <a:rPr lang="zh-TW" altLang="en-US" dirty="0"/>
              <a:t>資金缺口並將三</a:t>
            </a:r>
            <a:r>
              <a:rPr lang="zh-TW" altLang="en-US" dirty="0" smtClean="0"/>
              <a:t>站經費納入。</a:t>
            </a:r>
            <a:endParaRPr lang="zh-TW" altLang="en-US" dirty="0"/>
          </a:p>
          <a:p>
            <a:pPr marL="358775" indent="-358775">
              <a:tabLst>
                <a:tab pos="2336800" algn="l"/>
              </a:tabLst>
            </a:pPr>
            <a:r>
              <a:rPr lang="en-US" altLang="zh-TW" dirty="0" smtClean="0"/>
              <a:t>99</a:t>
            </a:r>
            <a:r>
              <a:rPr lang="zh-TW" altLang="en-US" dirty="0"/>
              <a:t>年</a:t>
            </a:r>
            <a:r>
              <a:rPr lang="en-US" altLang="zh-TW" dirty="0"/>
              <a:t>1</a:t>
            </a:r>
            <a:r>
              <a:rPr lang="zh-TW" altLang="en-US" dirty="0"/>
              <a:t>月</a:t>
            </a:r>
            <a:r>
              <a:rPr lang="en-US" altLang="zh-TW" dirty="0"/>
              <a:t>	</a:t>
            </a:r>
            <a:r>
              <a:rPr lang="zh-TW" altLang="en-US" dirty="0" smtClean="0"/>
              <a:t>高鐵公司啟動三站設計作業。</a:t>
            </a:r>
            <a:endParaRPr lang="en-US" altLang="zh-TW" dirty="0" smtClean="0"/>
          </a:p>
          <a:p>
            <a:pPr marL="358775" indent="-358775">
              <a:tabLst>
                <a:tab pos="2336800" algn="l"/>
              </a:tabLst>
            </a:pPr>
            <a:r>
              <a:rPr lang="en-US" altLang="zh-TW" dirty="0" smtClean="0"/>
              <a:t>101~104</a:t>
            </a:r>
            <a:r>
              <a:rPr lang="zh-TW" altLang="en-US" dirty="0"/>
              <a:t>年</a:t>
            </a:r>
            <a:r>
              <a:rPr lang="en-US" altLang="zh-TW" dirty="0" smtClean="0"/>
              <a:t>	</a:t>
            </a:r>
            <a:r>
              <a:rPr lang="zh-TW" altLang="en-US" dirty="0" smtClean="0"/>
              <a:t>施工。</a:t>
            </a:r>
            <a:endParaRPr lang="en-US" altLang="zh-TW" dirty="0" smtClean="0"/>
          </a:p>
          <a:p>
            <a:pPr marL="358775" indent="-358775">
              <a:tabLst>
                <a:tab pos="2336800" algn="l"/>
              </a:tabLst>
            </a:pPr>
            <a:r>
              <a:rPr lang="en-US" altLang="zh-TW" dirty="0" smtClean="0"/>
              <a:t>104</a:t>
            </a:r>
            <a:r>
              <a:rPr lang="zh-TW" altLang="en-US" dirty="0"/>
              <a:t>年</a:t>
            </a:r>
            <a:r>
              <a:rPr lang="en-US" altLang="zh-TW" dirty="0" smtClean="0"/>
              <a:t>7~8</a:t>
            </a:r>
            <a:r>
              <a:rPr lang="zh-TW" altLang="en-US" dirty="0"/>
              <a:t>月</a:t>
            </a:r>
            <a:r>
              <a:rPr lang="en-US" altLang="zh-TW" dirty="0"/>
              <a:t>	</a:t>
            </a:r>
            <a:r>
              <a:rPr lang="zh-TW" altLang="en-US" dirty="0"/>
              <a:t>交通部完成竣工檢查。</a:t>
            </a:r>
            <a:endParaRPr lang="en-US" altLang="zh-TW" dirty="0"/>
          </a:p>
          <a:p>
            <a:pPr marL="358775" indent="-358775">
              <a:tabLst>
                <a:tab pos="2336800" algn="l"/>
              </a:tabLst>
            </a:pPr>
            <a:r>
              <a:rPr lang="en-US" altLang="zh-TW" dirty="0"/>
              <a:t>104</a:t>
            </a:r>
            <a:r>
              <a:rPr lang="zh-TW" altLang="en-US" dirty="0"/>
              <a:t>年</a:t>
            </a:r>
            <a:r>
              <a:rPr lang="en-US" altLang="zh-TW" dirty="0" smtClean="0"/>
              <a:t>8</a:t>
            </a:r>
            <a:r>
              <a:rPr lang="zh-TW" altLang="en-US" dirty="0" smtClean="0"/>
              <a:t>月</a:t>
            </a:r>
            <a:r>
              <a:rPr lang="en-US" altLang="zh-TW" dirty="0" smtClean="0"/>
              <a:t>	</a:t>
            </a:r>
            <a:r>
              <a:rPr lang="zh-TW" altLang="en-US" dirty="0" smtClean="0"/>
              <a:t>完成試運轉，系統穩定度達</a:t>
            </a:r>
            <a:r>
              <a:rPr lang="en-US" altLang="zh-TW" dirty="0" smtClean="0"/>
              <a:t>100%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358775" indent="-358775">
              <a:tabLst>
                <a:tab pos="2336800" algn="l"/>
              </a:tabLst>
            </a:pPr>
            <a:r>
              <a:rPr lang="en-US" altLang="zh-TW" dirty="0"/>
              <a:t>104</a:t>
            </a:r>
            <a:r>
              <a:rPr lang="zh-TW" altLang="en-US" dirty="0"/>
              <a:t>年</a:t>
            </a:r>
            <a:r>
              <a:rPr lang="en-US" altLang="zh-TW" dirty="0" smtClean="0"/>
              <a:t>9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</a:t>
            </a:r>
            <a:r>
              <a:rPr lang="en-US" altLang="zh-TW" dirty="0"/>
              <a:t>	</a:t>
            </a:r>
            <a:r>
              <a:rPr lang="zh-TW" altLang="en-US" dirty="0" smtClean="0"/>
              <a:t>高鐵公司提出履勘申請，交通部預定</a:t>
            </a:r>
            <a:r>
              <a:rPr lang="en-US" altLang="zh-TW" dirty="0" smtClean="0"/>
              <a:t>10</a:t>
            </a:r>
            <a:r>
              <a:rPr lang="zh-TW" altLang="en-US" dirty="0" smtClean="0"/>
              <a:t>月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	</a:t>
            </a:r>
            <a:r>
              <a:rPr lang="zh-TW" altLang="en-US" dirty="0" smtClean="0"/>
              <a:t>完成履勘。</a:t>
            </a:r>
            <a:endParaRPr lang="en-US" altLang="zh-TW" dirty="0" smtClean="0"/>
          </a:p>
          <a:p>
            <a:pPr marL="358775" indent="-358775">
              <a:tabLst>
                <a:tab pos="1879600" algn="l"/>
              </a:tabLst>
            </a:pPr>
            <a:endParaRPr lang="en-US" altLang="zh-TW" dirty="0"/>
          </a:p>
          <a:p>
            <a:pPr marL="358775" indent="-358775">
              <a:tabLst>
                <a:tab pos="1879600" algn="l"/>
              </a:tabLst>
            </a:pPr>
            <a:endParaRPr lang="en-US" altLang="zh-TW" dirty="0"/>
          </a:p>
          <a:p>
            <a:pPr marL="358775" indent="-358775">
              <a:tabLst>
                <a:tab pos="1611313" algn="l"/>
              </a:tabLst>
            </a:pPr>
            <a:endParaRPr lang="en-US" altLang="zh-TW" dirty="0"/>
          </a:p>
          <a:p>
            <a:pPr marL="358775" indent="-358775">
              <a:tabLst>
                <a:tab pos="1611313" algn="l"/>
              </a:tabLst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9151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0783" y="15458"/>
            <a:ext cx="52743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chemeClr val="accent3">
                        <a:lumMod val="75000"/>
                      </a:scheme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27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苗 栗 站</a:t>
            </a:r>
            <a:endParaRPr lang="zh-TW" altLang="en-US" sz="4400" b="1" dirty="0">
              <a:ln w="10541" cmpd="sng">
                <a:solidFill>
                  <a:schemeClr val="accent3">
                    <a:lumMod val="50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chemeClr val="accent3">
                      <a:lumMod val="75000"/>
                    </a:scheme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27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" y="827550"/>
            <a:ext cx="6616700" cy="58598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775201" y="827550"/>
            <a:ext cx="4267199" cy="2850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6602094" y="4002471"/>
            <a:ext cx="2313306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b="1" dirty="0" smtClean="0">
                <a:ln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站</a:t>
            </a:r>
            <a:r>
              <a:rPr lang="zh-TW" altLang="en-US" b="1" dirty="0">
                <a:ln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體簡潔造型，象徵「客家簡樸」精神</a:t>
            </a:r>
            <a:r>
              <a:rPr lang="zh-TW" altLang="en-US" b="1" dirty="0" smtClean="0">
                <a:ln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ln/>
              <a:solidFill>
                <a:schemeClr val="accent3">
                  <a:lumMod val="75000"/>
                </a:schemeClr>
              </a:solidFill>
              <a:effectLst>
                <a:glow rad="63500">
                  <a:schemeClr val="bg1">
                    <a:alpha val="6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endParaRPr lang="en-US" altLang="zh-TW" b="1" dirty="0" smtClean="0">
              <a:ln/>
              <a:solidFill>
                <a:schemeClr val="accent3">
                  <a:lumMod val="75000"/>
                </a:schemeClr>
              </a:solidFill>
              <a:effectLst>
                <a:glow rad="63500">
                  <a:schemeClr val="bg1">
                    <a:alpha val="6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b="1" dirty="0" smtClean="0">
                <a:ln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簡單</a:t>
            </a:r>
            <a:r>
              <a:rPr lang="zh-TW" altLang="en-US" b="1" dirty="0">
                <a:ln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bg1">
                      <a:alpha val="6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幾何的金屬框架，配合陽光透射，映照出綠意盎然意象。</a:t>
            </a:r>
          </a:p>
        </p:txBody>
      </p:sp>
      <p:sp>
        <p:nvSpPr>
          <p:cNvPr id="2" name="矩形 1"/>
          <p:cNvSpPr/>
          <p:nvPr/>
        </p:nvSpPr>
        <p:spPr>
          <a:xfrm>
            <a:off x="4673600" y="906728"/>
            <a:ext cx="215900" cy="28507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 rot="5400000">
            <a:off x="6918151" y="1643446"/>
            <a:ext cx="107952" cy="415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1" name="群組 10"/>
          <p:cNvGrpSpPr/>
          <p:nvPr/>
        </p:nvGrpSpPr>
        <p:grpSpPr>
          <a:xfrm>
            <a:off x="2432934" y="226988"/>
            <a:ext cx="1015772" cy="804505"/>
            <a:chOff x="3140869" y="2295525"/>
            <a:chExt cx="2862262" cy="2266950"/>
          </a:xfrm>
        </p:grpSpPr>
        <p:pic>
          <p:nvPicPr>
            <p:cNvPr id="12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4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20698427">
              <a:off x="3710781" y="2295525"/>
              <a:ext cx="2292350" cy="2259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5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869" y="3413125"/>
              <a:ext cx="1166812" cy="1149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8422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3227" y="2682540"/>
            <a:ext cx="1139812" cy="1112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9511457">
            <a:off x="-19134" y="3562459"/>
            <a:ext cx="750379" cy="73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61365" y="530277"/>
            <a:ext cx="118754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27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彰化站</a:t>
            </a:r>
            <a:endParaRPr lang="zh-TW" altLang="en-US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27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43038" y="0"/>
            <a:ext cx="7700962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9207" y="5934670"/>
            <a:ext cx="5274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dirty="0" smtClean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花瓣</a:t>
            </a:r>
            <a:r>
              <a:rPr lang="zh-TW" altLang="en-US" dirty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造型牆柱及花朵屋頂天窗，自然光照亮大廳。 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dirty="0" smtClean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象徵</a:t>
            </a:r>
            <a:r>
              <a:rPr lang="zh-TW" altLang="en-US" dirty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田中阡陌的玻璃帷幕，並導入站內植栽，將站體融入綠意</a:t>
            </a:r>
            <a:r>
              <a:rPr lang="zh-TW" altLang="en-US" dirty="0" smtClean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dirty="0">
              <a:ln w="317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tx1"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2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3833"/>
            <a:ext cx="7893423" cy="70293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5930154" y="4759440"/>
            <a:ext cx="32138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dirty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以「雲」山霧水、「林」木茂密為設計主軸。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dirty="0" smtClean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動態</a:t>
            </a:r>
            <a:r>
              <a:rPr lang="zh-TW" altLang="en-US" dirty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流線型站體，與玻璃帷幕相襯，展現「雲霧」之</a:t>
            </a:r>
            <a:r>
              <a:rPr lang="zh-TW" altLang="en-US" dirty="0" smtClean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意；站</a:t>
            </a:r>
            <a:r>
              <a:rPr lang="zh-TW" altLang="en-US" dirty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區廣場及綠地，種植大量喬木為「林</a:t>
            </a:r>
            <a:r>
              <a:rPr lang="zh-TW" altLang="en-US" dirty="0" smtClean="0">
                <a:ln w="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tx2">
                      <a:alpha val="76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」，與站體建築「雲」，相互輝映。</a:t>
            </a:r>
            <a:endParaRPr lang="zh-TW" altLang="en-US" dirty="0">
              <a:ln w="0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tx2">
                    <a:alpha val="76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893423" y="394826"/>
            <a:ext cx="11109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400" b="1" dirty="0" smtClean="0">
                <a:ln w="10541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chemeClr val="tx2">
                        <a:lumMod val="60000"/>
                        <a:lumOff val="40000"/>
                      </a:scheme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2700000" scaled="1"/>
                  <a:tileRect/>
                </a:gra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雲林站</a:t>
            </a:r>
            <a:endParaRPr lang="zh-TW" altLang="en-US" sz="4400" b="1" dirty="0">
              <a:ln w="10541" cmpd="sng">
                <a:solidFill>
                  <a:schemeClr val="accent1">
                    <a:lumMod val="75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chemeClr val="tx2">
                      <a:lumMod val="60000"/>
                      <a:lumOff val="40000"/>
                    </a:scheme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2700000" scaled="1"/>
                <a:tileRect/>
              </a:gra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Picture 8" descr="http://free-illustrations-ls01.gatag.net/images/lgi01a201309171300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097152" y="2602894"/>
            <a:ext cx="956845" cy="621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http://free-illustrations-ls01.gatag.net/images/lgi01a201309171300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47528" y="3120961"/>
            <a:ext cx="701351" cy="45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293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營運準備</a:t>
            </a:r>
            <a:r>
              <a:rPr lang="zh-TW" altLang="en-US" dirty="0" smtClean="0"/>
              <a:t>情形</a:t>
            </a:r>
            <a:r>
              <a:rPr lang="en-US" altLang="zh-TW" sz="2400" dirty="0" smtClean="0"/>
              <a:t>(1/2)</a:t>
            </a:r>
            <a:r>
              <a:rPr lang="zh-TW" altLang="en-US" sz="2400" dirty="0" smtClean="0"/>
              <a:t>－災防演練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104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～</a:t>
            </a:r>
            <a:r>
              <a:rPr lang="en-US" altLang="zh-TW" dirty="0" smtClean="0"/>
              <a:t>8</a:t>
            </a:r>
            <a:r>
              <a:rPr lang="zh-TW" altLang="en-US" dirty="0" smtClean="0"/>
              <a:t>月完成各項以車站為主之演練</a:t>
            </a:r>
            <a:endParaRPr lang="zh-TW" altLang="en-US" dirty="0"/>
          </a:p>
        </p:txBody>
      </p:sp>
      <p:grpSp>
        <p:nvGrpSpPr>
          <p:cNvPr id="5" name="群組 4"/>
          <p:cNvGrpSpPr>
            <a:grpSpLocks/>
          </p:cNvGrpSpPr>
          <p:nvPr/>
        </p:nvGrpSpPr>
        <p:grpSpPr bwMode="auto">
          <a:xfrm>
            <a:off x="177387" y="2482198"/>
            <a:ext cx="4294188" cy="3597275"/>
            <a:chOff x="514350" y="2135858"/>
            <a:chExt cx="4294981" cy="3597398"/>
          </a:xfrm>
        </p:grpSpPr>
        <p:sp>
          <p:nvSpPr>
            <p:cNvPr id="6" name="圓角化單一角落矩形 5"/>
            <p:cNvSpPr/>
            <p:nvPr/>
          </p:nvSpPr>
          <p:spPr bwMode="auto">
            <a:xfrm>
              <a:off x="514350" y="2204122"/>
              <a:ext cx="4109209" cy="428640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1.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人潮管制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圓角化單一角落矩形 6"/>
            <p:cNvSpPr/>
            <p:nvPr/>
          </p:nvSpPr>
          <p:spPr bwMode="auto">
            <a:xfrm>
              <a:off x="514350" y="2808981"/>
              <a:ext cx="4109209" cy="428640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2.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旅客掉落軌道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圓角化單一角落矩形 7"/>
            <p:cNvSpPr/>
            <p:nvPr/>
          </p:nvSpPr>
          <p:spPr bwMode="auto">
            <a:xfrm>
              <a:off x="514350" y="3415427"/>
              <a:ext cx="4109209" cy="427052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3.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車站部分電力喪失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" name="圓角化單一角落矩形 8"/>
            <p:cNvSpPr/>
            <p:nvPr/>
          </p:nvSpPr>
          <p:spPr bwMode="auto">
            <a:xfrm>
              <a:off x="514350" y="4020284"/>
              <a:ext cx="4109209" cy="427053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4.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列車失火進站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" name="圓角化單一角落矩形 9"/>
            <p:cNvSpPr/>
            <p:nvPr/>
          </p:nvSpPr>
          <p:spPr bwMode="auto">
            <a:xfrm>
              <a:off x="514350" y="4625143"/>
              <a:ext cx="4109209" cy="427052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5.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車站站內失火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" name="圓角化單一角落矩形 10"/>
            <p:cNvSpPr/>
            <p:nvPr/>
          </p:nvSpPr>
          <p:spPr bwMode="auto">
            <a:xfrm>
              <a:off x="514350" y="5230001"/>
              <a:ext cx="4109209" cy="427053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6.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車站可疑包裹處理</a:t>
              </a: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+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爆炸事件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12" name="群組 32"/>
            <p:cNvGrpSpPr>
              <a:grpSpLocks/>
            </p:cNvGrpSpPr>
            <p:nvPr/>
          </p:nvGrpSpPr>
          <p:grpSpPr bwMode="auto">
            <a:xfrm>
              <a:off x="3795620" y="3179108"/>
              <a:ext cx="886363" cy="886363"/>
              <a:chOff x="3451718" y="3212976"/>
              <a:chExt cx="886363" cy="886363"/>
            </a:xfrm>
          </p:grpSpPr>
          <p:pic>
            <p:nvPicPr>
              <p:cNvPr id="29" name="Picture 45"/>
              <p:cNvPicPr>
                <a:picLocks noChangeAspect="1" noChangeArrowheads="1"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51718" y="3212976"/>
                <a:ext cx="886363" cy="886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" name="閃電 29"/>
              <p:cNvSpPr/>
              <p:nvPr/>
            </p:nvSpPr>
            <p:spPr bwMode="auto">
              <a:xfrm flipH="1">
                <a:off x="3901762" y="3431831"/>
                <a:ext cx="360430" cy="415939"/>
              </a:xfrm>
              <a:prstGeom prst="lightningBolt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  <a:ln w="190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/>
              <a:lstStyle/>
              <a:p>
                <a:pPr algn="ctr" eaLnBrk="1" hangingPunct="1">
                  <a:defRPr/>
                </a:pPr>
                <a:endParaRPr lang="zh-TW" altLang="en-US">
                  <a:latin typeface="Arial" pitchFamily="34" charset="0"/>
                  <a:ea typeface="新細明體" pitchFamily="18" charset="-120"/>
                </a:endParaRPr>
              </a:p>
            </p:txBody>
          </p:sp>
        </p:grpSp>
        <p:grpSp>
          <p:nvGrpSpPr>
            <p:cNvPr id="13" name="群組 33"/>
            <p:cNvGrpSpPr>
              <a:grpSpLocks/>
            </p:cNvGrpSpPr>
            <p:nvPr/>
          </p:nvGrpSpPr>
          <p:grpSpPr bwMode="auto">
            <a:xfrm>
              <a:off x="3945682" y="2570938"/>
              <a:ext cx="736302" cy="752733"/>
              <a:chOff x="4038815" y="2621317"/>
              <a:chExt cx="626153" cy="626153"/>
            </a:xfrm>
          </p:grpSpPr>
          <p:pic>
            <p:nvPicPr>
              <p:cNvPr id="27" name="Picture 42" descr="http://poster-free.com/material/074.png"/>
              <p:cNvPicPr>
                <a:picLocks noChangeAspect="1" noChangeArrowheads="1"/>
              </p:cNvPicPr>
              <p:nvPr/>
            </p:nvPicPr>
            <p:blipFill>
              <a:blip r:embed="rId3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38815" y="2621317"/>
                <a:ext cx="626153" cy="6261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矩形 27"/>
              <p:cNvSpPr/>
              <p:nvPr/>
            </p:nvSpPr>
            <p:spPr bwMode="auto">
              <a:xfrm>
                <a:off x="4088681" y="3115143"/>
                <a:ext cx="288956" cy="97724"/>
              </a:xfrm>
              <a:prstGeom prst="rect">
                <a:avLst/>
              </a:prstGeom>
              <a:solidFill>
                <a:schemeClr val="tx2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/>
              <a:lstStyle/>
              <a:p>
                <a:pPr algn="ctr" eaLnBrk="1" hangingPunct="1">
                  <a:defRPr/>
                </a:pPr>
                <a:endParaRPr lang="zh-TW" altLang="en-US">
                  <a:latin typeface="Arial" pitchFamily="34" charset="0"/>
                  <a:ea typeface="新細明體" pitchFamily="18" charset="-120"/>
                </a:endParaRPr>
              </a:p>
            </p:txBody>
          </p:sp>
        </p:grpSp>
        <p:grpSp>
          <p:nvGrpSpPr>
            <p:cNvPr id="14" name="群組 30"/>
            <p:cNvGrpSpPr>
              <a:grpSpLocks/>
            </p:cNvGrpSpPr>
            <p:nvPr/>
          </p:nvGrpSpPr>
          <p:grpSpPr bwMode="auto">
            <a:xfrm>
              <a:off x="3821021" y="3779512"/>
              <a:ext cx="886363" cy="886363"/>
              <a:chOff x="3440832" y="3838781"/>
              <a:chExt cx="886363" cy="886363"/>
            </a:xfrm>
          </p:grpSpPr>
          <p:pic>
            <p:nvPicPr>
              <p:cNvPr id="25" name="Picture 45"/>
              <p:cNvPicPr>
                <a:picLocks noChangeAspect="1" noChangeArrowheads="1"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0832" y="3838781"/>
                <a:ext cx="886363" cy="886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Picture 49" descr="http://free-illustrations-ls01.gatag.net/images/lgi01a201310081200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06788" y="4005064"/>
                <a:ext cx="296264" cy="4201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群組 28"/>
            <p:cNvGrpSpPr>
              <a:grpSpLocks/>
            </p:cNvGrpSpPr>
            <p:nvPr/>
          </p:nvGrpSpPr>
          <p:grpSpPr bwMode="auto">
            <a:xfrm>
              <a:off x="3907092" y="4509120"/>
              <a:ext cx="688851" cy="512184"/>
              <a:chOff x="3698613" y="4520982"/>
              <a:chExt cx="551092" cy="512184"/>
            </a:xfrm>
          </p:grpSpPr>
          <p:pic>
            <p:nvPicPr>
              <p:cNvPr id="23" name="Picture 47"/>
              <p:cNvPicPr>
                <a:picLocks noChangeAspect="1" noChangeArrowheads="1"/>
              </p:cNvPicPr>
              <p:nvPr/>
            </p:nvPicPr>
            <p:blipFill rotWithShape="1">
              <a:blip r:embed="rId5" cstate="email">
                <a:clrChange>
                  <a:clrFrom>
                    <a:srgbClr val="BBE0E3"/>
                  </a:clrFrom>
                  <a:clrTo>
                    <a:srgbClr val="BBE0E3">
                      <a:alpha val="0"/>
                    </a:srgbClr>
                  </a:clrTo>
                </a:clrChange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40000" contrast="40000"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8102" t="8496" r="8894" b="11117"/>
              <a:stretch/>
            </p:blipFill>
            <p:spPr bwMode="auto">
              <a:xfrm>
                <a:off x="3698613" y="4673456"/>
                <a:ext cx="526075" cy="3597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49" descr="http://free-illustrations-ls01.gatag.net/images/lgi01a201310081200.jpg"/>
              <p:cNvPicPr>
                <a:picLocks noChangeAspect="1" noChangeArrowheads="1"/>
              </p:cNvPicPr>
              <p:nvPr/>
            </p:nvPicPr>
            <p:blipFill>
              <a:blip r:embed="rId6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8824" y="4520982"/>
                <a:ext cx="230881" cy="4201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" name="Picture 40" descr="http://www.sozai-library.com/wp-content/uploads/2013/05/00264-450x337.jpg"/>
            <p:cNvPicPr>
              <a:picLocks noChangeAspect="1" noChangeArrowheads="1"/>
            </p:cNvPicPr>
            <p:nvPr/>
          </p:nvPicPr>
          <p:blipFill rotWithShape="1">
            <a:blip r:embed="rId7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>
              <a:off x="4088904" y="2135858"/>
              <a:ext cx="527376" cy="3146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0" descr="http://www.sozai-library.com/wp-content/uploads/2013/05/00264-450x337.jpg"/>
            <p:cNvPicPr>
              <a:picLocks noChangeAspect="1" noChangeArrowheads="1"/>
            </p:cNvPicPr>
            <p:nvPr/>
          </p:nvPicPr>
          <p:blipFill rotWithShape="1">
            <a:blip r:embed="rId8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>
              <a:off x="3868648" y="2339182"/>
              <a:ext cx="837749" cy="3146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" name="群組 38"/>
            <p:cNvGrpSpPr>
              <a:grpSpLocks/>
            </p:cNvGrpSpPr>
            <p:nvPr/>
          </p:nvGrpSpPr>
          <p:grpSpPr bwMode="auto">
            <a:xfrm>
              <a:off x="3991496" y="5052839"/>
              <a:ext cx="817835" cy="680417"/>
              <a:chOff x="4016896" y="5061552"/>
              <a:chExt cx="825796" cy="671704"/>
            </a:xfrm>
          </p:grpSpPr>
          <p:pic>
            <p:nvPicPr>
              <p:cNvPr id="19" name="Picture 79" descr="http://images.clipartlogo.com/files/images/40/408625/explosion-clip-art_t.jpg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7721" y="5061552"/>
                <a:ext cx="643543" cy="5961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0" name="群組 27"/>
              <p:cNvGrpSpPr>
                <a:grpSpLocks/>
              </p:cNvGrpSpPr>
              <p:nvPr/>
            </p:nvGrpSpPr>
            <p:grpSpPr bwMode="auto">
              <a:xfrm>
                <a:off x="4016896" y="5180805"/>
                <a:ext cx="825796" cy="552451"/>
                <a:chOff x="4156796" y="5085184"/>
                <a:chExt cx="825796" cy="552451"/>
              </a:xfrm>
            </p:grpSpPr>
            <p:pic>
              <p:nvPicPr>
                <p:cNvPr id="21" name="Picture 59" descr="http://www.xn--eckzb3bzhn510aim1a.net/img/f_sample_box.gif"/>
                <p:cNvPicPr>
                  <a:picLocks noChangeAspect="1" noChangeArrowheads="1"/>
                </p:cNvPicPr>
                <p:nvPr/>
              </p:nvPicPr>
              <p:blipFill>
                <a:blip r:embed="rId10" cstate="email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56796" y="5085184"/>
                  <a:ext cx="552450" cy="5524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" name="文字方塊 25"/>
                <p:cNvSpPr txBox="1">
                  <a:spLocks noChangeArrowheads="1"/>
                </p:cNvSpPr>
                <p:nvPr/>
              </p:nvSpPr>
              <p:spPr bwMode="auto">
                <a:xfrm>
                  <a:off x="4318597" y="5193677"/>
                  <a:ext cx="663995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rgbClr val="FF6600"/>
                    </a:buClr>
                    <a:buFont typeface="Wingdings" pitchFamily="2" charset="2"/>
                    <a:buChar char="n"/>
                    <a:defRPr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FF6600"/>
                    </a:buClr>
                    <a:buChar char="•"/>
                    <a:defRPr sz="1600">
                      <a:solidFill>
                        <a:schemeClr val="tx1"/>
                      </a:solidFill>
                      <a:latin typeface="Tahoma" pitchFamily="34" charset="0"/>
                      <a:ea typeface="新細明體" charset="-120"/>
                      <a:cs typeface="Tahoma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r>
                    <a:rPr lang="en-US" altLang="zh-TW">
                      <a:solidFill>
                        <a:schemeClr val="bg1"/>
                      </a:solidFill>
                      <a:latin typeface="Arial" charset="0"/>
                    </a:rPr>
                    <a:t>?</a:t>
                  </a:r>
                  <a:endParaRPr lang="zh-TW" altLang="en-US">
                    <a:solidFill>
                      <a:schemeClr val="bg1"/>
                    </a:solidFill>
                    <a:latin typeface="Arial" charset="0"/>
                  </a:endParaRPr>
                </a:p>
              </p:txBody>
            </p:sp>
          </p:grpSp>
        </p:grpSp>
      </p:grpSp>
      <p:grpSp>
        <p:nvGrpSpPr>
          <p:cNvPr id="31" name="群組 30"/>
          <p:cNvGrpSpPr>
            <a:grpSpLocks/>
          </p:cNvGrpSpPr>
          <p:nvPr/>
        </p:nvGrpSpPr>
        <p:grpSpPr bwMode="auto">
          <a:xfrm>
            <a:off x="4510582" y="2472673"/>
            <a:ext cx="4438650" cy="3667125"/>
            <a:chOff x="5097016" y="2125488"/>
            <a:chExt cx="4438898" cy="3667910"/>
          </a:xfrm>
        </p:grpSpPr>
        <p:sp>
          <p:nvSpPr>
            <p:cNvPr id="32" name="圓角化單一角落矩形 31"/>
            <p:cNvSpPr/>
            <p:nvPr/>
          </p:nvSpPr>
          <p:spPr bwMode="auto">
            <a:xfrm>
              <a:off x="5097016" y="2209643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7.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車站毒化物侵襲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3" name="圓角化單一角落矩形 32"/>
            <p:cNvSpPr/>
            <p:nvPr/>
          </p:nvSpPr>
          <p:spPr bwMode="auto">
            <a:xfrm>
              <a:off x="5097016" y="2814610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8.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月台軌道區人員遭列車撞擊傷亡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4" name="圓角化單一角落矩形 33"/>
            <p:cNvSpPr/>
            <p:nvPr/>
          </p:nvSpPr>
          <p:spPr bwMode="auto">
            <a:xfrm>
              <a:off x="5097016" y="3419577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9.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車站防颱</a:t>
              </a: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水災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5" name="圓角化單一角落矩形 34"/>
            <p:cNvSpPr/>
            <p:nvPr/>
          </p:nvSpPr>
          <p:spPr bwMode="auto">
            <a:xfrm>
              <a:off x="5097016" y="4024544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10.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地震引發海嘯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6" name="圓角化單一角落矩形 35"/>
            <p:cNvSpPr/>
            <p:nvPr/>
          </p:nvSpPr>
          <p:spPr bwMode="auto">
            <a:xfrm>
              <a:off x="5097016" y="4629511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11.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地震引發核災</a:t>
              </a:r>
              <a:endParaRPr kumimoji="0" lang="en-US" altLang="zh-TW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7" name="圓角化單一角落矩形 36"/>
            <p:cNvSpPr/>
            <p:nvPr/>
          </p:nvSpPr>
          <p:spPr bwMode="auto">
            <a:xfrm>
              <a:off x="5097016" y="5234478"/>
              <a:ext cx="4108680" cy="428717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C99"/>
                </a:gs>
              </a:gsLst>
              <a:lin ang="8100000" scaled="1"/>
              <a:tileRect/>
            </a:gradFill>
            <a:ln w="9525" cap="flat" cmpd="sng" algn="ctr">
              <a:solidFill>
                <a:srgbClr val="FFE6C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anchor="ctr"/>
            <a:lstStyle/>
            <a:p>
              <a:pPr algn="just" eaLnBrk="1" hangingPunct="1">
                <a:spcBef>
                  <a:spcPts val="600"/>
                </a:spcBef>
                <a:buClr>
                  <a:schemeClr val="tx1"/>
                </a:buClr>
                <a:defRPr/>
              </a:pP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12.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 運轉變更 </a:t>
              </a: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起</a:t>
              </a: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kern="0" dirty="0">
                  <a:latin typeface="微軟正黑體" pitchFamily="34" charset="-120"/>
                  <a:ea typeface="微軟正黑體" pitchFamily="34" charset="-120"/>
                </a:rPr>
                <a:t>迄站變更</a:t>
              </a:r>
              <a:r>
                <a:rPr kumimoji="0" lang="en-US" altLang="zh-TW" kern="0" dirty="0">
                  <a:latin typeface="微軟正黑體" pitchFamily="34" charset="-120"/>
                  <a:ea typeface="微軟正黑體" pitchFamily="34" charset="-120"/>
                </a:rPr>
                <a:t>)</a:t>
              </a:r>
            </a:p>
          </p:txBody>
        </p:sp>
        <p:pic>
          <p:nvPicPr>
            <p:cNvPr id="38" name="Picture 61" descr="http://images.clipartlogo.com/files/ss/thumb/499/49970263/poison-gas-mask-vector-triangle_small.jpg"/>
            <p:cNvPicPr>
              <a:picLocks noChangeAspect="1" noChangeArrowheads="1"/>
            </p:cNvPicPr>
            <p:nvPr/>
          </p:nvPicPr>
          <p:blipFill>
            <a:blip r:embed="rId11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90669" y="2125488"/>
              <a:ext cx="595313" cy="533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45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9551" y="2570938"/>
              <a:ext cx="886363" cy="886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63" descr="http://1.bp.blogspot.com/_oxYnus2rUJY/TKu6RQhOn1I/AAAAAAAADhk/0uzQTiiSjQU/s320/fall+down.gif"/>
            <p:cNvPicPr>
              <a:picLocks noChangeAspect="1" noChangeArrowheads="1"/>
            </p:cNvPicPr>
            <p:nvPr/>
          </p:nvPicPr>
          <p:blipFill>
            <a:blip r:embed="rId1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240511">
              <a:off x="8696337" y="2882708"/>
              <a:ext cx="427632" cy="3688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65" descr="http://www.otake-h.hiroshima-c.ed.jp/sub3-zaikosei/sub3.files/tenki15.png"/>
            <p:cNvPicPr>
              <a:picLocks noChangeAspect="1" noChangeArrowheads="1"/>
            </p:cNvPicPr>
            <p:nvPr/>
          </p:nvPicPr>
          <p:blipFill>
            <a:blip r:embed="rId1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5469" y="3369471"/>
              <a:ext cx="491577" cy="491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67" descr="http://environment-illustration.com/material/flooddamage/m_02.gif"/>
            <p:cNvPicPr>
              <a:picLocks noChangeAspect="1" noChangeArrowheads="1"/>
            </p:cNvPicPr>
            <p:nvPr/>
          </p:nvPicPr>
          <p:blipFill>
            <a:blip r:embed="rId1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424" y="3873749"/>
              <a:ext cx="591204" cy="635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69" descr="http://1.bp.blogspot.com/-zof-oVrI5Qw/UZSsl_AAhRI/AAAAAAAAS38/NbJ7PubIwNY/s800/jishin_house.png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5902" y="4692974"/>
              <a:ext cx="515951" cy="366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75" descr="http://pic.66wz.com/out/1000/catchpic/8/89/8908D58E161E23BFE1DBF86DBB7DE13C.jpg"/>
            <p:cNvPicPr>
              <a:picLocks noChangeAspect="1" noChangeArrowheads="1"/>
            </p:cNvPicPr>
            <p:nvPr/>
          </p:nvPicPr>
          <p:blipFill>
            <a:blip r:embed="rId16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06484" y="4665875"/>
              <a:ext cx="485414" cy="440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77" descr="http://free-icon.web-tuhan.net/wp-content/uploads/2014/03/l_016_128.png"/>
            <p:cNvPicPr>
              <a:picLocks noChangeAspect="1" noChangeArrowheads="1"/>
            </p:cNvPicPr>
            <p:nvPr/>
          </p:nvPicPr>
          <p:blipFill>
            <a:blip r:embed="rId17" cstate="email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725707">
              <a:off x="8759885" y="5229200"/>
              <a:ext cx="564197" cy="564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69" descr="http://1.bp.blogspot.com/-zof-oVrI5Qw/UZSsl_AAhRI/AAAAAAAAS38/NbJ7PubIwNY/s800/jishin_house.png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57394" y="4136380"/>
              <a:ext cx="515951" cy="366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81" descr="http://azukichi.net/season/img/autumn/taifu004.jpg"/>
            <p:cNvPicPr>
              <a:picLocks noChangeAspect="1" noChangeArrowheads="1"/>
            </p:cNvPicPr>
            <p:nvPr/>
          </p:nvPicPr>
          <p:blipFill>
            <a:blip r:embed="rId18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5694" y="3356992"/>
              <a:ext cx="453748" cy="397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76380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營運準備情形</a:t>
            </a:r>
            <a:r>
              <a:rPr lang="en-US" altLang="zh-TW" sz="2400" dirty="0" smtClean="0"/>
              <a:t>(2/2)</a:t>
            </a:r>
            <a:r>
              <a:rPr lang="zh-TW" altLang="en-US" sz="2400" dirty="0" smtClean="0"/>
              <a:t>－人員進駐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每站配置約 </a:t>
            </a:r>
            <a:r>
              <a:rPr lang="en-US" altLang="zh-TW" dirty="0" smtClean="0"/>
              <a:t>57</a:t>
            </a:r>
            <a:r>
              <a:rPr lang="zh-TW" altLang="en-US" dirty="0" smtClean="0"/>
              <a:t> 名人力，包括站務</a:t>
            </a:r>
            <a:r>
              <a:rPr lang="zh-TW" altLang="zh-TW" dirty="0" smtClean="0"/>
              <a:t>、維修、</a:t>
            </a:r>
            <a:r>
              <a:rPr lang="zh-TW" altLang="en-US" dirty="0" smtClean="0"/>
              <a:t>行控</a:t>
            </a:r>
            <a:r>
              <a:rPr lang="zh-TW" altLang="zh-TW" dirty="0" smtClean="0"/>
              <a:t>、</a:t>
            </a:r>
            <a:r>
              <a:rPr lang="zh-TW" altLang="en-US" dirty="0" smtClean="0"/>
              <a:t>機電</a:t>
            </a:r>
            <a:r>
              <a:rPr lang="zh-TW" altLang="zh-TW" dirty="0" smtClean="0"/>
              <a:t>、</a:t>
            </a:r>
            <a:r>
              <a:rPr lang="zh-TW" altLang="en-US" dirty="0" smtClean="0"/>
              <a:t>號通</a:t>
            </a:r>
            <a:r>
              <a:rPr lang="zh-TW" altLang="zh-TW" dirty="0" smtClean="0"/>
              <a:t>、</a:t>
            </a:r>
            <a:r>
              <a:rPr lang="zh-TW" altLang="en-US" dirty="0" smtClean="0"/>
              <a:t>電力等</a:t>
            </a:r>
            <a:r>
              <a:rPr lang="zh-TW" altLang="zh-TW" dirty="0" smtClean="0"/>
              <a:t>人員</a:t>
            </a:r>
            <a:r>
              <a:rPr lang="zh-TW" altLang="en-US" dirty="0" smtClean="0"/>
              <a:t>，</a:t>
            </a:r>
            <a:r>
              <a:rPr lang="en-US" altLang="zh-TW" dirty="0" smtClean="0"/>
              <a:t>8</a:t>
            </a:r>
            <a:r>
              <a:rPr lang="zh-TW" altLang="en-US" dirty="0" smtClean="0"/>
              <a:t> 月底已完成</a:t>
            </a:r>
            <a:r>
              <a:rPr lang="zh-TW" altLang="zh-TW" dirty="0" smtClean="0"/>
              <a:t>專業訓練</a:t>
            </a:r>
            <a:r>
              <a:rPr lang="zh-TW" altLang="en-US" dirty="0" smtClean="0"/>
              <a:t>及進駐。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站長、副站長、站務員，遴選具經驗之現職人員調任。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行控、號</a:t>
            </a:r>
            <a:r>
              <a:rPr lang="zh-TW" altLang="en-US" dirty="0"/>
              <a:t>誌</a:t>
            </a:r>
            <a:r>
              <a:rPr lang="zh-TW" altLang="en-US" dirty="0" smtClean="0"/>
              <a:t>、電力人員，遴選</a:t>
            </a:r>
            <a:r>
              <a:rPr lang="zh-TW" altLang="en-US" dirty="0"/>
              <a:t>具經驗</a:t>
            </a:r>
            <a:r>
              <a:rPr lang="zh-TW" altLang="en-US" dirty="0" smtClean="0"/>
              <a:t>之合格人員調任。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機電人員，由參與安裝測試人員、現職機電維修人員或新召募具機電背景人員。</a:t>
            </a:r>
          </a:p>
          <a:p>
            <a:endParaRPr lang="zh-TW" altLang="en-US" dirty="0"/>
          </a:p>
        </p:txBody>
      </p:sp>
      <p:grpSp>
        <p:nvGrpSpPr>
          <p:cNvPr id="6" name="群組 3"/>
          <p:cNvGrpSpPr>
            <a:grpSpLocks/>
          </p:cNvGrpSpPr>
          <p:nvPr/>
        </p:nvGrpSpPr>
        <p:grpSpPr bwMode="auto">
          <a:xfrm>
            <a:off x="377255" y="4039792"/>
            <a:ext cx="8461945" cy="2488299"/>
            <a:chOff x="585803" y="1668150"/>
            <a:chExt cx="8979242" cy="2966284"/>
          </a:xfrm>
        </p:grpSpPr>
        <p:pic>
          <p:nvPicPr>
            <p:cNvPr id="7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9638" y="1668150"/>
              <a:ext cx="703262" cy="703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4873" y="2604254"/>
              <a:ext cx="703262" cy="703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5906" y="3540125"/>
              <a:ext cx="703262" cy="70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0988" y="3540358"/>
              <a:ext cx="703262" cy="703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群組 4"/>
            <p:cNvGrpSpPr>
              <a:grpSpLocks/>
            </p:cNvGrpSpPr>
            <p:nvPr/>
          </p:nvGrpSpPr>
          <p:grpSpPr bwMode="auto">
            <a:xfrm>
              <a:off x="2298204" y="3540125"/>
              <a:ext cx="1616667" cy="706438"/>
              <a:chOff x="3078000" y="4263306"/>
              <a:chExt cx="1618023" cy="705668"/>
            </a:xfrm>
          </p:grpSpPr>
          <p:pic>
            <p:nvPicPr>
              <p:cNvPr id="31" name="Picture 29" descr="http://business-icon.com/material/070.png"/>
              <p:cNvPicPr>
                <a:picLocks noChangeAspect="1" noChangeArrowheads="1"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8000" y="4265713"/>
                <a:ext cx="703262" cy="7032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9" descr="http://business-icon.com/material/070.png"/>
              <p:cNvPicPr>
                <a:picLocks noChangeAspect="1" noChangeArrowheads="1"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31197" y="4263306"/>
                <a:ext cx="703262" cy="7032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29" descr="http://business-icon.com/material/070.png"/>
              <p:cNvPicPr>
                <a:picLocks noChangeAspect="1" noChangeArrowheads="1"/>
              </p:cNvPicPr>
              <p:nvPr/>
            </p:nvPicPr>
            <p:blipFill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2761" y="4263306"/>
                <a:ext cx="703262" cy="7032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2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1726" y="2604254"/>
              <a:ext cx="703262" cy="703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8299" y="2604254"/>
              <a:ext cx="703262" cy="703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文字方塊 5"/>
            <p:cNvSpPr txBox="1">
              <a:spLocks noChangeArrowheads="1"/>
            </p:cNvSpPr>
            <p:nvPr/>
          </p:nvSpPr>
          <p:spPr bwMode="auto">
            <a:xfrm>
              <a:off x="5083175" y="1874838"/>
              <a:ext cx="1279524" cy="457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 sz="2000" dirty="0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站長 </a:t>
              </a:r>
              <a:r>
                <a:rPr lang="en-US" altLang="zh-TW" sz="2000" dirty="0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x1</a:t>
              </a:r>
              <a:endParaRPr lang="zh-TW" altLang="en-US" sz="2000" dirty="0">
                <a:solidFill>
                  <a:srgbClr val="FF66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5" name="文字方塊 19"/>
            <p:cNvSpPr txBox="1">
              <a:spLocks noChangeArrowheads="1"/>
            </p:cNvSpPr>
            <p:nvPr/>
          </p:nvSpPr>
          <p:spPr bwMode="auto">
            <a:xfrm>
              <a:off x="5948363" y="2738438"/>
              <a:ext cx="171132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 sz="2000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副站長 </a:t>
              </a:r>
              <a:r>
                <a:rPr lang="en-US" altLang="zh-TW" sz="2000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x3</a:t>
              </a:r>
              <a:endParaRPr lang="zh-TW" altLang="en-US" sz="2000">
                <a:solidFill>
                  <a:srgbClr val="FF66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6" name="文字方塊 20"/>
            <p:cNvSpPr txBox="1">
              <a:spLocks noChangeArrowheads="1"/>
            </p:cNvSpPr>
            <p:nvPr/>
          </p:nvSpPr>
          <p:spPr bwMode="auto">
            <a:xfrm>
              <a:off x="585803" y="4179888"/>
              <a:ext cx="191928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業務專員 </a:t>
              </a:r>
              <a:r>
                <a:rPr lang="en-US" altLang="zh-TW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x1</a:t>
              </a:r>
              <a:endParaRPr lang="zh-TW" altLang="en-US">
                <a:solidFill>
                  <a:srgbClr val="FF66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" name="文字方塊 21"/>
            <p:cNvSpPr txBox="1">
              <a:spLocks noChangeArrowheads="1"/>
            </p:cNvSpPr>
            <p:nvPr/>
          </p:nvSpPr>
          <p:spPr bwMode="auto">
            <a:xfrm>
              <a:off x="2241641" y="4179888"/>
              <a:ext cx="191928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站務人員 </a:t>
              </a:r>
              <a:r>
                <a:rPr lang="en-US" altLang="zh-TW">
                  <a:solidFill>
                    <a:srgbClr val="FF6600"/>
                  </a:solidFill>
                  <a:latin typeface="微軟正黑體" pitchFamily="34" charset="-120"/>
                  <a:ea typeface="微軟正黑體" pitchFamily="34" charset="-120"/>
                </a:rPr>
                <a:t>x30</a:t>
              </a:r>
              <a:endParaRPr lang="zh-TW" altLang="en-US">
                <a:solidFill>
                  <a:srgbClr val="FF66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18" name="肘形接點 7"/>
            <p:cNvCxnSpPr>
              <a:cxnSpLocks noChangeShapeType="1"/>
              <a:stCxn id="7" idx="2"/>
              <a:endCxn id="8" idx="0"/>
            </p:cNvCxnSpPr>
            <p:nvPr/>
          </p:nvCxnSpPr>
          <p:spPr bwMode="auto">
            <a:xfrm rot="5400000">
              <a:off x="4418012" y="2090738"/>
              <a:ext cx="231775" cy="79375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肘形接點 26"/>
            <p:cNvCxnSpPr>
              <a:cxnSpLocks noChangeShapeType="1"/>
              <a:stCxn id="7" idx="2"/>
              <a:endCxn id="12" idx="0"/>
            </p:cNvCxnSpPr>
            <p:nvPr/>
          </p:nvCxnSpPr>
          <p:spPr bwMode="auto">
            <a:xfrm rot="16200000" flipH="1">
              <a:off x="5210969" y="2091531"/>
              <a:ext cx="231775" cy="792163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直線接點 30"/>
            <p:cNvCxnSpPr>
              <a:cxnSpLocks noChangeShapeType="1"/>
              <a:stCxn id="7" idx="2"/>
              <a:endCxn id="13" idx="0"/>
            </p:cNvCxnSpPr>
            <p:nvPr/>
          </p:nvCxnSpPr>
          <p:spPr bwMode="auto">
            <a:xfrm flipH="1">
              <a:off x="4929188" y="2371725"/>
              <a:ext cx="1587" cy="23177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肘形接點 33"/>
            <p:cNvCxnSpPr>
              <a:cxnSpLocks noChangeShapeType="1"/>
              <a:stCxn id="32" idx="0"/>
              <a:endCxn id="13" idx="2"/>
            </p:cNvCxnSpPr>
            <p:nvPr/>
          </p:nvCxnSpPr>
          <p:spPr bwMode="auto">
            <a:xfrm rot="5400000" flipH="1" flipV="1">
              <a:off x="3899835" y="2510031"/>
              <a:ext cx="232609" cy="182758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2" name="肘形接點 37"/>
            <p:cNvCxnSpPr>
              <a:cxnSpLocks noChangeShapeType="1"/>
              <a:stCxn id="13" idx="2"/>
              <a:endCxn id="10" idx="0"/>
            </p:cNvCxnSpPr>
            <p:nvPr/>
          </p:nvCxnSpPr>
          <p:spPr bwMode="auto">
            <a:xfrm rot="5400000">
              <a:off x="3059854" y="1670281"/>
              <a:ext cx="232843" cy="3507311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肘形接點 40"/>
            <p:cNvCxnSpPr>
              <a:cxnSpLocks noChangeShapeType="1"/>
              <a:stCxn id="13" idx="2"/>
              <a:endCxn id="9" idx="0"/>
            </p:cNvCxnSpPr>
            <p:nvPr/>
          </p:nvCxnSpPr>
          <p:spPr bwMode="auto">
            <a:xfrm rot="16200000" flipH="1">
              <a:off x="4952428" y="3285015"/>
              <a:ext cx="232609" cy="27760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24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6830" y="3540125"/>
              <a:ext cx="703263" cy="70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9" descr="http://business-icon.com/material/070.png"/>
            <p:cNvPicPr>
              <a:picLocks noChangeAspect="1" noChangeArrowheads="1"/>
            </p:cNvPicPr>
            <p:nvPr/>
          </p:nvPicPr>
          <p:blipFill>
            <a:blip r:embed="rId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6645" y="3540125"/>
              <a:ext cx="703263" cy="70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6" name="肘形接點 50"/>
            <p:cNvCxnSpPr>
              <a:cxnSpLocks noChangeShapeType="1"/>
              <a:stCxn id="13" idx="2"/>
              <a:endCxn id="24" idx="0"/>
            </p:cNvCxnSpPr>
            <p:nvPr/>
          </p:nvCxnSpPr>
          <p:spPr bwMode="auto">
            <a:xfrm rot="16200000" flipH="1">
              <a:off x="5667891" y="2569553"/>
              <a:ext cx="232609" cy="1708532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7" name="文字方塊 53"/>
            <p:cNvSpPr txBox="1">
              <a:spLocks noChangeArrowheads="1"/>
            </p:cNvSpPr>
            <p:nvPr/>
          </p:nvSpPr>
          <p:spPr bwMode="auto">
            <a:xfrm>
              <a:off x="4428868" y="4179888"/>
              <a:ext cx="19177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>
                  <a:latin typeface="微軟正黑體" pitchFamily="34" charset="-120"/>
                  <a:ea typeface="微軟正黑體" pitchFamily="34" charset="-120"/>
                </a:rPr>
                <a:t>行控人員 </a:t>
              </a:r>
              <a:r>
                <a:rPr lang="en-US" altLang="zh-TW">
                  <a:latin typeface="微軟正黑體" pitchFamily="34" charset="-120"/>
                  <a:ea typeface="微軟正黑體" pitchFamily="34" charset="-120"/>
                </a:rPr>
                <a:t>x3</a:t>
              </a: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" name="文字方塊 54"/>
            <p:cNvSpPr txBox="1">
              <a:spLocks noChangeArrowheads="1"/>
            </p:cNvSpPr>
            <p:nvPr/>
          </p:nvSpPr>
          <p:spPr bwMode="auto">
            <a:xfrm>
              <a:off x="5895983" y="4194157"/>
              <a:ext cx="191928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>
                  <a:latin typeface="微軟正黑體" pitchFamily="34" charset="-120"/>
                  <a:ea typeface="微軟正黑體" pitchFamily="34" charset="-120"/>
                </a:rPr>
                <a:t>機電人員 </a:t>
              </a:r>
              <a:r>
                <a:rPr lang="en-US" altLang="zh-TW">
                  <a:latin typeface="微軟正黑體" pitchFamily="34" charset="-120"/>
                  <a:ea typeface="微軟正黑體" pitchFamily="34" charset="-120"/>
                </a:rPr>
                <a:t>x11</a:t>
              </a:r>
              <a:endParaRPr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9" name="文字方塊 55"/>
            <p:cNvSpPr txBox="1">
              <a:spLocks noChangeArrowheads="1"/>
            </p:cNvSpPr>
            <p:nvPr/>
          </p:nvSpPr>
          <p:spPr bwMode="auto">
            <a:xfrm>
              <a:off x="7454915" y="4194156"/>
              <a:ext cx="2110130" cy="440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rgbClr val="FF6600"/>
                </a:buClr>
                <a:buFont typeface="Wingdings" pitchFamily="2" charset="2"/>
                <a:buChar char="n"/>
                <a:defRPr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Char char="•"/>
                <a:defRPr sz="1600">
                  <a:solidFill>
                    <a:schemeClr val="tx1"/>
                  </a:solidFill>
                  <a:latin typeface="Tahoma" pitchFamily="34" charset="0"/>
                  <a:ea typeface="新細明體" charset="-120"/>
                  <a:cs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TW" altLang="en-US" dirty="0">
                  <a:latin typeface="微軟正黑體" pitchFamily="34" charset="-120"/>
                  <a:ea typeface="微軟正黑體" pitchFamily="34" charset="-120"/>
                </a:rPr>
                <a:t>號通</a:t>
              </a:r>
              <a:r>
                <a:rPr lang="en-US" altLang="zh-TW" dirty="0"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dirty="0">
                  <a:latin typeface="微軟正黑體" pitchFamily="34" charset="-120"/>
                  <a:ea typeface="微軟正黑體" pitchFamily="34" charset="-120"/>
                </a:rPr>
                <a:t>電力人員 </a:t>
              </a:r>
              <a:r>
                <a:rPr lang="en-US" altLang="zh-TW" dirty="0">
                  <a:latin typeface="微軟正黑體" pitchFamily="34" charset="-120"/>
                  <a:ea typeface="微軟正黑體" pitchFamily="34" charset="-120"/>
                </a:rPr>
                <a:t>x8</a:t>
              </a:r>
              <a:endParaRPr lang="zh-TW" altLang="en-US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30" name="肘形接點 56"/>
            <p:cNvCxnSpPr>
              <a:cxnSpLocks noChangeShapeType="1"/>
              <a:stCxn id="13" idx="2"/>
              <a:endCxn id="25" idx="0"/>
            </p:cNvCxnSpPr>
            <p:nvPr/>
          </p:nvCxnSpPr>
          <p:spPr bwMode="auto">
            <a:xfrm rot="16200000" flipH="1">
              <a:off x="6527799" y="1709645"/>
              <a:ext cx="232609" cy="342834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xmlns="" val="409630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聯外交通</a:t>
            </a:r>
            <a:r>
              <a:rPr lang="en-US" altLang="zh-TW" sz="2400" dirty="0" smtClean="0"/>
              <a:t>(1/2)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zh-TW" altLang="en-US" dirty="0" smtClean="0"/>
              <a:t>聯外道路：三站計</a:t>
            </a:r>
            <a:r>
              <a:rPr lang="en-US" altLang="zh-TW" dirty="0" smtClean="0"/>
              <a:t>11</a:t>
            </a:r>
            <a:r>
              <a:rPr lang="zh-TW" altLang="en-US" dirty="0" smtClean="0"/>
              <a:t>項道路改善工程，已完工</a:t>
            </a:r>
            <a:r>
              <a:rPr lang="en-US" altLang="zh-TW" dirty="0" smtClean="0"/>
              <a:t>8</a:t>
            </a:r>
            <a:r>
              <a:rPr lang="zh-TW" altLang="en-US" dirty="0" smtClean="0"/>
              <a:t>項；尚餘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彰化站</a:t>
            </a:r>
            <a:r>
              <a:rPr lang="en-US" altLang="zh-TW" dirty="0" smtClean="0"/>
              <a:t>1</a:t>
            </a:r>
            <a:r>
              <a:rPr lang="zh-TW" altLang="en-US" dirty="0" smtClean="0"/>
              <a:t>項</a:t>
            </a:r>
            <a:r>
              <a:rPr lang="zh-TW" altLang="zh-TW" dirty="0" smtClean="0"/>
              <a:t>由縣府積極趕工，部分路段可配合通車完</a:t>
            </a:r>
            <a:r>
              <a:rPr lang="zh-TW" altLang="en-US" dirty="0" smtClean="0"/>
              <a:t>工；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雲林站2項</a:t>
            </a:r>
            <a:r>
              <a:rPr lang="zh-TW" altLang="en-US" dirty="0" smtClean="0"/>
              <a:t>配合地層下</a:t>
            </a:r>
            <a:r>
              <a:rPr lang="zh-TW" altLang="zh-TW" dirty="0" smtClean="0"/>
              <a:t>陷</a:t>
            </a:r>
            <a:r>
              <a:rPr lang="zh-TW" altLang="en-US" dirty="0" smtClean="0"/>
              <a:t>防治</a:t>
            </a:r>
            <a:r>
              <a:rPr lang="zh-TW" altLang="zh-TW" dirty="0" smtClean="0"/>
              <a:t>，改採替代</a:t>
            </a:r>
            <a:r>
              <a:rPr lang="zh-TW" altLang="en-US" dirty="0" smtClean="0"/>
              <a:t>方案</a:t>
            </a:r>
            <a:r>
              <a:rPr lang="zh-TW" altLang="zh-TW" dirty="0" smtClean="0"/>
              <a:t>，</a:t>
            </a:r>
            <a:r>
              <a:rPr lang="zh-TW" altLang="en-US" dirty="0" smtClean="0"/>
              <a:t>預定</a:t>
            </a:r>
            <a:r>
              <a:rPr lang="en-US" altLang="zh-TW" dirty="0" smtClean="0"/>
              <a:t>106</a:t>
            </a:r>
            <a:r>
              <a:rPr lang="zh-TW" altLang="en-US" dirty="0" smtClean="0"/>
              <a:t>年</a:t>
            </a:r>
            <a:r>
              <a:rPr lang="en-US" altLang="zh-TW" dirty="0" smtClean="0"/>
              <a:t>6</a:t>
            </a:r>
            <a:r>
              <a:rPr lang="zh-TW" altLang="en-US" dirty="0" smtClean="0"/>
              <a:t>月完工，經評估尚不影響通車初期聯外交通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r>
              <a:rPr lang="zh-TW" altLang="en-US" dirty="0"/>
              <a:t>交通標誌：相關道路</a:t>
            </a:r>
            <a:r>
              <a:rPr lang="zh-TW" altLang="en-US" dirty="0" smtClean="0"/>
              <a:t>主管機關刻於主要</a:t>
            </a:r>
            <a:r>
              <a:rPr lang="zh-TW" altLang="en-US" dirty="0"/>
              <a:t>聯外走廊設置</a:t>
            </a:r>
            <a:r>
              <a:rPr lang="en-US" altLang="zh-TW" dirty="0"/>
              <a:t>176</a:t>
            </a:r>
            <a:r>
              <a:rPr lang="zh-TW" altLang="en-US" dirty="0"/>
              <a:t>面指引標誌</a:t>
            </a:r>
            <a:r>
              <a:rPr lang="zh-TW" altLang="en-US" dirty="0" smtClean="0"/>
              <a:t>，並配合</a:t>
            </a:r>
            <a:r>
              <a:rPr lang="zh-TW" altLang="en-US" dirty="0"/>
              <a:t>於通車</a:t>
            </a:r>
            <a:r>
              <a:rPr lang="zh-TW" altLang="en-US" dirty="0" smtClean="0"/>
              <a:t>前完成。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408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聯外交通</a:t>
            </a:r>
            <a:r>
              <a:rPr lang="en-US" altLang="zh-TW" sz="2400" dirty="0" smtClean="0"/>
              <a:t>(2/2)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公路客運：三站計調整</a:t>
            </a:r>
            <a:r>
              <a:rPr lang="en-US" altLang="zh-TW" dirty="0" smtClean="0"/>
              <a:t>23</a:t>
            </a:r>
            <a:r>
              <a:rPr lang="zh-TW" altLang="en-US" dirty="0" smtClean="0"/>
              <a:t>條客運路線，公路總局已交各區監理所通知業者整備中，將配合高鐵新增三站通車。</a:t>
            </a:r>
            <a:endParaRPr lang="en-US" altLang="zh-TW" dirty="0" smtClean="0"/>
          </a:p>
          <a:p>
            <a:r>
              <a:rPr lang="zh-TW" altLang="en-US" dirty="0" smtClean="0"/>
              <a:t>市區客運：</a:t>
            </a:r>
            <a:endParaRPr lang="en-US" altLang="zh-TW" dirty="0" smtClean="0"/>
          </a:p>
          <a:p>
            <a:pPr marL="630238" indent="-366713">
              <a:buFont typeface="Wingdings" panose="05000000000000000000" pitchFamily="2" charset="2"/>
              <a:buChar char="u"/>
            </a:pPr>
            <a:r>
              <a:rPr lang="zh-TW" altLang="en-US" dirty="0" smtClean="0"/>
              <a:t>三站計規劃</a:t>
            </a:r>
            <a:r>
              <a:rPr lang="en-US" altLang="zh-TW" dirty="0" smtClean="0"/>
              <a:t>13</a:t>
            </a:r>
            <a:r>
              <a:rPr lang="zh-TW" altLang="en-US" dirty="0" smtClean="0"/>
              <a:t>條新闢公車路線，係由各地方政府辦理公告及甄選業者營運。</a:t>
            </a:r>
            <a:endParaRPr lang="en-US" altLang="zh-TW" dirty="0" smtClean="0"/>
          </a:p>
          <a:p>
            <a:pPr marL="606425">
              <a:buFont typeface="Wingdings" panose="05000000000000000000" pitchFamily="2" charset="2"/>
              <a:buChar char="u"/>
            </a:pPr>
            <a:r>
              <a:rPr lang="zh-TW" altLang="en-US" dirty="0" smtClean="0"/>
              <a:t>其中</a:t>
            </a:r>
            <a:r>
              <a:rPr lang="zh-TW" altLang="zh-TW" dirty="0" smtClean="0"/>
              <a:t>高鐵公司</a:t>
            </a:r>
            <a:r>
              <a:rPr lang="zh-TW" altLang="en-US" dirty="0" smtClean="0"/>
              <a:t>提供三站各</a:t>
            </a:r>
            <a:r>
              <a:rPr lang="en-US" altLang="zh-TW" dirty="0" smtClean="0"/>
              <a:t>1</a:t>
            </a:r>
            <a:r>
              <a:rPr lang="zh-TW" altLang="en-US" dirty="0" smtClean="0"/>
              <a:t>條新闢路線實施</a:t>
            </a:r>
            <a:r>
              <a:rPr lang="zh-TW" altLang="zh-TW" dirty="0" smtClean="0"/>
              <a:t>免費</a:t>
            </a:r>
            <a:r>
              <a:rPr lang="zh-TW" altLang="en-US" dirty="0" smtClean="0"/>
              <a:t>快捷公車，路線由各該縣政府擇定，將配合通車營運前啟用。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xmlns="" val="340035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票價與班表</a:t>
            </a:r>
            <a:r>
              <a:rPr lang="en-US" altLang="zh-TW" sz="2400" dirty="0" smtClean="0"/>
              <a:t>(1/2)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配合高鐵財</a:t>
            </a:r>
            <a:r>
              <a:rPr lang="zh-TW" altLang="en-US" dirty="0"/>
              <a:t>改</a:t>
            </a:r>
            <a:r>
              <a:rPr lang="zh-TW" altLang="en-US" dirty="0" smtClean="0"/>
              <a:t>案，高鐵票價將調降</a:t>
            </a:r>
            <a:r>
              <a:rPr lang="zh-TW" altLang="en-US" dirty="0"/>
              <a:t>至</a:t>
            </a:r>
            <a:r>
              <a:rPr lang="en-US" altLang="zh-TW" dirty="0"/>
              <a:t>102</a:t>
            </a:r>
            <a:r>
              <a:rPr lang="zh-TW" altLang="en-US" dirty="0"/>
              <a:t>年</a:t>
            </a:r>
            <a:r>
              <a:rPr lang="en-US" altLang="zh-TW" dirty="0"/>
              <a:t>10</a:t>
            </a:r>
            <a:r>
              <a:rPr lang="zh-TW" altLang="en-US" dirty="0"/>
              <a:t>月</a:t>
            </a:r>
            <a:r>
              <a:rPr lang="en-US" altLang="zh-TW" dirty="0"/>
              <a:t>8</a:t>
            </a:r>
            <a:r>
              <a:rPr lang="zh-TW" altLang="en-US" dirty="0" smtClean="0"/>
              <a:t>日漲價前水準，台灣</a:t>
            </a:r>
            <a:r>
              <a:rPr lang="zh-TW" altLang="en-US" dirty="0"/>
              <a:t>高鐵公司原預計於</a:t>
            </a:r>
            <a:r>
              <a:rPr lang="en-US" altLang="zh-TW" dirty="0"/>
              <a:t>105</a:t>
            </a:r>
            <a:r>
              <a:rPr lang="zh-TW" altLang="en-US" dirty="0"/>
              <a:t>年</a:t>
            </a:r>
            <a:r>
              <a:rPr lang="zh-TW" altLang="en-US" dirty="0" smtClean="0"/>
              <a:t>元旦實施，本部</a:t>
            </a:r>
            <a:r>
              <a:rPr lang="zh-TW" altLang="en-US" dirty="0"/>
              <a:t>已</a:t>
            </a:r>
            <a:r>
              <a:rPr lang="zh-TW" altLang="en-US" dirty="0" smtClean="0"/>
              <a:t>要求配合</a:t>
            </a:r>
            <a:r>
              <a:rPr lang="zh-TW" altLang="en-US" dirty="0"/>
              <a:t>新增三站通車提早實施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 smtClean="0"/>
              <a:t>台灣高鐵公司</a:t>
            </a:r>
            <a:r>
              <a:rPr lang="en-US" altLang="zh-TW" dirty="0" smtClean="0"/>
              <a:t>104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8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19</a:t>
            </a:r>
            <a:r>
              <a:rPr lang="zh-TW" altLang="en-US" dirty="0" smtClean="0"/>
              <a:t>日函</a:t>
            </a:r>
            <a:r>
              <a:rPr lang="zh-TW" altLang="en-US" dirty="0"/>
              <a:t>報調降後之</a:t>
            </a:r>
            <a:r>
              <a:rPr lang="zh-TW" altLang="en-US" dirty="0" smtClean="0"/>
              <a:t>票價表，本部已於</a:t>
            </a:r>
            <a:r>
              <a:rPr lang="en-US" altLang="zh-TW" dirty="0" smtClean="0"/>
              <a:t>9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11</a:t>
            </a:r>
            <a:r>
              <a:rPr lang="zh-TW" altLang="en-US" dirty="0" smtClean="0"/>
              <a:t>日核定。</a:t>
            </a:r>
            <a:endParaRPr lang="en-US" altLang="zh-TW" dirty="0" smtClean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7511791"/>
              </p:ext>
            </p:extLst>
          </p:nvPr>
        </p:nvGraphicFramePr>
        <p:xfrm>
          <a:off x="1231900" y="4062412"/>
          <a:ext cx="6781800" cy="1131888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627635"/>
                <a:gridCol w="1030833"/>
                <a:gridCol w="1030833"/>
                <a:gridCol w="1030833"/>
                <a:gridCol w="1030833"/>
                <a:gridCol w="1030833"/>
              </a:tblGrid>
              <a:tr h="37729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台北至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板橋</a:t>
                      </a:r>
                      <a:endParaRPr lang="zh-TW" sz="18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桃園</a:t>
                      </a:r>
                      <a:endParaRPr lang="zh-TW" altLang="en-US" sz="18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新竹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苗栗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台中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</a:tr>
              <a:tr h="377296"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12/1</a:t>
                      </a: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實施</a:t>
                      </a: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票價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160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290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430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700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</a:tr>
              <a:tr h="377296"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目前票價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45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175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315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765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1943338"/>
              </p:ext>
            </p:extLst>
          </p:nvPr>
        </p:nvGraphicFramePr>
        <p:xfrm>
          <a:off x="1231900" y="5370512"/>
          <a:ext cx="6781798" cy="1131888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627633"/>
                <a:gridCol w="1030833"/>
                <a:gridCol w="1030833"/>
                <a:gridCol w="1030833"/>
                <a:gridCol w="1030833"/>
                <a:gridCol w="1030833"/>
              </a:tblGrid>
              <a:tr h="37729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sz="1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台北至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彰化</a:t>
                      </a: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雲林</a:t>
                      </a: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嘉義</a:t>
                      </a:r>
                      <a:endParaRPr lang="zh-TW" altLang="en-US" sz="18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台南</a:t>
                      </a:r>
                      <a:endParaRPr lang="zh-TW" altLang="en-US" sz="18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左營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</a:tr>
              <a:tr h="377296"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12/1</a:t>
                      </a:r>
                      <a:r>
                        <a:rPr lang="zh-TW" altLang="en-US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實施</a:t>
                      </a: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票價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820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930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1,080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1,350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1,490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36195" marR="36195" marT="0" marB="0" anchor="ctr"/>
                </a:tc>
              </a:tr>
              <a:tr h="377296"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目前票價</a:t>
                      </a:r>
                      <a:endParaRPr lang="zh-TW" sz="1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1,180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1,480</a:t>
                      </a:r>
                      <a:endParaRPr lang="zh-TW" altLang="en-US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1,630</a:t>
                      </a:r>
                      <a:endParaRPr lang="zh-TW" sz="18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3046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票價與班表</a:t>
            </a:r>
            <a:r>
              <a:rPr lang="en-US" altLang="zh-TW" sz="2400" dirty="0" smtClean="0"/>
              <a:t>(2/2)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高鐵公司</a:t>
            </a:r>
            <a:r>
              <a:rPr lang="zh-TW" altLang="en-US" dirty="0" smtClean="0"/>
              <a:t>已向本部提報改點班</a:t>
            </a:r>
            <a:r>
              <a:rPr lang="zh-TW" altLang="en-US" dirty="0"/>
              <a:t>表，</a:t>
            </a:r>
            <a:r>
              <a:rPr lang="zh-TW" altLang="en-US" dirty="0" smtClean="0"/>
              <a:t>經初步檢閱，尚無意見，本部將於近日內完成</a:t>
            </a:r>
            <a:r>
              <a:rPr lang="zh-TW" altLang="en-US" dirty="0"/>
              <a:t>核定程序</a:t>
            </a:r>
            <a:r>
              <a:rPr lang="zh-TW" altLang="en-US" dirty="0" smtClean="0"/>
              <a:t>。改點</a:t>
            </a:r>
            <a:r>
              <a:rPr lang="zh-TW" altLang="en-US" smtClean="0"/>
              <a:t>班表重點：</a:t>
            </a:r>
            <a:endParaRPr lang="en-US" altLang="zh-TW" dirty="0"/>
          </a:p>
          <a:p>
            <a:pPr lvl="1"/>
            <a:r>
              <a:rPr lang="zh-TW" altLang="en-US" dirty="0" smtClean="0"/>
              <a:t>列車</a:t>
            </a:r>
            <a:r>
              <a:rPr lang="zh-TW" altLang="en-US" dirty="0"/>
              <a:t>停站</a:t>
            </a:r>
            <a:r>
              <a:rPr lang="zh-TW" altLang="en-US" dirty="0" smtClean="0"/>
              <a:t>模式由</a:t>
            </a:r>
            <a:r>
              <a:rPr lang="en-US" altLang="zh-TW" dirty="0"/>
              <a:t>5</a:t>
            </a:r>
            <a:r>
              <a:rPr lang="zh-TW" altLang="en-US" dirty="0"/>
              <a:t>種</a:t>
            </a:r>
            <a:r>
              <a:rPr lang="zh-TW" altLang="en-US" dirty="0" smtClean="0"/>
              <a:t>增為</a:t>
            </a:r>
            <a:r>
              <a:rPr lang="en-US" altLang="zh-TW" dirty="0"/>
              <a:t>7</a:t>
            </a:r>
            <a:r>
              <a:rPr lang="zh-TW" altLang="en-US" dirty="0" smtClean="0"/>
              <a:t>種，利用跳蛙停站，降低整體旅客行車時間之影響。</a:t>
            </a:r>
            <a:endParaRPr lang="zh-TW" altLang="en-US" dirty="0"/>
          </a:p>
          <a:p>
            <a:pPr lvl="1"/>
            <a:r>
              <a:rPr lang="zh-TW" altLang="en-US" dirty="0"/>
              <a:t>每週開行</a:t>
            </a:r>
            <a:r>
              <a:rPr lang="en-US" altLang="zh-TW" dirty="0"/>
              <a:t>964</a:t>
            </a:r>
            <a:r>
              <a:rPr lang="zh-TW" altLang="en-US" dirty="0"/>
              <a:t>班次，較目前增加</a:t>
            </a:r>
            <a:r>
              <a:rPr lang="en-US" altLang="zh-TW" dirty="0"/>
              <a:t>10</a:t>
            </a:r>
            <a:r>
              <a:rPr lang="zh-TW" altLang="en-US" dirty="0"/>
              <a:t>班次</a:t>
            </a:r>
            <a:r>
              <a:rPr lang="zh-TW" altLang="en-US" dirty="0" smtClean="0"/>
              <a:t>。其中每日開行</a:t>
            </a:r>
            <a:r>
              <a:rPr lang="en-US" altLang="zh-TW" dirty="0"/>
              <a:t>32</a:t>
            </a:r>
            <a:r>
              <a:rPr lang="zh-TW" altLang="en-US" dirty="0" smtClean="0"/>
              <a:t>班</a:t>
            </a:r>
            <a:r>
              <a:rPr lang="en-US" altLang="zh-TW" dirty="0" smtClean="0"/>
              <a:t>11</a:t>
            </a:r>
            <a:r>
              <a:rPr lang="zh-TW" altLang="en-US" dirty="0" smtClean="0"/>
              <a:t>站皆停列車</a:t>
            </a:r>
            <a:r>
              <a:rPr lang="en-US" altLang="zh-TW" dirty="0" smtClean="0"/>
              <a:t>(F)</a:t>
            </a:r>
            <a:r>
              <a:rPr lang="zh-TW" altLang="en-US" dirty="0" smtClean="0"/>
              <a:t>，</a:t>
            </a:r>
            <a:r>
              <a:rPr lang="zh-TW" altLang="en-US" dirty="0"/>
              <a:t>原北高</a:t>
            </a:r>
            <a:r>
              <a:rPr lang="en-US" altLang="zh-TW" dirty="0"/>
              <a:t>96</a:t>
            </a:r>
            <a:r>
              <a:rPr lang="zh-TW" altLang="en-US" dirty="0"/>
              <a:t>分鐘</a:t>
            </a:r>
            <a:r>
              <a:rPr lang="zh-TW" altLang="en-US" dirty="0" smtClean="0"/>
              <a:t>直達車</a:t>
            </a:r>
            <a:r>
              <a:rPr lang="en-US" altLang="zh-TW" dirty="0" smtClean="0"/>
              <a:t>(B)</a:t>
            </a:r>
            <a:r>
              <a:rPr lang="zh-TW" altLang="en-US" dirty="0" smtClean="0"/>
              <a:t>及</a:t>
            </a:r>
            <a:r>
              <a:rPr lang="en-US" altLang="zh-TW" dirty="0"/>
              <a:t>120</a:t>
            </a:r>
            <a:r>
              <a:rPr lang="zh-TW" altLang="en-US" dirty="0" smtClean="0"/>
              <a:t>分鐘停</a:t>
            </a:r>
            <a:r>
              <a:rPr lang="en-US" altLang="zh-TW" dirty="0" smtClean="0"/>
              <a:t>8</a:t>
            </a:r>
            <a:r>
              <a:rPr lang="zh-TW" altLang="en-US" dirty="0" smtClean="0"/>
              <a:t>站列車</a:t>
            </a:r>
            <a:r>
              <a:rPr lang="en-US" altLang="zh-TW" dirty="0" smtClean="0"/>
              <a:t>(D)</a:t>
            </a:r>
            <a:r>
              <a:rPr lang="zh-TW" altLang="en-US" dirty="0" smtClean="0"/>
              <a:t>之行駛</a:t>
            </a:r>
            <a:r>
              <a:rPr lang="zh-TW" altLang="en-US" dirty="0"/>
              <a:t>時間</a:t>
            </a:r>
            <a:r>
              <a:rPr lang="zh-TW" altLang="en-US" dirty="0" smtClean="0"/>
              <a:t>不變。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xmlns="" val="414404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結語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58775" indent="-358775">
              <a:tabLst>
                <a:tab pos="1611313" algn="l"/>
              </a:tabLst>
            </a:pPr>
            <a:r>
              <a:rPr lang="zh-TW" altLang="en-US" dirty="0"/>
              <a:t>台灣高鐵已成為西部走廊不可或缺的運輸工具，成功</a:t>
            </a:r>
            <a:r>
              <a:rPr lang="zh-TW" altLang="en-US" dirty="0" smtClean="0"/>
              <a:t>實現政府推動</a:t>
            </a:r>
            <a:r>
              <a:rPr lang="zh-TW" altLang="en-US" dirty="0"/>
              <a:t>高鐵計畫構建西部走廊一日生活圈的美好遠景，苗、彰、雲三站的通車營運將可擴大高鐵服務範圍，提供更多民眾享受安全、準點與優質的運輸服務。</a:t>
            </a:r>
            <a:endParaRPr lang="en-US" altLang="zh-TW" dirty="0" smtClean="0"/>
          </a:p>
          <a:p>
            <a:pPr marL="358775" indent="-358775">
              <a:tabLst>
                <a:tab pos="1611313" algn="l"/>
              </a:tabLst>
            </a:pPr>
            <a:r>
              <a:rPr lang="zh-TW" altLang="en-US" dirty="0" smtClean="0"/>
              <a:t>苗栗、彰化、雲林車站已如期完工，台灣高鐵公司已向交通部提出履勘申請。後續俟履勘完成</a:t>
            </a:r>
            <a:r>
              <a:rPr lang="zh-TW" altLang="en-US" smtClean="0"/>
              <a:t>、獲本部</a:t>
            </a:r>
            <a:r>
              <a:rPr lang="zh-TW" altLang="en-US" dirty="0" smtClean="0"/>
              <a:t>核准後，即可加入營運的行列。</a:t>
            </a:r>
            <a:endParaRPr lang="en-US" altLang="zh-TW" dirty="0" smtClean="0"/>
          </a:p>
          <a:p>
            <a:pPr marL="358775" indent="-358775">
              <a:tabLst>
                <a:tab pos="1611313" algn="l"/>
              </a:tabLst>
            </a:pPr>
            <a:r>
              <a:rPr lang="zh-TW" altLang="en-US" dirty="0" smtClean="0"/>
              <a:t>本部審慎樂觀以本年</a:t>
            </a:r>
            <a:r>
              <a:rPr lang="en-US" altLang="zh-TW" dirty="0"/>
              <a:t>12</a:t>
            </a:r>
            <a:r>
              <a:rPr lang="zh-TW" altLang="en-US" dirty="0"/>
              <a:t>月１</a:t>
            </a:r>
            <a:r>
              <a:rPr lang="zh-TW" altLang="en-US" dirty="0" smtClean="0"/>
              <a:t>日為通車目標期程。</a:t>
            </a:r>
            <a:endParaRPr lang="en-US" altLang="zh-TW" dirty="0" smtClean="0"/>
          </a:p>
        </p:txBody>
      </p:sp>
      <p:grpSp>
        <p:nvGrpSpPr>
          <p:cNvPr id="21" name="群組 20"/>
          <p:cNvGrpSpPr/>
          <p:nvPr/>
        </p:nvGrpSpPr>
        <p:grpSpPr>
          <a:xfrm>
            <a:off x="925529" y="5244728"/>
            <a:ext cx="7670099" cy="1152128"/>
            <a:chOff x="832593" y="5372502"/>
            <a:chExt cx="7670099" cy="1152128"/>
          </a:xfrm>
        </p:grpSpPr>
        <p:sp>
          <p:nvSpPr>
            <p:cNvPr id="22" name="圓角矩形 21"/>
            <p:cNvSpPr/>
            <p:nvPr/>
          </p:nvSpPr>
          <p:spPr>
            <a:xfrm>
              <a:off x="3382362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4944395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5716950" y="5372502"/>
              <a:ext cx="648154" cy="115212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grpSp>
          <p:nvGrpSpPr>
            <p:cNvPr id="25" name="群組 24"/>
            <p:cNvGrpSpPr/>
            <p:nvPr/>
          </p:nvGrpSpPr>
          <p:grpSpPr>
            <a:xfrm>
              <a:off x="832593" y="6065400"/>
              <a:ext cx="7670099" cy="0"/>
              <a:chOff x="718293" y="5481200"/>
              <a:chExt cx="7670099" cy="0"/>
            </a:xfrm>
          </p:grpSpPr>
          <p:cxnSp>
            <p:nvCxnSpPr>
              <p:cNvPr id="40" name="直線接點 39"/>
              <p:cNvCxnSpPr/>
              <p:nvPr/>
            </p:nvCxnSpPr>
            <p:spPr>
              <a:xfrm>
                <a:off x="718293" y="5481200"/>
                <a:ext cx="7670099" cy="0"/>
              </a:xfrm>
              <a:prstGeom prst="line">
                <a:avLst/>
              </a:prstGeom>
              <a:ln w="76200"/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" name="直線接點 40"/>
              <p:cNvCxnSpPr/>
              <p:nvPr/>
            </p:nvCxnSpPr>
            <p:spPr>
              <a:xfrm>
                <a:off x="718293" y="5481200"/>
                <a:ext cx="7670099" cy="0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文字方塊 25"/>
            <p:cNvSpPr txBox="1"/>
            <p:nvPr/>
          </p:nvSpPr>
          <p:spPr>
            <a:xfrm>
              <a:off x="3382362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後龍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4953420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田中</a:t>
              </a:r>
              <a:endParaRPr lang="zh-TW" altLang="en-US" sz="16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5725975" y="5444525"/>
              <a:ext cx="630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虎尾</a:t>
              </a:r>
              <a:endParaRPr lang="zh-TW" altLang="en-US" sz="16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圓角矩形 28"/>
            <p:cNvSpPr/>
            <p:nvPr/>
          </p:nvSpPr>
          <p:spPr>
            <a:xfrm>
              <a:off x="832593" y="5813400"/>
              <a:ext cx="288032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台北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圓角矩形 29"/>
            <p:cNvSpPr/>
            <p:nvPr/>
          </p:nvSpPr>
          <p:spPr>
            <a:xfrm>
              <a:off x="1157908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板橋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圓角矩形 30"/>
            <p:cNvSpPr/>
            <p:nvPr/>
          </p:nvSpPr>
          <p:spPr>
            <a:xfrm>
              <a:off x="435191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台中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圓角矩形 31"/>
            <p:cNvSpPr/>
            <p:nvPr/>
          </p:nvSpPr>
          <p:spPr>
            <a:xfrm>
              <a:off x="821469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左營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圓角矩形 32"/>
            <p:cNvSpPr/>
            <p:nvPr/>
          </p:nvSpPr>
          <p:spPr>
            <a:xfrm>
              <a:off x="1956410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桃園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圓角矩形 33"/>
            <p:cNvSpPr/>
            <p:nvPr/>
          </p:nvSpPr>
          <p:spPr>
            <a:xfrm>
              <a:off x="275491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新竹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圓角矩形 34"/>
            <p:cNvSpPr/>
            <p:nvPr/>
          </p:nvSpPr>
          <p:spPr>
            <a:xfrm>
              <a:off x="666958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嘉義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圓角矩形 35"/>
            <p:cNvSpPr/>
            <p:nvPr/>
          </p:nvSpPr>
          <p:spPr>
            <a:xfrm>
              <a:off x="744213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圓角矩形 36"/>
            <p:cNvSpPr/>
            <p:nvPr/>
          </p:nvSpPr>
          <p:spPr>
            <a:xfrm>
              <a:off x="3553414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苗栗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圓角矩形 37"/>
            <p:cNvSpPr/>
            <p:nvPr/>
          </p:nvSpPr>
          <p:spPr>
            <a:xfrm>
              <a:off x="5124472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彰化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圓角矩形 38"/>
            <p:cNvSpPr/>
            <p:nvPr/>
          </p:nvSpPr>
          <p:spPr>
            <a:xfrm>
              <a:off x="5897027" y="5813400"/>
              <a:ext cx="288000" cy="504000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雲林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5740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簡報完畢</a:t>
            </a:r>
            <a:endParaRPr lang="zh-TW" altLang="en-US" dirty="0"/>
          </a:p>
        </p:txBody>
      </p:sp>
      <p:pic>
        <p:nvPicPr>
          <p:cNvPr id="7" name="內容版面配置區 1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791248" y="3522396"/>
            <a:ext cx="1626751" cy="968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內容版面配置區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615439" y="3522396"/>
            <a:ext cx="1656355" cy="968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圖片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937453" y="3521456"/>
            <a:ext cx="1642342" cy="97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http://free-illustrations-ls01.gatag.net/images/lgi01a201309171300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11439" y="4378891"/>
            <a:ext cx="956845" cy="621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02865" y="4194304"/>
            <a:ext cx="830204" cy="81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s://timelessbeauty.files.wordpress.com/2010/09/flower-icon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9511457">
            <a:off x="5287553" y="4487164"/>
            <a:ext cx="546553" cy="53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群組 12"/>
          <p:cNvGrpSpPr/>
          <p:nvPr/>
        </p:nvGrpSpPr>
        <p:grpSpPr>
          <a:xfrm>
            <a:off x="2195109" y="4276099"/>
            <a:ext cx="1076685" cy="852749"/>
            <a:chOff x="3140869" y="2295525"/>
            <a:chExt cx="2862262" cy="2266950"/>
          </a:xfrm>
        </p:grpSpPr>
        <p:pic>
          <p:nvPicPr>
            <p:cNvPr id="14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20698427">
              <a:off x="3710781" y="2295525"/>
              <a:ext cx="2292350" cy="2259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 descr="http://1.bp.blogspot.com/-nlbUPaRy8B0/TeyFaXT9RuI/AAAAAAAAABY/wHib4Ah9h-E/s1600/logo_leaf.png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869" y="3413125"/>
              <a:ext cx="1166812" cy="1149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文字方塊 1"/>
          <p:cNvSpPr txBox="1"/>
          <p:nvPr/>
        </p:nvSpPr>
        <p:spPr>
          <a:xfrm>
            <a:off x="1569736" y="4479979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accent3">
                    <a:lumMod val="50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苗栗站</a:t>
            </a:r>
            <a:endParaRPr lang="zh-TW" altLang="en-US" sz="1600" dirty="0">
              <a:solidFill>
                <a:schemeClr val="accent3">
                  <a:lumMod val="50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771781" y="4479979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rgbClr val="FF00FF"/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彰化站</a:t>
            </a:r>
            <a:endParaRPr lang="zh-TW" altLang="en-US" sz="1600" dirty="0">
              <a:solidFill>
                <a:srgbClr val="FF00FF"/>
              </a:solidFill>
              <a:effectLst>
                <a:reflection blurRad="6350" stA="60000" endA="900" endPos="60000" dist="60007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937453" y="4479979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accent5">
                    <a:lumMod val="75000"/>
                  </a:schemeClr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雲林站</a:t>
            </a:r>
            <a:endParaRPr lang="zh-TW" altLang="en-US" sz="1600" dirty="0">
              <a:solidFill>
                <a:schemeClr val="accent5">
                  <a:lumMod val="75000"/>
                </a:schemeClr>
              </a:solidFill>
              <a:effectLst>
                <a:reflection blurRad="6350" stA="60000" endA="900" endPos="60000" dist="60007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799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預設簡報設計">
  <a:themeElements>
    <a:clrScheme name="2_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預設簡報設計">
      <a:majorFont>
        <a:latin typeface="Ocean Sans MT"/>
        <a:ea typeface="新細明體"/>
        <a:cs typeface="Tahoma"/>
      </a:majorFont>
      <a:minorFont>
        <a:latin typeface="Ocean Sans MT"/>
        <a:ea typeface="新細明體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3759</TotalTime>
  <Words>985</Words>
  <Application>Microsoft Office PowerPoint</Application>
  <PresentationFormat>如螢幕大小 (4:3)</PresentationFormat>
  <Paragraphs>159</Paragraphs>
  <Slides>15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7</vt:i4>
      </vt:variant>
      <vt:variant>
        <vt:lpstr>投影片標題</vt:lpstr>
      </vt:variant>
      <vt:variant>
        <vt:i4>15</vt:i4>
      </vt:variant>
    </vt:vector>
  </HeadingPairs>
  <TitlesOfParts>
    <vt:vector size="22" baseType="lpstr">
      <vt:lpstr>1_自訂設計</vt:lpstr>
      <vt:lpstr>12_預設簡報設計</vt:lpstr>
      <vt:lpstr>2_自訂設計</vt:lpstr>
      <vt:lpstr>3_自訂設計</vt:lpstr>
      <vt:lpstr>4_自訂設計</vt:lpstr>
      <vt:lpstr>5_自訂設計</vt:lpstr>
      <vt:lpstr>自訂設計</vt:lpstr>
      <vt:lpstr>高鐵苗栗、彰化及雲林車站 工程狀況及營運準備情形</vt:lpstr>
      <vt:lpstr>簡報大綱</vt:lpstr>
      <vt:lpstr>計畫辦理過程(1/2)</vt:lpstr>
      <vt:lpstr>計畫辦理過程(2/2)</vt:lpstr>
      <vt:lpstr>投影片 5</vt:lpstr>
      <vt:lpstr>投影片 6</vt:lpstr>
      <vt:lpstr>投影片 7</vt:lpstr>
      <vt:lpstr>營運準備情形(1/2)－災防演練</vt:lpstr>
      <vt:lpstr>營運準備情形(2/2)－人員進駐</vt:lpstr>
      <vt:lpstr>聯外交通(1/2)</vt:lpstr>
      <vt:lpstr>聯外交通(2/2)</vt:lpstr>
      <vt:lpstr>票價與班表(1/2)</vt:lpstr>
      <vt:lpstr>票價與班表(2/2)</vt:lpstr>
      <vt:lpstr>結語</vt:lpstr>
      <vt:lpstr>簡報完畢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BenQ</dc:creator>
  <cp:lastModifiedBy>新聞傳播處新聞發布與聯繫科黃宇萱</cp:lastModifiedBy>
  <cp:revision>387</cp:revision>
  <cp:lastPrinted>2015-09-22T10:34:58Z</cp:lastPrinted>
  <dcterms:created xsi:type="dcterms:W3CDTF">2014-02-27T03:42:15Z</dcterms:created>
  <dcterms:modified xsi:type="dcterms:W3CDTF">2015-09-23T03:06:51Z</dcterms:modified>
</cp:coreProperties>
</file>