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  <p:sldMasterId id="2147483721" r:id="rId5"/>
    <p:sldMasterId id="2147483733" r:id="rId6"/>
    <p:sldMasterId id="2147483745" r:id="rId7"/>
    <p:sldMasterId id="2147483770" r:id="rId8"/>
  </p:sldMasterIdLst>
  <p:notesMasterIdLst>
    <p:notesMasterId r:id="rId14"/>
  </p:notesMasterIdLst>
  <p:handoutMasterIdLst>
    <p:handoutMasterId r:id="rId15"/>
  </p:handoutMasterIdLst>
  <p:sldIdLst>
    <p:sldId id="311" r:id="rId9"/>
    <p:sldId id="471" r:id="rId10"/>
    <p:sldId id="486" r:id="rId11"/>
    <p:sldId id="487" r:id="rId12"/>
    <p:sldId id="485" r:id="rId13"/>
  </p:sldIdLst>
  <p:sldSz cx="9144000" cy="6858000" type="screen4x3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8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1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080808"/>
    <a:srgbClr val="E2F7FE"/>
    <a:srgbClr val="D4CCF8"/>
    <a:srgbClr val="FF0000"/>
    <a:srgbClr val="FF3300"/>
    <a:srgbClr val="160597"/>
    <a:srgbClr val="9933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710" autoAdjust="0"/>
  </p:normalViewPr>
  <p:slideViewPr>
    <p:cSldViewPr>
      <p:cViewPr>
        <p:scale>
          <a:sx n="100" d="100"/>
          <a:sy n="100" d="100"/>
        </p:scale>
        <p:origin x="-1860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7" d="100"/>
          <a:sy n="47" d="100"/>
        </p:scale>
        <p:origin x="-2812" y="-76"/>
      </p:cViewPr>
      <p:guideLst>
        <p:guide orient="horz" pos="3128"/>
        <p:guide orient="horz" pos="3111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2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013E04-ADD0-4507-BC0C-178FAF0B5A12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378953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49688" y="9378953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C6C018-8060-4825-BCD5-E6EF2D8620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23601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2B3D1D71-2142-4096-B07F-F63EC6B48BC2}" type="datetimeFigureOut">
              <a:rPr lang="zh-TW" altLang="en-US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691064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953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378953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28C447F2-2844-49A3-AC93-AE2AF03E7E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916251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953088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953088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953088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png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1872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845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303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496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8686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4404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040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2947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5836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385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0681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49604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9898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0671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368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8004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85272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5151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9427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4473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82684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639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04804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01728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75319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41305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60753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5818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42557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2644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18023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19203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24550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19578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9166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29165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2593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51868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46274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41033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766850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4345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92306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9231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0311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16247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55884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36104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18510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97798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826755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1018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8890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941547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30173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368811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40" name="Object 12"/>
          <p:cNvGraphicFramePr>
            <a:graphicFrameLocks noChangeAspect="1"/>
          </p:cNvGraphicFramePr>
          <p:nvPr/>
        </p:nvGraphicFramePr>
        <p:xfrm>
          <a:off x="0" y="0"/>
          <a:ext cx="464185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1" name="Image" r:id="rId3" imgW="6120635" imgH="9041270" progId="Photoshop.Image.7">
                  <p:embed/>
                </p:oleObj>
              </mc:Choice>
              <mc:Fallback>
                <p:oleObj name="Image" r:id="rId3" imgW="6120635" imgH="904127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64185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Freeform 3"/>
          <p:cNvSpPr>
            <a:spLocks/>
          </p:cNvSpPr>
          <p:nvPr/>
        </p:nvSpPr>
        <p:spPr bwMode="gray">
          <a:xfrm>
            <a:off x="2700338" y="0"/>
            <a:ext cx="6624637" cy="6858000"/>
          </a:xfrm>
          <a:custGeom>
            <a:avLst/>
            <a:gdLst>
              <a:gd name="T0" fmla="*/ 1325 w 3899"/>
              <a:gd name="T1" fmla="*/ 0 h 4328"/>
              <a:gd name="T2" fmla="*/ 3192 w 3899"/>
              <a:gd name="T3" fmla="*/ 2571 h 4328"/>
              <a:gd name="T4" fmla="*/ 0 w 3899"/>
              <a:gd name="T5" fmla="*/ 4328 h 4328"/>
              <a:gd name="T6" fmla="*/ 1872 w 3899"/>
              <a:gd name="T7" fmla="*/ 4328 h 4328"/>
              <a:gd name="T8" fmla="*/ 3672 w 3899"/>
              <a:gd name="T9" fmla="*/ 2555 h 4328"/>
              <a:gd name="T10" fmla="*/ 1552 w 3899"/>
              <a:gd name="T11" fmla="*/ 0 h 4328"/>
              <a:gd name="T12" fmla="*/ 1325 w 3899"/>
              <a:gd name="T13" fmla="*/ 0 h 4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99" h="4328">
                <a:moveTo>
                  <a:pt x="1325" y="0"/>
                </a:moveTo>
                <a:cubicBezTo>
                  <a:pt x="3262" y="270"/>
                  <a:pt x="3899" y="1621"/>
                  <a:pt x="3192" y="2571"/>
                </a:cubicBezTo>
                <a:cubicBezTo>
                  <a:pt x="2485" y="3521"/>
                  <a:pt x="1467" y="3978"/>
                  <a:pt x="0" y="4328"/>
                </a:cubicBezTo>
                <a:lnTo>
                  <a:pt x="1872" y="4328"/>
                </a:lnTo>
                <a:cubicBezTo>
                  <a:pt x="2392" y="4072"/>
                  <a:pt x="3459" y="3330"/>
                  <a:pt x="3672" y="2555"/>
                </a:cubicBezTo>
                <a:cubicBezTo>
                  <a:pt x="3886" y="1781"/>
                  <a:pt x="3686" y="415"/>
                  <a:pt x="1552" y="0"/>
                </a:cubicBezTo>
                <a:lnTo>
                  <a:pt x="1325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8132" name="Freeform 4"/>
          <p:cNvSpPr>
            <a:spLocks/>
          </p:cNvSpPr>
          <p:nvPr/>
        </p:nvSpPr>
        <p:spPr bwMode="gray">
          <a:xfrm>
            <a:off x="4071938" y="0"/>
            <a:ext cx="5037137" cy="6870700"/>
          </a:xfrm>
          <a:custGeom>
            <a:avLst/>
            <a:gdLst>
              <a:gd name="T0" fmla="*/ 1325 w 3899"/>
              <a:gd name="T1" fmla="*/ 0 h 4328"/>
              <a:gd name="T2" fmla="*/ 3192 w 3899"/>
              <a:gd name="T3" fmla="*/ 2571 h 4328"/>
              <a:gd name="T4" fmla="*/ 0 w 3899"/>
              <a:gd name="T5" fmla="*/ 4328 h 4328"/>
              <a:gd name="T6" fmla="*/ 1872 w 3899"/>
              <a:gd name="T7" fmla="*/ 4328 h 4328"/>
              <a:gd name="T8" fmla="*/ 3672 w 3899"/>
              <a:gd name="T9" fmla="*/ 2555 h 4328"/>
              <a:gd name="T10" fmla="*/ 1552 w 3899"/>
              <a:gd name="T11" fmla="*/ 0 h 4328"/>
              <a:gd name="T12" fmla="*/ 1325 w 3899"/>
              <a:gd name="T13" fmla="*/ 0 h 4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99" h="4328">
                <a:moveTo>
                  <a:pt x="1325" y="0"/>
                </a:moveTo>
                <a:cubicBezTo>
                  <a:pt x="3262" y="270"/>
                  <a:pt x="3899" y="1621"/>
                  <a:pt x="3192" y="2571"/>
                </a:cubicBezTo>
                <a:cubicBezTo>
                  <a:pt x="2485" y="3521"/>
                  <a:pt x="1467" y="3978"/>
                  <a:pt x="0" y="4328"/>
                </a:cubicBezTo>
                <a:lnTo>
                  <a:pt x="1872" y="4328"/>
                </a:lnTo>
                <a:cubicBezTo>
                  <a:pt x="2392" y="4072"/>
                  <a:pt x="3459" y="3330"/>
                  <a:pt x="3672" y="2555"/>
                </a:cubicBezTo>
                <a:cubicBezTo>
                  <a:pt x="3886" y="1781"/>
                  <a:pt x="3686" y="415"/>
                  <a:pt x="1552" y="0"/>
                </a:cubicBezTo>
                <a:lnTo>
                  <a:pt x="1325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27451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6400800" cy="457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2000" b="0"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smtClean="0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dt" sz="quarter" idx="2"/>
          </p:nvPr>
        </p:nvSpPr>
        <p:spPr>
          <a:xfrm>
            <a:off x="762000" y="6461125"/>
            <a:ext cx="2133600" cy="320675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A557F5C6-7BEB-4D8E-AC18-89EA040A973C}" type="datetime1">
              <a:rPr lang="zh-TW" altLang="en-US" smtClean="0"/>
              <a:pPr>
                <a:defRPr/>
              </a:pPr>
              <a:t>2017/11/15</a:t>
            </a:fld>
            <a:endParaRPr lang="zh-TW" altLang="en-US" dirty="0"/>
          </a:p>
        </p:txBody>
      </p:sp>
      <p:sp>
        <p:nvSpPr>
          <p:cNvPr id="48136" name="Rectangle 8"/>
          <p:cNvSpPr>
            <a:spLocks noGrp="1" noChangeArrowheads="1"/>
          </p:cNvSpPr>
          <p:nvPr>
            <p:ph type="ftr" sz="quarter" idx="3"/>
          </p:nvPr>
        </p:nvSpPr>
        <p:spPr>
          <a:xfrm>
            <a:off x="6019800" y="6400800"/>
            <a:ext cx="2895600" cy="320675"/>
          </a:xfrm>
        </p:spPr>
        <p:txBody>
          <a:bodyPr/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48137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04800" y="6461125"/>
            <a:ext cx="457200" cy="320675"/>
          </a:xfrm>
        </p:spPr>
        <p:txBody>
          <a:bodyPr/>
          <a:lstStyle>
            <a:lvl1pPr>
              <a:defRPr sz="1400"/>
            </a:lvl1pPr>
          </a:lstStyle>
          <a:p>
            <a:r>
              <a:rPr lang="en-US" altLang="zh-TW" smtClean="0"/>
              <a:t>‹#›</a:t>
            </a:r>
            <a:endParaRPr lang="en-US" altLang="zh-TW" dirty="0" smtClean="0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2514600" y="1676400"/>
            <a:ext cx="5715000" cy="1752600"/>
          </a:xfrm>
        </p:spPr>
        <p:txBody>
          <a:bodyPr/>
          <a:lstStyle>
            <a:lvl1pPr algn="r">
              <a:defRPr sz="4400"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4318B-3585-4EE3-A90A-246BD644BC46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0ACF4-FB34-48C3-B1A9-11BBF233FD1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9022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9060A-8079-4077-9FD4-06ABF8AA1DCB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5469605"/>
      </p:ext>
    </p:extLst>
  </p:cSld>
  <p:clrMapOvr>
    <a:masterClrMapping/>
  </p:clrMapOvr>
  <p:hf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676400" y="1143000"/>
            <a:ext cx="3429000" cy="5211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57800" y="1143000"/>
            <a:ext cx="3429000" cy="5211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EEE24-5AED-4BDA-BF27-B6585177E504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269979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1D909-8FC7-41B7-95B2-58B125153CA6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58466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88457-9F6A-49A4-97B0-3AC5B534825D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7024164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E0DF2-75DF-46B3-B9C8-816F85F9EAE0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59019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C49AC-AA67-4948-9143-B3137F71B000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683001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CD190-4406-4462-8E64-1D7FFD978869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55596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D2B50-E936-441E-994E-257E3BC11F5D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947801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34200" y="228600"/>
            <a:ext cx="1752600" cy="61261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676400" y="228600"/>
            <a:ext cx="5105400" cy="612616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519E1-D30B-4F85-A515-97E7118091B1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282052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917" name="Object 13"/>
          <p:cNvGraphicFramePr>
            <a:graphicFrameLocks noChangeAspect="1"/>
          </p:cNvGraphicFramePr>
          <p:nvPr/>
        </p:nvGraphicFramePr>
        <p:xfrm>
          <a:off x="0" y="0"/>
          <a:ext cx="9144000" cy="517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8" name="Image" r:id="rId3" imgW="5663492" imgH="3326984" progId="Photoshop.Image.7">
                  <p:embed/>
                </p:oleObj>
              </mc:Choice>
              <mc:Fallback>
                <p:oleObj name="Image" r:id="rId3" imgW="5663492" imgH="3326984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0" y="0"/>
                        <a:ext cx="9144000" cy="5172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918" name="Rectangle 14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85800" y="4267200"/>
            <a:ext cx="7848600" cy="781050"/>
          </a:xfrm>
          <a:effectLst>
            <a:outerShdw dist="35921" dir="2700000" algn="ctr" rotWithShape="0">
              <a:schemeClr val="tx2"/>
            </a:outerShdw>
          </a:effectLst>
        </p:spPr>
        <p:txBody>
          <a:bodyPr/>
          <a:lstStyle>
            <a:lvl1pPr algn="l">
              <a:defRPr sz="4800"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smtClean="0"/>
          </a:p>
        </p:txBody>
      </p:sp>
      <p:sp>
        <p:nvSpPr>
          <p:cNvPr id="123912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95400" y="5486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smtClean="0"/>
          </a:p>
        </p:txBody>
      </p:sp>
      <p:sp>
        <p:nvSpPr>
          <p:cNvPr id="123913" name="Rectangle 9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672263"/>
            <a:ext cx="2133600" cy="168275"/>
          </a:xfrm>
        </p:spPr>
        <p:txBody>
          <a:bodyPr/>
          <a:lstStyle>
            <a:lvl1pPr algn="l">
              <a:defRPr sz="1400" b="0"/>
            </a:lvl1pPr>
          </a:lstStyle>
          <a:p>
            <a:pPr>
              <a:defRPr/>
            </a:pPr>
            <a:fld id="{A557F5C6-7BEB-4D8E-AC18-89EA040A973C}" type="datetime1">
              <a:rPr lang="zh-TW" altLang="en-US" smtClean="0"/>
              <a:pPr>
                <a:defRPr/>
              </a:pPr>
              <a:t>2017/11/15</a:t>
            </a:fld>
            <a:endParaRPr lang="zh-TW" altLang="en-US" dirty="0"/>
          </a:p>
        </p:txBody>
      </p:sp>
      <p:sp>
        <p:nvSpPr>
          <p:cNvPr id="123914" name="Rectangle 10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656388"/>
            <a:ext cx="2895600" cy="168275"/>
          </a:xfrm>
        </p:spPr>
        <p:txBody>
          <a:bodyPr/>
          <a:lstStyle>
            <a:lvl1pPr algn="ctr">
              <a:defRPr b="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23915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656388"/>
            <a:ext cx="2133600" cy="168275"/>
          </a:xfrm>
        </p:spPr>
        <p:txBody>
          <a:bodyPr/>
          <a:lstStyle>
            <a:lvl1pPr>
              <a:defRPr>
                <a:solidFill>
                  <a:srgbClr val="FEFEFE"/>
                </a:solidFill>
              </a:defRPr>
            </a:lvl1pPr>
          </a:lstStyle>
          <a:p>
            <a:r>
              <a:rPr lang="en-US" altLang="zh-TW" smtClean="0"/>
              <a:t>‹#›</a:t>
            </a:r>
            <a:endParaRPr lang="en-US" altLang="zh-TW" dirty="0" smtClean="0"/>
          </a:p>
        </p:txBody>
      </p:sp>
      <p:sp>
        <p:nvSpPr>
          <p:cNvPr id="123916" name="Text Box 12"/>
          <p:cNvSpPr txBox="1">
            <a:spLocks noChangeArrowheads="1"/>
          </p:cNvSpPr>
          <p:nvPr/>
        </p:nvSpPr>
        <p:spPr bwMode="ltGray">
          <a:xfrm>
            <a:off x="152400" y="2286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TW" sz="2400" b="1">
                <a:solidFill>
                  <a:srgbClr val="FEFEFE"/>
                </a:solidFill>
                <a:ea typeface="新細明體" charset="-120"/>
              </a:rPr>
              <a:t>LOGO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4318B-3585-4EE3-A90A-246BD644BC46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0ACF4-FB34-48C3-B1A9-11BBF233FD1A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1242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9060A-8079-4077-9FD4-06ABF8AA1DCB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1518225"/>
      </p:ext>
    </p:extLst>
  </p:cSld>
  <p:clrMapOvr>
    <a:masterClrMapping/>
  </p:clrMapOvr>
  <p:hf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3400" y="1295400"/>
            <a:ext cx="40005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86300" y="1295400"/>
            <a:ext cx="40005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EEE24-5AED-4BDA-BF27-B6585177E504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69424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1D909-8FC7-41B7-95B2-58B125153CA6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644136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88457-9F6A-49A4-97B0-3AC5B534825D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9457085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E0DF2-75DF-46B3-B9C8-816F85F9EAE0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68433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C49AC-AA67-4948-9143-B3137F71B000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050318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CD190-4406-4462-8E64-1D7FFD978869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965234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D2B50-E936-441E-994E-257E3BC11F5D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912873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109538"/>
            <a:ext cx="2286000" cy="60166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0" y="109538"/>
            <a:ext cx="6705600" cy="60166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519E1-D30B-4F85-A515-97E7118091B1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137900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09538"/>
            <a:ext cx="9144000" cy="5937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533400" y="1295400"/>
            <a:ext cx="4000500" cy="48307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86300" y="1295400"/>
            <a:ext cx="4000500" cy="48307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7315200" y="871538"/>
            <a:ext cx="1765300" cy="2714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9060A-8079-4077-9FD4-06ABF8AA1DCB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5791200" y="6477000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4343400" y="6553200"/>
            <a:ext cx="668338" cy="188913"/>
          </a:xfrm>
        </p:spPr>
        <p:txBody>
          <a:bodyPr/>
          <a:lstStyle>
            <a:lvl1pPr>
              <a:defRPr/>
            </a:lvl1pPr>
          </a:lstStyle>
          <a:p>
            <a:fld id="{DDB3A6EF-0CF6-4636-9E0E-C159AED8065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1111796"/>
      </p:ext>
    </p:extLst>
  </p:cSld>
  <p:clrMapOvr>
    <a:masterClrMapping/>
  </p:clrMapOvr>
  <p:hf hdr="0" ft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60" name="Freeform 36"/>
          <p:cNvSpPr>
            <a:spLocks/>
          </p:cNvSpPr>
          <p:nvPr/>
        </p:nvSpPr>
        <p:spPr bwMode="ltGray">
          <a:xfrm>
            <a:off x="0" y="1958975"/>
            <a:ext cx="9156700" cy="4899025"/>
          </a:xfrm>
          <a:custGeom>
            <a:avLst/>
            <a:gdLst>
              <a:gd name="T0" fmla="*/ 0 w 5768"/>
              <a:gd name="T1" fmla="*/ 0 h 3086"/>
              <a:gd name="T2" fmla="*/ 494 w 5768"/>
              <a:gd name="T3" fmla="*/ 185 h 3086"/>
              <a:gd name="T4" fmla="*/ 1112 w 5768"/>
              <a:gd name="T5" fmla="*/ 1526 h 3086"/>
              <a:gd name="T6" fmla="*/ 4128 w 5768"/>
              <a:gd name="T7" fmla="*/ 1662 h 3086"/>
              <a:gd name="T8" fmla="*/ 5768 w 5768"/>
              <a:gd name="T9" fmla="*/ 790 h 3086"/>
              <a:gd name="T10" fmla="*/ 5760 w 5768"/>
              <a:gd name="T11" fmla="*/ 3086 h 3086"/>
              <a:gd name="T12" fmla="*/ 0 w 5768"/>
              <a:gd name="T13" fmla="*/ 3086 h 3086"/>
              <a:gd name="T14" fmla="*/ 0 w 5768"/>
              <a:gd name="T15" fmla="*/ 0 h 3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68" h="3086">
                <a:moveTo>
                  <a:pt x="0" y="0"/>
                </a:moveTo>
                <a:cubicBezTo>
                  <a:pt x="233" y="103"/>
                  <a:pt x="494" y="178"/>
                  <a:pt x="494" y="185"/>
                </a:cubicBezTo>
                <a:cubicBezTo>
                  <a:pt x="494" y="192"/>
                  <a:pt x="320" y="1078"/>
                  <a:pt x="1112" y="1526"/>
                </a:cubicBezTo>
                <a:cubicBezTo>
                  <a:pt x="1904" y="1974"/>
                  <a:pt x="3056" y="1902"/>
                  <a:pt x="4128" y="1662"/>
                </a:cubicBezTo>
                <a:cubicBezTo>
                  <a:pt x="5200" y="1422"/>
                  <a:pt x="5672" y="900"/>
                  <a:pt x="5768" y="790"/>
                </a:cubicBezTo>
                <a:lnTo>
                  <a:pt x="5760" y="3086"/>
                </a:lnTo>
                <a:lnTo>
                  <a:pt x="0" y="3086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2431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2261" name="Freeform 37"/>
          <p:cNvSpPr>
            <a:spLocks/>
          </p:cNvSpPr>
          <p:nvPr/>
        </p:nvSpPr>
        <p:spPr bwMode="gray">
          <a:xfrm>
            <a:off x="-11113" y="-53975"/>
            <a:ext cx="4684713" cy="2035175"/>
          </a:xfrm>
          <a:custGeom>
            <a:avLst/>
            <a:gdLst>
              <a:gd name="T0" fmla="*/ 0 w 2951"/>
              <a:gd name="T1" fmla="*/ 1028 h 1282"/>
              <a:gd name="T2" fmla="*/ 549 w 2951"/>
              <a:gd name="T3" fmla="*/ 1275 h 1282"/>
              <a:gd name="T4" fmla="*/ 1598 w 2951"/>
              <a:gd name="T5" fmla="*/ 397 h 1282"/>
              <a:gd name="T6" fmla="*/ 2951 w 2951"/>
              <a:gd name="T7" fmla="*/ 34 h 1282"/>
              <a:gd name="T8" fmla="*/ 7 w 2951"/>
              <a:gd name="T9" fmla="*/ 34 h 1282"/>
              <a:gd name="T10" fmla="*/ 0 w 2951"/>
              <a:gd name="T11" fmla="*/ 1028 h 1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51" h="1282">
                <a:moveTo>
                  <a:pt x="0" y="1028"/>
                </a:moveTo>
                <a:cubicBezTo>
                  <a:pt x="90" y="1235"/>
                  <a:pt x="549" y="1282"/>
                  <a:pt x="549" y="1275"/>
                </a:cubicBezTo>
                <a:cubicBezTo>
                  <a:pt x="549" y="1268"/>
                  <a:pt x="727" y="794"/>
                  <a:pt x="1598" y="397"/>
                </a:cubicBezTo>
                <a:cubicBezTo>
                  <a:pt x="2469" y="0"/>
                  <a:pt x="2916" y="41"/>
                  <a:pt x="2951" y="34"/>
                </a:cubicBezTo>
                <a:lnTo>
                  <a:pt x="7" y="34"/>
                </a:lnTo>
                <a:lnTo>
                  <a:pt x="0" y="1028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2262" name="Freeform 38"/>
          <p:cNvSpPr>
            <a:spLocks/>
          </p:cNvSpPr>
          <p:nvPr/>
        </p:nvSpPr>
        <p:spPr bwMode="gray">
          <a:xfrm>
            <a:off x="1295400" y="125413"/>
            <a:ext cx="4168775" cy="2084387"/>
          </a:xfrm>
          <a:custGeom>
            <a:avLst/>
            <a:gdLst>
              <a:gd name="T0" fmla="*/ 109 w 2551"/>
              <a:gd name="T1" fmla="*/ 1145 h 1262"/>
              <a:gd name="T2" fmla="*/ 1273 w 2551"/>
              <a:gd name="T3" fmla="*/ 365 h 1262"/>
              <a:gd name="T4" fmla="*/ 2476 w 2551"/>
              <a:gd name="T5" fmla="*/ 257 h 1262"/>
              <a:gd name="T6" fmla="*/ 1571 w 2551"/>
              <a:gd name="T7" fmla="*/ 895 h 1262"/>
              <a:gd name="T8" fmla="*/ 109 w 2551"/>
              <a:gd name="T9" fmla="*/ 1145 h 1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51" h="1262">
                <a:moveTo>
                  <a:pt x="109" y="1145"/>
                </a:moveTo>
                <a:cubicBezTo>
                  <a:pt x="0" y="1028"/>
                  <a:pt x="323" y="730"/>
                  <a:pt x="1273" y="365"/>
                </a:cubicBezTo>
                <a:cubicBezTo>
                  <a:pt x="2223" y="0"/>
                  <a:pt x="2551" y="58"/>
                  <a:pt x="2476" y="257"/>
                </a:cubicBezTo>
                <a:cubicBezTo>
                  <a:pt x="2401" y="456"/>
                  <a:pt x="2016" y="710"/>
                  <a:pt x="1571" y="895"/>
                </a:cubicBezTo>
                <a:cubicBezTo>
                  <a:pt x="1126" y="1080"/>
                  <a:pt x="218" y="1262"/>
                  <a:pt x="109" y="1145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4235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2263" name="Freeform 39"/>
          <p:cNvSpPr>
            <a:spLocks/>
          </p:cNvSpPr>
          <p:nvPr/>
        </p:nvSpPr>
        <p:spPr bwMode="gray">
          <a:xfrm>
            <a:off x="1333500" y="0"/>
            <a:ext cx="7823200" cy="3556000"/>
          </a:xfrm>
          <a:custGeom>
            <a:avLst/>
            <a:gdLst>
              <a:gd name="T0" fmla="*/ 16 w 4928"/>
              <a:gd name="T1" fmla="*/ 1504 h 2240"/>
              <a:gd name="T2" fmla="*/ 2602 w 4928"/>
              <a:gd name="T3" fmla="*/ 878 h 2240"/>
              <a:gd name="T4" fmla="*/ 3007 w 4928"/>
              <a:gd name="T5" fmla="*/ 0 h 2240"/>
              <a:gd name="T6" fmla="*/ 4928 w 4928"/>
              <a:gd name="T7" fmla="*/ 0 h 2240"/>
              <a:gd name="T8" fmla="*/ 3528 w 4928"/>
              <a:gd name="T9" fmla="*/ 1512 h 2240"/>
              <a:gd name="T10" fmla="*/ 1256 w 4928"/>
              <a:gd name="T11" fmla="*/ 2216 h 2240"/>
              <a:gd name="T12" fmla="*/ 16 w 4928"/>
              <a:gd name="T13" fmla="*/ 1504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28" h="2240">
                <a:moveTo>
                  <a:pt x="16" y="1504"/>
                </a:moveTo>
                <a:cubicBezTo>
                  <a:pt x="1048" y="1720"/>
                  <a:pt x="2286" y="1084"/>
                  <a:pt x="2602" y="878"/>
                </a:cubicBezTo>
                <a:cubicBezTo>
                  <a:pt x="2918" y="672"/>
                  <a:pt x="3460" y="206"/>
                  <a:pt x="3007" y="0"/>
                </a:cubicBezTo>
                <a:lnTo>
                  <a:pt x="4928" y="0"/>
                </a:lnTo>
                <a:cubicBezTo>
                  <a:pt x="4925" y="288"/>
                  <a:pt x="4200" y="1108"/>
                  <a:pt x="3528" y="1512"/>
                </a:cubicBezTo>
                <a:cubicBezTo>
                  <a:pt x="2856" y="1916"/>
                  <a:pt x="1800" y="2240"/>
                  <a:pt x="1256" y="2216"/>
                </a:cubicBezTo>
                <a:cubicBezTo>
                  <a:pt x="712" y="2192"/>
                  <a:pt x="0" y="2128"/>
                  <a:pt x="16" y="1504"/>
                </a:cubicBezTo>
              </a:path>
            </a:pathLst>
          </a:custGeom>
          <a:gradFill rotWithShape="1">
            <a:gsLst>
              <a:gs pos="0">
                <a:schemeClr val="accent1">
                  <a:gamma/>
                  <a:tint val="30196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505200"/>
            <a:ext cx="7924800" cy="838200"/>
          </a:xfrm>
        </p:spPr>
        <p:txBody>
          <a:bodyPr/>
          <a:lstStyle>
            <a:lvl1pPr>
              <a:defRPr sz="4400">
                <a:solidFill>
                  <a:schemeClr val="tx2"/>
                </a:solidFill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447800" y="5029200"/>
            <a:ext cx="6324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smtClean="0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37325"/>
            <a:ext cx="2133600" cy="244475"/>
          </a:xfrm>
        </p:spPr>
        <p:txBody>
          <a:bodyPr/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37325"/>
            <a:ext cx="2133600" cy="244475"/>
          </a:xfrm>
        </p:spPr>
        <p:txBody>
          <a:bodyPr/>
          <a:lstStyle>
            <a:lvl1pPr>
              <a:defRPr sz="1400"/>
            </a:lvl1pPr>
          </a:lstStyle>
          <a:p>
            <a:fld id="{E6F1D2CB-5B08-48CF-85FD-A4C2E2ED1B61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4318B-3585-4EE3-A90A-246BD644BC46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3A0ACF4-FB34-48C3-B1A9-11BBF233FD1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93754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9060A-8079-4077-9FD4-06ABF8AA1DCB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46021169"/>
      </p:ext>
    </p:extLst>
  </p:cSld>
  <p:clrMapOvr>
    <a:masterClrMapping/>
  </p:clrMapOvr>
  <p:hf hdr="0" ft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EEE24-5AED-4BDA-BF27-B6585177E504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9487987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1D909-8FC7-41B7-95B2-58B125153CA6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374845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88457-9F6A-49A4-97B0-3AC5B534825D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9772297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E0DF2-75DF-46B3-B9C8-816F85F9EAE0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5317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C49AC-AA67-4948-9143-B3137F71B000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4136544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CD190-4406-4462-8E64-1D7FFD978869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0396656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D2B50-E936-441E-994E-257E3BC11F5D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9112003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6248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6248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519E1-D30B-4F85-A515-97E7118091B1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E10AC-3C74-4873-B7B3-FDE730FE42E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7636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oleObject" Target="../embeddings/oleObject1.bin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2" Type="http://schemas.openxmlformats.org/officeDocument/2006/relationships/slideLayout" Target="../slideLayouts/slideLayout69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oleObject" Target="../embeddings/oleObject3.bin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vmlDrawing" Target="../drawings/vmlDrawing3.v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335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79854-DD19-40EC-8EED-339A4F545C19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FE0DE-1DC1-4C30-A9B2-BC097ED32B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255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E3095-50CF-4C63-8541-6D228C11FFFB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FEDAC-70B6-4319-BB22-39EB07EE77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8454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51711-D6BA-472C-8593-39CD155AB76C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41B8D-8D2A-4A5E-80A0-FC93400C38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2466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51AF8-507E-44BC-8002-2BF5AACD4245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CD71-376B-4431-B4E1-3F7BF42CC2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7557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228600"/>
            <a:ext cx="7010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76400" y="64770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7959060A-8079-4077-9FD4-06ABF8AA1DCB}" type="datetime1">
              <a:rPr lang="zh-TW" altLang="en-US" smtClean="0"/>
              <a:pPr>
                <a:defRPr/>
              </a:pPr>
              <a:t>2017/11/15</a:t>
            </a:fld>
            <a:endParaRPr lang="zh-TW" altLang="en-US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 rot="-5400000">
            <a:off x="-1249362" y="5059362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82000" y="6477000"/>
            <a:ext cx="381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charset="-120"/>
              </a:defRPr>
            </a:lvl1pPr>
          </a:lstStyle>
          <a:p>
            <a:fld id="{DDB3A6EF-0CF6-4636-9E0E-C159AED8065D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4711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143000"/>
            <a:ext cx="701040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graphicFrame>
        <p:nvGraphicFramePr>
          <p:cNvPr id="47120" name="Object 16"/>
          <p:cNvGraphicFramePr>
            <a:graphicFrameLocks noChangeAspect="1"/>
          </p:cNvGraphicFramePr>
          <p:nvPr/>
        </p:nvGraphicFramePr>
        <p:xfrm>
          <a:off x="0" y="914400"/>
          <a:ext cx="1600200" cy="378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7" name="Image" r:id="rId14" imgW="6628571" imgH="9041270" progId="Photoshop.Image.7">
                  <p:embed/>
                </p:oleObj>
              </mc:Choice>
              <mc:Fallback>
                <p:oleObj name="Image" r:id="rId14" imgW="6628571" imgH="904127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5154" r="24231"/>
                      <a:stretch>
                        <a:fillRect/>
                      </a:stretch>
                    </p:blipFill>
                    <p:spPr bwMode="auto">
                      <a:xfrm>
                        <a:off x="0" y="914400"/>
                        <a:ext cx="1600200" cy="3789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22" name="Rectangle 18"/>
          <p:cNvSpPr>
            <a:spLocks noChangeArrowheads="1"/>
          </p:cNvSpPr>
          <p:nvPr/>
        </p:nvSpPr>
        <p:spPr bwMode="auto">
          <a:xfrm>
            <a:off x="0" y="0"/>
            <a:ext cx="1600200" cy="9906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7126" name="Freeform 22"/>
          <p:cNvSpPr>
            <a:spLocks/>
          </p:cNvSpPr>
          <p:nvPr/>
        </p:nvSpPr>
        <p:spPr bwMode="gray">
          <a:xfrm>
            <a:off x="0" y="0"/>
            <a:ext cx="1447800" cy="2800350"/>
          </a:xfrm>
          <a:custGeom>
            <a:avLst/>
            <a:gdLst>
              <a:gd name="T0" fmla="*/ 601 w 912"/>
              <a:gd name="T1" fmla="*/ 1764 h 1764"/>
              <a:gd name="T2" fmla="*/ 242 w 912"/>
              <a:gd name="T3" fmla="*/ 634 h 1764"/>
              <a:gd name="T4" fmla="*/ 912 w 912"/>
              <a:gd name="T5" fmla="*/ 0 h 1764"/>
              <a:gd name="T6" fmla="*/ 395 w 912"/>
              <a:gd name="T7" fmla="*/ 0 h 1764"/>
              <a:gd name="T8" fmla="*/ 51 w 912"/>
              <a:gd name="T9" fmla="*/ 723 h 1764"/>
              <a:gd name="T10" fmla="*/ 548 w 912"/>
              <a:gd name="T11" fmla="*/ 1764 h 1764"/>
              <a:gd name="T12" fmla="*/ 601 w 912"/>
              <a:gd name="T13" fmla="*/ 1764 h 1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2" h="1764">
                <a:moveTo>
                  <a:pt x="601" y="1764"/>
                </a:moveTo>
                <a:cubicBezTo>
                  <a:pt x="147" y="1654"/>
                  <a:pt x="76" y="1020"/>
                  <a:pt x="242" y="634"/>
                </a:cubicBezTo>
                <a:cubicBezTo>
                  <a:pt x="408" y="245"/>
                  <a:pt x="568" y="144"/>
                  <a:pt x="912" y="0"/>
                </a:cubicBezTo>
                <a:lnTo>
                  <a:pt x="395" y="0"/>
                </a:lnTo>
                <a:cubicBezTo>
                  <a:pt x="273" y="104"/>
                  <a:pt x="101" y="407"/>
                  <a:pt x="51" y="723"/>
                </a:cubicBezTo>
                <a:cubicBezTo>
                  <a:pt x="0" y="1038"/>
                  <a:pt x="47" y="1596"/>
                  <a:pt x="548" y="1764"/>
                </a:cubicBezTo>
                <a:lnTo>
                  <a:pt x="601" y="176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7124" name="Rectangle 20"/>
          <p:cNvSpPr>
            <a:spLocks noChangeArrowheads="1"/>
          </p:cNvSpPr>
          <p:nvPr/>
        </p:nvSpPr>
        <p:spPr bwMode="auto">
          <a:xfrm>
            <a:off x="0" y="914400"/>
            <a:ext cx="9144000" cy="76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" name="投影片編號版面配置區 5"/>
          <p:cNvSpPr txBox="1">
            <a:spLocks/>
          </p:cNvSpPr>
          <p:nvPr userDrawn="1"/>
        </p:nvSpPr>
        <p:spPr>
          <a:xfrm>
            <a:off x="6841044" y="65106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FFDAA-405C-4D5E-AF44-723E83FCFED6}" type="slidenum">
              <a:rPr kumimoji="0" lang="zh-TW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 i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u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4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1" name="Rectangle 21"/>
          <p:cNvSpPr>
            <a:spLocks noChangeArrowheads="1"/>
          </p:cNvSpPr>
          <p:nvPr/>
        </p:nvSpPr>
        <p:spPr bwMode="ltGray">
          <a:xfrm>
            <a:off x="7239000" y="914400"/>
            <a:ext cx="1905000" cy="2286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aphicFrame>
        <p:nvGraphicFramePr>
          <p:cNvPr id="122895" name="Object 15"/>
          <p:cNvGraphicFramePr>
            <a:graphicFrameLocks noChangeAspect="1"/>
          </p:cNvGraphicFramePr>
          <p:nvPr/>
        </p:nvGraphicFramePr>
        <p:xfrm>
          <a:off x="2484438" y="2354263"/>
          <a:ext cx="6659562" cy="450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34" name="Image" r:id="rId15" imgW="5663492" imgH="3326984" progId="Photoshop.Image.7">
                  <p:embed/>
                </p:oleObj>
              </mc:Choice>
              <mc:Fallback>
                <p:oleObj name="Image" r:id="rId15" imgW="5663492" imgH="3326984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2354263"/>
                        <a:ext cx="6659562" cy="4503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896" name="Rectangle 16"/>
          <p:cNvSpPr>
            <a:spLocks noChangeArrowheads="1"/>
          </p:cNvSpPr>
          <p:nvPr/>
        </p:nvSpPr>
        <p:spPr bwMode="ltGray">
          <a:xfrm>
            <a:off x="0" y="-1588"/>
            <a:ext cx="9144000" cy="83820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ltGray">
          <a:xfrm flipV="1">
            <a:off x="0" y="844550"/>
            <a:ext cx="9144000" cy="8731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2898" name="Line 18"/>
          <p:cNvSpPr>
            <a:spLocks noChangeShapeType="1"/>
          </p:cNvSpPr>
          <p:nvPr/>
        </p:nvSpPr>
        <p:spPr bwMode="ltGray">
          <a:xfrm>
            <a:off x="0" y="876300"/>
            <a:ext cx="9144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ltGray">
          <a:xfrm>
            <a:off x="0" y="188913"/>
            <a:ext cx="9144000" cy="1270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2900" name="Rectangle 20"/>
          <p:cNvSpPr>
            <a:spLocks noChangeArrowheads="1"/>
          </p:cNvSpPr>
          <p:nvPr/>
        </p:nvSpPr>
        <p:spPr bwMode="ltGray">
          <a:xfrm>
            <a:off x="0" y="350838"/>
            <a:ext cx="9144000" cy="698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2890" name="Rectangle 10"/>
          <p:cNvSpPr>
            <a:spLocks noGrp="1" noChangeArrowheads="1"/>
          </p:cNvSpPr>
          <p:nvPr>
            <p:ph type="title"/>
          </p:nvPr>
        </p:nvSpPr>
        <p:spPr bwMode="white">
          <a:xfrm>
            <a:off x="0" y="109538"/>
            <a:ext cx="9144000" cy="59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2289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95400"/>
            <a:ext cx="81534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2289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15200" y="871538"/>
            <a:ext cx="1765300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FEFEFE"/>
                </a:solidFill>
                <a:ea typeface="新細明體" charset="-120"/>
              </a:defRPr>
            </a:lvl1pPr>
          </a:lstStyle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12289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477000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ea typeface="新細明體" charset="-120"/>
              </a:defRPr>
            </a:lvl1pPr>
          </a:lstStyle>
          <a:p>
            <a:endParaRPr lang="zh-TW" altLang="en-US"/>
          </a:p>
        </p:txBody>
      </p:sp>
      <p:sp>
        <p:nvSpPr>
          <p:cNvPr id="12289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43400" y="6553200"/>
            <a:ext cx="66833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新細明體" charset="-120"/>
              </a:defRPr>
            </a:lvl1pPr>
          </a:lstStyle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投影片編號版面配置區 5"/>
          <p:cNvSpPr txBox="1">
            <a:spLocks/>
          </p:cNvSpPr>
          <p:nvPr userDrawn="1"/>
        </p:nvSpPr>
        <p:spPr>
          <a:xfrm>
            <a:off x="6841044" y="65106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FFDAA-405C-4D5E-AF44-723E83FCFED6}" type="slidenum">
              <a:rPr kumimoji="0" lang="zh-TW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Ü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4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9" name="Rectangle 59"/>
          <p:cNvSpPr>
            <a:spLocks noChangeArrowheads="1"/>
          </p:cNvSpPr>
          <p:nvPr/>
        </p:nvSpPr>
        <p:spPr bwMode="auto">
          <a:xfrm>
            <a:off x="5181600" y="0"/>
            <a:ext cx="3962400" cy="1600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1260" name="Freeform 60"/>
          <p:cNvSpPr>
            <a:spLocks/>
          </p:cNvSpPr>
          <p:nvPr/>
        </p:nvSpPr>
        <p:spPr bwMode="ltGray">
          <a:xfrm>
            <a:off x="0" y="830263"/>
            <a:ext cx="9144000" cy="2992437"/>
          </a:xfrm>
          <a:custGeom>
            <a:avLst/>
            <a:gdLst>
              <a:gd name="T0" fmla="*/ 4 w 5766"/>
              <a:gd name="T1" fmla="*/ 14 h 1885"/>
              <a:gd name="T2" fmla="*/ 205 w 5766"/>
              <a:gd name="T3" fmla="*/ 95 h 1885"/>
              <a:gd name="T4" fmla="*/ 745 w 5766"/>
              <a:gd name="T5" fmla="*/ 553 h 1885"/>
              <a:gd name="T6" fmla="*/ 2409 w 5766"/>
              <a:gd name="T7" fmla="*/ 210 h 1885"/>
              <a:gd name="T8" fmla="*/ 4090 w 5766"/>
              <a:gd name="T9" fmla="*/ 6 h 1885"/>
              <a:gd name="T10" fmla="*/ 5766 w 5766"/>
              <a:gd name="T11" fmla="*/ 484 h 1885"/>
              <a:gd name="T12" fmla="*/ 5760 w 5766"/>
              <a:gd name="T13" fmla="*/ 1885 h 1885"/>
              <a:gd name="T14" fmla="*/ 0 w 5766"/>
              <a:gd name="T15" fmla="*/ 1885 h 1885"/>
              <a:gd name="T16" fmla="*/ 4 w 5766"/>
              <a:gd name="T17" fmla="*/ 14 h 1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6" h="1885">
                <a:moveTo>
                  <a:pt x="4" y="14"/>
                </a:moveTo>
                <a:cubicBezTo>
                  <a:pt x="98" y="59"/>
                  <a:pt x="205" y="92"/>
                  <a:pt x="205" y="95"/>
                </a:cubicBezTo>
                <a:cubicBezTo>
                  <a:pt x="205" y="98"/>
                  <a:pt x="105" y="565"/>
                  <a:pt x="745" y="553"/>
                </a:cubicBezTo>
                <a:cubicBezTo>
                  <a:pt x="1385" y="541"/>
                  <a:pt x="1490" y="420"/>
                  <a:pt x="2409" y="210"/>
                </a:cubicBezTo>
                <a:cubicBezTo>
                  <a:pt x="3328" y="0"/>
                  <a:pt x="3712" y="6"/>
                  <a:pt x="4090" y="6"/>
                </a:cubicBezTo>
                <a:cubicBezTo>
                  <a:pt x="4468" y="6"/>
                  <a:pt x="5472" y="138"/>
                  <a:pt x="5766" y="484"/>
                </a:cubicBezTo>
                <a:lnTo>
                  <a:pt x="5760" y="1885"/>
                </a:lnTo>
                <a:lnTo>
                  <a:pt x="0" y="1885"/>
                </a:lnTo>
                <a:lnTo>
                  <a:pt x="4" y="1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261" name="Freeform 61"/>
          <p:cNvSpPr>
            <a:spLocks/>
          </p:cNvSpPr>
          <p:nvPr/>
        </p:nvSpPr>
        <p:spPr bwMode="gray">
          <a:xfrm>
            <a:off x="566738" y="23813"/>
            <a:ext cx="1655762" cy="904875"/>
          </a:xfrm>
          <a:custGeom>
            <a:avLst/>
            <a:gdLst>
              <a:gd name="T0" fmla="*/ 109 w 2557"/>
              <a:gd name="T1" fmla="*/ 1183 h 1300"/>
              <a:gd name="T2" fmla="*/ 1279 w 2557"/>
              <a:gd name="T3" fmla="*/ 365 h 1300"/>
              <a:gd name="T4" fmla="*/ 2482 w 2557"/>
              <a:gd name="T5" fmla="*/ 257 h 1300"/>
              <a:gd name="T6" fmla="*/ 1577 w 2557"/>
              <a:gd name="T7" fmla="*/ 895 h 1300"/>
              <a:gd name="T8" fmla="*/ 109 w 2557"/>
              <a:gd name="T9" fmla="*/ 1183 h 1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57" h="1300">
                <a:moveTo>
                  <a:pt x="109" y="1183"/>
                </a:moveTo>
                <a:cubicBezTo>
                  <a:pt x="0" y="1066"/>
                  <a:pt x="329" y="730"/>
                  <a:pt x="1279" y="365"/>
                </a:cubicBezTo>
                <a:cubicBezTo>
                  <a:pt x="2229" y="0"/>
                  <a:pt x="2557" y="58"/>
                  <a:pt x="2482" y="257"/>
                </a:cubicBezTo>
                <a:cubicBezTo>
                  <a:pt x="2407" y="456"/>
                  <a:pt x="2022" y="710"/>
                  <a:pt x="1577" y="895"/>
                </a:cubicBezTo>
                <a:cubicBezTo>
                  <a:pt x="1132" y="1080"/>
                  <a:pt x="218" y="1300"/>
                  <a:pt x="109" y="1183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3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262" name="Freeform 62"/>
          <p:cNvSpPr>
            <a:spLocks/>
          </p:cNvSpPr>
          <p:nvPr/>
        </p:nvSpPr>
        <p:spPr bwMode="gray">
          <a:xfrm>
            <a:off x="-6350" y="-28575"/>
            <a:ext cx="1900238" cy="885825"/>
          </a:xfrm>
          <a:custGeom>
            <a:avLst/>
            <a:gdLst>
              <a:gd name="T0" fmla="*/ 4 w 1197"/>
              <a:gd name="T1" fmla="*/ 445 h 558"/>
              <a:gd name="T2" fmla="*/ 248 w 1197"/>
              <a:gd name="T3" fmla="*/ 513 h 558"/>
              <a:gd name="T4" fmla="*/ 649 w 1197"/>
              <a:gd name="T5" fmla="*/ 174 h 558"/>
              <a:gd name="T6" fmla="*/ 1197 w 1197"/>
              <a:gd name="T7" fmla="*/ 18 h 558"/>
              <a:gd name="T8" fmla="*/ 0 w 1197"/>
              <a:gd name="T9" fmla="*/ 15 h 558"/>
              <a:gd name="T10" fmla="*/ 4 w 1197"/>
              <a:gd name="T11" fmla="*/ 445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97" h="558">
                <a:moveTo>
                  <a:pt x="4" y="445"/>
                </a:moveTo>
                <a:cubicBezTo>
                  <a:pt x="45" y="528"/>
                  <a:pt x="141" y="558"/>
                  <a:pt x="248" y="513"/>
                </a:cubicBezTo>
                <a:cubicBezTo>
                  <a:pt x="248" y="510"/>
                  <a:pt x="294" y="347"/>
                  <a:pt x="649" y="174"/>
                </a:cubicBezTo>
                <a:cubicBezTo>
                  <a:pt x="1004" y="0"/>
                  <a:pt x="1183" y="21"/>
                  <a:pt x="1197" y="18"/>
                </a:cubicBezTo>
                <a:lnTo>
                  <a:pt x="0" y="15"/>
                </a:lnTo>
                <a:lnTo>
                  <a:pt x="4" y="445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42353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263" name="Freeform 63"/>
          <p:cNvSpPr>
            <a:spLocks/>
          </p:cNvSpPr>
          <p:nvPr/>
        </p:nvSpPr>
        <p:spPr bwMode="gray">
          <a:xfrm>
            <a:off x="539750" y="-4763"/>
            <a:ext cx="2736850" cy="1420813"/>
          </a:xfrm>
          <a:custGeom>
            <a:avLst/>
            <a:gdLst>
              <a:gd name="T0" fmla="*/ 13 w 1724"/>
              <a:gd name="T1" fmla="*/ 663 h 895"/>
              <a:gd name="T2" fmla="*/ 1024 w 1724"/>
              <a:gd name="T3" fmla="*/ 384 h 895"/>
              <a:gd name="T4" fmla="*/ 1184 w 1724"/>
              <a:gd name="T5" fmla="*/ 0 h 895"/>
              <a:gd name="T6" fmla="*/ 1724 w 1724"/>
              <a:gd name="T7" fmla="*/ 3 h 895"/>
              <a:gd name="T8" fmla="*/ 1336 w 1724"/>
              <a:gd name="T9" fmla="*/ 539 h 895"/>
              <a:gd name="T10" fmla="*/ 370 w 1724"/>
              <a:gd name="T11" fmla="*/ 887 h 895"/>
              <a:gd name="T12" fmla="*/ 13 w 1724"/>
              <a:gd name="T13" fmla="*/ 663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24" h="895">
                <a:moveTo>
                  <a:pt x="13" y="663"/>
                </a:moveTo>
                <a:cubicBezTo>
                  <a:pt x="445" y="755"/>
                  <a:pt x="899" y="475"/>
                  <a:pt x="1024" y="384"/>
                </a:cubicBezTo>
                <a:cubicBezTo>
                  <a:pt x="1149" y="294"/>
                  <a:pt x="1361" y="90"/>
                  <a:pt x="1184" y="0"/>
                </a:cubicBezTo>
                <a:lnTo>
                  <a:pt x="1724" y="3"/>
                </a:lnTo>
                <a:cubicBezTo>
                  <a:pt x="1715" y="99"/>
                  <a:pt x="1601" y="331"/>
                  <a:pt x="1336" y="539"/>
                </a:cubicBezTo>
                <a:cubicBezTo>
                  <a:pt x="1071" y="747"/>
                  <a:pt x="644" y="879"/>
                  <a:pt x="370" y="887"/>
                </a:cubicBezTo>
                <a:cubicBezTo>
                  <a:pt x="97" y="895"/>
                  <a:pt x="0" y="750"/>
                  <a:pt x="13" y="663"/>
                </a:cubicBezTo>
              </a:path>
            </a:pathLst>
          </a:custGeom>
          <a:gradFill rotWithShape="1">
            <a:gsLst>
              <a:gs pos="0">
                <a:schemeClr val="accent2">
                  <a:gamma/>
                  <a:tint val="51373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33400" y="152400"/>
            <a:ext cx="8153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75425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新細明體" charset="-120"/>
              </a:defRPr>
            </a:lvl1pPr>
          </a:lstStyle>
          <a:p>
            <a:fld id="{1A27C85A-A504-423E-8078-AB7FB6107DF7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75425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charset="-120"/>
              </a:defRPr>
            </a:lvl1pPr>
          </a:lstStyle>
          <a:p>
            <a:fld id="{F42DA40D-7A6F-495B-A29A-BAAFE0B4A09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1264" name="Rectangle 6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13088" y="6538913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新細明體" charset="-120"/>
              </a:defRPr>
            </a:lvl1pPr>
          </a:lstStyle>
          <a:p>
            <a:endParaRPr lang="zh-TW" altLang="en-US"/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6841044" y="65106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FFDAA-405C-4D5E-AF44-723E83FCFED6}" type="slidenum">
              <a:rPr kumimoji="0" lang="zh-TW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iming>
    <p:tnLst>
      <p:par>
        <p:cTn id="1" dur="indefinite" restart="never" nodeType="tmRoot"/>
      </p:par>
    </p:tnLst>
  </p:timing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11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16632"/>
            <a:ext cx="8060432" cy="665609"/>
          </a:xfrm>
        </p:spPr>
        <p:txBody>
          <a:bodyPr anchor="b"/>
          <a:lstStyle/>
          <a:p>
            <a:pPr eaLnBrk="0" hangingPunct="0"/>
            <a:r>
              <a:rPr lang="zh-TW" altLang="en-US" sz="3000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我國出席 </a:t>
            </a:r>
            <a:r>
              <a:rPr lang="en-US" altLang="zh-TW" sz="3000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2017 </a:t>
            </a:r>
            <a:r>
              <a:rPr lang="zh-TW" altLang="en-US" sz="300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300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APEC </a:t>
            </a:r>
            <a:r>
              <a:rPr lang="zh-TW" altLang="en-US" sz="3000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年度部長會議報告</a:t>
            </a:r>
            <a:endParaRPr lang="zh-TW" altLang="en-US" sz="3000" dirty="0">
              <a:solidFill>
                <a:srgbClr val="C00000"/>
              </a:solidFill>
              <a:latin typeface="Calibri" pitchFamily="34" charset="0"/>
              <a:ea typeface="標楷體" pitchFamily="65" charset="-120"/>
            </a:endParaRP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908720"/>
            <a:ext cx="8640960" cy="5688632"/>
          </a:xfrm>
        </p:spPr>
        <p:txBody>
          <a:bodyPr>
            <a:normAutofit fontScale="77500" lnSpcReduction="20000"/>
          </a:bodyPr>
          <a:lstStyle/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Font typeface="Wingdings" pitchFamily="2" charset="2"/>
              <a:buChar char="n"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會議時間：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kern="12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kern="12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日</a:t>
            </a:r>
            <a:endParaRPr lang="zh-TW" altLang="en-US" sz="2800" b="1" kern="12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Font typeface="Wingdings" pitchFamily="2" charset="2"/>
              <a:buChar char="n"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會議地點：</a:t>
            </a:r>
            <a:r>
              <a:rPr lang="zh-TW" altLang="en-US" sz="2800" b="1" kern="1200" noProof="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越南  峴港</a:t>
            </a:r>
            <a:endParaRPr lang="zh-TW" altLang="en-US" sz="2800" b="1" kern="1200" dirty="0" smtClean="0">
              <a:solidFill>
                <a:srgbClr val="000000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Font typeface="Wingdings" pitchFamily="2" charset="2"/>
              <a:buChar char="n"/>
            </a:pPr>
            <a:r>
              <a:rPr lang="zh-TW" altLang="en-US" sz="2800" b="1" kern="120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大會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主題：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創造新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動能、</a:t>
            </a:r>
            <a:r>
              <a:rPr lang="zh-TW" altLang="zh-TW" sz="28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育成共同未來</a:t>
            </a:r>
            <a:r>
              <a:rPr lang="en-US" altLang="zh-TW" sz="28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</a:p>
          <a:p>
            <a:pPr marL="0" lvl="0" indent="0" fontAlgn="auto"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Tx/>
              <a:buNone/>
            </a:pPr>
            <a:r>
              <a:rPr lang="en-US" altLang="zh-TW" sz="23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( Creating </a:t>
            </a:r>
            <a:r>
              <a:rPr lang="en-US" altLang="zh-TW" sz="23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new dynamism, fostering a shared future</a:t>
            </a:r>
            <a:r>
              <a:rPr lang="en-US" altLang="zh-TW" sz="23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Font typeface="Wingdings" pitchFamily="2" charset="2"/>
              <a:buChar char="n"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部長會議討論重點：</a:t>
            </a: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542925" lvl="1" indent="-95250" defTabSz="787400" fontAlgn="auto">
              <a:spcAft>
                <a:spcPts val="600"/>
              </a:spcAft>
              <a:buClrTx/>
              <a:buSzTx/>
              <a:buFont typeface="+mj-lt"/>
              <a:buAutoNum type="arabicPeriod"/>
            </a:pPr>
            <a:r>
              <a:rPr lang="zh-TW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區域</a:t>
            </a:r>
            <a:r>
              <a:rPr lang="zh-TW" altLang="zh-TW" sz="2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及全球經濟情勢與</a:t>
            </a:r>
            <a:r>
              <a:rPr lang="en-US" altLang="zh-TW" sz="2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zh-TW" sz="2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的領導地位</a:t>
            </a:r>
            <a:r>
              <a:rPr lang="en-US" altLang="zh-TW" sz="2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經濟部</a:t>
            </a:r>
            <a:r>
              <a:rPr lang="en-US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542925" lvl="1" indent="-95250" defTabSz="787400" fontAlgn="auto">
              <a:spcAft>
                <a:spcPts val="600"/>
              </a:spcAft>
              <a:buClrTx/>
              <a:buSzTx/>
              <a:buFont typeface="+mj-lt"/>
              <a:buAutoNum type="arabicPeriod"/>
            </a:pPr>
            <a:r>
              <a:rPr lang="zh-TW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成長的新動能</a:t>
            </a:r>
            <a:r>
              <a:rPr lang="zh-TW" altLang="en-US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國發</a:t>
            </a:r>
            <a:r>
              <a:rPr lang="zh-TW" altLang="en-US" sz="2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</a:t>
            </a:r>
            <a:r>
              <a:rPr lang="en-US" altLang="zh-TW" sz="2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endParaRPr lang="en-US" altLang="zh-TW" sz="2600" b="1" kern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1" indent="447675" defTabSz="787400" fontAlgn="auto">
              <a:lnSpc>
                <a:spcPts val="1400"/>
              </a:lnSpc>
              <a:spcAft>
                <a:spcPts val="600"/>
              </a:spcAft>
              <a:buClrTx/>
              <a:buSzTx/>
              <a:buNone/>
            </a:pPr>
            <a:r>
              <a:rPr lang="en-US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推動永續、創新及包容成長</a:t>
            </a:r>
            <a:endParaRPr lang="en-US" altLang="zh-TW" sz="2300" kern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1" indent="447675" defTabSz="787400" fontAlgn="auto">
              <a:lnSpc>
                <a:spcPts val="1400"/>
              </a:lnSpc>
              <a:spcAft>
                <a:spcPts val="600"/>
              </a:spcAft>
              <a:buClrTx/>
              <a:buSzTx/>
              <a:buNone/>
            </a:pPr>
            <a:r>
              <a:rPr lang="en-US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</a:t>
            </a:r>
            <a:r>
              <a:rPr lang="zh-TW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強化糧食安全與永續農業以因應氣候變遷</a:t>
            </a:r>
            <a:endParaRPr lang="en-US" altLang="zh-TW" sz="2300" kern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1" indent="180975" defTabSz="787400" fontAlgn="auto">
              <a:spcAft>
                <a:spcPts val="600"/>
              </a:spcAft>
              <a:buClrTx/>
              <a:buSzTx/>
              <a:buNone/>
            </a:pPr>
            <a:r>
              <a:rPr lang="en-US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區域經濟整合的新動能</a:t>
            </a:r>
            <a:r>
              <a:rPr lang="en-US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經濟部</a:t>
            </a:r>
            <a:r>
              <a:rPr lang="en-US" altLang="zh-TW" sz="2600" b="1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266700" lvl="1" indent="447675" defTabSz="787400" fontAlgn="auto">
              <a:lnSpc>
                <a:spcPts val="1400"/>
              </a:lnSpc>
              <a:spcAft>
                <a:spcPts val="600"/>
              </a:spcAft>
              <a:buClrTx/>
              <a:buSzTx/>
              <a:buNone/>
            </a:pPr>
            <a:r>
              <a:rPr lang="en-US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深化區域經濟整合</a:t>
            </a:r>
          </a:p>
          <a:p>
            <a:pPr marL="266700" lvl="1" indent="447675" defTabSz="787400" fontAlgn="auto">
              <a:lnSpc>
                <a:spcPts val="1400"/>
              </a:lnSpc>
              <a:spcAft>
                <a:spcPts val="1200"/>
              </a:spcAft>
              <a:buClrTx/>
              <a:buSzTx/>
              <a:buNone/>
            </a:pPr>
            <a:r>
              <a:rPr lang="en-US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</a:t>
            </a:r>
            <a:r>
              <a:rPr lang="zh-TW" altLang="zh-TW" sz="23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zh-TW" altLang="zh-TW" sz="2300" kern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數位時代強化微中小型企業競爭力及創新</a:t>
            </a:r>
            <a:endParaRPr lang="en-US" altLang="zh-TW" sz="2300" kern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Font typeface="Wingdings" pitchFamily="2" charset="2"/>
              <a:buChar char="n"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我國代表：</a:t>
            </a:r>
            <a:r>
              <a:rPr lang="zh-TW" altLang="en-US" sz="2800" b="1" kern="12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國發會  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陳主委美伶</a:t>
            </a:r>
            <a:endParaRPr lang="en-US" altLang="zh-TW" sz="2800" b="1" kern="12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None/>
            </a:pPr>
            <a:r>
              <a:rPr lang="en-US" altLang="zh-TW" sz="2800" b="1" kern="12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                      </a:t>
            </a:r>
            <a:r>
              <a:rPr lang="zh-TW" altLang="en-US" sz="2800" b="1" kern="12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經濟部  沈部長榮津</a:t>
            </a:r>
            <a:endParaRPr lang="en-US" altLang="zh-TW" sz="2800" b="1" kern="12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lvl="0" indent="0" fontAlgn="auto">
              <a:spcAft>
                <a:spcPts val="600"/>
              </a:spcAft>
              <a:buClr>
                <a:srgbClr val="C00000"/>
              </a:buClr>
              <a:buSzTx/>
              <a:buFont typeface="Wingdings" pitchFamily="2" charset="2"/>
              <a:buChar char="n"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會後發布：</a:t>
            </a:r>
            <a:r>
              <a:rPr lang="zh-TW" altLang="en-US" sz="2800" b="1" kern="12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年度部長聯合聲明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副標題 2"/>
          <p:cNvSpPr>
            <a:spLocks/>
          </p:cNvSpPr>
          <p:nvPr/>
        </p:nvSpPr>
        <p:spPr bwMode="auto">
          <a:xfrm>
            <a:off x="755650" y="2105025"/>
            <a:ext cx="7920038" cy="1900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6575" indent="-361950" eaLnBrk="0" hangingPunct="0">
              <a:spcBef>
                <a:spcPct val="20000"/>
              </a:spcBef>
              <a:buClr>
                <a:srgbClr val="0066CC"/>
              </a:buClr>
              <a:buFont typeface="Wingdings" pitchFamily="2" charset="2"/>
              <a:buChar char="n"/>
            </a:pPr>
            <a:endParaRPr kumimoji="0"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9512" y="836712"/>
            <a:ext cx="8728970" cy="68121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u="sng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我國發言要點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各會員體應在互惠共贏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的共同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目標下，追求最大化的自由貿易。無論是雙邊或區域性多邊貿易談判，都應鼓勵及擴大，不應排除任何一個有意願參與的成員。</a:t>
            </a:r>
            <a:r>
              <a:rPr lang="zh-HK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我國盼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參與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TPP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RCEP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等區域經濟整合。</a:t>
            </a:r>
            <a:endParaRPr lang="en-US" altLang="zh-TW" sz="2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面對數位科技，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應思考如何為企業創造新的商業模式及經濟利益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技能訓練</a:t>
            </a:r>
            <a:r>
              <a:rPr lang="zh-TW" altLang="en-US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倡議「亞太技能建構聯盟」計畫，在臺設立「亞太技能建構中心」國際職訓園區，第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年印尼、馬、菲、泰、越等派員參訓，歡迎其他會員體派員來台受訓。</a:t>
            </a: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女性經濟參與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：強調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我國提出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 GIFTS (Gendered Innovation for Technology and Science)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倡議，及與美國共同發起成立「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婦女與經濟子基金」，實現女性廣泛參與經濟活動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氣候變遷為全球糧食安全重大挑戰：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我於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年提出「強化公私夥伴關係降低供應鏈糧食損失」多年期計畫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(2013-2018)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，明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(2018)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年我國將與巴紐共同在臺合辦「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 2018 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降低糧食損失與浪費高階政策對話」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支持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WTO</a:t>
            </a:r>
            <a:r>
              <a:rPr lang="zh-TW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多邊</a:t>
            </a:r>
            <a:r>
              <a:rPr lang="zh-HK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貿易</a:t>
            </a:r>
            <a:r>
              <a:rPr lang="zh-TW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體系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盼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MC11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達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成具體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成果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呼籲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因應數位科技發展，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WTO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應積極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回應企業的需求，特別是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有利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中小企業及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數位產業發展的議題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2300"/>
              </a:lnSpc>
              <a:spcBef>
                <a:spcPts val="2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貢獻我國協助中小企業經驗：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年提出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中小企業的倡議，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包括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機會</a:t>
            </a:r>
            <a:r>
              <a:rPr lang="zh-HK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中心計畫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(ADOC)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 O2O(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網路到實體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倡議</a:t>
            </a:r>
            <a:r>
              <a:rPr lang="zh-TW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等。</a:t>
            </a:r>
            <a:endParaRPr lang="en-US" altLang="zh-TW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endParaRPr lang="en-US" altLang="zh-HK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95536" y="116632"/>
            <a:ext cx="8060432" cy="665609"/>
          </a:xfrm>
          <a:prstGeom prst="rect">
            <a:avLst/>
          </a:prstGeom>
        </p:spPr>
        <p:txBody>
          <a:bodyPr anchor="b"/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我國出席 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2017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APEC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年度部長會議報告</a:t>
            </a:r>
            <a:endParaRPr kumimoji="0" lang="zh-TW" altLang="en-US" sz="3000" kern="0" dirty="0">
              <a:solidFill>
                <a:srgbClr val="C00000"/>
              </a:solidFill>
              <a:latin typeface="Calibri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7092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副標題 2"/>
          <p:cNvSpPr>
            <a:spLocks/>
          </p:cNvSpPr>
          <p:nvPr/>
        </p:nvSpPr>
        <p:spPr bwMode="auto">
          <a:xfrm>
            <a:off x="755650" y="2105025"/>
            <a:ext cx="7920038" cy="1900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6575" indent="-361950" eaLnBrk="0" hangingPunct="0">
              <a:spcBef>
                <a:spcPct val="20000"/>
              </a:spcBef>
              <a:buClr>
                <a:srgbClr val="0066CC"/>
              </a:buClr>
              <a:buFont typeface="Wingdings" pitchFamily="2" charset="2"/>
              <a:buChar char="n"/>
            </a:pPr>
            <a:endParaRPr kumimoji="0"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6235" y="914901"/>
            <a:ext cx="8709522" cy="1650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ts val="36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年度部長聯合聲明綱要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HK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 algn="just" eaLnBrk="0" hangingPunct="0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ChtPeriod"/>
            </a:pPr>
            <a:r>
              <a:rPr lang="zh-HK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受到</a:t>
            </a:r>
            <a:r>
              <a:rPr lang="zh-HK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美國堅持在聯合聲明稿中納入與「公平貿易」相關作法，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使得本次的部長聯合聲明在會後第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天方發布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 algn="just" eaLnBrk="0" hangingPunct="0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ChtPeriod"/>
            </a:pPr>
            <a:r>
              <a:rPr lang="zh-TW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部長</a:t>
            </a:r>
            <a:r>
              <a:rPr lang="zh-TW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聯合</a:t>
            </a:r>
            <a:r>
              <a:rPr lang="zh-HK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聲明</a:t>
            </a:r>
            <a:r>
              <a:rPr lang="zh-TW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通過以下重要成果：</a:t>
            </a:r>
            <a:endParaRPr lang="en-US" altLang="zh-TW" sz="2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208961"/>
              </p:ext>
            </p:extLst>
          </p:nvPr>
        </p:nvGraphicFramePr>
        <p:xfrm>
          <a:off x="634217" y="2636912"/>
          <a:ext cx="7956376" cy="3807832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411760"/>
                <a:gridCol w="5544616"/>
              </a:tblGrid>
              <a:tr h="648073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促進跨境電子商務架構</a:t>
                      </a:r>
                      <a:endParaRPr lang="zh-TW" altLang="en-US" sz="2000" b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越南提出，目標係為</a:t>
                      </a:r>
                      <a:r>
                        <a:rPr lang="en-US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APEC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境內</a:t>
                      </a: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跨境電子商務創造健全環境及促進法規調和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。</a:t>
                      </a:r>
                      <a:r>
                        <a:rPr lang="zh-TW" altLang="en-US" sz="2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我國與美國、日本刻正共同思考合作推案。</a:t>
                      </a:r>
                      <a:endParaRPr lang="zh-TW" altLang="en-US" sz="2000" b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發展支援性產業最佳實務</a:t>
                      </a:r>
                      <a:endParaRPr lang="en-US" altLang="zh-TW" sz="2000" b="1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越南與日本提出，將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持續舉辦能力建構研討會，提升會員體對支援性產業的了解。</a:t>
                      </a:r>
                      <a:endParaRPr lang="zh-TW" altLang="en-US" sz="2000" b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40720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第</a:t>
                      </a:r>
                      <a:r>
                        <a:rPr lang="en-US" altLang="zh-TW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階段供應鏈連結架構行動計畫監督架構</a:t>
                      </a:r>
                      <a:endParaRPr lang="en-US" altLang="zh-TW" sz="2000" b="1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越南提出，美國將針對執行</a:t>
                      </a:r>
                      <a:r>
                        <a:rPr lang="en-US" altLang="zh-TW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WTO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貿易便捷化協定</a:t>
                      </a:r>
                      <a:r>
                        <a:rPr lang="en-US" altLang="zh-TW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(TFA)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舉辦相關能力建構及技術協助活動。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51376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第</a:t>
                      </a:r>
                      <a:r>
                        <a:rPr lang="en-US" altLang="zh-TW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lang="zh-TW" altLang="en-US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階段區域經濟整合能力建構需求倡議</a:t>
                      </a:r>
                      <a:endParaRPr lang="en-US" altLang="zh-TW" sz="2000" b="1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韓國提出，規劃在</a:t>
                      </a:r>
                      <a:r>
                        <a:rPr lang="en-US" altLang="zh-TW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2018-2020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年舉辦自由貿易協定談判能力建構活動。</a:t>
                      </a:r>
                      <a:endParaRPr lang="zh-TW" altLang="en-US" sz="2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數位時代人力資本發展架構</a:t>
                      </a:r>
                      <a:endParaRPr lang="en-US" altLang="zh-TW" sz="2000" b="1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zh-TW" sz="20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越南提出</a:t>
                      </a:r>
                      <a:r>
                        <a:rPr lang="zh-TW" altLang="en-US" sz="20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，係為</a:t>
                      </a:r>
                      <a:r>
                        <a:rPr lang="zh-TW" altLang="zh-TW" sz="20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因應數位科技快速演變，發展人力資源</a:t>
                      </a:r>
                      <a:r>
                        <a:rPr lang="zh-TW" altLang="en-US" sz="20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。</a:t>
                      </a:r>
                      <a:endParaRPr lang="zh-TW" altLang="en-US" sz="200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536" y="116632"/>
            <a:ext cx="8060432" cy="665609"/>
          </a:xfrm>
          <a:prstGeom prst="rect">
            <a:avLst/>
          </a:prstGeom>
        </p:spPr>
        <p:txBody>
          <a:bodyPr anchor="b"/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我國出席 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2017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APEC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年度部長會議報告</a:t>
            </a:r>
            <a:endParaRPr kumimoji="0" lang="zh-TW" altLang="en-US" sz="3000" kern="0" dirty="0">
              <a:solidFill>
                <a:srgbClr val="C00000"/>
              </a:solidFill>
              <a:latin typeface="Calibri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6817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副標題 2"/>
          <p:cNvSpPr>
            <a:spLocks/>
          </p:cNvSpPr>
          <p:nvPr/>
        </p:nvSpPr>
        <p:spPr bwMode="auto">
          <a:xfrm>
            <a:off x="755650" y="2105025"/>
            <a:ext cx="7920038" cy="1900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6575" indent="-361950" eaLnBrk="0" hangingPunct="0">
              <a:spcBef>
                <a:spcPct val="20000"/>
              </a:spcBef>
              <a:buClr>
                <a:srgbClr val="0066CC"/>
              </a:buClr>
              <a:buFont typeface="Wingdings" pitchFamily="2" charset="2"/>
              <a:buChar char="n"/>
            </a:pPr>
            <a:endParaRPr kumimoji="0"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692055"/>
              </p:ext>
            </p:extLst>
          </p:nvPr>
        </p:nvGraphicFramePr>
        <p:xfrm>
          <a:off x="395536" y="1052736"/>
          <a:ext cx="8424935" cy="5131296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168352"/>
                <a:gridCol w="5256583"/>
              </a:tblGrid>
              <a:tr h="576064">
                <a:tc>
                  <a:txBody>
                    <a:bodyPr/>
                    <a:lstStyle/>
                    <a:p>
                      <a:pPr marL="342900" indent="-342900" algn="just" defTabSz="914400" rtl="0" eaLnBrk="1" latinLnBrk="0" hangingPunct="1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促進</a:t>
                      </a:r>
                      <a:r>
                        <a:rPr lang="en-US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APEC</a:t>
                      </a:r>
                      <a:r>
                        <a:rPr lang="zh-TW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區域經濟、金融及社會包容性行動議程</a:t>
                      </a:r>
                      <a:endParaRPr lang="en-US" altLang="zh-TW" sz="2000" b="1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越南提出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，</a:t>
                      </a: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促進區域經濟與包容性成長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en-US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2018-2020</a:t>
                      </a:r>
                      <a:r>
                        <a:rPr lang="zh-TW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年氣候變遷與糧食安全</a:t>
                      </a: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多年期計畫</a:t>
                      </a:r>
                      <a:endParaRPr lang="en-US" altLang="zh-TW" sz="2000" b="1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越南與美國提出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，</a:t>
                      </a: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強化糧食安全及永續農業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u"/>
                        <a:tabLst/>
                        <a:defRPr/>
                      </a:pPr>
                      <a:r>
                        <a:rPr lang="zh-TW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城鄉發展促進糧食安全及優質成長</a:t>
                      </a: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多年期計畫</a:t>
                      </a:r>
                      <a:endParaRPr lang="en-US" altLang="zh-TW" sz="2000" b="1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越南提出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，</a:t>
                      </a: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縮短城鄉差距與減少貧窮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網路及數位經濟路徑圖</a:t>
                      </a:r>
                      <a:endParaRPr lang="en-US" altLang="zh-TW" sz="2000" b="1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由「</a:t>
                      </a: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網路及數位經濟特別指導小組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」</a:t>
                      </a:r>
                      <a:r>
                        <a:rPr lang="zh-TW" altLang="zh-TW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撰寫</a:t>
                      </a:r>
                      <a:r>
                        <a:rPr lang="zh-TW" altLang="en-US" sz="20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，</a:t>
                      </a:r>
                      <a:r>
                        <a:rPr lang="zh-TW" altLang="en-US" sz="2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將積極落實路徑圖之工作，鼓勵提出探索數位貿易領域之經濟成長的倡議。</a:t>
                      </a:r>
                      <a:endParaRPr lang="en-US" altLang="zh-TW" sz="2000" b="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4696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微中小企業綠色、永續及創新成長策略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泰國與秘魯提出，推動綠色產業發展並與各會員體合作。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47400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創新創業倡議</a:t>
                      </a:r>
                      <a:endParaRPr lang="zh-TW" altLang="en-US" sz="20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越南提出，建立有助於經商環境的監管架構以支持創新創業，我國將就法規、人才、資金及市場等與會員體進行合作。</a:t>
                      </a:r>
                      <a:endParaRPr lang="en-US" altLang="zh-TW" sz="20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47400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000"/>
                        </a:lnSpc>
                        <a:buFont typeface="Wingdings" panose="05000000000000000000" pitchFamily="2" charset="2"/>
                        <a:buChar char="u"/>
                      </a:pP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邁向</a:t>
                      </a:r>
                      <a:r>
                        <a:rPr lang="en-US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2020</a:t>
                      </a: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年後</a:t>
                      </a:r>
                      <a:r>
                        <a:rPr lang="en-US" altLang="zh-TW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APEC</a:t>
                      </a:r>
                      <a:r>
                        <a:rPr lang="zh-TW" altLang="en-US" sz="20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願景</a:t>
                      </a:r>
                      <a:endParaRPr lang="zh-TW" altLang="en-US" sz="20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越南提出，將由各會員體組成「</a:t>
                      </a:r>
                      <a:r>
                        <a:rPr lang="en-US" altLang="zh-TW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APEC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願景小組」，以制定「</a:t>
                      </a:r>
                      <a:r>
                        <a:rPr lang="en-US" altLang="zh-TW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2020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年後</a:t>
                      </a:r>
                      <a:r>
                        <a:rPr lang="en-US" altLang="zh-TW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APEC</a:t>
                      </a:r>
                      <a:r>
                        <a:rPr lang="zh-TW" altLang="en-US" sz="2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願景」。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95536" y="116632"/>
            <a:ext cx="8060432" cy="665609"/>
          </a:xfrm>
          <a:prstGeom prst="rect">
            <a:avLst/>
          </a:prstGeom>
        </p:spPr>
        <p:txBody>
          <a:bodyPr anchor="b"/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我國出席 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2017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APEC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年度部長會議報告</a:t>
            </a:r>
            <a:endParaRPr kumimoji="0" lang="zh-TW" altLang="en-US" sz="3000" kern="0" dirty="0">
              <a:solidFill>
                <a:srgbClr val="C00000"/>
              </a:solidFill>
              <a:latin typeface="Calibri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2547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7968" y="908720"/>
            <a:ext cx="8784977" cy="581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lvl="1" algn="just" eaLnBrk="0" hangingPunct="0">
              <a:lnSpc>
                <a:spcPts val="3500"/>
              </a:lnSpc>
              <a:spcBef>
                <a:spcPts val="0"/>
              </a:spcBef>
              <a:spcAft>
                <a:spcPts val="600"/>
              </a:spcAft>
              <a:buClr>
                <a:srgbClr val="0000FF"/>
              </a:buClr>
              <a:buSzPct val="85000"/>
              <a:tabLst>
                <a:tab pos="900113" algn="l"/>
              </a:tabLst>
            </a:pPr>
            <a:r>
              <a:rPr lang="zh-TW" altLang="en-US" sz="2400" b="1" u="sng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未來努力方向</a:t>
            </a:r>
            <a:r>
              <a:rPr lang="zh-TW" altLang="en-US" sz="26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2600" b="1" dirty="0" smtClean="0">
              <a:solidFill>
                <a:srgbClr val="7030A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3000"/>
              </a:lnSpc>
              <a:spcBef>
                <a:spcPts val="0"/>
              </a:spcBef>
              <a:spcAft>
                <a:spcPts val="600"/>
              </a:spcAft>
              <a:buClr>
                <a:srgbClr val="0000FF"/>
              </a:buClr>
              <a:buSzPct val="85000"/>
              <a:buFont typeface="Wingdings" panose="05000000000000000000" pitchFamily="2" charset="2"/>
              <a:buChar char="p"/>
              <a:tabLst>
                <a:tab pos="900113" algn="l"/>
              </a:tabLst>
            </a:pPr>
            <a:r>
              <a:rPr lang="en-US" altLang="zh-TW" sz="2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en-US" sz="2200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是我國推動亞太區域合作的重要</a:t>
            </a:r>
            <a:r>
              <a:rPr lang="zh-TW" altLang="en-US" sz="2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平台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，我國未來可就</a:t>
            </a:r>
            <a:r>
              <a:rPr lang="en-US" altLang="zh-TW" sz="2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en-US" sz="2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跨境電子商務架構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網路及數位經濟路徑圖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我國與美、澳共同成立的婦女與經濟子基金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數位時代人力資本發展架構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等，思考未來在</a:t>
            </a:r>
            <a:r>
              <a:rPr lang="en-US" altLang="zh-TW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可以爭取或與主要貿易夥伴共同舉辦的活動。</a:t>
            </a:r>
            <a:endParaRPr lang="en-US" altLang="zh-TW" sz="2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ct val="85000"/>
              <a:buFont typeface="Wingdings" panose="05000000000000000000" pitchFamily="2" charset="2"/>
              <a:buChar char="p"/>
              <a:tabLst>
                <a:tab pos="900113" algn="l"/>
              </a:tabLst>
            </a:pPr>
            <a:r>
              <a:rPr lang="zh-TW" altLang="en-US" sz="2200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明年我國已在</a:t>
            </a:r>
            <a:r>
              <a:rPr lang="en-US" altLang="zh-TW" sz="2200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en-US" sz="2200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提出的相關工作：</a:t>
            </a:r>
            <a:endParaRPr lang="en-US" altLang="zh-TW" sz="2200" b="1" dirty="0">
              <a:solidFill>
                <a:srgbClr val="7030A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628650" lvl="2" indent="-266700" algn="just" eaLnBrk="0" hangingPunct="0">
              <a:lnSpc>
                <a:spcPts val="3000"/>
              </a:lnSpc>
              <a:spcBef>
                <a:spcPts val="20"/>
              </a:spcBef>
              <a:spcAft>
                <a:spcPts val="0"/>
              </a:spcAft>
              <a:buClr>
                <a:srgbClr val="0000FF"/>
              </a:buClr>
              <a:buSzPct val="85000"/>
              <a:buFont typeface="Wingdings" panose="05000000000000000000" pitchFamily="2" charset="2"/>
              <a:buChar char="Ø"/>
              <a:tabLst>
                <a:tab pos="900113" algn="l"/>
              </a:tabLst>
            </a:pP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籌劃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推動我與巴紐在臺合辦</a:t>
            </a:r>
            <a:r>
              <a:rPr lang="zh-TW" altLang="en-US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en-US" altLang="zh-TW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 2018 </a:t>
            </a:r>
            <a:r>
              <a:rPr lang="zh-TW" altLang="en-US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降低糧食損失與浪費高階政策對話」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，以及</a:t>
            </a:r>
            <a:r>
              <a:rPr lang="zh-TW" altLang="en-US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「亞太地區降低糧食損失與浪費指導手冊」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及政策建議。</a:t>
            </a:r>
            <a:endParaRPr lang="en-US" altLang="zh-TW" sz="2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628650" lvl="2" indent="-266700" algn="just" eaLnBrk="0" hangingPunct="0">
              <a:lnSpc>
                <a:spcPts val="3000"/>
              </a:lnSpc>
              <a:spcBef>
                <a:spcPts val="20"/>
              </a:spcBef>
              <a:spcAft>
                <a:spcPts val="0"/>
              </a:spcAft>
              <a:buClr>
                <a:srgbClr val="0000FF"/>
              </a:buClr>
              <a:buSzPct val="85000"/>
              <a:buFont typeface="Wingdings" panose="05000000000000000000" pitchFamily="2" charset="2"/>
              <a:buChar char="Ø"/>
              <a:tabLst>
                <a:tab pos="900113" algn="l"/>
              </a:tabLst>
            </a:pP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r>
              <a:rPr lang="en-US" altLang="zh-TW" sz="2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 </a:t>
            </a:r>
            <a:r>
              <a:rPr lang="en-US" altLang="zh-TW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GIFTS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倡議，以「科技性別化創新」，擴大及深化女性參與經濟活動。</a:t>
            </a:r>
            <a:endParaRPr lang="en-US" altLang="zh-TW" sz="2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628650" lvl="2" indent="-266700" algn="just" eaLnBrk="0" hangingPunct="0">
              <a:lnSpc>
                <a:spcPts val="3000"/>
              </a:lnSpc>
              <a:spcBef>
                <a:spcPts val="20"/>
              </a:spcBef>
              <a:spcAft>
                <a:spcPts val="0"/>
              </a:spcAft>
              <a:buClr>
                <a:srgbClr val="0000FF"/>
              </a:buClr>
              <a:buSzPct val="85000"/>
              <a:buFont typeface="Wingdings" panose="05000000000000000000" pitchFamily="2" charset="2"/>
              <a:buChar char="Ø"/>
              <a:tabLst>
                <a:tab pos="900113" algn="l"/>
              </a:tabLst>
            </a:pP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準備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我國加入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APEC</a:t>
            </a:r>
            <a:r>
              <a:rPr lang="zh-TW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跨境隱私保護規則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CBPRs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體系</a:t>
            </a:r>
            <a:r>
              <a:rPr lang="zh-TW" altLang="en-US" sz="2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，以及執行中小企業「從網路到實體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O2O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」第</a:t>
            </a:r>
            <a:r>
              <a:rPr lang="en-US" altLang="zh-TW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階段計畫。</a:t>
            </a:r>
            <a:endParaRPr lang="en-US" altLang="zh-HK" sz="2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1" indent="-352425" algn="just" eaLnBrk="0" hangingPunct="0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ct val="85000"/>
              <a:buFont typeface="Wingdings" panose="05000000000000000000" pitchFamily="2" charset="2"/>
              <a:buChar char="p"/>
              <a:tabLst>
                <a:tab pos="900113" algn="l"/>
              </a:tabLst>
            </a:pPr>
            <a:endParaRPr lang="en-US" altLang="zh-TW" sz="2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95536" y="116632"/>
            <a:ext cx="8060432" cy="665609"/>
          </a:xfrm>
          <a:prstGeom prst="rect">
            <a:avLst/>
          </a:prstGeom>
        </p:spPr>
        <p:txBody>
          <a:bodyPr anchor="b"/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我國出席 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2017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kumimoji="0" lang="en-US" altLang="zh-TW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APEC </a:t>
            </a:r>
            <a:r>
              <a:rPr kumimoji="0" lang="zh-TW" altLang="en-US" sz="3000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年度部長會議報告</a:t>
            </a:r>
            <a:endParaRPr kumimoji="0" lang="zh-TW" altLang="en-US" sz="3000" kern="0" dirty="0">
              <a:solidFill>
                <a:srgbClr val="C00000"/>
              </a:solidFill>
              <a:latin typeface="Calibri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116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071tgp_medical_3color">
  <a:themeElements>
    <a:clrScheme name="071tgp_medical_3color 3">
      <a:dk1>
        <a:srgbClr val="000000"/>
      </a:dk1>
      <a:lt1>
        <a:srgbClr val="FFFFFF"/>
      </a:lt1>
      <a:dk2>
        <a:srgbClr val="003366"/>
      </a:dk2>
      <a:lt2>
        <a:srgbClr val="C0C0C0"/>
      </a:lt2>
      <a:accent1>
        <a:srgbClr val="B13621"/>
      </a:accent1>
      <a:accent2>
        <a:srgbClr val="5940D6"/>
      </a:accent2>
      <a:accent3>
        <a:srgbClr val="FFFFFF"/>
      </a:accent3>
      <a:accent4>
        <a:srgbClr val="000000"/>
      </a:accent4>
      <a:accent5>
        <a:srgbClr val="D5AEAB"/>
      </a:accent5>
      <a:accent6>
        <a:srgbClr val="5039C2"/>
      </a:accent6>
      <a:hlink>
        <a:srgbClr val="7DBE4C"/>
      </a:hlink>
      <a:folHlink>
        <a:srgbClr val="308DEA"/>
      </a:folHlink>
    </a:clrScheme>
    <a:fontScheme name="071tgp_medical_3color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71tgp_medical_3color 1">
        <a:dk1>
          <a:srgbClr val="264040"/>
        </a:dk1>
        <a:lt1>
          <a:srgbClr val="FFFFFF"/>
        </a:lt1>
        <a:dk2>
          <a:srgbClr val="075957"/>
        </a:dk2>
        <a:lt2>
          <a:srgbClr val="DDDDDD"/>
        </a:lt2>
        <a:accent1>
          <a:srgbClr val="6DB52B"/>
        </a:accent1>
        <a:accent2>
          <a:srgbClr val="9C502E"/>
        </a:accent2>
        <a:accent3>
          <a:srgbClr val="FFFFFF"/>
        </a:accent3>
        <a:accent4>
          <a:srgbClr val="1F3535"/>
        </a:accent4>
        <a:accent5>
          <a:srgbClr val="BAD7AC"/>
        </a:accent5>
        <a:accent6>
          <a:srgbClr val="8D4829"/>
        </a:accent6>
        <a:hlink>
          <a:srgbClr val="BDAC2F"/>
        </a:hlink>
        <a:folHlink>
          <a:srgbClr val="3888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71tgp_medical_3color 2">
        <a:dk1>
          <a:srgbClr val="000000"/>
        </a:dk1>
        <a:lt1>
          <a:srgbClr val="FFFFFF"/>
        </a:lt1>
        <a:dk2>
          <a:srgbClr val="3354A5"/>
        </a:dk2>
        <a:lt2>
          <a:srgbClr val="DDDDDD"/>
        </a:lt2>
        <a:accent1>
          <a:srgbClr val="CBB61D"/>
        </a:accent1>
        <a:accent2>
          <a:srgbClr val="684296"/>
        </a:accent2>
        <a:accent3>
          <a:srgbClr val="FFFFFF"/>
        </a:accent3>
        <a:accent4>
          <a:srgbClr val="000000"/>
        </a:accent4>
        <a:accent5>
          <a:srgbClr val="E2D7AB"/>
        </a:accent5>
        <a:accent6>
          <a:srgbClr val="5E3B87"/>
        </a:accent6>
        <a:hlink>
          <a:srgbClr val="1CA4B2"/>
        </a:hlink>
        <a:folHlink>
          <a:srgbClr val="1C5C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71tgp_medical_3color 3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B13621"/>
        </a:accent1>
        <a:accent2>
          <a:srgbClr val="5940D6"/>
        </a:accent2>
        <a:accent3>
          <a:srgbClr val="FFFFFF"/>
        </a:accent3>
        <a:accent4>
          <a:srgbClr val="000000"/>
        </a:accent4>
        <a:accent5>
          <a:srgbClr val="D5AEAB"/>
        </a:accent5>
        <a:accent6>
          <a:srgbClr val="5039C2"/>
        </a:accent6>
        <a:hlink>
          <a:srgbClr val="7DBE4C"/>
        </a:hlink>
        <a:folHlink>
          <a:srgbClr val="308D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041tgp_figure_blue">
  <a:themeElements>
    <a:clrScheme name="041tgp_figure_blue 1">
      <a:dk1>
        <a:srgbClr val="163794"/>
      </a:dk1>
      <a:lt1>
        <a:srgbClr val="FFFFFF"/>
      </a:lt1>
      <a:dk2>
        <a:srgbClr val="000000"/>
      </a:dk2>
      <a:lt2>
        <a:srgbClr val="DDDDDD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041tgp_figure_blu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041tgp_figure_blue 1">
        <a:dk1>
          <a:srgbClr val="163794"/>
        </a:dk1>
        <a:lt1>
          <a:srgbClr val="FFFFFF"/>
        </a:lt1>
        <a:dk2>
          <a:srgbClr val="000000"/>
        </a:dk2>
        <a:lt2>
          <a:srgbClr val="DDDDDD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41tgp_figure_blue 2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0099CC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ACAE2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41tgp_figure_blue 3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6699"/>
      </a:dk2>
      <a:lt2>
        <a:srgbClr val="808080"/>
      </a:lt2>
      <a:accent1>
        <a:srgbClr val="9DAFE7"/>
      </a:accent1>
      <a:accent2>
        <a:srgbClr val="76DAF2"/>
      </a:accent2>
      <a:accent3>
        <a:srgbClr val="FFFFFF"/>
      </a:accent3>
      <a:accent4>
        <a:srgbClr val="000000"/>
      </a:accent4>
      <a:accent5>
        <a:srgbClr val="CCD4F1"/>
      </a:accent5>
      <a:accent6>
        <a:srgbClr val="6AC5DB"/>
      </a:accent6>
      <a:hlink>
        <a:srgbClr val="0099CC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6699"/>
        </a:dk2>
        <a:lt2>
          <a:srgbClr val="808080"/>
        </a:lt2>
        <a:accent1>
          <a:srgbClr val="9DAFE7"/>
        </a:accent1>
        <a:accent2>
          <a:srgbClr val="76DAF2"/>
        </a:accent2>
        <a:accent3>
          <a:srgbClr val="FFFFFF"/>
        </a:accent3>
        <a:accent4>
          <a:srgbClr val="000000"/>
        </a:accent4>
        <a:accent5>
          <a:srgbClr val="CCD4F1"/>
        </a:accent5>
        <a:accent6>
          <a:srgbClr val="6AC5DB"/>
        </a:accent6>
        <a:hlink>
          <a:srgbClr val="0099CC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B9DC72"/>
        </a:accent1>
        <a:accent2>
          <a:srgbClr val="75A7F1"/>
        </a:accent2>
        <a:accent3>
          <a:srgbClr val="FFFFFF"/>
        </a:accent3>
        <a:accent4>
          <a:srgbClr val="000000"/>
        </a:accent4>
        <a:accent5>
          <a:srgbClr val="D9EBBC"/>
        </a:accent5>
        <a:accent6>
          <a:srgbClr val="6997DA"/>
        </a:accent6>
        <a:hlink>
          <a:srgbClr val="FFCC00"/>
        </a:hlink>
        <a:folHlink>
          <a:srgbClr val="DBB3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660033"/>
        </a:dk2>
        <a:lt2>
          <a:srgbClr val="ADA07F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3399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150309_經濟部簡報檔範本</Template>
  <TotalTime>11461</TotalTime>
  <Words>1059</Words>
  <Application>Microsoft Office PowerPoint</Application>
  <PresentationFormat>如螢幕大小 (4:3)</PresentationFormat>
  <Paragraphs>61</Paragraphs>
  <Slides>5</Slides>
  <Notes>3</Notes>
  <HiddenSlides>0</HiddenSlides>
  <MMClips>0</MMClips>
  <ScaleCrop>false</ScaleCrop>
  <HeadingPairs>
    <vt:vector size="6" baseType="variant">
      <vt:variant>
        <vt:lpstr>佈景主題</vt:lpstr>
      </vt:variant>
      <vt:variant>
        <vt:i4>8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4" baseType="lpstr">
      <vt:lpstr>自訂設計</vt:lpstr>
      <vt:lpstr>1_自訂設計</vt:lpstr>
      <vt:lpstr>2_自訂設計</vt:lpstr>
      <vt:lpstr>3_自訂設計</vt:lpstr>
      <vt:lpstr>4_自訂設計</vt:lpstr>
      <vt:lpstr>071tgp_medical_3color</vt:lpstr>
      <vt:lpstr>041tgp_figure_blue</vt:lpstr>
      <vt:lpstr>Custom Design</vt:lpstr>
      <vt:lpstr>Image</vt:lpstr>
      <vt:lpstr>我國出席 2017 年APEC 年度部長會議報告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強化多邊貿易體制 (Strengthening the Multilateral Trading System)</dc:title>
  <dc:creator>user</dc:creator>
  <cp:lastModifiedBy>李葳農</cp:lastModifiedBy>
  <cp:revision>1228</cp:revision>
  <cp:lastPrinted>2017-11-12T10:20:52Z</cp:lastPrinted>
  <dcterms:created xsi:type="dcterms:W3CDTF">2009-11-10T00:45:23Z</dcterms:created>
  <dcterms:modified xsi:type="dcterms:W3CDTF">2017-11-15T05:53:42Z</dcterms:modified>
</cp:coreProperties>
</file>