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2" r:id="rId2"/>
    <p:sldId id="385" r:id="rId3"/>
    <p:sldId id="363" r:id="rId4"/>
    <p:sldId id="431" r:id="rId5"/>
    <p:sldId id="422" r:id="rId6"/>
    <p:sldId id="340" r:id="rId7"/>
    <p:sldId id="434" r:id="rId8"/>
    <p:sldId id="323" r:id="rId9"/>
    <p:sldId id="397" r:id="rId10"/>
    <p:sldId id="350" r:id="rId11"/>
    <p:sldId id="351" r:id="rId12"/>
    <p:sldId id="403" r:id="rId13"/>
    <p:sldId id="440" r:id="rId14"/>
    <p:sldId id="401" r:id="rId15"/>
    <p:sldId id="384" r:id="rId16"/>
    <p:sldId id="441" r:id="rId17"/>
    <p:sldId id="439" r:id="rId18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張小梅" initials="張小梅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FF"/>
    <a:srgbClr val="F8EADA"/>
    <a:srgbClr val="FED4F2"/>
    <a:srgbClr val="E8FEE6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FD4443E-F989-4FC4-A0C8-D5A2AF1F390B}" styleName="深色樣式 1 - 輔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佈景主題樣式 2 - 輔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深色樣式 1 - 輔色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深色樣式 1 - 輔色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深色樣式 1 - 輔色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深色樣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24" autoAdjust="0"/>
    <p:restoredTop sz="91385" autoAdjust="0"/>
  </p:normalViewPr>
  <p:slideViewPr>
    <p:cSldViewPr snapToGrid="0">
      <p:cViewPr varScale="1">
        <p:scale>
          <a:sx n="101" d="100"/>
          <a:sy n="101" d="100"/>
        </p:scale>
        <p:origin x="14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341BFE-2E74-48AD-93DF-C08B19EDD44C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</dgm:pt>
    <dgm:pt modelId="{8E3F1120-0BBB-428F-82DB-D417C30C9D79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一、打造企業專屬</a:t>
          </a:r>
          <a:r>
            <a:rPr lang="zh-TW" altLang="en-US" b="1" baseline="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資安</a:t>
          </a:r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人才</a:t>
          </a:r>
          <a:endParaRPr lang="zh-TW" altLang="en-US" b="1" dirty="0"/>
        </a:p>
      </dgm:t>
    </dgm:pt>
    <dgm:pt modelId="{1F031CA7-3D3A-4892-A3C1-4B7665411298}" type="par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A4F8C39E-5EC1-49A2-B74C-478A3F1009B6}" type="sib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DE060B-3B47-4CEC-9776-2806DA447736}">
      <dgm:prSet phldrT="[文字]"/>
      <dgm:spPr/>
      <dgm:t>
        <a:bodyPr/>
        <a:lstStyle/>
        <a:p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</a:t>
          </a:r>
          <a:r>
            <a:rPr lang="zh-TW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建置</a:t>
          </a:r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跨領域人才培訓</a:t>
          </a:r>
          <a:r>
            <a:rPr lang="zh-TW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系</a:t>
          </a:r>
          <a:r>
            <a:rPr lang="zh-TW" altLang="en-US" b="1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統</a:t>
          </a:r>
          <a:endParaRPr lang="zh-TW" altLang="en-US" b="1" dirty="0"/>
        </a:p>
      </dgm:t>
    </dgm:pt>
    <dgm:pt modelId="{36CE0AAA-590C-43C4-B402-7F3D879F9BE5}" type="par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03879E74-E390-469B-BA5F-DA1F6A2A840F}" type="sib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115C352D-53A1-4135-92EB-DDCFB5340B6E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三、</a:t>
          </a:r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媒合人才就業</a:t>
          </a:r>
          <a:endParaRPr lang="zh-TW" altLang="en-US" b="1" dirty="0"/>
        </a:p>
      </dgm:t>
    </dgm:pt>
    <dgm:pt modelId="{44E6E68F-2E2E-407C-9709-E7C3169C306D}" type="par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B6B1BCBB-EFC5-4241-8FD1-701312BF3C90}" type="sib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82F27825-47CE-419A-A3B5-7E59C8324D82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四、延攬</a:t>
          </a:r>
          <a:r>
            <a:rPr lang="zh-TW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國際</a:t>
          </a:r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人才</a:t>
          </a:r>
          <a:endParaRPr lang="zh-TW" altLang="en-US" b="1" dirty="0"/>
        </a:p>
      </dgm:t>
    </dgm:pt>
    <dgm:pt modelId="{9AE00611-6DA3-4657-BBB1-BF6237091230}" type="parTrans" cxnId="{6CAEF148-2087-4215-AB3B-6C059BD3CCD0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1ACD82A-131B-40C3-A116-0AADE00F4845}" type="sibTrans" cxnId="{6CAEF148-2087-4215-AB3B-6C059BD3CCD0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F6469405-60A9-4ECE-93AF-52DD4BCBA3AD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五、</a:t>
          </a:r>
          <a:r>
            <a:rPr lang="zh-TW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設置資安研訓機構</a:t>
          </a:r>
          <a:endParaRPr lang="zh-TW" altLang="en-US" b="1" dirty="0"/>
        </a:p>
      </dgm:t>
    </dgm:pt>
    <dgm:pt modelId="{4F63753C-F232-4F2D-B94E-14AB3F42D03A}" type="parTrans" cxnId="{F4D63B0E-D8C4-4D5D-B401-16F1B37569E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4CE40F01-BAAF-4A72-A3F8-DE29023EE077}" type="sibTrans" cxnId="{F4D63B0E-D8C4-4D5D-B401-16F1B37569E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06D165-480F-4272-845E-A252F0D64257}" type="pres">
      <dgm:prSet presAssocID="{37341BFE-2E74-48AD-93DF-C08B19EDD44C}" presName="Name0" presStyleCnt="0">
        <dgm:presLayoutVars>
          <dgm:chMax val="7"/>
          <dgm:chPref val="7"/>
          <dgm:dir/>
        </dgm:presLayoutVars>
      </dgm:prSet>
      <dgm:spPr/>
    </dgm:pt>
    <dgm:pt modelId="{6A1CDAEF-88C9-4198-8A54-F30110121A2E}" type="pres">
      <dgm:prSet presAssocID="{37341BFE-2E74-48AD-93DF-C08B19EDD44C}" presName="Name1" presStyleCnt="0"/>
      <dgm:spPr/>
    </dgm:pt>
    <dgm:pt modelId="{AFC2B237-FA2D-4388-AD7A-E3212996EB35}" type="pres">
      <dgm:prSet presAssocID="{37341BFE-2E74-48AD-93DF-C08B19EDD44C}" presName="cycle" presStyleCnt="0"/>
      <dgm:spPr/>
    </dgm:pt>
    <dgm:pt modelId="{D5C80675-A331-4B9F-B0D3-E5FADFAC8630}" type="pres">
      <dgm:prSet presAssocID="{37341BFE-2E74-48AD-93DF-C08B19EDD44C}" presName="srcNode" presStyleLbl="node1" presStyleIdx="0" presStyleCnt="5"/>
      <dgm:spPr/>
    </dgm:pt>
    <dgm:pt modelId="{069509E4-D5E4-4B2E-BFC9-836F108E25E9}" type="pres">
      <dgm:prSet presAssocID="{37341BFE-2E74-48AD-93DF-C08B19EDD44C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85EDAAD1-768D-45C1-82A9-506112B4D4AE}" type="pres">
      <dgm:prSet presAssocID="{37341BFE-2E74-48AD-93DF-C08B19EDD44C}" presName="extraNode" presStyleLbl="node1" presStyleIdx="0" presStyleCnt="5"/>
      <dgm:spPr/>
    </dgm:pt>
    <dgm:pt modelId="{D1F5EC4B-111D-4ED2-9F7A-9E358FF66ABD}" type="pres">
      <dgm:prSet presAssocID="{37341BFE-2E74-48AD-93DF-C08B19EDD44C}" presName="dstNode" presStyleLbl="node1" presStyleIdx="0" presStyleCnt="5"/>
      <dgm:spPr/>
    </dgm:pt>
    <dgm:pt modelId="{62C3E80D-B841-4738-A6FB-9597D14C21F2}" type="pres">
      <dgm:prSet presAssocID="{8E3F1120-0BBB-428F-82DB-D417C30C9D7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231F93-664B-47CE-BC6C-C6F1F0C1F122}" type="pres">
      <dgm:prSet presAssocID="{8E3F1120-0BBB-428F-82DB-D417C30C9D79}" presName="accent_1" presStyleCnt="0"/>
      <dgm:spPr/>
    </dgm:pt>
    <dgm:pt modelId="{1BFF6EE4-35A9-424E-8643-DF36071FE0F7}" type="pres">
      <dgm:prSet presAssocID="{8E3F1120-0BBB-428F-82DB-D417C30C9D79}" presName="accentRepeatNode" presStyleLbl="solidFgAcc1" presStyleIdx="0" presStyleCnt="5"/>
      <dgm:spPr/>
    </dgm:pt>
    <dgm:pt modelId="{72C1E46A-2DEB-4386-90EC-A9CDAD0B3094}" type="pres">
      <dgm:prSet presAssocID="{E5DE060B-3B47-4CEC-9776-2806DA447736}" presName="text_2" presStyleLbl="node1" presStyleIdx="1" presStyleCnt="5" custLinFactNeighborX="-716" custLinFactNeighborY="-90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C0D8F3C-C225-4EF1-9DD8-0168147EFB58}" type="pres">
      <dgm:prSet presAssocID="{E5DE060B-3B47-4CEC-9776-2806DA447736}" presName="accent_2" presStyleCnt="0"/>
      <dgm:spPr/>
    </dgm:pt>
    <dgm:pt modelId="{E212465B-2E8B-4DEC-96BF-E08EAB1CD27C}" type="pres">
      <dgm:prSet presAssocID="{E5DE060B-3B47-4CEC-9776-2806DA447736}" presName="accentRepeatNode" presStyleLbl="solidFgAcc1" presStyleIdx="1" presStyleCnt="5"/>
      <dgm:spPr/>
    </dgm:pt>
    <dgm:pt modelId="{EEE940E8-5375-43E5-A213-AAB4622F4833}" type="pres">
      <dgm:prSet presAssocID="{115C352D-53A1-4135-92EB-DDCFB5340B6E}" presName="text_3" presStyleLbl="node1" presStyleIdx="2" presStyleCnt="5" custLinFactNeighborY="1785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0F8984-13AB-4F2B-BF42-3D83B48C277B}" type="pres">
      <dgm:prSet presAssocID="{115C352D-53A1-4135-92EB-DDCFB5340B6E}" presName="accent_3" presStyleCnt="0"/>
      <dgm:spPr/>
    </dgm:pt>
    <dgm:pt modelId="{D8DCA1DD-483E-4887-9D03-E1A52D4A7DE5}" type="pres">
      <dgm:prSet presAssocID="{115C352D-53A1-4135-92EB-DDCFB5340B6E}" presName="accentRepeatNode" presStyleLbl="solidFgAcc1" presStyleIdx="2" presStyleCnt="5" custLinFactNeighborY="14287"/>
      <dgm:spPr/>
    </dgm:pt>
    <dgm:pt modelId="{2778FABF-B3EE-4EAE-9078-0375E1D2385E}" type="pres">
      <dgm:prSet presAssocID="{82F27825-47CE-419A-A3B5-7E59C8324D82}" presName="text_4" presStyleLbl="node1" presStyleIdx="3" presStyleCnt="5" custLinFactNeighborY="1785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ED1E10-F900-4AF0-ACC5-3952B09D9090}" type="pres">
      <dgm:prSet presAssocID="{82F27825-47CE-419A-A3B5-7E59C8324D82}" presName="accent_4" presStyleCnt="0"/>
      <dgm:spPr/>
    </dgm:pt>
    <dgm:pt modelId="{F5196406-3BC7-46F7-8368-87DF8C32A269}" type="pres">
      <dgm:prSet presAssocID="{82F27825-47CE-419A-A3B5-7E59C8324D82}" presName="accentRepeatNode" presStyleLbl="solidFgAcc1" presStyleIdx="3" presStyleCnt="5" custLinFactNeighborY="14287"/>
      <dgm:spPr/>
    </dgm:pt>
    <dgm:pt modelId="{1C507922-F674-46B9-B749-0BC73EADE2AF}" type="pres">
      <dgm:prSet presAssocID="{F6469405-60A9-4ECE-93AF-52DD4BCBA3AD}" presName="text_5" presStyleLbl="node1" presStyleIdx="4" presStyleCnt="5" custLinFactNeighborY="1785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8631C9-7A1A-4D75-AEBB-E692753E4350}" type="pres">
      <dgm:prSet presAssocID="{F6469405-60A9-4ECE-93AF-52DD4BCBA3AD}" presName="accent_5" presStyleCnt="0"/>
      <dgm:spPr/>
    </dgm:pt>
    <dgm:pt modelId="{7F7B65DC-5E7E-460D-BD1E-6AEF7172B3F7}" type="pres">
      <dgm:prSet presAssocID="{F6469405-60A9-4ECE-93AF-52DD4BCBA3AD}" presName="accentRepeatNode" presStyleLbl="solidFgAcc1" presStyleIdx="4" presStyleCnt="5" custLinFactNeighborY="14287"/>
      <dgm:spPr/>
    </dgm:pt>
  </dgm:ptLst>
  <dgm:cxnLst>
    <dgm:cxn modelId="{F4D63B0E-D8C4-4D5D-B401-16F1B37569E5}" srcId="{37341BFE-2E74-48AD-93DF-C08B19EDD44C}" destId="{F6469405-60A9-4ECE-93AF-52DD4BCBA3AD}" srcOrd="4" destOrd="0" parTransId="{4F63753C-F232-4F2D-B94E-14AB3F42D03A}" sibTransId="{4CE40F01-BAAF-4A72-A3F8-DE29023EE077}"/>
    <dgm:cxn modelId="{600F9D51-F499-4B1F-8BA1-5246718A6AA7}" type="presOf" srcId="{E5DE060B-3B47-4CEC-9776-2806DA447736}" destId="{72C1E46A-2DEB-4386-90EC-A9CDAD0B3094}" srcOrd="0" destOrd="0" presId="urn:microsoft.com/office/officeart/2008/layout/VerticalCurvedList"/>
    <dgm:cxn modelId="{C6994D65-96CE-459A-93C0-F887D277E442}" type="presOf" srcId="{F6469405-60A9-4ECE-93AF-52DD4BCBA3AD}" destId="{1C507922-F674-46B9-B749-0BC73EADE2AF}" srcOrd="0" destOrd="0" presId="urn:microsoft.com/office/officeart/2008/layout/VerticalCurvedList"/>
    <dgm:cxn modelId="{A21DD1EF-D565-4CD7-9A61-45E5F4E944F6}" srcId="{37341BFE-2E74-48AD-93DF-C08B19EDD44C}" destId="{115C352D-53A1-4135-92EB-DDCFB5340B6E}" srcOrd="2" destOrd="0" parTransId="{44E6E68F-2E2E-407C-9709-E7C3169C306D}" sibTransId="{B6B1BCBB-EFC5-4241-8FD1-701312BF3C90}"/>
    <dgm:cxn modelId="{6CAEF148-2087-4215-AB3B-6C059BD3CCD0}" srcId="{37341BFE-2E74-48AD-93DF-C08B19EDD44C}" destId="{82F27825-47CE-419A-A3B5-7E59C8324D82}" srcOrd="3" destOrd="0" parTransId="{9AE00611-6DA3-4657-BBB1-BF6237091230}" sibTransId="{E1ACD82A-131B-40C3-A116-0AADE00F4845}"/>
    <dgm:cxn modelId="{5908E07F-AB8F-4DAA-8E0F-9AAD8D0B096B}" srcId="{37341BFE-2E74-48AD-93DF-C08B19EDD44C}" destId="{E5DE060B-3B47-4CEC-9776-2806DA447736}" srcOrd="1" destOrd="0" parTransId="{36CE0AAA-590C-43C4-B402-7F3D879F9BE5}" sibTransId="{03879E74-E390-469B-BA5F-DA1F6A2A840F}"/>
    <dgm:cxn modelId="{43DFFB05-AB8F-4930-81A3-9D7C9C5F8A15}" type="presOf" srcId="{115C352D-53A1-4135-92EB-DDCFB5340B6E}" destId="{EEE940E8-5375-43E5-A213-AAB4622F4833}" srcOrd="0" destOrd="0" presId="urn:microsoft.com/office/officeart/2008/layout/VerticalCurvedList"/>
    <dgm:cxn modelId="{09E6EB7E-962D-4F83-B20E-14E490E6F3D5}" srcId="{37341BFE-2E74-48AD-93DF-C08B19EDD44C}" destId="{8E3F1120-0BBB-428F-82DB-D417C30C9D79}" srcOrd="0" destOrd="0" parTransId="{1F031CA7-3D3A-4892-A3C1-4B7665411298}" sibTransId="{A4F8C39E-5EC1-49A2-B74C-478A3F1009B6}"/>
    <dgm:cxn modelId="{B5831534-5EC3-47A6-BA22-7E03D2BF8BCC}" type="presOf" srcId="{A4F8C39E-5EC1-49A2-B74C-478A3F1009B6}" destId="{069509E4-D5E4-4B2E-BFC9-836F108E25E9}" srcOrd="0" destOrd="0" presId="urn:microsoft.com/office/officeart/2008/layout/VerticalCurvedList"/>
    <dgm:cxn modelId="{31F6B772-5E2F-4775-9C87-C807B6518BF0}" type="presOf" srcId="{8E3F1120-0BBB-428F-82DB-D417C30C9D79}" destId="{62C3E80D-B841-4738-A6FB-9597D14C21F2}" srcOrd="0" destOrd="0" presId="urn:microsoft.com/office/officeart/2008/layout/VerticalCurvedList"/>
    <dgm:cxn modelId="{D784E7E8-CD36-4512-86EB-CD7B3B07204E}" type="presOf" srcId="{82F27825-47CE-419A-A3B5-7E59C8324D82}" destId="{2778FABF-B3EE-4EAE-9078-0375E1D2385E}" srcOrd="0" destOrd="0" presId="urn:microsoft.com/office/officeart/2008/layout/VerticalCurvedList"/>
    <dgm:cxn modelId="{A24B038D-9DD5-4CC3-983F-B4F83194BF67}" type="presOf" srcId="{37341BFE-2E74-48AD-93DF-C08B19EDD44C}" destId="{E506D165-480F-4272-845E-A252F0D64257}" srcOrd="0" destOrd="0" presId="urn:microsoft.com/office/officeart/2008/layout/VerticalCurvedList"/>
    <dgm:cxn modelId="{AB8A3488-F847-44E1-8A0D-9A7A58D17513}" type="presParOf" srcId="{E506D165-480F-4272-845E-A252F0D64257}" destId="{6A1CDAEF-88C9-4198-8A54-F30110121A2E}" srcOrd="0" destOrd="0" presId="urn:microsoft.com/office/officeart/2008/layout/VerticalCurvedList"/>
    <dgm:cxn modelId="{FE3B58A0-281C-4B85-92A6-7B78301D43FD}" type="presParOf" srcId="{6A1CDAEF-88C9-4198-8A54-F30110121A2E}" destId="{AFC2B237-FA2D-4388-AD7A-E3212996EB35}" srcOrd="0" destOrd="0" presId="urn:microsoft.com/office/officeart/2008/layout/VerticalCurvedList"/>
    <dgm:cxn modelId="{E7B01063-7A35-470C-9E51-C513B3B6ACC5}" type="presParOf" srcId="{AFC2B237-FA2D-4388-AD7A-E3212996EB35}" destId="{D5C80675-A331-4B9F-B0D3-E5FADFAC8630}" srcOrd="0" destOrd="0" presId="urn:microsoft.com/office/officeart/2008/layout/VerticalCurvedList"/>
    <dgm:cxn modelId="{F24CF84C-E130-4542-9659-7FB99A959E1C}" type="presParOf" srcId="{AFC2B237-FA2D-4388-AD7A-E3212996EB35}" destId="{069509E4-D5E4-4B2E-BFC9-836F108E25E9}" srcOrd="1" destOrd="0" presId="urn:microsoft.com/office/officeart/2008/layout/VerticalCurvedList"/>
    <dgm:cxn modelId="{7655ABFA-EE91-4B62-96F4-297AD04EE11A}" type="presParOf" srcId="{AFC2B237-FA2D-4388-AD7A-E3212996EB35}" destId="{85EDAAD1-768D-45C1-82A9-506112B4D4AE}" srcOrd="2" destOrd="0" presId="urn:microsoft.com/office/officeart/2008/layout/VerticalCurvedList"/>
    <dgm:cxn modelId="{436D02C1-D1BE-45A4-A71A-432BA6B0E3AF}" type="presParOf" srcId="{AFC2B237-FA2D-4388-AD7A-E3212996EB35}" destId="{D1F5EC4B-111D-4ED2-9F7A-9E358FF66ABD}" srcOrd="3" destOrd="0" presId="urn:microsoft.com/office/officeart/2008/layout/VerticalCurvedList"/>
    <dgm:cxn modelId="{31A0EBB3-2BE5-4BE4-BA61-70B2390F61A2}" type="presParOf" srcId="{6A1CDAEF-88C9-4198-8A54-F30110121A2E}" destId="{62C3E80D-B841-4738-A6FB-9597D14C21F2}" srcOrd="1" destOrd="0" presId="urn:microsoft.com/office/officeart/2008/layout/VerticalCurvedList"/>
    <dgm:cxn modelId="{AF49D9A2-33BC-4FAD-A15A-7D23DFF1E345}" type="presParOf" srcId="{6A1CDAEF-88C9-4198-8A54-F30110121A2E}" destId="{03231F93-664B-47CE-BC6C-C6F1F0C1F122}" srcOrd="2" destOrd="0" presId="urn:microsoft.com/office/officeart/2008/layout/VerticalCurvedList"/>
    <dgm:cxn modelId="{CE54B27D-F5F3-42E4-9971-FC18BA7E97A7}" type="presParOf" srcId="{03231F93-664B-47CE-BC6C-C6F1F0C1F122}" destId="{1BFF6EE4-35A9-424E-8643-DF36071FE0F7}" srcOrd="0" destOrd="0" presId="urn:microsoft.com/office/officeart/2008/layout/VerticalCurvedList"/>
    <dgm:cxn modelId="{379B8BAC-F661-43EF-B3AE-A71F018DAF11}" type="presParOf" srcId="{6A1CDAEF-88C9-4198-8A54-F30110121A2E}" destId="{72C1E46A-2DEB-4386-90EC-A9CDAD0B3094}" srcOrd="3" destOrd="0" presId="urn:microsoft.com/office/officeart/2008/layout/VerticalCurvedList"/>
    <dgm:cxn modelId="{A858A6E4-791E-4408-8FD5-A9E8B944C3FE}" type="presParOf" srcId="{6A1CDAEF-88C9-4198-8A54-F30110121A2E}" destId="{FC0D8F3C-C225-4EF1-9DD8-0168147EFB58}" srcOrd="4" destOrd="0" presId="urn:microsoft.com/office/officeart/2008/layout/VerticalCurvedList"/>
    <dgm:cxn modelId="{C14B8D4A-4D62-4A6F-922E-17C663105BF2}" type="presParOf" srcId="{FC0D8F3C-C225-4EF1-9DD8-0168147EFB58}" destId="{E212465B-2E8B-4DEC-96BF-E08EAB1CD27C}" srcOrd="0" destOrd="0" presId="urn:microsoft.com/office/officeart/2008/layout/VerticalCurvedList"/>
    <dgm:cxn modelId="{93B5E4C8-8269-4456-9683-784475972831}" type="presParOf" srcId="{6A1CDAEF-88C9-4198-8A54-F30110121A2E}" destId="{EEE940E8-5375-43E5-A213-AAB4622F4833}" srcOrd="5" destOrd="0" presId="urn:microsoft.com/office/officeart/2008/layout/VerticalCurvedList"/>
    <dgm:cxn modelId="{3D25F195-809D-4562-B7BE-E5CE2FD04188}" type="presParOf" srcId="{6A1CDAEF-88C9-4198-8A54-F30110121A2E}" destId="{1B0F8984-13AB-4F2B-BF42-3D83B48C277B}" srcOrd="6" destOrd="0" presId="urn:microsoft.com/office/officeart/2008/layout/VerticalCurvedList"/>
    <dgm:cxn modelId="{5BC74E70-E285-4385-8D4B-D6A76F1AC217}" type="presParOf" srcId="{1B0F8984-13AB-4F2B-BF42-3D83B48C277B}" destId="{D8DCA1DD-483E-4887-9D03-E1A52D4A7DE5}" srcOrd="0" destOrd="0" presId="urn:microsoft.com/office/officeart/2008/layout/VerticalCurvedList"/>
    <dgm:cxn modelId="{8FC18CBE-D60A-4D87-8DB3-09BDD3059161}" type="presParOf" srcId="{6A1CDAEF-88C9-4198-8A54-F30110121A2E}" destId="{2778FABF-B3EE-4EAE-9078-0375E1D2385E}" srcOrd="7" destOrd="0" presId="urn:microsoft.com/office/officeart/2008/layout/VerticalCurvedList"/>
    <dgm:cxn modelId="{136AB2B6-76F4-4844-8B14-F107DB441E3E}" type="presParOf" srcId="{6A1CDAEF-88C9-4198-8A54-F30110121A2E}" destId="{76ED1E10-F900-4AF0-ACC5-3952B09D9090}" srcOrd="8" destOrd="0" presId="urn:microsoft.com/office/officeart/2008/layout/VerticalCurvedList"/>
    <dgm:cxn modelId="{83F7B863-FB5F-4E82-8DE1-FCC85A59A2FF}" type="presParOf" srcId="{76ED1E10-F900-4AF0-ACC5-3952B09D9090}" destId="{F5196406-3BC7-46F7-8368-87DF8C32A269}" srcOrd="0" destOrd="0" presId="urn:microsoft.com/office/officeart/2008/layout/VerticalCurvedList"/>
    <dgm:cxn modelId="{70A6B0FD-93E8-4006-AA00-E739DAB7D34A}" type="presParOf" srcId="{6A1CDAEF-88C9-4198-8A54-F30110121A2E}" destId="{1C507922-F674-46B9-B749-0BC73EADE2AF}" srcOrd="9" destOrd="0" presId="urn:microsoft.com/office/officeart/2008/layout/VerticalCurvedList"/>
    <dgm:cxn modelId="{5CB4BB0D-7B2C-45A1-B213-B9413C6CB21A}" type="presParOf" srcId="{6A1CDAEF-88C9-4198-8A54-F30110121A2E}" destId="{D18631C9-7A1A-4D75-AEBB-E692753E4350}" srcOrd="10" destOrd="0" presId="urn:microsoft.com/office/officeart/2008/layout/VerticalCurvedList"/>
    <dgm:cxn modelId="{77BEE71F-37FD-4671-B071-1CD09371D5B6}" type="presParOf" srcId="{D18631C9-7A1A-4D75-AEBB-E692753E4350}" destId="{7F7B65DC-5E7E-460D-BD1E-6AEF7172B3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297CB1-C74D-4AA0-9B09-DA90E491BE6B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59B78C78-09C5-4FB6-8340-2A8128C849C7}">
      <dgm:prSet phldrT="[文字]" custT="1"/>
      <dgm:spPr/>
      <dgm:t>
        <a:bodyPr/>
        <a:lstStyle/>
        <a:p>
          <a:r>
            <a:rPr lang="zh-TW" altLang="en-US" sz="2400" dirty="0" smtClean="0"/>
            <a:t>成立資安學院媒合就業</a:t>
          </a:r>
          <a:endParaRPr lang="zh-TW" altLang="en-US" sz="2400" dirty="0"/>
        </a:p>
      </dgm:t>
    </dgm:pt>
    <dgm:pt modelId="{0358E484-A597-48B5-8A8D-49ED668C40D6}" type="par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061F515E-FDE9-4D28-9FB8-29D796B90D66}" type="sib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E1FA6869-9E7F-4263-8B4E-9D35C50B4C56}">
      <dgm:prSet phldrT="[文字]" custT="1"/>
      <dgm:spPr/>
      <dgm:t>
        <a:bodyPr/>
        <a:lstStyle/>
        <a:p>
          <a:pPr>
            <a:spcAft>
              <a:spcPct val="35000"/>
            </a:spcAft>
          </a:pPr>
          <a:r>
            <a:rPr lang="zh-TW" altLang="en-US" sz="2400" dirty="0" smtClean="0"/>
            <a:t>建立特色資安系所</a:t>
          </a:r>
          <a:endParaRPr lang="zh-TW" altLang="en-US" sz="2400" dirty="0"/>
        </a:p>
      </dgm:t>
    </dgm:pt>
    <dgm:pt modelId="{013DD0E0-D99F-4E5F-824C-18AA35F55E86}" type="par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4665D523-633E-4E23-89DF-6D7A81547E07}" type="sib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C55DA56D-6AF0-4446-8BD7-626AC248B40E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lang="zh-TW" altLang="en-US" sz="2200" dirty="0" smtClean="0"/>
            <a:t>打造</a:t>
          </a:r>
          <a:endParaRPr lang="en-US" altLang="zh-TW" sz="2200" dirty="0" smtClean="0"/>
        </a:p>
        <a:p>
          <a:pPr>
            <a:lnSpc>
              <a:spcPct val="90000"/>
            </a:lnSpc>
            <a:spcAft>
              <a:spcPts val="0"/>
            </a:spcAft>
          </a:pPr>
          <a:r>
            <a:rPr lang="zh-TW" altLang="en-US" sz="2200" dirty="0" smtClean="0"/>
            <a:t>世界級研訓</a:t>
          </a:r>
          <a:endParaRPr lang="en-US" altLang="zh-TW" sz="22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200" dirty="0" smtClean="0"/>
            <a:t>機構</a:t>
          </a:r>
          <a:endParaRPr lang="zh-TW" altLang="en-US" sz="2200" dirty="0"/>
        </a:p>
      </dgm:t>
    </dgm:pt>
    <dgm:pt modelId="{0C871E68-A4C3-4854-88A9-1D71C2AAE207}" type="parTrans" cxnId="{B7379795-1275-4D33-A8FF-E87BC92064B8}">
      <dgm:prSet/>
      <dgm:spPr/>
      <dgm:t>
        <a:bodyPr/>
        <a:lstStyle/>
        <a:p>
          <a:endParaRPr lang="zh-TW" altLang="en-US"/>
        </a:p>
      </dgm:t>
    </dgm:pt>
    <dgm:pt modelId="{3259304C-7A86-4319-AEEC-A11FD08F2F29}" type="sibTrans" cxnId="{B7379795-1275-4D33-A8FF-E87BC92064B8}">
      <dgm:prSet/>
      <dgm:spPr/>
      <dgm:t>
        <a:bodyPr/>
        <a:lstStyle/>
        <a:p>
          <a:endParaRPr lang="zh-TW" altLang="en-US"/>
        </a:p>
      </dgm:t>
    </dgm:pt>
    <dgm:pt modelId="{9E673F92-C2B5-4DD6-B2C9-71319E9A1C21}" type="pres">
      <dgm:prSet presAssocID="{7F297CB1-C74D-4AA0-9B09-DA90E491BE6B}" presName="CompostProcess" presStyleCnt="0">
        <dgm:presLayoutVars>
          <dgm:dir/>
          <dgm:resizeHandles val="exact"/>
        </dgm:presLayoutVars>
      </dgm:prSet>
      <dgm:spPr/>
    </dgm:pt>
    <dgm:pt modelId="{127CFFAD-C56B-4E64-B996-42F9DB01E7D0}" type="pres">
      <dgm:prSet presAssocID="{7F297CB1-C74D-4AA0-9B09-DA90E491BE6B}" presName="arrow" presStyleLbl="bgShp" presStyleIdx="0" presStyleCnt="1"/>
      <dgm:spPr/>
      <dgm:t>
        <a:bodyPr/>
        <a:lstStyle/>
        <a:p>
          <a:endParaRPr lang="zh-TW" altLang="en-US"/>
        </a:p>
      </dgm:t>
    </dgm:pt>
    <dgm:pt modelId="{8D8BC0B9-0360-4714-9B28-9BBE67BF775B}" type="pres">
      <dgm:prSet presAssocID="{7F297CB1-C74D-4AA0-9B09-DA90E491BE6B}" presName="linearProcess" presStyleCnt="0"/>
      <dgm:spPr/>
    </dgm:pt>
    <dgm:pt modelId="{8F0959DE-A39F-4889-B6EE-9B501F9EB8BE}" type="pres">
      <dgm:prSet presAssocID="{59B78C78-09C5-4FB6-8340-2A8128C849C7}" presName="textNode" presStyleLbl="node1" presStyleIdx="0" presStyleCnt="3" custScaleY="10470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ED1401-561B-4445-B4CB-DE6B6D843A45}" type="pres">
      <dgm:prSet presAssocID="{061F515E-FDE9-4D28-9FB8-29D796B90D66}" presName="sibTrans" presStyleCnt="0"/>
      <dgm:spPr/>
    </dgm:pt>
    <dgm:pt modelId="{B80F4A72-6E75-4D1E-8BFD-1DAD11EC699C}" type="pres">
      <dgm:prSet presAssocID="{E1FA6869-9E7F-4263-8B4E-9D35C50B4C56}" presName="textNode" presStyleLbl="node1" presStyleIdx="1" presStyleCnt="3" custScaleY="104701" custLinFactNeighborX="-4342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A7C480-184F-435B-A448-1A6B79F2D072}" type="pres">
      <dgm:prSet presAssocID="{4665D523-633E-4E23-89DF-6D7A81547E07}" presName="sibTrans" presStyleCnt="0"/>
      <dgm:spPr/>
    </dgm:pt>
    <dgm:pt modelId="{71DBD42D-23B0-42B0-86F8-8386DCB8E6B3}" type="pres">
      <dgm:prSet presAssocID="{C55DA56D-6AF0-4446-8BD7-626AC248B40E}" presName="textNode" presStyleLbl="node1" presStyleIdx="2" presStyleCnt="3" custScaleY="104701" custLinFactNeighborX="-8684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70A0858-DE4A-4206-BCF6-DCFE1C3F0A82}" type="presOf" srcId="{7F297CB1-C74D-4AA0-9B09-DA90E491BE6B}" destId="{9E673F92-C2B5-4DD6-B2C9-71319E9A1C21}" srcOrd="0" destOrd="0" presId="urn:microsoft.com/office/officeart/2005/8/layout/hProcess9"/>
    <dgm:cxn modelId="{E8204872-236B-4FE2-9A2A-A9D15E08F496}" srcId="{7F297CB1-C74D-4AA0-9B09-DA90E491BE6B}" destId="{59B78C78-09C5-4FB6-8340-2A8128C849C7}" srcOrd="0" destOrd="0" parTransId="{0358E484-A597-48B5-8A8D-49ED668C40D6}" sibTransId="{061F515E-FDE9-4D28-9FB8-29D796B90D66}"/>
    <dgm:cxn modelId="{22412F38-A2D5-4BC8-A734-6B6A75354EE6}" type="presOf" srcId="{C55DA56D-6AF0-4446-8BD7-626AC248B40E}" destId="{71DBD42D-23B0-42B0-86F8-8386DCB8E6B3}" srcOrd="0" destOrd="0" presId="urn:microsoft.com/office/officeart/2005/8/layout/hProcess9"/>
    <dgm:cxn modelId="{949915CE-A59C-4A42-B2B8-058E65BF1DD5}" srcId="{7F297CB1-C74D-4AA0-9B09-DA90E491BE6B}" destId="{E1FA6869-9E7F-4263-8B4E-9D35C50B4C56}" srcOrd="1" destOrd="0" parTransId="{013DD0E0-D99F-4E5F-824C-18AA35F55E86}" sibTransId="{4665D523-633E-4E23-89DF-6D7A81547E07}"/>
    <dgm:cxn modelId="{7393B68E-EB22-4000-967C-FD56E352EB9A}" type="presOf" srcId="{59B78C78-09C5-4FB6-8340-2A8128C849C7}" destId="{8F0959DE-A39F-4889-B6EE-9B501F9EB8BE}" srcOrd="0" destOrd="0" presId="urn:microsoft.com/office/officeart/2005/8/layout/hProcess9"/>
    <dgm:cxn modelId="{B7379795-1275-4D33-A8FF-E87BC92064B8}" srcId="{7F297CB1-C74D-4AA0-9B09-DA90E491BE6B}" destId="{C55DA56D-6AF0-4446-8BD7-626AC248B40E}" srcOrd="2" destOrd="0" parTransId="{0C871E68-A4C3-4854-88A9-1D71C2AAE207}" sibTransId="{3259304C-7A86-4319-AEEC-A11FD08F2F29}"/>
    <dgm:cxn modelId="{10D1D494-9985-4FF0-921F-1BF19A20DC9A}" type="presOf" srcId="{E1FA6869-9E7F-4263-8B4E-9D35C50B4C56}" destId="{B80F4A72-6E75-4D1E-8BFD-1DAD11EC699C}" srcOrd="0" destOrd="0" presId="urn:microsoft.com/office/officeart/2005/8/layout/hProcess9"/>
    <dgm:cxn modelId="{A2AC0097-90B0-42C8-BCD2-D15A8DBE342B}" type="presParOf" srcId="{9E673F92-C2B5-4DD6-B2C9-71319E9A1C21}" destId="{127CFFAD-C56B-4E64-B996-42F9DB01E7D0}" srcOrd="0" destOrd="0" presId="urn:microsoft.com/office/officeart/2005/8/layout/hProcess9"/>
    <dgm:cxn modelId="{194B82C4-53A1-4A74-AAE4-1FBCCEFF01AD}" type="presParOf" srcId="{9E673F92-C2B5-4DD6-B2C9-71319E9A1C21}" destId="{8D8BC0B9-0360-4714-9B28-9BBE67BF775B}" srcOrd="1" destOrd="0" presId="urn:microsoft.com/office/officeart/2005/8/layout/hProcess9"/>
    <dgm:cxn modelId="{AAC82BA3-0087-45C0-A756-7F16803807C7}" type="presParOf" srcId="{8D8BC0B9-0360-4714-9B28-9BBE67BF775B}" destId="{8F0959DE-A39F-4889-B6EE-9B501F9EB8BE}" srcOrd="0" destOrd="0" presId="urn:microsoft.com/office/officeart/2005/8/layout/hProcess9"/>
    <dgm:cxn modelId="{90D765C2-0848-4ECD-8C18-41A10F024C09}" type="presParOf" srcId="{8D8BC0B9-0360-4714-9B28-9BBE67BF775B}" destId="{3CED1401-561B-4445-B4CB-DE6B6D843A45}" srcOrd="1" destOrd="0" presId="urn:microsoft.com/office/officeart/2005/8/layout/hProcess9"/>
    <dgm:cxn modelId="{77EF4422-E52D-47DB-AA48-E3DCA28937E5}" type="presParOf" srcId="{8D8BC0B9-0360-4714-9B28-9BBE67BF775B}" destId="{B80F4A72-6E75-4D1E-8BFD-1DAD11EC699C}" srcOrd="2" destOrd="0" presId="urn:microsoft.com/office/officeart/2005/8/layout/hProcess9"/>
    <dgm:cxn modelId="{8FCA2C2D-C21D-48ED-A96C-D5B51A203C0F}" type="presParOf" srcId="{8D8BC0B9-0360-4714-9B28-9BBE67BF775B}" destId="{25A7C480-184F-435B-A448-1A6B79F2D072}" srcOrd="3" destOrd="0" presId="urn:microsoft.com/office/officeart/2005/8/layout/hProcess9"/>
    <dgm:cxn modelId="{F3E7A4B3-698C-4116-92FD-ABFB3BA8D304}" type="presParOf" srcId="{8D8BC0B9-0360-4714-9B28-9BBE67BF775B}" destId="{71DBD42D-23B0-42B0-86F8-8386DCB8E6B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341BFE-2E74-48AD-93DF-C08B19EDD44C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</dgm:pt>
    <dgm:pt modelId="{8E3F1120-0BBB-428F-82DB-D417C30C9D79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</a:t>
          </a:r>
          <a:r>
            <a:rPr lang="zh-TW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聚焦</a:t>
          </a:r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利基市場 創造需求</a:t>
          </a:r>
          <a:endParaRPr lang="en-US" altLang="zh-TW" b="1" dirty="0" smtClean="0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F031CA7-3D3A-4892-A3C1-4B7665411298}" type="par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A4F8C39E-5EC1-49A2-B74C-478A3F1009B6}" type="sib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DE060B-3B47-4CEC-9776-2806DA447736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</a:t>
          </a:r>
          <a:r>
            <a:rPr lang="zh-TW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研發</a:t>
          </a:r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關鍵</a:t>
          </a:r>
          <a:r>
            <a:rPr lang="zh-TW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技術</a:t>
          </a:r>
          <a:endParaRPr lang="zh-TW" altLang="en-US" b="1" dirty="0">
            <a:solidFill>
              <a:schemeClr val="tx1"/>
            </a:solidFill>
          </a:endParaRPr>
        </a:p>
      </dgm:t>
    </dgm:pt>
    <dgm:pt modelId="{36CE0AAA-590C-43C4-B402-7F3D879F9BE5}" type="par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03879E74-E390-469B-BA5F-DA1F6A2A840F}" type="sib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115C352D-53A1-4135-92EB-DDCFB5340B6E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 三、 橋接國際夥伴</a:t>
          </a:r>
          <a:endParaRPr lang="zh-TW" altLang="en-US" b="1" dirty="0"/>
        </a:p>
      </dgm:t>
    </dgm:pt>
    <dgm:pt modelId="{44E6E68F-2E2E-407C-9709-E7C3169C306D}" type="par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B6B1BCBB-EFC5-4241-8FD1-701312BF3C90}" type="sib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06D165-480F-4272-845E-A252F0D64257}" type="pres">
      <dgm:prSet presAssocID="{37341BFE-2E74-48AD-93DF-C08B19EDD44C}" presName="Name0" presStyleCnt="0">
        <dgm:presLayoutVars>
          <dgm:chMax val="7"/>
          <dgm:chPref val="7"/>
          <dgm:dir/>
        </dgm:presLayoutVars>
      </dgm:prSet>
      <dgm:spPr/>
    </dgm:pt>
    <dgm:pt modelId="{6A1CDAEF-88C9-4198-8A54-F30110121A2E}" type="pres">
      <dgm:prSet presAssocID="{37341BFE-2E74-48AD-93DF-C08B19EDD44C}" presName="Name1" presStyleCnt="0"/>
      <dgm:spPr/>
    </dgm:pt>
    <dgm:pt modelId="{AFC2B237-FA2D-4388-AD7A-E3212996EB35}" type="pres">
      <dgm:prSet presAssocID="{37341BFE-2E74-48AD-93DF-C08B19EDD44C}" presName="cycle" presStyleCnt="0"/>
      <dgm:spPr/>
    </dgm:pt>
    <dgm:pt modelId="{D5C80675-A331-4B9F-B0D3-E5FADFAC8630}" type="pres">
      <dgm:prSet presAssocID="{37341BFE-2E74-48AD-93DF-C08B19EDD44C}" presName="srcNode" presStyleLbl="node1" presStyleIdx="0" presStyleCnt="3"/>
      <dgm:spPr/>
    </dgm:pt>
    <dgm:pt modelId="{069509E4-D5E4-4B2E-BFC9-836F108E25E9}" type="pres">
      <dgm:prSet presAssocID="{37341BFE-2E74-48AD-93DF-C08B19EDD44C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85EDAAD1-768D-45C1-82A9-506112B4D4AE}" type="pres">
      <dgm:prSet presAssocID="{37341BFE-2E74-48AD-93DF-C08B19EDD44C}" presName="extraNode" presStyleLbl="node1" presStyleIdx="0" presStyleCnt="3"/>
      <dgm:spPr/>
    </dgm:pt>
    <dgm:pt modelId="{D1F5EC4B-111D-4ED2-9F7A-9E358FF66ABD}" type="pres">
      <dgm:prSet presAssocID="{37341BFE-2E74-48AD-93DF-C08B19EDD44C}" presName="dstNode" presStyleLbl="node1" presStyleIdx="0" presStyleCnt="3"/>
      <dgm:spPr/>
    </dgm:pt>
    <dgm:pt modelId="{62C3E80D-B841-4738-A6FB-9597D14C21F2}" type="pres">
      <dgm:prSet presAssocID="{8E3F1120-0BBB-428F-82DB-D417C30C9D79}" presName="text_1" presStyleLbl="node1" presStyleIdx="0" presStyleCnt="3" custLinFactNeighborX="-750" custLinFactNeighborY="-124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231F93-664B-47CE-BC6C-C6F1F0C1F122}" type="pres">
      <dgm:prSet presAssocID="{8E3F1120-0BBB-428F-82DB-D417C30C9D79}" presName="accent_1" presStyleCnt="0"/>
      <dgm:spPr/>
    </dgm:pt>
    <dgm:pt modelId="{1BFF6EE4-35A9-424E-8643-DF36071FE0F7}" type="pres">
      <dgm:prSet presAssocID="{8E3F1120-0BBB-428F-82DB-D417C30C9D79}" presName="accentRepeatNode" presStyleLbl="solidFgAcc1" presStyleIdx="0" presStyleCnt="3"/>
      <dgm:spPr/>
    </dgm:pt>
    <dgm:pt modelId="{72C1E46A-2DEB-4386-90EC-A9CDAD0B3094}" type="pres">
      <dgm:prSet presAssocID="{E5DE060B-3B47-4CEC-9776-2806DA447736}" presName="text_2" presStyleLbl="node1" presStyleIdx="1" presStyleCnt="3" custScaleX="102590" custScaleY="96279" custLinFactNeighborX="-41" custLinFactNeighborY="467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C0D8F3C-C225-4EF1-9DD8-0168147EFB58}" type="pres">
      <dgm:prSet presAssocID="{E5DE060B-3B47-4CEC-9776-2806DA447736}" presName="accent_2" presStyleCnt="0"/>
      <dgm:spPr/>
    </dgm:pt>
    <dgm:pt modelId="{E212465B-2E8B-4DEC-96BF-E08EAB1CD27C}" type="pres">
      <dgm:prSet presAssocID="{E5DE060B-3B47-4CEC-9776-2806DA447736}" presName="accentRepeatNode" presStyleLbl="solidFgAcc1" presStyleIdx="1" presStyleCnt="3" custScaleY="100001" custLinFactNeighborX="-5670" custLinFactNeighborY="34020"/>
      <dgm:spPr/>
      <dgm:t>
        <a:bodyPr/>
        <a:lstStyle/>
        <a:p>
          <a:endParaRPr lang="zh-TW" altLang="en-US"/>
        </a:p>
      </dgm:t>
    </dgm:pt>
    <dgm:pt modelId="{EEE940E8-5375-43E5-A213-AAB4622F4833}" type="pres">
      <dgm:prSet presAssocID="{115C352D-53A1-4135-92EB-DDCFB5340B6E}" presName="text_3" presStyleLbl="node1" presStyleIdx="2" presStyleCnt="3" custScaleX="106132" custScaleY="100001" custLinFactNeighborX="7786" custLinFactNeighborY="4485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0F8984-13AB-4F2B-BF42-3D83B48C277B}" type="pres">
      <dgm:prSet presAssocID="{115C352D-53A1-4135-92EB-DDCFB5340B6E}" presName="accent_3" presStyleCnt="0"/>
      <dgm:spPr/>
    </dgm:pt>
    <dgm:pt modelId="{D8DCA1DD-483E-4887-9D03-E1A52D4A7DE5}" type="pres">
      <dgm:prSet presAssocID="{115C352D-53A1-4135-92EB-DDCFB5340B6E}" presName="accentRepeatNode" presStyleLbl="solidFgAcc1" presStyleIdx="2" presStyleCnt="3" custScaleY="100001" custLinFactNeighborX="-6660" custLinFactNeighborY="29999"/>
      <dgm:spPr/>
    </dgm:pt>
  </dgm:ptLst>
  <dgm:cxnLst>
    <dgm:cxn modelId="{9B48489F-055B-46E2-8BA8-D57AED894EA1}" type="presOf" srcId="{8E3F1120-0BBB-428F-82DB-D417C30C9D79}" destId="{62C3E80D-B841-4738-A6FB-9597D14C21F2}" srcOrd="0" destOrd="0" presId="urn:microsoft.com/office/officeart/2008/layout/VerticalCurvedList"/>
    <dgm:cxn modelId="{A21DD1EF-D565-4CD7-9A61-45E5F4E944F6}" srcId="{37341BFE-2E74-48AD-93DF-C08B19EDD44C}" destId="{115C352D-53A1-4135-92EB-DDCFB5340B6E}" srcOrd="2" destOrd="0" parTransId="{44E6E68F-2E2E-407C-9709-E7C3169C306D}" sibTransId="{B6B1BCBB-EFC5-4241-8FD1-701312BF3C90}"/>
    <dgm:cxn modelId="{6AD22E76-D788-4022-A006-7E10CF1863B8}" type="presOf" srcId="{E5DE060B-3B47-4CEC-9776-2806DA447736}" destId="{72C1E46A-2DEB-4386-90EC-A9CDAD0B3094}" srcOrd="0" destOrd="0" presId="urn:microsoft.com/office/officeart/2008/layout/VerticalCurvedList"/>
    <dgm:cxn modelId="{2A96C647-4E81-4FA2-828B-8C50870B22B3}" type="presOf" srcId="{115C352D-53A1-4135-92EB-DDCFB5340B6E}" destId="{EEE940E8-5375-43E5-A213-AAB4622F4833}" srcOrd="0" destOrd="0" presId="urn:microsoft.com/office/officeart/2008/layout/VerticalCurvedList"/>
    <dgm:cxn modelId="{5908E07F-AB8F-4DAA-8E0F-9AAD8D0B096B}" srcId="{37341BFE-2E74-48AD-93DF-C08B19EDD44C}" destId="{E5DE060B-3B47-4CEC-9776-2806DA447736}" srcOrd="1" destOrd="0" parTransId="{36CE0AAA-590C-43C4-B402-7F3D879F9BE5}" sibTransId="{03879E74-E390-469B-BA5F-DA1F6A2A840F}"/>
    <dgm:cxn modelId="{09E6EB7E-962D-4F83-B20E-14E490E6F3D5}" srcId="{37341BFE-2E74-48AD-93DF-C08B19EDD44C}" destId="{8E3F1120-0BBB-428F-82DB-D417C30C9D79}" srcOrd="0" destOrd="0" parTransId="{1F031CA7-3D3A-4892-A3C1-4B7665411298}" sibTransId="{A4F8C39E-5EC1-49A2-B74C-478A3F1009B6}"/>
    <dgm:cxn modelId="{75009C21-834E-4243-9A7B-CEF3E7FFAD23}" type="presOf" srcId="{A4F8C39E-5EC1-49A2-B74C-478A3F1009B6}" destId="{069509E4-D5E4-4B2E-BFC9-836F108E25E9}" srcOrd="0" destOrd="0" presId="urn:microsoft.com/office/officeart/2008/layout/VerticalCurvedList"/>
    <dgm:cxn modelId="{ADABBA76-DC50-4908-9CA9-A08C918A4F8C}" type="presOf" srcId="{37341BFE-2E74-48AD-93DF-C08B19EDD44C}" destId="{E506D165-480F-4272-845E-A252F0D64257}" srcOrd="0" destOrd="0" presId="urn:microsoft.com/office/officeart/2008/layout/VerticalCurvedList"/>
    <dgm:cxn modelId="{6964FB29-05CC-451B-9FA0-40CA7563818B}" type="presParOf" srcId="{E506D165-480F-4272-845E-A252F0D64257}" destId="{6A1CDAEF-88C9-4198-8A54-F30110121A2E}" srcOrd="0" destOrd="0" presId="urn:microsoft.com/office/officeart/2008/layout/VerticalCurvedList"/>
    <dgm:cxn modelId="{8BA26F4F-3533-4D00-AA90-B47DE4AA89A7}" type="presParOf" srcId="{6A1CDAEF-88C9-4198-8A54-F30110121A2E}" destId="{AFC2B237-FA2D-4388-AD7A-E3212996EB35}" srcOrd="0" destOrd="0" presId="urn:microsoft.com/office/officeart/2008/layout/VerticalCurvedList"/>
    <dgm:cxn modelId="{550F232B-EDCC-4F37-AF14-8483916F6810}" type="presParOf" srcId="{AFC2B237-FA2D-4388-AD7A-E3212996EB35}" destId="{D5C80675-A331-4B9F-B0D3-E5FADFAC8630}" srcOrd="0" destOrd="0" presId="urn:microsoft.com/office/officeart/2008/layout/VerticalCurvedList"/>
    <dgm:cxn modelId="{E78A38AF-12C1-403C-A236-2EBC9B3CA4DF}" type="presParOf" srcId="{AFC2B237-FA2D-4388-AD7A-E3212996EB35}" destId="{069509E4-D5E4-4B2E-BFC9-836F108E25E9}" srcOrd="1" destOrd="0" presId="urn:microsoft.com/office/officeart/2008/layout/VerticalCurvedList"/>
    <dgm:cxn modelId="{3D83657F-B07B-4713-AD6E-EE32FCB6BB55}" type="presParOf" srcId="{AFC2B237-FA2D-4388-AD7A-E3212996EB35}" destId="{85EDAAD1-768D-45C1-82A9-506112B4D4AE}" srcOrd="2" destOrd="0" presId="urn:microsoft.com/office/officeart/2008/layout/VerticalCurvedList"/>
    <dgm:cxn modelId="{AFAFA8C3-720D-4A99-A028-25F241441CA9}" type="presParOf" srcId="{AFC2B237-FA2D-4388-AD7A-E3212996EB35}" destId="{D1F5EC4B-111D-4ED2-9F7A-9E358FF66ABD}" srcOrd="3" destOrd="0" presId="urn:microsoft.com/office/officeart/2008/layout/VerticalCurvedList"/>
    <dgm:cxn modelId="{3F66A4D3-02B9-43D9-AE74-D83DCF1800B2}" type="presParOf" srcId="{6A1CDAEF-88C9-4198-8A54-F30110121A2E}" destId="{62C3E80D-B841-4738-A6FB-9597D14C21F2}" srcOrd="1" destOrd="0" presId="urn:microsoft.com/office/officeart/2008/layout/VerticalCurvedList"/>
    <dgm:cxn modelId="{0359BFC9-5C8D-40D2-977E-96C51DE54C9D}" type="presParOf" srcId="{6A1CDAEF-88C9-4198-8A54-F30110121A2E}" destId="{03231F93-664B-47CE-BC6C-C6F1F0C1F122}" srcOrd="2" destOrd="0" presId="urn:microsoft.com/office/officeart/2008/layout/VerticalCurvedList"/>
    <dgm:cxn modelId="{8BD00B4C-FF7A-4B76-B199-687CEE7C9306}" type="presParOf" srcId="{03231F93-664B-47CE-BC6C-C6F1F0C1F122}" destId="{1BFF6EE4-35A9-424E-8643-DF36071FE0F7}" srcOrd="0" destOrd="0" presId="urn:microsoft.com/office/officeart/2008/layout/VerticalCurvedList"/>
    <dgm:cxn modelId="{94183FBD-CDD6-41DC-AAD3-D01F1DA0B269}" type="presParOf" srcId="{6A1CDAEF-88C9-4198-8A54-F30110121A2E}" destId="{72C1E46A-2DEB-4386-90EC-A9CDAD0B3094}" srcOrd="3" destOrd="0" presId="urn:microsoft.com/office/officeart/2008/layout/VerticalCurvedList"/>
    <dgm:cxn modelId="{08DE901C-45D3-4948-A689-DCDFA8789D60}" type="presParOf" srcId="{6A1CDAEF-88C9-4198-8A54-F30110121A2E}" destId="{FC0D8F3C-C225-4EF1-9DD8-0168147EFB58}" srcOrd="4" destOrd="0" presId="urn:microsoft.com/office/officeart/2008/layout/VerticalCurvedList"/>
    <dgm:cxn modelId="{A21E2E19-3E4F-4BAE-966B-8221416C6734}" type="presParOf" srcId="{FC0D8F3C-C225-4EF1-9DD8-0168147EFB58}" destId="{E212465B-2E8B-4DEC-96BF-E08EAB1CD27C}" srcOrd="0" destOrd="0" presId="urn:microsoft.com/office/officeart/2008/layout/VerticalCurvedList"/>
    <dgm:cxn modelId="{805D1D86-015C-4E6E-A1EF-F897344B695D}" type="presParOf" srcId="{6A1CDAEF-88C9-4198-8A54-F30110121A2E}" destId="{EEE940E8-5375-43E5-A213-AAB4622F4833}" srcOrd="5" destOrd="0" presId="urn:microsoft.com/office/officeart/2008/layout/VerticalCurvedList"/>
    <dgm:cxn modelId="{A4B433A8-791A-444B-873B-3AE815FE12A1}" type="presParOf" srcId="{6A1CDAEF-88C9-4198-8A54-F30110121A2E}" destId="{1B0F8984-13AB-4F2B-BF42-3D83B48C277B}" srcOrd="6" destOrd="0" presId="urn:microsoft.com/office/officeart/2008/layout/VerticalCurvedList"/>
    <dgm:cxn modelId="{1B6EB8A3-6944-4C95-9866-DE68AA7CA23D}" type="presParOf" srcId="{1B0F8984-13AB-4F2B-BF42-3D83B48C277B}" destId="{D8DCA1DD-483E-4887-9D03-E1A52D4A7DE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297CB1-C74D-4AA0-9B09-DA90E491BE6B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59B78C78-09C5-4FB6-8340-2A8128C849C7}">
      <dgm:prSet phldrT="[文字]" custT="1"/>
      <dgm:spPr/>
      <dgm:t>
        <a:bodyPr/>
        <a:lstStyle/>
        <a:p>
          <a:r>
            <a:rPr lang="zh-TW" altLang="en-US" sz="2400" dirty="0" smtClean="0"/>
            <a:t>媒合國內供需市場</a:t>
          </a:r>
          <a:endParaRPr lang="zh-TW" altLang="en-US" sz="2400" dirty="0"/>
        </a:p>
      </dgm:t>
    </dgm:pt>
    <dgm:pt modelId="{0358E484-A597-48B5-8A8D-49ED668C40D6}" type="par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061F515E-FDE9-4D28-9FB8-29D796B90D66}" type="sib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E1FA6869-9E7F-4263-8B4E-9D35C50B4C56}">
      <dgm:prSet phldrT="[文字]" custT="1"/>
      <dgm:spPr/>
      <dgm:t>
        <a:bodyPr/>
        <a:lstStyle/>
        <a:p>
          <a:r>
            <a:rPr lang="zh-TW" altLang="en-US" sz="2400" dirty="0" smtClean="0"/>
            <a:t>提供資安整體解決方案</a:t>
          </a:r>
          <a:endParaRPr lang="zh-TW" altLang="en-US" sz="2400" dirty="0"/>
        </a:p>
      </dgm:t>
    </dgm:pt>
    <dgm:pt modelId="{013DD0E0-D99F-4E5F-824C-18AA35F55E86}" type="par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4665D523-633E-4E23-89DF-6D7A81547E07}" type="sib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C55DA56D-6AF0-4446-8BD7-626AC248B40E}">
      <dgm:prSet phldrT="[文字]" custT="1"/>
      <dgm:spPr/>
      <dgm:t>
        <a:bodyPr/>
        <a:lstStyle/>
        <a:p>
          <a:r>
            <a:rPr lang="zh-TW" altLang="en-US" sz="2400" dirty="0" smtClean="0"/>
            <a:t>打造臺灣資安品牌 </a:t>
          </a:r>
          <a:endParaRPr lang="zh-TW" altLang="en-US" sz="2400" dirty="0"/>
        </a:p>
      </dgm:t>
    </dgm:pt>
    <dgm:pt modelId="{0C871E68-A4C3-4854-88A9-1D71C2AAE207}" type="parTrans" cxnId="{B7379795-1275-4D33-A8FF-E87BC92064B8}">
      <dgm:prSet/>
      <dgm:spPr/>
      <dgm:t>
        <a:bodyPr/>
        <a:lstStyle/>
        <a:p>
          <a:endParaRPr lang="zh-TW" altLang="en-US"/>
        </a:p>
      </dgm:t>
    </dgm:pt>
    <dgm:pt modelId="{3259304C-7A86-4319-AEEC-A11FD08F2F29}" type="sibTrans" cxnId="{B7379795-1275-4D33-A8FF-E87BC92064B8}">
      <dgm:prSet/>
      <dgm:spPr/>
      <dgm:t>
        <a:bodyPr/>
        <a:lstStyle/>
        <a:p>
          <a:endParaRPr lang="zh-TW" altLang="en-US"/>
        </a:p>
      </dgm:t>
    </dgm:pt>
    <dgm:pt modelId="{9E673F92-C2B5-4DD6-B2C9-71319E9A1C21}" type="pres">
      <dgm:prSet presAssocID="{7F297CB1-C74D-4AA0-9B09-DA90E491BE6B}" presName="CompostProcess" presStyleCnt="0">
        <dgm:presLayoutVars>
          <dgm:dir/>
          <dgm:resizeHandles val="exact"/>
        </dgm:presLayoutVars>
      </dgm:prSet>
      <dgm:spPr/>
    </dgm:pt>
    <dgm:pt modelId="{127CFFAD-C56B-4E64-B996-42F9DB01E7D0}" type="pres">
      <dgm:prSet presAssocID="{7F297CB1-C74D-4AA0-9B09-DA90E491BE6B}" presName="arrow" presStyleLbl="bgShp" presStyleIdx="0" presStyleCnt="1"/>
      <dgm:spPr/>
    </dgm:pt>
    <dgm:pt modelId="{8D8BC0B9-0360-4714-9B28-9BBE67BF775B}" type="pres">
      <dgm:prSet presAssocID="{7F297CB1-C74D-4AA0-9B09-DA90E491BE6B}" presName="linearProcess" presStyleCnt="0"/>
      <dgm:spPr/>
    </dgm:pt>
    <dgm:pt modelId="{8F0959DE-A39F-4889-B6EE-9B501F9EB8BE}" type="pres">
      <dgm:prSet presAssocID="{59B78C78-09C5-4FB6-8340-2A8128C849C7}" presName="textNode" presStyleLbl="node1" presStyleIdx="0" presStyleCnt="3" custScaleX="79700" custScaleY="10034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ED1401-561B-4445-B4CB-DE6B6D843A45}" type="pres">
      <dgm:prSet presAssocID="{061F515E-FDE9-4D28-9FB8-29D796B90D66}" presName="sibTrans" presStyleCnt="0"/>
      <dgm:spPr/>
    </dgm:pt>
    <dgm:pt modelId="{B80F4A72-6E75-4D1E-8BFD-1DAD11EC699C}" type="pres">
      <dgm:prSet presAssocID="{E1FA6869-9E7F-4263-8B4E-9D35C50B4C56}" presName="textNode" presStyleLbl="node1" presStyleIdx="1" presStyleCnt="3" custScaleX="79700" custScaleY="102368" custLinFactNeighborX="-6615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A7C480-184F-435B-A448-1A6B79F2D072}" type="pres">
      <dgm:prSet presAssocID="{4665D523-633E-4E23-89DF-6D7A81547E07}" presName="sibTrans" presStyleCnt="0"/>
      <dgm:spPr/>
    </dgm:pt>
    <dgm:pt modelId="{71DBD42D-23B0-42B0-86F8-8386DCB8E6B3}" type="pres">
      <dgm:prSet presAssocID="{C55DA56D-6AF0-4446-8BD7-626AC248B40E}" presName="textNode" presStyleLbl="node1" presStyleIdx="2" presStyleCnt="3" custScaleX="79700" custScaleY="99335" custLinFactX="-4711" custLinFactNeighborX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223647E-C46D-4F36-AF0F-6A361A06013F}" type="presOf" srcId="{7F297CB1-C74D-4AA0-9B09-DA90E491BE6B}" destId="{9E673F92-C2B5-4DD6-B2C9-71319E9A1C21}" srcOrd="0" destOrd="0" presId="urn:microsoft.com/office/officeart/2005/8/layout/hProcess9"/>
    <dgm:cxn modelId="{E8204872-236B-4FE2-9A2A-A9D15E08F496}" srcId="{7F297CB1-C74D-4AA0-9B09-DA90E491BE6B}" destId="{59B78C78-09C5-4FB6-8340-2A8128C849C7}" srcOrd="0" destOrd="0" parTransId="{0358E484-A597-48B5-8A8D-49ED668C40D6}" sibTransId="{061F515E-FDE9-4D28-9FB8-29D796B90D66}"/>
    <dgm:cxn modelId="{ECBFA9E5-036E-454F-B414-76BE02223BDD}" type="presOf" srcId="{E1FA6869-9E7F-4263-8B4E-9D35C50B4C56}" destId="{B80F4A72-6E75-4D1E-8BFD-1DAD11EC699C}" srcOrd="0" destOrd="0" presId="urn:microsoft.com/office/officeart/2005/8/layout/hProcess9"/>
    <dgm:cxn modelId="{1E1B2B14-41D2-490A-AFAC-D1E7C4E06EE3}" type="presOf" srcId="{59B78C78-09C5-4FB6-8340-2A8128C849C7}" destId="{8F0959DE-A39F-4889-B6EE-9B501F9EB8BE}" srcOrd="0" destOrd="0" presId="urn:microsoft.com/office/officeart/2005/8/layout/hProcess9"/>
    <dgm:cxn modelId="{949915CE-A59C-4A42-B2B8-058E65BF1DD5}" srcId="{7F297CB1-C74D-4AA0-9B09-DA90E491BE6B}" destId="{E1FA6869-9E7F-4263-8B4E-9D35C50B4C56}" srcOrd="1" destOrd="0" parTransId="{013DD0E0-D99F-4E5F-824C-18AA35F55E86}" sibTransId="{4665D523-633E-4E23-89DF-6D7A81547E07}"/>
    <dgm:cxn modelId="{90244A58-3373-4E79-BCFF-80FC5B166265}" type="presOf" srcId="{C55DA56D-6AF0-4446-8BD7-626AC248B40E}" destId="{71DBD42D-23B0-42B0-86F8-8386DCB8E6B3}" srcOrd="0" destOrd="0" presId="urn:microsoft.com/office/officeart/2005/8/layout/hProcess9"/>
    <dgm:cxn modelId="{B7379795-1275-4D33-A8FF-E87BC92064B8}" srcId="{7F297CB1-C74D-4AA0-9B09-DA90E491BE6B}" destId="{C55DA56D-6AF0-4446-8BD7-626AC248B40E}" srcOrd="2" destOrd="0" parTransId="{0C871E68-A4C3-4854-88A9-1D71C2AAE207}" sibTransId="{3259304C-7A86-4319-AEEC-A11FD08F2F29}"/>
    <dgm:cxn modelId="{28355CCB-8985-4DD4-8793-50ADD70D962E}" type="presParOf" srcId="{9E673F92-C2B5-4DD6-B2C9-71319E9A1C21}" destId="{127CFFAD-C56B-4E64-B996-42F9DB01E7D0}" srcOrd="0" destOrd="0" presId="urn:microsoft.com/office/officeart/2005/8/layout/hProcess9"/>
    <dgm:cxn modelId="{253CE7F2-F47C-4594-B19E-7BC223EADA09}" type="presParOf" srcId="{9E673F92-C2B5-4DD6-B2C9-71319E9A1C21}" destId="{8D8BC0B9-0360-4714-9B28-9BBE67BF775B}" srcOrd="1" destOrd="0" presId="urn:microsoft.com/office/officeart/2005/8/layout/hProcess9"/>
    <dgm:cxn modelId="{F14E9540-C2D7-4A4E-B8E6-656464D0CF6D}" type="presParOf" srcId="{8D8BC0B9-0360-4714-9B28-9BBE67BF775B}" destId="{8F0959DE-A39F-4889-B6EE-9B501F9EB8BE}" srcOrd="0" destOrd="0" presId="urn:microsoft.com/office/officeart/2005/8/layout/hProcess9"/>
    <dgm:cxn modelId="{DC9D4AA4-B0DD-4D05-9CF5-26AE62EAD1E6}" type="presParOf" srcId="{8D8BC0B9-0360-4714-9B28-9BBE67BF775B}" destId="{3CED1401-561B-4445-B4CB-DE6B6D843A45}" srcOrd="1" destOrd="0" presId="urn:microsoft.com/office/officeart/2005/8/layout/hProcess9"/>
    <dgm:cxn modelId="{0DC0C8A0-49D8-4BFA-BEAA-0981C2E99C61}" type="presParOf" srcId="{8D8BC0B9-0360-4714-9B28-9BBE67BF775B}" destId="{B80F4A72-6E75-4D1E-8BFD-1DAD11EC699C}" srcOrd="2" destOrd="0" presId="urn:microsoft.com/office/officeart/2005/8/layout/hProcess9"/>
    <dgm:cxn modelId="{00477D5F-FB36-4C07-904B-750B9C7EF87B}" type="presParOf" srcId="{8D8BC0B9-0360-4714-9B28-9BBE67BF775B}" destId="{25A7C480-184F-435B-A448-1A6B79F2D072}" srcOrd="3" destOrd="0" presId="urn:microsoft.com/office/officeart/2005/8/layout/hProcess9"/>
    <dgm:cxn modelId="{C67F0B65-45EE-440D-9B5D-16719F95B641}" type="presParOf" srcId="{8D8BC0B9-0360-4714-9B28-9BBE67BF775B}" destId="{71DBD42D-23B0-42B0-86F8-8386DCB8E6B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341BFE-2E74-48AD-93DF-C08B19EDD44C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</dgm:pt>
    <dgm:pt modelId="{8E3F1120-0BBB-428F-82DB-D417C30C9D79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一、發展產業標準</a:t>
          </a:r>
          <a:endParaRPr lang="zh-TW" altLang="en-US" b="1" dirty="0">
            <a:solidFill>
              <a:schemeClr val="tx1"/>
            </a:solidFill>
          </a:endParaRPr>
        </a:p>
      </dgm:t>
    </dgm:pt>
    <dgm:pt modelId="{1F031CA7-3D3A-4892-A3C1-4B7665411298}" type="par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A4F8C39E-5EC1-49A2-B74C-478A3F1009B6}" type="sib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DE060B-3B47-4CEC-9776-2806DA447736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二、落實產品驗證</a:t>
          </a:r>
          <a:endParaRPr lang="zh-TW" altLang="en-US" b="1" dirty="0">
            <a:solidFill>
              <a:schemeClr val="tx1"/>
            </a:solidFill>
          </a:endParaRPr>
        </a:p>
      </dgm:t>
    </dgm:pt>
    <dgm:pt modelId="{36CE0AAA-590C-43C4-B402-7F3D879F9BE5}" type="par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03879E74-E390-469B-BA5F-DA1F6A2A840F}" type="sib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115C352D-53A1-4135-92EB-DDCFB5340B6E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三、實驗場域淬煉</a:t>
          </a:r>
          <a:endParaRPr lang="en-US" altLang="zh-TW" b="1" dirty="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E6E68F-2E2E-407C-9709-E7C3169C306D}" type="par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B6B1BCBB-EFC5-4241-8FD1-701312BF3C90}" type="sib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70E11070-1B50-4C8D-B01C-E2ADE1B0FF9E}">
      <dgm:prSet phldrT="[文字]"/>
      <dgm:spPr/>
      <dgm:t>
        <a:bodyPr/>
        <a:lstStyle/>
        <a:p>
          <a:r>
            <a:rPr lang="zh-TW" altLang="zh-TW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四、政府媒合助攻</a:t>
          </a:r>
          <a:endParaRPr lang="en-US" altLang="zh-TW" b="1" dirty="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0B5D256-CB91-40C8-8D8D-4D3A624289F7}" type="parTrans" cxnId="{7F006AE2-7D0A-4944-8B6C-7E7A372B63E5}">
      <dgm:prSet/>
      <dgm:spPr/>
      <dgm:t>
        <a:bodyPr/>
        <a:lstStyle/>
        <a:p>
          <a:endParaRPr lang="zh-TW" altLang="en-US" b="1"/>
        </a:p>
      </dgm:t>
    </dgm:pt>
    <dgm:pt modelId="{EB06CC69-60FF-4EB4-91F6-8231758B8105}" type="sibTrans" cxnId="{7F006AE2-7D0A-4944-8B6C-7E7A372B63E5}">
      <dgm:prSet/>
      <dgm:spPr/>
      <dgm:t>
        <a:bodyPr/>
        <a:lstStyle/>
        <a:p>
          <a:endParaRPr lang="zh-TW" altLang="en-US" b="1"/>
        </a:p>
      </dgm:t>
    </dgm:pt>
    <dgm:pt modelId="{E506D165-480F-4272-845E-A252F0D64257}" type="pres">
      <dgm:prSet presAssocID="{37341BFE-2E74-48AD-93DF-C08B19EDD44C}" presName="Name0" presStyleCnt="0">
        <dgm:presLayoutVars>
          <dgm:chMax val="7"/>
          <dgm:chPref val="7"/>
          <dgm:dir/>
        </dgm:presLayoutVars>
      </dgm:prSet>
      <dgm:spPr/>
    </dgm:pt>
    <dgm:pt modelId="{6A1CDAEF-88C9-4198-8A54-F30110121A2E}" type="pres">
      <dgm:prSet presAssocID="{37341BFE-2E74-48AD-93DF-C08B19EDD44C}" presName="Name1" presStyleCnt="0"/>
      <dgm:spPr/>
    </dgm:pt>
    <dgm:pt modelId="{AFC2B237-FA2D-4388-AD7A-E3212996EB35}" type="pres">
      <dgm:prSet presAssocID="{37341BFE-2E74-48AD-93DF-C08B19EDD44C}" presName="cycle" presStyleCnt="0"/>
      <dgm:spPr/>
    </dgm:pt>
    <dgm:pt modelId="{D5C80675-A331-4B9F-B0D3-E5FADFAC8630}" type="pres">
      <dgm:prSet presAssocID="{37341BFE-2E74-48AD-93DF-C08B19EDD44C}" presName="srcNode" presStyleLbl="node1" presStyleIdx="0" presStyleCnt="4"/>
      <dgm:spPr/>
    </dgm:pt>
    <dgm:pt modelId="{069509E4-D5E4-4B2E-BFC9-836F108E25E9}" type="pres">
      <dgm:prSet presAssocID="{37341BFE-2E74-48AD-93DF-C08B19EDD44C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85EDAAD1-768D-45C1-82A9-506112B4D4AE}" type="pres">
      <dgm:prSet presAssocID="{37341BFE-2E74-48AD-93DF-C08B19EDD44C}" presName="extraNode" presStyleLbl="node1" presStyleIdx="0" presStyleCnt="4"/>
      <dgm:spPr/>
    </dgm:pt>
    <dgm:pt modelId="{D1F5EC4B-111D-4ED2-9F7A-9E358FF66ABD}" type="pres">
      <dgm:prSet presAssocID="{37341BFE-2E74-48AD-93DF-C08B19EDD44C}" presName="dstNode" presStyleLbl="node1" presStyleIdx="0" presStyleCnt="4"/>
      <dgm:spPr/>
    </dgm:pt>
    <dgm:pt modelId="{62C3E80D-B841-4738-A6FB-9597D14C21F2}" type="pres">
      <dgm:prSet presAssocID="{8E3F1120-0BBB-428F-82DB-D417C30C9D79}" presName="text_1" presStyleLbl="node1" presStyleIdx="0" presStyleCnt="4" custScaleY="80151" custLinFactNeighborX="-750" custLinFactNeighborY="-124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231F93-664B-47CE-BC6C-C6F1F0C1F122}" type="pres">
      <dgm:prSet presAssocID="{8E3F1120-0BBB-428F-82DB-D417C30C9D79}" presName="accent_1" presStyleCnt="0"/>
      <dgm:spPr/>
    </dgm:pt>
    <dgm:pt modelId="{1BFF6EE4-35A9-424E-8643-DF36071FE0F7}" type="pres">
      <dgm:prSet presAssocID="{8E3F1120-0BBB-428F-82DB-D417C30C9D79}" presName="accentRepeatNode" presStyleLbl="solidFgAcc1" presStyleIdx="0" presStyleCnt="4"/>
      <dgm:spPr/>
    </dgm:pt>
    <dgm:pt modelId="{72C1E46A-2DEB-4386-90EC-A9CDAD0B3094}" type="pres">
      <dgm:prSet presAssocID="{E5DE060B-3B47-4CEC-9776-2806DA447736}" presName="text_2" presStyleLbl="node1" presStyleIdx="1" presStyleCnt="4" custLinFactNeighborX="-716" custLinFactNeighborY="3444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C0D8F3C-C225-4EF1-9DD8-0168147EFB58}" type="pres">
      <dgm:prSet presAssocID="{E5DE060B-3B47-4CEC-9776-2806DA447736}" presName="accent_2" presStyleCnt="0"/>
      <dgm:spPr/>
    </dgm:pt>
    <dgm:pt modelId="{E212465B-2E8B-4DEC-96BF-E08EAB1CD27C}" type="pres">
      <dgm:prSet presAssocID="{E5DE060B-3B47-4CEC-9776-2806DA447736}" presName="accentRepeatNode" presStyleLbl="solidFgAcc1" presStyleIdx="1" presStyleCnt="4" custLinFactNeighborY="34839"/>
      <dgm:spPr/>
    </dgm:pt>
    <dgm:pt modelId="{EEE940E8-5375-43E5-A213-AAB4622F4833}" type="pres">
      <dgm:prSet presAssocID="{115C352D-53A1-4135-92EB-DDCFB5340B6E}" presName="text_3" presStyleLbl="node1" presStyleIdx="2" presStyleCnt="4" custLinFactNeighborY="4353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0F8984-13AB-4F2B-BF42-3D83B48C277B}" type="pres">
      <dgm:prSet presAssocID="{115C352D-53A1-4135-92EB-DDCFB5340B6E}" presName="accent_3" presStyleCnt="0"/>
      <dgm:spPr/>
    </dgm:pt>
    <dgm:pt modelId="{D8DCA1DD-483E-4887-9D03-E1A52D4A7DE5}" type="pres">
      <dgm:prSet presAssocID="{115C352D-53A1-4135-92EB-DDCFB5340B6E}" presName="accentRepeatNode" presStyleLbl="solidFgAcc1" presStyleIdx="2" presStyleCnt="4" custLinFactNeighborY="34839"/>
      <dgm:spPr/>
    </dgm:pt>
    <dgm:pt modelId="{FEDB277F-61F0-436C-8422-CCCE24E135AD}" type="pres">
      <dgm:prSet presAssocID="{70E11070-1B50-4C8D-B01C-E2ADE1B0FF9E}" presName="text_4" presStyleLbl="node1" presStyleIdx="3" presStyleCnt="4" custLinFactNeighborY="5182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B35CA8-2283-4252-93DD-E2BCE00AD024}" type="pres">
      <dgm:prSet presAssocID="{70E11070-1B50-4C8D-B01C-E2ADE1B0FF9E}" presName="accent_4" presStyleCnt="0"/>
      <dgm:spPr/>
    </dgm:pt>
    <dgm:pt modelId="{9C211FEC-6F5D-4313-8E99-E56223AB2985}" type="pres">
      <dgm:prSet presAssocID="{70E11070-1B50-4C8D-B01C-E2ADE1B0FF9E}" presName="accentRepeatNode" presStyleLbl="solidFgAcc1" presStyleIdx="3" presStyleCnt="4" custLinFactNeighborX="0" custLinFactNeighborY="29979"/>
      <dgm:spPr/>
    </dgm:pt>
  </dgm:ptLst>
  <dgm:cxnLst>
    <dgm:cxn modelId="{600F9D51-F499-4B1F-8BA1-5246718A6AA7}" type="presOf" srcId="{E5DE060B-3B47-4CEC-9776-2806DA447736}" destId="{72C1E46A-2DEB-4386-90EC-A9CDAD0B3094}" srcOrd="0" destOrd="0" presId="urn:microsoft.com/office/officeart/2008/layout/VerticalCurvedList"/>
    <dgm:cxn modelId="{ED3DED78-A8BE-47EF-BB8D-EF81F5156A8A}" type="presOf" srcId="{70E11070-1B50-4C8D-B01C-E2ADE1B0FF9E}" destId="{FEDB277F-61F0-436C-8422-CCCE24E135AD}" srcOrd="0" destOrd="0" presId="urn:microsoft.com/office/officeart/2008/layout/VerticalCurvedList"/>
    <dgm:cxn modelId="{A21DD1EF-D565-4CD7-9A61-45E5F4E944F6}" srcId="{37341BFE-2E74-48AD-93DF-C08B19EDD44C}" destId="{115C352D-53A1-4135-92EB-DDCFB5340B6E}" srcOrd="2" destOrd="0" parTransId="{44E6E68F-2E2E-407C-9709-E7C3169C306D}" sibTransId="{B6B1BCBB-EFC5-4241-8FD1-701312BF3C90}"/>
    <dgm:cxn modelId="{7F006AE2-7D0A-4944-8B6C-7E7A372B63E5}" srcId="{37341BFE-2E74-48AD-93DF-C08B19EDD44C}" destId="{70E11070-1B50-4C8D-B01C-E2ADE1B0FF9E}" srcOrd="3" destOrd="0" parTransId="{60B5D256-CB91-40C8-8D8D-4D3A624289F7}" sibTransId="{EB06CC69-60FF-4EB4-91F6-8231758B8105}"/>
    <dgm:cxn modelId="{5908E07F-AB8F-4DAA-8E0F-9AAD8D0B096B}" srcId="{37341BFE-2E74-48AD-93DF-C08B19EDD44C}" destId="{E5DE060B-3B47-4CEC-9776-2806DA447736}" srcOrd="1" destOrd="0" parTransId="{36CE0AAA-590C-43C4-B402-7F3D879F9BE5}" sibTransId="{03879E74-E390-469B-BA5F-DA1F6A2A840F}"/>
    <dgm:cxn modelId="{43DFFB05-AB8F-4930-81A3-9D7C9C5F8A15}" type="presOf" srcId="{115C352D-53A1-4135-92EB-DDCFB5340B6E}" destId="{EEE940E8-5375-43E5-A213-AAB4622F4833}" srcOrd="0" destOrd="0" presId="urn:microsoft.com/office/officeart/2008/layout/VerticalCurvedList"/>
    <dgm:cxn modelId="{09E6EB7E-962D-4F83-B20E-14E490E6F3D5}" srcId="{37341BFE-2E74-48AD-93DF-C08B19EDD44C}" destId="{8E3F1120-0BBB-428F-82DB-D417C30C9D79}" srcOrd="0" destOrd="0" parTransId="{1F031CA7-3D3A-4892-A3C1-4B7665411298}" sibTransId="{A4F8C39E-5EC1-49A2-B74C-478A3F1009B6}"/>
    <dgm:cxn modelId="{B5831534-5EC3-47A6-BA22-7E03D2BF8BCC}" type="presOf" srcId="{A4F8C39E-5EC1-49A2-B74C-478A3F1009B6}" destId="{069509E4-D5E4-4B2E-BFC9-836F108E25E9}" srcOrd="0" destOrd="0" presId="urn:microsoft.com/office/officeart/2008/layout/VerticalCurvedList"/>
    <dgm:cxn modelId="{31F6B772-5E2F-4775-9C87-C807B6518BF0}" type="presOf" srcId="{8E3F1120-0BBB-428F-82DB-D417C30C9D79}" destId="{62C3E80D-B841-4738-A6FB-9597D14C21F2}" srcOrd="0" destOrd="0" presId="urn:microsoft.com/office/officeart/2008/layout/VerticalCurvedList"/>
    <dgm:cxn modelId="{A24B038D-9DD5-4CC3-983F-B4F83194BF67}" type="presOf" srcId="{37341BFE-2E74-48AD-93DF-C08B19EDD44C}" destId="{E506D165-480F-4272-845E-A252F0D64257}" srcOrd="0" destOrd="0" presId="urn:microsoft.com/office/officeart/2008/layout/VerticalCurvedList"/>
    <dgm:cxn modelId="{AB8A3488-F847-44E1-8A0D-9A7A58D17513}" type="presParOf" srcId="{E506D165-480F-4272-845E-A252F0D64257}" destId="{6A1CDAEF-88C9-4198-8A54-F30110121A2E}" srcOrd="0" destOrd="0" presId="urn:microsoft.com/office/officeart/2008/layout/VerticalCurvedList"/>
    <dgm:cxn modelId="{FE3B58A0-281C-4B85-92A6-7B78301D43FD}" type="presParOf" srcId="{6A1CDAEF-88C9-4198-8A54-F30110121A2E}" destId="{AFC2B237-FA2D-4388-AD7A-E3212996EB35}" srcOrd="0" destOrd="0" presId="urn:microsoft.com/office/officeart/2008/layout/VerticalCurvedList"/>
    <dgm:cxn modelId="{E7B01063-7A35-470C-9E51-C513B3B6ACC5}" type="presParOf" srcId="{AFC2B237-FA2D-4388-AD7A-E3212996EB35}" destId="{D5C80675-A331-4B9F-B0D3-E5FADFAC8630}" srcOrd="0" destOrd="0" presId="urn:microsoft.com/office/officeart/2008/layout/VerticalCurvedList"/>
    <dgm:cxn modelId="{F24CF84C-E130-4542-9659-7FB99A959E1C}" type="presParOf" srcId="{AFC2B237-FA2D-4388-AD7A-E3212996EB35}" destId="{069509E4-D5E4-4B2E-BFC9-836F108E25E9}" srcOrd="1" destOrd="0" presId="urn:microsoft.com/office/officeart/2008/layout/VerticalCurvedList"/>
    <dgm:cxn modelId="{7655ABFA-EE91-4B62-96F4-297AD04EE11A}" type="presParOf" srcId="{AFC2B237-FA2D-4388-AD7A-E3212996EB35}" destId="{85EDAAD1-768D-45C1-82A9-506112B4D4AE}" srcOrd="2" destOrd="0" presId="urn:microsoft.com/office/officeart/2008/layout/VerticalCurvedList"/>
    <dgm:cxn modelId="{436D02C1-D1BE-45A4-A71A-432BA6B0E3AF}" type="presParOf" srcId="{AFC2B237-FA2D-4388-AD7A-E3212996EB35}" destId="{D1F5EC4B-111D-4ED2-9F7A-9E358FF66ABD}" srcOrd="3" destOrd="0" presId="urn:microsoft.com/office/officeart/2008/layout/VerticalCurvedList"/>
    <dgm:cxn modelId="{31A0EBB3-2BE5-4BE4-BA61-70B2390F61A2}" type="presParOf" srcId="{6A1CDAEF-88C9-4198-8A54-F30110121A2E}" destId="{62C3E80D-B841-4738-A6FB-9597D14C21F2}" srcOrd="1" destOrd="0" presId="urn:microsoft.com/office/officeart/2008/layout/VerticalCurvedList"/>
    <dgm:cxn modelId="{AF49D9A2-33BC-4FAD-A15A-7D23DFF1E345}" type="presParOf" srcId="{6A1CDAEF-88C9-4198-8A54-F30110121A2E}" destId="{03231F93-664B-47CE-BC6C-C6F1F0C1F122}" srcOrd="2" destOrd="0" presId="urn:microsoft.com/office/officeart/2008/layout/VerticalCurvedList"/>
    <dgm:cxn modelId="{CE54B27D-F5F3-42E4-9971-FC18BA7E97A7}" type="presParOf" srcId="{03231F93-664B-47CE-BC6C-C6F1F0C1F122}" destId="{1BFF6EE4-35A9-424E-8643-DF36071FE0F7}" srcOrd="0" destOrd="0" presId="urn:microsoft.com/office/officeart/2008/layout/VerticalCurvedList"/>
    <dgm:cxn modelId="{379B8BAC-F661-43EF-B3AE-A71F018DAF11}" type="presParOf" srcId="{6A1CDAEF-88C9-4198-8A54-F30110121A2E}" destId="{72C1E46A-2DEB-4386-90EC-A9CDAD0B3094}" srcOrd="3" destOrd="0" presId="urn:microsoft.com/office/officeart/2008/layout/VerticalCurvedList"/>
    <dgm:cxn modelId="{A858A6E4-791E-4408-8FD5-A9E8B944C3FE}" type="presParOf" srcId="{6A1CDAEF-88C9-4198-8A54-F30110121A2E}" destId="{FC0D8F3C-C225-4EF1-9DD8-0168147EFB58}" srcOrd="4" destOrd="0" presId="urn:microsoft.com/office/officeart/2008/layout/VerticalCurvedList"/>
    <dgm:cxn modelId="{C14B8D4A-4D62-4A6F-922E-17C663105BF2}" type="presParOf" srcId="{FC0D8F3C-C225-4EF1-9DD8-0168147EFB58}" destId="{E212465B-2E8B-4DEC-96BF-E08EAB1CD27C}" srcOrd="0" destOrd="0" presId="urn:microsoft.com/office/officeart/2008/layout/VerticalCurvedList"/>
    <dgm:cxn modelId="{93B5E4C8-8269-4456-9683-784475972831}" type="presParOf" srcId="{6A1CDAEF-88C9-4198-8A54-F30110121A2E}" destId="{EEE940E8-5375-43E5-A213-AAB4622F4833}" srcOrd="5" destOrd="0" presId="urn:microsoft.com/office/officeart/2008/layout/VerticalCurvedList"/>
    <dgm:cxn modelId="{3D25F195-809D-4562-B7BE-E5CE2FD04188}" type="presParOf" srcId="{6A1CDAEF-88C9-4198-8A54-F30110121A2E}" destId="{1B0F8984-13AB-4F2B-BF42-3D83B48C277B}" srcOrd="6" destOrd="0" presId="urn:microsoft.com/office/officeart/2008/layout/VerticalCurvedList"/>
    <dgm:cxn modelId="{5BC74E70-E285-4385-8D4B-D6A76F1AC217}" type="presParOf" srcId="{1B0F8984-13AB-4F2B-BF42-3D83B48C277B}" destId="{D8DCA1DD-483E-4887-9D03-E1A52D4A7DE5}" srcOrd="0" destOrd="0" presId="urn:microsoft.com/office/officeart/2008/layout/VerticalCurvedList"/>
    <dgm:cxn modelId="{C15B7800-88F6-44E9-A0C8-A7F56C931C80}" type="presParOf" srcId="{6A1CDAEF-88C9-4198-8A54-F30110121A2E}" destId="{FEDB277F-61F0-436C-8422-CCCE24E135AD}" srcOrd="7" destOrd="0" presId="urn:microsoft.com/office/officeart/2008/layout/VerticalCurvedList"/>
    <dgm:cxn modelId="{1508C0DB-9BB2-4799-9486-928556957E2E}" type="presParOf" srcId="{6A1CDAEF-88C9-4198-8A54-F30110121A2E}" destId="{99B35CA8-2283-4252-93DD-E2BCE00AD024}" srcOrd="8" destOrd="0" presId="urn:microsoft.com/office/officeart/2008/layout/VerticalCurvedList"/>
    <dgm:cxn modelId="{90BE75BC-BED3-45BA-93CE-01F2E87D888D}" type="presParOf" srcId="{99B35CA8-2283-4252-93DD-E2BCE00AD024}" destId="{9C211FEC-6F5D-4313-8E99-E56223AB298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297CB1-C74D-4AA0-9B09-DA90E491BE6B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59B78C78-09C5-4FB6-8340-2A8128C849C7}">
      <dgm:prSet phldrT="[文字]" custT="1"/>
      <dgm:spPr/>
      <dgm:t>
        <a:bodyPr/>
        <a:lstStyle/>
        <a:p>
          <a:r>
            <a:rPr lang="zh-TW" altLang="en-US" sz="2200" dirty="0" smtClean="0">
              <a:solidFill>
                <a:schemeClr val="tx1"/>
              </a:solidFill>
            </a:rPr>
            <a:t>實測推薦我國優質資安產品</a:t>
          </a:r>
          <a:endParaRPr lang="zh-TW" altLang="en-US" sz="2200" dirty="0">
            <a:solidFill>
              <a:schemeClr val="tx1"/>
            </a:solidFill>
          </a:endParaRPr>
        </a:p>
      </dgm:t>
    </dgm:pt>
    <dgm:pt modelId="{0358E484-A597-48B5-8A8D-49ED668C40D6}" type="par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061F515E-FDE9-4D28-9FB8-29D796B90D66}" type="sib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E1FA6869-9E7F-4263-8B4E-9D35C50B4C56}">
      <dgm:prSet phldrT="[文字]" custT="1"/>
      <dgm:spPr/>
      <dgm:t>
        <a:bodyPr/>
        <a:lstStyle/>
        <a:p>
          <a:r>
            <a:rPr lang="zh-TW" altLang="en-US" sz="1800" dirty="0" smtClean="0"/>
            <a:t>擴大民生相關裝置服務認證項目</a:t>
          </a:r>
          <a:endParaRPr lang="zh-TW" altLang="en-US" sz="1800" dirty="0"/>
        </a:p>
      </dgm:t>
    </dgm:pt>
    <dgm:pt modelId="{013DD0E0-D99F-4E5F-824C-18AA35F55E86}" type="par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4665D523-633E-4E23-89DF-6D7A81547E07}" type="sib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9E673F92-C2B5-4DD6-B2C9-71319E9A1C21}" type="pres">
      <dgm:prSet presAssocID="{7F297CB1-C74D-4AA0-9B09-DA90E491BE6B}" presName="CompostProcess" presStyleCnt="0">
        <dgm:presLayoutVars>
          <dgm:dir/>
          <dgm:resizeHandles val="exact"/>
        </dgm:presLayoutVars>
      </dgm:prSet>
      <dgm:spPr/>
    </dgm:pt>
    <dgm:pt modelId="{127CFFAD-C56B-4E64-B996-42F9DB01E7D0}" type="pres">
      <dgm:prSet presAssocID="{7F297CB1-C74D-4AA0-9B09-DA90E491BE6B}" presName="arrow" presStyleLbl="bgShp" presStyleIdx="0" presStyleCnt="1"/>
      <dgm:spPr/>
    </dgm:pt>
    <dgm:pt modelId="{8D8BC0B9-0360-4714-9B28-9BBE67BF775B}" type="pres">
      <dgm:prSet presAssocID="{7F297CB1-C74D-4AA0-9B09-DA90E491BE6B}" presName="linearProcess" presStyleCnt="0"/>
      <dgm:spPr/>
    </dgm:pt>
    <dgm:pt modelId="{8F0959DE-A39F-4889-B6EE-9B501F9EB8BE}" type="pres">
      <dgm:prSet presAssocID="{59B78C78-09C5-4FB6-8340-2A8128C849C7}" presName="textNode" presStyleLbl="node1" presStyleIdx="0" presStyleCnt="2" custScaleX="12809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ED1401-561B-4445-B4CB-DE6B6D843A45}" type="pres">
      <dgm:prSet presAssocID="{061F515E-FDE9-4D28-9FB8-29D796B90D66}" presName="sibTrans" presStyleCnt="0"/>
      <dgm:spPr/>
    </dgm:pt>
    <dgm:pt modelId="{B80F4A72-6E75-4D1E-8BFD-1DAD11EC699C}" type="pres">
      <dgm:prSet presAssocID="{E1FA6869-9E7F-4263-8B4E-9D35C50B4C56}" presName="textNode" presStyleLbl="node1" presStyleIdx="1" presStyleCnt="2" custScaleX="11757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70A0858-DE4A-4206-BCF6-DCFE1C3F0A82}" type="presOf" srcId="{7F297CB1-C74D-4AA0-9B09-DA90E491BE6B}" destId="{9E673F92-C2B5-4DD6-B2C9-71319E9A1C21}" srcOrd="0" destOrd="0" presId="urn:microsoft.com/office/officeart/2005/8/layout/hProcess9"/>
    <dgm:cxn modelId="{10D1D494-9985-4FF0-921F-1BF19A20DC9A}" type="presOf" srcId="{E1FA6869-9E7F-4263-8B4E-9D35C50B4C56}" destId="{B80F4A72-6E75-4D1E-8BFD-1DAD11EC699C}" srcOrd="0" destOrd="0" presId="urn:microsoft.com/office/officeart/2005/8/layout/hProcess9"/>
    <dgm:cxn modelId="{949915CE-A59C-4A42-B2B8-058E65BF1DD5}" srcId="{7F297CB1-C74D-4AA0-9B09-DA90E491BE6B}" destId="{E1FA6869-9E7F-4263-8B4E-9D35C50B4C56}" srcOrd="1" destOrd="0" parTransId="{013DD0E0-D99F-4E5F-824C-18AA35F55E86}" sibTransId="{4665D523-633E-4E23-89DF-6D7A81547E07}"/>
    <dgm:cxn modelId="{7393B68E-EB22-4000-967C-FD56E352EB9A}" type="presOf" srcId="{59B78C78-09C5-4FB6-8340-2A8128C849C7}" destId="{8F0959DE-A39F-4889-B6EE-9B501F9EB8BE}" srcOrd="0" destOrd="0" presId="urn:microsoft.com/office/officeart/2005/8/layout/hProcess9"/>
    <dgm:cxn modelId="{E8204872-236B-4FE2-9A2A-A9D15E08F496}" srcId="{7F297CB1-C74D-4AA0-9B09-DA90E491BE6B}" destId="{59B78C78-09C5-4FB6-8340-2A8128C849C7}" srcOrd="0" destOrd="0" parTransId="{0358E484-A597-48B5-8A8D-49ED668C40D6}" sibTransId="{061F515E-FDE9-4D28-9FB8-29D796B90D66}"/>
    <dgm:cxn modelId="{A2AC0097-90B0-42C8-BCD2-D15A8DBE342B}" type="presParOf" srcId="{9E673F92-C2B5-4DD6-B2C9-71319E9A1C21}" destId="{127CFFAD-C56B-4E64-B996-42F9DB01E7D0}" srcOrd="0" destOrd="0" presId="urn:microsoft.com/office/officeart/2005/8/layout/hProcess9"/>
    <dgm:cxn modelId="{194B82C4-53A1-4A74-AAE4-1FBCCEFF01AD}" type="presParOf" srcId="{9E673F92-C2B5-4DD6-B2C9-71319E9A1C21}" destId="{8D8BC0B9-0360-4714-9B28-9BBE67BF775B}" srcOrd="1" destOrd="0" presId="urn:microsoft.com/office/officeart/2005/8/layout/hProcess9"/>
    <dgm:cxn modelId="{AAC82BA3-0087-45C0-A756-7F16803807C7}" type="presParOf" srcId="{8D8BC0B9-0360-4714-9B28-9BBE67BF775B}" destId="{8F0959DE-A39F-4889-B6EE-9B501F9EB8BE}" srcOrd="0" destOrd="0" presId="urn:microsoft.com/office/officeart/2005/8/layout/hProcess9"/>
    <dgm:cxn modelId="{90D765C2-0848-4ECD-8C18-41A10F024C09}" type="presParOf" srcId="{8D8BC0B9-0360-4714-9B28-9BBE67BF775B}" destId="{3CED1401-561B-4445-B4CB-DE6B6D843A45}" srcOrd="1" destOrd="0" presId="urn:microsoft.com/office/officeart/2005/8/layout/hProcess9"/>
    <dgm:cxn modelId="{77EF4422-E52D-47DB-AA48-E3DCA28937E5}" type="presParOf" srcId="{8D8BC0B9-0360-4714-9B28-9BBE67BF775B}" destId="{B80F4A72-6E75-4D1E-8BFD-1DAD11EC699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7341BFE-2E74-48AD-93DF-C08B19EDD44C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</dgm:pt>
    <dgm:pt modelId="{8E3F1120-0BBB-428F-82DB-D417C30C9D79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一、全球資安需求趨勢引導</a:t>
          </a:r>
          <a:endParaRPr lang="zh-TW" altLang="en-US" b="1" dirty="0">
            <a:solidFill>
              <a:schemeClr val="tx1"/>
            </a:solidFill>
          </a:endParaRPr>
        </a:p>
      </dgm:t>
    </dgm:pt>
    <dgm:pt modelId="{1F031CA7-3D3A-4892-A3C1-4B7665411298}" type="par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A4F8C39E-5EC1-49A2-B74C-478A3F1009B6}" type="sibTrans" cxnId="{09E6EB7E-962D-4F83-B20E-14E490E6F3D5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DE060B-3B47-4CEC-9776-2806DA447736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二、協助產業籌獲資金</a:t>
          </a:r>
          <a:endParaRPr lang="zh-TW" altLang="en-US" b="1" dirty="0">
            <a:solidFill>
              <a:schemeClr val="tx1"/>
            </a:solidFill>
          </a:endParaRPr>
        </a:p>
      </dgm:t>
    </dgm:pt>
    <dgm:pt modelId="{36CE0AAA-590C-43C4-B402-7F3D879F9BE5}" type="par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03879E74-E390-469B-BA5F-DA1F6A2A840F}" type="sibTrans" cxnId="{5908E07F-AB8F-4DAA-8E0F-9AAD8D0B096B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115C352D-53A1-4135-92EB-DDCFB5340B6E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三、整合能量協助廠商外拓</a:t>
          </a:r>
          <a:endParaRPr lang="en-US" altLang="zh-TW" b="1" dirty="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E6E68F-2E2E-407C-9709-E7C3169C306D}" type="par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B6B1BCBB-EFC5-4241-8FD1-701312BF3C90}" type="sibTrans" cxnId="{A21DD1EF-D565-4CD7-9A61-45E5F4E944F6}">
      <dgm:prSet/>
      <dgm:spPr/>
      <dgm:t>
        <a:bodyPr/>
        <a:lstStyle/>
        <a:p>
          <a:endParaRPr lang="zh-TW" altLang="en-US" b="1">
            <a:solidFill>
              <a:schemeClr val="accent4">
                <a:lumMod val="40000"/>
                <a:lumOff val="60000"/>
              </a:schemeClr>
            </a:solidFill>
          </a:endParaRPr>
        </a:p>
      </dgm:t>
    </dgm:pt>
    <dgm:pt modelId="{E506D165-480F-4272-845E-A252F0D64257}" type="pres">
      <dgm:prSet presAssocID="{37341BFE-2E74-48AD-93DF-C08B19EDD44C}" presName="Name0" presStyleCnt="0">
        <dgm:presLayoutVars>
          <dgm:chMax val="7"/>
          <dgm:chPref val="7"/>
          <dgm:dir/>
        </dgm:presLayoutVars>
      </dgm:prSet>
      <dgm:spPr/>
    </dgm:pt>
    <dgm:pt modelId="{6A1CDAEF-88C9-4198-8A54-F30110121A2E}" type="pres">
      <dgm:prSet presAssocID="{37341BFE-2E74-48AD-93DF-C08B19EDD44C}" presName="Name1" presStyleCnt="0"/>
      <dgm:spPr/>
    </dgm:pt>
    <dgm:pt modelId="{AFC2B237-FA2D-4388-AD7A-E3212996EB35}" type="pres">
      <dgm:prSet presAssocID="{37341BFE-2E74-48AD-93DF-C08B19EDD44C}" presName="cycle" presStyleCnt="0"/>
      <dgm:spPr/>
    </dgm:pt>
    <dgm:pt modelId="{D5C80675-A331-4B9F-B0D3-E5FADFAC8630}" type="pres">
      <dgm:prSet presAssocID="{37341BFE-2E74-48AD-93DF-C08B19EDD44C}" presName="srcNode" presStyleLbl="node1" presStyleIdx="0" presStyleCnt="3"/>
      <dgm:spPr/>
    </dgm:pt>
    <dgm:pt modelId="{069509E4-D5E4-4B2E-BFC9-836F108E25E9}" type="pres">
      <dgm:prSet presAssocID="{37341BFE-2E74-48AD-93DF-C08B19EDD44C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85EDAAD1-768D-45C1-82A9-506112B4D4AE}" type="pres">
      <dgm:prSet presAssocID="{37341BFE-2E74-48AD-93DF-C08B19EDD44C}" presName="extraNode" presStyleLbl="node1" presStyleIdx="0" presStyleCnt="3"/>
      <dgm:spPr/>
    </dgm:pt>
    <dgm:pt modelId="{D1F5EC4B-111D-4ED2-9F7A-9E358FF66ABD}" type="pres">
      <dgm:prSet presAssocID="{37341BFE-2E74-48AD-93DF-C08B19EDD44C}" presName="dstNode" presStyleLbl="node1" presStyleIdx="0" presStyleCnt="3"/>
      <dgm:spPr/>
    </dgm:pt>
    <dgm:pt modelId="{62C3E80D-B841-4738-A6FB-9597D14C21F2}" type="pres">
      <dgm:prSet presAssocID="{8E3F1120-0BBB-428F-82DB-D417C30C9D79}" presName="text_1" presStyleLbl="node1" presStyleIdx="0" presStyleCnt="3" custLinFactNeighborX="-750" custLinFactNeighborY="-124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231F93-664B-47CE-BC6C-C6F1F0C1F122}" type="pres">
      <dgm:prSet presAssocID="{8E3F1120-0BBB-428F-82DB-D417C30C9D79}" presName="accent_1" presStyleCnt="0"/>
      <dgm:spPr/>
    </dgm:pt>
    <dgm:pt modelId="{1BFF6EE4-35A9-424E-8643-DF36071FE0F7}" type="pres">
      <dgm:prSet presAssocID="{8E3F1120-0BBB-428F-82DB-D417C30C9D79}" presName="accentRepeatNode" presStyleLbl="solidFgAcc1" presStyleIdx="0" presStyleCnt="3"/>
      <dgm:spPr/>
    </dgm:pt>
    <dgm:pt modelId="{72C1E46A-2DEB-4386-90EC-A9CDAD0B3094}" type="pres">
      <dgm:prSet presAssocID="{E5DE060B-3B47-4CEC-9776-2806DA447736}" presName="text_2" presStyleLbl="node1" presStyleIdx="1" presStyleCnt="3" custLinFactNeighborX="-716" custLinFactNeighborY="-11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C0D8F3C-C225-4EF1-9DD8-0168147EFB58}" type="pres">
      <dgm:prSet presAssocID="{E5DE060B-3B47-4CEC-9776-2806DA447736}" presName="accent_2" presStyleCnt="0"/>
      <dgm:spPr/>
    </dgm:pt>
    <dgm:pt modelId="{E212465B-2E8B-4DEC-96BF-E08EAB1CD27C}" type="pres">
      <dgm:prSet presAssocID="{E5DE060B-3B47-4CEC-9776-2806DA447736}" presName="accentRepeatNode" presStyleLbl="solidFgAcc1" presStyleIdx="1" presStyleCnt="3"/>
      <dgm:spPr/>
    </dgm:pt>
    <dgm:pt modelId="{EEE940E8-5375-43E5-A213-AAB4622F4833}" type="pres">
      <dgm:prSet presAssocID="{115C352D-53A1-4135-92EB-DDCFB5340B6E}" presName="text_3" presStyleLbl="node1" presStyleIdx="2" presStyleCnt="3" custLinFactNeighborY="47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0F8984-13AB-4F2B-BF42-3D83B48C277B}" type="pres">
      <dgm:prSet presAssocID="{115C352D-53A1-4135-92EB-DDCFB5340B6E}" presName="accent_3" presStyleCnt="0"/>
      <dgm:spPr/>
    </dgm:pt>
    <dgm:pt modelId="{D8DCA1DD-483E-4887-9D03-E1A52D4A7DE5}" type="pres">
      <dgm:prSet presAssocID="{115C352D-53A1-4135-92EB-DDCFB5340B6E}" presName="accentRepeatNode" presStyleLbl="solidFgAcc1" presStyleIdx="2" presStyleCnt="3"/>
      <dgm:spPr/>
    </dgm:pt>
  </dgm:ptLst>
  <dgm:cxnLst>
    <dgm:cxn modelId="{600F9D51-F499-4B1F-8BA1-5246718A6AA7}" type="presOf" srcId="{E5DE060B-3B47-4CEC-9776-2806DA447736}" destId="{72C1E46A-2DEB-4386-90EC-A9CDAD0B3094}" srcOrd="0" destOrd="0" presId="urn:microsoft.com/office/officeart/2008/layout/VerticalCurvedList"/>
    <dgm:cxn modelId="{A21DD1EF-D565-4CD7-9A61-45E5F4E944F6}" srcId="{37341BFE-2E74-48AD-93DF-C08B19EDD44C}" destId="{115C352D-53A1-4135-92EB-DDCFB5340B6E}" srcOrd="2" destOrd="0" parTransId="{44E6E68F-2E2E-407C-9709-E7C3169C306D}" sibTransId="{B6B1BCBB-EFC5-4241-8FD1-701312BF3C90}"/>
    <dgm:cxn modelId="{5908E07F-AB8F-4DAA-8E0F-9AAD8D0B096B}" srcId="{37341BFE-2E74-48AD-93DF-C08B19EDD44C}" destId="{E5DE060B-3B47-4CEC-9776-2806DA447736}" srcOrd="1" destOrd="0" parTransId="{36CE0AAA-590C-43C4-B402-7F3D879F9BE5}" sibTransId="{03879E74-E390-469B-BA5F-DA1F6A2A840F}"/>
    <dgm:cxn modelId="{43DFFB05-AB8F-4930-81A3-9D7C9C5F8A15}" type="presOf" srcId="{115C352D-53A1-4135-92EB-DDCFB5340B6E}" destId="{EEE940E8-5375-43E5-A213-AAB4622F4833}" srcOrd="0" destOrd="0" presId="urn:microsoft.com/office/officeart/2008/layout/VerticalCurvedList"/>
    <dgm:cxn modelId="{09E6EB7E-962D-4F83-B20E-14E490E6F3D5}" srcId="{37341BFE-2E74-48AD-93DF-C08B19EDD44C}" destId="{8E3F1120-0BBB-428F-82DB-D417C30C9D79}" srcOrd="0" destOrd="0" parTransId="{1F031CA7-3D3A-4892-A3C1-4B7665411298}" sibTransId="{A4F8C39E-5EC1-49A2-B74C-478A3F1009B6}"/>
    <dgm:cxn modelId="{B5831534-5EC3-47A6-BA22-7E03D2BF8BCC}" type="presOf" srcId="{A4F8C39E-5EC1-49A2-B74C-478A3F1009B6}" destId="{069509E4-D5E4-4B2E-BFC9-836F108E25E9}" srcOrd="0" destOrd="0" presId="urn:microsoft.com/office/officeart/2008/layout/VerticalCurvedList"/>
    <dgm:cxn modelId="{31F6B772-5E2F-4775-9C87-C807B6518BF0}" type="presOf" srcId="{8E3F1120-0BBB-428F-82DB-D417C30C9D79}" destId="{62C3E80D-B841-4738-A6FB-9597D14C21F2}" srcOrd="0" destOrd="0" presId="urn:microsoft.com/office/officeart/2008/layout/VerticalCurvedList"/>
    <dgm:cxn modelId="{A24B038D-9DD5-4CC3-983F-B4F83194BF67}" type="presOf" srcId="{37341BFE-2E74-48AD-93DF-C08B19EDD44C}" destId="{E506D165-480F-4272-845E-A252F0D64257}" srcOrd="0" destOrd="0" presId="urn:microsoft.com/office/officeart/2008/layout/VerticalCurvedList"/>
    <dgm:cxn modelId="{AB8A3488-F847-44E1-8A0D-9A7A58D17513}" type="presParOf" srcId="{E506D165-480F-4272-845E-A252F0D64257}" destId="{6A1CDAEF-88C9-4198-8A54-F30110121A2E}" srcOrd="0" destOrd="0" presId="urn:microsoft.com/office/officeart/2008/layout/VerticalCurvedList"/>
    <dgm:cxn modelId="{FE3B58A0-281C-4B85-92A6-7B78301D43FD}" type="presParOf" srcId="{6A1CDAEF-88C9-4198-8A54-F30110121A2E}" destId="{AFC2B237-FA2D-4388-AD7A-E3212996EB35}" srcOrd="0" destOrd="0" presId="urn:microsoft.com/office/officeart/2008/layout/VerticalCurvedList"/>
    <dgm:cxn modelId="{E7B01063-7A35-470C-9E51-C513B3B6ACC5}" type="presParOf" srcId="{AFC2B237-FA2D-4388-AD7A-E3212996EB35}" destId="{D5C80675-A331-4B9F-B0D3-E5FADFAC8630}" srcOrd="0" destOrd="0" presId="urn:microsoft.com/office/officeart/2008/layout/VerticalCurvedList"/>
    <dgm:cxn modelId="{F24CF84C-E130-4542-9659-7FB99A959E1C}" type="presParOf" srcId="{AFC2B237-FA2D-4388-AD7A-E3212996EB35}" destId="{069509E4-D5E4-4B2E-BFC9-836F108E25E9}" srcOrd="1" destOrd="0" presId="urn:microsoft.com/office/officeart/2008/layout/VerticalCurvedList"/>
    <dgm:cxn modelId="{7655ABFA-EE91-4B62-96F4-297AD04EE11A}" type="presParOf" srcId="{AFC2B237-FA2D-4388-AD7A-E3212996EB35}" destId="{85EDAAD1-768D-45C1-82A9-506112B4D4AE}" srcOrd="2" destOrd="0" presId="urn:microsoft.com/office/officeart/2008/layout/VerticalCurvedList"/>
    <dgm:cxn modelId="{436D02C1-D1BE-45A4-A71A-432BA6B0E3AF}" type="presParOf" srcId="{AFC2B237-FA2D-4388-AD7A-E3212996EB35}" destId="{D1F5EC4B-111D-4ED2-9F7A-9E358FF66ABD}" srcOrd="3" destOrd="0" presId="urn:microsoft.com/office/officeart/2008/layout/VerticalCurvedList"/>
    <dgm:cxn modelId="{31A0EBB3-2BE5-4BE4-BA61-70B2390F61A2}" type="presParOf" srcId="{6A1CDAEF-88C9-4198-8A54-F30110121A2E}" destId="{62C3E80D-B841-4738-A6FB-9597D14C21F2}" srcOrd="1" destOrd="0" presId="urn:microsoft.com/office/officeart/2008/layout/VerticalCurvedList"/>
    <dgm:cxn modelId="{AF49D9A2-33BC-4FAD-A15A-7D23DFF1E345}" type="presParOf" srcId="{6A1CDAEF-88C9-4198-8A54-F30110121A2E}" destId="{03231F93-664B-47CE-BC6C-C6F1F0C1F122}" srcOrd="2" destOrd="0" presId="urn:microsoft.com/office/officeart/2008/layout/VerticalCurvedList"/>
    <dgm:cxn modelId="{CE54B27D-F5F3-42E4-9971-FC18BA7E97A7}" type="presParOf" srcId="{03231F93-664B-47CE-BC6C-C6F1F0C1F122}" destId="{1BFF6EE4-35A9-424E-8643-DF36071FE0F7}" srcOrd="0" destOrd="0" presId="urn:microsoft.com/office/officeart/2008/layout/VerticalCurvedList"/>
    <dgm:cxn modelId="{379B8BAC-F661-43EF-B3AE-A71F018DAF11}" type="presParOf" srcId="{6A1CDAEF-88C9-4198-8A54-F30110121A2E}" destId="{72C1E46A-2DEB-4386-90EC-A9CDAD0B3094}" srcOrd="3" destOrd="0" presId="urn:microsoft.com/office/officeart/2008/layout/VerticalCurvedList"/>
    <dgm:cxn modelId="{A858A6E4-791E-4408-8FD5-A9E8B944C3FE}" type="presParOf" srcId="{6A1CDAEF-88C9-4198-8A54-F30110121A2E}" destId="{FC0D8F3C-C225-4EF1-9DD8-0168147EFB58}" srcOrd="4" destOrd="0" presId="urn:microsoft.com/office/officeart/2008/layout/VerticalCurvedList"/>
    <dgm:cxn modelId="{C14B8D4A-4D62-4A6F-922E-17C663105BF2}" type="presParOf" srcId="{FC0D8F3C-C225-4EF1-9DD8-0168147EFB58}" destId="{E212465B-2E8B-4DEC-96BF-E08EAB1CD27C}" srcOrd="0" destOrd="0" presId="urn:microsoft.com/office/officeart/2008/layout/VerticalCurvedList"/>
    <dgm:cxn modelId="{93B5E4C8-8269-4456-9683-784475972831}" type="presParOf" srcId="{6A1CDAEF-88C9-4198-8A54-F30110121A2E}" destId="{EEE940E8-5375-43E5-A213-AAB4622F4833}" srcOrd="5" destOrd="0" presId="urn:microsoft.com/office/officeart/2008/layout/VerticalCurvedList"/>
    <dgm:cxn modelId="{3D25F195-809D-4562-B7BE-E5CE2FD04188}" type="presParOf" srcId="{6A1CDAEF-88C9-4198-8A54-F30110121A2E}" destId="{1B0F8984-13AB-4F2B-BF42-3D83B48C277B}" srcOrd="6" destOrd="0" presId="urn:microsoft.com/office/officeart/2008/layout/VerticalCurvedList"/>
    <dgm:cxn modelId="{5BC74E70-E285-4385-8D4B-D6A76F1AC217}" type="presParOf" srcId="{1B0F8984-13AB-4F2B-BF42-3D83B48C277B}" destId="{D8DCA1DD-483E-4887-9D03-E1A52D4A7DE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F297CB1-C74D-4AA0-9B09-DA90E491BE6B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59B78C78-09C5-4FB6-8340-2A8128C849C7}">
      <dgm:prSet phldrT="[文字]" custT="1"/>
      <dgm:spPr/>
      <dgm:t>
        <a:bodyPr/>
        <a:lstStyle/>
        <a:p>
          <a:r>
            <a:rPr lang="zh-TW" altLang="en-US" sz="2000" dirty="0" smtClean="0"/>
            <a:t>協助籌資活用各類拓銷管道</a:t>
          </a:r>
          <a:endParaRPr lang="zh-TW" altLang="en-US" sz="2000" dirty="0"/>
        </a:p>
      </dgm:t>
    </dgm:pt>
    <dgm:pt modelId="{0358E484-A597-48B5-8A8D-49ED668C40D6}" type="par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061F515E-FDE9-4D28-9FB8-29D796B90D66}" type="sibTrans" cxnId="{E8204872-236B-4FE2-9A2A-A9D15E08F496}">
      <dgm:prSet/>
      <dgm:spPr/>
      <dgm:t>
        <a:bodyPr/>
        <a:lstStyle/>
        <a:p>
          <a:endParaRPr lang="zh-TW" altLang="en-US"/>
        </a:p>
      </dgm:t>
    </dgm:pt>
    <dgm:pt modelId="{E1FA6869-9E7F-4263-8B4E-9D35C50B4C56}">
      <dgm:prSet phldrT="[文字]" custT="1"/>
      <dgm:spPr/>
      <dgm:t>
        <a:bodyPr/>
        <a:lstStyle/>
        <a:p>
          <a:r>
            <a:rPr lang="zh-TW" altLang="en-US" sz="2000" dirty="0" smtClean="0"/>
            <a:t>完成全球產業布局</a:t>
          </a:r>
          <a:endParaRPr lang="zh-TW" altLang="en-US" sz="1800" dirty="0"/>
        </a:p>
      </dgm:t>
    </dgm:pt>
    <dgm:pt modelId="{013DD0E0-D99F-4E5F-824C-18AA35F55E86}" type="par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4665D523-633E-4E23-89DF-6D7A81547E07}" type="sibTrans" cxnId="{949915CE-A59C-4A42-B2B8-058E65BF1DD5}">
      <dgm:prSet/>
      <dgm:spPr/>
      <dgm:t>
        <a:bodyPr/>
        <a:lstStyle/>
        <a:p>
          <a:endParaRPr lang="zh-TW" altLang="en-US"/>
        </a:p>
      </dgm:t>
    </dgm:pt>
    <dgm:pt modelId="{9E673F92-C2B5-4DD6-B2C9-71319E9A1C21}" type="pres">
      <dgm:prSet presAssocID="{7F297CB1-C74D-4AA0-9B09-DA90E491BE6B}" presName="CompostProcess" presStyleCnt="0">
        <dgm:presLayoutVars>
          <dgm:dir/>
          <dgm:resizeHandles val="exact"/>
        </dgm:presLayoutVars>
      </dgm:prSet>
      <dgm:spPr/>
    </dgm:pt>
    <dgm:pt modelId="{127CFFAD-C56B-4E64-B996-42F9DB01E7D0}" type="pres">
      <dgm:prSet presAssocID="{7F297CB1-C74D-4AA0-9B09-DA90E491BE6B}" presName="arrow" presStyleLbl="bgShp" presStyleIdx="0" presStyleCnt="1"/>
      <dgm:spPr/>
    </dgm:pt>
    <dgm:pt modelId="{8D8BC0B9-0360-4714-9B28-9BBE67BF775B}" type="pres">
      <dgm:prSet presAssocID="{7F297CB1-C74D-4AA0-9B09-DA90E491BE6B}" presName="linearProcess" presStyleCnt="0"/>
      <dgm:spPr/>
    </dgm:pt>
    <dgm:pt modelId="{8F0959DE-A39F-4889-B6EE-9B501F9EB8BE}" type="pres">
      <dgm:prSet presAssocID="{59B78C78-09C5-4FB6-8340-2A8128C849C7}" presName="textNode" presStyleLbl="node1" presStyleIdx="0" presStyleCnt="2" custScaleX="125171" custLinFactNeighborX="-4733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ED1401-561B-4445-B4CB-DE6B6D843A45}" type="pres">
      <dgm:prSet presAssocID="{061F515E-FDE9-4D28-9FB8-29D796B90D66}" presName="sibTrans" presStyleCnt="0"/>
      <dgm:spPr/>
    </dgm:pt>
    <dgm:pt modelId="{B80F4A72-6E75-4D1E-8BFD-1DAD11EC699C}" type="pres">
      <dgm:prSet presAssocID="{E1FA6869-9E7F-4263-8B4E-9D35C50B4C56}" presName="textNode" presStyleLbl="node1" presStyleIdx="1" presStyleCnt="2" custScaleX="119978" custLinFactNeighborX="-4733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70A0858-DE4A-4206-BCF6-DCFE1C3F0A82}" type="presOf" srcId="{7F297CB1-C74D-4AA0-9B09-DA90E491BE6B}" destId="{9E673F92-C2B5-4DD6-B2C9-71319E9A1C21}" srcOrd="0" destOrd="0" presId="urn:microsoft.com/office/officeart/2005/8/layout/hProcess9"/>
    <dgm:cxn modelId="{10D1D494-9985-4FF0-921F-1BF19A20DC9A}" type="presOf" srcId="{E1FA6869-9E7F-4263-8B4E-9D35C50B4C56}" destId="{B80F4A72-6E75-4D1E-8BFD-1DAD11EC699C}" srcOrd="0" destOrd="0" presId="urn:microsoft.com/office/officeart/2005/8/layout/hProcess9"/>
    <dgm:cxn modelId="{949915CE-A59C-4A42-B2B8-058E65BF1DD5}" srcId="{7F297CB1-C74D-4AA0-9B09-DA90E491BE6B}" destId="{E1FA6869-9E7F-4263-8B4E-9D35C50B4C56}" srcOrd="1" destOrd="0" parTransId="{013DD0E0-D99F-4E5F-824C-18AA35F55E86}" sibTransId="{4665D523-633E-4E23-89DF-6D7A81547E07}"/>
    <dgm:cxn modelId="{7393B68E-EB22-4000-967C-FD56E352EB9A}" type="presOf" srcId="{59B78C78-09C5-4FB6-8340-2A8128C849C7}" destId="{8F0959DE-A39F-4889-B6EE-9B501F9EB8BE}" srcOrd="0" destOrd="0" presId="urn:microsoft.com/office/officeart/2005/8/layout/hProcess9"/>
    <dgm:cxn modelId="{E8204872-236B-4FE2-9A2A-A9D15E08F496}" srcId="{7F297CB1-C74D-4AA0-9B09-DA90E491BE6B}" destId="{59B78C78-09C5-4FB6-8340-2A8128C849C7}" srcOrd="0" destOrd="0" parTransId="{0358E484-A597-48B5-8A8D-49ED668C40D6}" sibTransId="{061F515E-FDE9-4D28-9FB8-29D796B90D66}"/>
    <dgm:cxn modelId="{A2AC0097-90B0-42C8-BCD2-D15A8DBE342B}" type="presParOf" srcId="{9E673F92-C2B5-4DD6-B2C9-71319E9A1C21}" destId="{127CFFAD-C56B-4E64-B996-42F9DB01E7D0}" srcOrd="0" destOrd="0" presId="urn:microsoft.com/office/officeart/2005/8/layout/hProcess9"/>
    <dgm:cxn modelId="{194B82C4-53A1-4A74-AAE4-1FBCCEFF01AD}" type="presParOf" srcId="{9E673F92-C2B5-4DD6-B2C9-71319E9A1C21}" destId="{8D8BC0B9-0360-4714-9B28-9BBE67BF775B}" srcOrd="1" destOrd="0" presId="urn:microsoft.com/office/officeart/2005/8/layout/hProcess9"/>
    <dgm:cxn modelId="{AAC82BA3-0087-45C0-A756-7F16803807C7}" type="presParOf" srcId="{8D8BC0B9-0360-4714-9B28-9BBE67BF775B}" destId="{8F0959DE-A39F-4889-B6EE-9B501F9EB8BE}" srcOrd="0" destOrd="0" presId="urn:microsoft.com/office/officeart/2005/8/layout/hProcess9"/>
    <dgm:cxn modelId="{90D765C2-0848-4ECD-8C18-41A10F024C09}" type="presParOf" srcId="{8D8BC0B9-0360-4714-9B28-9BBE67BF775B}" destId="{3CED1401-561B-4445-B4CB-DE6B6D843A45}" srcOrd="1" destOrd="0" presId="urn:microsoft.com/office/officeart/2005/8/layout/hProcess9"/>
    <dgm:cxn modelId="{77EF4422-E52D-47DB-AA48-E3DCA28937E5}" type="presParOf" srcId="{8D8BC0B9-0360-4714-9B28-9BBE67BF775B}" destId="{B80F4A72-6E75-4D1E-8BFD-1DAD11EC699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88723B-6082-4B37-BC97-83B8E4DA53AE}" type="doc">
      <dgm:prSet loTypeId="urn:microsoft.com/office/officeart/2005/8/layout/cycle7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zh-TW" altLang="en-US"/>
        </a:p>
      </dgm:t>
    </dgm:pt>
    <dgm:pt modelId="{7E75D2DA-74C0-4E4A-9190-E40486257222}">
      <dgm:prSet phldrT="[文字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TW" altLang="en-US" sz="4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經濟部</a:t>
          </a:r>
          <a:endParaRPr lang="zh-TW" altLang="en-US" sz="40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A6EA5C-9C31-45B0-B0C8-16E0A22C327E}" type="parTrans" cxnId="{12C6EC8C-4578-4F03-8D3B-843AF211CBDC}">
      <dgm:prSet/>
      <dgm:spPr/>
      <dgm:t>
        <a:bodyPr/>
        <a:lstStyle/>
        <a:p>
          <a:endParaRPr lang="zh-TW" altLang="en-US"/>
        </a:p>
      </dgm:t>
    </dgm:pt>
    <dgm:pt modelId="{A1640F25-B820-4516-99E5-A95F0C95BB5C}" type="sibTrans" cxnId="{12C6EC8C-4578-4F03-8D3B-843AF211CBDC}">
      <dgm:prSet/>
      <dgm:spPr/>
      <dgm:t>
        <a:bodyPr/>
        <a:lstStyle/>
        <a:p>
          <a:endParaRPr lang="zh-TW" altLang="en-US"/>
        </a:p>
      </dgm:t>
    </dgm:pt>
    <dgm:pt modelId="{4B23F60F-14D0-4DB0-94C0-A8CC4591B114}">
      <dgm:prSet phldrT="[文字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TW" altLang="en-US" sz="3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科技部</a:t>
          </a:r>
          <a:endParaRPr lang="zh-TW" altLang="en-US" sz="32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1EA588-5E3F-4816-AF85-5463697F5DC3}" type="parTrans" cxnId="{0A0F4CF2-BC08-4B06-AF38-088FC6399E62}">
      <dgm:prSet/>
      <dgm:spPr/>
      <dgm:t>
        <a:bodyPr/>
        <a:lstStyle/>
        <a:p>
          <a:endParaRPr lang="zh-TW" altLang="en-US"/>
        </a:p>
      </dgm:t>
    </dgm:pt>
    <dgm:pt modelId="{9EE8F708-912B-48F2-9B96-10DC3B2352C4}" type="sibTrans" cxnId="{0A0F4CF2-BC08-4B06-AF38-088FC6399E62}">
      <dgm:prSet/>
      <dgm:spPr/>
      <dgm:t>
        <a:bodyPr/>
        <a:lstStyle/>
        <a:p>
          <a:endParaRPr lang="zh-TW" altLang="en-US"/>
        </a:p>
      </dgm:t>
    </dgm:pt>
    <dgm:pt modelId="{5F606623-0D61-4D44-A213-8CCE1CD6DB97}">
      <dgm:prSet phldrT="[文字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TW" altLang="en-US" sz="3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教育部</a:t>
          </a:r>
          <a:endParaRPr lang="zh-TW" altLang="en-US" sz="32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B9764AC-B9A2-4DE1-9E86-89E09FFA8FCF}" type="parTrans" cxnId="{181BCCCE-2A66-4D60-A3D4-A9ECC9A99A5C}">
      <dgm:prSet/>
      <dgm:spPr/>
      <dgm:t>
        <a:bodyPr/>
        <a:lstStyle/>
        <a:p>
          <a:endParaRPr lang="zh-TW" altLang="en-US"/>
        </a:p>
      </dgm:t>
    </dgm:pt>
    <dgm:pt modelId="{80F94ADF-D557-4341-9B27-B4CC223C77D0}" type="sibTrans" cxnId="{181BCCCE-2A66-4D60-A3D4-A9ECC9A99A5C}">
      <dgm:prSet/>
      <dgm:spPr/>
      <dgm:t>
        <a:bodyPr/>
        <a:lstStyle/>
        <a:p>
          <a:endParaRPr lang="zh-TW" altLang="en-US"/>
        </a:p>
      </dgm:t>
    </dgm:pt>
    <dgm:pt modelId="{748C5822-E776-4B43-88D0-D94CBFF737FF}" type="pres">
      <dgm:prSet presAssocID="{3988723B-6082-4B37-BC97-83B8E4DA53A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B2A8CEB-39D7-4F11-B0E9-2649464B20EF}" type="pres">
      <dgm:prSet presAssocID="{7E75D2DA-74C0-4E4A-9190-E40486257222}" presName="node" presStyleLbl="node1" presStyleIdx="0" presStyleCnt="3" custScaleX="114147" custScaleY="99568" custRadScaleRad="104749" custRadScaleInc="-192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AC1FE8D-FE2E-4A43-BF4D-D9BBB5D8CBC8}" type="pres">
      <dgm:prSet presAssocID="{A1640F25-B820-4516-99E5-A95F0C95BB5C}" presName="sibTrans" presStyleLbl="sibTrans2D1" presStyleIdx="0" presStyleCnt="3" custAng="21382943" custScaleX="204257" custScaleY="63708" custLinFactNeighborX="-1884" custLinFactNeighborY="5355"/>
      <dgm:spPr/>
      <dgm:t>
        <a:bodyPr/>
        <a:lstStyle/>
        <a:p>
          <a:endParaRPr lang="zh-TW" altLang="en-US"/>
        </a:p>
      </dgm:t>
    </dgm:pt>
    <dgm:pt modelId="{DF3851FE-D2A6-44AF-830B-E1AB717FC6BE}" type="pres">
      <dgm:prSet presAssocID="{A1640F25-B820-4516-99E5-A95F0C95BB5C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1665661E-C81C-487B-854D-9843F67F32C1}" type="pres">
      <dgm:prSet presAssocID="{4B23F60F-14D0-4DB0-94C0-A8CC4591B114}" presName="node" presStyleLbl="node1" presStyleIdx="1" presStyleCnt="3" custScaleX="100527" custScaleY="60641" custRadScaleRad="97413" custRadScaleInc="-1554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38D7891-53D2-4A35-8D95-E88E82FB4881}" type="pres">
      <dgm:prSet presAssocID="{9EE8F708-912B-48F2-9B96-10DC3B2352C4}" presName="sibTrans" presStyleLbl="sibTrans2D1" presStyleIdx="1" presStyleCnt="3" custScaleX="124524" custScaleY="63236"/>
      <dgm:spPr/>
      <dgm:t>
        <a:bodyPr/>
        <a:lstStyle/>
        <a:p>
          <a:endParaRPr lang="zh-TW" altLang="en-US"/>
        </a:p>
      </dgm:t>
    </dgm:pt>
    <dgm:pt modelId="{0C953F68-B201-48B8-9705-E90755F33B38}" type="pres">
      <dgm:prSet presAssocID="{9EE8F708-912B-48F2-9B96-10DC3B2352C4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384DC6C9-D1FD-4FB7-8AE4-9F71AC53CBD2}" type="pres">
      <dgm:prSet presAssocID="{5F606623-0D61-4D44-A213-8CCE1CD6DB97}" presName="node" presStyleLbl="node1" presStyleIdx="2" presStyleCnt="3" custScaleX="100489" custScaleY="61851" custRadScaleRad="92849" custRadScaleInc="113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99687D-DBEB-4E50-AD2D-06431586887A}" type="pres">
      <dgm:prSet presAssocID="{80F94ADF-D557-4341-9B27-B4CC223C77D0}" presName="sibTrans" presStyleLbl="sibTrans2D1" presStyleIdx="2" presStyleCnt="3" custAng="266692" custScaleX="197100" custScaleY="63236" custLinFactNeighborX="-10133" custLinFactNeighborY="5468"/>
      <dgm:spPr/>
      <dgm:t>
        <a:bodyPr/>
        <a:lstStyle/>
        <a:p>
          <a:endParaRPr lang="zh-TW" altLang="en-US"/>
        </a:p>
      </dgm:t>
    </dgm:pt>
    <dgm:pt modelId="{37D2514C-020C-4786-A03C-B0BF12E27D45}" type="pres">
      <dgm:prSet presAssocID="{80F94ADF-D557-4341-9B27-B4CC223C77D0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</dgm:ptLst>
  <dgm:cxnLst>
    <dgm:cxn modelId="{4FD142E1-CA2F-46D5-ABBA-790CE4F414CB}" type="presOf" srcId="{A1640F25-B820-4516-99E5-A95F0C95BB5C}" destId="{5AC1FE8D-FE2E-4A43-BF4D-D9BBB5D8CBC8}" srcOrd="0" destOrd="0" presId="urn:microsoft.com/office/officeart/2005/8/layout/cycle7"/>
    <dgm:cxn modelId="{0A0F4CF2-BC08-4B06-AF38-088FC6399E62}" srcId="{3988723B-6082-4B37-BC97-83B8E4DA53AE}" destId="{4B23F60F-14D0-4DB0-94C0-A8CC4591B114}" srcOrd="1" destOrd="0" parTransId="{B21EA588-5E3F-4816-AF85-5463697F5DC3}" sibTransId="{9EE8F708-912B-48F2-9B96-10DC3B2352C4}"/>
    <dgm:cxn modelId="{26A9B7FE-702D-4436-BC4F-D41E7C43E607}" type="presOf" srcId="{9EE8F708-912B-48F2-9B96-10DC3B2352C4}" destId="{0C953F68-B201-48B8-9705-E90755F33B38}" srcOrd="1" destOrd="0" presId="urn:microsoft.com/office/officeart/2005/8/layout/cycle7"/>
    <dgm:cxn modelId="{526BD607-DC1D-43F1-B293-3B8F793774E5}" type="presOf" srcId="{7E75D2DA-74C0-4E4A-9190-E40486257222}" destId="{7B2A8CEB-39D7-4F11-B0E9-2649464B20EF}" srcOrd="0" destOrd="0" presId="urn:microsoft.com/office/officeart/2005/8/layout/cycle7"/>
    <dgm:cxn modelId="{2C3C5D94-6AD8-4E89-88DF-B6298A9D913E}" type="presOf" srcId="{9EE8F708-912B-48F2-9B96-10DC3B2352C4}" destId="{E38D7891-53D2-4A35-8D95-E88E82FB4881}" srcOrd="0" destOrd="0" presId="urn:microsoft.com/office/officeart/2005/8/layout/cycle7"/>
    <dgm:cxn modelId="{12C6EC8C-4578-4F03-8D3B-843AF211CBDC}" srcId="{3988723B-6082-4B37-BC97-83B8E4DA53AE}" destId="{7E75D2DA-74C0-4E4A-9190-E40486257222}" srcOrd="0" destOrd="0" parTransId="{0FA6EA5C-9C31-45B0-B0C8-16E0A22C327E}" sibTransId="{A1640F25-B820-4516-99E5-A95F0C95BB5C}"/>
    <dgm:cxn modelId="{358889EE-B2AA-4C2E-878E-F7F598E2A635}" type="presOf" srcId="{A1640F25-B820-4516-99E5-A95F0C95BB5C}" destId="{DF3851FE-D2A6-44AF-830B-E1AB717FC6BE}" srcOrd="1" destOrd="0" presId="urn:microsoft.com/office/officeart/2005/8/layout/cycle7"/>
    <dgm:cxn modelId="{267597BF-46FD-4142-8F45-C208A1C15D78}" type="presOf" srcId="{3988723B-6082-4B37-BC97-83B8E4DA53AE}" destId="{748C5822-E776-4B43-88D0-D94CBFF737FF}" srcOrd="0" destOrd="0" presId="urn:microsoft.com/office/officeart/2005/8/layout/cycle7"/>
    <dgm:cxn modelId="{E3267220-6835-49CB-A38D-295EF2BA93E3}" type="presOf" srcId="{80F94ADF-D557-4341-9B27-B4CC223C77D0}" destId="{37D2514C-020C-4786-A03C-B0BF12E27D45}" srcOrd="1" destOrd="0" presId="urn:microsoft.com/office/officeart/2005/8/layout/cycle7"/>
    <dgm:cxn modelId="{181BCCCE-2A66-4D60-A3D4-A9ECC9A99A5C}" srcId="{3988723B-6082-4B37-BC97-83B8E4DA53AE}" destId="{5F606623-0D61-4D44-A213-8CCE1CD6DB97}" srcOrd="2" destOrd="0" parTransId="{2B9764AC-B9A2-4DE1-9E86-89E09FFA8FCF}" sibTransId="{80F94ADF-D557-4341-9B27-B4CC223C77D0}"/>
    <dgm:cxn modelId="{808E695C-CE05-4234-8EC9-285308D85492}" type="presOf" srcId="{4B23F60F-14D0-4DB0-94C0-A8CC4591B114}" destId="{1665661E-C81C-487B-854D-9843F67F32C1}" srcOrd="0" destOrd="0" presId="urn:microsoft.com/office/officeart/2005/8/layout/cycle7"/>
    <dgm:cxn modelId="{1695B6DB-CFA7-4B95-97BA-B9A226154529}" type="presOf" srcId="{5F606623-0D61-4D44-A213-8CCE1CD6DB97}" destId="{384DC6C9-D1FD-4FB7-8AE4-9F71AC53CBD2}" srcOrd="0" destOrd="0" presId="urn:microsoft.com/office/officeart/2005/8/layout/cycle7"/>
    <dgm:cxn modelId="{5EA48E79-6F73-48B4-9739-D309BEADA92F}" type="presOf" srcId="{80F94ADF-D557-4341-9B27-B4CC223C77D0}" destId="{8299687D-DBEB-4E50-AD2D-06431586887A}" srcOrd="0" destOrd="0" presId="urn:microsoft.com/office/officeart/2005/8/layout/cycle7"/>
    <dgm:cxn modelId="{E37A8C68-C80C-455F-B96E-F04ACCDD997C}" type="presParOf" srcId="{748C5822-E776-4B43-88D0-D94CBFF737FF}" destId="{7B2A8CEB-39D7-4F11-B0E9-2649464B20EF}" srcOrd="0" destOrd="0" presId="urn:microsoft.com/office/officeart/2005/8/layout/cycle7"/>
    <dgm:cxn modelId="{83068954-0D92-477E-8BB1-BC4442C30BDA}" type="presParOf" srcId="{748C5822-E776-4B43-88D0-D94CBFF737FF}" destId="{5AC1FE8D-FE2E-4A43-BF4D-D9BBB5D8CBC8}" srcOrd="1" destOrd="0" presId="urn:microsoft.com/office/officeart/2005/8/layout/cycle7"/>
    <dgm:cxn modelId="{533E4D4A-BDBE-4B4B-A8EB-6DB7088E4992}" type="presParOf" srcId="{5AC1FE8D-FE2E-4A43-BF4D-D9BBB5D8CBC8}" destId="{DF3851FE-D2A6-44AF-830B-E1AB717FC6BE}" srcOrd="0" destOrd="0" presId="urn:microsoft.com/office/officeart/2005/8/layout/cycle7"/>
    <dgm:cxn modelId="{18C04AFA-98DE-4B6B-832B-313FF828E235}" type="presParOf" srcId="{748C5822-E776-4B43-88D0-D94CBFF737FF}" destId="{1665661E-C81C-487B-854D-9843F67F32C1}" srcOrd="2" destOrd="0" presId="urn:microsoft.com/office/officeart/2005/8/layout/cycle7"/>
    <dgm:cxn modelId="{1C0D85CF-BC4D-456B-AC48-1F56C7D70EC3}" type="presParOf" srcId="{748C5822-E776-4B43-88D0-D94CBFF737FF}" destId="{E38D7891-53D2-4A35-8D95-E88E82FB4881}" srcOrd="3" destOrd="0" presId="urn:microsoft.com/office/officeart/2005/8/layout/cycle7"/>
    <dgm:cxn modelId="{07CFBA61-0FD0-415F-A5F4-48083A2D11D7}" type="presParOf" srcId="{E38D7891-53D2-4A35-8D95-E88E82FB4881}" destId="{0C953F68-B201-48B8-9705-E90755F33B38}" srcOrd="0" destOrd="0" presId="urn:microsoft.com/office/officeart/2005/8/layout/cycle7"/>
    <dgm:cxn modelId="{8F50A690-4F02-4D28-BF62-781A37409627}" type="presParOf" srcId="{748C5822-E776-4B43-88D0-D94CBFF737FF}" destId="{384DC6C9-D1FD-4FB7-8AE4-9F71AC53CBD2}" srcOrd="4" destOrd="0" presId="urn:microsoft.com/office/officeart/2005/8/layout/cycle7"/>
    <dgm:cxn modelId="{FB37026F-C02E-4556-A13E-A3DEC4269ACB}" type="presParOf" srcId="{748C5822-E776-4B43-88D0-D94CBFF737FF}" destId="{8299687D-DBEB-4E50-AD2D-06431586887A}" srcOrd="5" destOrd="0" presId="urn:microsoft.com/office/officeart/2005/8/layout/cycle7"/>
    <dgm:cxn modelId="{D189FE41-E605-435C-987B-71EDD3927777}" type="presParOf" srcId="{8299687D-DBEB-4E50-AD2D-06431586887A}" destId="{37D2514C-020C-4786-A03C-B0BF12E27D4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509E4-D5E4-4B2E-BFC9-836F108E25E9}">
      <dsp:nvSpPr>
        <dsp:cNvPr id="0" name=""/>
        <dsp:cNvSpPr/>
      </dsp:nvSpPr>
      <dsp:spPr>
        <a:xfrm>
          <a:off x="-5064342" y="-775861"/>
          <a:ext cx="6031149" cy="6031149"/>
        </a:xfrm>
        <a:prstGeom prst="blockArc">
          <a:avLst>
            <a:gd name="adj1" fmla="val 18900000"/>
            <a:gd name="adj2" fmla="val 2700000"/>
            <a:gd name="adj3" fmla="val 358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3E80D-B841-4738-A6FB-9597D14C21F2}">
      <dsp:nvSpPr>
        <dsp:cNvPr id="0" name=""/>
        <dsp:cNvSpPr/>
      </dsp:nvSpPr>
      <dsp:spPr>
        <a:xfrm>
          <a:off x="422926" y="279874"/>
          <a:ext cx="4658962" cy="560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85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一、打造企業專屬</a:t>
          </a:r>
          <a:r>
            <a:rPr lang="zh-TW" altLang="en-US" sz="2200" b="1" kern="1200" baseline="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資安</a:t>
          </a: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人才</a:t>
          </a:r>
          <a:endParaRPr lang="zh-TW" altLang="en-US" sz="2200" b="1" kern="1200" dirty="0"/>
        </a:p>
      </dsp:txBody>
      <dsp:txXfrm>
        <a:off x="422926" y="279874"/>
        <a:ext cx="4658962" cy="560107"/>
      </dsp:txXfrm>
    </dsp:sp>
    <dsp:sp modelId="{1BFF6EE4-35A9-424E-8643-DF36071FE0F7}">
      <dsp:nvSpPr>
        <dsp:cNvPr id="0" name=""/>
        <dsp:cNvSpPr/>
      </dsp:nvSpPr>
      <dsp:spPr>
        <a:xfrm>
          <a:off x="72858" y="209861"/>
          <a:ext cx="700134" cy="700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1E46A-2DEB-4386-90EC-A9CDAD0B3094}">
      <dsp:nvSpPr>
        <dsp:cNvPr id="0" name=""/>
        <dsp:cNvSpPr/>
      </dsp:nvSpPr>
      <dsp:spPr>
        <a:xfrm>
          <a:off x="793798" y="1068881"/>
          <a:ext cx="4257606" cy="560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85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</a:t>
          </a:r>
          <a:r>
            <a:rPr lang="zh-TW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建置</a:t>
          </a: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跨領域人才培訓</a:t>
          </a:r>
          <a:r>
            <a:rPr lang="zh-TW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系</a:t>
          </a:r>
          <a:r>
            <a:rPr lang="zh-TW" altLang="en-US" sz="2200" b="1" kern="120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統</a:t>
          </a:r>
          <a:endParaRPr lang="zh-TW" altLang="en-US" sz="2200" b="1" kern="1200" dirty="0"/>
        </a:p>
      </dsp:txBody>
      <dsp:txXfrm>
        <a:off x="793798" y="1068881"/>
        <a:ext cx="4257606" cy="560107"/>
      </dsp:txXfrm>
    </dsp:sp>
    <dsp:sp modelId="{E212465B-2E8B-4DEC-96BF-E08EAB1CD27C}">
      <dsp:nvSpPr>
        <dsp:cNvPr id="0" name=""/>
        <dsp:cNvSpPr/>
      </dsp:nvSpPr>
      <dsp:spPr>
        <a:xfrm>
          <a:off x="474215" y="1049753"/>
          <a:ext cx="700134" cy="700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940E8-5375-43E5-A213-AAB4622F4833}">
      <dsp:nvSpPr>
        <dsp:cNvPr id="0" name=""/>
        <dsp:cNvSpPr/>
      </dsp:nvSpPr>
      <dsp:spPr>
        <a:xfrm>
          <a:off x="947467" y="2059678"/>
          <a:ext cx="4134422" cy="560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85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三、</a:t>
          </a: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媒合人才就業</a:t>
          </a:r>
          <a:endParaRPr lang="zh-TW" altLang="en-US" sz="2200" b="1" kern="1200" dirty="0"/>
        </a:p>
      </dsp:txBody>
      <dsp:txXfrm>
        <a:off x="947467" y="2059678"/>
        <a:ext cx="4134422" cy="560107"/>
      </dsp:txXfrm>
    </dsp:sp>
    <dsp:sp modelId="{D8DCA1DD-483E-4887-9D03-E1A52D4A7DE5}">
      <dsp:nvSpPr>
        <dsp:cNvPr id="0" name=""/>
        <dsp:cNvSpPr/>
      </dsp:nvSpPr>
      <dsp:spPr>
        <a:xfrm>
          <a:off x="597399" y="1989674"/>
          <a:ext cx="700134" cy="700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78FABF-B3EE-4EAE-9078-0375E1D2385E}">
      <dsp:nvSpPr>
        <dsp:cNvPr id="0" name=""/>
        <dsp:cNvSpPr/>
      </dsp:nvSpPr>
      <dsp:spPr>
        <a:xfrm>
          <a:off x="824282" y="2899570"/>
          <a:ext cx="4257606" cy="560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85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四、延攬</a:t>
          </a:r>
          <a:r>
            <a:rPr lang="zh-TW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國際</a:t>
          </a: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人才</a:t>
          </a:r>
          <a:endParaRPr lang="zh-TW" altLang="en-US" sz="2200" b="1" kern="1200" dirty="0"/>
        </a:p>
      </dsp:txBody>
      <dsp:txXfrm>
        <a:off x="824282" y="2899570"/>
        <a:ext cx="4257606" cy="560107"/>
      </dsp:txXfrm>
    </dsp:sp>
    <dsp:sp modelId="{F5196406-3BC7-46F7-8368-87DF8C32A269}">
      <dsp:nvSpPr>
        <dsp:cNvPr id="0" name=""/>
        <dsp:cNvSpPr/>
      </dsp:nvSpPr>
      <dsp:spPr>
        <a:xfrm>
          <a:off x="474215" y="2829567"/>
          <a:ext cx="700134" cy="700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507922-F674-46B9-B749-0BC73EADE2AF}">
      <dsp:nvSpPr>
        <dsp:cNvPr id="0" name=""/>
        <dsp:cNvSpPr/>
      </dsp:nvSpPr>
      <dsp:spPr>
        <a:xfrm>
          <a:off x="422926" y="3739463"/>
          <a:ext cx="4658962" cy="560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85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五、</a:t>
          </a:r>
          <a:r>
            <a:rPr lang="zh-TW" sz="22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設置資安研訓機構</a:t>
          </a:r>
          <a:endParaRPr lang="zh-TW" altLang="en-US" sz="2200" b="1" kern="1200" dirty="0"/>
        </a:p>
      </dsp:txBody>
      <dsp:txXfrm>
        <a:off x="422926" y="3739463"/>
        <a:ext cx="4658962" cy="560107"/>
      </dsp:txXfrm>
    </dsp:sp>
    <dsp:sp modelId="{7F7B65DC-5E7E-460D-BD1E-6AEF7172B3F7}">
      <dsp:nvSpPr>
        <dsp:cNvPr id="0" name=""/>
        <dsp:cNvSpPr/>
      </dsp:nvSpPr>
      <dsp:spPr>
        <a:xfrm>
          <a:off x="72858" y="3669459"/>
          <a:ext cx="700134" cy="7001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CFFAD-C56B-4E64-B996-42F9DB01E7D0}">
      <dsp:nvSpPr>
        <dsp:cNvPr id="0" name=""/>
        <dsp:cNvSpPr/>
      </dsp:nvSpPr>
      <dsp:spPr>
        <a:xfrm>
          <a:off x="289812" y="0"/>
          <a:ext cx="3284545" cy="452078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959DE-A39F-4889-B6EE-9B501F9EB8BE}">
      <dsp:nvSpPr>
        <dsp:cNvPr id="0" name=""/>
        <dsp:cNvSpPr/>
      </dsp:nvSpPr>
      <dsp:spPr>
        <a:xfrm>
          <a:off x="1886" y="1313729"/>
          <a:ext cx="1166043" cy="189332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成立資安學院媒合就業</a:t>
          </a:r>
          <a:endParaRPr lang="zh-TW" altLang="en-US" sz="2400" kern="1200" dirty="0"/>
        </a:p>
      </dsp:txBody>
      <dsp:txXfrm>
        <a:off x="58808" y="1370651"/>
        <a:ext cx="1052199" cy="1779477"/>
      </dsp:txXfrm>
    </dsp:sp>
    <dsp:sp modelId="{B80F4A72-6E75-4D1E-8BFD-1DAD11EC699C}">
      <dsp:nvSpPr>
        <dsp:cNvPr id="0" name=""/>
        <dsp:cNvSpPr/>
      </dsp:nvSpPr>
      <dsp:spPr>
        <a:xfrm>
          <a:off x="1270408" y="1313729"/>
          <a:ext cx="1166043" cy="189332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建立特色資安系所</a:t>
          </a:r>
          <a:endParaRPr lang="zh-TW" altLang="en-US" sz="2400" kern="1200" dirty="0"/>
        </a:p>
      </dsp:txBody>
      <dsp:txXfrm>
        <a:off x="1327330" y="1370651"/>
        <a:ext cx="1052199" cy="1779477"/>
      </dsp:txXfrm>
    </dsp:sp>
    <dsp:sp modelId="{71DBD42D-23B0-42B0-86F8-8386DCB8E6B3}">
      <dsp:nvSpPr>
        <dsp:cNvPr id="0" name=""/>
        <dsp:cNvSpPr/>
      </dsp:nvSpPr>
      <dsp:spPr>
        <a:xfrm>
          <a:off x="2538930" y="1313729"/>
          <a:ext cx="1166043" cy="189332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200" kern="1200" dirty="0" smtClean="0"/>
            <a:t>打造</a:t>
          </a:r>
          <a:endParaRPr lang="en-US" altLang="zh-TW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200" kern="1200" dirty="0" smtClean="0"/>
            <a:t>世界級研訓</a:t>
          </a:r>
          <a:endParaRPr lang="en-US" altLang="zh-TW" sz="2200" kern="1200" dirty="0" smtClean="0"/>
        </a:p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200" kern="1200" dirty="0" smtClean="0"/>
            <a:t>機構</a:t>
          </a:r>
          <a:endParaRPr lang="zh-TW" altLang="en-US" sz="2200" kern="1200" dirty="0"/>
        </a:p>
      </dsp:txBody>
      <dsp:txXfrm>
        <a:off x="2595852" y="1370651"/>
        <a:ext cx="1052199" cy="17794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509E4-D5E4-4B2E-BFC9-836F108E25E9}">
      <dsp:nvSpPr>
        <dsp:cNvPr id="0" name=""/>
        <dsp:cNvSpPr/>
      </dsp:nvSpPr>
      <dsp:spPr>
        <a:xfrm>
          <a:off x="-5132715" y="-775861"/>
          <a:ext cx="6031149" cy="6031149"/>
        </a:xfrm>
        <a:prstGeom prst="blockArc">
          <a:avLst>
            <a:gd name="adj1" fmla="val 18900000"/>
            <a:gd name="adj2" fmla="val 2700000"/>
            <a:gd name="adj3" fmla="val 358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3E80D-B841-4738-A6FB-9597D14C21F2}">
      <dsp:nvSpPr>
        <dsp:cNvPr id="0" name=""/>
        <dsp:cNvSpPr/>
      </dsp:nvSpPr>
      <dsp:spPr>
        <a:xfrm>
          <a:off x="519989" y="436788"/>
          <a:ext cx="4460076" cy="8958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10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</a:t>
          </a:r>
          <a:r>
            <a:rPr lang="zh-TW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聚焦</a:t>
          </a:r>
          <a:r>
            <a:rPr lang="zh-TW" altLang="en-US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利基市場 創造需求</a:t>
          </a:r>
          <a:endParaRPr lang="en-US" altLang="zh-TW" sz="2300" b="1" kern="1200" dirty="0" smtClean="0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19989" y="436788"/>
        <a:ext cx="4460076" cy="895885"/>
      </dsp:txXfrm>
    </dsp:sp>
    <dsp:sp modelId="{1BFF6EE4-35A9-424E-8643-DF36071FE0F7}">
      <dsp:nvSpPr>
        <dsp:cNvPr id="0" name=""/>
        <dsp:cNvSpPr/>
      </dsp:nvSpPr>
      <dsp:spPr>
        <a:xfrm>
          <a:off x="-6488" y="335957"/>
          <a:ext cx="1119856" cy="11198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1E46A-2DEB-4386-90EC-A9CDAD0B3094}">
      <dsp:nvSpPr>
        <dsp:cNvPr id="0" name=""/>
        <dsp:cNvSpPr/>
      </dsp:nvSpPr>
      <dsp:spPr>
        <a:xfrm>
          <a:off x="823858" y="2226924"/>
          <a:ext cx="4241503" cy="8625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10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</a:t>
          </a:r>
          <a:r>
            <a:rPr lang="zh-TW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研發</a:t>
          </a:r>
          <a:r>
            <a:rPr lang="zh-TW" altLang="en-US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關鍵</a:t>
          </a:r>
          <a:r>
            <a:rPr lang="zh-TW" sz="23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技術</a:t>
          </a:r>
          <a:endParaRPr lang="zh-TW" altLang="en-US" sz="2300" b="1" kern="1200" dirty="0">
            <a:solidFill>
              <a:schemeClr val="tx1"/>
            </a:solidFill>
          </a:endParaRPr>
        </a:p>
      </dsp:txBody>
      <dsp:txXfrm>
        <a:off x="823858" y="2226924"/>
        <a:ext cx="4241503" cy="862549"/>
      </dsp:txXfrm>
    </dsp:sp>
    <dsp:sp modelId="{E212465B-2E8B-4DEC-96BF-E08EAB1CD27C}">
      <dsp:nvSpPr>
        <dsp:cNvPr id="0" name=""/>
        <dsp:cNvSpPr/>
      </dsp:nvSpPr>
      <dsp:spPr>
        <a:xfrm>
          <a:off x="255669" y="2060754"/>
          <a:ext cx="1119856" cy="11198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940E8-5375-43E5-A213-AAB4622F4833}">
      <dsp:nvSpPr>
        <dsp:cNvPr id="0" name=""/>
        <dsp:cNvSpPr/>
      </dsp:nvSpPr>
      <dsp:spPr>
        <a:xfrm>
          <a:off x="416693" y="3537399"/>
          <a:ext cx="4733568" cy="895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10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 三、 橋接國際夥伴</a:t>
          </a:r>
          <a:endParaRPr lang="zh-TW" altLang="en-US" sz="2300" b="1" kern="1200" dirty="0"/>
        </a:p>
      </dsp:txBody>
      <dsp:txXfrm>
        <a:off x="416693" y="3537399"/>
        <a:ext cx="4733568" cy="895894"/>
      </dsp:txXfrm>
    </dsp:sp>
    <dsp:sp modelId="{D8DCA1DD-483E-4887-9D03-E1A52D4A7DE5}">
      <dsp:nvSpPr>
        <dsp:cNvPr id="0" name=""/>
        <dsp:cNvSpPr/>
      </dsp:nvSpPr>
      <dsp:spPr>
        <a:xfrm>
          <a:off x="-6488" y="3359553"/>
          <a:ext cx="1119856" cy="11198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CFFAD-C56B-4E64-B996-42F9DB01E7D0}">
      <dsp:nvSpPr>
        <dsp:cNvPr id="0" name=""/>
        <dsp:cNvSpPr/>
      </dsp:nvSpPr>
      <dsp:spPr>
        <a:xfrm>
          <a:off x="289812" y="0"/>
          <a:ext cx="3284545" cy="452078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959DE-A39F-4889-B6EE-9B501F9EB8BE}">
      <dsp:nvSpPr>
        <dsp:cNvPr id="0" name=""/>
        <dsp:cNvSpPr/>
      </dsp:nvSpPr>
      <dsp:spPr>
        <a:xfrm>
          <a:off x="154041" y="1353105"/>
          <a:ext cx="1056556" cy="181456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媒合國內供需市場</a:t>
          </a:r>
          <a:endParaRPr lang="zh-TW" altLang="en-US" sz="2400" kern="1200" dirty="0"/>
        </a:p>
      </dsp:txBody>
      <dsp:txXfrm>
        <a:off x="205618" y="1404682"/>
        <a:ext cx="953402" cy="1711415"/>
      </dsp:txXfrm>
    </dsp:sp>
    <dsp:sp modelId="{B80F4A72-6E75-4D1E-8BFD-1DAD11EC699C}">
      <dsp:nvSpPr>
        <dsp:cNvPr id="0" name=""/>
        <dsp:cNvSpPr/>
      </dsp:nvSpPr>
      <dsp:spPr>
        <a:xfrm>
          <a:off x="1275986" y="1334823"/>
          <a:ext cx="1056556" cy="18511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提供資安整體解決方案</a:t>
          </a:r>
          <a:endParaRPr lang="zh-TW" altLang="en-US" sz="2400" kern="1200" dirty="0"/>
        </a:p>
      </dsp:txBody>
      <dsp:txXfrm>
        <a:off x="1327563" y="1386400"/>
        <a:ext cx="953402" cy="1747979"/>
      </dsp:txXfrm>
    </dsp:sp>
    <dsp:sp modelId="{71DBD42D-23B0-42B0-86F8-8386DCB8E6B3}">
      <dsp:nvSpPr>
        <dsp:cNvPr id="0" name=""/>
        <dsp:cNvSpPr/>
      </dsp:nvSpPr>
      <dsp:spPr>
        <a:xfrm>
          <a:off x="2397911" y="1362246"/>
          <a:ext cx="1056556" cy="17962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打造臺灣資安品牌 </a:t>
          </a:r>
          <a:endParaRPr lang="zh-TW" altLang="en-US" sz="2400" kern="1200" dirty="0"/>
        </a:p>
      </dsp:txBody>
      <dsp:txXfrm>
        <a:off x="2449488" y="1413823"/>
        <a:ext cx="953402" cy="16931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509E4-D5E4-4B2E-BFC9-836F108E25E9}">
      <dsp:nvSpPr>
        <dsp:cNvPr id="0" name=""/>
        <dsp:cNvSpPr/>
      </dsp:nvSpPr>
      <dsp:spPr>
        <a:xfrm>
          <a:off x="-5064342" y="-775861"/>
          <a:ext cx="6031149" cy="6031149"/>
        </a:xfrm>
        <a:prstGeom prst="blockArc">
          <a:avLst>
            <a:gd name="adj1" fmla="val 18900000"/>
            <a:gd name="adj2" fmla="val 2700000"/>
            <a:gd name="adj3" fmla="val 358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3E80D-B841-4738-A6FB-9597D14C21F2}">
      <dsp:nvSpPr>
        <dsp:cNvPr id="0" name=""/>
        <dsp:cNvSpPr/>
      </dsp:nvSpPr>
      <dsp:spPr>
        <a:xfrm>
          <a:off x="471926" y="404190"/>
          <a:ext cx="4575645" cy="552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98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一、發展產業標準</a:t>
          </a:r>
          <a:endParaRPr lang="zh-TW" altLang="en-US" sz="2100" b="1" kern="1200" dirty="0">
            <a:solidFill>
              <a:schemeClr val="tx1"/>
            </a:solidFill>
          </a:endParaRPr>
        </a:p>
      </dsp:txBody>
      <dsp:txXfrm>
        <a:off x="471926" y="404190"/>
        <a:ext cx="4575645" cy="552332"/>
      </dsp:txXfrm>
    </dsp:sp>
    <dsp:sp modelId="{1BFF6EE4-35A9-424E-8643-DF36071FE0F7}">
      <dsp:nvSpPr>
        <dsp:cNvPr id="0" name=""/>
        <dsp:cNvSpPr/>
      </dsp:nvSpPr>
      <dsp:spPr>
        <a:xfrm>
          <a:off x="75546" y="258238"/>
          <a:ext cx="861393" cy="8613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1E46A-2DEB-4386-90EC-A9CDAD0B3094}">
      <dsp:nvSpPr>
        <dsp:cNvPr id="0" name=""/>
        <dsp:cNvSpPr/>
      </dsp:nvSpPr>
      <dsp:spPr>
        <a:xfrm>
          <a:off x="871396" y="1615616"/>
          <a:ext cx="4180560" cy="689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98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二、落實產品驗證</a:t>
          </a:r>
          <a:endParaRPr lang="zh-TW" altLang="en-US" sz="2100" b="1" kern="1200" dirty="0">
            <a:solidFill>
              <a:schemeClr val="tx1"/>
            </a:solidFill>
          </a:endParaRPr>
        </a:p>
      </dsp:txBody>
      <dsp:txXfrm>
        <a:off x="871396" y="1615616"/>
        <a:ext cx="4180560" cy="689115"/>
      </dsp:txXfrm>
    </dsp:sp>
    <dsp:sp modelId="{E212465B-2E8B-4DEC-96BF-E08EAB1CD27C}">
      <dsp:nvSpPr>
        <dsp:cNvPr id="0" name=""/>
        <dsp:cNvSpPr/>
      </dsp:nvSpPr>
      <dsp:spPr>
        <a:xfrm>
          <a:off x="470632" y="1592191"/>
          <a:ext cx="861393" cy="8613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940E8-5375-43E5-A213-AAB4622F4833}">
      <dsp:nvSpPr>
        <dsp:cNvPr id="0" name=""/>
        <dsp:cNvSpPr/>
      </dsp:nvSpPr>
      <dsp:spPr>
        <a:xfrm>
          <a:off x="901329" y="2712074"/>
          <a:ext cx="4180560" cy="689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98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三、實驗場域淬煉</a:t>
          </a:r>
          <a:endParaRPr lang="en-US" altLang="zh-TW" sz="2100" b="1" kern="1200" dirty="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01329" y="2712074"/>
        <a:ext cx="4180560" cy="689115"/>
      </dsp:txXfrm>
    </dsp:sp>
    <dsp:sp modelId="{D8DCA1DD-483E-4887-9D03-E1A52D4A7DE5}">
      <dsp:nvSpPr>
        <dsp:cNvPr id="0" name=""/>
        <dsp:cNvSpPr/>
      </dsp:nvSpPr>
      <dsp:spPr>
        <a:xfrm>
          <a:off x="470632" y="2626043"/>
          <a:ext cx="861393" cy="8613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DB277F-61F0-436C-8422-CCCE24E135AD}">
      <dsp:nvSpPr>
        <dsp:cNvPr id="0" name=""/>
        <dsp:cNvSpPr/>
      </dsp:nvSpPr>
      <dsp:spPr>
        <a:xfrm>
          <a:off x="506243" y="3790311"/>
          <a:ext cx="4575645" cy="689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98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1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四、政府媒合助攻</a:t>
          </a:r>
          <a:endParaRPr lang="en-US" altLang="zh-TW" sz="2100" b="1" kern="1200" dirty="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6243" y="3790311"/>
        <a:ext cx="4575645" cy="689115"/>
      </dsp:txXfrm>
    </dsp:sp>
    <dsp:sp modelId="{9C211FEC-6F5D-4313-8E99-E56223AB2985}">
      <dsp:nvSpPr>
        <dsp:cNvPr id="0" name=""/>
        <dsp:cNvSpPr/>
      </dsp:nvSpPr>
      <dsp:spPr>
        <a:xfrm>
          <a:off x="75546" y="3618031"/>
          <a:ext cx="861393" cy="8613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CFFAD-C56B-4E64-B996-42F9DB01E7D0}">
      <dsp:nvSpPr>
        <dsp:cNvPr id="0" name=""/>
        <dsp:cNvSpPr/>
      </dsp:nvSpPr>
      <dsp:spPr>
        <a:xfrm>
          <a:off x="289812" y="0"/>
          <a:ext cx="3284545" cy="452078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959DE-A39F-4889-B6EE-9B501F9EB8BE}">
      <dsp:nvSpPr>
        <dsp:cNvPr id="0" name=""/>
        <dsp:cNvSpPr/>
      </dsp:nvSpPr>
      <dsp:spPr>
        <a:xfrm>
          <a:off x="411497" y="1356234"/>
          <a:ext cx="1484954" cy="18083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kern="1200" dirty="0" smtClean="0">
              <a:solidFill>
                <a:schemeClr val="tx1"/>
              </a:solidFill>
            </a:rPr>
            <a:t>實測推薦我國優質資安產品</a:t>
          </a:r>
          <a:endParaRPr lang="zh-TW" altLang="en-US" sz="2200" kern="1200" dirty="0">
            <a:solidFill>
              <a:schemeClr val="tx1"/>
            </a:solidFill>
          </a:endParaRPr>
        </a:p>
      </dsp:txBody>
      <dsp:txXfrm>
        <a:off x="483986" y="1428723"/>
        <a:ext cx="1339976" cy="1663334"/>
      </dsp:txXfrm>
    </dsp:sp>
    <dsp:sp modelId="{B80F4A72-6E75-4D1E-8BFD-1DAD11EC699C}">
      <dsp:nvSpPr>
        <dsp:cNvPr id="0" name=""/>
        <dsp:cNvSpPr/>
      </dsp:nvSpPr>
      <dsp:spPr>
        <a:xfrm>
          <a:off x="2089660" y="1356234"/>
          <a:ext cx="1363012" cy="18083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擴大民生相關裝置服務認證項目</a:t>
          </a:r>
          <a:endParaRPr lang="zh-TW" altLang="en-US" sz="1800" kern="1200" dirty="0"/>
        </a:p>
      </dsp:txBody>
      <dsp:txXfrm>
        <a:off x="2156197" y="1422771"/>
        <a:ext cx="1229938" cy="16752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509E4-D5E4-4B2E-BFC9-836F108E25E9}">
      <dsp:nvSpPr>
        <dsp:cNvPr id="0" name=""/>
        <dsp:cNvSpPr/>
      </dsp:nvSpPr>
      <dsp:spPr>
        <a:xfrm>
          <a:off x="-5064342" y="-775861"/>
          <a:ext cx="6031149" cy="6031149"/>
        </a:xfrm>
        <a:prstGeom prst="blockArc">
          <a:avLst>
            <a:gd name="adj1" fmla="val 18900000"/>
            <a:gd name="adj2" fmla="val 2700000"/>
            <a:gd name="adj3" fmla="val 358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3E80D-B841-4738-A6FB-9597D14C21F2}">
      <dsp:nvSpPr>
        <dsp:cNvPr id="0" name=""/>
        <dsp:cNvSpPr/>
      </dsp:nvSpPr>
      <dsp:spPr>
        <a:xfrm>
          <a:off x="588362" y="436788"/>
          <a:ext cx="4460076" cy="8958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10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一、全球資安需求趨勢引導</a:t>
          </a:r>
          <a:endParaRPr lang="zh-TW" altLang="en-US" sz="2400" b="1" kern="1200" dirty="0">
            <a:solidFill>
              <a:schemeClr val="tx1"/>
            </a:solidFill>
          </a:endParaRPr>
        </a:p>
      </dsp:txBody>
      <dsp:txXfrm>
        <a:off x="588362" y="436788"/>
        <a:ext cx="4460076" cy="895885"/>
      </dsp:txXfrm>
    </dsp:sp>
    <dsp:sp modelId="{1BFF6EE4-35A9-424E-8643-DF36071FE0F7}">
      <dsp:nvSpPr>
        <dsp:cNvPr id="0" name=""/>
        <dsp:cNvSpPr/>
      </dsp:nvSpPr>
      <dsp:spPr>
        <a:xfrm>
          <a:off x="61884" y="335957"/>
          <a:ext cx="1119856" cy="11198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1E46A-2DEB-4386-90EC-A9CDAD0B3094}">
      <dsp:nvSpPr>
        <dsp:cNvPr id="0" name=""/>
        <dsp:cNvSpPr/>
      </dsp:nvSpPr>
      <dsp:spPr>
        <a:xfrm>
          <a:off x="917864" y="1781826"/>
          <a:ext cx="4134422" cy="8958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10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二、協助產業籌獲資金</a:t>
          </a:r>
          <a:endParaRPr lang="zh-TW" altLang="en-US" sz="2400" b="1" kern="1200" dirty="0">
            <a:solidFill>
              <a:schemeClr val="tx1"/>
            </a:solidFill>
          </a:endParaRPr>
        </a:p>
      </dsp:txBody>
      <dsp:txXfrm>
        <a:off x="917864" y="1781826"/>
        <a:ext cx="4134422" cy="895885"/>
      </dsp:txXfrm>
    </dsp:sp>
    <dsp:sp modelId="{E212465B-2E8B-4DEC-96BF-E08EAB1CD27C}">
      <dsp:nvSpPr>
        <dsp:cNvPr id="0" name=""/>
        <dsp:cNvSpPr/>
      </dsp:nvSpPr>
      <dsp:spPr>
        <a:xfrm>
          <a:off x="387538" y="1679785"/>
          <a:ext cx="1119856" cy="11198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940E8-5375-43E5-A213-AAB4622F4833}">
      <dsp:nvSpPr>
        <dsp:cNvPr id="0" name=""/>
        <dsp:cNvSpPr/>
      </dsp:nvSpPr>
      <dsp:spPr>
        <a:xfrm>
          <a:off x="621812" y="3178467"/>
          <a:ext cx="4460076" cy="8958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10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三、整合能量協助廠商外拓</a:t>
          </a:r>
          <a:endParaRPr lang="en-US" altLang="zh-TW" sz="2400" b="1" kern="1200" dirty="0" smtClean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1812" y="3178467"/>
        <a:ext cx="4460076" cy="895885"/>
      </dsp:txXfrm>
    </dsp:sp>
    <dsp:sp modelId="{D8DCA1DD-483E-4887-9D03-E1A52D4A7DE5}">
      <dsp:nvSpPr>
        <dsp:cNvPr id="0" name=""/>
        <dsp:cNvSpPr/>
      </dsp:nvSpPr>
      <dsp:spPr>
        <a:xfrm>
          <a:off x="61884" y="3023613"/>
          <a:ext cx="1119856" cy="11198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CFFAD-C56B-4E64-B996-42F9DB01E7D0}">
      <dsp:nvSpPr>
        <dsp:cNvPr id="0" name=""/>
        <dsp:cNvSpPr/>
      </dsp:nvSpPr>
      <dsp:spPr>
        <a:xfrm>
          <a:off x="289812" y="0"/>
          <a:ext cx="3284545" cy="452078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959DE-A39F-4889-B6EE-9B501F9EB8BE}">
      <dsp:nvSpPr>
        <dsp:cNvPr id="0" name=""/>
        <dsp:cNvSpPr/>
      </dsp:nvSpPr>
      <dsp:spPr>
        <a:xfrm>
          <a:off x="323087" y="1356234"/>
          <a:ext cx="1451046" cy="18083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協助籌資活用各類拓銷管道</a:t>
          </a:r>
          <a:endParaRPr lang="zh-TW" altLang="en-US" sz="2000" kern="1200" dirty="0"/>
        </a:p>
      </dsp:txBody>
      <dsp:txXfrm>
        <a:off x="393921" y="1427068"/>
        <a:ext cx="1309378" cy="1666644"/>
      </dsp:txXfrm>
    </dsp:sp>
    <dsp:sp modelId="{B80F4A72-6E75-4D1E-8BFD-1DAD11EC699C}">
      <dsp:nvSpPr>
        <dsp:cNvPr id="0" name=""/>
        <dsp:cNvSpPr/>
      </dsp:nvSpPr>
      <dsp:spPr>
        <a:xfrm>
          <a:off x="1967342" y="1356234"/>
          <a:ext cx="1390846" cy="18083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完成全球產業布局</a:t>
          </a:r>
          <a:endParaRPr lang="zh-TW" altLang="en-US" sz="1800" kern="1200" dirty="0"/>
        </a:p>
      </dsp:txBody>
      <dsp:txXfrm>
        <a:off x="2035238" y="1424130"/>
        <a:ext cx="1255054" cy="16725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A8CEB-39D7-4F11-B0E9-2649464B20EF}">
      <dsp:nvSpPr>
        <dsp:cNvPr id="0" name=""/>
        <dsp:cNvSpPr/>
      </dsp:nvSpPr>
      <dsp:spPr>
        <a:xfrm>
          <a:off x="1661774" y="9106"/>
          <a:ext cx="2409611" cy="10509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經濟部</a:t>
          </a:r>
          <a:endParaRPr lang="zh-TW" altLang="en-US" sz="40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692555" y="39887"/>
        <a:ext cx="2348049" cy="989364"/>
      </dsp:txXfrm>
    </dsp:sp>
    <dsp:sp modelId="{5AC1FE8D-FE2E-4A43-BF4D-D9BBB5D8CBC8}">
      <dsp:nvSpPr>
        <dsp:cNvPr id="0" name=""/>
        <dsp:cNvSpPr/>
      </dsp:nvSpPr>
      <dsp:spPr>
        <a:xfrm rot="3152879">
          <a:off x="2683139" y="1939831"/>
          <a:ext cx="2338898" cy="23535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000" kern="1200"/>
        </a:p>
      </dsp:txBody>
      <dsp:txXfrm>
        <a:off x="2753744" y="1986901"/>
        <a:ext cx="2197688" cy="141210"/>
      </dsp:txXfrm>
    </dsp:sp>
    <dsp:sp modelId="{1665661E-C81C-487B-854D-9843F67F32C1}">
      <dsp:nvSpPr>
        <dsp:cNvPr id="0" name=""/>
        <dsp:cNvSpPr/>
      </dsp:nvSpPr>
      <dsp:spPr>
        <a:xfrm>
          <a:off x="3682990" y="3015414"/>
          <a:ext cx="2122097" cy="640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科技部</a:t>
          </a:r>
          <a:endParaRPr lang="zh-TW" altLang="en-US" sz="3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701737" y="3034161"/>
        <a:ext cx="2084603" cy="602563"/>
      </dsp:txXfrm>
    </dsp:sp>
    <dsp:sp modelId="{E38D7891-53D2-4A35-8D95-E88E82FB4881}">
      <dsp:nvSpPr>
        <dsp:cNvPr id="0" name=""/>
        <dsp:cNvSpPr/>
      </dsp:nvSpPr>
      <dsp:spPr>
        <a:xfrm rot="10757152">
          <a:off x="2254425" y="3240785"/>
          <a:ext cx="1425895" cy="2336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000" kern="1200"/>
        </a:p>
      </dsp:txBody>
      <dsp:txXfrm rot="10800000">
        <a:off x="2324507" y="3287506"/>
        <a:ext cx="1285731" cy="140164"/>
      </dsp:txXfrm>
    </dsp:sp>
    <dsp:sp modelId="{384DC6C9-D1FD-4FB7-8AE4-9F71AC53CBD2}">
      <dsp:nvSpPr>
        <dsp:cNvPr id="0" name=""/>
        <dsp:cNvSpPr/>
      </dsp:nvSpPr>
      <dsp:spPr>
        <a:xfrm>
          <a:off x="130460" y="3053315"/>
          <a:ext cx="2121295" cy="6528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教育部</a:t>
          </a:r>
          <a:endParaRPr lang="zh-TW" altLang="en-US" sz="3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49581" y="3072436"/>
        <a:ext cx="2083053" cy="614586"/>
      </dsp:txXfrm>
    </dsp:sp>
    <dsp:sp modelId="{8299687D-DBEB-4E50-AD2D-06431586887A}">
      <dsp:nvSpPr>
        <dsp:cNvPr id="0" name=""/>
        <dsp:cNvSpPr/>
      </dsp:nvSpPr>
      <dsp:spPr>
        <a:xfrm rot="18296284">
          <a:off x="725732" y="1960070"/>
          <a:ext cx="2256945" cy="2336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000" kern="1200"/>
        </a:p>
      </dsp:txBody>
      <dsp:txXfrm>
        <a:off x="795814" y="2006791"/>
        <a:ext cx="2116781" cy="140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0" y="11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082" y="11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/>
          <a:lstStyle>
            <a:lvl1pPr algn="r">
              <a:defRPr sz="1200"/>
            </a:lvl1pPr>
          </a:lstStyle>
          <a:p>
            <a:fld id="{0753215B-05BF-4506-9CB9-17FAE8CE6B2B}" type="datetimeFigureOut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0" y="9440318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082" y="9440318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 anchor="b"/>
          <a:lstStyle>
            <a:lvl1pPr algn="r">
              <a:defRPr sz="1200"/>
            </a:lvl1pPr>
          </a:lstStyle>
          <a:p>
            <a:fld id="{74BD5AD4-15FC-402D-810F-A5667DC5AE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940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4" y="5"/>
            <a:ext cx="2949786" cy="498694"/>
          </a:xfrm>
          <a:prstGeom prst="rect">
            <a:avLst/>
          </a:prstGeom>
        </p:spPr>
        <p:txBody>
          <a:bodyPr vert="horz" lIns="95579" tIns="47788" rIns="95579" bIns="47788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42" y="5"/>
            <a:ext cx="2949786" cy="498694"/>
          </a:xfrm>
          <a:prstGeom prst="rect">
            <a:avLst/>
          </a:prstGeom>
        </p:spPr>
        <p:txBody>
          <a:bodyPr vert="horz" lIns="95579" tIns="47788" rIns="95579" bIns="47788" rtlCol="0"/>
          <a:lstStyle>
            <a:lvl1pPr algn="r">
              <a:defRPr sz="1300"/>
            </a:lvl1pPr>
          </a:lstStyle>
          <a:p>
            <a:fld id="{5BC6A81D-056A-459B-8986-14B4E4206B4E}" type="datetimeFigureOut">
              <a:rPr lang="zh-TW" altLang="en-US" smtClean="0"/>
              <a:pPr/>
              <a:t>2018/3/21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8" rIns="95579" bIns="47788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83319"/>
            <a:ext cx="5445760" cy="3913615"/>
          </a:xfrm>
          <a:prstGeom prst="rect">
            <a:avLst/>
          </a:prstGeom>
        </p:spPr>
        <p:txBody>
          <a:bodyPr vert="horz" lIns="95579" tIns="47788" rIns="95579" bIns="47788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4" y="9440654"/>
            <a:ext cx="2949786" cy="498693"/>
          </a:xfrm>
          <a:prstGeom prst="rect">
            <a:avLst/>
          </a:prstGeom>
        </p:spPr>
        <p:txBody>
          <a:bodyPr vert="horz" lIns="95579" tIns="47788" rIns="95579" bIns="47788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42" y="9440654"/>
            <a:ext cx="2949786" cy="498693"/>
          </a:xfrm>
          <a:prstGeom prst="rect">
            <a:avLst/>
          </a:prstGeom>
        </p:spPr>
        <p:txBody>
          <a:bodyPr vert="horz" lIns="95579" tIns="47788" rIns="95579" bIns="47788" rtlCol="0" anchor="b"/>
          <a:lstStyle>
            <a:lvl1pPr algn="r">
              <a:defRPr sz="1300"/>
            </a:lvl1pPr>
          </a:lstStyle>
          <a:p>
            <a:fld id="{B556EB50-CC53-4C8A-9DE0-A9FB42BC4C2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950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380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0579" indent="-720579"/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0418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7505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0673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9978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1995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51195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08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017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9391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4671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8174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8226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7003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0489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1956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77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46504"/>
            <a:ext cx="2057400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46504"/>
            <a:ext cx="3086100" cy="365125"/>
          </a:xfrm>
        </p:spPr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行政院資通安全處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2300" y="6466450"/>
            <a:ext cx="2057400" cy="365125"/>
          </a:xfrm>
        </p:spPr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800" y="270720"/>
            <a:ext cx="1382400" cy="13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3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1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06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2083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06928"/>
            <a:ext cx="7886700" cy="4988507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0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6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9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4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3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96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4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44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652"/>
            <a:ext cx="7886700" cy="729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88456"/>
            <a:ext cx="7886700" cy="4988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62415"/>
            <a:ext cx="2057400" cy="263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62415"/>
            <a:ext cx="3086100" cy="263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行政院資通安全處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160" y="6562414"/>
            <a:ext cx="2057400" cy="263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 bwMode="auto">
          <a:xfrm>
            <a:off x="618836" y="908720"/>
            <a:ext cx="8136812" cy="107280"/>
          </a:xfrm>
          <a:prstGeom prst="rect">
            <a:avLst/>
          </a:prstGeom>
          <a:solidFill>
            <a:srgbClr val="3A88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184756" y="904103"/>
            <a:ext cx="378662" cy="102661"/>
          </a:xfrm>
          <a:prstGeom prst="rect">
            <a:avLst/>
          </a:prstGeom>
          <a:solidFill>
            <a:srgbClr val="32A4B4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標楷體" pitchFamily="65" charset="-120"/>
              </a:rPr>
              <a:t>  </a:t>
            </a:r>
            <a:endParaRPr kumimoji="1" lang="zh-TW" altLang="en-US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0456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60034" y="1756230"/>
            <a:ext cx="8223932" cy="157547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TW" altLang="en-US" sz="5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ngsana New" panose="02020603050405020304" pitchFamily="18" charset="-34"/>
              </a:rPr>
              <a:t>資安產業發</a:t>
            </a:r>
            <a:r>
              <a:rPr lang="zh-TW" altLang="en-US" sz="5600" dirty="0">
                <a:latin typeface="微軟正黑體" panose="020B0604030504040204" pitchFamily="34" charset="-120"/>
                <a:ea typeface="微軟正黑體" panose="020B0604030504040204" pitchFamily="34" charset="-120"/>
                <a:cs typeface="Angsana New" panose="02020603050405020304" pitchFamily="18" charset="-34"/>
              </a:rPr>
              <a:t>展</a:t>
            </a:r>
            <a:r>
              <a:rPr lang="zh-TW" altLang="en-US" sz="5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ngsana New" panose="02020603050405020304" pitchFamily="18" charset="-34"/>
              </a:rPr>
              <a:t>行動計畫</a:t>
            </a:r>
            <a:endParaRPr lang="zh-TW" altLang="en-US" sz="5600" dirty="0">
              <a:latin typeface="微軟正黑體" panose="020B0604030504040204" pitchFamily="34" charset="-120"/>
              <a:ea typeface="微軟正黑體" panose="020B0604030504040204" pitchFamily="34" charset="-120"/>
              <a:cs typeface="Angsana New" panose="02020603050405020304" pitchFamily="18" charset="-34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35741" y="1088540"/>
            <a:ext cx="3580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行政院第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3593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次會議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副標題 2"/>
          <p:cNvSpPr>
            <a:spLocks noGrp="1"/>
          </p:cNvSpPr>
          <p:nvPr>
            <p:ph type="subTitle" idx="1"/>
          </p:nvPr>
        </p:nvSpPr>
        <p:spPr>
          <a:xfrm>
            <a:off x="1244600" y="4746506"/>
            <a:ext cx="6858000" cy="1655762"/>
          </a:xfrm>
        </p:spPr>
        <p:txBody>
          <a:bodyPr>
            <a:normAutofit/>
          </a:bodyPr>
          <a:lstStyle/>
          <a:p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行政院資通安全處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報告人：簡處長宏偉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107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22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日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829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大標題"/>
          <p:cNvSpPr txBox="1">
            <a:spLocks noGrp="1"/>
          </p:cNvSpPr>
          <p:nvPr>
            <p:ph type="title"/>
          </p:nvPr>
        </p:nvSpPr>
        <p:spPr>
          <a:xfrm>
            <a:off x="142875" y="133652"/>
            <a:ext cx="8382000" cy="729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策略三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建置</a:t>
            </a:r>
            <a:r>
              <a:rPr lang="zh-TW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產品淬煉場域，提供產業進軍國際所需實績</a:t>
            </a:r>
            <a:endParaRPr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1665124598"/>
              </p:ext>
            </p:extLst>
          </p:nvPr>
        </p:nvGraphicFramePr>
        <p:xfrm>
          <a:off x="3654675" y="1242631"/>
          <a:ext cx="5143637" cy="4479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1396507144"/>
              </p:ext>
            </p:extLst>
          </p:nvPr>
        </p:nvGraphicFramePr>
        <p:xfrm>
          <a:off x="267631" y="1115488"/>
          <a:ext cx="3864171" cy="4520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486941" y="19812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/>
              <a:t>推</a:t>
            </a:r>
            <a:r>
              <a:rPr lang="zh-TW" altLang="en-US" sz="1200" b="1" dirty="0"/>
              <a:t>動</a:t>
            </a:r>
            <a:r>
              <a:rPr lang="zh-TW" altLang="en-US" sz="1200" b="1" dirty="0" smtClean="0"/>
              <a:t>進程</a:t>
            </a:r>
            <a:endParaRPr lang="zh-TW" altLang="en-US" sz="1200" b="1" dirty="0"/>
          </a:p>
        </p:txBody>
      </p:sp>
      <p:sp>
        <p:nvSpPr>
          <p:cNvPr id="9" name="文字方塊 8"/>
          <p:cNvSpPr txBox="1"/>
          <p:nvPr/>
        </p:nvSpPr>
        <p:spPr>
          <a:xfrm>
            <a:off x="4215164" y="124893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/>
              <a:t>具體措施</a:t>
            </a:r>
            <a:endParaRPr lang="zh-TW" altLang="en-US" sz="12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4769162" y="2199152"/>
            <a:ext cx="3805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TW" altLang="en-US" sz="1200" dirty="0" smtClean="0"/>
              <a:t>導入國際標準並發展國家標準產業規範，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推動如物聯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網之相關系統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、設備、裝置逐步建立分級資安檢測與認證機制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012058" y="3535456"/>
            <a:ext cx="3689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 smtClean="0"/>
              <a:t>推動並落實產業標準規範及認證，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</a:rPr>
              <a:t>協助中小企業導入資安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</a:rPr>
              <a:t>管理</a:t>
            </a:r>
            <a:endParaRPr lang="zh-TW" altLang="zh-TW" sz="1200" dirty="0"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012058" y="4612806"/>
            <a:ext cx="380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逐步建立可持續營運之實驗場域，強化我國產業安全強度</a:t>
            </a:r>
            <a:endParaRPr lang="zh-TW" altLang="en-US" sz="120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4769162" y="5732233"/>
            <a:ext cx="412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透過政策法規製造政府或相關機關使用我國產品機會，</a:t>
            </a:r>
            <a:endParaRPr lang="en-US" altLang="zh-TW" sz="1200" dirty="0" smtClean="0"/>
          </a:p>
          <a:p>
            <a:pPr lvl="0"/>
            <a:r>
              <a:rPr lang="zh-TW" altLang="en-US" sz="1200" dirty="0" smtClean="0"/>
              <a:t>以協助我國廠商取得實績，進軍國際</a:t>
            </a:r>
            <a:endParaRPr lang="zh-TW" altLang="en-US" sz="1200" dirty="0"/>
          </a:p>
        </p:txBody>
      </p:sp>
      <p:cxnSp>
        <p:nvCxnSpPr>
          <p:cNvPr id="15" name="直線單箭頭接點 14"/>
          <p:cNvCxnSpPr/>
          <p:nvPr/>
        </p:nvCxnSpPr>
        <p:spPr>
          <a:xfrm>
            <a:off x="406400" y="4404361"/>
            <a:ext cx="3403600" cy="1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>
          <a:xfrm>
            <a:off x="338751" y="4419244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2018</a:t>
            </a:r>
            <a:endParaRPr lang="zh-TW" altLang="en-US" sz="1200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3169946" y="4406107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2025</a:t>
            </a:r>
            <a:endParaRPr lang="zh-TW" altLang="en-US" sz="1200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673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大標題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策略四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活絡資安投資市場並全力拓銷國際</a:t>
            </a:r>
            <a:endParaRPr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521023533"/>
              </p:ext>
            </p:extLst>
          </p:nvPr>
        </p:nvGraphicFramePr>
        <p:xfrm>
          <a:off x="3654675" y="1242631"/>
          <a:ext cx="5143637" cy="4479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771467688"/>
              </p:ext>
            </p:extLst>
          </p:nvPr>
        </p:nvGraphicFramePr>
        <p:xfrm>
          <a:off x="267631" y="1115488"/>
          <a:ext cx="3864171" cy="4520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486941" y="19812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/>
              <a:t>推</a:t>
            </a:r>
            <a:r>
              <a:rPr lang="zh-TW" altLang="en-US" sz="1200" b="1" dirty="0"/>
              <a:t>動</a:t>
            </a:r>
            <a:r>
              <a:rPr lang="zh-TW" altLang="en-US" sz="1200" b="1" dirty="0" smtClean="0"/>
              <a:t>進程</a:t>
            </a:r>
            <a:endParaRPr lang="zh-TW" altLang="en-US" sz="1200" b="1" dirty="0"/>
          </a:p>
        </p:txBody>
      </p:sp>
      <p:sp>
        <p:nvSpPr>
          <p:cNvPr id="9" name="文字方塊 8"/>
          <p:cNvSpPr txBox="1"/>
          <p:nvPr/>
        </p:nvSpPr>
        <p:spPr>
          <a:xfrm>
            <a:off x="4215164" y="134441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/>
              <a:t>具體措施</a:t>
            </a:r>
            <a:endParaRPr lang="zh-TW" altLang="en-US" sz="12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4769162" y="2564580"/>
            <a:ext cx="412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定期並長期關注全球資安市場法規標準及產業變動趨勢，</a:t>
            </a:r>
            <a:endParaRPr lang="en-US" altLang="zh-TW" sz="1200" dirty="0" smtClean="0"/>
          </a:p>
          <a:p>
            <a:pPr lvl="0"/>
            <a:r>
              <a:rPr lang="zh-TW" altLang="en-US" sz="1200" dirty="0" smtClean="0"/>
              <a:t>適時引導產業規避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1200" dirty="0" smtClean="0"/>
              <a:t>調整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1200" dirty="0" smtClean="0"/>
              <a:t>轉型或拓銷國際</a:t>
            </a:r>
            <a:endParaRPr lang="zh-TW" altLang="en-US" sz="12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4769162" y="3923355"/>
            <a:ext cx="412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引導公募基金</a:t>
            </a:r>
            <a:r>
              <a:rPr lang="en-US" altLang="zh-TW" sz="1200" dirty="0" smtClean="0"/>
              <a:t>(</a:t>
            </a:r>
            <a:r>
              <a:rPr lang="zh-TW" altLang="en-US" sz="1200" dirty="0" smtClean="0"/>
              <a:t>如天使資金</a:t>
            </a:r>
            <a:r>
              <a:rPr lang="en-US" altLang="zh-TW" sz="1200" dirty="0" smtClean="0"/>
              <a:t>)</a:t>
            </a:r>
            <a:r>
              <a:rPr lang="zh-TW" altLang="en-US" sz="1200" dirty="0" smtClean="0"/>
              <a:t>投資我國優質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、潛力資安新創公司，促成國際大廠投資我國，帶入資金量能</a:t>
            </a:r>
            <a:endParaRPr lang="zh-TW" altLang="en-US" sz="12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4748717" y="5320324"/>
            <a:ext cx="4129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整合各類拓銷管道及能量，主動協助我國產業拓銷國際</a:t>
            </a:r>
            <a:endParaRPr lang="zh-TW" altLang="en-US" sz="1200" dirty="0"/>
          </a:p>
        </p:txBody>
      </p:sp>
      <p:cxnSp>
        <p:nvCxnSpPr>
          <p:cNvPr id="15" name="直線單箭頭接點 14"/>
          <p:cNvCxnSpPr/>
          <p:nvPr/>
        </p:nvCxnSpPr>
        <p:spPr>
          <a:xfrm>
            <a:off x="338751" y="4386581"/>
            <a:ext cx="3362960" cy="1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>
          <a:xfrm>
            <a:off x="338751" y="4401464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2018</a:t>
            </a:r>
            <a:endParaRPr lang="zh-TW" altLang="en-US" sz="1200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3007386" y="4388327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2025</a:t>
            </a:r>
            <a:endParaRPr lang="zh-TW" altLang="en-US" sz="1200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392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資料庫圖表 11"/>
          <p:cNvGraphicFramePr/>
          <p:nvPr>
            <p:extLst>
              <p:ext uri="{D42A27DB-BD31-4B8C-83A1-F6EECF244321}">
                <p14:modId xmlns:p14="http://schemas.microsoft.com/office/powerpoint/2010/main" val="1187036805"/>
              </p:ext>
            </p:extLst>
          </p:nvPr>
        </p:nvGraphicFramePr>
        <p:xfrm>
          <a:off x="1662665" y="1819275"/>
          <a:ext cx="5818670" cy="4078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推動組織</a:t>
            </a:r>
            <a:endParaRPr lang="zh-TW" altLang="en-US" dirty="0"/>
          </a:p>
        </p:txBody>
      </p:sp>
      <p:sp>
        <p:nvSpPr>
          <p:cNvPr id="9" name="Oval 72"/>
          <p:cNvSpPr>
            <a:spLocks noChangeArrowheads="1"/>
          </p:cNvSpPr>
          <p:nvPr/>
        </p:nvSpPr>
        <p:spPr bwMode="auto">
          <a:xfrm flipV="1">
            <a:off x="678016" y="2839114"/>
            <a:ext cx="1920875" cy="955675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rot="10800000" wrap="none" anchor="ctr"/>
          <a:lstStyle/>
          <a:p>
            <a:pPr algn="ctr" defTabSz="914400"/>
            <a:r>
              <a:rPr lang="zh-TW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資安處</a:t>
            </a:r>
          </a:p>
        </p:txBody>
      </p:sp>
      <p:sp>
        <p:nvSpPr>
          <p:cNvPr id="22" name="Oval 72"/>
          <p:cNvSpPr>
            <a:spLocks noChangeArrowheads="1"/>
          </p:cNvSpPr>
          <p:nvPr/>
        </p:nvSpPr>
        <p:spPr bwMode="auto">
          <a:xfrm flipV="1">
            <a:off x="6641802" y="2898386"/>
            <a:ext cx="2002941" cy="1006626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defTabSz="914400"/>
            <a:r>
              <a:rPr lang="zh-TW" alt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科技會報</a:t>
            </a:r>
            <a:endParaRPr lang="en-US" altLang="zh-TW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defTabSz="914400"/>
            <a:r>
              <a:rPr lang="zh-TW" alt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辦公室</a:t>
            </a:r>
          </a:p>
        </p:txBody>
      </p:sp>
      <p:sp>
        <p:nvSpPr>
          <p:cNvPr id="26" name="文字方塊 25"/>
          <p:cNvSpPr txBox="1"/>
          <p:nvPr/>
        </p:nvSpPr>
        <p:spPr>
          <a:xfrm>
            <a:off x="871068" y="398816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計畫績效管理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跨部會協調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782149" y="1155943"/>
            <a:ext cx="15416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6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產業推動</a:t>
            </a:r>
            <a:endParaRPr lang="en-US" altLang="zh-TW" sz="26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6509223" y="4002084"/>
            <a:ext cx="2281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協調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5+2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產業創新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推動辦公室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向右箭號 14"/>
          <p:cNvSpPr/>
          <p:nvPr/>
        </p:nvSpPr>
        <p:spPr>
          <a:xfrm rot="1292695">
            <a:off x="2573017" y="3351255"/>
            <a:ext cx="748408" cy="87089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向右箭號 20"/>
          <p:cNvSpPr/>
          <p:nvPr/>
        </p:nvSpPr>
        <p:spPr>
          <a:xfrm rot="9143918">
            <a:off x="5797228" y="3320893"/>
            <a:ext cx="709781" cy="96971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文字方塊 22"/>
          <p:cNvSpPr txBox="1"/>
          <p:nvPr/>
        </p:nvSpPr>
        <p:spPr>
          <a:xfrm>
            <a:off x="2123990" y="5604252"/>
            <a:ext cx="15416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6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人才培</a:t>
            </a:r>
            <a:r>
              <a:rPr lang="zh-TW" altLang="en-US" sz="26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育</a:t>
            </a:r>
            <a:endParaRPr lang="en-US" altLang="zh-TW" sz="26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5660598" y="5591104"/>
            <a:ext cx="15416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6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技術研發</a:t>
            </a:r>
            <a:endParaRPr lang="en-US" altLang="zh-TW" sz="26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57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推動機制</a:t>
            </a:r>
            <a:endParaRPr lang="zh-TW" altLang="en-US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13</a:t>
            </a:fld>
            <a:endParaRPr lang="zh-TW" altLang="en-US" dirty="0"/>
          </a:p>
        </p:txBody>
      </p:sp>
      <p:sp>
        <p:nvSpPr>
          <p:cNvPr id="5" name="手繪多邊形 4"/>
          <p:cNvSpPr/>
          <p:nvPr/>
        </p:nvSpPr>
        <p:spPr>
          <a:xfrm>
            <a:off x="3021496" y="1822096"/>
            <a:ext cx="2940446" cy="1470223"/>
          </a:xfrm>
          <a:custGeom>
            <a:avLst/>
            <a:gdLst>
              <a:gd name="connsiteX0" fmla="*/ 0 w 2940446"/>
              <a:gd name="connsiteY0" fmla="*/ 245042 h 1470223"/>
              <a:gd name="connsiteX1" fmla="*/ 245042 w 2940446"/>
              <a:gd name="connsiteY1" fmla="*/ 0 h 1470223"/>
              <a:gd name="connsiteX2" fmla="*/ 2695404 w 2940446"/>
              <a:gd name="connsiteY2" fmla="*/ 0 h 1470223"/>
              <a:gd name="connsiteX3" fmla="*/ 2940446 w 2940446"/>
              <a:gd name="connsiteY3" fmla="*/ 245042 h 1470223"/>
              <a:gd name="connsiteX4" fmla="*/ 2940446 w 2940446"/>
              <a:gd name="connsiteY4" fmla="*/ 1225181 h 1470223"/>
              <a:gd name="connsiteX5" fmla="*/ 2695404 w 2940446"/>
              <a:gd name="connsiteY5" fmla="*/ 1470223 h 1470223"/>
              <a:gd name="connsiteX6" fmla="*/ 245042 w 2940446"/>
              <a:gd name="connsiteY6" fmla="*/ 1470223 h 1470223"/>
              <a:gd name="connsiteX7" fmla="*/ 0 w 2940446"/>
              <a:gd name="connsiteY7" fmla="*/ 1225181 h 1470223"/>
              <a:gd name="connsiteX8" fmla="*/ 0 w 2940446"/>
              <a:gd name="connsiteY8" fmla="*/ 245042 h 147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0446" h="1470223">
                <a:moveTo>
                  <a:pt x="0" y="245042"/>
                </a:moveTo>
                <a:cubicBezTo>
                  <a:pt x="0" y="109709"/>
                  <a:pt x="109709" y="0"/>
                  <a:pt x="245042" y="0"/>
                </a:cubicBezTo>
                <a:lnTo>
                  <a:pt x="2695404" y="0"/>
                </a:lnTo>
                <a:cubicBezTo>
                  <a:pt x="2830737" y="0"/>
                  <a:pt x="2940446" y="109709"/>
                  <a:pt x="2940446" y="245042"/>
                </a:cubicBezTo>
                <a:lnTo>
                  <a:pt x="2940446" y="1225181"/>
                </a:lnTo>
                <a:cubicBezTo>
                  <a:pt x="2940446" y="1360514"/>
                  <a:pt x="2830737" y="1470223"/>
                  <a:pt x="2695404" y="1470223"/>
                </a:cubicBezTo>
                <a:lnTo>
                  <a:pt x="245042" y="1470223"/>
                </a:lnTo>
                <a:cubicBezTo>
                  <a:pt x="109709" y="1470223"/>
                  <a:pt x="0" y="1360514"/>
                  <a:pt x="0" y="1225181"/>
                </a:cubicBezTo>
                <a:lnTo>
                  <a:pt x="0" y="2450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5590" tIns="155590" rIns="155590" bIns="15559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2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各計畫專案會議及</a:t>
            </a:r>
            <a:endParaRPr lang="en-US" altLang="zh-TW" sz="22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2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資安會報各分組會議</a:t>
            </a:r>
            <a:endParaRPr lang="zh-TW" altLang="en-US" sz="2200" b="1" kern="1200" dirty="0"/>
          </a:p>
        </p:txBody>
      </p:sp>
      <p:sp>
        <p:nvSpPr>
          <p:cNvPr id="6" name="手繪多邊形 5"/>
          <p:cNvSpPr/>
          <p:nvPr/>
        </p:nvSpPr>
        <p:spPr>
          <a:xfrm>
            <a:off x="5361725" y="3903512"/>
            <a:ext cx="2940446" cy="1470223"/>
          </a:xfrm>
          <a:custGeom>
            <a:avLst/>
            <a:gdLst>
              <a:gd name="connsiteX0" fmla="*/ 0 w 2940446"/>
              <a:gd name="connsiteY0" fmla="*/ 245042 h 1470223"/>
              <a:gd name="connsiteX1" fmla="*/ 245042 w 2940446"/>
              <a:gd name="connsiteY1" fmla="*/ 0 h 1470223"/>
              <a:gd name="connsiteX2" fmla="*/ 2695404 w 2940446"/>
              <a:gd name="connsiteY2" fmla="*/ 0 h 1470223"/>
              <a:gd name="connsiteX3" fmla="*/ 2940446 w 2940446"/>
              <a:gd name="connsiteY3" fmla="*/ 245042 h 1470223"/>
              <a:gd name="connsiteX4" fmla="*/ 2940446 w 2940446"/>
              <a:gd name="connsiteY4" fmla="*/ 1225181 h 1470223"/>
              <a:gd name="connsiteX5" fmla="*/ 2695404 w 2940446"/>
              <a:gd name="connsiteY5" fmla="*/ 1470223 h 1470223"/>
              <a:gd name="connsiteX6" fmla="*/ 245042 w 2940446"/>
              <a:gd name="connsiteY6" fmla="*/ 1470223 h 1470223"/>
              <a:gd name="connsiteX7" fmla="*/ 0 w 2940446"/>
              <a:gd name="connsiteY7" fmla="*/ 1225181 h 1470223"/>
              <a:gd name="connsiteX8" fmla="*/ 0 w 2940446"/>
              <a:gd name="connsiteY8" fmla="*/ 245042 h 147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0446" h="1470223">
                <a:moveTo>
                  <a:pt x="0" y="245042"/>
                </a:moveTo>
                <a:cubicBezTo>
                  <a:pt x="0" y="109709"/>
                  <a:pt x="109709" y="0"/>
                  <a:pt x="245042" y="0"/>
                </a:cubicBezTo>
                <a:lnTo>
                  <a:pt x="2695404" y="0"/>
                </a:lnTo>
                <a:cubicBezTo>
                  <a:pt x="2830737" y="0"/>
                  <a:pt x="2940446" y="109709"/>
                  <a:pt x="2940446" y="245042"/>
                </a:cubicBezTo>
                <a:lnTo>
                  <a:pt x="2940446" y="1225181"/>
                </a:lnTo>
                <a:cubicBezTo>
                  <a:pt x="2940446" y="1360514"/>
                  <a:pt x="2830737" y="1470223"/>
                  <a:pt x="2695404" y="1470223"/>
                </a:cubicBezTo>
                <a:lnTo>
                  <a:pt x="245042" y="1470223"/>
                </a:lnTo>
                <a:cubicBezTo>
                  <a:pt x="109709" y="1470223"/>
                  <a:pt x="0" y="1360514"/>
                  <a:pt x="0" y="1225181"/>
                </a:cubicBezTo>
                <a:lnTo>
                  <a:pt x="0" y="2450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830" tIns="170830" rIns="170830" bIns="170830" numCol="1" spcCol="1270" anchor="ctr" anchorCtr="0">
            <a:noAutofit/>
          </a:bodyPr>
          <a:lstStyle/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行動計畫</a:t>
            </a:r>
            <a:endParaRPr lang="en-US" altLang="zh-TW" sz="26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檢視會議</a:t>
            </a:r>
            <a:endParaRPr lang="zh-TW" altLang="en-US" sz="2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手繪多邊形 6"/>
          <p:cNvSpPr/>
          <p:nvPr/>
        </p:nvSpPr>
        <p:spPr>
          <a:xfrm>
            <a:off x="798206" y="3903512"/>
            <a:ext cx="2940446" cy="1470223"/>
          </a:xfrm>
          <a:custGeom>
            <a:avLst/>
            <a:gdLst>
              <a:gd name="connsiteX0" fmla="*/ 0 w 2940446"/>
              <a:gd name="connsiteY0" fmla="*/ 245042 h 1470223"/>
              <a:gd name="connsiteX1" fmla="*/ 245042 w 2940446"/>
              <a:gd name="connsiteY1" fmla="*/ 0 h 1470223"/>
              <a:gd name="connsiteX2" fmla="*/ 2695404 w 2940446"/>
              <a:gd name="connsiteY2" fmla="*/ 0 h 1470223"/>
              <a:gd name="connsiteX3" fmla="*/ 2940446 w 2940446"/>
              <a:gd name="connsiteY3" fmla="*/ 245042 h 1470223"/>
              <a:gd name="connsiteX4" fmla="*/ 2940446 w 2940446"/>
              <a:gd name="connsiteY4" fmla="*/ 1225181 h 1470223"/>
              <a:gd name="connsiteX5" fmla="*/ 2695404 w 2940446"/>
              <a:gd name="connsiteY5" fmla="*/ 1470223 h 1470223"/>
              <a:gd name="connsiteX6" fmla="*/ 245042 w 2940446"/>
              <a:gd name="connsiteY6" fmla="*/ 1470223 h 1470223"/>
              <a:gd name="connsiteX7" fmla="*/ 0 w 2940446"/>
              <a:gd name="connsiteY7" fmla="*/ 1225181 h 1470223"/>
              <a:gd name="connsiteX8" fmla="*/ 0 w 2940446"/>
              <a:gd name="connsiteY8" fmla="*/ 245042 h 147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0446" h="1470223">
                <a:moveTo>
                  <a:pt x="0" y="245042"/>
                </a:moveTo>
                <a:cubicBezTo>
                  <a:pt x="0" y="109709"/>
                  <a:pt x="109709" y="0"/>
                  <a:pt x="245042" y="0"/>
                </a:cubicBezTo>
                <a:lnTo>
                  <a:pt x="2695404" y="0"/>
                </a:lnTo>
                <a:cubicBezTo>
                  <a:pt x="2830737" y="0"/>
                  <a:pt x="2940446" y="109709"/>
                  <a:pt x="2940446" y="245042"/>
                </a:cubicBezTo>
                <a:lnTo>
                  <a:pt x="2940446" y="1225181"/>
                </a:lnTo>
                <a:cubicBezTo>
                  <a:pt x="2940446" y="1360514"/>
                  <a:pt x="2830737" y="1470223"/>
                  <a:pt x="2695404" y="1470223"/>
                </a:cubicBezTo>
                <a:lnTo>
                  <a:pt x="245042" y="1470223"/>
                </a:lnTo>
                <a:cubicBezTo>
                  <a:pt x="109709" y="1470223"/>
                  <a:pt x="0" y="1360514"/>
                  <a:pt x="0" y="1225181"/>
                </a:cubicBezTo>
                <a:lnTo>
                  <a:pt x="0" y="2450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830" tIns="170830" rIns="170830" bIns="170830" numCol="1" spcCol="1270" anchor="ctr" anchorCtr="0">
            <a:noAutofit/>
          </a:bodyPr>
          <a:lstStyle/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行動計畫</a:t>
            </a:r>
            <a:endParaRPr lang="en-US" altLang="zh-TW" sz="26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成果會議</a:t>
            </a:r>
            <a:endParaRPr lang="zh-TW" altLang="en-US" sz="2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弧形箭號 (左彎) 7"/>
          <p:cNvSpPr/>
          <p:nvPr/>
        </p:nvSpPr>
        <p:spPr>
          <a:xfrm rot="19868622">
            <a:off x="6468272" y="2221198"/>
            <a:ext cx="685360" cy="1640114"/>
          </a:xfrm>
          <a:prstGeom prst="curvedLeftArrow">
            <a:avLst>
              <a:gd name="adj1" fmla="val 25000"/>
              <a:gd name="adj2" fmla="val 52168"/>
              <a:gd name="adj3" fmla="val 41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弧形箭號 (左彎) 8"/>
          <p:cNvSpPr/>
          <p:nvPr/>
        </p:nvSpPr>
        <p:spPr>
          <a:xfrm rot="12288145">
            <a:off x="1871145" y="2134904"/>
            <a:ext cx="685360" cy="1640114"/>
          </a:xfrm>
          <a:prstGeom prst="curvedLeftArrow">
            <a:avLst>
              <a:gd name="adj1" fmla="val 25000"/>
              <a:gd name="adj2" fmla="val 52168"/>
              <a:gd name="adj3" fmla="val 41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弧形箭號 (下彎) 10"/>
          <p:cNvSpPr/>
          <p:nvPr/>
        </p:nvSpPr>
        <p:spPr>
          <a:xfrm rot="10800000">
            <a:off x="3561420" y="5460202"/>
            <a:ext cx="1875505" cy="8303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TextBox 61"/>
          <p:cNvSpPr txBox="1"/>
          <p:nvPr/>
        </p:nvSpPr>
        <p:spPr>
          <a:xfrm rot="21594277" flipH="1">
            <a:off x="2711218" y="1419669"/>
            <a:ext cx="357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/>
            </a:lvl1pPr>
          </a:lstStyle>
          <a:p>
            <a:r>
              <a:rPr lang="zh-TW" altLang="en-US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經濟部、科技部、教育部</a:t>
            </a:r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r>
              <a:rPr lang="zh-TW" altLang="en-US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</a:t>
            </a:r>
          </a:p>
        </p:txBody>
      </p:sp>
      <p:sp>
        <p:nvSpPr>
          <p:cNvPr id="14" name="矩形 13"/>
          <p:cNvSpPr/>
          <p:nvPr/>
        </p:nvSpPr>
        <p:spPr>
          <a:xfrm>
            <a:off x="5676134" y="5460202"/>
            <a:ext cx="25731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科技會報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辦公室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處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邀請產業界及公協會參與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5358" y="548631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國家資通安全會報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874642" y="284620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定期召開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115050" y="5004403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每半年召開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1640692" y="5004403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每年召開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4022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8"/>
          <p:cNvGrpSpPr/>
          <p:nvPr/>
        </p:nvGrpSpPr>
        <p:grpSpPr>
          <a:xfrm>
            <a:off x="307652" y="4138577"/>
            <a:ext cx="6868502" cy="4070224"/>
            <a:chOff x="2555776" y="2204864"/>
            <a:chExt cx="3456384" cy="3456384"/>
          </a:xfrm>
          <a:scene3d>
            <a:camera prst="isometricOffAxis1Top">
              <a:rot lat="17411170" lon="18596411" rev="2947935"/>
            </a:camera>
            <a:lightRig rig="threePt" dir="t"/>
          </a:scene3d>
        </p:grpSpPr>
        <p:sp>
          <p:nvSpPr>
            <p:cNvPr id="5" name="椭圆 19"/>
            <p:cNvSpPr/>
            <p:nvPr/>
          </p:nvSpPr>
          <p:spPr>
            <a:xfrm>
              <a:off x="2555776" y="2204864"/>
              <a:ext cx="3456384" cy="3456384"/>
            </a:xfrm>
            <a:prstGeom prst="ellipse">
              <a:avLst/>
            </a:prstGeom>
            <a:solidFill>
              <a:srgbClr val="00A7E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椭圆 20"/>
            <p:cNvSpPr/>
            <p:nvPr/>
          </p:nvSpPr>
          <p:spPr>
            <a:xfrm>
              <a:off x="2652028" y="2302296"/>
              <a:ext cx="3263879" cy="326387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椭圆 21"/>
            <p:cNvSpPr/>
            <p:nvPr/>
          </p:nvSpPr>
          <p:spPr>
            <a:xfrm>
              <a:off x="2927938" y="2577026"/>
              <a:ext cx="2712060" cy="2712060"/>
            </a:xfrm>
            <a:prstGeom prst="ellipse">
              <a:avLst/>
            </a:prstGeom>
            <a:solidFill>
              <a:srgbClr val="00A7E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" name="椭圆 22"/>
            <p:cNvSpPr/>
            <p:nvPr/>
          </p:nvSpPr>
          <p:spPr>
            <a:xfrm>
              <a:off x="3298562" y="2948830"/>
              <a:ext cx="1970812" cy="197081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" name="椭圆 23"/>
            <p:cNvSpPr/>
            <p:nvPr/>
          </p:nvSpPr>
          <p:spPr>
            <a:xfrm>
              <a:off x="3743908" y="3392996"/>
              <a:ext cx="1080120" cy="10801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A7E2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" name="椭圆 24"/>
            <p:cNvSpPr/>
            <p:nvPr/>
          </p:nvSpPr>
          <p:spPr>
            <a:xfrm>
              <a:off x="3851672" y="3500760"/>
              <a:ext cx="864592" cy="864592"/>
            </a:xfrm>
            <a:prstGeom prst="ellipse">
              <a:avLst/>
            </a:prstGeom>
            <a:solidFill>
              <a:srgbClr val="00A7E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pic>
        <p:nvPicPr>
          <p:cNvPr id="1038" name="Picture 14" descr="ãIOT treeãçåçæå°çµæ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"/>
          <a:stretch/>
        </p:blipFill>
        <p:spPr bwMode="auto">
          <a:xfrm flipH="1">
            <a:off x="4980246" y="3212181"/>
            <a:ext cx="3777673" cy="319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投</a:t>
            </a:r>
            <a:r>
              <a:rPr lang="zh-TW" altLang="en-US" dirty="0"/>
              <a:t>入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經費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AutoShape 4" descr="ãå¡éå°æ¨¹èãçåçæå°çµæ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4" name="AutoShape 6" descr="ãå¡éå°æ¨¹èãçåçæå°çµæ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32" name="Picture 8" descr="ãå¡éå°æ¨¹èãçåçæå°çµæ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5" b="39670"/>
          <a:stretch/>
        </p:blipFill>
        <p:spPr bwMode="auto">
          <a:xfrm>
            <a:off x="4390793" y="5282379"/>
            <a:ext cx="953600" cy="105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33" name="內容版面配置區 21"/>
          <p:cNvSpPr>
            <a:spLocks noGrp="1"/>
          </p:cNvSpPr>
          <p:nvPr>
            <p:ph idx="1"/>
          </p:nvPr>
        </p:nvSpPr>
        <p:spPr>
          <a:xfrm>
            <a:off x="628650" y="1023256"/>
            <a:ext cx="8129270" cy="191828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zh-TW" dirty="0" smtClean="0">
                <a:cs typeface="Times New Roman" panose="02020603050405020304" pitchFamily="18" charset="0"/>
              </a:rPr>
              <a:t>106~109</a:t>
            </a:r>
            <a:r>
              <a:rPr lang="zh-TW" altLang="en-US" dirty="0" smtClean="0">
                <a:cs typeface="Times New Roman" panose="02020603050405020304" pitchFamily="18" charset="0"/>
              </a:rPr>
              <a:t>年透過資安旗艦計畫、前瞻基礎建設計畫</a:t>
            </a:r>
            <a:r>
              <a:rPr lang="en-US" altLang="zh-TW" dirty="0" smtClean="0">
                <a:cs typeface="Times New Roman" panose="02020603050405020304" pitchFamily="18" charset="0"/>
              </a:rPr>
              <a:t>(</a:t>
            </a:r>
            <a:r>
              <a:rPr lang="zh-TW" altLang="en-US" dirty="0" smtClean="0">
                <a:cs typeface="Times New Roman" panose="02020603050405020304" pitchFamily="18" charset="0"/>
              </a:rPr>
              <a:t>數位建設</a:t>
            </a:r>
            <a:r>
              <a:rPr lang="en-US" altLang="zh-TW" dirty="0" smtClean="0">
                <a:cs typeface="Times New Roman" panose="02020603050405020304" pitchFamily="18" charset="0"/>
              </a:rPr>
              <a:t>)</a:t>
            </a:r>
            <a:r>
              <a:rPr lang="zh-TW" altLang="en-US" dirty="0" smtClean="0">
                <a:cs typeface="Times New Roman" panose="02020603050405020304" pitchFamily="18" charset="0"/>
              </a:rPr>
              <a:t>等投入資安經費約</a:t>
            </a:r>
            <a:r>
              <a:rPr lang="en-US" altLang="zh-TW" dirty="0" smtClean="0">
                <a:cs typeface="Times New Roman" panose="02020603050405020304" pitchFamily="18" charset="0"/>
              </a:rPr>
              <a:t>110</a:t>
            </a:r>
            <a:r>
              <a:rPr lang="zh-TW" altLang="en-US" dirty="0" smtClean="0">
                <a:cs typeface="Times New Roman" panose="02020603050405020304" pitchFamily="18" charset="0"/>
              </a:rPr>
              <a:t>億元。</a:t>
            </a:r>
            <a:endParaRPr lang="en-US" altLang="zh-TW" dirty="0" smtClean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zh-TW" altLang="en-US" dirty="0" smtClean="0">
                <a:cs typeface="Times New Roman" panose="02020603050405020304" pitchFamily="18" charset="0"/>
              </a:rPr>
              <a:t>後續將協調</a:t>
            </a:r>
            <a:r>
              <a:rPr lang="en-US" altLang="zh-TW" dirty="0">
                <a:cs typeface="Times New Roman" panose="02020603050405020304" pitchFamily="18" charset="0"/>
              </a:rPr>
              <a:t>5+2</a:t>
            </a:r>
            <a:r>
              <a:rPr lang="zh-TW" altLang="zh-TW" dirty="0" smtClean="0">
                <a:cs typeface="Times New Roman" panose="02020603050405020304" pitchFamily="18" charset="0"/>
              </a:rPr>
              <a:t>產業</a:t>
            </a:r>
            <a:r>
              <a:rPr lang="zh-TW" altLang="en-US" dirty="0" smtClean="0">
                <a:cs typeface="Times New Roman" panose="02020603050405020304" pitchFamily="18" charset="0"/>
              </a:rPr>
              <a:t>創新</a:t>
            </a:r>
            <a:r>
              <a:rPr lang="zh-TW" altLang="zh-TW" dirty="0" smtClean="0">
                <a:cs typeface="Times New Roman" panose="02020603050405020304" pitchFamily="18" charset="0"/>
              </a:rPr>
              <a:t>及</a:t>
            </a:r>
            <a:r>
              <a:rPr lang="zh-TW" altLang="en-US" dirty="0">
                <a:cs typeface="Times New Roman" panose="02020603050405020304" pitchFamily="18" charset="0"/>
              </a:rPr>
              <a:t>政府</a:t>
            </a:r>
            <a:r>
              <a:rPr lang="zh-TW" altLang="zh-TW" dirty="0">
                <a:cs typeface="Times New Roman" panose="02020603050405020304" pitchFamily="18" charset="0"/>
              </a:rPr>
              <a:t>各</a:t>
            </a:r>
            <a:r>
              <a:rPr lang="zh-TW" altLang="en-US" dirty="0">
                <a:cs typeface="Times New Roman" panose="02020603050405020304" pitchFamily="18" charset="0"/>
              </a:rPr>
              <a:t>相關</a:t>
            </a:r>
            <a:r>
              <a:rPr lang="zh-TW" altLang="zh-TW" dirty="0">
                <a:cs typeface="Times New Roman" panose="02020603050405020304" pitchFamily="18" charset="0"/>
              </a:rPr>
              <a:t>計畫，依經費規模</a:t>
            </a:r>
            <a:r>
              <a:rPr lang="zh-TW" altLang="en-US" dirty="0">
                <a:cs typeface="Times New Roman" panose="02020603050405020304" pitchFamily="18" charset="0"/>
              </a:rPr>
              <a:t>級距</a:t>
            </a:r>
            <a:r>
              <a:rPr lang="zh-TW" altLang="zh-TW" dirty="0">
                <a:cs typeface="Times New Roman" panose="02020603050405020304" pitchFamily="18" charset="0"/>
              </a:rPr>
              <a:t>，訂定</a:t>
            </a:r>
            <a:r>
              <a:rPr lang="zh-TW" altLang="en-US" dirty="0">
                <a:cs typeface="Times New Roman" panose="02020603050405020304" pitchFamily="18" charset="0"/>
              </a:rPr>
              <a:t>相對應之</a:t>
            </a:r>
            <a:r>
              <a:rPr lang="zh-TW" altLang="zh-TW" dirty="0">
                <a:cs typeface="Times New Roman" panose="02020603050405020304" pitchFamily="18" charset="0"/>
              </a:rPr>
              <a:t>資安經費投入比例</a:t>
            </a:r>
            <a:r>
              <a:rPr lang="zh-TW" altLang="en-US" dirty="0" smtClean="0">
                <a:cs typeface="Times New Roman" panose="02020603050405020304" pitchFamily="18" charset="0"/>
              </a:rPr>
              <a:t>。</a:t>
            </a:r>
            <a:endParaRPr lang="zh-TW" altLang="en-US" dirty="0"/>
          </a:p>
        </p:txBody>
      </p:sp>
      <p:grpSp>
        <p:nvGrpSpPr>
          <p:cNvPr id="34" name="群組 33"/>
          <p:cNvGrpSpPr/>
          <p:nvPr/>
        </p:nvGrpSpPr>
        <p:grpSpPr>
          <a:xfrm>
            <a:off x="1154854" y="2808102"/>
            <a:ext cx="5147040" cy="3367671"/>
            <a:chOff x="1154854" y="2176309"/>
            <a:chExt cx="5147040" cy="3934149"/>
          </a:xfrm>
        </p:grpSpPr>
        <p:sp>
          <p:nvSpPr>
            <p:cNvPr id="35" name="等腰三角形 34"/>
            <p:cNvSpPr>
              <a:spLocks/>
            </p:cNvSpPr>
            <p:nvPr/>
          </p:nvSpPr>
          <p:spPr>
            <a:xfrm flipV="1">
              <a:off x="2634253" y="4641542"/>
              <a:ext cx="2232000" cy="1468916"/>
            </a:xfrm>
            <a:prstGeom prst="triangle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矩形 15"/>
            <p:cNvSpPr>
              <a:spLocks noChangeAspect="1"/>
            </p:cNvSpPr>
            <p:nvPr/>
          </p:nvSpPr>
          <p:spPr>
            <a:xfrm>
              <a:off x="1890597" y="3382937"/>
              <a:ext cx="3708000" cy="1135124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矩形 17"/>
            <p:cNvSpPr/>
            <p:nvPr/>
          </p:nvSpPr>
          <p:spPr>
            <a:xfrm>
              <a:off x="1154854" y="2176309"/>
              <a:ext cx="5147040" cy="1103741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TextBox 31"/>
            <p:cNvSpPr txBox="1"/>
            <p:nvPr/>
          </p:nvSpPr>
          <p:spPr>
            <a:xfrm>
              <a:off x="1935754" y="2221708"/>
              <a:ext cx="3600121" cy="1117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10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r>
                <a:rPr lang="zh-TW" altLang="en-US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以上</a:t>
              </a:r>
              <a:endPara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lvl="0" algn="ctr">
                <a:lnSpc>
                  <a:spcPct val="90000"/>
                </a:lnSpc>
              </a:pPr>
              <a:r>
                <a:rPr lang="en-US" altLang="zh-TW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%</a:t>
              </a:r>
              <a:endPara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9" name="TextBox 32"/>
            <p:cNvSpPr txBox="1"/>
            <p:nvPr/>
          </p:nvSpPr>
          <p:spPr>
            <a:xfrm>
              <a:off x="2286000" y="3424935"/>
              <a:ext cx="2956027" cy="1117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~10</a:t>
              </a:r>
              <a:r>
                <a:rPr lang="zh-TW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endPara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lvl="0" algn="ctr">
                <a:lnSpc>
                  <a:spcPct val="90000"/>
                </a:lnSpc>
              </a:pPr>
              <a:r>
                <a:rPr lang="en-US" altLang="zh-TW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lang="en-US" altLang="zh-TW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%</a:t>
              </a:r>
              <a:endPara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" name="TextBox 33"/>
            <p:cNvSpPr txBox="1"/>
            <p:nvPr/>
          </p:nvSpPr>
          <p:spPr>
            <a:xfrm>
              <a:off x="2692314" y="4606315"/>
              <a:ext cx="21616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r>
                <a:rPr lang="zh-TW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以</a:t>
              </a:r>
              <a:r>
                <a:rPr lang="zh-TW" altLang="en-US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下</a:t>
              </a:r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/>
              </a:r>
              <a:b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</a:br>
              <a:r>
                <a:rPr lang="en-US" altLang="zh-TW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lang="en-US" altLang="zh-TW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%</a:t>
              </a:r>
              <a:endPara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4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3135086" y="2560321"/>
            <a:ext cx="35530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dirty="0" smtClean="0">
                <a:latin typeface="微軟正黑體" pitchFamily="34" charset="-120"/>
                <a:ea typeface="微軟正黑體" pitchFamily="34" charset="-120"/>
              </a:rPr>
              <a:t>報告完畢</a:t>
            </a:r>
            <a:endParaRPr lang="en-US" altLang="zh-TW" sz="5400" b="1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5400" b="1" dirty="0">
                <a:latin typeface="微軟正黑體" pitchFamily="34" charset="-120"/>
                <a:ea typeface="微軟正黑體" pitchFamily="34" charset="-120"/>
              </a:rPr>
              <a:t>敬請指教</a:t>
            </a: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08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823181" y="3054978"/>
            <a:ext cx="5262979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附件：關鍵基礎設施領域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62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977735"/>
              </p:ext>
            </p:extLst>
          </p:nvPr>
        </p:nvGraphicFramePr>
        <p:xfrm>
          <a:off x="731520" y="1209040"/>
          <a:ext cx="8006079" cy="5233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7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08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8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主部門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次部門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7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能源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電力、石油、天然氣、化學與核能材料</a:t>
                      </a:r>
                      <a:endParaRPr lang="zh-TW" altLang="en-US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水資源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水源、水庫、淨水系統、供水線路</a:t>
                      </a:r>
                      <a:endParaRPr lang="zh-TW" altLang="en-US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8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通訊傳播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通訊、傳播</a:t>
                      </a:r>
                      <a:endParaRPr lang="zh-TW" altLang="en-US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37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交通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陸運、空運、海運、氣象、郵政及物流</a:t>
                      </a:r>
                      <a:endParaRPr lang="zh-TW" altLang="en-US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銀行與金融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銀行、</a:t>
                      </a:r>
                      <a:r>
                        <a:rPr lang="zh-TW" altLang="en-US" sz="2000" u="none" strike="noStrike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證券、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金融市場與外匯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37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緊急救援與醫院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緊急醫療部門、緊急應變體系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9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u="none" strike="noStrike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中央與地方政府機關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重要人員、重要場所設施、資訊與網路應用服務、重要文化資產與象徵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37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高科技園區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科學工業與生醫園區、軟體園區與工業區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5" name="標題 3"/>
          <p:cNvSpPr>
            <a:spLocks noGrp="1"/>
          </p:cNvSpPr>
          <p:nvPr>
            <p:ph type="title"/>
          </p:nvPr>
        </p:nvSpPr>
        <p:spPr>
          <a:xfrm>
            <a:off x="628650" y="133652"/>
            <a:ext cx="7886700" cy="729332"/>
          </a:xfrm>
        </p:spPr>
        <p:txBody>
          <a:bodyPr>
            <a:normAutofit/>
          </a:bodyPr>
          <a:lstStyle/>
          <a:p>
            <a:r>
              <a:rPr lang="zh-TW" altLang="en-US" dirty="0"/>
              <a:t>八大關鍵</a:t>
            </a:r>
            <a:r>
              <a:rPr lang="zh-TW" altLang="en-US" dirty="0" smtClean="0"/>
              <a:t>基礎設施領域</a:t>
            </a:r>
            <a:endParaRPr lang="en-US" altLang="zh-TW" sz="4000" dirty="0" smtClean="0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609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4890" y="1206928"/>
            <a:ext cx="8118670" cy="4988507"/>
          </a:xfrm>
        </p:spPr>
        <p:txBody>
          <a:bodyPr>
            <a:normAutofit/>
          </a:bodyPr>
          <a:lstStyle/>
          <a:p>
            <a:pPr>
              <a:lnSpc>
                <a:spcPts val="3360"/>
              </a:lnSpc>
              <a:buFont typeface="Wingdings" panose="05000000000000000000" pitchFamily="2" charset="2"/>
              <a:buChar char="p"/>
            </a:pPr>
            <a:r>
              <a:rPr lang="zh-TW" altLang="en-US" sz="3600" dirty="0" smtClean="0"/>
              <a:t> 緣起</a:t>
            </a:r>
            <a:endParaRPr lang="en-US" altLang="zh-TW" sz="3600" dirty="0" smtClean="0"/>
          </a:p>
          <a:p>
            <a:pPr>
              <a:lnSpc>
                <a:spcPts val="3360"/>
              </a:lnSpc>
              <a:buFont typeface="Wingdings" panose="05000000000000000000" pitchFamily="2" charset="2"/>
              <a:buChar char="p"/>
            </a:pPr>
            <a:r>
              <a:rPr lang="zh-TW" altLang="en-US" sz="3600" dirty="0" smtClean="0"/>
              <a:t> 願景目標</a:t>
            </a:r>
            <a:endParaRPr lang="en-US" altLang="zh-TW" sz="3600" dirty="0" smtClean="0"/>
          </a:p>
          <a:p>
            <a:pPr>
              <a:lnSpc>
                <a:spcPts val="3360"/>
              </a:lnSpc>
              <a:buFont typeface="Wingdings" panose="05000000000000000000" pitchFamily="2" charset="2"/>
              <a:buChar char="p"/>
            </a:pPr>
            <a:r>
              <a:rPr lang="zh-TW" altLang="en-US" sz="3600" dirty="0" smtClean="0"/>
              <a:t> 推</a:t>
            </a:r>
            <a:r>
              <a:rPr lang="zh-TW" altLang="en-US" sz="3600" dirty="0"/>
              <a:t>動</a:t>
            </a:r>
            <a:r>
              <a:rPr lang="zh-TW" altLang="en-US" sz="3600" dirty="0" smtClean="0"/>
              <a:t>策略</a:t>
            </a:r>
            <a:endParaRPr lang="en-US" altLang="zh-TW" sz="3600" dirty="0" smtClean="0"/>
          </a:p>
          <a:p>
            <a:pPr>
              <a:lnSpc>
                <a:spcPts val="3360"/>
              </a:lnSpc>
              <a:buFont typeface="Wingdings" panose="05000000000000000000" pitchFamily="2" charset="2"/>
              <a:buChar char="p"/>
            </a:pPr>
            <a:r>
              <a:rPr lang="zh-TW" altLang="en-US" sz="3600" dirty="0"/>
              <a:t> </a:t>
            </a:r>
            <a:r>
              <a:rPr lang="zh-TW" altLang="en-US" sz="3600" dirty="0" smtClean="0"/>
              <a:t>推動機制</a:t>
            </a:r>
            <a:endParaRPr lang="en-US" altLang="zh-TW" sz="3600" dirty="0" smtClean="0"/>
          </a:p>
          <a:p>
            <a:pPr>
              <a:lnSpc>
                <a:spcPts val="3360"/>
              </a:lnSpc>
              <a:buFont typeface="Wingdings" panose="05000000000000000000" pitchFamily="2" charset="2"/>
              <a:buChar char="p"/>
            </a:pPr>
            <a:r>
              <a:rPr lang="zh-TW" altLang="en-US" sz="3600" dirty="0" smtClean="0"/>
              <a:t> 附件</a:t>
            </a:r>
            <a:r>
              <a:rPr lang="en-US" altLang="zh-TW" sz="3600" dirty="0" smtClean="0"/>
              <a:t>:</a:t>
            </a:r>
            <a:r>
              <a:rPr lang="zh-TW" altLang="en-US" sz="3600" dirty="0" smtClean="0"/>
              <a:t>關鍵</a:t>
            </a:r>
            <a:r>
              <a:rPr lang="zh-TW" altLang="en-US" sz="3600" dirty="0"/>
              <a:t>基礎</a:t>
            </a:r>
            <a:r>
              <a:rPr lang="zh-TW" altLang="en-US" sz="3600" dirty="0" smtClean="0"/>
              <a:t>設施領域</a:t>
            </a:r>
            <a:endParaRPr lang="en-US" altLang="zh-TW" sz="3600" dirty="0" smtClean="0"/>
          </a:p>
          <a:p>
            <a:endParaRPr lang="zh-TW" altLang="en-US" sz="3600" dirty="0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628650" y="133652"/>
            <a:ext cx="7886700" cy="729332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大綱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行政院資通安全處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952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9409" y="107416"/>
            <a:ext cx="8130633" cy="729332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緣起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內容版面配置區 2"/>
          <p:cNvSpPr>
            <a:spLocks noGrp="1"/>
          </p:cNvSpPr>
          <p:nvPr>
            <p:ph idx="1"/>
          </p:nvPr>
        </p:nvSpPr>
        <p:spPr>
          <a:xfrm>
            <a:off x="177984" y="1185007"/>
            <a:ext cx="8585016" cy="4988507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zh-TW" altLang="en-US" sz="2800" dirty="0" smtClean="0"/>
              <a:t>推動我國資</a:t>
            </a:r>
            <a:r>
              <a:rPr lang="zh-TW" altLang="en-US" sz="2800" dirty="0" smtClean="0"/>
              <a:t>安產業</a:t>
            </a:r>
            <a:r>
              <a:rPr lang="zh-TW" altLang="en-US" sz="2800" dirty="0" smtClean="0"/>
              <a:t>為落實總統「資安即國安」政策之重點工作，另其亦為</a:t>
            </a:r>
            <a:r>
              <a:rPr lang="en-US" altLang="zh-TW" sz="2800" dirty="0" smtClean="0"/>
              <a:t>5+2</a:t>
            </a:r>
            <a:r>
              <a:rPr lang="zh-TW" altLang="en-US" sz="2800" dirty="0" smtClean="0"/>
              <a:t>產業創新計畫所推動「國防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資安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」產業之一環。</a:t>
            </a:r>
            <a:endParaRPr lang="en-US" altLang="zh-TW" sz="2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altLang="zh-TW" sz="2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zh-TW" altLang="en-US" sz="2800" dirty="0" smtClean="0"/>
              <a:t>本院另將「推升我國資安產業自主能量」納為第五期「國家資通安全發展方案</a:t>
            </a:r>
            <a:r>
              <a:rPr lang="en-US" altLang="zh-TW" sz="2800" dirty="0" smtClean="0"/>
              <a:t>(106</a:t>
            </a:r>
            <a:r>
              <a:rPr lang="zh-TW" altLang="en-US" sz="2800" dirty="0" smtClean="0"/>
              <a:t>年至</a:t>
            </a:r>
            <a:r>
              <a:rPr lang="en-US" altLang="zh-TW" sz="2800" dirty="0" smtClean="0"/>
              <a:t>109</a:t>
            </a:r>
            <a:r>
              <a:rPr lang="zh-TW" altLang="en-US" sz="2800" dirty="0" smtClean="0"/>
              <a:t>年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」策略之一。</a:t>
            </a:r>
            <a:endParaRPr lang="en-US" altLang="zh-TW" sz="2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altLang="zh-TW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zh-TW" altLang="zh-TW" sz="2800" dirty="0" smtClean="0"/>
              <a:t>整合</a:t>
            </a:r>
            <a:r>
              <a:rPr lang="zh-TW" altLang="zh-TW" sz="2800" dirty="0"/>
              <a:t>國內產業競爭優勢及資源，</a:t>
            </a:r>
            <a:r>
              <a:rPr lang="zh-TW" altLang="en-US" sz="2800" dirty="0"/>
              <a:t>建立國家資安品牌</a:t>
            </a:r>
            <a:r>
              <a:rPr lang="zh-TW" altLang="zh-TW" sz="2800" dirty="0"/>
              <a:t>，進軍資安產業國際市場</a:t>
            </a:r>
            <a:r>
              <a:rPr lang="zh-TW" altLang="en-US" sz="2800" dirty="0"/>
              <a:t>，爰擬具本行動計畫。</a:t>
            </a:r>
            <a:endParaRPr lang="en-US" altLang="zh-TW" sz="2800" dirty="0"/>
          </a:p>
          <a:p>
            <a:pPr lvl="1">
              <a:buFont typeface="Wingdings" panose="05000000000000000000" pitchFamily="2" charset="2"/>
              <a:buChar char="Ø"/>
            </a:pPr>
            <a:endParaRPr lang="en-US" altLang="zh-TW" sz="2800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82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3207" y="139541"/>
            <a:ext cx="7864719" cy="7678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臺灣資安產業發展現況</a:t>
            </a:r>
          </a:p>
        </p:txBody>
      </p:sp>
      <p:grpSp>
        <p:nvGrpSpPr>
          <p:cNvPr id="70" name="群組 69"/>
          <p:cNvGrpSpPr/>
          <p:nvPr/>
        </p:nvGrpSpPr>
        <p:grpSpPr>
          <a:xfrm>
            <a:off x="107504" y="2204864"/>
            <a:ext cx="8870143" cy="4301387"/>
            <a:chOff x="107504" y="1484784"/>
            <a:chExt cx="8870143" cy="4301387"/>
          </a:xfrm>
        </p:grpSpPr>
        <p:grpSp>
          <p:nvGrpSpPr>
            <p:cNvPr id="10" name="群組 1"/>
            <p:cNvGrpSpPr>
              <a:grpSpLocks/>
            </p:cNvGrpSpPr>
            <p:nvPr/>
          </p:nvGrpSpPr>
          <p:grpSpPr bwMode="auto">
            <a:xfrm>
              <a:off x="107504" y="1484784"/>
              <a:ext cx="8870143" cy="4301387"/>
              <a:chOff x="117532" y="1800225"/>
              <a:chExt cx="9744838" cy="4879551"/>
            </a:xfrm>
            <a:noFill/>
          </p:grpSpPr>
          <p:grpSp>
            <p:nvGrpSpPr>
              <p:cNvPr id="11" name="Group 5"/>
              <p:cNvGrpSpPr>
                <a:grpSpLocks/>
              </p:cNvGrpSpPr>
              <p:nvPr/>
            </p:nvGrpSpPr>
            <p:grpSpPr bwMode="auto">
              <a:xfrm>
                <a:off x="152399" y="1800225"/>
                <a:ext cx="2384426" cy="2373313"/>
                <a:chOff x="158" y="890"/>
                <a:chExt cx="1860" cy="1542"/>
              </a:xfrm>
              <a:grpFill/>
            </p:grpSpPr>
            <p:sp>
              <p:nvSpPr>
                <p:cNvPr id="65" name="Rectangle 6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AutoShape 7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73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終端與行動裝置防護</a:t>
                  </a:r>
                </a:p>
              </p:txBody>
            </p:sp>
          </p:grpSp>
          <p:grpSp>
            <p:nvGrpSpPr>
              <p:cNvPr id="12" name="Group 8"/>
              <p:cNvGrpSpPr>
                <a:grpSpLocks/>
              </p:cNvGrpSpPr>
              <p:nvPr/>
            </p:nvGrpSpPr>
            <p:grpSpPr bwMode="auto">
              <a:xfrm>
                <a:off x="152399" y="4264026"/>
                <a:ext cx="2384426" cy="2373313"/>
                <a:chOff x="158" y="890"/>
                <a:chExt cx="1860" cy="1542"/>
              </a:xfrm>
              <a:grpFill/>
            </p:grpSpPr>
            <p:sp>
              <p:nvSpPr>
                <p:cNvPr id="63" name="Rectangle 9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AutoShape 10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物聯網安全</a:t>
                  </a:r>
                </a:p>
              </p:txBody>
            </p:sp>
          </p:grpSp>
          <p:grpSp>
            <p:nvGrpSpPr>
              <p:cNvPr id="13" name="Group 11"/>
              <p:cNvGrpSpPr>
                <a:grpSpLocks/>
              </p:cNvGrpSpPr>
              <p:nvPr/>
            </p:nvGrpSpPr>
            <p:grpSpPr bwMode="auto">
              <a:xfrm>
                <a:off x="2593974" y="1800225"/>
                <a:ext cx="2382838" cy="2373313"/>
                <a:chOff x="158" y="890"/>
                <a:chExt cx="1860" cy="1542"/>
              </a:xfrm>
              <a:grpFill/>
            </p:grpSpPr>
            <p:sp>
              <p:nvSpPr>
                <p:cNvPr id="61" name="Rectangle 12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AutoShape 13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網路與閘道安全</a:t>
                  </a:r>
                </a:p>
              </p:txBody>
            </p:sp>
          </p:grpSp>
          <p:grpSp>
            <p:nvGrpSpPr>
              <p:cNvPr id="14" name="Group 14"/>
              <p:cNvGrpSpPr>
                <a:grpSpLocks/>
              </p:cNvGrpSpPr>
              <p:nvPr/>
            </p:nvGrpSpPr>
            <p:grpSpPr bwMode="auto">
              <a:xfrm>
                <a:off x="2630488" y="4241801"/>
                <a:ext cx="2384426" cy="2374901"/>
                <a:chOff x="158" y="890"/>
                <a:chExt cx="1860" cy="1542"/>
              </a:xfrm>
              <a:grpFill/>
            </p:grpSpPr>
            <p:sp>
              <p:nvSpPr>
                <p:cNvPr id="59" name="Rectangle 15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AutoShape 16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zh-TW" sz="173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WEB</a:t>
                  </a:r>
                  <a:r>
                    <a:rPr lang="zh-TW" altLang="en-US" sz="173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與內容應用安全</a:t>
                  </a:r>
                </a:p>
              </p:txBody>
            </p:sp>
          </p:grpSp>
          <p:grpSp>
            <p:nvGrpSpPr>
              <p:cNvPr id="15" name="Group 17"/>
              <p:cNvGrpSpPr>
                <a:grpSpLocks/>
              </p:cNvGrpSpPr>
              <p:nvPr/>
            </p:nvGrpSpPr>
            <p:grpSpPr bwMode="auto">
              <a:xfrm>
                <a:off x="5035550" y="1800225"/>
                <a:ext cx="2382838" cy="2373313"/>
                <a:chOff x="158" y="890"/>
                <a:chExt cx="1860" cy="1542"/>
              </a:xfrm>
              <a:grpFill/>
            </p:grpSpPr>
            <p:sp>
              <p:nvSpPr>
                <p:cNvPr id="57" name="Rectangle 18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AutoShape 19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資安</a:t>
                  </a:r>
                  <a:r>
                    <a:rPr lang="zh-TW" altLang="en-US" sz="1820" b="1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營運管理服務</a:t>
                  </a:r>
                  <a:endParaRPr lang="zh-TW" altLang="en-US" sz="182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6" name="Group 20"/>
              <p:cNvGrpSpPr>
                <a:grpSpLocks/>
              </p:cNvGrpSpPr>
              <p:nvPr/>
            </p:nvGrpSpPr>
            <p:grpSpPr bwMode="auto">
              <a:xfrm>
                <a:off x="5049837" y="4240214"/>
                <a:ext cx="2382837" cy="2397125"/>
                <a:chOff x="169" y="875"/>
                <a:chExt cx="1860" cy="1557"/>
              </a:xfrm>
              <a:grpFill/>
            </p:grpSpPr>
            <p:sp>
              <p:nvSpPr>
                <p:cNvPr id="55" name="Rectangle 21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1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" name="AutoShape 22"/>
                <p:cNvSpPr>
                  <a:spLocks noChangeArrowheads="1"/>
                </p:cNvSpPr>
                <p:nvPr/>
              </p:nvSpPr>
              <p:spPr bwMode="auto">
                <a:xfrm>
                  <a:off x="169" y="875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資安檢測</a:t>
                  </a:r>
                  <a:r>
                    <a:rPr lang="en-US" altLang="zh-TW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/</a:t>
                  </a: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顧問服務</a:t>
                  </a:r>
                </a:p>
              </p:txBody>
            </p:sp>
          </p:grpSp>
          <p:sp>
            <p:nvSpPr>
              <p:cNvPr id="18" name="Text Box 23"/>
              <p:cNvSpPr txBox="1">
                <a:spLocks noChangeArrowheads="1"/>
              </p:cNvSpPr>
              <p:nvPr/>
            </p:nvSpPr>
            <p:spPr bwMode="auto">
              <a:xfrm>
                <a:off x="117532" y="2374319"/>
                <a:ext cx="2511648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98.7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43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 Box 24"/>
              <p:cNvSpPr txBox="1">
                <a:spLocks noChangeArrowheads="1"/>
              </p:cNvSpPr>
              <p:nvPr/>
            </p:nvSpPr>
            <p:spPr bwMode="auto">
              <a:xfrm>
                <a:off x="2585754" y="2374319"/>
                <a:ext cx="2569764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104.4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3</a:t>
                </a:r>
                <a:r>
                  <a:rPr lang="en-US" altLang="zh-TW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9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 Box 25"/>
              <p:cNvSpPr txBox="1">
                <a:spLocks noChangeArrowheads="1"/>
              </p:cNvSpPr>
              <p:nvPr/>
            </p:nvSpPr>
            <p:spPr bwMode="auto">
              <a:xfrm>
                <a:off x="5049837" y="2365876"/>
                <a:ext cx="2469382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63.5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12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 Box 26"/>
              <p:cNvSpPr txBox="1">
                <a:spLocks noChangeArrowheads="1"/>
              </p:cNvSpPr>
              <p:nvPr/>
            </p:nvSpPr>
            <p:spPr bwMode="auto">
              <a:xfrm>
                <a:off x="179631" y="4797335"/>
                <a:ext cx="2469382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0.04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：９家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 Box 27"/>
              <p:cNvSpPr txBox="1">
                <a:spLocks noChangeArrowheads="1"/>
              </p:cNvSpPr>
              <p:nvPr/>
            </p:nvSpPr>
            <p:spPr bwMode="auto">
              <a:xfrm>
                <a:off x="2695575" y="4797335"/>
                <a:ext cx="2369001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9.5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1</a:t>
                </a:r>
                <a:r>
                  <a:rPr lang="en-US" altLang="zh-TW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4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 Box 28"/>
              <p:cNvSpPr txBox="1">
                <a:spLocks noChangeArrowheads="1"/>
              </p:cNvSpPr>
              <p:nvPr/>
            </p:nvSpPr>
            <p:spPr bwMode="auto">
              <a:xfrm>
                <a:off x="5022277" y="4797335"/>
                <a:ext cx="2469382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31.8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41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4" name="Group 17"/>
              <p:cNvGrpSpPr>
                <a:grpSpLocks/>
              </p:cNvGrpSpPr>
              <p:nvPr/>
            </p:nvGrpSpPr>
            <p:grpSpPr bwMode="auto">
              <a:xfrm>
                <a:off x="7391399" y="1800225"/>
                <a:ext cx="2382838" cy="2373313"/>
                <a:chOff x="158" y="890"/>
                <a:chExt cx="1860" cy="1542"/>
              </a:xfrm>
              <a:grpFill/>
            </p:grpSpPr>
            <p:sp>
              <p:nvSpPr>
                <p:cNvPr id="51" name="Rectangle 18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AutoShape 19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資安系統整合</a:t>
                  </a:r>
                </a:p>
              </p:txBody>
            </p:sp>
          </p:grpSp>
          <p:grpSp>
            <p:nvGrpSpPr>
              <p:cNvPr id="25" name="Group 20"/>
              <p:cNvGrpSpPr>
                <a:grpSpLocks/>
              </p:cNvGrpSpPr>
              <p:nvPr/>
            </p:nvGrpSpPr>
            <p:grpSpPr bwMode="auto">
              <a:xfrm>
                <a:off x="7410450" y="4241801"/>
                <a:ext cx="2384426" cy="2374901"/>
                <a:chOff x="158" y="890"/>
                <a:chExt cx="1860" cy="1542"/>
              </a:xfrm>
              <a:grpFill/>
            </p:grpSpPr>
            <p:sp>
              <p:nvSpPr>
                <p:cNvPr id="49" name="Rectangle 21"/>
                <p:cNvSpPr>
                  <a:spLocks noChangeArrowheads="1"/>
                </p:cNvSpPr>
                <p:nvPr/>
              </p:nvSpPr>
              <p:spPr bwMode="auto">
                <a:xfrm>
                  <a:off x="204" y="1252"/>
                  <a:ext cx="1770" cy="1180"/>
                </a:xfrm>
                <a:prstGeom prst="rect">
                  <a:avLst/>
                </a:prstGeom>
                <a:grpFill/>
                <a:ln w="9525" algn="ctr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>
                    <a:defRPr/>
                  </a:pPr>
                  <a:endParaRPr lang="zh-TW" altLang="zh-TW" sz="1275">
                    <a:solidFill>
                      <a:srgbClr val="00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AutoShape 22"/>
                <p:cNvSpPr>
                  <a:spLocks noChangeArrowheads="1"/>
                </p:cNvSpPr>
                <p:nvPr/>
              </p:nvSpPr>
              <p:spPr bwMode="auto">
                <a:xfrm>
                  <a:off x="158" y="890"/>
                  <a:ext cx="1860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DEFEB8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zh-TW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zh-TW" altLang="en-US" sz="182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Times New Roman" panose="02020603050405020304" pitchFamily="18" charset="0"/>
                    </a:rPr>
                    <a:t>資安支援服務</a:t>
                  </a:r>
                </a:p>
              </p:txBody>
            </p:sp>
          </p:grpSp>
          <p:sp>
            <p:nvSpPr>
              <p:cNvPr id="26" name="Text Box 25"/>
              <p:cNvSpPr txBox="1">
                <a:spLocks noChangeArrowheads="1"/>
              </p:cNvSpPr>
              <p:nvPr/>
            </p:nvSpPr>
            <p:spPr bwMode="auto">
              <a:xfrm>
                <a:off x="7392988" y="2365876"/>
                <a:ext cx="2469382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77.6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121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 Box 25"/>
              <p:cNvSpPr txBox="1">
                <a:spLocks noChangeArrowheads="1"/>
              </p:cNvSpPr>
              <p:nvPr/>
            </p:nvSpPr>
            <p:spPr bwMode="auto">
              <a:xfrm>
                <a:off x="7446964" y="4824351"/>
                <a:ext cx="2369001" cy="523719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Tahoma" panose="020B060403050404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2017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年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產值：新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臺幣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2.1</a:t>
                </a: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億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元</a:t>
                </a:r>
                <a:endParaRPr lang="en-US" altLang="zh-TW" sz="1200" b="1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pPr algn="ctr" eaLnBrk="1" hangingPunct="1">
                  <a:defRPr/>
                </a:pPr>
                <a:r>
                  <a:rPr lang="zh-TW" altLang="en-US" sz="1200" b="1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參與廠商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：</a:t>
                </a:r>
                <a:r>
                  <a:rPr lang="en-US" altLang="zh-TW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15</a:t>
                </a:r>
                <a:r>
                  <a:rPr lang="zh-TW" altLang="en-US" sz="1200" b="1" dirty="0" smtClean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家</a:t>
                </a:r>
                <a:endParaRPr lang="zh-TW" altLang="en-US" sz="1200" b="1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8" name="圖片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4711" y="2892233"/>
                <a:ext cx="939800" cy="711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圖片 1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5293" y="2739853"/>
                <a:ext cx="1219199" cy="12493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圖片 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8448" y="5182888"/>
                <a:ext cx="1347787" cy="1092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圖片 921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0977" y="2944990"/>
                <a:ext cx="995361" cy="7953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矩形 84"/>
              <p:cNvSpPr>
                <a:spLocks noChangeArrowheads="1"/>
              </p:cNvSpPr>
              <p:nvPr/>
            </p:nvSpPr>
            <p:spPr bwMode="auto">
              <a:xfrm>
                <a:off x="323850" y="3728506"/>
                <a:ext cx="2141538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身份驗證、存取控制、防毒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/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惡意程式防護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...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4" name="矩形 85"/>
              <p:cNvSpPr>
                <a:spLocks noChangeArrowheads="1"/>
              </p:cNvSpPr>
              <p:nvPr/>
            </p:nvSpPr>
            <p:spPr bwMode="auto">
              <a:xfrm>
                <a:off x="2814638" y="3682917"/>
                <a:ext cx="1963737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防火牆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, IDS/IPS,UTM, APT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防護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,...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5" name="矩形 86"/>
              <p:cNvSpPr>
                <a:spLocks noChangeArrowheads="1"/>
              </p:cNvSpPr>
              <p:nvPr/>
            </p:nvSpPr>
            <p:spPr bwMode="auto">
              <a:xfrm>
                <a:off x="5159375" y="3740326"/>
                <a:ext cx="2200275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SOC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監控服務、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ISAC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服務、雲端資產管理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...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6" name="矩形 87"/>
              <p:cNvSpPr>
                <a:spLocks noChangeArrowheads="1"/>
              </p:cNvSpPr>
              <p:nvPr/>
            </p:nvSpPr>
            <p:spPr bwMode="auto">
              <a:xfrm>
                <a:off x="5157790" y="6175161"/>
                <a:ext cx="2201863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資安顧問、資安驗證、稽核鑑識、資安檢測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...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7" name="矩形 89"/>
              <p:cNvSpPr>
                <a:spLocks noChangeArrowheads="1"/>
              </p:cNvSpPr>
              <p:nvPr/>
            </p:nvSpPr>
            <p:spPr bwMode="auto">
              <a:xfrm>
                <a:off x="7643813" y="6193735"/>
                <a:ext cx="1901824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資安教育訓練、資安保險服務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...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8" name="矩形 90"/>
              <p:cNvSpPr>
                <a:spLocks noChangeArrowheads="1"/>
              </p:cNvSpPr>
              <p:nvPr/>
            </p:nvSpPr>
            <p:spPr bwMode="auto">
              <a:xfrm>
                <a:off x="7570790" y="3787604"/>
                <a:ext cx="2165350" cy="295392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>
                  <a:defRPr/>
                </a:pPr>
                <a:r>
                  <a:rPr lang="zh-TW" altLang="en-US" sz="1092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資安系統整合、經銷服務</a:t>
                </a:r>
                <a:r>
                  <a:rPr lang="en-US" altLang="zh-TW" sz="1092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...</a:t>
                </a:r>
                <a:endParaRPr lang="zh-TW" altLang="en-US" sz="1092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9" name="矩形 91"/>
              <p:cNvSpPr>
                <a:spLocks noChangeArrowheads="1"/>
              </p:cNvSpPr>
              <p:nvPr/>
            </p:nvSpPr>
            <p:spPr bwMode="auto">
              <a:xfrm>
                <a:off x="2760662" y="6175159"/>
                <a:ext cx="2159001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Email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安全、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WAF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設備、內容過濾軟體、資料庫安全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…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40" name="矩形 92"/>
              <p:cNvSpPr>
                <a:spLocks noChangeArrowheads="1"/>
              </p:cNvSpPr>
              <p:nvPr/>
            </p:nvSpPr>
            <p:spPr bwMode="auto">
              <a:xfrm>
                <a:off x="287337" y="6166716"/>
                <a:ext cx="2176462" cy="486041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新細明體" pitchFamily="18" charset="-120"/>
                  </a:defRPr>
                </a:lvl9pPr>
              </a:lstStyle>
              <a:p>
                <a:pPr algn="ctr">
                  <a:defRPr/>
                </a:pP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IOT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加密模組、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ICS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　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Gateway</a:t>
                </a:r>
                <a:r>
                  <a:rPr lang="zh-TW" altLang="en-US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</a:t>
                </a:r>
                <a:r>
                  <a:rPr lang="en-US" altLang="zh-TW" sz="1092" dirty="0">
                    <a:solidFill>
                      <a:prstClr val="black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IC PUF...</a:t>
                </a:r>
                <a:endParaRPr lang="zh-TW" altLang="en-US" sz="1092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pic>
            <p:nvPicPr>
              <p:cNvPr id="41" name="圖片 922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5020" y="5248228"/>
                <a:ext cx="1219199" cy="10175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圖片 9235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8173456" y="2875843"/>
                <a:ext cx="818721" cy="925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54976" y="4545437"/>
              <a:ext cx="844553" cy="782568"/>
            </a:xfrm>
            <a:prstGeom prst="rect">
              <a:avLst/>
            </a:prstGeom>
          </p:spPr>
        </p:pic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87524" y="4724018"/>
              <a:ext cx="812516" cy="767995"/>
            </a:xfrm>
            <a:prstGeom prst="rect">
              <a:avLst/>
            </a:prstGeom>
          </p:spPr>
        </p:pic>
        <p:pic>
          <p:nvPicPr>
            <p:cNvPr id="9" name="圖片 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928081" y="4518036"/>
              <a:ext cx="1122896" cy="946441"/>
            </a:xfrm>
            <a:prstGeom prst="rect">
              <a:avLst/>
            </a:prstGeom>
          </p:spPr>
        </p:pic>
      </p:grpSp>
      <p:sp>
        <p:nvSpPr>
          <p:cNvPr id="69" name="矩形 68"/>
          <p:cNvSpPr/>
          <p:nvPr/>
        </p:nvSpPr>
        <p:spPr>
          <a:xfrm>
            <a:off x="262067" y="1034749"/>
            <a:ext cx="87847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TW" sz="1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2017</a:t>
            </a:r>
            <a:r>
              <a:rPr lang="zh-TW" altLang="en-US" sz="1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年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資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安產值約達</a:t>
            </a:r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新臺幣</a:t>
            </a:r>
            <a:r>
              <a:rPr lang="en-US" altLang="zh-TW" sz="1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387.8</a:t>
            </a:r>
            <a:r>
              <a:rPr lang="zh-TW" altLang="en-US" sz="1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億</a:t>
            </a:r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元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，廠商家數約</a:t>
            </a:r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294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家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，從業人數約達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8,500</a:t>
            </a: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子產業分類廠商分佈情形：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終端與行動裝置防護、網路與閘道安全類以中大型硬體製造廠商為主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營運管理服務類以中大型電信服務廠商為主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資安系統整合、檢測與顧問服務以中小型廠商為主</a:t>
            </a:r>
            <a:endParaRPr lang="zh-TW" altLang="en-US" sz="1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15342" y="6515431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資料來源：工業技術研究院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75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628650" y="133652"/>
            <a:ext cx="7886700" cy="729332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願景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1993924" y="2148311"/>
            <a:ext cx="2695575" cy="410827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dist="52363" dir="6242175" algn="ctr" rotWithShape="0">
              <a:srgbClr val="669900"/>
            </a:outerShdw>
          </a:effectLst>
          <a:extLst/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 flipH="1">
            <a:off x="4676932" y="2148311"/>
            <a:ext cx="2695575" cy="410827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dist="50800" dir="5400000" algn="ctr" rotWithShape="0">
              <a:srgbClr val="669900"/>
            </a:outerShdw>
          </a:effectLst>
          <a:extLst/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Oval 36"/>
          <p:cNvSpPr>
            <a:spLocks noChangeArrowheads="1"/>
          </p:cNvSpPr>
          <p:nvPr/>
        </p:nvSpPr>
        <p:spPr bwMode="auto">
          <a:xfrm>
            <a:off x="924726" y="4128285"/>
            <a:ext cx="2111375" cy="1050925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 w="1270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Oval 72"/>
          <p:cNvSpPr>
            <a:spLocks noChangeArrowheads="1"/>
          </p:cNvSpPr>
          <p:nvPr/>
        </p:nvSpPr>
        <p:spPr bwMode="auto">
          <a:xfrm flipV="1">
            <a:off x="1019976" y="4153685"/>
            <a:ext cx="1920875" cy="955675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4">
                <a:lumMod val="40000"/>
                <a:lumOff val="6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市場需求</a:t>
            </a:r>
            <a:endParaRPr lang="ko-KR" altLang="en-US" sz="2000" dirty="0">
              <a:latin typeface="微軟正黑體" panose="020B0604030504040204" pitchFamily="34" charset="-120"/>
            </a:endParaRPr>
          </a:p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培育所需人才</a:t>
            </a:r>
            <a:endParaRPr lang="ko-KR" altLang="en-US" sz="2000" dirty="0">
              <a:latin typeface="微軟正黑體" panose="020B0604030504040204" pitchFamily="34" charset="-120"/>
            </a:endParaRPr>
          </a:p>
        </p:txBody>
      </p:sp>
      <p:sp>
        <p:nvSpPr>
          <p:cNvPr id="14" name="Oval 51"/>
          <p:cNvSpPr>
            <a:spLocks noChangeArrowheads="1"/>
          </p:cNvSpPr>
          <p:nvPr/>
        </p:nvSpPr>
        <p:spPr bwMode="auto">
          <a:xfrm>
            <a:off x="3620006" y="3034434"/>
            <a:ext cx="2111375" cy="1050925"/>
          </a:xfrm>
          <a:prstGeom prst="ellipse">
            <a:avLst/>
          </a:prstGeom>
          <a:solidFill>
            <a:srgbClr val="FF0000"/>
          </a:solidFill>
          <a:ln w="12700" algn="ctr">
            <a:round/>
            <a:headEnd/>
            <a:tailEnd/>
          </a:ln>
          <a:effectLst/>
          <a:scene3d>
            <a:camera prst="legacyPerspectiveBottom"/>
            <a:lightRig rig="legacyFlat4" dir="b"/>
          </a:scene3d>
          <a:sp3d extrusionH="1243000" prstMaterial="legacyMatte">
            <a:bevelT w="0" h="0" prst="angle"/>
            <a:bevelB w="13500" h="13500" prst="angle"/>
            <a:extrusionClr>
              <a:srgbClr val="9A45C9"/>
            </a:extrusionClr>
            <a:contourClr>
              <a:srgbClr val="9A45C9"/>
            </a:contourClr>
          </a:sp3d>
          <a:extLst/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Oval 71"/>
          <p:cNvSpPr>
            <a:spLocks noChangeArrowheads="1"/>
          </p:cNvSpPr>
          <p:nvPr/>
        </p:nvSpPr>
        <p:spPr bwMode="auto">
          <a:xfrm flipV="1">
            <a:off x="3714309" y="3057113"/>
            <a:ext cx="1920875" cy="9556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99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聚焦利基市場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結合半導體及晶片產業優勢</a:t>
            </a:r>
            <a:endParaRPr lang="ko-KR" altLang="en-US" sz="1200" dirty="0">
              <a:latin typeface="微軟正黑體" panose="020B0604030504040204" pitchFamily="34" charset="-120"/>
            </a:endParaRPr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>
            <a:off x="2935473" y="4438297"/>
            <a:ext cx="169862" cy="169862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7" name="AutoShape 27"/>
          <p:cNvCxnSpPr>
            <a:cxnSpLocks noChangeShapeType="1"/>
          </p:cNvCxnSpPr>
          <p:nvPr/>
        </p:nvCxnSpPr>
        <p:spPr bwMode="auto">
          <a:xfrm flipV="1">
            <a:off x="3083605" y="4008407"/>
            <a:ext cx="775947" cy="516548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cxnSp>
      <p:cxnSp>
        <p:nvCxnSpPr>
          <p:cNvPr id="18" name="AutoShape 28"/>
          <p:cNvCxnSpPr>
            <a:cxnSpLocks noChangeShapeType="1"/>
          </p:cNvCxnSpPr>
          <p:nvPr/>
        </p:nvCxnSpPr>
        <p:spPr bwMode="auto">
          <a:xfrm flipH="1" flipV="1">
            <a:off x="5550890" y="3989030"/>
            <a:ext cx="684060" cy="469009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92457" dir="956724" algn="ctr" rotWithShape="0">
                    <a:schemeClr val="tx1"/>
                  </a:outerShdw>
                </a:effectLst>
              </a14:hiddenEffects>
            </a:ext>
          </a:extLst>
        </p:spPr>
      </p:cxnSp>
      <p:cxnSp>
        <p:nvCxnSpPr>
          <p:cNvPr id="19" name="AutoShape 29"/>
          <p:cNvCxnSpPr>
            <a:cxnSpLocks noChangeShapeType="1"/>
          </p:cNvCxnSpPr>
          <p:nvPr/>
        </p:nvCxnSpPr>
        <p:spPr bwMode="auto">
          <a:xfrm flipV="1">
            <a:off x="4675348" y="4265632"/>
            <a:ext cx="345" cy="553986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cxnSp>
      <p:cxnSp>
        <p:nvCxnSpPr>
          <p:cNvPr id="20" name="AutoShape 29"/>
          <p:cNvCxnSpPr>
            <a:cxnSpLocks noChangeShapeType="1"/>
            <a:stCxn id="21" idx="0"/>
            <a:endCxn id="10" idx="0"/>
          </p:cNvCxnSpPr>
          <p:nvPr/>
        </p:nvCxnSpPr>
        <p:spPr bwMode="auto">
          <a:xfrm flipH="1" flipV="1">
            <a:off x="4676932" y="2148311"/>
            <a:ext cx="26337" cy="844824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cxn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4627001" y="2993135"/>
            <a:ext cx="152536" cy="1513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Oval 36"/>
          <p:cNvSpPr>
            <a:spLocks noChangeArrowheads="1"/>
          </p:cNvSpPr>
          <p:nvPr/>
        </p:nvSpPr>
        <p:spPr bwMode="auto">
          <a:xfrm>
            <a:off x="3625108" y="4886858"/>
            <a:ext cx="2111375" cy="1050925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 w="1270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Oval 72"/>
          <p:cNvSpPr>
            <a:spLocks noChangeArrowheads="1"/>
          </p:cNvSpPr>
          <p:nvPr/>
        </p:nvSpPr>
        <p:spPr bwMode="auto">
          <a:xfrm flipV="1">
            <a:off x="3720358" y="4912258"/>
            <a:ext cx="1920875" cy="9556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28D8E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提供淬煉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場域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與檢測環境</a:t>
            </a:r>
            <a:endParaRPr lang="ko-KR" altLang="en-US" sz="2000" dirty="0">
              <a:latin typeface="微軟正黑體" panose="020B0604030504040204" pitchFamily="34" charset="-120"/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 rot="1471663">
            <a:off x="4605362" y="4819283"/>
            <a:ext cx="168275" cy="1698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Oval 36"/>
          <p:cNvSpPr>
            <a:spLocks noChangeArrowheads="1"/>
          </p:cNvSpPr>
          <p:nvPr/>
        </p:nvSpPr>
        <p:spPr bwMode="auto">
          <a:xfrm>
            <a:off x="6139700" y="4198135"/>
            <a:ext cx="2111375" cy="1050925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 w="1270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Oval 72"/>
          <p:cNvSpPr>
            <a:spLocks noChangeArrowheads="1"/>
          </p:cNvSpPr>
          <p:nvPr/>
        </p:nvSpPr>
        <p:spPr bwMode="auto">
          <a:xfrm flipV="1">
            <a:off x="6234950" y="4223535"/>
            <a:ext cx="1920875" cy="9556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28D8E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連結國際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活絡投資市場</a:t>
            </a:r>
            <a:endParaRPr lang="ko-KR" altLang="en-US" sz="2000" dirty="0">
              <a:latin typeface="微軟正黑體" panose="020B0604030504040204" pitchFamily="34" charset="-120"/>
            </a:endParaRPr>
          </a:p>
        </p:txBody>
      </p:sp>
      <p:sp>
        <p:nvSpPr>
          <p:cNvPr id="27" name="Oval 22"/>
          <p:cNvSpPr>
            <a:spLocks noChangeArrowheads="1"/>
          </p:cNvSpPr>
          <p:nvPr/>
        </p:nvSpPr>
        <p:spPr bwMode="auto">
          <a:xfrm rot="1471663">
            <a:off x="6211755" y="4422080"/>
            <a:ext cx="168275" cy="1698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圓角矩形 27"/>
          <p:cNvSpPr/>
          <p:nvPr/>
        </p:nvSpPr>
        <p:spPr>
          <a:xfrm>
            <a:off x="628650" y="1036124"/>
            <a:ext cx="7769392" cy="1165511"/>
          </a:xfrm>
          <a:prstGeom prst="roundRect">
            <a:avLst/>
          </a:prstGeom>
          <a:solidFill>
            <a:schemeClr val="accent6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</a:t>
            </a:r>
            <a:r>
              <a:rPr lang="zh-TW" altLang="en-US" sz="3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立</a:t>
            </a:r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全球</a:t>
            </a:r>
            <a:r>
              <a:rPr lang="zh-TW" altLang="zh-TW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</a:t>
            </a:r>
            <a:r>
              <a:rPr lang="zh-TW" altLang="zh-TW" sz="3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安產業創業</a:t>
            </a:r>
            <a:r>
              <a:rPr lang="zh-TW" altLang="zh-TW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基地</a:t>
            </a:r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3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打造臺灣</a:t>
            </a:r>
            <a:r>
              <a:rPr lang="zh-TW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業優質</a:t>
            </a:r>
            <a:r>
              <a:rPr lang="zh-TW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安全品牌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09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圖片 18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"/>
                    </a14:imgEffect>
                    <a14:imgEffect>
                      <a14:brightnessContrast bright="20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76" y="4851590"/>
            <a:ext cx="1621548" cy="1587535"/>
          </a:xfrm>
          <a:prstGeom prst="rect">
            <a:avLst/>
          </a:prstGeom>
          <a:effectLst>
            <a:outerShdw blurRad="1206500" dist="50800" dir="21060000" sx="1000" sy="1000" algn="ctr" rotWithShape="0">
              <a:schemeClr val="bg1">
                <a:alpha val="8000"/>
              </a:schemeClr>
            </a:outerShdw>
            <a:reflection stA="1000" dist="50800" dir="5400000" sy="-100000" algn="bl" rotWithShape="0"/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153972"/>
            <a:ext cx="7886700" cy="7293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020951"/>
              </p:ext>
            </p:extLst>
          </p:nvPr>
        </p:nvGraphicFramePr>
        <p:xfrm>
          <a:off x="230820" y="1817384"/>
          <a:ext cx="8717871" cy="29443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0741">
                  <a:extLst>
                    <a:ext uri="{9D8B030D-6E8A-4147-A177-3AD203B41FA5}">
                      <a16:colId xmlns:a16="http://schemas.microsoft.com/office/drawing/2014/main" val="2906682946"/>
                    </a:ext>
                  </a:extLst>
                </a:gridCol>
                <a:gridCol w="130947">
                  <a:extLst>
                    <a:ext uri="{9D8B030D-6E8A-4147-A177-3AD203B41FA5}">
                      <a16:colId xmlns:a16="http://schemas.microsoft.com/office/drawing/2014/main" val="1098625305"/>
                    </a:ext>
                  </a:extLst>
                </a:gridCol>
                <a:gridCol w="2079593">
                  <a:extLst>
                    <a:ext uri="{9D8B030D-6E8A-4147-A177-3AD203B41FA5}">
                      <a16:colId xmlns:a16="http://schemas.microsoft.com/office/drawing/2014/main" val="2059791438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54888459"/>
                    </a:ext>
                  </a:extLst>
                </a:gridCol>
                <a:gridCol w="1149264">
                  <a:extLst>
                    <a:ext uri="{9D8B030D-6E8A-4147-A177-3AD203B41FA5}">
                      <a16:colId xmlns:a16="http://schemas.microsoft.com/office/drawing/2014/main" val="2218636760"/>
                    </a:ext>
                  </a:extLst>
                </a:gridCol>
                <a:gridCol w="1090844">
                  <a:extLst>
                    <a:ext uri="{9D8B030D-6E8A-4147-A177-3AD203B41FA5}">
                      <a16:colId xmlns:a16="http://schemas.microsoft.com/office/drawing/2014/main" val="1962402003"/>
                    </a:ext>
                  </a:extLst>
                </a:gridCol>
                <a:gridCol w="2099642">
                  <a:extLst>
                    <a:ext uri="{9D8B030D-6E8A-4147-A177-3AD203B41FA5}">
                      <a16:colId xmlns:a16="http://schemas.microsoft.com/office/drawing/2014/main" val="2185527710"/>
                    </a:ext>
                  </a:extLst>
                </a:gridCol>
              </a:tblGrid>
              <a:tr h="349244"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659154"/>
                  </a:ext>
                </a:extLst>
              </a:tr>
              <a:tr h="378347">
                <a:tc gridSpan="7"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altLang="zh-TW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~2020</a:t>
                      </a: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zh-TW" altLang="en-US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altLang="zh-TW" sz="1400" b="1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45052"/>
                  </a:ext>
                </a:extLst>
              </a:tr>
              <a:tr h="81574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資安投入人口數由現行</a:t>
                      </a:r>
                      <a:r>
                        <a:rPr lang="en-US" altLang="zh-TW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8,500</a:t>
                      </a:r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人成長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5%</a:t>
                      </a:r>
                      <a:endParaRPr lang="zh-TW" altLang="en-US" sz="2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增修我國具優勢資通產品資安檢測驗證累計達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endParaRPr lang="zh-TW" altLang="en-US"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扶植新創公司累計達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</a:t>
                      </a:r>
                      <a:endParaRPr lang="zh-TW" altLang="en-US"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資安產值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550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億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通過我國資安檢測驗證之產業產品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，銷售額成長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522924"/>
                  </a:ext>
                </a:extLst>
              </a:tr>
              <a:tr h="38897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TW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~2025</a:t>
                      </a:r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altLang="zh-TW" sz="14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altLang="zh-TW" sz="14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246310"/>
                  </a:ext>
                </a:extLst>
              </a:tr>
              <a:tr h="90221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資安投入人口數達</a:t>
                      </a:r>
                      <a:r>
                        <a:rPr lang="zh-TW" altLang="en-US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增修我國具優勢資通產品</a:t>
                      </a:r>
                      <a:r>
                        <a:rPr lang="zh-TW" altLang="en-US" sz="13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資安檢測驗證累計達</a:t>
                      </a:r>
                      <a:r>
                        <a:rPr lang="en-US" altLang="zh-TW" sz="2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</a:t>
                      </a:r>
                      <a:r>
                        <a:rPr lang="zh-TW" altLang="en-US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endParaRPr lang="zh-TW" altLang="en-US"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扶植新創公司累計達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</a:t>
                      </a:r>
                      <a:endParaRPr lang="zh-TW" altLang="en-US"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zh-TW" altLang="en-US" sz="1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資安產值</a:t>
                      </a:r>
                      <a:endParaRPr lang="en-US" altLang="zh-TW" sz="16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780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億</a:t>
                      </a:r>
                      <a:endParaRPr lang="en-US" altLang="zh-TW" sz="16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( 8</a:t>
                      </a:r>
                      <a:r>
                        <a:rPr lang="zh-TW" altLang="en-US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double)</a:t>
                      </a:r>
                      <a:endParaRPr lang="zh-TW" altLang="en-US" sz="12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通過我國資安檢測驗證之產業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產品，銷售額成長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39511"/>
                  </a:ext>
                </a:extLst>
              </a:tr>
            </a:tbl>
          </a:graphicData>
        </a:graphic>
      </p:graphicFrame>
      <p:grpSp>
        <p:nvGrpSpPr>
          <p:cNvPr id="14" name="群組 13"/>
          <p:cNvGrpSpPr/>
          <p:nvPr/>
        </p:nvGrpSpPr>
        <p:grpSpPr>
          <a:xfrm>
            <a:off x="230820" y="1528558"/>
            <a:ext cx="8726749" cy="630928"/>
            <a:chOff x="651510" y="3420091"/>
            <a:chExt cx="7863839" cy="292614"/>
          </a:xfrm>
        </p:grpSpPr>
        <p:sp>
          <p:nvSpPr>
            <p:cNvPr id="15" name="矩形 14"/>
            <p:cNvSpPr/>
            <p:nvPr/>
          </p:nvSpPr>
          <p:spPr>
            <a:xfrm>
              <a:off x="651510" y="3420096"/>
              <a:ext cx="2106356" cy="2926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</a:p>
            <a:p>
              <a:pPr lvl="0">
                <a:spcAft>
                  <a:spcPts val="0"/>
                </a:spcAft>
              </a:pPr>
              <a:r>
                <a:rPr lang="zh-TW" altLang="zh-TW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擴大資安投入人口</a:t>
              </a:r>
              <a:endPara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491471" y="3420091"/>
              <a:ext cx="2300576" cy="2926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</a:p>
            <a:p>
              <a:pPr lvl="0">
                <a:spcAft>
                  <a:spcPts val="0"/>
                </a:spcAft>
              </a:pPr>
              <a:r>
                <a:rPr lang="zh-TW" altLang="en-US" sz="17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提升國內產品競爭力</a:t>
              </a:r>
              <a:endParaRPr lang="en-US" altLang="zh-TW" sz="17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427433" y="3420091"/>
              <a:ext cx="2204574" cy="29260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</a:t>
              </a:r>
            </a:p>
            <a:p>
              <a:pPr lvl="0" algn="ctr">
                <a:spcAft>
                  <a:spcPts val="0"/>
                </a:spcAft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提高資安產業產值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632006" y="3420091"/>
              <a:ext cx="1883343" cy="29260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</a:p>
            <a:p>
              <a:pPr algn="ctr"/>
              <a:r>
                <a:rPr lang="zh-TW" altLang="en-US" sz="1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促進產業資安外溢效果</a:t>
              </a:r>
              <a:endParaRPr lang="zh-TW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613309" y="5333259"/>
            <a:ext cx="606202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建立全球</a:t>
            </a:r>
            <a:r>
              <a:rPr lang="zh-TW" altLang="zh-TW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資安產業創業基地</a:t>
            </a:r>
            <a:r>
              <a:rPr lang="zh-TW" altLang="en-US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200" b="1" dirty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打造臺灣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業優質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安全品牌</a:t>
            </a:r>
            <a:endParaRPr lang="zh-TW" altLang="en-US" sz="2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62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資安產業發展藍圖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875071" y="1170040"/>
            <a:ext cx="7570839" cy="54077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2658" y="1731362"/>
            <a:ext cx="6233652" cy="66859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建立全球資安產業創業基地 </a:t>
            </a:r>
          </a:p>
          <a:p>
            <a:pPr algn="ctr"/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打造</a:t>
            </a:r>
            <a:r>
              <a:rPr lang="zh-TW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臺</a:t>
            </a:r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灣</a:t>
            </a:r>
            <a:r>
              <a:rPr lang="zh-TW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產業優質安全品牌</a:t>
            </a:r>
          </a:p>
        </p:txBody>
      </p:sp>
      <p:sp>
        <p:nvSpPr>
          <p:cNvPr id="9" name="圓角矩形 8"/>
          <p:cNvSpPr/>
          <p:nvPr/>
        </p:nvSpPr>
        <p:spPr>
          <a:xfrm>
            <a:off x="1599190" y="2427742"/>
            <a:ext cx="6233652" cy="1224997"/>
          </a:xfrm>
          <a:prstGeom prst="roundRect">
            <a:avLst/>
          </a:prstGeom>
          <a:solidFill>
            <a:srgbClr val="F8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8638"/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擴大資安投入人口</a:t>
            </a:r>
          </a:p>
          <a:p>
            <a:pPr marL="1798638"/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提升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國內產品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競爭力</a:t>
            </a:r>
          </a:p>
          <a:p>
            <a:pPr marL="1798638"/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提高資安產業產值</a:t>
            </a:r>
          </a:p>
          <a:p>
            <a:pPr marL="1798638"/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促進產業資安外溢效果</a:t>
            </a:r>
            <a:endParaRPr lang="zh-TW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1602659" y="3666868"/>
            <a:ext cx="1538748" cy="849522"/>
          </a:xfrm>
          <a:prstGeom prst="roundRect">
            <a:avLst/>
          </a:prstGeom>
          <a:solidFill>
            <a:srgbClr val="FED4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建立以需求導向之資安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人才培訓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體系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3159733" y="3668785"/>
            <a:ext cx="1538748" cy="84757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聚焦利基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市場</a:t>
            </a: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82563"/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橋接國際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夥伴</a:t>
            </a: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4717617" y="3677028"/>
            <a:ext cx="1538748" cy="849522"/>
          </a:xfrm>
          <a:prstGeom prst="roundRect">
            <a:avLst/>
          </a:prstGeom>
          <a:solidFill>
            <a:srgbClr val="F1FD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建置產品淬煉場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域提供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產業進軍國際所需實績</a:t>
            </a:r>
          </a:p>
        </p:txBody>
      </p:sp>
      <p:sp>
        <p:nvSpPr>
          <p:cNvPr id="13" name="圓角矩形 12"/>
          <p:cNvSpPr/>
          <p:nvPr/>
        </p:nvSpPr>
        <p:spPr>
          <a:xfrm>
            <a:off x="6277014" y="3674044"/>
            <a:ext cx="1538748" cy="8525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活絡資安投資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市場全力拓銷國際</a:t>
            </a:r>
            <a:endParaRPr lang="zh-TW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602659" y="4527598"/>
            <a:ext cx="1538748" cy="1903360"/>
          </a:xfrm>
          <a:prstGeom prst="roundRect">
            <a:avLst/>
          </a:prstGeom>
          <a:solidFill>
            <a:srgbClr val="FED4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打造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企業專屬資安人才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跨領域人才培訓系統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媒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合人才就業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延攬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國際人才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設置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資安研訓機構</a:t>
            </a:r>
          </a:p>
        </p:txBody>
      </p:sp>
      <p:sp>
        <p:nvSpPr>
          <p:cNvPr id="15" name="圓角矩形 14"/>
          <p:cNvSpPr/>
          <p:nvPr/>
        </p:nvSpPr>
        <p:spPr>
          <a:xfrm>
            <a:off x="3159733" y="4526985"/>
            <a:ext cx="1538748" cy="19033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聚焦利基市場創造需求</a:t>
            </a:r>
          </a:p>
          <a:p>
            <a:pPr marL="228600" indent="-228600">
              <a:buFont typeface="+mj-lt"/>
              <a:buAutoNum type="arabicPeriod" startAt="6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研發關鍵技術</a:t>
            </a:r>
          </a:p>
          <a:p>
            <a:pPr marL="228600" indent="-228600">
              <a:buFont typeface="+mj-lt"/>
              <a:buAutoNum type="arabicPeriod" startAt="6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橋接國際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夥伴</a:t>
            </a:r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6"/>
            </a:pP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6"/>
            </a:pP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圓角矩形 15"/>
          <p:cNvSpPr/>
          <p:nvPr/>
        </p:nvSpPr>
        <p:spPr>
          <a:xfrm>
            <a:off x="4716016" y="4526550"/>
            <a:ext cx="1538748" cy="1903360"/>
          </a:xfrm>
          <a:prstGeom prst="roundRect">
            <a:avLst/>
          </a:prstGeom>
          <a:solidFill>
            <a:srgbClr val="F1FD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發展產業標準</a:t>
            </a:r>
          </a:p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落實產品認證</a:t>
            </a:r>
          </a:p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實驗場域淬煉</a:t>
            </a:r>
          </a:p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政府媒合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助攻</a:t>
            </a:r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9"/>
            </a:pP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圓角矩形 16"/>
          <p:cNvSpPr/>
          <p:nvPr/>
        </p:nvSpPr>
        <p:spPr>
          <a:xfrm>
            <a:off x="6279644" y="4526550"/>
            <a:ext cx="1538748" cy="19033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 startAt="13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研析全球資安市場需求趨勢</a:t>
            </a:r>
          </a:p>
          <a:p>
            <a:pPr marL="228600" indent="-228600">
              <a:buFont typeface="+mj-lt"/>
              <a:buAutoNum type="arabicPeriod" startAt="13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協助產業籌獲資金</a:t>
            </a:r>
          </a:p>
          <a:p>
            <a:pPr marL="228600" indent="-228600">
              <a:buFont typeface="+mj-lt"/>
              <a:buAutoNum type="arabicPeriod" startAt="13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整合能量協助廠商外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拓</a:t>
            </a:r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13"/>
            </a:pPr>
            <a:endParaRPr lang="en-US" altLang="zh-TW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989852" y="1880992"/>
            <a:ext cx="6883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願景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954058" y="2779594"/>
            <a:ext cx="6883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</a:p>
        </p:txBody>
      </p:sp>
      <p:sp>
        <p:nvSpPr>
          <p:cNvPr id="20" name="文字方塊 19"/>
          <p:cNvSpPr txBox="1"/>
          <p:nvPr/>
        </p:nvSpPr>
        <p:spPr>
          <a:xfrm>
            <a:off x="954058" y="3806187"/>
            <a:ext cx="6883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</a:p>
        </p:txBody>
      </p:sp>
      <p:sp>
        <p:nvSpPr>
          <p:cNvPr id="21" name="文字方塊 20"/>
          <p:cNvSpPr txBox="1"/>
          <p:nvPr/>
        </p:nvSpPr>
        <p:spPr>
          <a:xfrm>
            <a:off x="954058" y="5109969"/>
            <a:ext cx="6883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具體措施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3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大標題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策略一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建立</a:t>
            </a:r>
            <a:r>
              <a:rPr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以需求導向之資安人才培訓體系</a:t>
            </a:r>
            <a:endParaRPr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3705767543"/>
              </p:ext>
            </p:extLst>
          </p:nvPr>
        </p:nvGraphicFramePr>
        <p:xfrm>
          <a:off x="3654675" y="1242631"/>
          <a:ext cx="5143637" cy="4479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3700943479"/>
              </p:ext>
            </p:extLst>
          </p:nvPr>
        </p:nvGraphicFramePr>
        <p:xfrm>
          <a:off x="267631" y="1292464"/>
          <a:ext cx="3864171" cy="4520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4215164" y="120433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/>
              <a:t>具體措施</a:t>
            </a:r>
            <a:endParaRPr lang="zh-TW" altLang="en-US" sz="120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486941" y="2158176"/>
            <a:ext cx="833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動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進程</a:t>
            </a:r>
            <a:endParaRPr lang="zh-TW" altLang="en-US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4665747" y="2881834"/>
            <a:ext cx="4244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 smtClean="0"/>
              <a:t>培訓系統範圍涵蓋從通才到專才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、校園到企業、政府到民間</a:t>
            </a:r>
            <a:endPara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系統內涵包括學習地圖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教材、師資、認證等</a:t>
            </a:r>
            <a:endParaRPr lang="zh-TW" altLang="en-US" sz="12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4725584" y="3863464"/>
            <a:ext cx="4205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100" dirty="0" smtClean="0"/>
              <a:t>提</a:t>
            </a:r>
            <a:r>
              <a:rPr lang="zh-TW" altLang="en-US" sz="1100" dirty="0"/>
              <a:t>供</a:t>
            </a:r>
            <a:r>
              <a:rPr lang="zh-TW" altLang="en-US" sz="1100" dirty="0" smtClean="0"/>
              <a:t>資安人才投入市場誘因，含興趣</a:t>
            </a:r>
            <a:r>
              <a:rPr lang="en-US" altLang="zh-TW" sz="1100" dirty="0" smtClean="0"/>
              <a:t>(</a:t>
            </a:r>
            <a:r>
              <a:rPr lang="zh-TW" altLang="en-US" sz="1100" dirty="0" smtClean="0"/>
              <a:t>社群競賽</a:t>
            </a:r>
            <a:r>
              <a:rPr lang="en-US" altLang="zh-TW" sz="1100" dirty="0" smtClean="0"/>
              <a:t>)</a:t>
            </a:r>
            <a:r>
              <a:rPr lang="zh-TW" altLang="en-US" sz="11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、媒合機制等</a:t>
            </a:r>
            <a:endParaRPr lang="zh-TW" altLang="en-US" sz="11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4626579" y="2077968"/>
            <a:ext cx="416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準確協助個別</a:t>
            </a:r>
            <a:r>
              <a:rPr lang="zh-TW" altLang="en-US" sz="1200" dirty="0"/>
              <a:t>企業培育人才，</a:t>
            </a:r>
            <a:r>
              <a:rPr lang="zh-TW" altLang="en-US" sz="1200" dirty="0" smtClean="0"/>
              <a:t>立即達成企業及人才雙贏目標</a:t>
            </a:r>
            <a:endParaRPr lang="zh-TW" altLang="en-US" sz="1200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4847504" y="4678324"/>
            <a:ext cx="3738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快速引入國際人才資源並製造產業國際合作機會</a:t>
            </a:r>
            <a:endParaRPr lang="zh-TW" altLang="en-US" sz="12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4796327" y="5568319"/>
            <a:ext cx="3950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直接促成產官學研人才培育合作，繼而產業攜手並打入國際市場</a:t>
            </a:r>
            <a:endParaRPr lang="zh-TW" altLang="en-US" sz="1200" dirty="0"/>
          </a:p>
        </p:txBody>
      </p:sp>
      <p:cxnSp>
        <p:nvCxnSpPr>
          <p:cNvPr id="15" name="直線單箭頭接點 14"/>
          <p:cNvCxnSpPr/>
          <p:nvPr/>
        </p:nvCxnSpPr>
        <p:spPr>
          <a:xfrm>
            <a:off x="406400" y="4583431"/>
            <a:ext cx="3545840" cy="1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338751" y="4598314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2018</a:t>
            </a:r>
            <a:endParaRPr lang="zh-TW" altLang="en-US" sz="12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3302026" y="4585177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2025</a:t>
            </a:r>
            <a:endParaRPr lang="zh-TW" altLang="en-US" sz="1200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353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大標題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策略二：聚焦利基市場並橋接國際夥伴</a:t>
            </a:r>
            <a:endParaRPr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085681106"/>
              </p:ext>
            </p:extLst>
          </p:nvPr>
        </p:nvGraphicFramePr>
        <p:xfrm>
          <a:off x="3654675" y="1242631"/>
          <a:ext cx="5143637" cy="4479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3181843778"/>
              </p:ext>
            </p:extLst>
          </p:nvPr>
        </p:nvGraphicFramePr>
        <p:xfrm>
          <a:off x="228303" y="1272800"/>
          <a:ext cx="3864171" cy="4520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447613" y="213851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/>
              <a:t>推</a:t>
            </a:r>
            <a:r>
              <a:rPr lang="zh-TW" altLang="en-US" sz="1200" b="1" dirty="0"/>
              <a:t>動</a:t>
            </a:r>
            <a:r>
              <a:rPr lang="zh-TW" altLang="en-US" sz="1200" b="1" dirty="0" smtClean="0"/>
              <a:t>進程</a:t>
            </a:r>
            <a:endParaRPr lang="zh-TW" altLang="en-US" sz="1200" b="1" dirty="0"/>
          </a:p>
        </p:txBody>
      </p:sp>
      <p:sp>
        <p:nvSpPr>
          <p:cNvPr id="9" name="文字方塊 8"/>
          <p:cNvSpPr txBox="1"/>
          <p:nvPr/>
        </p:nvSpPr>
        <p:spPr>
          <a:xfrm>
            <a:off x="4215164" y="134929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/>
              <a:t>具體措施</a:t>
            </a:r>
            <a:endParaRPr lang="zh-TW" altLang="en-US" sz="12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4687964" y="2611085"/>
            <a:ext cx="4100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/>
              <a:t>結</a:t>
            </a:r>
            <a:r>
              <a:rPr lang="zh-TW" altLang="en-US" sz="1200" dirty="0"/>
              <a:t>合</a:t>
            </a:r>
            <a:r>
              <a:rPr lang="zh-TW" altLang="en-US" sz="1200" dirty="0" smtClean="0"/>
              <a:t>我國半導體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1200" dirty="0" smtClean="0"/>
              <a:t>晶片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、資通訊產業優勢，聚焦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5+2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產業創新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含物聯網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資安需求，</a:t>
            </a:r>
            <a:r>
              <a:rPr lang="zh-TW" altLang="en-US" sz="1200" dirty="0" smtClean="0"/>
              <a:t>促進</a:t>
            </a:r>
            <a:r>
              <a:rPr lang="zh-TW" altLang="en-US" sz="1200" dirty="0"/>
              <a:t>資安產業與晶片產業的</a:t>
            </a:r>
            <a:r>
              <a:rPr lang="zh-TW" altLang="en-US" sz="1200" dirty="0" smtClean="0"/>
              <a:t>連結</a:t>
            </a:r>
            <a:endParaRPr lang="en-US" altLang="zh-TW" sz="1200" dirty="0" smtClean="0"/>
          </a:p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引導政府機關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、國營企業、關鍵基礎設施等，所採購的資訊資安軟硬體，應採適當措施，提高國內自主率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835284" y="4347217"/>
            <a:ext cx="4227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引導政府計畫投資前瞻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可產品化之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安相關技術</a:t>
            </a:r>
            <a:endPara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善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用並</a:t>
            </a:r>
            <a:r>
              <a:rPr lang="zh-TW" altLang="zh-TW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以國際級加速器扶植資安新創投入資安技術研發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4530484" y="5680570"/>
            <a:ext cx="380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引導跨國及跨域合作以提供國內外產業資安市場整體解決方案</a:t>
            </a:r>
            <a:endParaRPr lang="zh-TW" altLang="en-US" sz="1200" dirty="0"/>
          </a:p>
        </p:txBody>
      </p:sp>
      <p:cxnSp>
        <p:nvCxnSpPr>
          <p:cNvPr id="14" name="直線單箭頭接點 13"/>
          <p:cNvCxnSpPr/>
          <p:nvPr/>
        </p:nvCxnSpPr>
        <p:spPr>
          <a:xfrm>
            <a:off x="406400" y="4554856"/>
            <a:ext cx="3394481" cy="1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/>
          <p:cNvSpPr txBox="1"/>
          <p:nvPr/>
        </p:nvSpPr>
        <p:spPr>
          <a:xfrm>
            <a:off x="338751" y="456973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2018</a:t>
            </a:r>
            <a:endParaRPr lang="zh-TW" altLang="en-US" sz="12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3198395" y="455485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2025</a:t>
            </a:r>
            <a:endParaRPr lang="zh-TW" altLang="en-US" sz="1200" dirty="0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170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10439</TotalTime>
  <Words>1832</Words>
  <Application>Microsoft Office PowerPoint</Application>
  <PresentationFormat>如螢幕大小 (4:3)</PresentationFormat>
  <Paragraphs>304</Paragraphs>
  <Slides>17</Slides>
  <Notes>17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30" baseType="lpstr">
      <vt:lpstr>Helvetica Neue</vt:lpstr>
      <vt:lpstr>맑은 고딕</vt:lpstr>
      <vt:lpstr>宋体</vt:lpstr>
      <vt:lpstr>微軟正黑體</vt:lpstr>
      <vt:lpstr>新細明體</vt:lpstr>
      <vt:lpstr>標楷體</vt:lpstr>
      <vt:lpstr>Angsana New</vt:lpstr>
      <vt:lpstr>Arial</vt:lpstr>
      <vt:lpstr>Calibri</vt:lpstr>
      <vt:lpstr>Calibri Light</vt:lpstr>
      <vt:lpstr>Times New Roman</vt:lpstr>
      <vt:lpstr>Wingdings</vt:lpstr>
      <vt:lpstr>Office 佈景主題</vt:lpstr>
      <vt:lpstr>資安產業發展行動計畫</vt:lpstr>
      <vt:lpstr>大綱</vt:lpstr>
      <vt:lpstr>   緣起</vt:lpstr>
      <vt:lpstr>臺灣資安產業發展現況</vt:lpstr>
      <vt:lpstr>願景</vt:lpstr>
      <vt:lpstr>目標</vt:lpstr>
      <vt:lpstr>資安產業發展藍圖</vt:lpstr>
      <vt:lpstr>策略一：建立以需求導向之資安人才培訓體系</vt:lpstr>
      <vt:lpstr>策略二：聚焦利基市場並橋接國際夥伴</vt:lpstr>
      <vt:lpstr>策略三-建置產品淬煉場域，提供產業進軍國際所需實績</vt:lpstr>
      <vt:lpstr>策略四-活絡資安投資市場並全力拓銷國際</vt:lpstr>
      <vt:lpstr>推動組織</vt:lpstr>
      <vt:lpstr>推動機制</vt:lpstr>
      <vt:lpstr>投入經費</vt:lpstr>
      <vt:lpstr>PowerPoint 簡報</vt:lpstr>
      <vt:lpstr>PowerPoint 簡報</vt:lpstr>
      <vt:lpstr>八大關鍵基礎設施領域</vt:lpstr>
    </vt:vector>
  </TitlesOfParts>
  <Company>行政院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資通安全管理法及 後續推動進程</dc:title>
  <dc:creator>簡宏偉</dc:creator>
  <cp:lastModifiedBy>張小梅</cp:lastModifiedBy>
  <cp:revision>1419</cp:revision>
  <cp:lastPrinted>2018-03-21T01:14:35Z</cp:lastPrinted>
  <dcterms:created xsi:type="dcterms:W3CDTF">2017-02-15T09:50:36Z</dcterms:created>
  <dcterms:modified xsi:type="dcterms:W3CDTF">2018-03-21T06:26:51Z</dcterms:modified>
</cp:coreProperties>
</file>