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Default Extension="xlsx" ContentType="application/vnd.openxmlformats-officedocument.spreadsheetml.sheet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rawings/drawing3.xml" ContentType="application/vnd.openxmlformats-officedocument.drawingml.chartshapes+xml"/>
  <Default Extension="png" ContentType="image/png"/>
  <Override PartName="/ppt/theme/themeOverride8.xml" ContentType="application/vnd.openxmlformats-officedocument.themeOverr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theme/themeOverride6.xml" ContentType="application/vnd.openxmlformats-officedocument.themeOverr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theme/themeOverride7.xml" ContentType="application/vnd.openxmlformats-officedocument.themeOverr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59" r:id="rId4"/>
    <p:sldId id="295" r:id="rId5"/>
    <p:sldId id="261" r:id="rId6"/>
    <p:sldId id="262" r:id="rId7"/>
    <p:sldId id="263" r:id="rId8"/>
    <p:sldId id="296" r:id="rId9"/>
    <p:sldId id="265" r:id="rId10"/>
    <p:sldId id="266" r:id="rId11"/>
    <p:sldId id="299" r:id="rId12"/>
    <p:sldId id="317" r:id="rId13"/>
    <p:sldId id="318" r:id="rId14"/>
    <p:sldId id="319" r:id="rId15"/>
    <p:sldId id="320" r:id="rId16"/>
    <p:sldId id="321" r:id="rId17"/>
    <p:sldId id="310" r:id="rId18"/>
    <p:sldId id="311" r:id="rId19"/>
    <p:sldId id="273" r:id="rId20"/>
    <p:sldId id="274" r:id="rId21"/>
    <p:sldId id="312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308" r:id="rId32"/>
    <p:sldId id="313" r:id="rId33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1F029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76" y="5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27963;&#38913;&#31807;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&#27963;&#38913;&#31807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&#27963;&#38913;&#31807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1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Microsoft_Office_Excel____2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3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4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5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6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7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26481;&#21332;&#21313;&#22283;&#32317;&#39636;&#32147;&#28639;&#36039;&#26009;\&#21488;&#28771;&#23565;&#30446;&#27161;&#24066;&#22580;&#36914;&#21475;&#24773;&#24418;.xlsx" TargetMode="External"/><Relationship Id="rId1" Type="http://schemas.openxmlformats.org/officeDocument/2006/relationships/themeOverride" Target="../theme/themeOverride8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4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5.7905074365704294E-2"/>
          <c:y val="0.19283008152042183"/>
          <c:w val="0.92427734184893851"/>
          <c:h val="0.68746340478424306"/>
        </c:manualLayout>
      </c:layout>
      <c:barChart>
        <c:barDir val="col"/>
        <c:grouping val="clustered"/>
        <c:ser>
          <c:idx val="0"/>
          <c:order val="0"/>
          <c:tx>
            <c:strRef>
              <c:f>工作表1!$H$2</c:f>
              <c:strCache>
                <c:ptCount val="1"/>
                <c:pt idx="0">
                  <c:v>2014年12月</c:v>
                </c:pt>
              </c:strCache>
            </c:strRef>
          </c:tx>
          <c:spPr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6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工作表1!$G$3:$G$8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菲律賓</c:v>
                </c:pt>
                <c:pt idx="5">
                  <c:v>越南</c:v>
                </c:pt>
              </c:strCache>
            </c:strRef>
          </c:cat>
          <c:val>
            <c:numRef>
              <c:f>工作表1!$H$3:$H$8</c:f>
              <c:numCache>
                <c:formatCode>General</c:formatCode>
                <c:ptCount val="6"/>
                <c:pt idx="0">
                  <c:v>3.9</c:v>
                </c:pt>
                <c:pt idx="1">
                  <c:v>4.5</c:v>
                </c:pt>
                <c:pt idx="2">
                  <c:v>5.3</c:v>
                </c:pt>
                <c:pt idx="3">
                  <c:v>5.8</c:v>
                </c:pt>
                <c:pt idx="4">
                  <c:v>6.4</c:v>
                </c:pt>
                <c:pt idx="5">
                  <c:v>5.7</c:v>
                </c:pt>
              </c:numCache>
            </c:numRef>
          </c:val>
        </c:ser>
        <c:ser>
          <c:idx val="1"/>
          <c:order val="1"/>
          <c:tx>
            <c:strRef>
              <c:f>工作表1!$I$2</c:f>
              <c:strCache>
                <c:ptCount val="1"/>
                <c:pt idx="0">
                  <c:v>2015年7月</c:v>
                </c:pt>
              </c:strCache>
            </c:strRef>
          </c:tx>
          <c:spPr>
            <a:gradFill>
              <a:gsLst>
                <a:gs pos="0">
                  <a:schemeClr val="accent2"/>
                </a:gs>
                <a:gs pos="100000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zh-TW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工作表1!$G$3:$G$8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菲律賓</c:v>
                </c:pt>
                <c:pt idx="5">
                  <c:v>越南</c:v>
                </c:pt>
              </c:strCache>
            </c:strRef>
          </c:cat>
          <c:val>
            <c:numRef>
              <c:f>工作表1!$I$3:$I$8</c:f>
              <c:numCache>
                <c:formatCode>General</c:formatCode>
                <c:ptCount val="6"/>
                <c:pt idx="0">
                  <c:v>3.4</c:v>
                </c:pt>
                <c:pt idx="1">
                  <c:v>3.6</c:v>
                </c:pt>
                <c:pt idx="2">
                  <c:v>4.7</c:v>
                </c:pt>
                <c:pt idx="3">
                  <c:v>5.5</c:v>
                </c:pt>
                <c:pt idx="4">
                  <c:v>6.3</c:v>
                </c:pt>
                <c:pt idx="5">
                  <c:v>6.2</c:v>
                </c:pt>
              </c:numCache>
            </c:numRef>
          </c:val>
        </c:ser>
        <c:axId val="66615168"/>
        <c:axId val="66797568"/>
      </c:barChart>
      <c:catAx>
        <c:axId val="66615168"/>
        <c:scaling>
          <c:orientation val="minMax"/>
        </c:scaling>
        <c:axPos val="b"/>
        <c:numFmt formatCode="#,##0.0_ " sourceLinked="0"/>
        <c:tickLblPos val="nextTo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66797568"/>
        <c:crosses val="autoZero"/>
        <c:auto val="1"/>
        <c:lblAlgn val="ctr"/>
        <c:lblOffset val="100"/>
      </c:catAx>
      <c:valAx>
        <c:axId val="66797568"/>
        <c:scaling>
          <c:orientation val="minMax"/>
        </c:scaling>
        <c:axPos val="l"/>
        <c:numFmt formatCode="#,##0.0_);[Red]\(#,##0.0\)" sourceLinked="0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666151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1055767648235702E-2"/>
          <c:y val="0.26645775351325535"/>
          <c:w val="0.12846941056163663"/>
          <c:h val="0.11289168734799387"/>
        </c:manualLayout>
      </c:layout>
      <c:spPr>
        <a:ln>
          <a:solidFill>
            <a:schemeClr val="accent1"/>
          </a:solidFill>
        </a:ln>
      </c:spPr>
      <c:txPr>
        <a:bodyPr/>
        <a:lstStyle/>
        <a:p>
          <a:pPr>
            <a:defRPr sz="1200"/>
          </a:pPr>
          <a:endParaRPr lang="zh-TW"/>
        </a:p>
      </c:txPr>
    </c:legend>
    <c:plotVisOnly val="1"/>
    <c:dispBlanksAs val="gap"/>
  </c:chart>
  <c:spPr>
    <a:noFill/>
    <a:ln>
      <a:noFill/>
    </a:ln>
  </c:sp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6.5065167810959224E-2"/>
          <c:y val="0.16176510982607112"/>
          <c:w val="0.81828425749329292"/>
          <c:h val="0.73526704230022999"/>
        </c:manualLayout>
      </c:layout>
      <c:barChart>
        <c:barDir val="col"/>
        <c:grouping val="clustered"/>
        <c:ser>
          <c:idx val="0"/>
          <c:order val="0"/>
          <c:tx>
            <c:strRef>
              <c:f>工作表2!$J$4</c:f>
              <c:strCache>
                <c:ptCount val="1"/>
                <c:pt idx="0">
                  <c:v>2010</c:v>
                </c:pt>
              </c:strCache>
            </c:strRef>
          </c:tx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工作表2!$K$4:$P$4</c:f>
              <c:numCache>
                <c:formatCode>0.00_ </c:formatCode>
                <c:ptCount val="6"/>
                <c:pt idx="0">
                  <c:v>26.488053055791184</c:v>
                </c:pt>
                <c:pt idx="1">
                  <c:v>37.103104231046416</c:v>
                </c:pt>
                <c:pt idx="2">
                  <c:v>33.031960345839771</c:v>
                </c:pt>
                <c:pt idx="3">
                  <c:v>40.105692319112983</c:v>
                </c:pt>
                <c:pt idx="4">
                  <c:v>21.233226033927682</c:v>
                </c:pt>
                <c:pt idx="5">
                  <c:v>27.23</c:v>
                </c:pt>
              </c:numCache>
            </c:numRef>
          </c:val>
        </c:ser>
        <c:ser>
          <c:idx val="1"/>
          <c:order val="1"/>
          <c:tx>
            <c:strRef>
              <c:f>工作表2!$J$5</c:f>
              <c:strCache>
                <c:ptCount val="1"/>
                <c:pt idx="0">
                  <c:v>2011</c:v>
                </c:pt>
              </c:strCache>
            </c:strRef>
          </c:tx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工作表2!$K$5:$P$5</c:f>
              <c:numCache>
                <c:formatCode>0.00_ </c:formatCode>
                <c:ptCount val="6"/>
                <c:pt idx="0">
                  <c:v>17.682437515585583</c:v>
                </c:pt>
                <c:pt idx="1">
                  <c:v>24.257547014142379</c:v>
                </c:pt>
                <c:pt idx="2">
                  <c:v>13.90396159397762</c:v>
                </c:pt>
                <c:pt idx="3">
                  <c:v>30.79113997654682</c:v>
                </c:pt>
                <c:pt idx="4">
                  <c:v>25.882481553758829</c:v>
                </c:pt>
                <c:pt idx="5">
                  <c:v>9.91</c:v>
                </c:pt>
              </c:numCache>
            </c:numRef>
          </c:val>
        </c:ser>
        <c:ser>
          <c:idx val="2"/>
          <c:order val="2"/>
          <c:tx>
            <c:strRef>
              <c:f>工作表2!$J$6</c:f>
              <c:strCache>
                <c:ptCount val="1"/>
                <c:pt idx="0">
                  <c:v>2012</c:v>
                </c:pt>
              </c:strCache>
            </c:strRef>
          </c:tx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工作表2!$K$6:$P$6</c:f>
              <c:numCache>
                <c:formatCode>0.00_ </c:formatCode>
                <c:ptCount val="6"/>
                <c:pt idx="0">
                  <c:v>3.8185121468676142</c:v>
                </c:pt>
                <c:pt idx="1">
                  <c:v>9.7765370410794148</c:v>
                </c:pt>
                <c:pt idx="2">
                  <c:v>4.7709591070928434</c:v>
                </c:pt>
                <c:pt idx="3">
                  <c:v>8.0341537601461042</c:v>
                </c:pt>
                <c:pt idx="4">
                  <c:v>6.5972523010170754</c:v>
                </c:pt>
                <c:pt idx="5">
                  <c:v>2.61</c:v>
                </c:pt>
              </c:numCache>
            </c:numRef>
          </c:val>
        </c:ser>
        <c:ser>
          <c:idx val="3"/>
          <c:order val="3"/>
          <c:tx>
            <c:strRef>
              <c:f>工作表2!$J$7</c:f>
              <c:strCache>
                <c:ptCount val="1"/>
                <c:pt idx="0">
                  <c:v>2013</c:v>
                </c:pt>
              </c:strCache>
            </c:strRef>
          </c:tx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工作表2!$K$7:$P$7</c:f>
              <c:numCache>
                <c:formatCode>0.00_ </c:formatCode>
                <c:ptCount val="6"/>
                <c:pt idx="0">
                  <c:v>-1.7932244392586116</c:v>
                </c:pt>
                <c:pt idx="1">
                  <c:v>-0.74980956518522213</c:v>
                </c:pt>
                <c:pt idx="2">
                  <c:v>4.7858660787823526</c:v>
                </c:pt>
                <c:pt idx="3">
                  <c:v>-2.6408810010447152</c:v>
                </c:pt>
                <c:pt idx="4">
                  <c:v>16.11097947637559</c:v>
                </c:pt>
                <c:pt idx="5">
                  <c:v>0.19</c:v>
                </c:pt>
              </c:numCache>
            </c:numRef>
          </c:val>
        </c:ser>
        <c:ser>
          <c:idx val="4"/>
          <c:order val="4"/>
          <c:tx>
            <c:strRef>
              <c:f>工作表2!$J$8</c:f>
              <c:strCache>
                <c:ptCount val="1"/>
                <c:pt idx="0">
                  <c:v>2014</c:v>
                </c:pt>
              </c:strCache>
            </c:strRef>
          </c:tx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工作表2!$K$8:$P$8</c:f>
              <c:numCache>
                <c:formatCode>0.00_ </c:formatCode>
                <c:ptCount val="6"/>
                <c:pt idx="0">
                  <c:v>-1.8371254868612685</c:v>
                </c:pt>
                <c:pt idx="1">
                  <c:v>-8.628575633161768</c:v>
                </c:pt>
                <c:pt idx="2">
                  <c:v>1.4383556129168751</c:v>
                </c:pt>
                <c:pt idx="3">
                  <c:v>-4.5276287295157509</c:v>
                </c:pt>
                <c:pt idx="4">
                  <c:v>12.051466414380327</c:v>
                </c:pt>
                <c:pt idx="5">
                  <c:v>4.3499999999999996</c:v>
                </c:pt>
              </c:numCache>
            </c:numRef>
          </c:val>
        </c:ser>
        <c:ser>
          <c:idx val="5"/>
          <c:order val="5"/>
          <c:tx>
            <c:strRef>
              <c:f>工作表2!$J$9</c:f>
              <c:strCache>
                <c:ptCount val="1"/>
                <c:pt idx="0">
                  <c:v>2015*</c:v>
                </c:pt>
              </c:strCache>
            </c:strRef>
          </c:tx>
          <c:dLbls>
            <c:numFmt formatCode="#,##0.0_ 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/>
                </a:pPr>
                <a:endParaRPr lang="zh-TW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工作表2!$K$3:$P$3</c:f>
              <c:strCache>
                <c:ptCount val="6"/>
                <c:pt idx="0">
                  <c:v>新加坡</c:v>
                </c:pt>
                <c:pt idx="1">
                  <c:v>泰國</c:v>
                </c:pt>
                <c:pt idx="2">
                  <c:v>馬來西亞</c:v>
                </c:pt>
                <c:pt idx="3">
                  <c:v>印尼</c:v>
                </c:pt>
                <c:pt idx="4">
                  <c:v>越南</c:v>
                </c:pt>
                <c:pt idx="5">
                  <c:v>菲律賓</c:v>
                </c:pt>
              </c:strCache>
            </c:strRef>
          </c:cat>
          <c:val>
            <c:numRef>
              <c:f>工作表2!$K$9:$P$9</c:f>
              <c:numCache>
                <c:formatCode>0.00_ </c:formatCode>
                <c:ptCount val="6"/>
                <c:pt idx="0">
                  <c:v>-21.9</c:v>
                </c:pt>
                <c:pt idx="1">
                  <c:v>-9.5</c:v>
                </c:pt>
                <c:pt idx="2">
                  <c:v>-12.1</c:v>
                </c:pt>
                <c:pt idx="3">
                  <c:v>-17.899999999999999</c:v>
                </c:pt>
                <c:pt idx="4">
                  <c:v>16.133426475724743</c:v>
                </c:pt>
                <c:pt idx="5">
                  <c:v>-4.3</c:v>
                </c:pt>
              </c:numCache>
            </c:numRef>
          </c:val>
        </c:ser>
        <c:axId val="73028736"/>
        <c:axId val="73031040"/>
      </c:barChart>
      <c:catAx>
        <c:axId val="73028736"/>
        <c:scaling>
          <c:orientation val="minMax"/>
        </c:scaling>
        <c:axPos val="b"/>
        <c:numFmt formatCode="General" sourceLinked="0"/>
        <c:tickLblPos val="low"/>
        <c:txPr>
          <a:bodyPr/>
          <a:lstStyle/>
          <a:p>
            <a:pPr>
              <a:defRPr sz="1400" b="1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73031040"/>
        <c:crosses val="autoZero"/>
        <c:auto val="1"/>
        <c:lblAlgn val="ctr"/>
        <c:lblOffset val="100"/>
      </c:catAx>
      <c:valAx>
        <c:axId val="73031040"/>
        <c:scaling>
          <c:orientation val="minMax"/>
        </c:scaling>
        <c:axPos val="l"/>
        <c:numFmt formatCode="0_ " sourceLinked="0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73028736"/>
        <c:crosses val="autoZero"/>
        <c:crossBetween val="between"/>
      </c:valAx>
      <c:spPr>
        <a:ln>
          <a:noFill/>
        </a:ln>
      </c:spPr>
    </c:plotArea>
    <c:legend>
      <c:legendPos val="r"/>
      <c:layout>
        <c:manualLayout>
          <c:xMode val="edge"/>
          <c:yMode val="edge"/>
          <c:x val="0.89522302026716349"/>
          <c:y val="0.21838835409952403"/>
          <c:w val="9.6571880784965966E-2"/>
          <c:h val="0.68923214864867932"/>
        </c:manualLayout>
      </c:layout>
      <c:txPr>
        <a:bodyPr/>
        <a:lstStyle/>
        <a:p>
          <a:pPr>
            <a:defRPr sz="1400"/>
          </a:pPr>
          <a:endParaRPr lang="zh-TW"/>
        </a:p>
      </c:txPr>
    </c:legend>
    <c:plotVisOnly val="1"/>
    <c:dispBlanksAs val="gap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plotArea>
      <c:layout>
        <c:manualLayout>
          <c:layoutTarget val="inner"/>
          <c:xMode val="edge"/>
          <c:yMode val="edge"/>
          <c:x val="5.624400026919707E-2"/>
          <c:y val="0.21684808508884046"/>
          <c:w val="0.84813050676357793"/>
          <c:h val="0.7157734262274813"/>
        </c:manualLayout>
      </c:layout>
      <c:barChart>
        <c:barDir val="col"/>
        <c:grouping val="clustered"/>
        <c:ser>
          <c:idx val="0"/>
          <c:order val="0"/>
          <c:tx>
            <c:strRef>
              <c:f>工作表5!$B$9</c:f>
              <c:strCache>
                <c:ptCount val="1"/>
                <c:pt idx="0">
                  <c:v>2010 </c:v>
                </c:pt>
              </c:strCache>
            </c:strRef>
          </c:tx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工作表5!$B$10:$B$15</c:f>
              <c:numCache>
                <c:formatCode>0.00</c:formatCode>
                <c:ptCount val="6"/>
                <c:pt idx="0" formatCode="General">
                  <c:v>37.190000000000012</c:v>
                </c:pt>
                <c:pt idx="1">
                  <c:v>17.221319900331974</c:v>
                </c:pt>
                <c:pt idx="2">
                  <c:v>30.035386954284071</c:v>
                </c:pt>
                <c:pt idx="3">
                  <c:v>30.897639069090243</c:v>
                </c:pt>
                <c:pt idx="4">
                  <c:v>40.385827423488486</c:v>
                </c:pt>
                <c:pt idx="5" formatCode="General">
                  <c:v>29.810531647378504</c:v>
                </c:pt>
              </c:numCache>
            </c:numRef>
          </c:val>
        </c:ser>
        <c:ser>
          <c:idx val="1"/>
          <c:order val="1"/>
          <c:tx>
            <c:strRef>
              <c:f>工作表5!$C$9</c:f>
              <c:strCache>
                <c:ptCount val="1"/>
                <c:pt idx="0">
                  <c:v>2011 </c:v>
                </c:pt>
              </c:strCache>
            </c:strRef>
          </c:tx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工作表5!$C$10:$C$15</c:f>
              <c:numCache>
                <c:formatCode>0.00</c:formatCode>
                <c:ptCount val="6"/>
                <c:pt idx="0" formatCode="General">
                  <c:v>22.830000000000005</c:v>
                </c:pt>
                <c:pt idx="1">
                  <c:v>16.939761864464021</c:v>
                </c:pt>
                <c:pt idx="2">
                  <c:v>22.877078089144536</c:v>
                </c:pt>
                <c:pt idx="3">
                  <c:v>8.5117590574940198</c:v>
                </c:pt>
                <c:pt idx="4">
                  <c:v>9.0741183857012686</c:v>
                </c:pt>
                <c:pt idx="5" formatCode="General">
                  <c:v>35.191076160158261</c:v>
                </c:pt>
              </c:numCache>
            </c:numRef>
          </c:val>
        </c:ser>
        <c:ser>
          <c:idx val="2"/>
          <c:order val="2"/>
          <c:tx>
            <c:strRef>
              <c:f>工作表5!$D$9</c:f>
              <c:strCache>
                <c:ptCount val="1"/>
                <c:pt idx="0">
                  <c:v>2012 </c:v>
                </c:pt>
              </c:strCache>
            </c:strRef>
          </c:tx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工作表5!$D$10:$D$15</c:f>
              <c:numCache>
                <c:formatCode>0.00</c:formatCode>
                <c:ptCount val="6"/>
                <c:pt idx="0" formatCode="General">
                  <c:v>9.7100000000000009</c:v>
                </c:pt>
                <c:pt idx="1">
                  <c:v>9.3451455981918841</c:v>
                </c:pt>
                <c:pt idx="2">
                  <c:v>20.05416039104372</c:v>
                </c:pt>
                <c:pt idx="3">
                  <c:v>-1.2652629917595082</c:v>
                </c:pt>
                <c:pt idx="4">
                  <c:v>5.0185063498917133</c:v>
                </c:pt>
                <c:pt idx="5" formatCode="General">
                  <c:v>10.053299083416277</c:v>
                </c:pt>
              </c:numCache>
            </c:numRef>
          </c:val>
        </c:ser>
        <c:ser>
          <c:idx val="3"/>
          <c:order val="3"/>
          <c:tx>
            <c:strRef>
              <c:f>工作表5!$E$9</c:f>
              <c:strCache>
                <c:ptCount val="1"/>
                <c:pt idx="0">
                  <c:v>2013 </c:v>
                </c:pt>
              </c:strCache>
            </c:strRef>
          </c:tx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工作表5!$E$10:$E$15</c:f>
              <c:numCache>
                <c:formatCode>0.00</c:formatCode>
                <c:ptCount val="6"/>
                <c:pt idx="0" formatCode="General">
                  <c:v>3.9299999999999997</c:v>
                </c:pt>
                <c:pt idx="1">
                  <c:v>3.0962252903289578</c:v>
                </c:pt>
                <c:pt idx="2">
                  <c:v>19.572600233505199</c:v>
                </c:pt>
                <c:pt idx="3">
                  <c:v>4.715877642120847</c:v>
                </c:pt>
                <c:pt idx="4">
                  <c:v>-14.177571816878986</c:v>
                </c:pt>
                <c:pt idx="5" formatCode="General">
                  <c:v>3.6030436677695352</c:v>
                </c:pt>
              </c:numCache>
            </c:numRef>
          </c:val>
        </c:ser>
        <c:ser>
          <c:idx val="4"/>
          <c:order val="4"/>
          <c:tx>
            <c:strRef>
              <c:f>工作表5!$F$9</c:f>
              <c:strCache>
                <c:ptCount val="1"/>
                <c:pt idx="0">
                  <c:v>2014 </c:v>
                </c:pt>
              </c:strCache>
            </c:strRef>
          </c:tx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工作表5!$F$10:$F$15</c:f>
              <c:numCache>
                <c:formatCode>0.00</c:formatCode>
                <c:ptCount val="6"/>
                <c:pt idx="0" formatCode="General">
                  <c:v>1.29</c:v>
                </c:pt>
                <c:pt idx="1">
                  <c:v>-3.2493103238336873</c:v>
                </c:pt>
                <c:pt idx="2">
                  <c:v>11.42581308270405</c:v>
                </c:pt>
                <c:pt idx="3">
                  <c:v>-0.49538371070013687</c:v>
                </c:pt>
                <c:pt idx="4">
                  <c:v>-5.6611574357913774</c:v>
                </c:pt>
                <c:pt idx="5" formatCode="General">
                  <c:v>3.1471019285093136</c:v>
                </c:pt>
              </c:numCache>
            </c:numRef>
          </c:val>
        </c:ser>
        <c:ser>
          <c:idx val="5"/>
          <c:order val="5"/>
          <c:tx>
            <c:strRef>
              <c:f>工作表5!$G$9</c:f>
              <c:strCache>
                <c:ptCount val="1"/>
                <c:pt idx="0">
                  <c:v>2015</c:v>
                </c:pt>
              </c:strCache>
            </c:strRef>
          </c:tx>
          <c:dLbls>
            <c:numFmt formatCode="#,##0.0_ 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zh-TW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工作表5!$A$10:$A$15</c:f>
              <c:strCache>
                <c:ptCount val="6"/>
                <c:pt idx="0">
                  <c:v>臺灣</c:v>
                </c:pt>
                <c:pt idx="1">
                  <c:v>歐盟</c:v>
                </c:pt>
                <c:pt idx="2">
                  <c:v>中國大陸</c:v>
                </c:pt>
                <c:pt idx="3">
                  <c:v>美國</c:v>
                </c:pt>
                <c:pt idx="4">
                  <c:v>日本</c:v>
                </c:pt>
                <c:pt idx="5">
                  <c:v>韓國</c:v>
                </c:pt>
              </c:strCache>
            </c:strRef>
          </c:cat>
          <c:val>
            <c:numRef>
              <c:f>工作表5!$G$10:$G$15</c:f>
              <c:numCache>
                <c:formatCode>General</c:formatCode>
                <c:ptCount val="6"/>
                <c:pt idx="0">
                  <c:v>-10.360000000000005</c:v>
                </c:pt>
                <c:pt idx="1">
                  <c:v>-12.56</c:v>
                </c:pt>
                <c:pt idx="2">
                  <c:v>9.68</c:v>
                </c:pt>
                <c:pt idx="3">
                  <c:v>-3.94</c:v>
                </c:pt>
                <c:pt idx="4">
                  <c:v>-5.53</c:v>
                </c:pt>
                <c:pt idx="5">
                  <c:v>-13.950000000000005</c:v>
                </c:pt>
              </c:numCache>
            </c:numRef>
          </c:val>
        </c:ser>
        <c:axId val="39712640"/>
        <c:axId val="39714176"/>
      </c:barChart>
      <c:catAx>
        <c:axId val="39712640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400" b="1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39714176"/>
        <c:crosses val="autoZero"/>
        <c:auto val="1"/>
        <c:lblAlgn val="ctr"/>
        <c:lblOffset val="100"/>
      </c:catAx>
      <c:valAx>
        <c:axId val="39714176"/>
        <c:scaling>
          <c:orientation val="minMax"/>
        </c:scaling>
        <c:axPos val="l"/>
        <c:numFmt formatCode="#,##0_ " sourceLinked="0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397126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91941724207550979"/>
          <c:y val="0.29460976616350082"/>
          <c:w val="7.2377629719362013E-2"/>
          <c:h val="0.49878275357222657"/>
        </c:manualLayout>
      </c:layout>
      <c:txPr>
        <a:bodyPr/>
        <a:lstStyle/>
        <a:p>
          <a:pPr>
            <a:defRPr sz="1400"/>
          </a:pPr>
          <a:endParaRPr lang="zh-TW"/>
        </a:p>
      </c:txPr>
    </c:legend>
    <c:plotVisOnly val="1"/>
    <c:dispBlanksAs val="gap"/>
  </c:chart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hart>
    <c:plotArea>
      <c:layout>
        <c:manualLayout>
          <c:layoutTarget val="inner"/>
          <c:xMode val="edge"/>
          <c:yMode val="edge"/>
          <c:x val="0.12656618654499543"/>
          <c:y val="3.6312237830267595E-2"/>
          <c:w val="0.77856985680983215"/>
          <c:h val="0.84185663912851305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出口值</c:v>
                </c:pt>
              </c:strCache>
            </c:strRef>
          </c:tx>
          <c:cat>
            <c:numRef>
              <c:f>工作表1!$A$2:$A$10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工作表1!$B$2:$B$10</c:f>
              <c:numCache>
                <c:formatCode>#,##0_ </c:formatCode>
                <c:ptCount val="9"/>
                <c:pt idx="0">
                  <c:v>311.93638999999968</c:v>
                </c:pt>
                <c:pt idx="1">
                  <c:v>363.01594</c:v>
                </c:pt>
                <c:pt idx="2">
                  <c:v>389.27474000000001</c:v>
                </c:pt>
                <c:pt idx="3">
                  <c:v>305.86685</c:v>
                </c:pt>
                <c:pt idx="4">
                  <c:v>419.62403</c:v>
                </c:pt>
                <c:pt idx="5">
                  <c:v>515.42067999999961</c:v>
                </c:pt>
                <c:pt idx="6">
                  <c:v>565.47576000000004</c:v>
                </c:pt>
                <c:pt idx="7">
                  <c:v>587.69278999999995</c:v>
                </c:pt>
                <c:pt idx="8">
                  <c:v>595.8160699999994</c:v>
                </c:pt>
              </c:numCache>
            </c:numRef>
          </c:val>
        </c:ser>
        <c:axId val="64553728"/>
        <c:axId val="64555264"/>
      </c:barChart>
      <c:lineChart>
        <c:grouping val="standard"/>
        <c:ser>
          <c:idx val="2"/>
          <c:order val="1"/>
          <c:tx>
            <c:strRef>
              <c:f>工作表1!$D$1</c:f>
              <c:strCache>
                <c:ptCount val="1"/>
                <c:pt idx="0">
                  <c:v>成長率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square"/>
            <c:size val="5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altLang="en-US" smtClean="0"/>
                      <a:t>1.</a:t>
                    </a:r>
                    <a:r>
                      <a:rPr lang="en-US" altLang="zh-TW" smtClean="0"/>
                      <a:t>3</a:t>
                    </a:r>
                    <a:r>
                      <a:rPr lang="en-US" altLang="en-US" smtClean="0"/>
                      <a:t>%</a:t>
                    </a:r>
                    <a:endParaRPr lang="en-US" altLang="en-US"/>
                  </a:p>
                </c:rich>
              </c:tx>
              <c:dLblPos val="b"/>
              <c:showVal val="1"/>
            </c:dLbl>
            <c:numFmt formatCode="0.0%" sourceLinked="0"/>
            <c:spPr>
              <a:noFill/>
              <a:ln>
                <a:noFill/>
              </a:ln>
              <a:effectLst/>
            </c:spPr>
            <c:dLblPos val="b"/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工作表1!$A$2:$A$10</c:f>
              <c:numCache>
                <c:formatCode>General</c:formatCode>
                <c:ptCount val="9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</c:numCache>
            </c:numRef>
          </c:cat>
          <c:val>
            <c:numRef>
              <c:f>工作表1!$D$2:$D$10</c:f>
              <c:numCache>
                <c:formatCode>0.00%</c:formatCode>
                <c:ptCount val="9"/>
                <c:pt idx="0">
                  <c:v>0.13995089171839509</c:v>
                </c:pt>
                <c:pt idx="1">
                  <c:v>0.16374989144421409</c:v>
                </c:pt>
                <c:pt idx="2">
                  <c:v>7.2335115642580203E-2</c:v>
                </c:pt>
                <c:pt idx="3">
                  <c:v>-0.21426484030276413</c:v>
                </c:pt>
                <c:pt idx="4">
                  <c:v>0.37191732284816098</c:v>
                </c:pt>
                <c:pt idx="5">
                  <c:v>0.22829162095411892</c:v>
                </c:pt>
                <c:pt idx="6">
                  <c:v>9.7115001283999594E-2</c:v>
                </c:pt>
                <c:pt idx="7">
                  <c:v>3.9289093488286818E-2</c:v>
                </c:pt>
                <c:pt idx="8">
                  <c:v>1.3822323734820707E-2</c:v>
                </c:pt>
              </c:numCache>
            </c:numRef>
          </c:val>
        </c:ser>
        <c:marker val="1"/>
        <c:axId val="64567168"/>
        <c:axId val="64565632"/>
      </c:lineChart>
      <c:catAx>
        <c:axId val="64553728"/>
        <c:scaling>
          <c:orientation val="minMax"/>
        </c:scaling>
        <c:axPos val="b"/>
        <c:numFmt formatCode="General" sourceLinked="1"/>
        <c:tickLblPos val="nextTo"/>
        <c:crossAx val="64555264"/>
        <c:crosses val="autoZero"/>
        <c:auto val="1"/>
        <c:lblAlgn val="ctr"/>
        <c:lblOffset val="100"/>
      </c:catAx>
      <c:valAx>
        <c:axId val="64555264"/>
        <c:scaling>
          <c:orientation val="minMax"/>
          <c:max val="600"/>
        </c:scaling>
        <c:axPos val="l"/>
        <c:title>
          <c:tx>
            <c:rich>
              <a:bodyPr rot="0" vert="wordArtVertRtl"/>
              <a:lstStyle/>
              <a:p>
                <a:pPr>
                  <a:defRPr>
                    <a:latin typeface="標楷體" panose="03000509000000000000" pitchFamily="65" charset="-120"/>
                    <a:ea typeface="標楷體" panose="03000509000000000000" pitchFamily="65" charset="-120"/>
                  </a:defRPr>
                </a:pPr>
                <a:r>
                  <a:rPr lang="zh-TW">
                    <a:latin typeface="標楷體" panose="03000509000000000000" pitchFamily="65" charset="-120"/>
                    <a:ea typeface="標楷體" panose="03000509000000000000" pitchFamily="65" charset="-120"/>
                  </a:rPr>
                  <a:t>億美元</a:t>
                </a:r>
              </a:p>
            </c:rich>
          </c:tx>
          <c:layout/>
        </c:title>
        <c:numFmt formatCode="#,##0_ " sourceLinked="1"/>
        <c:tickLblPos val="nextTo"/>
        <c:crossAx val="64553728"/>
        <c:crosses val="autoZero"/>
        <c:crossBetween val="between"/>
      </c:valAx>
      <c:valAx>
        <c:axId val="64565632"/>
        <c:scaling>
          <c:orientation val="minMax"/>
        </c:scaling>
        <c:axPos val="r"/>
        <c:numFmt formatCode="0%" sourceLinked="0"/>
        <c:tickLblPos val="nextTo"/>
        <c:crossAx val="64567168"/>
        <c:crosses val="max"/>
        <c:crossBetween val="between"/>
      </c:valAx>
      <c:catAx>
        <c:axId val="64567168"/>
        <c:scaling>
          <c:orientation val="minMax"/>
        </c:scaling>
        <c:delete val="1"/>
        <c:axPos val="b"/>
        <c:numFmt formatCode="General" sourceLinked="1"/>
        <c:tickLblPos val="none"/>
        <c:crossAx val="64565632"/>
        <c:crosses val="autoZero"/>
        <c:auto val="1"/>
        <c:lblAlgn val="ctr"/>
        <c:lblOffset val="100"/>
      </c:catAx>
    </c:plotArea>
    <c:legend>
      <c:legendPos val="r"/>
      <c:layout>
        <c:manualLayout>
          <c:xMode val="edge"/>
          <c:yMode val="edge"/>
          <c:x val="0.13503316215461378"/>
          <c:y val="0.10136852045586671"/>
          <c:w val="0.21198294920778521"/>
          <c:h val="0.15416859071426028"/>
        </c:manualLayout>
      </c:layout>
      <c:spPr>
        <a:ln>
          <a:solidFill>
            <a:schemeClr val="tx1">
              <a:lumMod val="50000"/>
              <a:lumOff val="50000"/>
            </a:schemeClr>
          </a:solidFill>
        </a:ln>
      </c:spPr>
      <c:txPr>
        <a:bodyPr/>
        <a:lstStyle/>
        <a:p>
          <a:pPr>
            <a:defRPr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8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ser>
          <c:idx val="2"/>
          <c:order val="0"/>
          <c:tx>
            <c:strRef>
              <c:f>市占率!$A$22</c:f>
              <c:strCache>
                <c:ptCount val="1"/>
                <c:pt idx="0">
                  <c:v>中國</c:v>
                </c:pt>
              </c:strCache>
            </c:strRef>
          </c:tx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市占率!$B$22:$K$22</c:f>
              <c:numCache>
                <c:formatCode>0.00_ </c:formatCode>
                <c:ptCount val="10"/>
                <c:pt idx="0">
                  <c:v>10.438030822597016</c:v>
                </c:pt>
                <c:pt idx="1">
                  <c:v>11.427768961662647</c:v>
                </c:pt>
                <c:pt idx="2">
                  <c:v>12.371153667538614</c:v>
                </c:pt>
                <c:pt idx="3">
                  <c:v>11.843141404045094</c:v>
                </c:pt>
                <c:pt idx="4">
                  <c:v>13.242555722614876</c:v>
                </c:pt>
                <c:pt idx="5">
                  <c:v>13.492778430570098</c:v>
                </c:pt>
                <c:pt idx="6">
                  <c:v>13.648831224138192</c:v>
                </c:pt>
                <c:pt idx="7">
                  <c:v>14.680412197831183</c:v>
                </c:pt>
                <c:pt idx="8">
                  <c:v>16.451531952945782</c:v>
                </c:pt>
                <c:pt idx="9">
                  <c:v>16.950118748889526</c:v>
                </c:pt>
              </c:numCache>
            </c:numRef>
          </c:val>
        </c:ser>
        <c:ser>
          <c:idx val="3"/>
          <c:order val="1"/>
          <c:tx>
            <c:strRef>
              <c:f>市占率!$A$23</c:f>
              <c:strCache>
                <c:ptCount val="1"/>
                <c:pt idx="0">
                  <c:v>日本</c:v>
                </c:pt>
              </c:strCache>
            </c:strRef>
          </c:tx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市占率!$B$23:$K$23</c:f>
              <c:numCache>
                <c:formatCode>0.00_ </c:formatCode>
                <c:ptCount val="10"/>
                <c:pt idx="0">
                  <c:v>14.029772717493239</c:v>
                </c:pt>
                <c:pt idx="1">
                  <c:v>12.294930353049535</c:v>
                </c:pt>
                <c:pt idx="2">
                  <c:v>12.04837582606306</c:v>
                </c:pt>
                <c:pt idx="3">
                  <c:v>11.882686642902028</c:v>
                </c:pt>
                <c:pt idx="4">
                  <c:v>11.383377843628322</c:v>
                </c:pt>
                <c:pt idx="5">
                  <c:v>12.283514751355499</c:v>
                </c:pt>
                <c:pt idx="6">
                  <c:v>11.085014843259144</c:v>
                </c:pt>
                <c:pt idx="7">
                  <c:v>11.131235377078831</c:v>
                </c:pt>
                <c:pt idx="8">
                  <c:v>9.3358643194140107</c:v>
                </c:pt>
                <c:pt idx="9">
                  <c:v>9.0199327016692248</c:v>
                </c:pt>
              </c:numCache>
            </c:numRef>
          </c:val>
        </c:ser>
        <c:ser>
          <c:idx val="4"/>
          <c:order val="2"/>
          <c:tx>
            <c:strRef>
              <c:f>市占率!$A$24</c:f>
              <c:strCache>
                <c:ptCount val="1"/>
                <c:pt idx="0">
                  <c:v>歐盟</c:v>
                </c:pt>
              </c:strCache>
            </c:strRef>
          </c:tx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市占率!$B$24:$K$24</c:f>
              <c:numCache>
                <c:formatCode>0.00_ </c:formatCode>
                <c:ptCount val="10"/>
                <c:pt idx="0">
                  <c:v>10.415389884295164</c:v>
                </c:pt>
                <c:pt idx="1">
                  <c:v>10.253242844202171</c:v>
                </c:pt>
                <c:pt idx="2">
                  <c:v>10.780530528884116</c:v>
                </c:pt>
                <c:pt idx="3">
                  <c:v>10.063744908382555</c:v>
                </c:pt>
                <c:pt idx="4">
                  <c:v>10.880534960085996</c:v>
                </c:pt>
                <c:pt idx="5">
                  <c:v>9.4889904575060626</c:v>
                </c:pt>
                <c:pt idx="6">
                  <c:v>9.4736561517451889</c:v>
                </c:pt>
                <c:pt idx="7">
                  <c:v>9.5405259099422537</c:v>
                </c:pt>
                <c:pt idx="8">
                  <c:v>9.6977017201797722</c:v>
                </c:pt>
                <c:pt idx="9">
                  <c:v>9.631113376537904</c:v>
                </c:pt>
              </c:numCache>
            </c:numRef>
          </c:val>
        </c:ser>
        <c:ser>
          <c:idx val="5"/>
          <c:order val="3"/>
          <c:tx>
            <c:strRef>
              <c:f>市占率!$A$25</c:f>
              <c:strCache>
                <c:ptCount val="1"/>
                <c:pt idx="0">
                  <c:v>美國</c:v>
                </c:pt>
              </c:strCache>
            </c:strRef>
          </c:tx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市占率!$B$25:$K$25</c:f>
              <c:numCache>
                <c:formatCode>0.00_ </c:formatCode>
                <c:ptCount val="10"/>
                <c:pt idx="0">
                  <c:v>10.460272506287826</c:v>
                </c:pt>
                <c:pt idx="1">
                  <c:v>10.51888618930812</c:v>
                </c:pt>
                <c:pt idx="2">
                  <c:v>9.729191411323777</c:v>
                </c:pt>
                <c:pt idx="3">
                  <c:v>9.1601911747764859</c:v>
                </c:pt>
                <c:pt idx="4">
                  <c:v>9.290592264966639</c:v>
                </c:pt>
                <c:pt idx="5">
                  <c:v>8.7521393596126522</c:v>
                </c:pt>
                <c:pt idx="6">
                  <c:v>8.151054345226056</c:v>
                </c:pt>
                <c:pt idx="7">
                  <c:v>7.5354346544765907</c:v>
                </c:pt>
                <c:pt idx="8">
                  <c:v>7.3735609971320653</c:v>
                </c:pt>
                <c:pt idx="9">
                  <c:v>7.4017147299925234</c:v>
                </c:pt>
              </c:numCache>
            </c:numRef>
          </c:val>
        </c:ser>
        <c:ser>
          <c:idx val="6"/>
          <c:order val="4"/>
          <c:tx>
            <c:strRef>
              <c:f>市占率!$A$26</c:f>
              <c:strCache>
                <c:ptCount val="1"/>
                <c:pt idx="0">
                  <c:v>韓國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市占率!$B$26:$K$26</c:f>
              <c:numCache>
                <c:formatCode>0.00_ </c:formatCode>
                <c:ptCount val="10"/>
                <c:pt idx="0">
                  <c:v>4.6996576029814889</c:v>
                </c:pt>
                <c:pt idx="1">
                  <c:v>5.0059118302859789</c:v>
                </c:pt>
                <c:pt idx="2">
                  <c:v>5.0728320024368063</c:v>
                </c:pt>
                <c:pt idx="3">
                  <c:v>5.4379579020910089</c:v>
                </c:pt>
                <c:pt idx="4">
                  <c:v>5.6287446575880677</c:v>
                </c:pt>
                <c:pt idx="5">
                  <c:v>5.9877722139270073</c:v>
                </c:pt>
                <c:pt idx="6">
                  <c:v>6.1416997273435641</c:v>
                </c:pt>
                <c:pt idx="7">
                  <c:v>6.2504802168094136</c:v>
                </c:pt>
                <c:pt idx="8">
                  <c:v>6.5566533726828427</c:v>
                </c:pt>
                <c:pt idx="9">
                  <c:v>6.5727995021533303</c:v>
                </c:pt>
              </c:numCache>
            </c:numRef>
          </c:val>
        </c:ser>
        <c:ser>
          <c:idx val="7"/>
          <c:order val="5"/>
          <c:tx>
            <c:strRef>
              <c:f>市占率!$A$27</c:f>
              <c:strCache>
                <c:ptCount val="1"/>
                <c:pt idx="0">
                  <c:v>台灣</c:v>
                </c:pt>
              </c:strCache>
            </c:strRef>
          </c:tx>
          <c:spPr>
            <a:ln w="53975">
              <a:solidFill>
                <a:srgbClr val="1F029A"/>
              </a:solidFill>
            </a:ln>
          </c:spPr>
          <c:cat>
            <c:numRef>
              <c:f>市占率!$B$19:$K$19</c:f>
              <c:numCache>
                <c:formatCode>General</c:formatCode>
                <c:ptCount val="10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</c:numCache>
            </c:numRef>
          </c:cat>
          <c:val>
            <c:numRef>
              <c:f>市占率!$B$27:$K$27</c:f>
              <c:numCache>
                <c:formatCode>0.00_ </c:formatCode>
                <c:ptCount val="10"/>
                <c:pt idx="0">
                  <c:v>5.536616959573827</c:v>
                </c:pt>
                <c:pt idx="1">
                  <c:v>5.7938257896044405</c:v>
                </c:pt>
                <c:pt idx="2">
                  <c:v>5.6454698330351674</c:v>
                </c:pt>
                <c:pt idx="3">
                  <c:v>4.8848614753210384</c:v>
                </c:pt>
                <c:pt idx="4">
                  <c:v>4.7970177410362886</c:v>
                </c:pt>
                <c:pt idx="5">
                  <c:v>5.0021726543821439</c:v>
                </c:pt>
                <c:pt idx="6">
                  <c:v>4.8790184134546157</c:v>
                </c:pt>
                <c:pt idx="7">
                  <c:v>4.9415345319999275</c:v>
                </c:pt>
                <c:pt idx="8">
                  <c:v>5.2704347444769271</c:v>
                </c:pt>
                <c:pt idx="9">
                  <c:v>5.6368576132384476</c:v>
                </c:pt>
              </c:numCache>
            </c:numRef>
          </c:val>
        </c:ser>
        <c:marker val="1"/>
        <c:axId val="73059712"/>
        <c:axId val="72914048"/>
      </c:lineChart>
      <c:catAx>
        <c:axId val="7305971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72914048"/>
        <c:crosses val="autoZero"/>
        <c:auto val="1"/>
        <c:lblAlgn val="ctr"/>
        <c:lblOffset val="100"/>
      </c:catAx>
      <c:valAx>
        <c:axId val="72914048"/>
        <c:scaling>
          <c:orientation val="minMax"/>
          <c:max val="17"/>
          <c:min val="4"/>
        </c:scaling>
        <c:axPos val="l"/>
        <c:majorGridlines>
          <c:spPr>
            <a:ln>
              <a:prstDash val="sysDash"/>
            </a:ln>
          </c:spPr>
        </c:majorGridlines>
        <c:title>
          <c:tx>
            <c:rich>
              <a:bodyPr rot="0" vert="wordArtVertRtl"/>
              <a:lstStyle/>
              <a:p>
                <a:pPr>
                  <a:defRPr sz="1400">
                    <a:latin typeface="標楷體" panose="03000509000000000000" pitchFamily="65" charset="-120"/>
                    <a:ea typeface="標楷體" panose="03000509000000000000" pitchFamily="65" charset="-120"/>
                  </a:defRPr>
                </a:pPr>
                <a:r>
                  <a:rPr lang="zh-TW" sz="14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占東協</a:t>
                </a:r>
                <a:r>
                  <a:rPr lang="zh-TW" altLang="en-US" sz="14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所有產品總</a:t>
                </a:r>
                <a:r>
                  <a:rPr lang="zh-TW" sz="14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進口比重</a:t>
                </a:r>
                <a:r>
                  <a:rPr lang="en-US" sz="1400">
                    <a:latin typeface="標楷體" panose="03000509000000000000" pitchFamily="65" charset="-120"/>
                    <a:ea typeface="標楷體" panose="03000509000000000000" pitchFamily="65" charset="-120"/>
                  </a:rPr>
                  <a:t>(%)</a:t>
                </a:r>
                <a:endParaRPr lang="zh-TW" sz="1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c:rich>
          </c:tx>
        </c:title>
        <c:numFmt formatCode="0_ " sourceLinked="0"/>
        <c:maj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73059712"/>
        <c:crosses val="autoZero"/>
        <c:crossBetween val="between"/>
        <c:majorUnit val="1"/>
      </c:valAx>
    </c:plotArea>
    <c:legend>
      <c:legendPos val="r"/>
      <c:txPr>
        <a:bodyPr/>
        <a:lstStyle/>
        <a:p>
          <a:pPr>
            <a:defRPr sz="1400"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</c:chart>
  <c:txPr>
    <a:bodyPr/>
    <a:lstStyle/>
    <a:p>
      <a:pPr>
        <a:defRPr sz="1200"/>
      </a:pPr>
      <a:endParaRPr lang="zh-TW"/>
    </a:p>
  </c:txPr>
  <c:externalData r:id="rId2"/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hart>
    <c:title>
      <c:tx>
        <c:rich>
          <a:bodyPr/>
          <a:lstStyle/>
          <a:p>
            <a:pPr>
              <a:defRPr sz="1600">
                <a:solidFill>
                  <a:srgbClr val="FF0000"/>
                </a:solidFill>
              </a:defRPr>
            </a:pPr>
            <a:r>
              <a:rPr lang="en-US" sz="1600">
                <a:solidFill>
                  <a:srgbClr val="FF0000"/>
                </a:solidFill>
              </a:rPr>
              <a:t>2015</a:t>
            </a:r>
            <a:r>
              <a:rPr lang="zh-TW" sz="1600">
                <a:solidFill>
                  <a:srgbClr val="FF0000"/>
                </a:solidFill>
              </a:rPr>
              <a:t>年</a:t>
            </a:r>
            <a:r>
              <a:rPr lang="en-US" sz="1600">
                <a:solidFill>
                  <a:srgbClr val="FF0000"/>
                </a:solidFill>
              </a:rPr>
              <a:t>1-6</a:t>
            </a:r>
            <a:r>
              <a:rPr lang="zh-TW" sz="1600">
                <a:solidFill>
                  <a:srgbClr val="FF0000"/>
                </a:solidFill>
              </a:rPr>
              <a:t>月我國對東協主要出口產品金額、比重及成長率</a:t>
            </a:r>
          </a:p>
        </c:rich>
      </c:tx>
      <c:layout>
        <c:manualLayout>
          <c:xMode val="edge"/>
          <c:yMode val="edge"/>
          <c:x val="0.35460238229046825"/>
          <c:y val="0"/>
        </c:manualLayout>
      </c:layout>
    </c:title>
    <c:plotArea>
      <c:layout>
        <c:manualLayout>
          <c:layoutTarget val="inner"/>
          <c:xMode val="edge"/>
          <c:yMode val="edge"/>
          <c:x val="0.22511807518341329"/>
          <c:y val="0.10343134331577671"/>
          <c:w val="0.80978584971099743"/>
          <c:h val="0.5497615201803796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2014.1-6月金額(億美元)</c:v>
                </c:pt>
              </c:strCache>
            </c:strRef>
          </c:tx>
          <c:spPr>
            <a:solidFill>
              <a:srgbClr val="C00000">
                <a:tint val="66000"/>
                <a:satMod val="160000"/>
              </a:srgbClr>
            </a:solidFill>
            <a:ln>
              <a:solidFill>
                <a:srgbClr val="C00000"/>
              </a:solidFill>
            </a:ln>
          </c:spPr>
          <c:dLbls>
            <c:dLbl>
              <c:idx val="0"/>
              <c:layout>
                <c:manualLayout>
                  <c:x val="0.33409167503500803"/>
                  <c:y val="0.522708430347271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2.</a:t>
                    </a:r>
                    <a:r>
                      <a:rPr lang="en-US" altLang="zh-TW" b="1" dirty="0" smtClean="0"/>
                      <a:t>1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32855088624555068"/>
                  <c:y val="0.2696947280670256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-9.7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32577638468950687"/>
                  <c:y val="5.04701713070521E-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b="1" dirty="0" smtClean="0"/>
                      <a:t>-15.3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37257269618483546"/>
                  <c:y val="-0.4643592258509842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-3.1</a:t>
                    </a:r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38579775561888191"/>
                  <c:y val="-0.13386997108297385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-40.1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7.4160406305420742E-2"/>
                  <c:y val="-1.2420595664935937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-15.4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0.31130147119156187"/>
                  <c:y val="-4.1337395760509377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2.1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7.0095132736517032E-2"/>
                  <c:y val="-5.2246964991016116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-25.3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6.9910221474183382E-2"/>
                  <c:y val="-4.9682798920469475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1.5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7.4530015429900592E-2"/>
                  <c:y val="-7.9297668253105746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mtClean="0"/>
                      <a:t>22.1</a:t>
                    </a:r>
                    <a:endParaRPr lang="en-US" altLang="en-US" dirty="0"/>
                  </a:p>
                </c:rich>
              </c:tx>
              <c:dLblPos val="outEnd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工作表1!$A$2:$A$6</c:f>
              <c:strCache>
                <c:ptCount val="5"/>
                <c:pt idx="0">
                  <c:v>電機設備</c:v>
                </c:pt>
                <c:pt idx="1">
                  <c:v>礦物燃料 </c:v>
                </c:pt>
                <c:pt idx="2">
                  <c:v>機器用具</c:v>
                </c:pt>
                <c:pt idx="3">
                  <c:v>塑膠用品</c:v>
                </c:pt>
                <c:pt idx="4">
                  <c:v>鋼鐵</c:v>
                </c:pt>
              </c:strCache>
            </c:strRef>
          </c:cat>
          <c:val>
            <c:numRef>
              <c:f>工作表1!$B$2:$B$6</c:f>
              <c:numCache>
                <c:formatCode>General</c:formatCode>
                <c:ptCount val="5"/>
                <c:pt idx="0" formatCode="0.0">
                  <c:v>111.4</c:v>
                </c:pt>
                <c:pt idx="1">
                  <c:v>58.8</c:v>
                </c:pt>
                <c:pt idx="2">
                  <c:v>20.8</c:v>
                </c:pt>
                <c:pt idx="3">
                  <c:v>13.7</c:v>
                </c:pt>
                <c:pt idx="4">
                  <c:v>14.3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2015.1-6月金額(億美元)</c:v>
                </c:pt>
              </c:strCache>
            </c:strRef>
          </c:tx>
          <c:spPr>
            <a:solidFill>
              <a:srgbClr val="5D5DFF"/>
            </a:solidFill>
            <a:ln>
              <a:gradFill>
                <a:gsLst>
                  <a:gs pos="61250">
                    <a:srgbClr val="5D5DFF"/>
                  </a:gs>
                  <a:gs pos="75000">
                    <a:srgbClr val="D2DDF1"/>
                  </a:gs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  <c:cat>
            <c:strRef>
              <c:f>工作表1!$A$2:$A$6</c:f>
              <c:strCache>
                <c:ptCount val="5"/>
                <c:pt idx="0">
                  <c:v>電機設備</c:v>
                </c:pt>
                <c:pt idx="1">
                  <c:v>礦物燃料 </c:v>
                </c:pt>
                <c:pt idx="2">
                  <c:v>機器用具</c:v>
                </c:pt>
                <c:pt idx="3">
                  <c:v>塑膠用品</c:v>
                </c:pt>
                <c:pt idx="4">
                  <c:v>鋼鐵</c:v>
                </c:pt>
              </c:strCache>
            </c:str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107.9</c:v>
                </c:pt>
                <c:pt idx="1">
                  <c:v>35.200000000000003</c:v>
                </c:pt>
                <c:pt idx="2">
                  <c:v>21.3</c:v>
                </c:pt>
                <c:pt idx="3">
                  <c:v>12.4</c:v>
                </c:pt>
                <c:pt idx="4">
                  <c:v>12.1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2015.1-6月占總出口額比重(%)</c:v>
                </c:pt>
              </c:strCache>
            </c:strRef>
          </c:tx>
          <c:spPr>
            <a:solidFill>
              <a:schemeClr val="bg1"/>
            </a:solidFill>
          </c:spPr>
          <c:cat>
            <c:strRef>
              <c:f>工作表1!$A$2:$A$6</c:f>
              <c:strCache>
                <c:ptCount val="5"/>
                <c:pt idx="0">
                  <c:v>電機設備</c:v>
                </c:pt>
                <c:pt idx="1">
                  <c:v>礦物燃料 </c:v>
                </c:pt>
                <c:pt idx="2">
                  <c:v>機器用具</c:v>
                </c:pt>
                <c:pt idx="3">
                  <c:v>塑膠用品</c:v>
                </c:pt>
                <c:pt idx="4">
                  <c:v>鋼鐵</c:v>
                </c:pt>
              </c:strCache>
            </c:strRef>
          </c:cat>
          <c:val>
            <c:numRef>
              <c:f>工作表1!$D$2:$D$6</c:f>
              <c:numCache>
                <c:formatCode>General</c:formatCode>
                <c:ptCount val="5"/>
                <c:pt idx="0">
                  <c:v>41</c:v>
                </c:pt>
                <c:pt idx="1">
                  <c:v>13.4</c:v>
                </c:pt>
                <c:pt idx="2">
                  <c:v>8.1</c:v>
                </c:pt>
                <c:pt idx="3">
                  <c:v>4.7</c:v>
                </c:pt>
                <c:pt idx="4">
                  <c:v>4.5999999999999996</c:v>
                </c:pt>
              </c:numCache>
            </c:numRef>
          </c:val>
        </c:ser>
        <c:gapWidth val="166"/>
        <c:axId val="73165056"/>
        <c:axId val="73232384"/>
      </c:barChart>
      <c:catAx>
        <c:axId val="73165056"/>
        <c:scaling>
          <c:orientation val="minMax"/>
        </c:scaling>
        <c:axPos val="b"/>
        <c:numFmt formatCode="General" sourceLinked="0"/>
        <c:majorTickMark val="none"/>
        <c:tickLblPos val="nextTo"/>
        <c:crossAx val="73232384"/>
        <c:crosses val="autoZero"/>
        <c:auto val="1"/>
        <c:lblAlgn val="ctr"/>
        <c:lblOffset val="100"/>
      </c:catAx>
      <c:valAx>
        <c:axId val="73232384"/>
        <c:scaling>
          <c:orientation val="minMax"/>
          <c:max val="120"/>
          <c:min val="0"/>
        </c:scaling>
        <c:axPos val="l"/>
        <c:numFmt formatCode="#,##0_ " sourceLinked="0"/>
        <c:majorTickMark val="none"/>
        <c:tickLblPos val="nextTo"/>
        <c:crossAx val="73165056"/>
        <c:crosses val="autoZero"/>
        <c:crossBetween val="between"/>
        <c:majorUnit val="20"/>
      </c:valAx>
      <c:dTable>
        <c:showHorzBorder val="1"/>
        <c:showVertBorder val="1"/>
        <c:showOutline val="1"/>
        <c:showKeys val="1"/>
      </c:dTable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sz="1200">
          <a:latin typeface="Times New Roman" panose="02020603050405020304" pitchFamily="18" charset="0"/>
          <a:ea typeface="標楷體" panose="03000509000000000000" pitchFamily="65" charset="-120"/>
          <a:cs typeface="Times New Roman" panose="02020603050405020304" pitchFamily="18" charset="0"/>
        </a:defRPr>
      </a:pPr>
      <a:endParaRPr lang="zh-TW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ser>
          <c:idx val="0"/>
          <c:order val="0"/>
          <c:tx>
            <c:strRef>
              <c:f>工作表1!$B$6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(工作表1!$D$5,工作表1!$F$5)</c:f>
              <c:strCache>
                <c:ptCount val="2"/>
                <c:pt idx="0">
                  <c:v>台灣對印尼
出口比例</c:v>
                </c:pt>
                <c:pt idx="1">
                  <c:v>印尼
進口比例</c:v>
                </c:pt>
              </c:strCache>
            </c:strRef>
          </c:cat>
          <c:val>
            <c:numRef>
              <c:f>(工作表1!$D$6,工作表1!$F$6)</c:f>
              <c:numCache>
                <c:formatCode>0.00%</c:formatCode>
                <c:ptCount val="2"/>
                <c:pt idx="0">
                  <c:v>6.8080000000000002E-2</c:v>
                </c:pt>
                <c:pt idx="1">
                  <c:v>6.7840000000000011E-2</c:v>
                </c:pt>
              </c:numCache>
            </c:numRef>
          </c:val>
        </c:ser>
        <c:ser>
          <c:idx val="1"/>
          <c:order val="1"/>
          <c:tx>
            <c:strRef>
              <c:f>工作表1!$B$7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(工作表1!$D$5,工作表1!$F$5)</c:f>
              <c:strCache>
                <c:ptCount val="2"/>
                <c:pt idx="0">
                  <c:v>台灣對印尼
出口比例</c:v>
                </c:pt>
                <c:pt idx="1">
                  <c:v>印尼
進口比例</c:v>
                </c:pt>
              </c:strCache>
            </c:strRef>
          </c:cat>
          <c:val>
            <c:numRef>
              <c:f>(工作表1!$D$7,工作表1!$F$7)</c:f>
              <c:numCache>
                <c:formatCode>0.00%</c:formatCode>
                <c:ptCount val="2"/>
                <c:pt idx="0">
                  <c:v>0.16059999999999999</c:v>
                </c:pt>
                <c:pt idx="1">
                  <c:v>0.15090000000000009</c:v>
                </c:pt>
              </c:numCache>
            </c:numRef>
          </c:val>
        </c:ser>
        <c:ser>
          <c:idx val="2"/>
          <c:order val="2"/>
          <c:tx>
            <c:strRef>
              <c:f>工作表1!$B$8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(工作表1!$D$5,工作表1!$F$5)</c:f>
              <c:strCache>
                <c:ptCount val="2"/>
                <c:pt idx="0">
                  <c:v>台灣對印尼
出口比例</c:v>
                </c:pt>
                <c:pt idx="1">
                  <c:v>印尼
進口比例</c:v>
                </c:pt>
              </c:strCache>
            </c:strRef>
          </c:cat>
          <c:val>
            <c:numRef>
              <c:f>(工作表1!$D$8,工作表1!$F$8)</c:f>
              <c:numCache>
                <c:formatCode>0.00%</c:formatCode>
                <c:ptCount val="2"/>
                <c:pt idx="0">
                  <c:v>0.1174</c:v>
                </c:pt>
                <c:pt idx="1">
                  <c:v>0.13120000000000001</c:v>
                </c:pt>
              </c:numCache>
            </c:numRef>
          </c:val>
        </c:ser>
        <c:ser>
          <c:idx val="3"/>
          <c:order val="3"/>
          <c:tx>
            <c:strRef>
              <c:f>工作表1!$B$9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(工作表1!$D$5,工作表1!$F$5)</c:f>
              <c:strCache>
                <c:ptCount val="2"/>
                <c:pt idx="0">
                  <c:v>台灣對印尼
出口比例</c:v>
                </c:pt>
                <c:pt idx="1">
                  <c:v>印尼
進口比例</c:v>
                </c:pt>
              </c:strCache>
            </c:strRef>
          </c:cat>
          <c:val>
            <c:numRef>
              <c:f>(工作表1!$D$9,工作表1!$F$9)</c:f>
              <c:numCache>
                <c:formatCode>0.00%</c:formatCode>
                <c:ptCount val="2"/>
                <c:pt idx="0">
                  <c:v>0.55870000000000031</c:v>
                </c:pt>
                <c:pt idx="1">
                  <c:v>0.37040000000000017</c:v>
                </c:pt>
              </c:numCache>
            </c:numRef>
          </c:val>
        </c:ser>
        <c:ser>
          <c:idx val="4"/>
          <c:order val="4"/>
          <c:tx>
            <c:strRef>
              <c:f>工作表1!$B$10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(工作表1!$D$5,工作表1!$F$5)</c:f>
              <c:strCache>
                <c:ptCount val="2"/>
                <c:pt idx="0">
                  <c:v>台灣對印尼
出口比例</c:v>
                </c:pt>
                <c:pt idx="1">
                  <c:v>印尼
進口比例</c:v>
                </c:pt>
              </c:strCache>
            </c:strRef>
          </c:cat>
          <c:val>
            <c:numRef>
              <c:f>(工作表1!$D$10,工作表1!$F$10)</c:f>
              <c:numCache>
                <c:formatCode>0.00%</c:formatCode>
                <c:ptCount val="2"/>
                <c:pt idx="0">
                  <c:v>9.5100000000000004E-2</c:v>
                </c:pt>
                <c:pt idx="1">
                  <c:v>0.27940000000000015</c:v>
                </c:pt>
              </c:numCache>
            </c:numRef>
          </c:val>
        </c:ser>
        <c:dLbls>
          <c:showVal val="1"/>
        </c:dLbls>
        <c:gapWidth val="79"/>
        <c:overlap val="100"/>
        <c:axId val="63664128"/>
        <c:axId val="63665664"/>
      </c:barChart>
      <c:catAx>
        <c:axId val="636641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665664"/>
        <c:crosses val="autoZero"/>
        <c:auto val="1"/>
        <c:lblAlgn val="ctr"/>
        <c:lblOffset val="100"/>
      </c:catAx>
      <c:valAx>
        <c:axId val="63665664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664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ser>
          <c:idx val="0"/>
          <c:order val="0"/>
          <c:tx>
            <c:strRef>
              <c:f>工作表1!$B$18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(工作表1!$D$17,工作表1!$F$17)</c:f>
              <c:strCache>
                <c:ptCount val="2"/>
                <c:pt idx="0">
                  <c:v>台灣對越南
出口比例</c:v>
                </c:pt>
                <c:pt idx="1">
                  <c:v>越南
進口比例</c:v>
                </c:pt>
              </c:strCache>
            </c:strRef>
          </c:cat>
          <c:val>
            <c:numRef>
              <c:f>(工作表1!$D$18,工作表1!$F$18)</c:f>
              <c:numCache>
                <c:formatCode>0.00%</c:formatCode>
                <c:ptCount val="2"/>
                <c:pt idx="0">
                  <c:v>5.0139999999999997E-2</c:v>
                </c:pt>
                <c:pt idx="1">
                  <c:v>8.9150000000000049E-2</c:v>
                </c:pt>
              </c:numCache>
            </c:numRef>
          </c:val>
        </c:ser>
        <c:ser>
          <c:idx val="1"/>
          <c:order val="1"/>
          <c:tx>
            <c:strRef>
              <c:f>工作表1!$B$19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(工作表1!$D$17,工作表1!$F$17)</c:f>
              <c:strCache>
                <c:ptCount val="2"/>
                <c:pt idx="0">
                  <c:v>台灣對越南
出口比例</c:v>
                </c:pt>
                <c:pt idx="1">
                  <c:v>越南
進口比例</c:v>
                </c:pt>
              </c:strCache>
            </c:strRef>
          </c:cat>
          <c:val>
            <c:numRef>
              <c:f>(工作表1!$D$19,工作表1!$F$19)</c:f>
              <c:numCache>
                <c:formatCode>0.00%</c:formatCode>
                <c:ptCount val="2"/>
                <c:pt idx="0">
                  <c:v>8.9450000000000043E-2</c:v>
                </c:pt>
                <c:pt idx="1">
                  <c:v>0.1285</c:v>
                </c:pt>
              </c:numCache>
            </c:numRef>
          </c:val>
        </c:ser>
        <c:ser>
          <c:idx val="2"/>
          <c:order val="2"/>
          <c:tx>
            <c:strRef>
              <c:f>工作表1!$B$20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(工作表1!$D$17,工作表1!$F$17)</c:f>
              <c:strCache>
                <c:ptCount val="2"/>
                <c:pt idx="0">
                  <c:v>台灣對越南
出口比例</c:v>
                </c:pt>
                <c:pt idx="1">
                  <c:v>越南
進口比例</c:v>
                </c:pt>
              </c:strCache>
            </c:strRef>
          </c:cat>
          <c:val>
            <c:numRef>
              <c:f>(工作表1!$D$20,工作表1!$F$20)</c:f>
              <c:numCache>
                <c:formatCode>0.00%</c:formatCode>
                <c:ptCount val="2"/>
                <c:pt idx="0">
                  <c:v>0.12420000000000005</c:v>
                </c:pt>
                <c:pt idx="1">
                  <c:v>0.23600000000000004</c:v>
                </c:pt>
              </c:numCache>
            </c:numRef>
          </c:val>
        </c:ser>
        <c:ser>
          <c:idx val="3"/>
          <c:order val="3"/>
          <c:tx>
            <c:strRef>
              <c:f>工作表1!$B$21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(工作表1!$D$17,工作表1!$F$17)</c:f>
              <c:strCache>
                <c:ptCount val="2"/>
                <c:pt idx="0">
                  <c:v>台灣對越南
出口比例</c:v>
                </c:pt>
                <c:pt idx="1">
                  <c:v>越南
進口比例</c:v>
                </c:pt>
              </c:strCache>
            </c:strRef>
          </c:cat>
          <c:val>
            <c:numRef>
              <c:f>(工作表1!$D$21,工作表1!$F$21)</c:f>
              <c:numCache>
                <c:formatCode>0.00%</c:formatCode>
                <c:ptCount val="2"/>
                <c:pt idx="0">
                  <c:v>0.63690000000000035</c:v>
                </c:pt>
                <c:pt idx="1">
                  <c:v>0.4546</c:v>
                </c:pt>
              </c:numCache>
            </c:numRef>
          </c:val>
        </c:ser>
        <c:ser>
          <c:idx val="4"/>
          <c:order val="4"/>
          <c:tx>
            <c:strRef>
              <c:f>工作表1!$B$22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(工作表1!$D$17,工作表1!$F$17)</c:f>
              <c:strCache>
                <c:ptCount val="2"/>
                <c:pt idx="0">
                  <c:v>台灣對越南
出口比例</c:v>
                </c:pt>
                <c:pt idx="1">
                  <c:v>越南
進口比例</c:v>
                </c:pt>
              </c:strCache>
            </c:strRef>
          </c:cat>
          <c:val>
            <c:numRef>
              <c:f>(工作表1!$D$22,工作表1!$F$22)</c:f>
              <c:numCache>
                <c:formatCode>0.00%</c:formatCode>
                <c:ptCount val="2"/>
                <c:pt idx="0">
                  <c:v>9.9180000000000004E-2</c:v>
                </c:pt>
                <c:pt idx="1">
                  <c:v>9.11E-2</c:v>
                </c:pt>
              </c:numCache>
            </c:numRef>
          </c:val>
        </c:ser>
        <c:dLbls>
          <c:showVal val="1"/>
        </c:dLbls>
        <c:gapWidth val="79"/>
        <c:overlap val="100"/>
        <c:axId val="63727488"/>
        <c:axId val="63729024"/>
      </c:barChart>
      <c:catAx>
        <c:axId val="63727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729024"/>
        <c:crosses val="autoZero"/>
        <c:auto val="1"/>
        <c:lblAlgn val="ctr"/>
        <c:lblOffset val="100"/>
      </c:catAx>
      <c:valAx>
        <c:axId val="63729024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727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ser>
          <c:idx val="0"/>
          <c:order val="0"/>
          <c:tx>
            <c:strRef>
              <c:f>工作表1!$B$30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(工作表1!$D$29,工作表1!$F$29)</c:f>
              <c:strCache>
                <c:ptCount val="2"/>
                <c:pt idx="0">
                  <c:v>台灣對菲律賓
出口比例</c:v>
                </c:pt>
                <c:pt idx="1">
                  <c:v>菲律賓
進口比例</c:v>
                </c:pt>
              </c:strCache>
            </c:strRef>
          </c:cat>
          <c:val>
            <c:numRef>
              <c:f>(工作表1!$D$30,工作表1!$F$30)</c:f>
              <c:numCache>
                <c:formatCode>0.00%</c:formatCode>
                <c:ptCount val="2"/>
                <c:pt idx="0">
                  <c:v>2.2610000000000012E-2</c:v>
                </c:pt>
                <c:pt idx="1">
                  <c:v>0.1431</c:v>
                </c:pt>
              </c:numCache>
            </c:numRef>
          </c:val>
        </c:ser>
        <c:ser>
          <c:idx val="1"/>
          <c:order val="1"/>
          <c:tx>
            <c:strRef>
              <c:f>工作表1!$B$31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(工作表1!$D$29,工作表1!$F$29)</c:f>
              <c:strCache>
                <c:ptCount val="2"/>
                <c:pt idx="0">
                  <c:v>台灣對菲律賓
出口比例</c:v>
                </c:pt>
                <c:pt idx="1">
                  <c:v>菲律賓
進口比例</c:v>
                </c:pt>
              </c:strCache>
            </c:strRef>
          </c:cat>
          <c:val>
            <c:numRef>
              <c:f>(工作表1!$D$31,工作表1!$F$31)</c:f>
              <c:numCache>
                <c:formatCode>0.00%</c:formatCode>
                <c:ptCount val="2"/>
                <c:pt idx="0">
                  <c:v>5.5790000000000027E-2</c:v>
                </c:pt>
                <c:pt idx="1">
                  <c:v>0.11899999999999998</c:v>
                </c:pt>
              </c:numCache>
            </c:numRef>
          </c:val>
        </c:ser>
        <c:ser>
          <c:idx val="2"/>
          <c:order val="2"/>
          <c:tx>
            <c:strRef>
              <c:f>工作表1!$B$32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(工作表1!$D$29,工作表1!$F$29)</c:f>
              <c:strCache>
                <c:ptCount val="2"/>
                <c:pt idx="0">
                  <c:v>台灣對菲律賓
出口比例</c:v>
                </c:pt>
                <c:pt idx="1">
                  <c:v>菲律賓
進口比例</c:v>
                </c:pt>
              </c:strCache>
            </c:strRef>
          </c:cat>
          <c:val>
            <c:numRef>
              <c:f>(工作表1!$D$32,工作表1!$F$32)</c:f>
              <c:numCache>
                <c:formatCode>0.00%</c:formatCode>
                <c:ptCount val="2"/>
                <c:pt idx="0">
                  <c:v>0.28430000000000016</c:v>
                </c:pt>
                <c:pt idx="1">
                  <c:v>0.25629999999999997</c:v>
                </c:pt>
              </c:numCache>
            </c:numRef>
          </c:val>
        </c:ser>
        <c:ser>
          <c:idx val="3"/>
          <c:order val="3"/>
          <c:tx>
            <c:strRef>
              <c:f>工作表1!$B$33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(工作表1!$D$29,工作表1!$F$29)</c:f>
              <c:strCache>
                <c:ptCount val="2"/>
                <c:pt idx="0">
                  <c:v>台灣對菲律賓
出口比例</c:v>
                </c:pt>
                <c:pt idx="1">
                  <c:v>菲律賓
進口比例</c:v>
                </c:pt>
              </c:strCache>
            </c:strRef>
          </c:cat>
          <c:val>
            <c:numRef>
              <c:f>(工作表1!$D$33,工作表1!$F$33)</c:f>
              <c:numCache>
                <c:formatCode>0.00%</c:formatCode>
                <c:ptCount val="2"/>
                <c:pt idx="0">
                  <c:v>0.17180000000000001</c:v>
                </c:pt>
                <c:pt idx="1">
                  <c:v>0.26340000000000002</c:v>
                </c:pt>
              </c:numCache>
            </c:numRef>
          </c:val>
        </c:ser>
        <c:ser>
          <c:idx val="4"/>
          <c:order val="4"/>
          <c:tx>
            <c:strRef>
              <c:f>工作表1!$B$34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(工作表1!$D$29,工作表1!$F$29)</c:f>
              <c:strCache>
                <c:ptCount val="2"/>
                <c:pt idx="0">
                  <c:v>台灣對菲律賓
出口比例</c:v>
                </c:pt>
                <c:pt idx="1">
                  <c:v>菲律賓
進口比例</c:v>
                </c:pt>
              </c:strCache>
            </c:strRef>
          </c:cat>
          <c:val>
            <c:numRef>
              <c:f>(工作表1!$D$34,工作表1!$F$34)</c:f>
              <c:numCache>
                <c:formatCode>0.00%</c:formatCode>
                <c:ptCount val="2"/>
                <c:pt idx="0">
                  <c:v>0.46540000000000015</c:v>
                </c:pt>
                <c:pt idx="1">
                  <c:v>0.21790000000000012</c:v>
                </c:pt>
              </c:numCache>
            </c:numRef>
          </c:val>
        </c:ser>
        <c:dLbls>
          <c:showVal val="1"/>
        </c:dLbls>
        <c:gapWidth val="79"/>
        <c:overlap val="100"/>
        <c:axId val="63782912"/>
        <c:axId val="63784448"/>
      </c:barChart>
      <c:catAx>
        <c:axId val="63782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784448"/>
        <c:crosses val="autoZero"/>
        <c:auto val="1"/>
        <c:lblAlgn val="ctr"/>
        <c:lblOffset val="100"/>
      </c:catAx>
      <c:valAx>
        <c:axId val="63784448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782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ser>
          <c:idx val="0"/>
          <c:order val="0"/>
          <c:tx>
            <c:strRef>
              <c:f>工作表1!$B$42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(工作表1!$D$41,工作表1!$F$41)</c:f>
              <c:strCache>
                <c:ptCount val="2"/>
                <c:pt idx="0">
                  <c:v>台灣對泰國
出口比例</c:v>
                </c:pt>
                <c:pt idx="1">
                  <c:v>泰國
進口比例</c:v>
                </c:pt>
              </c:strCache>
            </c:strRef>
          </c:cat>
          <c:val>
            <c:numRef>
              <c:f>(工作表1!$D$42,工作表1!$F$42)</c:f>
              <c:numCache>
                <c:formatCode>0.00%</c:formatCode>
                <c:ptCount val="2"/>
                <c:pt idx="0">
                  <c:v>8.8340000000000002E-2</c:v>
                </c:pt>
                <c:pt idx="1">
                  <c:v>9.1690000000000049E-2</c:v>
                </c:pt>
              </c:numCache>
            </c:numRef>
          </c:val>
        </c:ser>
        <c:ser>
          <c:idx val="1"/>
          <c:order val="1"/>
          <c:tx>
            <c:strRef>
              <c:f>工作表1!$B$43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(工作表1!$D$41,工作表1!$F$41)</c:f>
              <c:strCache>
                <c:ptCount val="2"/>
                <c:pt idx="0">
                  <c:v>台灣對泰國
出口比例</c:v>
                </c:pt>
                <c:pt idx="1">
                  <c:v>泰國
進口比例</c:v>
                </c:pt>
              </c:strCache>
            </c:strRef>
          </c:cat>
          <c:val>
            <c:numRef>
              <c:f>(工作表1!$D$43,工作表1!$F$43)</c:f>
              <c:numCache>
                <c:formatCode>0.00%</c:formatCode>
                <c:ptCount val="2"/>
                <c:pt idx="0">
                  <c:v>0.1258</c:v>
                </c:pt>
                <c:pt idx="1">
                  <c:v>0.1681</c:v>
                </c:pt>
              </c:numCache>
            </c:numRef>
          </c:val>
        </c:ser>
        <c:ser>
          <c:idx val="2"/>
          <c:order val="2"/>
          <c:tx>
            <c:strRef>
              <c:f>工作表1!$B$44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(工作表1!$D$41,工作表1!$F$41)</c:f>
              <c:strCache>
                <c:ptCount val="2"/>
                <c:pt idx="0">
                  <c:v>台灣對泰國
出口比例</c:v>
                </c:pt>
                <c:pt idx="1">
                  <c:v>泰國
進口比例</c:v>
                </c:pt>
              </c:strCache>
            </c:strRef>
          </c:cat>
          <c:val>
            <c:numRef>
              <c:f>(工作表1!$D$44,工作表1!$F$44)</c:f>
              <c:numCache>
                <c:formatCode>0.00%</c:formatCode>
                <c:ptCount val="2"/>
                <c:pt idx="0">
                  <c:v>0.32160000000000016</c:v>
                </c:pt>
                <c:pt idx="1">
                  <c:v>0.18960000000000007</c:v>
                </c:pt>
              </c:numCache>
            </c:numRef>
          </c:val>
        </c:ser>
        <c:ser>
          <c:idx val="3"/>
          <c:order val="3"/>
          <c:tx>
            <c:strRef>
              <c:f>工作表1!$B$45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(工作表1!$D$41,工作表1!$F$41)</c:f>
              <c:strCache>
                <c:ptCount val="2"/>
                <c:pt idx="0">
                  <c:v>台灣對泰國
出口比例</c:v>
                </c:pt>
                <c:pt idx="1">
                  <c:v>泰國
進口比例</c:v>
                </c:pt>
              </c:strCache>
            </c:strRef>
          </c:cat>
          <c:val>
            <c:numRef>
              <c:f>(工作表1!$D$45,工作表1!$F$45)</c:f>
              <c:numCache>
                <c:formatCode>0.00%</c:formatCode>
                <c:ptCount val="2"/>
                <c:pt idx="0">
                  <c:v>0.45500000000000002</c:v>
                </c:pt>
                <c:pt idx="1">
                  <c:v>0.33190000000000025</c:v>
                </c:pt>
              </c:numCache>
            </c:numRef>
          </c:val>
        </c:ser>
        <c:ser>
          <c:idx val="4"/>
          <c:order val="4"/>
          <c:tx>
            <c:strRef>
              <c:f>工作表1!$B$46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3.186174711256057E-3"/>
                  <c:y val="3.512656280359757E-2"/>
                </c:manualLayout>
              </c:layout>
              <c:dLblPos val="ct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(工作表1!$D$41,工作表1!$F$41)</c:f>
              <c:strCache>
                <c:ptCount val="2"/>
                <c:pt idx="0">
                  <c:v>台灣對泰國
出口比例</c:v>
                </c:pt>
                <c:pt idx="1">
                  <c:v>泰國
進口比例</c:v>
                </c:pt>
              </c:strCache>
            </c:strRef>
          </c:cat>
          <c:val>
            <c:numRef>
              <c:f>(工作表1!$D$46,工作表1!$F$46)</c:f>
              <c:numCache>
                <c:formatCode>0.00%</c:formatCode>
                <c:ptCount val="2"/>
                <c:pt idx="0">
                  <c:v>9.1900000000000003E-3</c:v>
                </c:pt>
                <c:pt idx="1">
                  <c:v>0.21850000000000008</c:v>
                </c:pt>
              </c:numCache>
            </c:numRef>
          </c:val>
        </c:ser>
        <c:dLbls>
          <c:showVal val="1"/>
        </c:dLbls>
        <c:gapWidth val="79"/>
        <c:overlap val="100"/>
        <c:axId val="63856000"/>
        <c:axId val="63890560"/>
      </c:barChart>
      <c:catAx>
        <c:axId val="6385600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890560"/>
        <c:crosses val="autoZero"/>
        <c:auto val="1"/>
        <c:lblAlgn val="ctr"/>
        <c:lblOffset val="100"/>
      </c:catAx>
      <c:valAx>
        <c:axId val="63890560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3856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percentStacked"/>
        <c:ser>
          <c:idx val="0"/>
          <c:order val="0"/>
          <c:tx>
            <c:strRef>
              <c:f>工作表1!$B$54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(工作表1!$D$53,工作表1!$F$53)</c:f>
              <c:strCache>
                <c:ptCount val="2"/>
                <c:pt idx="0">
                  <c:v>台灣對馬來西亞
出口比例</c:v>
                </c:pt>
                <c:pt idx="1">
                  <c:v>馬來西亞
進口比例</c:v>
                </c:pt>
              </c:strCache>
            </c:strRef>
          </c:cat>
          <c:val>
            <c:numRef>
              <c:f>(工作表1!$D$54,工作表1!$F$54)</c:f>
              <c:numCache>
                <c:formatCode>0.00%</c:formatCode>
                <c:ptCount val="2"/>
                <c:pt idx="0">
                  <c:v>3.3090000000000001E-2</c:v>
                </c:pt>
                <c:pt idx="1">
                  <c:v>9.4860000000000055E-2</c:v>
                </c:pt>
              </c:numCache>
            </c:numRef>
          </c:val>
        </c:ser>
        <c:ser>
          <c:idx val="1"/>
          <c:order val="1"/>
          <c:tx>
            <c:strRef>
              <c:f>工作表1!$B$55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(工作表1!$D$53,工作表1!$F$53)</c:f>
              <c:strCache>
                <c:ptCount val="2"/>
                <c:pt idx="0">
                  <c:v>台灣對馬來西亞
出口比例</c:v>
                </c:pt>
                <c:pt idx="1">
                  <c:v>馬來西亞
進口比例</c:v>
                </c:pt>
              </c:strCache>
            </c:strRef>
          </c:cat>
          <c:val>
            <c:numRef>
              <c:f>(工作表1!$D$55,工作表1!$F$55)</c:f>
              <c:numCache>
                <c:formatCode>0.00%</c:formatCode>
                <c:ptCount val="2"/>
                <c:pt idx="0">
                  <c:v>7.4360000000000037E-2</c:v>
                </c:pt>
                <c:pt idx="1">
                  <c:v>0.14340000000000008</c:v>
                </c:pt>
              </c:numCache>
            </c:numRef>
          </c:val>
        </c:ser>
        <c:ser>
          <c:idx val="2"/>
          <c:order val="2"/>
          <c:tx>
            <c:strRef>
              <c:f>工作表1!$B$56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(工作表1!$D$53,工作表1!$F$53)</c:f>
              <c:strCache>
                <c:ptCount val="2"/>
                <c:pt idx="0">
                  <c:v>台灣對馬來西亞
出口比例</c:v>
                </c:pt>
                <c:pt idx="1">
                  <c:v>馬來西亞
進口比例</c:v>
                </c:pt>
              </c:strCache>
            </c:strRef>
          </c:cat>
          <c:val>
            <c:numRef>
              <c:f>(工作表1!$D$56,工作表1!$F$56)</c:f>
              <c:numCache>
                <c:formatCode>0.00%</c:formatCode>
                <c:ptCount val="2"/>
                <c:pt idx="0">
                  <c:v>0.44390000000000002</c:v>
                </c:pt>
                <c:pt idx="1">
                  <c:v>0.28400000000000014</c:v>
                </c:pt>
              </c:numCache>
            </c:numRef>
          </c:val>
        </c:ser>
        <c:ser>
          <c:idx val="3"/>
          <c:order val="3"/>
          <c:tx>
            <c:strRef>
              <c:f>工作表1!$B$57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(工作表1!$D$53,工作表1!$F$53)</c:f>
              <c:strCache>
                <c:ptCount val="2"/>
                <c:pt idx="0">
                  <c:v>台灣對馬來西亞
出口比例</c:v>
                </c:pt>
                <c:pt idx="1">
                  <c:v>馬來西亞
進口比例</c:v>
                </c:pt>
              </c:strCache>
            </c:strRef>
          </c:cat>
          <c:val>
            <c:numRef>
              <c:f>(工作表1!$D$57,工作表1!$F$57)</c:f>
              <c:numCache>
                <c:formatCode>0.00%</c:formatCode>
                <c:ptCount val="2"/>
                <c:pt idx="0">
                  <c:v>0.29100000000000015</c:v>
                </c:pt>
                <c:pt idx="1">
                  <c:v>0.29670000000000002</c:v>
                </c:pt>
              </c:numCache>
            </c:numRef>
          </c:val>
        </c:ser>
        <c:ser>
          <c:idx val="4"/>
          <c:order val="4"/>
          <c:tx>
            <c:strRef>
              <c:f>工作表1!$B$58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(工作表1!$D$53,工作表1!$F$53)</c:f>
              <c:strCache>
                <c:ptCount val="2"/>
                <c:pt idx="0">
                  <c:v>台灣對馬來西亞
出口比例</c:v>
                </c:pt>
                <c:pt idx="1">
                  <c:v>馬來西亞
進口比例</c:v>
                </c:pt>
              </c:strCache>
            </c:strRef>
          </c:cat>
          <c:val>
            <c:numRef>
              <c:f>(工作表1!$D$58,工作表1!$F$58)</c:f>
              <c:numCache>
                <c:formatCode>0.00%</c:formatCode>
                <c:ptCount val="2"/>
                <c:pt idx="0">
                  <c:v>0.15750000000000008</c:v>
                </c:pt>
                <c:pt idx="1">
                  <c:v>0.18080000000000004</c:v>
                </c:pt>
              </c:numCache>
            </c:numRef>
          </c:val>
        </c:ser>
        <c:dLbls>
          <c:showVal val="1"/>
        </c:dLbls>
        <c:gapWidth val="79"/>
        <c:overlap val="100"/>
        <c:axId val="64230912"/>
        <c:axId val="64232448"/>
      </c:barChart>
      <c:catAx>
        <c:axId val="642309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4232448"/>
        <c:crosses val="autoZero"/>
        <c:auto val="1"/>
        <c:lblAlgn val="ctr"/>
        <c:lblOffset val="100"/>
      </c:catAx>
      <c:valAx>
        <c:axId val="64232448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4230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  <c:userShapes r:id="rId3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288357940925278"/>
          <c:y val="0.33074925221179335"/>
          <c:w val="0.87232174103237092"/>
          <c:h val="0.56716754155730498"/>
        </c:manualLayout>
      </c:layout>
      <c:barChart>
        <c:barDir val="col"/>
        <c:grouping val="percentStacked"/>
        <c:ser>
          <c:idx val="0"/>
          <c:order val="0"/>
          <c:tx>
            <c:strRef>
              <c:f>工作表1!$B$66</c:f>
              <c:strCache>
                <c:ptCount val="1"/>
                <c:pt idx="0">
                  <c:v>消費品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(工作表1!$D$65,工作表1!$F$65)</c:f>
              <c:strCache>
                <c:ptCount val="2"/>
                <c:pt idx="0">
                  <c:v>台灣對新加坡
出口比例</c:v>
                </c:pt>
                <c:pt idx="1">
                  <c:v>新加坡
進口比例</c:v>
                </c:pt>
              </c:strCache>
            </c:strRef>
          </c:cat>
          <c:val>
            <c:numRef>
              <c:f>(工作表1!$D$66,工作表1!$F$66)</c:f>
              <c:numCache>
                <c:formatCode>0.00%</c:formatCode>
                <c:ptCount val="2"/>
                <c:pt idx="0">
                  <c:v>2.2200000000000015E-2</c:v>
                </c:pt>
                <c:pt idx="1">
                  <c:v>9.717000000000002E-2</c:v>
                </c:pt>
              </c:numCache>
            </c:numRef>
          </c:val>
        </c:ser>
        <c:ser>
          <c:idx val="1"/>
          <c:order val="1"/>
          <c:tx>
            <c:strRef>
              <c:f>工作表1!$B$67</c:f>
              <c:strCache>
                <c:ptCount val="1"/>
                <c:pt idx="0">
                  <c:v>資本財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5.5258264842087385E-17"/>
                  <c:y val="-2.5700556999585844E-2"/>
                </c:manualLayout>
              </c:layout>
              <c:dLblPos val="ctr"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(工作表1!$D$65,工作表1!$F$65)</c:f>
              <c:strCache>
                <c:ptCount val="2"/>
                <c:pt idx="0">
                  <c:v>台灣對新加坡
出口比例</c:v>
                </c:pt>
                <c:pt idx="1">
                  <c:v>新加坡
進口比例</c:v>
                </c:pt>
              </c:strCache>
            </c:strRef>
          </c:cat>
          <c:val>
            <c:numRef>
              <c:f>(工作表1!$D$67,工作表1!$F$67)</c:f>
              <c:numCache>
                <c:formatCode>0.00%</c:formatCode>
                <c:ptCount val="2"/>
                <c:pt idx="0">
                  <c:v>2.2570000000000014E-2</c:v>
                </c:pt>
                <c:pt idx="1">
                  <c:v>0.10580000000000002</c:v>
                </c:pt>
              </c:numCache>
            </c:numRef>
          </c:val>
        </c:ser>
        <c:ser>
          <c:idx val="2"/>
          <c:order val="2"/>
          <c:tx>
            <c:strRef>
              <c:f>工作表1!$B$68</c:f>
              <c:strCache>
                <c:ptCount val="1"/>
                <c:pt idx="0">
                  <c:v>零組件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(工作表1!$D$65,工作表1!$F$65)</c:f>
              <c:strCache>
                <c:ptCount val="2"/>
                <c:pt idx="0">
                  <c:v>台灣對新加坡
出口比例</c:v>
                </c:pt>
                <c:pt idx="1">
                  <c:v>新加坡
進口比例</c:v>
                </c:pt>
              </c:strCache>
            </c:strRef>
          </c:cat>
          <c:val>
            <c:numRef>
              <c:f>(工作表1!$D$68,工作表1!$F$68)</c:f>
              <c:numCache>
                <c:formatCode>0.00%</c:formatCode>
                <c:ptCount val="2"/>
                <c:pt idx="0">
                  <c:v>0.69310000000000005</c:v>
                </c:pt>
                <c:pt idx="1">
                  <c:v>0.31950000000000017</c:v>
                </c:pt>
              </c:numCache>
            </c:numRef>
          </c:val>
        </c:ser>
        <c:ser>
          <c:idx val="3"/>
          <c:order val="3"/>
          <c:tx>
            <c:strRef>
              <c:f>工作表1!$B$69</c:f>
              <c:strCache>
                <c:ptCount val="1"/>
                <c:pt idx="0">
                  <c:v>半成品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(工作表1!$D$65,工作表1!$F$65)</c:f>
              <c:strCache>
                <c:ptCount val="2"/>
                <c:pt idx="0">
                  <c:v>台灣對新加坡
出口比例</c:v>
                </c:pt>
                <c:pt idx="1">
                  <c:v>新加坡
進口比例</c:v>
                </c:pt>
              </c:strCache>
            </c:strRef>
          </c:cat>
          <c:val>
            <c:numRef>
              <c:f>(工作表1!$D$69,工作表1!$F$69)</c:f>
              <c:numCache>
                <c:formatCode>0.00%</c:formatCode>
                <c:ptCount val="2"/>
                <c:pt idx="0">
                  <c:v>7.5780000000000014E-2</c:v>
                </c:pt>
                <c:pt idx="1">
                  <c:v>0.15110000000000001</c:v>
                </c:pt>
              </c:numCache>
            </c:numRef>
          </c:val>
        </c:ser>
        <c:ser>
          <c:idx val="4"/>
          <c:order val="4"/>
          <c:tx>
            <c:strRef>
              <c:f>工作表1!$B$70</c:f>
              <c:strCache>
                <c:ptCount val="1"/>
                <c:pt idx="0">
                  <c:v>其他 (含油品)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lt1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ctr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(工作表1!$D$65,工作表1!$F$65)</c:f>
              <c:strCache>
                <c:ptCount val="2"/>
                <c:pt idx="0">
                  <c:v>台灣對新加坡
出口比例</c:v>
                </c:pt>
                <c:pt idx="1">
                  <c:v>新加坡
進口比例</c:v>
                </c:pt>
              </c:strCache>
            </c:strRef>
          </c:cat>
          <c:val>
            <c:numRef>
              <c:f>(工作表1!$D$70,工作表1!$F$70)</c:f>
              <c:numCache>
                <c:formatCode>0.00%</c:formatCode>
                <c:ptCount val="2"/>
                <c:pt idx="0">
                  <c:v>0.18630000000000008</c:v>
                </c:pt>
                <c:pt idx="1">
                  <c:v>0.32630000000000026</c:v>
                </c:pt>
              </c:numCache>
            </c:numRef>
          </c:val>
        </c:ser>
        <c:dLbls>
          <c:showVal val="1"/>
        </c:dLbls>
        <c:gapWidth val="79"/>
        <c:overlap val="100"/>
        <c:axId val="64290176"/>
        <c:axId val="64312448"/>
      </c:barChart>
      <c:catAx>
        <c:axId val="6429017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4312448"/>
        <c:crosses val="autoZero"/>
        <c:auto val="1"/>
        <c:lblAlgn val="ctr"/>
        <c:lblOffset val="100"/>
      </c:catAx>
      <c:valAx>
        <c:axId val="64312448"/>
        <c:scaling>
          <c:orientation val="minMax"/>
        </c:scaling>
        <c:axPos val="l"/>
        <c:numFmt formatCode="0%" sourceLinked="1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+mn-cs"/>
              </a:defRPr>
            </a:pPr>
            <a:endParaRPr lang="zh-TW"/>
          </a:p>
        </c:txPr>
        <c:crossAx val="64290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>
          <a:latin typeface="Microsoft YaHei UI" panose="020B0503020204020204" pitchFamily="34" charset="-122"/>
          <a:ea typeface="Microsoft YaHei UI" panose="020B0503020204020204" pitchFamily="34" charset="-122"/>
        </a:defRPr>
      </a:pPr>
      <a:endParaRPr lang="zh-TW"/>
    </a:p>
  </c:txPr>
  <c:externalData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30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zh-TW"/>
              </a:p>
            </c:txPr>
            <c:showVal val="1"/>
          </c:dLbls>
          <c:cat>
            <c:strRef>
              <c:f>工作表2!$A$3:$A$8</c:f>
              <c:strCache>
                <c:ptCount val="6"/>
                <c:pt idx="0">
                  <c:v>新加坡</c:v>
                </c:pt>
                <c:pt idx="1">
                  <c:v>馬來西亞</c:v>
                </c:pt>
                <c:pt idx="2">
                  <c:v>菲律賓</c:v>
                </c:pt>
                <c:pt idx="3">
                  <c:v>印尼</c:v>
                </c:pt>
                <c:pt idx="4">
                  <c:v>泰國</c:v>
                </c:pt>
                <c:pt idx="5">
                  <c:v>越南</c:v>
                </c:pt>
              </c:strCache>
            </c:strRef>
          </c:cat>
          <c:val>
            <c:numRef>
              <c:f>工作表2!$B$3:$B$8</c:f>
              <c:numCache>
                <c:formatCode>General</c:formatCode>
                <c:ptCount val="6"/>
                <c:pt idx="0">
                  <c:v>78.400000000000006</c:v>
                </c:pt>
                <c:pt idx="1">
                  <c:v>28.14</c:v>
                </c:pt>
                <c:pt idx="2">
                  <c:v>11.96</c:v>
                </c:pt>
                <c:pt idx="3">
                  <c:v>1.2</c:v>
                </c:pt>
                <c:pt idx="4">
                  <c:v>1.1700000000000006</c:v>
                </c:pt>
                <c:pt idx="5">
                  <c:v>0.59</c:v>
                </c:pt>
              </c:numCache>
            </c:numRef>
          </c:val>
        </c:ser>
        <c:axId val="83930496"/>
        <c:axId val="88593536"/>
      </c:barChart>
      <c:catAx>
        <c:axId val="83930496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88593536"/>
        <c:crosses val="autoZero"/>
        <c:auto val="1"/>
        <c:lblAlgn val="ctr"/>
        <c:lblOffset val="100"/>
      </c:catAx>
      <c:valAx>
        <c:axId val="88593536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zh-TW"/>
          </a:p>
        </c:txPr>
        <c:crossAx val="83930496"/>
        <c:crosses val="autoZero"/>
        <c:crossBetween val="between"/>
      </c:valAx>
    </c:plotArea>
    <c:plotVisOnly val="1"/>
    <c:dispBlanksAs val="gap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TW"/>
  <c:style val="26"/>
  <c:chart>
    <c:title>
      <c:tx>
        <c:rich>
          <a:bodyPr/>
          <a:lstStyle/>
          <a:p>
            <a:pPr>
              <a:defRPr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r>
              <a:rPr lang="zh-TW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我對東南亞國家累計投資金額</a:t>
            </a:r>
          </a:p>
        </c:rich>
      </c:tx>
      <c:layout>
        <c:manualLayout>
          <c:xMode val="edge"/>
          <c:yMode val="edge"/>
          <c:x val="0.21069444444444449"/>
          <c:y val="3.1776327496803106E-2"/>
        </c:manualLayout>
      </c:layout>
    </c:title>
    <c:plotArea>
      <c:layout>
        <c:manualLayout>
          <c:layoutTarget val="inner"/>
          <c:xMode val="edge"/>
          <c:yMode val="edge"/>
          <c:x val="0.10947462817147861"/>
          <c:y val="0.21543432568936868"/>
          <c:w val="0.8599698162729662"/>
          <c:h val="0.57011462810176616"/>
        </c:manualLayout>
      </c:layout>
      <c:barChart>
        <c:barDir val="col"/>
        <c:grouping val="clustered"/>
        <c:ser>
          <c:idx val="0"/>
          <c:order val="0"/>
          <c:tx>
            <c:strRef>
              <c:f>工作表1!$B$1</c:f>
              <c:strCache>
                <c:ptCount val="1"/>
                <c:pt idx="0">
                  <c:v>累計投資金額</c:v>
                </c:pt>
              </c:strCache>
            </c:strRef>
          </c:tx>
          <c:dLbls>
            <c:showVal val="1"/>
          </c:dLbls>
          <c:cat>
            <c:strRef>
              <c:f>工作表1!$A$2:$A$8</c:f>
              <c:strCache>
                <c:ptCount val="7"/>
                <c:pt idx="0">
                  <c:v>越南</c:v>
                </c:pt>
                <c:pt idx="1">
                  <c:v>印尼</c:v>
                </c:pt>
                <c:pt idx="2">
                  <c:v>泰國</c:v>
                </c:pt>
                <c:pt idx="3">
                  <c:v>馬來西亞</c:v>
                </c:pt>
                <c:pt idx="4">
                  <c:v>新加坡</c:v>
                </c:pt>
                <c:pt idx="5">
                  <c:v>菲律賓</c:v>
                </c:pt>
                <c:pt idx="6">
                  <c:v>柬埔寨</c:v>
                </c:pt>
              </c:strCache>
            </c:strRef>
          </c:cat>
          <c:val>
            <c:numRef>
              <c:f>工作表1!$B$2:$B$8</c:f>
              <c:numCache>
                <c:formatCode>General</c:formatCode>
                <c:ptCount val="7"/>
                <c:pt idx="0">
                  <c:v>287.39999999999981</c:v>
                </c:pt>
                <c:pt idx="1">
                  <c:v>169.91</c:v>
                </c:pt>
                <c:pt idx="2">
                  <c:v>139.5</c:v>
                </c:pt>
                <c:pt idx="3">
                  <c:v>118.41000000000004</c:v>
                </c:pt>
                <c:pt idx="4">
                  <c:v>108.26</c:v>
                </c:pt>
                <c:pt idx="5">
                  <c:v>21.53</c:v>
                </c:pt>
                <c:pt idx="6">
                  <c:v>10.5</c:v>
                </c:pt>
              </c:numCache>
            </c:numRef>
          </c:val>
        </c:ser>
        <c:axId val="105841024"/>
        <c:axId val="105842560"/>
      </c:barChart>
      <c:catAx>
        <c:axId val="10584102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  <c:crossAx val="105842560"/>
        <c:crosses val="autoZero"/>
        <c:auto val="1"/>
        <c:lblAlgn val="ctr"/>
        <c:lblOffset val="100"/>
      </c:catAx>
      <c:valAx>
        <c:axId val="105842560"/>
        <c:scaling>
          <c:orientation val="minMax"/>
        </c:scaling>
        <c:axPos val="l"/>
        <c:numFmt formatCode="General" sourceLinked="1"/>
        <c:tickLblPos val="nextTo"/>
        <c:crossAx val="10584102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400">
          <a:latin typeface="Times New Roman" panose="02020603050405020304" pitchFamily="18" charset="0"/>
          <a:cs typeface="Times New Roman" panose="02020603050405020304" pitchFamily="18" charset="0"/>
        </a:defRPr>
      </a:pPr>
      <a:endParaRPr lang="zh-TW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98D20D-3CB9-4D0F-8ABE-ABA79912799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4A787E2-DA10-4E3E-A321-AD5518BEB398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關稅</a:t>
          </a:r>
          <a:endParaRPr lang="en-US" altLang="zh-TW" sz="2400" b="1" dirty="0" smtClean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障礙</a:t>
          </a:r>
          <a:endParaRPr lang="zh-TW" altLang="en-US" sz="2400" b="1" dirty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8FF1D7B8-A51D-4572-8C53-DC2FF6D1F5D0}" type="parTrans" cxnId="{15499A92-5C82-464D-958C-DA5B9356DD64}">
      <dgm:prSet/>
      <dgm:spPr/>
      <dgm:t>
        <a:bodyPr/>
        <a:lstStyle/>
        <a:p>
          <a:endParaRPr lang="zh-TW" altLang="en-US"/>
        </a:p>
      </dgm:t>
    </dgm:pt>
    <dgm:pt modelId="{72C9CE4B-06F7-408D-B8F1-1F9A9CFD6FA8}" type="sibTrans" cxnId="{15499A92-5C82-464D-958C-DA5B9356DD64}">
      <dgm:prSet/>
      <dgm:spPr/>
      <dgm:t>
        <a:bodyPr/>
        <a:lstStyle/>
        <a:p>
          <a:endParaRPr lang="zh-TW" altLang="en-US"/>
        </a:p>
      </dgm:t>
    </dgm:pt>
    <dgm:pt modelId="{3BF63D4E-B520-4799-81AC-089240509E98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提高消費性產品關稅</a:t>
          </a:r>
          <a:r>
            <a:rPr lang="en-US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印尼</a:t>
          </a:r>
          <a:r>
            <a:rPr lang="en-US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D7F03EF-D82F-4E65-AD60-CCA91D9AA75B}" type="parTrans" cxnId="{D232D138-B38F-4EBC-9808-BA2D8E690F41}">
      <dgm:prSet/>
      <dgm:spPr/>
      <dgm:t>
        <a:bodyPr/>
        <a:lstStyle/>
        <a:p>
          <a:endParaRPr lang="zh-TW" altLang="en-US"/>
        </a:p>
      </dgm:t>
    </dgm:pt>
    <dgm:pt modelId="{63BE5A35-CABA-41F9-B942-45B2214A3B4C}" type="sibTrans" cxnId="{D232D138-B38F-4EBC-9808-BA2D8E690F41}">
      <dgm:prSet/>
      <dgm:spPr/>
      <dgm:t>
        <a:bodyPr/>
        <a:lstStyle/>
        <a:p>
          <a:endParaRPr lang="zh-TW" altLang="en-US"/>
        </a:p>
      </dgm:t>
    </dgm:pt>
    <dgm:pt modelId="{927D7EA4-4DF8-4B36-86D1-27E7BECB5069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非關稅</a:t>
          </a:r>
          <a:endParaRPr lang="en-US" altLang="zh-TW" sz="2400" b="1" dirty="0" smtClean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障礙</a:t>
          </a:r>
          <a:endParaRPr lang="zh-TW" altLang="en-US" sz="2400" b="1" dirty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F99D431D-36F7-47E4-A778-5535D3AA9C75}" type="parTrans" cxnId="{A212A5AC-81B3-47C2-BD67-610FBCF2BDE5}">
      <dgm:prSet/>
      <dgm:spPr/>
      <dgm:t>
        <a:bodyPr/>
        <a:lstStyle/>
        <a:p>
          <a:endParaRPr lang="zh-TW" altLang="en-US"/>
        </a:p>
      </dgm:t>
    </dgm:pt>
    <dgm:pt modelId="{839CB298-6663-4033-86A3-69DB61A2D826}" type="sibTrans" cxnId="{A212A5AC-81B3-47C2-BD67-610FBCF2BDE5}">
      <dgm:prSet/>
      <dgm:spPr/>
      <dgm:t>
        <a:bodyPr/>
        <a:lstStyle/>
        <a:p>
          <a:endParaRPr lang="zh-TW" altLang="en-US"/>
        </a:p>
      </dgm:t>
    </dgm:pt>
    <dgm:pt modelId="{6FA346BF-554F-422B-9D37-DD01AA27754C}">
      <dgm:prSet phldrT="[文字]" custT="1"/>
      <dgm:spPr/>
      <dgm:t>
        <a:bodyPr/>
        <a:lstStyle/>
        <a:p>
          <a:pPr marL="180975" indent="-180975">
            <a:lnSpc>
              <a:spcPct val="90000"/>
            </a:lnSpc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以反傾銷及防衛措施保護產業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2F850E2-F62F-489E-A09D-5461C38C5E48}" type="parTrans" cxnId="{A9E51FCB-655D-4A20-9E3A-A52A1667401A}">
      <dgm:prSet/>
      <dgm:spPr/>
      <dgm:t>
        <a:bodyPr/>
        <a:lstStyle/>
        <a:p>
          <a:endParaRPr lang="zh-TW" altLang="en-US"/>
        </a:p>
      </dgm:t>
    </dgm:pt>
    <dgm:pt modelId="{F90197F0-7D3D-4836-A75B-D2BDE3B5D888}" type="sibTrans" cxnId="{A9E51FCB-655D-4A20-9E3A-A52A1667401A}">
      <dgm:prSet/>
      <dgm:spPr/>
      <dgm:t>
        <a:bodyPr/>
        <a:lstStyle/>
        <a:p>
          <a:endParaRPr lang="zh-TW" altLang="en-US"/>
        </a:p>
      </dgm:t>
    </dgm:pt>
    <dgm:pt modelId="{2612887B-00C5-490C-B5BE-6BC5D61B1780}">
      <dgm:prSet phldrT="[文字]" custT="1"/>
      <dgm:spPr/>
      <dgm:t>
        <a:bodyPr/>
        <a:lstStyle/>
        <a:p>
          <a:pPr>
            <a:spcAft>
              <a:spcPts val="0"/>
            </a:spcAft>
          </a:pPr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投資</a:t>
          </a:r>
          <a:endParaRPr lang="en-US" altLang="zh-TW" sz="2400" b="1" dirty="0" smtClean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  <a:p>
          <a:pPr>
            <a:spcAft>
              <a:spcPts val="0"/>
            </a:spcAft>
          </a:pPr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障礙</a:t>
          </a:r>
          <a:endParaRPr lang="zh-TW" altLang="en-US" sz="2400" b="1" dirty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70C21226-8D43-4574-9BA3-33B288B80034}" type="parTrans" cxnId="{4B89FC3E-BEF1-4571-B275-8ACF415B2099}">
      <dgm:prSet/>
      <dgm:spPr/>
      <dgm:t>
        <a:bodyPr/>
        <a:lstStyle/>
        <a:p>
          <a:endParaRPr lang="zh-TW" altLang="en-US"/>
        </a:p>
      </dgm:t>
    </dgm:pt>
    <dgm:pt modelId="{774A080B-BC0E-43A7-85E8-95DBFCA1449E}" type="sibTrans" cxnId="{4B89FC3E-BEF1-4571-B275-8ACF415B2099}">
      <dgm:prSet/>
      <dgm:spPr/>
      <dgm:t>
        <a:bodyPr/>
        <a:lstStyle/>
        <a:p>
          <a:endParaRPr lang="zh-TW" altLang="en-US"/>
        </a:p>
      </dgm:t>
    </dgm:pt>
    <dgm:pt modelId="{D595A610-D5BD-4585-849C-B6242B93E909}">
      <dgm:prSet phldrT="[文字]" custT="1"/>
      <dgm:spPr/>
      <dgm:t>
        <a:bodyPr/>
        <a:lstStyle/>
        <a:p>
          <a:pPr marL="180975" indent="-180975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土地成本過高、法令規定繁複、缺乏透明性、申請營運執照時程長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緬甸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CD8CF09-C2B8-4B82-BD0F-E8DFEF35EB68}" type="parTrans" cxnId="{C0117F76-102C-49CF-803D-51F8A00364DF}">
      <dgm:prSet/>
      <dgm:spPr/>
      <dgm:t>
        <a:bodyPr/>
        <a:lstStyle/>
        <a:p>
          <a:endParaRPr lang="zh-TW" altLang="en-US"/>
        </a:p>
      </dgm:t>
    </dgm:pt>
    <dgm:pt modelId="{52083D87-DFED-4710-9F2B-5043D935185B}" type="sibTrans" cxnId="{C0117F76-102C-49CF-803D-51F8A00364DF}">
      <dgm:prSet/>
      <dgm:spPr/>
      <dgm:t>
        <a:bodyPr/>
        <a:lstStyle/>
        <a:p>
          <a:endParaRPr lang="zh-TW" altLang="en-US"/>
        </a:p>
      </dgm:t>
    </dgm:pt>
    <dgm:pt modelId="{FB9525FF-4AE4-4057-B0A8-FBE49C45875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貿易</a:t>
          </a:r>
          <a:endParaRPr lang="en-US" altLang="zh-TW" sz="2400" b="1" dirty="0" smtClean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  <a:p>
          <a:r>
            <a:rPr lang="zh-TW" altLang="en-US" sz="24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便捷化</a:t>
          </a:r>
          <a:endParaRPr lang="zh-TW" altLang="en-US" sz="2400" b="1" dirty="0"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DD237E69-BC7B-4D21-A7BD-E4E300F8C9BB}" type="parTrans" cxnId="{A3BFE0C3-53D9-4526-BC2A-BA0698F4CB02}">
      <dgm:prSet/>
      <dgm:spPr/>
      <dgm:t>
        <a:bodyPr/>
        <a:lstStyle/>
        <a:p>
          <a:endParaRPr lang="zh-TW" altLang="en-US"/>
        </a:p>
      </dgm:t>
    </dgm:pt>
    <dgm:pt modelId="{2527D561-7C97-4803-BD98-77754B5217F0}" type="sibTrans" cxnId="{A3BFE0C3-53D9-4526-BC2A-BA0698F4CB02}">
      <dgm:prSet/>
      <dgm:spPr/>
      <dgm:t>
        <a:bodyPr/>
        <a:lstStyle/>
        <a:p>
          <a:endParaRPr lang="zh-TW" altLang="en-US"/>
        </a:p>
      </dgm:t>
    </dgm:pt>
    <dgm:pt modelId="{4DE46335-65D4-4ED8-89A0-E570FF55630E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通關耗時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C73567A-9CA9-4767-B3F1-410E4BE32F9F}" type="parTrans" cxnId="{B21FE0A5-55B1-463E-BAE8-8278CED78BF2}">
      <dgm:prSet/>
      <dgm:spPr/>
      <dgm:t>
        <a:bodyPr/>
        <a:lstStyle/>
        <a:p>
          <a:endParaRPr lang="zh-TW" altLang="en-US"/>
        </a:p>
      </dgm:t>
    </dgm:pt>
    <dgm:pt modelId="{0D890CA6-B5B8-4951-8FF1-955353D79040}" type="sibTrans" cxnId="{B21FE0A5-55B1-463E-BAE8-8278CED78BF2}">
      <dgm:prSet/>
      <dgm:spPr/>
      <dgm:t>
        <a:bodyPr/>
        <a:lstStyle/>
        <a:p>
          <a:endParaRPr lang="zh-TW" altLang="en-US"/>
        </a:p>
      </dgm:t>
    </dgm:pt>
    <dgm:pt modelId="{29B57F2E-7E0C-45C2-986D-1E38D8E0E918}">
      <dgm:prSet phldrT="[文字]" custT="1"/>
      <dgm:spPr/>
      <dgm:t>
        <a:bodyPr/>
        <a:lstStyle/>
        <a:p>
          <a:pPr marL="180975" indent="-180975">
            <a:lnSpc>
              <a:spcPct val="90000"/>
            </a:lnSpc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技術性貿易障礙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實施強制性鋼品進口驗證措施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,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越南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442DF04-AA2A-4B2B-8F20-F86C42DD4048}" type="parTrans" cxnId="{9E893D9A-8204-47FF-B373-84BBFF48CD90}">
      <dgm:prSet/>
      <dgm:spPr/>
      <dgm:t>
        <a:bodyPr/>
        <a:lstStyle/>
        <a:p>
          <a:endParaRPr lang="zh-TW" altLang="en-US"/>
        </a:p>
      </dgm:t>
    </dgm:pt>
    <dgm:pt modelId="{9065829E-B34F-4DC7-AB55-8FCE2311BD5E}" type="sibTrans" cxnId="{9E893D9A-8204-47FF-B373-84BBFF48CD90}">
      <dgm:prSet/>
      <dgm:spPr/>
      <dgm:t>
        <a:bodyPr/>
        <a:lstStyle/>
        <a:p>
          <a:endParaRPr lang="zh-TW" altLang="en-US"/>
        </a:p>
      </dgm:t>
    </dgm:pt>
    <dgm:pt modelId="{D405FA86-AF5D-4FAC-881F-B679ACA5E827}">
      <dgm:prSet phldrT="[文字]" custT="1"/>
      <dgm:spPr/>
      <dgm:t>
        <a:bodyPr/>
        <a:lstStyle/>
        <a:p>
          <a:pPr marL="180975" marR="0" indent="-180975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部分行業允許與當地廠商合資，不允許外人獨資</a:t>
          </a:r>
        </a:p>
      </dgm:t>
    </dgm:pt>
    <dgm:pt modelId="{CF1E73DB-4219-4565-B553-0D501F0DD4AF}" type="parTrans" cxnId="{FC9CEFD0-6C38-4697-BAB8-1BD914EE9B60}">
      <dgm:prSet/>
      <dgm:spPr/>
      <dgm:t>
        <a:bodyPr/>
        <a:lstStyle/>
        <a:p>
          <a:endParaRPr lang="zh-TW" altLang="en-US"/>
        </a:p>
      </dgm:t>
    </dgm:pt>
    <dgm:pt modelId="{AB2E5A87-7A8B-492B-8A77-280A6B7B4AD3}" type="sibTrans" cxnId="{FC9CEFD0-6C38-4697-BAB8-1BD914EE9B60}">
      <dgm:prSet/>
      <dgm:spPr/>
      <dgm:t>
        <a:bodyPr/>
        <a:lstStyle/>
        <a:p>
          <a:endParaRPr lang="zh-TW" altLang="en-US"/>
        </a:p>
      </dgm:t>
    </dgm:pt>
    <dgm:pt modelId="{C3C5C752-5C3D-46FC-B3BB-10977C1FE150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提高聚酯棉關稅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越南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E5C2972-9B06-4A3F-9792-3421BD21F0BA}" type="parTrans" cxnId="{8C1EFC2E-9C1C-427C-8937-3CF3315E3674}">
      <dgm:prSet/>
      <dgm:spPr/>
      <dgm:t>
        <a:bodyPr/>
        <a:lstStyle/>
        <a:p>
          <a:endParaRPr lang="zh-TW" altLang="en-US"/>
        </a:p>
      </dgm:t>
    </dgm:pt>
    <dgm:pt modelId="{DDFD69BB-3D9F-4786-AC0A-6AE9D55ADAF3}" type="sibTrans" cxnId="{8C1EFC2E-9C1C-427C-8937-3CF3315E3674}">
      <dgm:prSet/>
      <dgm:spPr/>
      <dgm:t>
        <a:bodyPr/>
        <a:lstStyle/>
        <a:p>
          <a:endParaRPr lang="zh-TW" altLang="en-US"/>
        </a:p>
      </dgm:t>
    </dgm:pt>
    <dgm:pt modelId="{149BA0B4-D0AC-4C1C-BF32-1710F6FD7848}">
      <dgm:prSet phldrT="[文字]" custT="1"/>
      <dgm:spPr/>
      <dgm:t>
        <a:bodyPr/>
        <a:lstStyle/>
        <a:p>
          <a:pPr marL="180975" indent="-180975">
            <a:lnSpc>
              <a:spcPct val="90000"/>
            </a:lnSpc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檢驗檢疫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植物產品需先通過病蟲害風險評估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,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越南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493EF4B-1BD3-43A1-AD41-C62123801E94}" type="parTrans" cxnId="{DB329470-D27E-4E71-8B3D-DF91400F72EB}">
      <dgm:prSet/>
      <dgm:spPr/>
      <dgm:t>
        <a:bodyPr/>
        <a:lstStyle/>
        <a:p>
          <a:endParaRPr lang="zh-TW" altLang="en-US"/>
        </a:p>
      </dgm:t>
    </dgm:pt>
    <dgm:pt modelId="{FA12A5AE-B245-4B2B-8C72-48E9D719248C}" type="sibTrans" cxnId="{DB329470-D27E-4E71-8B3D-DF91400F72EB}">
      <dgm:prSet/>
      <dgm:spPr/>
      <dgm:t>
        <a:bodyPr/>
        <a:lstStyle/>
        <a:p>
          <a:endParaRPr lang="zh-TW" altLang="en-US"/>
        </a:p>
      </dgm:t>
    </dgm:pt>
    <dgm:pt modelId="{B8458C7C-6DB6-4BED-A3E0-542C40BF55D9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提高鋼品關稅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印尼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54EB736-49A2-4ADD-8A82-4473B434526B}" type="parTrans" cxnId="{63B6A43C-97AE-493F-BF71-DFB3138C4DA2}">
      <dgm:prSet/>
      <dgm:spPr/>
      <dgm:t>
        <a:bodyPr/>
        <a:lstStyle/>
        <a:p>
          <a:endParaRPr lang="zh-TW" altLang="en-US"/>
        </a:p>
      </dgm:t>
    </dgm:pt>
    <dgm:pt modelId="{4321DE76-2C21-4177-B4BC-3971524B54C7}" type="sibTrans" cxnId="{63B6A43C-97AE-493F-BF71-DFB3138C4DA2}">
      <dgm:prSet/>
      <dgm:spPr/>
      <dgm:t>
        <a:bodyPr/>
        <a:lstStyle/>
        <a:p>
          <a:endParaRPr lang="zh-TW" altLang="en-US"/>
        </a:p>
      </dgm:t>
    </dgm:pt>
    <dgm:pt modelId="{1EF86742-F2E5-42B6-BFE4-A378BADB4A30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進口許可證要求多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C00117D-29CB-4D59-8FA8-7C955122C237}" type="parTrans" cxnId="{AB2B4C0A-96EF-4576-B2FA-93E68327F2AD}">
      <dgm:prSet/>
      <dgm:spPr/>
      <dgm:t>
        <a:bodyPr/>
        <a:lstStyle/>
        <a:p>
          <a:endParaRPr lang="zh-TW" altLang="en-US"/>
        </a:p>
      </dgm:t>
    </dgm:pt>
    <dgm:pt modelId="{CD43C95D-EF65-4895-ABCA-2DE5513E07DC}" type="sibTrans" cxnId="{AB2B4C0A-96EF-4576-B2FA-93E68327F2AD}">
      <dgm:prSet/>
      <dgm:spPr/>
      <dgm:t>
        <a:bodyPr/>
        <a:lstStyle/>
        <a:p>
          <a:endParaRPr lang="zh-TW" altLang="en-US"/>
        </a:p>
      </dgm:t>
    </dgm:pt>
    <dgm:pt modelId="{AB4FA59B-72A2-4DCC-BEC3-94F624E9AE1B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裝船前檢驗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034F5B0-F860-47A3-A181-C8D19D9F8382}" type="parTrans" cxnId="{65D0A885-00D6-42DC-BFC3-3FEAA304361C}">
      <dgm:prSet/>
      <dgm:spPr/>
      <dgm:t>
        <a:bodyPr/>
        <a:lstStyle/>
        <a:p>
          <a:endParaRPr lang="zh-TW" altLang="en-US"/>
        </a:p>
      </dgm:t>
    </dgm:pt>
    <dgm:pt modelId="{CA0EEAD4-C24A-49DA-8F56-B5F65E1E41A1}" type="sibTrans" cxnId="{65D0A885-00D6-42DC-BFC3-3FEAA304361C}">
      <dgm:prSet/>
      <dgm:spPr/>
      <dgm:t>
        <a:bodyPr/>
        <a:lstStyle/>
        <a:p>
          <a:endParaRPr lang="zh-TW" altLang="en-US"/>
        </a:p>
      </dgm:t>
    </dgm:pt>
    <dgm:pt modelId="{EF97C860-EF42-4290-B8A0-56249E2CF2FA}">
      <dgm:prSet phldrT="[文字]" custT="1"/>
      <dgm:spPr/>
      <dgm:t>
        <a:bodyPr/>
        <a:lstStyle/>
        <a:p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關稅估價不符合國際規範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084F818-7767-4705-A704-122774CD4EE0}" type="parTrans" cxnId="{CA84A841-1609-417C-ABE4-3D87CBD4525B}">
      <dgm:prSet/>
      <dgm:spPr/>
      <dgm:t>
        <a:bodyPr/>
        <a:lstStyle/>
        <a:p>
          <a:endParaRPr lang="zh-TW" altLang="en-US"/>
        </a:p>
      </dgm:t>
    </dgm:pt>
    <dgm:pt modelId="{E36B785E-2565-491E-ADFC-B59EC8F5F7F0}" type="sibTrans" cxnId="{CA84A841-1609-417C-ABE4-3D87CBD4525B}">
      <dgm:prSet/>
      <dgm:spPr/>
      <dgm:t>
        <a:bodyPr/>
        <a:lstStyle/>
        <a:p>
          <a:endParaRPr lang="zh-TW" altLang="en-US"/>
        </a:p>
      </dgm:t>
    </dgm:pt>
    <dgm:pt modelId="{D8577981-B718-45EF-95AC-CC578C5734BE}" type="pres">
      <dgm:prSet presAssocID="{9998D20D-3CB9-4D0F-8ABE-ABA79912799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FF7DC90-26CE-4B8A-90B5-39971F62038B}" type="pres">
      <dgm:prSet presAssocID="{54A787E2-DA10-4E3E-A321-AD5518BEB398}" presName="linNode" presStyleCnt="0"/>
      <dgm:spPr/>
    </dgm:pt>
    <dgm:pt modelId="{B18DD584-0B9C-4EB1-9D03-A9E55DAECC89}" type="pres">
      <dgm:prSet presAssocID="{54A787E2-DA10-4E3E-A321-AD5518BEB398}" presName="parentText" presStyleLbl="node1" presStyleIdx="0" presStyleCnt="4" custScaleX="41187" custScaleY="80161" custLinFactNeighborX="-25412" custLinFactNeighborY="3242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BD3E0A-BE61-4A23-A404-F7BA67C5D650}" type="pres">
      <dgm:prSet presAssocID="{54A787E2-DA10-4E3E-A321-AD5518BEB398}" presName="descendantText" presStyleLbl="alignAccFollowNode1" presStyleIdx="0" presStyleCnt="4" custScaleX="72919" custScaleY="90729" custLinFactNeighborX="-43660" custLinFactNeighborY="405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F4F007-948A-4FE4-A01D-70DDE41AFF1D}" type="pres">
      <dgm:prSet presAssocID="{72C9CE4B-06F7-408D-B8F1-1F9A9CFD6FA8}" presName="sp" presStyleCnt="0"/>
      <dgm:spPr/>
    </dgm:pt>
    <dgm:pt modelId="{3E69C63F-E774-4584-AFD0-49571439CFEA}" type="pres">
      <dgm:prSet presAssocID="{927D7EA4-4DF8-4B36-86D1-27E7BECB5069}" presName="linNode" presStyleCnt="0"/>
      <dgm:spPr/>
    </dgm:pt>
    <dgm:pt modelId="{643D1D4B-E5AB-47A0-AEDC-F583468723D0}" type="pres">
      <dgm:prSet presAssocID="{927D7EA4-4DF8-4B36-86D1-27E7BECB5069}" presName="parentText" presStyleLbl="node1" presStyleIdx="1" presStyleCnt="4" custScaleX="38887" custScaleY="76660" custLinFactNeighborX="-24748" custLinFactNeighborY="45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0A68CE-4BB8-4A69-AF69-8222801E4C10}" type="pres">
      <dgm:prSet presAssocID="{927D7EA4-4DF8-4B36-86D1-27E7BECB5069}" presName="descendantText" presStyleLbl="alignAccFollowNode1" presStyleIdx="1" presStyleCnt="4" custScaleX="73616" custScaleY="91332" custLinFactNeighborX="-42948" custLinFactNeighborY="-35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D487A83-6F2B-40A0-8540-4AE2E384DB6C}" type="pres">
      <dgm:prSet presAssocID="{839CB298-6663-4033-86A3-69DB61A2D826}" presName="sp" presStyleCnt="0"/>
      <dgm:spPr/>
    </dgm:pt>
    <dgm:pt modelId="{ABEA1444-4BAB-47B3-ACEC-D189EB2EF44D}" type="pres">
      <dgm:prSet presAssocID="{2612887B-00C5-490C-B5BE-6BC5D61B1780}" presName="linNode" presStyleCnt="0"/>
      <dgm:spPr/>
    </dgm:pt>
    <dgm:pt modelId="{D81F4F31-D64E-4CBC-9EEF-A875AB29FFA9}" type="pres">
      <dgm:prSet presAssocID="{2612887B-00C5-490C-B5BE-6BC5D61B1780}" presName="parentText" presStyleLbl="node1" presStyleIdx="2" presStyleCnt="4" custScaleX="37822" custScaleY="80974" custLinFactNeighborX="-24448" custLinFactNeighborY="120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31E3A8C-2857-49CF-9E6E-63B3932C801F}" type="pres">
      <dgm:prSet presAssocID="{2612887B-00C5-490C-B5BE-6BC5D61B1780}" presName="descendantText" presStyleLbl="alignAccFollowNode1" presStyleIdx="2" presStyleCnt="4" custScaleX="73732" custScaleY="101000" custLinFactNeighborX="-42227" custLinFactNeighborY="45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AAD65D9-7B6D-4D7E-8A71-27C5BA9A875C}" type="pres">
      <dgm:prSet presAssocID="{774A080B-BC0E-43A7-85E8-95DBFCA1449E}" presName="sp" presStyleCnt="0"/>
      <dgm:spPr/>
    </dgm:pt>
    <dgm:pt modelId="{319AF4DF-9F1A-4FB0-B39A-6F778FCBB632}" type="pres">
      <dgm:prSet presAssocID="{FB9525FF-4AE4-4057-B0A8-FBE49C45875F}" presName="linNode" presStyleCnt="0"/>
      <dgm:spPr/>
    </dgm:pt>
    <dgm:pt modelId="{F1F37EB1-1BA7-4B83-8E05-A1BB6E5C338B}" type="pres">
      <dgm:prSet presAssocID="{FB9525FF-4AE4-4057-B0A8-FBE49C45875F}" presName="parentText" presStyleLbl="node1" presStyleIdx="3" presStyleCnt="4" custScaleX="40185" custScaleY="79315" custLinFactNeighborX="-25322" custLinFactNeighborY="-47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B42D3C0-1A40-42E4-A15F-91C08D02AE83}" type="pres">
      <dgm:prSet presAssocID="{FB9525FF-4AE4-4057-B0A8-FBE49C45875F}" presName="descendantText" presStyleLbl="alignAccFollowNode1" presStyleIdx="3" presStyleCnt="4" custScaleX="73095" custLinFactNeighborX="-43889" custLinFactNeighborY="-10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70892BB-8241-4348-A31C-85D29BFE2C42}" type="presOf" srcId="{54A787E2-DA10-4E3E-A321-AD5518BEB398}" destId="{B18DD584-0B9C-4EB1-9D03-A9E55DAECC89}" srcOrd="0" destOrd="0" presId="urn:microsoft.com/office/officeart/2005/8/layout/vList5"/>
    <dgm:cxn modelId="{15499A92-5C82-464D-958C-DA5B9356DD64}" srcId="{9998D20D-3CB9-4D0F-8ABE-ABA79912799F}" destId="{54A787E2-DA10-4E3E-A321-AD5518BEB398}" srcOrd="0" destOrd="0" parTransId="{8FF1D7B8-A51D-4572-8C53-DC2FF6D1F5D0}" sibTransId="{72C9CE4B-06F7-408D-B8F1-1F9A9CFD6FA8}"/>
    <dgm:cxn modelId="{E5E8E8DA-C7C5-42AF-91AD-849317E31ABB}" type="presOf" srcId="{B8458C7C-6DB6-4BED-A3E0-542C40BF55D9}" destId="{EDBD3E0A-BE61-4A23-A404-F7BA67C5D650}" srcOrd="0" destOrd="1" presId="urn:microsoft.com/office/officeart/2005/8/layout/vList5"/>
    <dgm:cxn modelId="{9213B5C3-3076-4B60-84B8-066D14B76789}" type="presOf" srcId="{C3C5C752-5C3D-46FC-B3BB-10977C1FE150}" destId="{EDBD3E0A-BE61-4A23-A404-F7BA67C5D650}" srcOrd="0" destOrd="2" presId="urn:microsoft.com/office/officeart/2005/8/layout/vList5"/>
    <dgm:cxn modelId="{7226CC2A-C7D2-4E2A-B3D2-CCD3D9408922}" type="presOf" srcId="{EF97C860-EF42-4290-B8A0-56249E2CF2FA}" destId="{BB42D3C0-1A40-42E4-A15F-91C08D02AE83}" srcOrd="0" destOrd="3" presId="urn:microsoft.com/office/officeart/2005/8/layout/vList5"/>
    <dgm:cxn modelId="{D340E2CC-C7EF-49FA-B710-5E47238986D0}" type="presOf" srcId="{2612887B-00C5-490C-B5BE-6BC5D61B1780}" destId="{D81F4F31-D64E-4CBC-9EEF-A875AB29FFA9}" srcOrd="0" destOrd="0" presId="urn:microsoft.com/office/officeart/2005/8/layout/vList5"/>
    <dgm:cxn modelId="{9F685B36-F582-48C4-9985-63BF9A9895FE}" type="presOf" srcId="{1EF86742-F2E5-42B6-BFE4-A378BADB4A30}" destId="{BB42D3C0-1A40-42E4-A15F-91C08D02AE83}" srcOrd="0" destOrd="1" presId="urn:microsoft.com/office/officeart/2005/8/layout/vList5"/>
    <dgm:cxn modelId="{C0117F76-102C-49CF-803D-51F8A00364DF}" srcId="{2612887B-00C5-490C-B5BE-6BC5D61B1780}" destId="{D595A610-D5BD-4585-849C-B6242B93E909}" srcOrd="0" destOrd="0" parTransId="{7CD8CF09-C2B8-4B82-BD0F-E8DFEF35EB68}" sibTransId="{52083D87-DFED-4710-9F2B-5043D935185B}"/>
    <dgm:cxn modelId="{63B6A43C-97AE-493F-BF71-DFB3138C4DA2}" srcId="{54A787E2-DA10-4E3E-A321-AD5518BEB398}" destId="{B8458C7C-6DB6-4BED-A3E0-542C40BF55D9}" srcOrd="1" destOrd="0" parTransId="{454EB736-49A2-4ADD-8A82-4473B434526B}" sibTransId="{4321DE76-2C21-4177-B4BC-3971524B54C7}"/>
    <dgm:cxn modelId="{EBBA335C-5A1A-4707-B9A1-27876A2CD332}" type="presOf" srcId="{D595A610-D5BD-4585-849C-B6242B93E909}" destId="{E31E3A8C-2857-49CF-9E6E-63B3932C801F}" srcOrd="0" destOrd="0" presId="urn:microsoft.com/office/officeart/2005/8/layout/vList5"/>
    <dgm:cxn modelId="{65D0A885-00D6-42DC-BFC3-3FEAA304361C}" srcId="{FB9525FF-4AE4-4057-B0A8-FBE49C45875F}" destId="{AB4FA59B-72A2-4DCC-BEC3-94F624E9AE1B}" srcOrd="2" destOrd="0" parTransId="{0034F5B0-F860-47A3-A181-C8D19D9F8382}" sibTransId="{CA0EEAD4-C24A-49DA-8F56-B5F65E1E41A1}"/>
    <dgm:cxn modelId="{D232D138-B38F-4EBC-9808-BA2D8E690F41}" srcId="{54A787E2-DA10-4E3E-A321-AD5518BEB398}" destId="{3BF63D4E-B520-4799-81AC-089240509E98}" srcOrd="0" destOrd="0" parTransId="{BD7F03EF-D82F-4E65-AD60-CCA91D9AA75B}" sibTransId="{63BE5A35-CABA-41F9-B942-45B2214A3B4C}"/>
    <dgm:cxn modelId="{500C7E32-3A76-4EC0-8BBD-F24DDFBCC265}" type="presOf" srcId="{AB4FA59B-72A2-4DCC-BEC3-94F624E9AE1B}" destId="{BB42D3C0-1A40-42E4-A15F-91C08D02AE83}" srcOrd="0" destOrd="2" presId="urn:microsoft.com/office/officeart/2005/8/layout/vList5"/>
    <dgm:cxn modelId="{B21FE0A5-55B1-463E-BAE8-8278CED78BF2}" srcId="{FB9525FF-4AE4-4057-B0A8-FBE49C45875F}" destId="{4DE46335-65D4-4ED8-89A0-E570FF55630E}" srcOrd="0" destOrd="0" parTransId="{6C73567A-9CA9-4767-B3F1-410E4BE32F9F}" sibTransId="{0D890CA6-B5B8-4951-8FF1-955353D79040}"/>
    <dgm:cxn modelId="{09D66BEF-B1C8-4656-931B-27B4F1B8308E}" type="presOf" srcId="{6FA346BF-554F-422B-9D37-DD01AA27754C}" destId="{9D0A68CE-4BB8-4A69-AF69-8222801E4C10}" srcOrd="0" destOrd="0" presId="urn:microsoft.com/office/officeart/2005/8/layout/vList5"/>
    <dgm:cxn modelId="{CB484773-C80D-4DA6-AC14-42A8E8E33415}" type="presOf" srcId="{149BA0B4-D0AC-4C1C-BF32-1710F6FD7848}" destId="{9D0A68CE-4BB8-4A69-AF69-8222801E4C10}" srcOrd="0" destOrd="2" presId="urn:microsoft.com/office/officeart/2005/8/layout/vList5"/>
    <dgm:cxn modelId="{8C1EFC2E-9C1C-427C-8937-3CF3315E3674}" srcId="{54A787E2-DA10-4E3E-A321-AD5518BEB398}" destId="{C3C5C752-5C3D-46FC-B3BB-10977C1FE150}" srcOrd="2" destOrd="0" parTransId="{AE5C2972-9B06-4A3F-9792-3421BD21F0BA}" sibTransId="{DDFD69BB-3D9F-4786-AC0A-6AE9D55ADAF3}"/>
    <dgm:cxn modelId="{FC9CEFD0-6C38-4697-BAB8-1BD914EE9B60}" srcId="{2612887B-00C5-490C-B5BE-6BC5D61B1780}" destId="{D405FA86-AF5D-4FAC-881F-B679ACA5E827}" srcOrd="1" destOrd="0" parTransId="{CF1E73DB-4219-4565-B553-0D501F0DD4AF}" sibTransId="{AB2E5A87-7A8B-492B-8A77-280A6B7B4AD3}"/>
    <dgm:cxn modelId="{D15AD1DA-7C74-4C61-AE11-4C2E8ACD68E9}" type="presOf" srcId="{FB9525FF-4AE4-4057-B0A8-FBE49C45875F}" destId="{F1F37EB1-1BA7-4B83-8E05-A1BB6E5C338B}" srcOrd="0" destOrd="0" presId="urn:microsoft.com/office/officeart/2005/8/layout/vList5"/>
    <dgm:cxn modelId="{4C5BD3BA-166A-4E95-860D-88D89C62B3EE}" type="presOf" srcId="{3BF63D4E-B520-4799-81AC-089240509E98}" destId="{EDBD3E0A-BE61-4A23-A404-F7BA67C5D650}" srcOrd="0" destOrd="0" presId="urn:microsoft.com/office/officeart/2005/8/layout/vList5"/>
    <dgm:cxn modelId="{A9E51FCB-655D-4A20-9E3A-A52A1667401A}" srcId="{927D7EA4-4DF8-4B36-86D1-27E7BECB5069}" destId="{6FA346BF-554F-422B-9D37-DD01AA27754C}" srcOrd="0" destOrd="0" parTransId="{42F850E2-F62F-489E-A09D-5461C38C5E48}" sibTransId="{F90197F0-7D3D-4836-A75B-D2BDE3B5D888}"/>
    <dgm:cxn modelId="{33AE1778-2CD2-46DE-9810-92E42958B600}" type="presOf" srcId="{927D7EA4-4DF8-4B36-86D1-27E7BECB5069}" destId="{643D1D4B-E5AB-47A0-AEDC-F583468723D0}" srcOrd="0" destOrd="0" presId="urn:microsoft.com/office/officeart/2005/8/layout/vList5"/>
    <dgm:cxn modelId="{4B89FC3E-BEF1-4571-B275-8ACF415B2099}" srcId="{9998D20D-3CB9-4D0F-8ABE-ABA79912799F}" destId="{2612887B-00C5-490C-B5BE-6BC5D61B1780}" srcOrd="2" destOrd="0" parTransId="{70C21226-8D43-4574-9BA3-33B288B80034}" sibTransId="{774A080B-BC0E-43A7-85E8-95DBFCA1449E}"/>
    <dgm:cxn modelId="{CF0AC5CA-3AF8-4484-AE70-19EF290EFBCF}" type="presOf" srcId="{9998D20D-3CB9-4D0F-8ABE-ABA79912799F}" destId="{D8577981-B718-45EF-95AC-CC578C5734BE}" srcOrd="0" destOrd="0" presId="urn:microsoft.com/office/officeart/2005/8/layout/vList5"/>
    <dgm:cxn modelId="{CA84A841-1609-417C-ABE4-3D87CBD4525B}" srcId="{FB9525FF-4AE4-4057-B0A8-FBE49C45875F}" destId="{EF97C860-EF42-4290-B8A0-56249E2CF2FA}" srcOrd="3" destOrd="0" parTransId="{2084F818-7767-4705-A704-122774CD4EE0}" sibTransId="{E36B785E-2565-491E-ADFC-B59EC8F5F7F0}"/>
    <dgm:cxn modelId="{9E893D9A-8204-47FF-B373-84BBFF48CD90}" srcId="{927D7EA4-4DF8-4B36-86D1-27E7BECB5069}" destId="{29B57F2E-7E0C-45C2-986D-1E38D8E0E918}" srcOrd="1" destOrd="0" parTransId="{F442DF04-AA2A-4B2B-8F20-F86C42DD4048}" sibTransId="{9065829E-B34F-4DC7-AB55-8FCE2311BD5E}"/>
    <dgm:cxn modelId="{19301292-60A6-460E-8620-565929B524DF}" type="presOf" srcId="{D405FA86-AF5D-4FAC-881F-B679ACA5E827}" destId="{E31E3A8C-2857-49CF-9E6E-63B3932C801F}" srcOrd="0" destOrd="1" presId="urn:microsoft.com/office/officeart/2005/8/layout/vList5"/>
    <dgm:cxn modelId="{A3BFE0C3-53D9-4526-BC2A-BA0698F4CB02}" srcId="{9998D20D-3CB9-4D0F-8ABE-ABA79912799F}" destId="{FB9525FF-4AE4-4057-B0A8-FBE49C45875F}" srcOrd="3" destOrd="0" parTransId="{DD237E69-BC7B-4D21-A7BD-E4E300F8C9BB}" sibTransId="{2527D561-7C97-4803-BD98-77754B5217F0}"/>
    <dgm:cxn modelId="{AB2B4C0A-96EF-4576-B2FA-93E68327F2AD}" srcId="{FB9525FF-4AE4-4057-B0A8-FBE49C45875F}" destId="{1EF86742-F2E5-42B6-BFE4-A378BADB4A30}" srcOrd="1" destOrd="0" parTransId="{BC00117D-29CB-4D59-8FA8-7C955122C237}" sibTransId="{CD43C95D-EF65-4895-ABCA-2DE5513E07DC}"/>
    <dgm:cxn modelId="{D14335A1-10F6-4E41-BCBA-B2FE76F88D95}" type="presOf" srcId="{29B57F2E-7E0C-45C2-986D-1E38D8E0E918}" destId="{9D0A68CE-4BB8-4A69-AF69-8222801E4C10}" srcOrd="0" destOrd="1" presId="urn:microsoft.com/office/officeart/2005/8/layout/vList5"/>
    <dgm:cxn modelId="{A195C21D-7E50-4206-AC4C-1CE07A907A0E}" type="presOf" srcId="{4DE46335-65D4-4ED8-89A0-E570FF55630E}" destId="{BB42D3C0-1A40-42E4-A15F-91C08D02AE83}" srcOrd="0" destOrd="0" presId="urn:microsoft.com/office/officeart/2005/8/layout/vList5"/>
    <dgm:cxn modelId="{DB329470-D27E-4E71-8B3D-DF91400F72EB}" srcId="{927D7EA4-4DF8-4B36-86D1-27E7BECB5069}" destId="{149BA0B4-D0AC-4C1C-BF32-1710F6FD7848}" srcOrd="2" destOrd="0" parTransId="{C493EF4B-1BD3-43A1-AD41-C62123801E94}" sibTransId="{FA12A5AE-B245-4B2B-8C72-48E9D719248C}"/>
    <dgm:cxn modelId="{A212A5AC-81B3-47C2-BD67-610FBCF2BDE5}" srcId="{9998D20D-3CB9-4D0F-8ABE-ABA79912799F}" destId="{927D7EA4-4DF8-4B36-86D1-27E7BECB5069}" srcOrd="1" destOrd="0" parTransId="{F99D431D-36F7-47E4-A778-5535D3AA9C75}" sibTransId="{839CB298-6663-4033-86A3-69DB61A2D826}"/>
    <dgm:cxn modelId="{2BFBF1F8-FD48-41D4-B27E-F2916E7772A3}" type="presParOf" srcId="{D8577981-B718-45EF-95AC-CC578C5734BE}" destId="{1FF7DC90-26CE-4B8A-90B5-39971F62038B}" srcOrd="0" destOrd="0" presId="urn:microsoft.com/office/officeart/2005/8/layout/vList5"/>
    <dgm:cxn modelId="{34952DCF-EE31-41C1-A5DA-53DFDBD452E3}" type="presParOf" srcId="{1FF7DC90-26CE-4B8A-90B5-39971F62038B}" destId="{B18DD584-0B9C-4EB1-9D03-A9E55DAECC89}" srcOrd="0" destOrd="0" presId="urn:microsoft.com/office/officeart/2005/8/layout/vList5"/>
    <dgm:cxn modelId="{C13E6D0E-67A2-4B17-AADA-9F67DF38C4BE}" type="presParOf" srcId="{1FF7DC90-26CE-4B8A-90B5-39971F62038B}" destId="{EDBD3E0A-BE61-4A23-A404-F7BA67C5D650}" srcOrd="1" destOrd="0" presId="urn:microsoft.com/office/officeart/2005/8/layout/vList5"/>
    <dgm:cxn modelId="{43C4707F-76CC-4990-8827-E80564CA1BA1}" type="presParOf" srcId="{D8577981-B718-45EF-95AC-CC578C5734BE}" destId="{90F4F007-948A-4FE4-A01D-70DDE41AFF1D}" srcOrd="1" destOrd="0" presId="urn:microsoft.com/office/officeart/2005/8/layout/vList5"/>
    <dgm:cxn modelId="{6F02563B-3508-4A01-B912-16A395A821A9}" type="presParOf" srcId="{D8577981-B718-45EF-95AC-CC578C5734BE}" destId="{3E69C63F-E774-4584-AFD0-49571439CFEA}" srcOrd="2" destOrd="0" presId="urn:microsoft.com/office/officeart/2005/8/layout/vList5"/>
    <dgm:cxn modelId="{8724C8C3-1C55-4031-B818-27A851709D54}" type="presParOf" srcId="{3E69C63F-E774-4584-AFD0-49571439CFEA}" destId="{643D1D4B-E5AB-47A0-AEDC-F583468723D0}" srcOrd="0" destOrd="0" presId="urn:microsoft.com/office/officeart/2005/8/layout/vList5"/>
    <dgm:cxn modelId="{972FC15C-7D0A-42AE-990D-BE7A6B0A0587}" type="presParOf" srcId="{3E69C63F-E774-4584-AFD0-49571439CFEA}" destId="{9D0A68CE-4BB8-4A69-AF69-8222801E4C10}" srcOrd="1" destOrd="0" presId="urn:microsoft.com/office/officeart/2005/8/layout/vList5"/>
    <dgm:cxn modelId="{9B851F51-AC6A-4CDA-B26B-3642C96F460D}" type="presParOf" srcId="{D8577981-B718-45EF-95AC-CC578C5734BE}" destId="{8D487A83-6F2B-40A0-8540-4AE2E384DB6C}" srcOrd="3" destOrd="0" presId="urn:microsoft.com/office/officeart/2005/8/layout/vList5"/>
    <dgm:cxn modelId="{E073224E-CDB5-43DA-8323-058654A71CDC}" type="presParOf" srcId="{D8577981-B718-45EF-95AC-CC578C5734BE}" destId="{ABEA1444-4BAB-47B3-ACEC-D189EB2EF44D}" srcOrd="4" destOrd="0" presId="urn:microsoft.com/office/officeart/2005/8/layout/vList5"/>
    <dgm:cxn modelId="{42A7FED7-EFAC-407C-AA9E-51CFDAA05A06}" type="presParOf" srcId="{ABEA1444-4BAB-47B3-ACEC-D189EB2EF44D}" destId="{D81F4F31-D64E-4CBC-9EEF-A875AB29FFA9}" srcOrd="0" destOrd="0" presId="urn:microsoft.com/office/officeart/2005/8/layout/vList5"/>
    <dgm:cxn modelId="{16B3C33D-64B5-498C-A2DD-BA2D6869D3F7}" type="presParOf" srcId="{ABEA1444-4BAB-47B3-ACEC-D189EB2EF44D}" destId="{E31E3A8C-2857-49CF-9E6E-63B3932C801F}" srcOrd="1" destOrd="0" presId="urn:microsoft.com/office/officeart/2005/8/layout/vList5"/>
    <dgm:cxn modelId="{EA57ED6E-9652-46A4-951C-07247E23B10D}" type="presParOf" srcId="{D8577981-B718-45EF-95AC-CC578C5734BE}" destId="{9AAD65D9-7B6D-4D7E-8A71-27C5BA9A875C}" srcOrd="5" destOrd="0" presId="urn:microsoft.com/office/officeart/2005/8/layout/vList5"/>
    <dgm:cxn modelId="{8016FAB2-F560-49B2-87AA-16005694DA85}" type="presParOf" srcId="{D8577981-B718-45EF-95AC-CC578C5734BE}" destId="{319AF4DF-9F1A-4FB0-B39A-6F778FCBB632}" srcOrd="6" destOrd="0" presId="urn:microsoft.com/office/officeart/2005/8/layout/vList5"/>
    <dgm:cxn modelId="{93BD318E-8FB3-40B4-B3CC-4B7F5E0D1A0A}" type="presParOf" srcId="{319AF4DF-9F1A-4FB0-B39A-6F778FCBB632}" destId="{F1F37EB1-1BA7-4B83-8E05-A1BB6E5C338B}" srcOrd="0" destOrd="0" presId="urn:microsoft.com/office/officeart/2005/8/layout/vList5"/>
    <dgm:cxn modelId="{CA43DC9D-5AF2-4F75-8173-3ED95BC58302}" type="presParOf" srcId="{319AF4DF-9F1A-4FB0-B39A-6F778FCBB632}" destId="{BB42D3C0-1A40-42E4-A15F-91C08D02AE8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0.00742</cdr:x>
      <cdr:y>0.06587</cdr:y>
    </cdr:from>
    <cdr:to>
      <cdr:x>0.05466</cdr:x>
      <cdr:y>0.14868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60342" y="247288"/>
          <a:ext cx="384387" cy="3108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zh-TW" altLang="en-US" sz="1100" dirty="0"/>
            <a:t>％</a:t>
          </a:r>
          <a:endParaRPr lang="en-US" altLang="zh-TW" sz="1100" dirty="0"/>
        </a:p>
      </cdr:txBody>
    </cdr:sp>
  </cdr:relSizeAnchor>
  <cdr:relSizeAnchor xmlns:cdr="http://schemas.openxmlformats.org/drawingml/2006/chartDrawing">
    <cdr:from>
      <cdr:x>0.0708</cdr:x>
      <cdr:y>0.01882</cdr:y>
    </cdr:from>
    <cdr:to>
      <cdr:x>0.1692</cdr:x>
      <cdr:y>0.16947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576064" y="72008"/>
          <a:ext cx="800671" cy="5763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altLang="zh-TW" sz="1800" b="1" dirty="0"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0.02691</cdr:x>
      <cdr:y>0.09073</cdr:y>
    </cdr:from>
    <cdr:to>
      <cdr:x>0.14081</cdr:x>
      <cdr:y>0.32116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16024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zh-TW" altLang="en-US" sz="1100" dirty="0" smtClean="0"/>
            <a:t>％</a:t>
          </a:r>
          <a:endParaRPr lang="zh-TW" altLang="en-US" sz="1100" dirty="0"/>
        </a:p>
      </cdr:txBody>
    </cdr:sp>
  </cdr:relSizeAnchor>
  <cdr:relSizeAnchor xmlns:cdr="http://schemas.openxmlformats.org/drawingml/2006/chartDrawing">
    <cdr:from>
      <cdr:x>0.19936</cdr:x>
      <cdr:y>0.09305</cdr:y>
    </cdr:from>
    <cdr:to>
      <cdr:x>0.39362</cdr:x>
      <cdr:y>0.32348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1607849" y="358301"/>
          <a:ext cx="1566686" cy="8873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/>
          <a:r>
            <a:rPr lang="en-US" altLang="zh-TW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2010</a:t>
          </a:r>
          <a:r>
            <a:rPr lang="zh-TW" altLang="en-US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年以來</a:t>
          </a:r>
          <a:r>
            <a: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東南亞</a:t>
          </a:r>
          <a:r>
            <a:rPr lang="zh-TW" altLang="en-US" sz="1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主要</a:t>
          </a:r>
          <a:r>
            <a: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經濟體</a:t>
          </a:r>
          <a:r>
            <a:rPr lang="zh-TW" altLang="en-US" sz="1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進口成長率趨勢圖</a:t>
          </a:r>
          <a:endParaRPr lang="zh-TW" altLang="en-US" sz="1600" b="1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0.01762</cdr:x>
      <cdr:y>0.11555</cdr:y>
    </cdr:from>
    <cdr:to>
      <cdr:x>0.06548</cdr:x>
      <cdr:y>0.18624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44016" y="504056"/>
          <a:ext cx="391103" cy="3083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zh-TW" altLang="en-US" sz="1100" dirty="0"/>
            <a:t>％</a:t>
          </a:r>
          <a:endParaRPr lang="en-US" altLang="zh-TW" sz="1100" dirty="0"/>
        </a:p>
      </cdr:txBody>
    </cdr:sp>
  </cdr:relSizeAnchor>
  <cdr:relSizeAnchor xmlns:cdr="http://schemas.openxmlformats.org/drawingml/2006/chartDrawing">
    <cdr:from>
      <cdr:x>0.21249</cdr:x>
      <cdr:y>0.07592</cdr:y>
    </cdr:from>
    <cdr:to>
      <cdr:x>0.39022</cdr:x>
      <cdr:y>0.2267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1736447" y="298377"/>
          <a:ext cx="1452379" cy="5925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/>
          <a:r>
            <a:rPr lang="en-US" altLang="zh-TW" sz="18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2010</a:t>
          </a:r>
          <a:r>
            <a:rPr lang="zh-TW" altLang="en-US" sz="18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年以來主要</a:t>
          </a:r>
          <a:r>
            <a:rPr lang="zh-TW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國家對東協</a:t>
          </a:r>
          <a:r>
            <a:rPr lang="en-US" altLang="zh-TW" sz="1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10</a:t>
          </a:r>
          <a:r>
            <a:rPr lang="zh-TW" altLang="en-US" sz="18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國出口</a:t>
          </a:r>
          <a:r>
            <a:rPr lang="zh-TW" altLang="en-US" sz="18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rPr>
            <a:t>成長率趨勢圖</a:t>
          </a:r>
          <a:endParaRPr lang="en-US" altLang="zh-TW" sz="1800" b="1" dirty="0">
            <a:solidFill>
              <a:srgbClr val="FF0000"/>
            </a:solidFill>
            <a:latin typeface="Times New Roman" panose="02020603050405020304" pitchFamily="18" charset="0"/>
            <a:ea typeface="標楷體" panose="03000509000000000000" pitchFamily="65" charset="-12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0.88267</cdr:x>
      <cdr:y>0.77433</cdr:y>
    </cdr:from>
    <cdr:to>
      <cdr:x>0.9278</cdr:x>
      <cdr:y>0.83207</cdr:y>
    </cdr:to>
    <cdr:sp macro="" textlink="">
      <cdr:nvSpPr>
        <cdr:cNvPr id="8" name="向左箭號 7"/>
        <cdr:cNvSpPr/>
      </cdr:nvSpPr>
      <cdr:spPr>
        <a:xfrm xmlns:a="http://schemas.openxmlformats.org/drawingml/2006/main">
          <a:off x="7042311" y="2897257"/>
          <a:ext cx="360040" cy="216024"/>
        </a:xfrm>
        <a:prstGeom xmlns:a="http://schemas.openxmlformats.org/drawingml/2006/main" prst="leftArrow">
          <a:avLst/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TW"/>
        </a:p>
      </cdr:txBody>
    </cdr:sp>
  </cdr:relSizeAnchor>
  <cdr:relSizeAnchor xmlns:cdr="http://schemas.openxmlformats.org/drawingml/2006/chartDrawing">
    <cdr:from>
      <cdr:x>0.4675</cdr:x>
      <cdr:y>0.04302</cdr:y>
    </cdr:from>
    <cdr:to>
      <cdr:x>0.4675</cdr:x>
      <cdr:y>0.88981</cdr:y>
    </cdr:to>
    <cdr:cxnSp macro="">
      <cdr:nvCxnSpPr>
        <cdr:cNvPr id="10" name="直線接點 9"/>
        <cdr:cNvCxnSpPr/>
      </cdr:nvCxnSpPr>
      <cdr:spPr>
        <a:xfrm xmlns:a="http://schemas.openxmlformats.org/drawingml/2006/main">
          <a:off x="3729943" y="160953"/>
          <a:ext cx="0" cy="3168352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0000CC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0.16064</cdr:x>
      <cdr:y>0.11108</cdr:y>
    </cdr:from>
    <cdr:to>
      <cdr:x>0.34115</cdr:x>
      <cdr:y>0.18805</cdr:y>
    </cdr:to>
    <cdr:sp macro="" textlink="">
      <cdr:nvSpPr>
        <cdr:cNvPr id="11" name="文字方塊 10"/>
        <cdr:cNvSpPr txBox="1"/>
      </cdr:nvSpPr>
      <cdr:spPr>
        <a:xfrm xmlns:a="http://schemas.openxmlformats.org/drawingml/2006/main">
          <a:off x="1281671" y="415601"/>
          <a:ext cx="1440165" cy="288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100" dirty="0" smtClean="0">
              <a:latin typeface="標楷體" pitchFamily="65" charset="-120"/>
              <a:ea typeface="標楷體" pitchFamily="65" charset="-120"/>
            </a:rPr>
            <a:t>ASEAN-</a:t>
          </a:r>
          <a:r>
            <a:rPr lang="zh-TW" altLang="en-US" sz="1100" dirty="0" smtClean="0">
              <a:latin typeface="標楷體" pitchFamily="65" charset="-120"/>
              <a:ea typeface="標楷體" pitchFamily="65" charset="-120"/>
            </a:rPr>
            <a:t>韓國</a:t>
          </a:r>
          <a:r>
            <a:rPr lang="en-US" altLang="zh-TW" sz="1100" dirty="0" err="1" smtClean="0">
              <a:latin typeface="標楷體" pitchFamily="65" charset="-120"/>
              <a:ea typeface="標楷體" pitchFamily="65" charset="-120"/>
            </a:rPr>
            <a:t>FTA</a:t>
          </a:r>
          <a:r>
            <a:rPr lang="zh-TW" altLang="en-US" sz="1100" dirty="0" smtClean="0">
              <a:latin typeface="標楷體" pitchFamily="65" charset="-120"/>
              <a:ea typeface="標楷體" pitchFamily="65" charset="-120"/>
            </a:rPr>
            <a:t>生效</a:t>
          </a:r>
          <a:endParaRPr lang="zh-TW" altLang="en-US" sz="1100" dirty="0">
            <a:latin typeface="標楷體" pitchFamily="65" charset="-120"/>
            <a:ea typeface="標楷體" pitchFamily="65" charset="-120"/>
          </a:endParaRPr>
        </a:p>
      </cdr:txBody>
    </cdr:sp>
  </cdr:relSizeAnchor>
  <cdr:relSizeAnchor xmlns:cdr="http://schemas.openxmlformats.org/drawingml/2006/chartDrawing">
    <cdr:from>
      <cdr:x>0.47103</cdr:x>
      <cdr:y>0.11605</cdr:y>
    </cdr:from>
    <cdr:to>
      <cdr:x>0.49811</cdr:x>
      <cdr:y>0.16676</cdr:y>
    </cdr:to>
    <cdr:sp macro="" textlink="">
      <cdr:nvSpPr>
        <cdr:cNvPr id="12" name="向左箭號 11"/>
        <cdr:cNvSpPr/>
      </cdr:nvSpPr>
      <cdr:spPr>
        <a:xfrm xmlns:a="http://schemas.openxmlformats.org/drawingml/2006/main">
          <a:off x="3758081" y="434212"/>
          <a:ext cx="216055" cy="189737"/>
        </a:xfrm>
        <a:prstGeom xmlns:a="http://schemas.openxmlformats.org/drawingml/2006/main" prst="leftArrow">
          <a:avLst/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TW"/>
        </a:p>
      </cdr:txBody>
    </cdr:sp>
  </cdr:relSizeAnchor>
  <cdr:relSizeAnchor xmlns:cdr="http://schemas.openxmlformats.org/drawingml/2006/chartDrawing">
    <cdr:from>
      <cdr:x>0.32709</cdr:x>
      <cdr:y>0.12143</cdr:y>
    </cdr:from>
    <cdr:to>
      <cdr:x>0.35417</cdr:x>
      <cdr:y>0.17214</cdr:y>
    </cdr:to>
    <cdr:sp macro="" textlink="">
      <cdr:nvSpPr>
        <cdr:cNvPr id="13" name="向右箭號 12"/>
        <cdr:cNvSpPr/>
      </cdr:nvSpPr>
      <cdr:spPr>
        <a:xfrm xmlns:a="http://schemas.openxmlformats.org/drawingml/2006/main">
          <a:off x="2609668" y="454339"/>
          <a:ext cx="216055" cy="189737"/>
        </a:xfrm>
        <a:prstGeom xmlns:a="http://schemas.openxmlformats.org/drawingml/2006/main" prst="rightArrow">
          <a:avLst/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TW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0.47302</cdr:x>
      <cdr:y>0.81518</cdr:y>
    </cdr:from>
    <cdr:to>
      <cdr:x>0.64494</cdr:x>
      <cdr:y>0.87032</cdr:y>
    </cdr:to>
    <cdr:cxnSp macro="">
      <cdr:nvCxnSpPr>
        <cdr:cNvPr id="3" name="直線單箭頭接點 2"/>
        <cdr:cNvCxnSpPr/>
      </cdr:nvCxnSpPr>
      <cdr:spPr bwMode="auto">
        <a:xfrm xmlns:a="http://schemas.openxmlformats.org/drawingml/2006/main" flipV="1">
          <a:off x="1435433" y="3815480"/>
          <a:ext cx="521713" cy="258053"/>
        </a:xfrm>
        <a:prstGeom xmlns:a="http://schemas.openxmlformats.org/drawingml/2006/main" prst="straightConnector1">
          <a:avLst/>
        </a:prstGeom>
        <a:solidFill xmlns:a="http://schemas.openxmlformats.org/drawingml/2006/main">
          <a:srgbClr val="D3FF57"/>
        </a:solidFill>
        <a:ln xmlns:a="http://schemas.openxmlformats.org/drawingml/2006/main" w="28575" cap="flat" cmpd="sng" algn="ctr">
          <a:solidFill>
            <a:srgbClr val="FF0000"/>
          </a:solidFill>
          <a:prstDash val="solid"/>
          <a:round/>
          <a:headEnd type="none" w="med" len="med"/>
          <a:tailEnd type="arrow"/>
        </a:ln>
        <a:effectLst xmlns:a="http://schemas.openxmlformats.org/drawingml/2006/main"/>
      </cdr:spPr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59" cy="493713"/>
          </a:xfrm>
          <a:prstGeom prst="rect">
            <a:avLst/>
          </a:prstGeom>
        </p:spPr>
        <p:txBody>
          <a:bodyPr vert="horz" lIns="91703" tIns="45851" rIns="91703" bIns="4585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3713"/>
          </a:xfrm>
          <a:prstGeom prst="rect">
            <a:avLst/>
          </a:prstGeom>
        </p:spPr>
        <p:txBody>
          <a:bodyPr vert="horz" lIns="91703" tIns="45851" rIns="91703" bIns="45851" rtlCol="0"/>
          <a:lstStyle>
            <a:lvl1pPr algn="r">
              <a:defRPr sz="1200"/>
            </a:lvl1pPr>
          </a:lstStyle>
          <a:p>
            <a:fld id="{727A9072-7342-41C0-8BE7-C6E90CD78E47}" type="datetimeFigureOut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03" tIns="45851" rIns="91703" bIns="4585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9" y="4690270"/>
            <a:ext cx="5438140" cy="4443412"/>
          </a:xfrm>
          <a:prstGeom prst="rect">
            <a:avLst/>
          </a:prstGeom>
        </p:spPr>
        <p:txBody>
          <a:bodyPr vert="horz" lIns="91703" tIns="45851" rIns="91703" bIns="45851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378827"/>
            <a:ext cx="2945659" cy="493713"/>
          </a:xfrm>
          <a:prstGeom prst="rect">
            <a:avLst/>
          </a:prstGeom>
        </p:spPr>
        <p:txBody>
          <a:bodyPr vert="horz" lIns="91703" tIns="45851" rIns="91703" bIns="4585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6" y="9378827"/>
            <a:ext cx="2945659" cy="493713"/>
          </a:xfrm>
          <a:prstGeom prst="rect">
            <a:avLst/>
          </a:prstGeom>
        </p:spPr>
        <p:txBody>
          <a:bodyPr vert="horz" lIns="91703" tIns="45851" rIns="91703" bIns="45851" rtlCol="0" anchor="b"/>
          <a:lstStyle>
            <a:lvl1pPr algn="r">
              <a:defRPr sz="1200"/>
            </a:lvl1pPr>
          </a:lstStyle>
          <a:p>
            <a:fld id="{8716BA2B-05A8-4077-A7B7-CAF7EC06F87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94457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7036727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D8D1D-D8C3-40BC-AC3C-E3B7EDB75349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30678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30566B-A67F-45AC-8B66-E6EA2D17CDEC}" type="slidenum">
              <a:rPr lang="en-US" altLang="zh-TW" smtClean="0"/>
              <a:pPr>
                <a:defRPr/>
              </a:pPr>
              <a:t>11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551134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9084683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30566B-A67F-45AC-8B66-E6EA2D17CDEC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45138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6BA2B-05A8-4077-A7B7-CAF7EC06F879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2460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30275" y="741363"/>
            <a:ext cx="4937125" cy="37020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OBM</a:t>
            </a:r>
            <a:r>
              <a:rPr lang="zh-TW" altLang="en-US" dirty="0" smtClean="0"/>
              <a:t>將有機會參與印度品牌經營，在印度新市場尚有品牌機會，也避免我國產業淪為代工命運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38091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75735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7"/>
          <p:cNvSpPr txBox="1">
            <a:spLocks noGrp="1" noChangeArrowheads="1"/>
          </p:cNvSpPr>
          <p:nvPr/>
        </p:nvSpPr>
        <p:spPr bwMode="auto">
          <a:xfrm>
            <a:off x="3814763" y="9324812"/>
            <a:ext cx="2919413" cy="49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4" tIns="45652" rIns="91304" bIns="45652" anchor="b"/>
          <a:lstStyle>
            <a:lvl1pPr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/>
            <a:fld id="{4EB43D39-A662-4738-9521-C7E373EB54E4}" type="slidenum">
              <a:rPr lang="en-US" altLang="zh-TW" sz="1200"/>
              <a:pPr algn="r"/>
              <a:t>27</a:t>
            </a:fld>
            <a:endParaRPr lang="en-US" altLang="zh-TW" sz="1200"/>
          </a:p>
        </p:txBody>
      </p:sp>
      <p:sp>
        <p:nvSpPr>
          <p:cNvPr id="174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zh-TW" altLang="en-US" sz="160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6955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7"/>
          <p:cNvSpPr txBox="1">
            <a:spLocks noGrp="1" noChangeArrowheads="1"/>
          </p:cNvSpPr>
          <p:nvPr/>
        </p:nvSpPr>
        <p:spPr bwMode="auto">
          <a:xfrm>
            <a:off x="3814763" y="9324812"/>
            <a:ext cx="2919413" cy="49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4" tIns="45652" rIns="91304" bIns="45652" anchor="b"/>
          <a:lstStyle>
            <a:lvl1pPr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/>
            <a:fld id="{3C269030-D315-4C1D-B144-8950162C7CAC}" type="slidenum">
              <a:rPr lang="en-US" altLang="zh-TW" sz="1200"/>
              <a:pPr algn="r"/>
              <a:t>28</a:t>
            </a:fld>
            <a:endParaRPr lang="en-US" altLang="zh-TW" sz="1200"/>
          </a:p>
        </p:txBody>
      </p:sp>
      <p:sp>
        <p:nvSpPr>
          <p:cNvPr id="184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zh-TW" altLang="en-US" sz="160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30910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7"/>
          <p:cNvSpPr txBox="1">
            <a:spLocks noGrp="1" noChangeArrowheads="1"/>
          </p:cNvSpPr>
          <p:nvPr/>
        </p:nvSpPr>
        <p:spPr bwMode="auto">
          <a:xfrm>
            <a:off x="3814763" y="9324812"/>
            <a:ext cx="2919413" cy="491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4" tIns="45652" rIns="91304" bIns="45652" anchor="b"/>
          <a:lstStyle>
            <a:lvl1pPr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defTabSz="915988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/>
            <a:fld id="{E6AA8D0B-142A-49DD-9906-B2418E7609D1}" type="slidenum">
              <a:rPr lang="en-US" altLang="zh-TW" sz="1200"/>
              <a:pPr algn="r"/>
              <a:t>29</a:t>
            </a:fld>
            <a:endParaRPr lang="en-US" altLang="zh-TW" sz="1200"/>
          </a:p>
        </p:txBody>
      </p:sp>
      <p:sp>
        <p:nvSpPr>
          <p:cNvPr id="194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endParaRPr lang="zh-TW" altLang="en-US" sz="160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6418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65BBD-4E71-4315-8B11-4D647B1D6A51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35552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07A49-1956-4246-81A6-2D462EB6D789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5084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E07E3-B72A-451D-8AB0-74D693E1FC44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7693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C7575-B065-40BC-9730-4E3B4D0C93A3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15640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FD43F-4ED1-4B68-91D2-EB5E60A24BA0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32542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AA544-8AA5-4433-B8D9-E0CEDE27DA22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93356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2C9B2-748D-4EA3-86E1-B33B642E8945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51587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90C5A-C954-4620-AA15-404C837F9914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81618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E8517-65A6-42D5-B005-742C8D400503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915547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4D168-5FF6-40C7-BAA7-1FB0B4F9F853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61426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6E563-98E6-4F2A-AAAF-A061D8130F15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645231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404813"/>
            <a:ext cx="7667625" cy="6207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57650" cy="464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67250" y="1676400"/>
            <a:ext cx="4057650" cy="22479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67250" y="4076700"/>
            <a:ext cx="4057650" cy="22479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4191000" y="6534150"/>
            <a:ext cx="838200" cy="2619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4855C-1BF7-4A82-9245-5939471F04E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1"/>
          </p:nvPr>
        </p:nvSpPr>
        <p:spPr>
          <a:xfrm>
            <a:off x="381000" y="6534150"/>
            <a:ext cx="1905000" cy="2619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7FBA8-C264-42F9-B1AA-F8D3D4FF49EF}" type="datetime1">
              <a:rPr lang="zh-TW" altLang="en-US" smtClean="0"/>
              <a:pPr>
                <a:defRPr/>
              </a:pPr>
              <a:t>2015/8/12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997558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01B0D-D694-41C1-88F1-6B2D49BF6212}" type="datetime1">
              <a:rPr lang="zh-TW" altLang="en-US" smtClean="0"/>
              <a:pPr/>
              <a:t>2015/8/12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8662F-E470-49D9-8E43-FED19B757F8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08412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wmf"/><Relationship Id="rId5" Type="http://schemas.openxmlformats.org/officeDocument/2006/relationships/image" Target="../media/image2.png"/><Relationship Id="rId4" Type="http://schemas.openxmlformats.org/officeDocument/2006/relationships/chart" Target="../charts/char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wmf"/><Relationship Id="rId5" Type="http://schemas.openxmlformats.org/officeDocument/2006/relationships/image" Target="../media/image2.png"/><Relationship Id="rId4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Relationship Id="rId1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wm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en-US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新興市場經貿拓展</a:t>
            </a:r>
            <a:r>
              <a:rPr lang="en-US" altLang="zh-TW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東南亞</a:t>
            </a:r>
            <a:endParaRPr lang="zh-TW" altLang="en-US" b="1" dirty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1187624" y="4365104"/>
            <a:ext cx="6400800" cy="1656184"/>
          </a:xfrm>
        </p:spPr>
        <p:txBody>
          <a:bodyPr>
            <a:normAutofit/>
          </a:bodyPr>
          <a:lstStyle/>
          <a:p>
            <a:r>
              <a:rPr lang="zh-TW" altLang="en-US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經濟部</a:t>
            </a:r>
            <a:endParaRPr lang="en-US" altLang="zh-TW" sz="2800" b="1" dirty="0" smtClean="0">
              <a:solidFill>
                <a:srgbClr val="00037A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報告人</a:t>
            </a:r>
            <a:r>
              <a:rPr lang="en-US" altLang="zh-TW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國際貿易局局長</a:t>
            </a:r>
            <a:r>
              <a:rPr lang="zh-TW" altLang="en-US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楊珍妮</a:t>
            </a:r>
            <a:endParaRPr lang="en-US" altLang="zh-TW" sz="2800" b="1" dirty="0">
              <a:solidFill>
                <a:srgbClr val="00037A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r>
              <a:rPr lang="en-US" altLang="zh-TW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104</a:t>
            </a:r>
            <a:r>
              <a:rPr lang="zh-TW" altLang="en-US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13</a:t>
            </a:r>
            <a:r>
              <a:rPr lang="zh-TW" altLang="en-US" sz="2800" b="1" dirty="0" smtClean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日</a:t>
            </a:r>
            <a:endParaRPr lang="zh-TW" altLang="en-US" sz="2800" b="1" dirty="0">
              <a:solidFill>
                <a:srgbClr val="00037A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文字方塊 1"/>
          <p:cNvSpPr txBox="1">
            <a:spLocks noChangeArrowheads="1"/>
          </p:cNvSpPr>
          <p:nvPr/>
        </p:nvSpPr>
        <p:spPr bwMode="auto">
          <a:xfrm>
            <a:off x="2555776" y="195590"/>
            <a:ext cx="63357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0"/>
              </a:spcBef>
            </a:pPr>
            <a:r>
              <a:rPr lang="zh-TW" altLang="en-US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行政院第</a:t>
            </a:r>
            <a:r>
              <a:rPr lang="en-US" altLang="zh-TW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3461</a:t>
            </a:r>
            <a:r>
              <a:rPr lang="zh-TW" altLang="en-US" sz="2800" b="1" dirty="0">
                <a:solidFill>
                  <a:srgbClr val="00037A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次院會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51850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2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大綱</a:t>
            </a:r>
            <a:endParaRPr lang="zh-TW" altLang="en-US" sz="3200" b="1" dirty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71600" y="1628800"/>
            <a:ext cx="792088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壹、東南亞經貿情勢                 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貳、我與東南亞雙邊貿易簡析         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參、經貿拓展策略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--</a:t>
            </a: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出口拓銷創新作法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--</a:t>
            </a: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提升附加價值與品牌合作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en-US" altLang="zh-TW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--</a:t>
            </a: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雙邊經貿溝通                 </a:t>
            </a:r>
            <a:endParaRPr lang="en-US" altLang="zh-TW" sz="2800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800" b="1" dirty="0" smtClean="0">
                <a:solidFill>
                  <a:srgbClr val="00037A"/>
                </a:solidFill>
                <a:latin typeface="標楷體" pitchFamily="65" charset="-120"/>
                <a:ea typeface="標楷體" pitchFamily="65" charset="-120"/>
              </a:rPr>
              <a:t>肆、結語</a:t>
            </a:r>
          </a:p>
          <a:p>
            <a:pPr>
              <a:buNone/>
            </a:pPr>
            <a:endParaRPr lang="en-US" altLang="zh-TW" b="1" dirty="0" smtClean="0">
              <a:solidFill>
                <a:srgbClr val="00037A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>
              <a:solidFill>
                <a:srgbClr val="00037A"/>
              </a:solidFill>
            </a:endParaRPr>
          </a:p>
        </p:txBody>
      </p:sp>
      <p:pic>
        <p:nvPicPr>
          <p:cNvPr id="5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31010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620688"/>
            <a:ext cx="6984776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濟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減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緩</a:t>
            </a:r>
            <a:endParaRPr lang="zh-TW" altLang="en-US" sz="2400" b="1" dirty="0"/>
          </a:p>
        </p:txBody>
      </p:sp>
      <p:sp>
        <p:nvSpPr>
          <p:cNvPr id="2" name="文字方塊 1"/>
          <p:cNvSpPr txBox="1"/>
          <p:nvPr/>
        </p:nvSpPr>
        <p:spPr>
          <a:xfrm>
            <a:off x="467544" y="1196752"/>
            <a:ext cx="8568952" cy="2118529"/>
          </a:xfrm>
          <a:prstGeom prst="rect">
            <a:avLst/>
          </a:prstGeom>
          <a:noFill/>
        </p:spPr>
        <p:txBody>
          <a:bodyPr wrap="square" lIns="36000" rtlCol="0">
            <a:spAutoFit/>
          </a:bodyPr>
          <a:lstStyle/>
          <a:p>
            <a:pPr marL="612000" indent="-360000" eaLnBrk="0" fontAlgn="base" hangingPunct="0">
              <a:lnSpc>
                <a:spcPct val="1100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經濟成長減緩因素</a:t>
            </a:r>
            <a:endParaRPr lang="en-US" altLang="zh-TW" sz="2000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92000" indent="-360000" eaLnBrk="0" fontAlgn="base" hangingPunct="0">
              <a:lnSpc>
                <a:spcPct val="110000"/>
              </a:lnSpc>
              <a:spcAft>
                <a:spcPct val="0"/>
              </a:spcAft>
              <a:buFont typeface="Wingdings" pitchFamily="2" charset="2"/>
              <a:buChar char="Ø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受美國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、歐元區、中國大陸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經濟成長走緩</a:t>
            </a:r>
            <a:r>
              <a:rPr lang="zh-TW" altLang="en-US" sz="2000" dirty="0" smtClean="0">
                <a:solidFill>
                  <a:srgbClr val="0000CC"/>
                </a:solidFill>
                <a:latin typeface="新細明體"/>
                <a:ea typeface="新細明體"/>
                <a:cs typeface="Times New Roman" panose="02020603050405020304" pitchFamily="18" charset="0"/>
              </a:rPr>
              <a:t>，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衰退</a:t>
            </a:r>
            <a:endParaRPr lang="en-US" altLang="zh-TW" sz="2000" dirty="0">
              <a:solidFill>
                <a:srgbClr val="0000CC"/>
              </a:solidFill>
              <a:latin typeface="新細明體"/>
              <a:ea typeface="新細明體"/>
              <a:cs typeface="Times New Roman" panose="02020603050405020304" pitchFamily="18" charset="0"/>
            </a:endParaRPr>
          </a:p>
          <a:p>
            <a:pPr marL="792000" indent="-360000" eaLnBrk="0" fontAlgn="base" hangingPunct="0">
              <a:lnSpc>
                <a:spcPct val="110000"/>
              </a:lnSpc>
              <a:spcAft>
                <a:spcPct val="0"/>
              </a:spcAft>
              <a:buFont typeface="Wingdings" pitchFamily="2" charset="2"/>
              <a:buChar char="Ø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原油、油氣、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煤炭</a:t>
            </a:r>
            <a:r>
              <a:rPr lang="zh-TW" altLang="en-US" sz="2000" dirty="0" smtClean="0">
                <a:solidFill>
                  <a:srgbClr val="0000CC"/>
                </a:solidFill>
                <a:latin typeface="標楷體"/>
                <a:ea typeface="標楷體"/>
                <a:cs typeface="Times New Roman" panose="02020603050405020304" pitchFamily="18" charset="0"/>
              </a:rPr>
              <a:t>、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大宗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商品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棕櫚油、橡膠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國際價格大幅下跌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612000" indent="-342900" eaLnBrk="0" fontAlgn="base" hangingPunct="0">
              <a:lnSpc>
                <a:spcPct val="1100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亞洲開發銀行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(ADB)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(2015)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月調降先前預期東南亞經濟成長率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新加坡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3.9%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→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3.4%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、泰國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4.5 %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→ 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3.6%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、馬來西亞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5.3%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→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4.7 % 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、印尼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5.8% 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→ 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5.5%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、菲律賓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6.4% 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→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6.3%)【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各國政府經濟預測詳附件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1】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99592" y="6385023"/>
            <a:ext cx="2159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資料來源：亞洲開發銀行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" name="圖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6039697"/>
              </p:ext>
            </p:extLst>
          </p:nvPr>
        </p:nvGraphicFramePr>
        <p:xfrm>
          <a:off x="596439" y="2997334"/>
          <a:ext cx="8136904" cy="34658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壹、東南亞經貿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情勢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(1/3)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8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118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5972" y="1050577"/>
            <a:ext cx="8528515" cy="4525963"/>
          </a:xfrm>
        </p:spPr>
        <p:txBody>
          <a:bodyPr/>
          <a:lstStyle/>
          <a:p>
            <a:pPr marL="5058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東南亞主要經濟體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年至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月止，除越南外，星、泰、馬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、印尼及菲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占東南亞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GDP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約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90%)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進口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成長動能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不足，呈現下滑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起印尼、泰（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前二大經濟體）及星進口均呈現負成長；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月跌幅達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9.5%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～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21.9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%【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各國進口衰退原因詳附件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2】</a:t>
            </a:r>
          </a:p>
          <a:p>
            <a:pPr marL="5058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越南進口持續成長，工資低、享有歐盟</a:t>
            </a:r>
            <a:r>
              <a:rPr lang="en-US" altLang="zh-TW" sz="2000" dirty="0" err="1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GSP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優惠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馬、泰陸續畢業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000" dirty="0" err="1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TPP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預期效應等，吸引外人投資，逐漸融入全球供應鏈，擴大進口需求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endParaRPr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1115616" y="6538912"/>
            <a:ext cx="62889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：各國海關統計   *註：菲律賓為</a:t>
            </a:r>
            <a:r>
              <a:rPr lang="en-US" altLang="zh-TW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1-4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月累計，其餘各國為</a:t>
            </a:r>
            <a:r>
              <a:rPr lang="en-US" altLang="zh-TW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1-5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月累計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圖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6433954"/>
              </p:ext>
            </p:extLst>
          </p:nvPr>
        </p:nvGraphicFramePr>
        <p:xfrm>
          <a:off x="762000" y="2853283"/>
          <a:ext cx="7924800" cy="36856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" name="直線接點 13"/>
          <p:cNvCxnSpPr/>
          <p:nvPr/>
        </p:nvCxnSpPr>
        <p:spPr>
          <a:xfrm flipH="1" flipV="1">
            <a:off x="2363833" y="3619500"/>
            <a:ext cx="794" cy="257438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H="1" flipV="1">
            <a:off x="3424373" y="3609975"/>
            <a:ext cx="23639" cy="2536281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 flipV="1">
            <a:off x="4528133" y="3600450"/>
            <a:ext cx="1141" cy="258390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接點 19"/>
          <p:cNvCxnSpPr/>
          <p:nvPr/>
        </p:nvCxnSpPr>
        <p:spPr>
          <a:xfrm flipH="1" flipV="1">
            <a:off x="5589814" y="3600450"/>
            <a:ext cx="12394" cy="255120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接點 20"/>
          <p:cNvCxnSpPr/>
          <p:nvPr/>
        </p:nvCxnSpPr>
        <p:spPr>
          <a:xfrm flipV="1">
            <a:off x="6679554" y="3609975"/>
            <a:ext cx="7268" cy="258390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壹、東南亞經貿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情勢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/3)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內容版面配置區 2"/>
          <p:cNvSpPr txBox="1">
            <a:spLocks/>
          </p:cNvSpPr>
          <p:nvPr/>
        </p:nvSpPr>
        <p:spPr>
          <a:xfrm>
            <a:off x="323528" y="620688"/>
            <a:ext cx="698477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二、近年來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南亞主要經濟體進口成長動能不足</a:t>
            </a:r>
            <a:endParaRPr lang="zh-TW" altLang="en-US" sz="24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707418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082355"/>
            <a:ext cx="8103193" cy="1905340"/>
          </a:xfrm>
        </p:spPr>
        <p:txBody>
          <a:bodyPr>
            <a:normAutofit/>
          </a:bodyPr>
          <a:lstStyle/>
          <a:p>
            <a:pPr marL="505800" lvl="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近年主要國家對東協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國出口成長趨緩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今年以來多出現衰退，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(1-6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歐盟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、美國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、日本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(1-6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韓國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(1-6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，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對東協出口均呈現負成長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中國大陸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(1-6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出口在平價手機、造船及鋼鐵等支撐下，仍維持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9.7%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</a:p>
        </p:txBody>
      </p:sp>
      <p:sp>
        <p:nvSpPr>
          <p:cNvPr id="8" name="矩形 7"/>
          <p:cNvSpPr/>
          <p:nvPr/>
        </p:nvSpPr>
        <p:spPr>
          <a:xfrm>
            <a:off x="971600" y="6526978"/>
            <a:ext cx="21595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：各國海關統計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9" name="圖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37963512"/>
              </p:ext>
            </p:extLst>
          </p:nvPr>
        </p:nvGraphicFramePr>
        <p:xfrm>
          <a:off x="683568" y="2636912"/>
          <a:ext cx="8171829" cy="3930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1" name="直線接點 10"/>
          <p:cNvCxnSpPr/>
          <p:nvPr/>
        </p:nvCxnSpPr>
        <p:spPr>
          <a:xfrm flipV="1">
            <a:off x="2289010" y="3423213"/>
            <a:ext cx="0" cy="280588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V="1">
            <a:off x="3459981" y="3426751"/>
            <a:ext cx="0" cy="280588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 flipV="1">
            <a:off x="4612109" y="3426751"/>
            <a:ext cx="0" cy="280588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 flipV="1">
            <a:off x="5764444" y="3427858"/>
            <a:ext cx="0" cy="280588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 flipV="1">
            <a:off x="6908155" y="3448015"/>
            <a:ext cx="0" cy="280588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壹、東南亞經貿</a:t>
            </a:r>
            <a:r>
              <a:rPr lang="zh-TW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情勢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(3/3)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內容版面配置區 2"/>
          <p:cNvSpPr txBox="1">
            <a:spLocks/>
          </p:cNvSpPr>
          <p:nvPr/>
        </p:nvSpPr>
        <p:spPr>
          <a:xfrm>
            <a:off x="323528" y="620688"/>
            <a:ext cx="698477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三、主要國家對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南亞出口多呈疲軟不振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5877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57156318"/>
              </p:ext>
            </p:extLst>
          </p:nvPr>
        </p:nvGraphicFramePr>
        <p:xfrm>
          <a:off x="179512" y="2132856"/>
          <a:ext cx="8507288" cy="4281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內容版面配置區 2"/>
          <p:cNvSpPr>
            <a:spLocks noGrp="1"/>
          </p:cNvSpPr>
          <p:nvPr>
            <p:ph idx="1"/>
          </p:nvPr>
        </p:nvSpPr>
        <p:spPr>
          <a:xfrm>
            <a:off x="323528" y="700608"/>
            <a:ext cx="8568952" cy="504056"/>
          </a:xfrm>
        </p:spPr>
        <p:txBody>
          <a:bodyPr>
            <a:noAutofit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一、我對東南亞出口趨勢</a:t>
            </a:r>
            <a:endParaRPr lang="en-US" altLang="zh-TW" sz="2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560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年我對東南亞出口除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年全球金融危機外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皆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維持正成長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56000" eaLnBrk="0" fontAlgn="base" hangingPunct="0">
              <a:lnSpc>
                <a:spcPts val="2600"/>
              </a:lnSpc>
              <a:spcAft>
                <a:spcPct val="0"/>
              </a:spcAft>
              <a:buFont typeface="Wingdings" pitchFamily="2" charset="2"/>
              <a:buChar char="l"/>
            </a:pP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成長率漸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趨緩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，面臨成長瓶頸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貳、我與東南亞雙邊貿易簡析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(1/5)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6</a:t>
            </a:fld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683568" y="6309320"/>
            <a:ext cx="3057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資料來源：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我國海關進出口貿易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統計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692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字方塊 10"/>
          <p:cNvSpPr txBox="1"/>
          <p:nvPr/>
        </p:nvSpPr>
        <p:spPr>
          <a:xfrm>
            <a:off x="389225" y="6433591"/>
            <a:ext cx="35382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WTA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IDB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Statistics Indonesia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570931" y="1163547"/>
            <a:ext cx="7842448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2005-14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年之間我國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在東南亞市占率持平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位於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4.8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%-5.6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市占率面臨成長瓶頸，有待以出口拓銷創新作法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、提升出口產品附加價值及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擴展消費市場，提升我國市占率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2" name="圖表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29975556"/>
              </p:ext>
            </p:extLst>
          </p:nvPr>
        </p:nvGraphicFramePr>
        <p:xfrm>
          <a:off x="554025" y="2691983"/>
          <a:ext cx="7978415" cy="3741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332578" y="3780245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大陸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995936" y="6453336"/>
            <a:ext cx="510909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註：東南亞主要國家係指新加坡、泰國、馬來西亞、越南、泰國、菲律賓</a:t>
            </a:r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3419872" y="2852936"/>
            <a:ext cx="0" cy="3168352"/>
          </a:xfrm>
          <a:prstGeom prst="line">
            <a:avLst/>
          </a:prstGeom>
          <a:ln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"/>
          <p:cNvSpPr txBox="1"/>
          <p:nvPr/>
        </p:nvSpPr>
        <p:spPr>
          <a:xfrm>
            <a:off x="4492154" y="3107584"/>
            <a:ext cx="1087957" cy="249408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100" dirty="0" smtClean="0">
                <a:latin typeface="標楷體" pitchFamily="65" charset="-120"/>
                <a:ea typeface="標楷體" pitchFamily="65" charset="-120"/>
              </a:rPr>
              <a:t>全球金融危機</a:t>
            </a:r>
            <a:endParaRPr lang="zh-TW" altLang="en-US" sz="11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貳、我與東南亞雙邊貿易簡析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(2/5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內容版面配置區 2"/>
          <p:cNvSpPr>
            <a:spLocks noGrp="1"/>
          </p:cNvSpPr>
          <p:nvPr>
            <p:ph idx="1"/>
          </p:nvPr>
        </p:nvSpPr>
        <p:spPr>
          <a:xfrm>
            <a:off x="323528" y="700608"/>
            <a:ext cx="8568952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二、我在東南亞主要國家市占率趨勢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10400" y="6521028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69946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圖表 2"/>
          <p:cNvGraphicFramePr/>
          <p:nvPr>
            <p:extLst>
              <p:ext uri="{D42A27DB-BD31-4B8C-83A1-F6EECF244321}">
                <p14:modId xmlns:p14="http://schemas.microsoft.com/office/powerpoint/2010/main" xmlns="" val="3902132238"/>
              </p:ext>
            </p:extLst>
          </p:nvPr>
        </p:nvGraphicFramePr>
        <p:xfrm>
          <a:off x="11012" y="2715310"/>
          <a:ext cx="8765178" cy="3940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矩形 10"/>
          <p:cNvSpPr/>
          <p:nvPr/>
        </p:nvSpPr>
        <p:spPr>
          <a:xfrm>
            <a:off x="525904" y="1173225"/>
            <a:ext cx="8457148" cy="1487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1-6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我國出口東協前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大貨品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占總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73.2%)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，除機械用具成長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2.1 %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外，其餘均呈衰減；礦物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燃料衰退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40.1 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鋼鐵衰退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15.3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</a:p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占總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41%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之電機設備則下跌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3.1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％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主要項目手機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衰退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16.0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，惟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印尼手機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需求仍強勁，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出口大幅成長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241.1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%)</a:t>
            </a:r>
            <a:endParaRPr lang="zh-TW" altLang="en-US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22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貳、我與東南亞雙邊貿易簡析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(3/5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內容版面配置區 2"/>
          <p:cNvSpPr txBox="1">
            <a:spLocks/>
          </p:cNvSpPr>
          <p:nvPr/>
        </p:nvSpPr>
        <p:spPr>
          <a:xfrm>
            <a:off x="323528" y="700608"/>
            <a:ext cx="8568952" cy="5040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三、我國對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南亞主要出口產品多呈衰減</a:t>
            </a:r>
            <a:endParaRPr lang="zh-TW" altLang="en-US" sz="2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10400" y="648715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8</a:t>
            </a:fld>
            <a:endParaRPr lang="zh-TW" altLang="en-US" dirty="0"/>
          </a:p>
        </p:txBody>
      </p:sp>
      <p:sp>
        <p:nvSpPr>
          <p:cNvPr id="10" name="矩形 9"/>
          <p:cNvSpPr/>
          <p:nvPr/>
        </p:nvSpPr>
        <p:spPr>
          <a:xfrm>
            <a:off x="107504" y="6590670"/>
            <a:ext cx="23711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11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en-US" altLang="zh-TW" sz="1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1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我國海關進出口貿易統計</a:t>
            </a:r>
            <a:endParaRPr lang="zh-TW" altLang="en-US" sz="1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4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群組 42"/>
          <p:cNvGrpSpPr/>
          <p:nvPr/>
        </p:nvGrpSpPr>
        <p:grpSpPr>
          <a:xfrm>
            <a:off x="655793" y="3112920"/>
            <a:ext cx="7904422" cy="3745080"/>
            <a:chOff x="150447" y="1119661"/>
            <a:chExt cx="8836729" cy="5261667"/>
          </a:xfrm>
        </p:grpSpPr>
        <p:graphicFrame>
          <p:nvGraphicFramePr>
            <p:cNvPr id="19" name="圖表 1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907812882"/>
                </p:ext>
              </p:extLst>
            </p:nvPr>
          </p:nvGraphicFramePr>
          <p:xfrm>
            <a:off x="150447" y="1527253"/>
            <a:ext cx="2951211" cy="485407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aphicFrame>
          <p:nvGraphicFramePr>
            <p:cNvPr id="20" name="圖表 1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216541169"/>
                </p:ext>
              </p:extLst>
            </p:nvPr>
          </p:nvGraphicFramePr>
          <p:xfrm>
            <a:off x="3064860" y="1527253"/>
            <a:ext cx="2910849" cy="482453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21" name="圖表 2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xmlns="" val="415470261"/>
                </p:ext>
              </p:extLst>
            </p:nvPr>
          </p:nvGraphicFramePr>
          <p:xfrm>
            <a:off x="5989636" y="1527253"/>
            <a:ext cx="2997540" cy="482453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pic>
          <p:nvPicPr>
            <p:cNvPr id="12" name="圖片 1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92261"/>
            <a:stretch/>
          </p:blipFill>
          <p:spPr>
            <a:xfrm>
              <a:off x="841107" y="1119661"/>
              <a:ext cx="7418219" cy="400485"/>
            </a:xfrm>
            <a:prstGeom prst="rect">
              <a:avLst/>
            </a:prstGeom>
          </p:spPr>
        </p:pic>
        <p:cxnSp>
          <p:nvCxnSpPr>
            <p:cNvPr id="6" name="直線單箭頭接點 5"/>
            <p:cNvCxnSpPr/>
            <p:nvPr/>
          </p:nvCxnSpPr>
          <p:spPr>
            <a:xfrm>
              <a:off x="1577112" y="5434636"/>
              <a:ext cx="504056" cy="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單箭頭接點 7"/>
            <p:cNvCxnSpPr/>
            <p:nvPr/>
          </p:nvCxnSpPr>
          <p:spPr>
            <a:xfrm flipV="1">
              <a:off x="4465846" y="5337024"/>
              <a:ext cx="501718" cy="14975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單箭頭接點 12"/>
            <p:cNvCxnSpPr/>
            <p:nvPr/>
          </p:nvCxnSpPr>
          <p:spPr>
            <a:xfrm flipV="1">
              <a:off x="7444799" y="5116342"/>
              <a:ext cx="495448" cy="48077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文字方塊 27"/>
            <p:cNvSpPr txBox="1"/>
            <p:nvPr/>
          </p:nvSpPr>
          <p:spPr>
            <a:xfrm>
              <a:off x="764594" y="1264120"/>
              <a:ext cx="722564" cy="5485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rPr>
                <a:t>印尼</a:t>
              </a:r>
              <a:endPara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3657602" y="1269137"/>
              <a:ext cx="722564" cy="5485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越南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6813557" y="1245865"/>
              <a:ext cx="980622" cy="5485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菲律賓</a:t>
              </a:r>
            </a:p>
          </p:txBody>
        </p:sp>
      </p:grpSp>
      <p:pic>
        <p:nvPicPr>
          <p:cNvPr id="17" name="Picture 4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貳、我與東南亞雙邊貿易簡析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(4/5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內容版面配置區 2"/>
          <p:cNvSpPr txBox="1">
            <a:spLocks/>
          </p:cNvSpPr>
          <p:nvPr/>
        </p:nvSpPr>
        <p:spPr>
          <a:xfrm>
            <a:off x="323528" y="700608"/>
            <a:ext cx="8568952" cy="5040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年我與東南亞各國貿易結構比較</a:t>
            </a:r>
            <a:endParaRPr lang="zh-TW" altLang="en-US" sz="2400" b="1" dirty="0"/>
          </a:p>
        </p:txBody>
      </p:sp>
      <p:sp>
        <p:nvSpPr>
          <p:cNvPr id="23" name="矩形 22"/>
          <p:cNvSpPr/>
          <p:nvPr/>
        </p:nvSpPr>
        <p:spPr>
          <a:xfrm>
            <a:off x="525904" y="1077691"/>
            <a:ext cx="8457148" cy="2549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對東南亞出口以半成品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如螺絲螺帽、五金扣件、紡織纖維、布料等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及零組件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電子電機、資通訊零組件、滾珠軸承、氣閥、手工具零件、機器設備零件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為主</a:t>
            </a:r>
            <a:endParaRPr lang="en-US" altLang="zh-TW" sz="2000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在消費品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食品飲料、服飾配件、美妝保養、汽機車及配件類、家電、運動器材、影音設備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有拓銷空間，惟我與東南亞國家尚未簽署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FTA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，高關稅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例如印尼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20%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增加我商成本及降低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競爭力</a:t>
            </a:r>
            <a:endParaRPr lang="en-US" altLang="zh-TW" sz="2000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indent="-342900" eaLnBrk="0" fontAlgn="base" hangingPunct="0">
              <a:lnSpc>
                <a:spcPts val="26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endParaRPr lang="zh-TW" altLang="en-US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148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圖表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08879232"/>
              </p:ext>
            </p:extLst>
          </p:nvPr>
        </p:nvGraphicFramePr>
        <p:xfrm>
          <a:off x="179512" y="1916832"/>
          <a:ext cx="2867816" cy="4674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0" name="圖表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2036428"/>
              </p:ext>
            </p:extLst>
          </p:nvPr>
        </p:nvGraphicFramePr>
        <p:xfrm>
          <a:off x="3074859" y="1844824"/>
          <a:ext cx="3034605" cy="4680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1" name="圖表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05653669"/>
              </p:ext>
            </p:extLst>
          </p:nvPr>
        </p:nvGraphicFramePr>
        <p:xfrm>
          <a:off x="6112483" y="-387424"/>
          <a:ext cx="3031517" cy="7158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2261"/>
          <a:stretch/>
        </p:blipFill>
        <p:spPr>
          <a:xfrm>
            <a:off x="883053" y="1241765"/>
            <a:ext cx="7418219" cy="400485"/>
          </a:xfrm>
          <a:prstGeom prst="rect">
            <a:avLst/>
          </a:prstGeom>
        </p:spPr>
      </p:pic>
      <p:cxnSp>
        <p:nvCxnSpPr>
          <p:cNvPr id="6" name="直線單箭頭接點 5"/>
          <p:cNvCxnSpPr/>
          <p:nvPr/>
        </p:nvCxnSpPr>
        <p:spPr bwMode="auto">
          <a:xfrm flipV="1">
            <a:off x="1549486" y="5750061"/>
            <a:ext cx="498097" cy="6152"/>
          </a:xfrm>
          <a:prstGeom prst="straightConnector1">
            <a:avLst/>
          </a:prstGeom>
          <a:solidFill>
            <a:srgbClr val="D3FF57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直線單箭頭接點 7"/>
          <p:cNvCxnSpPr/>
          <p:nvPr/>
        </p:nvCxnSpPr>
        <p:spPr bwMode="auto">
          <a:xfrm flipV="1">
            <a:off x="7557987" y="5660304"/>
            <a:ext cx="570636" cy="309484"/>
          </a:xfrm>
          <a:prstGeom prst="straightConnector1">
            <a:avLst/>
          </a:prstGeom>
          <a:solidFill>
            <a:srgbClr val="D3FF57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3" name="文字方塊 22"/>
          <p:cNvSpPr txBox="1"/>
          <p:nvPr/>
        </p:nvSpPr>
        <p:spPr>
          <a:xfrm>
            <a:off x="899592" y="166794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泰國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3707904" y="161509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馬來西亞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6711570" y="161509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新加坡</a:t>
            </a:r>
          </a:p>
        </p:txBody>
      </p:sp>
      <p:sp>
        <p:nvSpPr>
          <p:cNvPr id="27" name="矩形 26"/>
          <p:cNvSpPr/>
          <p:nvPr/>
        </p:nvSpPr>
        <p:spPr>
          <a:xfrm>
            <a:off x="439835" y="754410"/>
            <a:ext cx="6237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年我與東南亞各國貿易結構比較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續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400" b="1" dirty="0"/>
          </a:p>
        </p:txBody>
      </p:sp>
      <p:pic>
        <p:nvPicPr>
          <p:cNvPr id="14" name="Picture 4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標題 7"/>
          <p:cNvSpPr txBox="1">
            <a:spLocks/>
          </p:cNvSpPr>
          <p:nvPr/>
        </p:nvSpPr>
        <p:spPr>
          <a:xfrm>
            <a:off x="1524000" y="-243408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貳、我與東南亞雙邊貿易簡析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(5/5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10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207736" y="6561565"/>
            <a:ext cx="13837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1100" dirty="0"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en-US" altLang="zh-TW" sz="1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1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外貿協會</a:t>
            </a:r>
            <a:endParaRPr lang="zh-TW" altLang="en-US" sz="1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871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圖片 57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-55306" y="1147453"/>
            <a:ext cx="9213662" cy="5723994"/>
          </a:xfrm>
          <a:prstGeom prst="rect">
            <a:avLst/>
          </a:prstGeom>
        </p:spPr>
      </p:pic>
      <p:sp>
        <p:nvSpPr>
          <p:cNvPr id="57" name="矩形 56"/>
          <p:cNvSpPr/>
          <p:nvPr/>
        </p:nvSpPr>
        <p:spPr bwMode="auto">
          <a:xfrm>
            <a:off x="2411761" y="4948652"/>
            <a:ext cx="3799592" cy="18002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zh-TW" altLang="en-US" sz="2000" kern="0" dirty="0" smtClean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聚焦東協市場</a:t>
            </a:r>
            <a:endParaRPr kumimoji="0" lang="en-US" altLang="zh-TW" sz="2000" kern="0" dirty="0" smtClean="0">
              <a:solidFill>
                <a:srgbClr val="4F81BD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kumimoji="0" lang="zh-TW" altLang="en-US" sz="2000" kern="0" dirty="0" smtClean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中產階級</a:t>
            </a:r>
            <a:endParaRPr kumimoji="0" lang="zh-TW" altLang="en-US" sz="2000" kern="0" dirty="0">
              <a:solidFill>
                <a:srgbClr val="4F81BD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96" y="1700808"/>
            <a:ext cx="2795126" cy="12987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i="0" u="sng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市場缺口</a:t>
            </a:r>
            <a:r>
              <a:rPr kumimoji="0" lang="zh-TW" altLang="en-US" sz="2000" i="0" u="sng" strike="noStrike" kern="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顯現</a:t>
            </a:r>
            <a:r>
              <a:rPr kumimoji="0" lang="en-US" altLang="zh-TW" sz="2000" i="0" u="sng" strike="noStrike" kern="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000" i="0" u="sng" strike="noStrike" kern="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天時</a:t>
            </a:r>
            <a:r>
              <a:rPr kumimoji="0" lang="en-US" altLang="zh-TW" sz="2000" i="0" u="sng" strike="noStrike" kern="0" cap="none" spc="0" normalizeH="0" baseline="0" noProof="0" dirty="0" smtClean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kumimoji="0" lang="en-US" altLang="zh-TW" sz="2000" i="0" u="sng" strike="noStrike" kern="0" cap="none" spc="0" normalizeH="0" baseline="0" noProof="0" dirty="0">
              <a:ln>
                <a:noFill/>
              </a:ln>
              <a:solidFill>
                <a:srgbClr val="4F81BD">
                  <a:lumMod val="50000"/>
                </a:srgb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700" b="0" kern="0" noProof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新興市場興起</a:t>
            </a:r>
            <a:r>
              <a:rPr kumimoji="0" lang="zh-TW" altLang="en-US" sz="17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kumimoji="0" lang="zh-TW" altLang="en-US" sz="17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產生</a:t>
            </a:r>
            <a:r>
              <a:rPr kumimoji="0" lang="zh-TW" altLang="en-US" sz="17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大量</a:t>
            </a:r>
            <a:endParaRPr kumimoji="0" lang="en-US" altLang="zh-TW" sz="17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7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脫貧</a:t>
            </a:r>
            <a:r>
              <a:rPr kumimoji="0" lang="zh-TW" altLang="en-US" sz="17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入小康人口，衍生優質平價需求缺口</a:t>
            </a:r>
            <a:endParaRPr kumimoji="0" lang="en-US" altLang="zh-TW" sz="17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242413" y="1700808"/>
            <a:ext cx="2803676" cy="129564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zh-TW" altLang="en-US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地理分佈優勢</a:t>
            </a:r>
            <a:r>
              <a:rPr kumimoji="0" lang="en-US" altLang="zh-TW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地利</a:t>
            </a:r>
            <a:r>
              <a:rPr kumimoji="0" lang="en-US" altLang="zh-TW" sz="2000" u="sng" kern="0" dirty="0" smtClean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sz="900" b="0" u="sng" kern="0" dirty="0">
              <a:solidFill>
                <a:srgbClr val="4F81BD">
                  <a:lumMod val="50000"/>
                </a:srgb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zh-TW" altLang="en-US" sz="1700" b="0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亞洲新興市場消費力道崛起</a:t>
            </a:r>
          </a:p>
        </p:txBody>
      </p:sp>
      <p:sp>
        <p:nvSpPr>
          <p:cNvPr id="3" name="矩形 2"/>
          <p:cNvSpPr/>
          <p:nvPr/>
        </p:nvSpPr>
        <p:spPr bwMode="auto">
          <a:xfrm>
            <a:off x="35855" y="2989460"/>
            <a:ext cx="2815867" cy="573426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TW" altLang="en-US" sz="1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掌握新興中產階級消費需求</a:t>
            </a:r>
            <a:endParaRPr kumimoji="1" lang="zh-TW" altLang="en-US" sz="18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3248988" y="2999590"/>
            <a:ext cx="2803697" cy="573426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95000"/>
              </a:lnSpc>
            </a:pPr>
            <a:r>
              <a:rPr lang="zh-TW" altLang="en-US" sz="1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拓展東協市場</a:t>
            </a:r>
            <a:endParaRPr lang="zh-TW" altLang="en-US" sz="1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457880" y="1700808"/>
            <a:ext cx="2577395" cy="12956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zh-TW" altLang="en-US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台商能耐發揮</a:t>
            </a:r>
            <a:r>
              <a:rPr kumimoji="0" lang="en-US" altLang="zh-TW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人和</a:t>
            </a:r>
            <a:r>
              <a:rPr kumimoji="0" lang="en-US" altLang="zh-TW" sz="2000" u="sng" kern="0" dirty="0">
                <a:solidFill>
                  <a:srgbClr val="4F81BD">
                    <a:lumMod val="5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kumimoji="0" lang="zh-TW" altLang="en-US" sz="1700" b="0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代工經驗累積</a:t>
            </a:r>
            <a:r>
              <a:rPr kumimoji="0" lang="zh-TW" altLang="en-US" sz="1700" b="0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高品質</a:t>
            </a:r>
            <a:r>
              <a:rPr kumimoji="0" lang="zh-TW" altLang="en-US" sz="1700" b="0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與成本控制能耐，從中間財轉型至最終產品</a:t>
            </a:r>
          </a:p>
        </p:txBody>
      </p:sp>
      <p:sp>
        <p:nvSpPr>
          <p:cNvPr id="41" name="矩形 40"/>
          <p:cNvSpPr/>
          <p:nvPr/>
        </p:nvSpPr>
        <p:spPr bwMode="auto">
          <a:xfrm>
            <a:off x="6449950" y="3028254"/>
            <a:ext cx="2585325" cy="54476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sz="1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推動最終消費財出口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251519" y="908720"/>
            <a:ext cx="87129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金融海嘯後新興市場崛起、出口市場由歐美轉至亞洲新興國家產品由代工轉型最終產品</a:t>
            </a:r>
            <a:endParaRPr lang="zh-TW" altLang="en-US" sz="24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2411761" y="4371983"/>
            <a:ext cx="3799591" cy="504056"/>
          </a:xfrm>
          <a:prstGeom prst="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400" i="0" u="none" strike="noStrike" cap="none" normalizeH="0" baseline="0" dirty="0" smtClean="0">
                <a:ln>
                  <a:noFill/>
                </a:ln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目標客群</a:t>
            </a:r>
          </a:p>
        </p:txBody>
      </p:sp>
      <p:sp>
        <p:nvSpPr>
          <p:cNvPr id="35" name="等腰三角形 34"/>
          <p:cNvSpPr/>
          <p:nvPr/>
        </p:nvSpPr>
        <p:spPr>
          <a:xfrm>
            <a:off x="3563888" y="5085184"/>
            <a:ext cx="1395708" cy="1548592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4717538" y="5403012"/>
            <a:ext cx="1321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中上階級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5117902" y="6313843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貧窮階級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4520034" y="501317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富裕階級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2" name="直線接點 51"/>
          <p:cNvCxnSpPr/>
          <p:nvPr/>
        </p:nvCxnSpPr>
        <p:spPr>
          <a:xfrm flipV="1">
            <a:off x="3806224" y="6072686"/>
            <a:ext cx="1449589" cy="257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梯形 52"/>
          <p:cNvSpPr/>
          <p:nvPr/>
        </p:nvSpPr>
        <p:spPr>
          <a:xfrm>
            <a:off x="3847667" y="5327926"/>
            <a:ext cx="818130" cy="718426"/>
          </a:xfrm>
          <a:prstGeom prst="trapezoid">
            <a:avLst>
              <a:gd name="adj" fmla="val 49583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400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54" name="直線接點 53"/>
          <p:cNvCxnSpPr/>
          <p:nvPr/>
        </p:nvCxnSpPr>
        <p:spPr>
          <a:xfrm>
            <a:off x="4032177" y="5718842"/>
            <a:ext cx="70958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線接點 54"/>
          <p:cNvCxnSpPr/>
          <p:nvPr/>
        </p:nvCxnSpPr>
        <p:spPr>
          <a:xfrm>
            <a:off x="4153415" y="5316329"/>
            <a:ext cx="999438" cy="1159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向下箭號 13"/>
          <p:cNvSpPr/>
          <p:nvPr/>
        </p:nvSpPr>
        <p:spPr bwMode="auto">
          <a:xfrm>
            <a:off x="3309090" y="3710153"/>
            <a:ext cx="1994068" cy="510935"/>
          </a:xfrm>
          <a:prstGeom prst="downArrow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加號 14"/>
          <p:cNvSpPr/>
          <p:nvPr/>
        </p:nvSpPr>
        <p:spPr bwMode="auto">
          <a:xfrm>
            <a:off x="2822575" y="2348880"/>
            <a:ext cx="453281" cy="679374"/>
          </a:xfrm>
          <a:prstGeom prst="mathPlus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6" name="加號 55"/>
          <p:cNvSpPr/>
          <p:nvPr/>
        </p:nvSpPr>
        <p:spPr bwMode="auto">
          <a:xfrm>
            <a:off x="6062935" y="2378281"/>
            <a:ext cx="453281" cy="679374"/>
          </a:xfrm>
          <a:prstGeom prst="mathPlus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4889512" y="5728602"/>
            <a:ext cx="13218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中下中產階級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流程圖: 結束點 1"/>
          <p:cNvSpPr/>
          <p:nvPr/>
        </p:nvSpPr>
        <p:spPr bwMode="auto">
          <a:xfrm>
            <a:off x="6300192" y="6072686"/>
            <a:ext cx="2843808" cy="455619"/>
          </a:xfrm>
          <a:prstGeom prst="flowChartTerminator">
            <a:avLst/>
          </a:prstGeom>
          <a:solidFill>
            <a:srgbClr val="00B0F0">
              <a:alpha val="23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TW" altLang="en-US" sz="16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16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16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現有拓銷東協作法如附件</a:t>
            </a:r>
            <a:r>
              <a:rPr lang="en-US" altLang="zh-TW" sz="16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endParaRPr lang="zh-TW" altLang="en-US" sz="16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9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24756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5384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4963049" y="3212976"/>
            <a:ext cx="3818145" cy="7288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spcBef>
                <a:spcPts val="300"/>
              </a:spcBef>
            </a:pPr>
            <a:r>
              <a:rPr lang="zh-TW" altLang="en-US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zh-TW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大型</a:t>
            </a:r>
            <a:r>
              <a:rPr lang="zh-TW" altLang="en-US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通路業者現有產品線互補，建立中長期合作關係</a:t>
            </a:r>
            <a:endParaRPr lang="zh-TW" altLang="en-US" kern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33751" y="3221766"/>
            <a:ext cx="3806201" cy="7288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spcBef>
                <a:spcPts val="300"/>
              </a:spcBef>
            </a:pPr>
            <a:r>
              <a:rPr lang="zh-TW" altLang="zh-TW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「借力使力</a:t>
            </a:r>
            <a:r>
              <a:rPr lang="zh-TW" altLang="zh-TW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 打</a:t>
            </a:r>
            <a:r>
              <a:rPr lang="zh-TW" altLang="en-US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入</a:t>
            </a:r>
            <a:r>
              <a:rPr lang="zh-TW" altLang="zh-TW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大型</a:t>
            </a:r>
            <a:r>
              <a:rPr lang="zh-TW" altLang="zh-TW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貿易</a:t>
            </a:r>
            <a:r>
              <a:rPr lang="zh-TW" altLang="zh-TW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商社</a:t>
            </a:r>
            <a:r>
              <a:rPr lang="zh-TW" altLang="en-US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或通路業者</a:t>
            </a:r>
            <a:r>
              <a:rPr lang="zh-TW" altLang="zh-TW" kern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zh-TW" altLang="zh-TW" kern="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新興市場通路體系</a:t>
            </a:r>
            <a:endParaRPr lang="zh-TW" altLang="en-US" kern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向下箭號圖說文字 7"/>
          <p:cNvSpPr/>
          <p:nvPr/>
        </p:nvSpPr>
        <p:spPr>
          <a:xfrm>
            <a:off x="333751" y="1948039"/>
            <a:ext cx="8447443" cy="1552970"/>
          </a:xfrm>
          <a:prstGeom prst="downArrowCallout">
            <a:avLst>
              <a:gd name="adj1" fmla="val 14956"/>
              <a:gd name="adj2" fmla="val 21505"/>
              <a:gd name="adj3" fmla="val 18462"/>
              <a:gd name="adj4" fmla="val 7666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265113" indent="-173038">
              <a:buFont typeface="Arial" panose="020B0604020202020204" pitchFamily="34" charset="0"/>
              <a:buChar char="•"/>
              <a:defRPr/>
            </a:pPr>
            <a:r>
              <a:rPr lang="zh-TW" altLang="en-US" b="1" u="sng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掌握需求</a:t>
            </a:r>
            <a:r>
              <a:rPr lang="zh-TW" altLang="en-US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：透過實地拜訪、通路調查，掌握日本大型貿易商社及印尼</a:t>
            </a:r>
            <a:r>
              <a:rPr lang="zh-TW" altLang="en-US" kern="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大型通路</a:t>
            </a:r>
            <a:endParaRPr lang="en-US" altLang="zh-TW" kern="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92075">
              <a:defRPr/>
            </a:pPr>
            <a:r>
              <a:rPr lang="en-US" altLang="zh-TW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kern="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kern="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 商</a:t>
            </a:r>
            <a:r>
              <a:rPr lang="zh-TW" altLang="en-US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之採購需求及合作</a:t>
            </a:r>
            <a:r>
              <a:rPr lang="zh-TW" altLang="en-US" kern="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夥伴篩選</a:t>
            </a:r>
            <a:r>
              <a:rPr lang="zh-TW" altLang="en-US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條件</a:t>
            </a:r>
            <a:endParaRPr lang="en-US" altLang="zh-TW" kern="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5113" indent="-173038">
              <a:buFont typeface="Arial" panose="020B0604020202020204" pitchFamily="34" charset="0"/>
              <a:buChar char="•"/>
              <a:defRPr/>
            </a:pPr>
            <a:r>
              <a:rPr lang="zh-TW" altLang="en-US" b="1" u="sng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招募我商</a:t>
            </a:r>
            <a:r>
              <a:rPr lang="zh-TW" altLang="en-US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：招募我國潛力企業，協助業者篩選優勢產品並進行合作提案</a:t>
            </a:r>
            <a:endParaRPr lang="en-US" altLang="zh-TW" kern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5113" indent="-173038">
              <a:buFont typeface="Arial" panose="020B0604020202020204" pitchFamily="34" charset="0"/>
              <a:buChar char="•"/>
              <a:defRPr/>
            </a:pPr>
            <a:r>
              <a:rPr lang="zh-TW" altLang="en-US" b="1" u="sng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精準媒合</a:t>
            </a:r>
            <a:r>
              <a:rPr lang="zh-TW" altLang="en-US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：帶領我商赴日與日本商社進行媒合洽談，爭取打入其東協通路</a:t>
            </a:r>
            <a:r>
              <a:rPr lang="zh-TW" altLang="en-US" kern="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體系</a:t>
            </a:r>
            <a:endParaRPr lang="zh-TW" altLang="en-US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-108520" y="404664"/>
            <a:ext cx="8214206" cy="98601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一、協助</a:t>
            </a:r>
            <a:r>
              <a:rPr kumimoji="1" lang="zh-TW" altLang="en-US" sz="24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我國業者與當地大型流通網絡合作，精準拓展新興市場通路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288137" y="4077072"/>
            <a:ext cx="8604343" cy="2720154"/>
            <a:chOff x="288137" y="4005064"/>
            <a:chExt cx="8604343" cy="2664297"/>
          </a:xfrm>
        </p:grpSpPr>
        <p:sp>
          <p:nvSpPr>
            <p:cNvPr id="13" name="矩形 12"/>
            <p:cNvSpPr/>
            <p:nvPr/>
          </p:nvSpPr>
          <p:spPr bwMode="auto">
            <a:xfrm>
              <a:off x="4674030" y="4005064"/>
              <a:ext cx="4140000" cy="2664297"/>
            </a:xfrm>
            <a:prstGeom prst="rect">
              <a:avLst/>
            </a:prstGeom>
            <a:noFill/>
            <a:ln w="28575" cap="flat" cmpd="sng" algn="ctr">
              <a:solidFill>
                <a:sysClr val="window" lastClr="FFFFFF">
                  <a:lumMod val="6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45720" rIns="3600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93663" indent="-936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endParaRPr kumimoji="1" lang="zh-TW" altLang="en-US" sz="2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80" name="矩形 79"/>
            <p:cNvSpPr/>
            <p:nvPr/>
          </p:nvSpPr>
          <p:spPr bwMode="auto">
            <a:xfrm>
              <a:off x="366587" y="4005064"/>
              <a:ext cx="4133405" cy="2664296"/>
            </a:xfrm>
            <a:prstGeom prst="rect">
              <a:avLst/>
            </a:prstGeom>
            <a:noFill/>
            <a:ln w="28575" cap="flat" cmpd="sng" algn="ctr">
              <a:solidFill>
                <a:srgbClr val="1F497D">
                  <a:lumMod val="60000"/>
                  <a:lumOff val="4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36000" tIns="45720" rIns="3600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93663" indent="-93663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endParaRPr kumimoji="1" lang="zh-TW" altLang="en-US" sz="2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" name="文字方塊 1"/>
            <p:cNvSpPr txBox="1"/>
            <p:nvPr/>
          </p:nvSpPr>
          <p:spPr>
            <a:xfrm>
              <a:off x="288137" y="4005064"/>
              <a:ext cx="4139847" cy="17183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7/30-8/8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率</a:t>
              </a:r>
              <a:r>
                <a:rPr kumimoji="1" lang="en-US" altLang="zh-TW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7</a:t>
              </a:r>
              <a:r>
                <a:rPr kumimoji="1" lang="zh-TW" altLang="en-US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家廠商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與日商進行精準媒合，日商對我商產品及合作提案多予正面評價，刻正評估採購</a:t>
              </a:r>
              <a:r>
                <a:rPr kumimoji="1" lang="zh-TW" altLang="en-US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中。</a:t>
              </a:r>
              <a:endParaRPr kumimoji="1" lang="en-US" altLang="zh-TW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285750" indent="-285750" fontAlgn="base"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Ø"/>
                <a:defRPr/>
              </a:pP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日本商社</a:t>
              </a:r>
              <a:endParaRPr kumimoji="1" lang="en-US" altLang="zh-TW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360363" indent="-179388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豐田通商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車用周邊產品、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ICT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加值產品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</a:p>
            <a:p>
              <a:pPr marL="360363" indent="-179388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双日株式會社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醫療照護產品</a:t>
              </a:r>
              <a:r>
                <a:rPr kumimoji="1" lang="en-US" altLang="zh-TW" sz="1400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kumimoji="1" lang="en-US" altLang="zh-TW" sz="1400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4674030" y="4005064"/>
              <a:ext cx="4218450" cy="21524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8/30-9/4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協助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5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個產業計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6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家</a:t>
              </a:r>
              <a:r>
                <a:rPr kumimoji="1" lang="zh-TW" altLang="en-US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業者與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印尼大型通路商</a:t>
              </a:r>
              <a:r>
                <a:rPr kumimoji="1" lang="zh-TW" altLang="en-US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洽談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。</a:t>
              </a:r>
              <a:endParaRPr kumimoji="1" lang="en-US" altLang="zh-TW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285750" lvl="1" indent="-285750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Ø"/>
                <a:defRPr/>
              </a:pP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綜合零售：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MAP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(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拉法葉百貨、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SOGO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百貨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 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、</a:t>
              </a:r>
              <a:r>
                <a:rPr kumimoji="1" lang="en-US" altLang="zh-TW" kern="0" dirty="0" err="1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Matahari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、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CT Corp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集團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家樂福、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Metro</a:t>
              </a:r>
              <a:r>
                <a:rPr kumimoji="1" lang="zh-TW" altLang="en-US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百貨</a:t>
              </a:r>
              <a:r>
                <a:rPr kumimoji="1" lang="en-US" altLang="zh-TW" sz="1400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 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服飾、美妝、運動、配件、保健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kumimoji="1" lang="zh-TW" altLang="en-US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285750" indent="-285750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Font typeface="Wingdings" panose="05000000000000000000" pitchFamily="2" charset="2"/>
                <a:buChar char="Ø"/>
                <a:defRPr/>
              </a:pP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產銷合一：如</a:t>
              </a:r>
              <a:r>
                <a:rPr kumimoji="1" lang="en-US" altLang="zh-TW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PT Pharos(</a:t>
              </a:r>
              <a:r>
                <a:rPr kumimoji="1" lang="zh-TW" altLang="en-US" kern="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美妝、保健、醫材、醫藥、自行車</a:t>
              </a:r>
              <a:r>
                <a:rPr kumimoji="1" lang="en-US" altLang="zh-TW" kern="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kumimoji="1" lang="en-US" altLang="zh-TW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343702" y="1272979"/>
            <a:ext cx="8442606" cy="571845"/>
            <a:chOff x="343702" y="1489003"/>
            <a:chExt cx="8145679" cy="770665"/>
          </a:xfrm>
        </p:grpSpPr>
        <p:sp>
          <p:nvSpPr>
            <p:cNvPr id="10" name="矩形 9"/>
            <p:cNvSpPr/>
            <p:nvPr/>
          </p:nvSpPr>
          <p:spPr>
            <a:xfrm>
              <a:off x="343702" y="1489003"/>
              <a:ext cx="4061397" cy="770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kumimoji="1" lang="zh-TW" altLang="en-US" sz="2800" kern="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開拓日本等大型貿易商</a:t>
              </a:r>
              <a:endParaRPr kumimoji="1" lang="zh-TW" altLang="en-US" sz="2800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427984" y="1489003"/>
              <a:ext cx="4061397" cy="77066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zh-TW" altLang="en-US" sz="2800" kern="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開拓印尼</a:t>
              </a:r>
              <a:r>
                <a:rPr kumimoji="1" lang="zh-TW" altLang="en-US" sz="2800" kern="0" dirty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大型流通網</a:t>
              </a:r>
              <a:r>
                <a:rPr kumimoji="1" lang="zh-TW" altLang="en-US" sz="2800" kern="0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絡</a:t>
              </a:r>
              <a:endParaRPr kumimoji="1" lang="zh-TW" altLang="en-US" sz="2800" kern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加號 4"/>
          <p:cNvSpPr/>
          <p:nvPr/>
        </p:nvSpPr>
        <p:spPr>
          <a:xfrm>
            <a:off x="4335476" y="3501008"/>
            <a:ext cx="432048" cy="360040"/>
          </a:xfrm>
          <a:prstGeom prst="mathPlus">
            <a:avLst/>
          </a:prstGeom>
          <a:solidFill>
            <a:schemeClr val="bg1">
              <a:lumMod val="6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72000" tIns="0" rIns="7200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8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71351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標題 1"/>
          <p:cNvSpPr>
            <a:spLocks noGrp="1"/>
          </p:cNvSpPr>
          <p:nvPr>
            <p:ph type="title"/>
          </p:nvPr>
        </p:nvSpPr>
        <p:spPr>
          <a:xfrm>
            <a:off x="160104" y="476672"/>
            <a:ext cx="8570554" cy="796950"/>
          </a:xfrm>
        </p:spPr>
        <p:txBody>
          <a:bodyPr>
            <a:noAutofit/>
          </a:bodyPr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二、創新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聯合海外行銷，帶動</a:t>
            </a:r>
            <a:r>
              <a:rPr lang="en-US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MIT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消費品在印尼越南驚豔快閃</a:t>
            </a:r>
          </a:p>
        </p:txBody>
      </p:sp>
      <p:sp>
        <p:nvSpPr>
          <p:cNvPr id="88" name="文字方塊 87"/>
          <p:cNvSpPr txBox="1"/>
          <p:nvPr/>
        </p:nvSpPr>
        <p:spPr>
          <a:xfrm>
            <a:off x="35496" y="6548761"/>
            <a:ext cx="76251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贊助廠商：印尼：長榮航空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越南：三立電視、</a:t>
            </a:r>
            <a:r>
              <a:rPr lang="en-US" altLang="zh-TW" sz="12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Cama</a:t>
            </a:r>
            <a:r>
              <a:rPr lang="zh-TW" altLang="en-US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咖啡</a:t>
            </a:r>
            <a:endParaRPr lang="zh-TW" altLang="en-US" sz="12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02555" y="1074002"/>
            <a:ext cx="8568952" cy="132343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marL="173038" indent="-173038" algn="just">
              <a:lnSpc>
                <a:spcPts val="18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以往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我國海外形象行銷多著重於臺灣優勢產業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如資通訊產品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，海外消費者對於「臺灣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科技感」印象深刻，但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對於臺灣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的消費品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如：食品飲料、美妝保養品、成衣服飾等</a:t>
            </a:r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相對較為陌生</a:t>
            </a:r>
            <a:r>
              <a:rPr lang="zh-TW" alt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400" dirty="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3038" indent="-173038" algn="just">
              <a:lnSpc>
                <a:spcPts val="18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en-US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WOW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!</a:t>
            </a:r>
            <a:r>
              <a:rPr lang="zh-TW" alt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Taiwan</a:t>
            </a:r>
            <a:r>
              <a:rPr lang="zh-TW" alt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Selects ｣</a:t>
            </a:r>
            <a:r>
              <a:rPr lang="zh-TW" altLang="en-US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改以消費財為主軸，根據當地市場特性規劃專屬主題風格，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以目前國際熱門的</a:t>
            </a:r>
            <a:r>
              <a:rPr lang="en-US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Pop-Up Store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快閃店新潮、活潑互動之新型拓銷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</a:t>
            </a:r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讓</a:t>
            </a:r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當地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消費者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買主對臺灣</a:t>
            </a:r>
            <a:r>
              <a:rPr lang="zh-TW" altLang="en-US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產品有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全新</a:t>
            </a:r>
            <a:r>
              <a:rPr lang="zh-TW" altLang="zh-TW" sz="14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感受，以有效促進我國消費品出口</a:t>
            </a:r>
            <a:r>
              <a:rPr lang="zh-TW" altLang="zh-TW" sz="14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1400" dirty="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89" name="群組 88"/>
          <p:cNvGrpSpPr/>
          <p:nvPr/>
        </p:nvGrpSpPr>
        <p:grpSpPr>
          <a:xfrm>
            <a:off x="4354545" y="2348487"/>
            <a:ext cx="4771408" cy="2524254"/>
            <a:chOff x="232232" y="1828801"/>
            <a:chExt cx="11736614" cy="4438711"/>
          </a:xfrm>
        </p:grpSpPr>
        <p:pic>
          <p:nvPicPr>
            <p:cNvPr id="90" name="圖片 8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89299" y="2278744"/>
              <a:ext cx="2659610" cy="226848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grpSp>
          <p:nvGrpSpPr>
            <p:cNvPr id="91" name="群組 90"/>
            <p:cNvGrpSpPr/>
            <p:nvPr/>
          </p:nvGrpSpPr>
          <p:grpSpPr>
            <a:xfrm>
              <a:off x="232234" y="1828801"/>
              <a:ext cx="11683997" cy="449944"/>
              <a:chOff x="508000" y="1959428"/>
              <a:chExt cx="9706932" cy="449944"/>
            </a:xfrm>
          </p:grpSpPr>
          <p:sp>
            <p:nvSpPr>
              <p:cNvPr id="105" name="矩形 104"/>
              <p:cNvSpPr/>
              <p:nvPr/>
            </p:nvSpPr>
            <p:spPr>
              <a:xfrm>
                <a:off x="508000" y="1959429"/>
                <a:ext cx="3159273" cy="44994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創意策展</a:t>
                </a:r>
                <a:endParaRPr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6" name="矩形 105"/>
              <p:cNvSpPr/>
              <p:nvPr/>
            </p:nvSpPr>
            <p:spPr>
              <a:xfrm>
                <a:off x="3795485" y="1959428"/>
                <a:ext cx="3199880" cy="44994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體驗互動</a:t>
                </a:r>
                <a:endParaRPr lang="zh-TW" altLang="en-US" sz="1600" b="1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7082969" y="1959428"/>
                <a:ext cx="3131963" cy="449943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TW" altLang="en-US" sz="1600" b="1" dirty="0" smtClean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精準媒合</a:t>
                </a:r>
                <a:endParaRPr lang="en-US" altLang="zh-TW" sz="1600" b="1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pic>
          <p:nvPicPr>
            <p:cNvPr id="104" name="圖片 10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211" y="2302542"/>
              <a:ext cx="3783762" cy="21922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93" name="圖片 9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146367" y="2348878"/>
              <a:ext cx="3798097" cy="3372079"/>
            </a:xfrm>
            <a:prstGeom prst="rect">
              <a:avLst/>
            </a:prstGeom>
          </p:spPr>
        </p:pic>
        <p:pic>
          <p:nvPicPr>
            <p:cNvPr id="96" name="圖片 9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146367" y="4762735"/>
              <a:ext cx="3822479" cy="1476376"/>
            </a:xfrm>
            <a:prstGeom prst="rect">
              <a:avLst/>
            </a:prstGeom>
          </p:spPr>
        </p:pic>
        <p:pic>
          <p:nvPicPr>
            <p:cNvPr id="97" name="圖片 9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995853" y="2292663"/>
              <a:ext cx="2045061" cy="1103683"/>
            </a:xfrm>
            <a:prstGeom prst="rect">
              <a:avLst/>
            </a:prstGeom>
          </p:spPr>
        </p:pic>
        <p:pic>
          <p:nvPicPr>
            <p:cNvPr id="98" name="圖片 97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179320" y="4520370"/>
              <a:ext cx="3861594" cy="16961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99" name="圖片 9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998940" y="3387160"/>
              <a:ext cx="2066360" cy="1337340"/>
            </a:xfrm>
            <a:prstGeom prst="rect">
              <a:avLst/>
            </a:prstGeom>
          </p:spPr>
        </p:pic>
        <p:pic>
          <p:nvPicPr>
            <p:cNvPr id="102" name="圖片 10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232232" y="4567666"/>
              <a:ext cx="3802741" cy="1699846"/>
            </a:xfrm>
            <a:prstGeom prst="rect">
              <a:avLst/>
            </a:prstGeom>
          </p:spPr>
        </p:pic>
      </p:grpSp>
      <p:sp>
        <p:nvSpPr>
          <p:cNvPr id="113" name="矩形 112"/>
          <p:cNvSpPr/>
          <p:nvPr/>
        </p:nvSpPr>
        <p:spPr>
          <a:xfrm>
            <a:off x="125909" y="2369989"/>
            <a:ext cx="4156723" cy="41787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TW" altLang="en-US" sz="1662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14" name="Picture 4" descr="http://pgw.udn.com.tw/gw/photo.php?u=http://uc.udn.com.tw/photo/2015/06/15/1/1013766.jpg&amp;sl=W&amp;fw=75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555" y="4052808"/>
            <a:ext cx="1421724" cy="87610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圖片 11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95615" y="5327978"/>
            <a:ext cx="1428665" cy="866406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16" name="群組 115"/>
          <p:cNvGrpSpPr/>
          <p:nvPr/>
        </p:nvGrpSpPr>
        <p:grpSpPr>
          <a:xfrm>
            <a:off x="251520" y="2719497"/>
            <a:ext cx="3912210" cy="1213559"/>
            <a:chOff x="3629121" y="2996952"/>
            <a:chExt cx="4320480" cy="1232876"/>
          </a:xfrm>
        </p:grpSpPr>
        <p:sp>
          <p:nvSpPr>
            <p:cNvPr id="127" name="橢圓 126"/>
            <p:cNvSpPr/>
            <p:nvPr/>
          </p:nvSpPr>
          <p:spPr>
            <a:xfrm>
              <a:off x="4788024" y="3212976"/>
              <a:ext cx="2016224" cy="100811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62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8" name="橢圓 127"/>
            <p:cNvSpPr/>
            <p:nvPr/>
          </p:nvSpPr>
          <p:spPr>
            <a:xfrm>
              <a:off x="5148064" y="2996952"/>
              <a:ext cx="1224136" cy="61643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62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29" name="橢圓 128"/>
            <p:cNvSpPr/>
            <p:nvPr/>
          </p:nvSpPr>
          <p:spPr>
            <a:xfrm>
              <a:off x="3923928" y="3613390"/>
              <a:ext cx="1224136" cy="61643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62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30" name="橢圓 129"/>
            <p:cNvSpPr/>
            <p:nvPr/>
          </p:nvSpPr>
          <p:spPr>
            <a:xfrm>
              <a:off x="6402221" y="3613390"/>
              <a:ext cx="1224136" cy="61643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TW" altLang="en-US" sz="1662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31" name="文字方塊 20"/>
            <p:cNvSpPr txBox="1"/>
            <p:nvPr/>
          </p:nvSpPr>
          <p:spPr>
            <a:xfrm>
              <a:off x="4846482" y="2996952"/>
              <a:ext cx="1813750" cy="5925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TW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Technology</a:t>
              </a:r>
            </a:p>
            <a:p>
              <a:pPr algn="ctr"/>
              <a:r>
                <a:rPr lang="zh-TW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科技</a:t>
              </a:r>
            </a:p>
          </p:txBody>
        </p:sp>
        <p:sp>
          <p:nvSpPr>
            <p:cNvPr id="132" name="文字方塊 21"/>
            <p:cNvSpPr txBox="1"/>
            <p:nvPr/>
          </p:nvSpPr>
          <p:spPr>
            <a:xfrm>
              <a:off x="3629121" y="3629221"/>
              <a:ext cx="1813750" cy="5925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TW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Entertainment</a:t>
              </a:r>
            </a:p>
            <a:p>
              <a:pPr algn="ctr"/>
              <a:r>
                <a:rPr lang="zh-TW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娛樂</a:t>
              </a:r>
            </a:p>
          </p:txBody>
        </p:sp>
        <p:sp>
          <p:nvSpPr>
            <p:cNvPr id="133" name="文字方塊 22"/>
            <p:cNvSpPr txBox="1"/>
            <p:nvPr/>
          </p:nvSpPr>
          <p:spPr>
            <a:xfrm>
              <a:off x="6135851" y="3636313"/>
              <a:ext cx="1813750" cy="5925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TW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Design</a:t>
              </a:r>
            </a:p>
            <a:p>
              <a:pPr algn="ctr"/>
              <a:r>
                <a:rPr lang="zh-TW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設計</a:t>
              </a:r>
              <a:endParaRPr lang="en-US" altLang="zh-TW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17" name="文字方塊 116"/>
          <p:cNvSpPr txBox="1"/>
          <p:nvPr/>
        </p:nvSpPr>
        <p:spPr>
          <a:xfrm>
            <a:off x="1751631" y="3248565"/>
            <a:ext cx="948161" cy="51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市場研究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創意策展</a:t>
            </a:r>
            <a:endParaRPr lang="en-US" altLang="zh-TW" sz="14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8" name="等腰三角形 117"/>
          <p:cNvSpPr/>
          <p:nvPr/>
        </p:nvSpPr>
        <p:spPr bwMode="auto">
          <a:xfrm rot="5400000">
            <a:off x="2222069" y="5025112"/>
            <a:ext cx="863562" cy="190035"/>
          </a:xfrm>
          <a:prstGeom prst="triangle">
            <a:avLst/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84406" tIns="42203" rIns="84406" bIns="42203" numCol="1" rtlCol="0" anchor="ctr" anchorCtr="0" compatLnSpc="1">
            <a:prstTxWarp prst="textNoShape">
              <a:avLst/>
            </a:prstTxWarp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662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9" name="文字方塊 118"/>
          <p:cNvSpPr txBox="1"/>
          <p:nvPr/>
        </p:nvSpPr>
        <p:spPr>
          <a:xfrm>
            <a:off x="1708506" y="4114749"/>
            <a:ext cx="976284" cy="765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92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印尼</a:t>
            </a:r>
            <a:endParaRPr lang="en-US" altLang="zh-TW" sz="1292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92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雅加達</a:t>
            </a:r>
            <a:endParaRPr lang="en-US" altLang="zh-TW" sz="1292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554"/>
              </a:spcBef>
            </a:pPr>
            <a:r>
              <a:rPr lang="zh-TW" altLang="en-US" sz="1292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運動樂活</a:t>
            </a:r>
            <a:endParaRPr lang="en-US" altLang="zh-TW" sz="1292" u="sng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0" name="文字方塊 119"/>
          <p:cNvSpPr txBox="1"/>
          <p:nvPr/>
        </p:nvSpPr>
        <p:spPr>
          <a:xfrm>
            <a:off x="1725761" y="5237962"/>
            <a:ext cx="1272191" cy="1077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92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越南</a:t>
            </a:r>
            <a:endParaRPr lang="en-US" altLang="zh-TW" sz="1292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292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胡志明</a:t>
            </a:r>
            <a:endParaRPr lang="en-US" altLang="zh-TW" sz="1292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zh-TW" altLang="en-US" sz="1292" u="sng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文創</a:t>
            </a:r>
            <a:r>
              <a:rPr lang="zh-TW" altLang="en-US" sz="1292" u="sng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咖啡</a:t>
            </a:r>
            <a:endParaRPr lang="en-US" altLang="zh-TW" sz="1292" u="sng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en-US" altLang="zh-TW" sz="1292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292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影音文化</a:t>
            </a:r>
            <a:endParaRPr lang="en-US" altLang="zh-TW" sz="1292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en-US" altLang="zh-TW" sz="1292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r>
              <a:rPr lang="zh-TW" altLang="en-US" sz="1292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服務</a:t>
            </a:r>
            <a:r>
              <a:rPr lang="en-US" altLang="zh-TW" sz="1292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1292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2" name="橢圓 121"/>
          <p:cNvSpPr/>
          <p:nvPr/>
        </p:nvSpPr>
        <p:spPr bwMode="auto">
          <a:xfrm>
            <a:off x="2862883" y="4124194"/>
            <a:ext cx="1107369" cy="748546"/>
          </a:xfrm>
          <a:prstGeom prst="ellipse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84406" tIns="42203" rIns="84406" bIns="42203" numCol="1" rtlCol="0" anchor="ctr" anchorCtr="0" compatLnSpc="1">
            <a:prstTxWarp prst="textNoShape">
              <a:avLst/>
            </a:prstTxWarp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662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3" name="橢圓 122"/>
          <p:cNvSpPr/>
          <p:nvPr/>
        </p:nvSpPr>
        <p:spPr bwMode="auto">
          <a:xfrm>
            <a:off x="2894200" y="5374452"/>
            <a:ext cx="1107369" cy="748546"/>
          </a:xfrm>
          <a:prstGeom prst="ellipse">
            <a:avLst/>
          </a:prstGeom>
          <a:solidFill>
            <a:srgbClr val="FFFF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84406" tIns="42203" rIns="84406" bIns="42203" numCol="1" rtlCol="0" anchor="ctr" anchorCtr="0" compatLnSpc="1">
            <a:prstTxWarp prst="textNoShape">
              <a:avLst/>
            </a:prstTxWarp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1662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4" name="文字方塊 123"/>
          <p:cNvSpPr txBox="1"/>
          <p:nvPr/>
        </p:nvSpPr>
        <p:spPr>
          <a:xfrm>
            <a:off x="2591541" y="4224447"/>
            <a:ext cx="1691091" cy="542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77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提升國家形象</a:t>
            </a:r>
            <a:endParaRPr lang="en-US" altLang="zh-TW" sz="1477" u="sng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77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打響台灣品牌形象</a:t>
            </a:r>
          </a:p>
        </p:txBody>
      </p:sp>
      <p:sp>
        <p:nvSpPr>
          <p:cNvPr id="125" name="文字方塊 124"/>
          <p:cNvSpPr txBox="1"/>
          <p:nvPr/>
        </p:nvSpPr>
        <p:spPr>
          <a:xfrm>
            <a:off x="2653851" y="5480525"/>
            <a:ext cx="1560915" cy="546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477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協助臺灣品牌精準媒合落地</a:t>
            </a:r>
          </a:p>
        </p:txBody>
      </p:sp>
      <p:sp>
        <p:nvSpPr>
          <p:cNvPr id="2" name="矩形 1"/>
          <p:cNvSpPr/>
          <p:nvPr/>
        </p:nvSpPr>
        <p:spPr>
          <a:xfrm>
            <a:off x="4362261" y="4880537"/>
            <a:ext cx="4742302" cy="193284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3038" lvl="3" indent="-80963">
              <a:buFont typeface="Arial" panose="020B0604020202020204" pitchFamily="34" charset="0"/>
              <a:buChar char="•"/>
            </a:pPr>
            <a:endParaRPr lang="en-US" altLang="zh-TW" sz="1600" b="1" u="sng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3038" lvl="3" indent="-80963">
              <a:buFont typeface="Arial" panose="020B0604020202020204" pitchFamily="34" charset="0"/>
              <a:buChar char="•"/>
            </a:pPr>
            <a:r>
              <a:rPr lang="zh-TW" altLang="en-US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廣富號</a:t>
            </a:r>
            <a:r>
              <a:rPr lang="en-US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帆布包</a:t>
            </a:r>
            <a:r>
              <a:rPr lang="en-US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：已與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印尼最大通路集團</a:t>
            </a:r>
            <a:r>
              <a:rPr lang="en-US" altLang="zh-TW" sz="16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Matahari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洽談，將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以聯名品牌或代工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模式合作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系列產品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3038" lvl="3" indent="-80963">
              <a:buFont typeface="Arial" panose="020B0604020202020204" pitchFamily="34" charset="0"/>
              <a:buChar char="•"/>
            </a:pPr>
            <a:r>
              <a:rPr lang="zh-TW" altLang="en-US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阿原</a:t>
            </a:r>
            <a:r>
              <a:rPr lang="en-US" altLang="zh-TW" sz="1600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600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清潔及香氛</a:t>
            </a:r>
            <a:r>
              <a:rPr lang="zh-TW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用品</a:t>
            </a:r>
            <a:r>
              <a:rPr lang="en-US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6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Matahari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介集團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經銷商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代理其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產品。</a:t>
            </a:r>
            <a:endParaRPr lang="zh-TW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3038" lvl="3" indent="-80963">
              <a:buFont typeface="Arial" panose="020B0604020202020204" pitchFamily="34" charset="0"/>
              <a:buChar char="•"/>
            </a:pPr>
            <a:r>
              <a:rPr lang="zh-TW" altLang="zh-TW" sz="1600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久鼎</a:t>
            </a:r>
            <a:r>
              <a:rPr lang="en-US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滑步車</a:t>
            </a:r>
            <a:r>
              <a:rPr lang="en-US" altLang="zh-TW" sz="1600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印尼居家五金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ACE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Hardware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可望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於明年初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引進其自行車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產品。</a:t>
            </a:r>
            <a:endParaRPr lang="zh-TW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1868" y="4748729"/>
            <a:ext cx="63976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6506" y="6027470"/>
            <a:ext cx="63976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文字方塊 44"/>
          <p:cNvSpPr txBox="1"/>
          <p:nvPr/>
        </p:nvSpPr>
        <p:spPr>
          <a:xfrm>
            <a:off x="4362261" y="4883325"/>
            <a:ext cx="1804993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ts val="18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TW" sz="16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16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月活動具體成果</a:t>
            </a:r>
            <a:endParaRPr lang="zh-TW" altLang="en-US" sz="16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7544" y="2348880"/>
            <a:ext cx="3531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en-US" altLang="zh-TW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Wow</a:t>
            </a:r>
            <a:r>
              <a:rPr lang="zh-TW" altLang="zh-TW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r>
              <a:rPr lang="en-US" altLang="zh-TW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Taiwan Selects</a:t>
            </a:r>
            <a:r>
              <a:rPr lang="zh-TW" altLang="zh-TW" b="1" u="sng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」快閃店</a:t>
            </a:r>
            <a:endParaRPr lang="zh-TW" altLang="en-US" b="1" u="sng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2254" y="6157981"/>
            <a:ext cx="713985" cy="355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"/>
          <p:cNvPicPr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5803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向右箭號圖說文字 2"/>
          <p:cNvSpPr/>
          <p:nvPr/>
        </p:nvSpPr>
        <p:spPr bwMode="auto">
          <a:xfrm>
            <a:off x="74465" y="1700808"/>
            <a:ext cx="2232570" cy="1224136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0080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zh-TW" altLang="zh-TW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強化「台灣經貿網</a:t>
            </a:r>
            <a:r>
              <a:rPr lang="zh-TW" altLang="zh-TW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zh-TW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快搜台灣</a:t>
            </a:r>
            <a:r>
              <a:rPr lang="zh-TW" altLang="zh-TW" sz="20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20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行銷動能</a:t>
            </a:r>
            <a:endParaRPr lang="zh-TW" altLang="en-US" sz="20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向右箭號圖說文字 4"/>
          <p:cNvSpPr/>
          <p:nvPr/>
        </p:nvSpPr>
        <p:spPr bwMode="auto">
          <a:xfrm>
            <a:off x="38622" y="3789809"/>
            <a:ext cx="2304256" cy="1008112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008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zh-TW" altLang="zh-TW" sz="2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介接優勢產品進駐東南亞電商</a:t>
            </a:r>
            <a:r>
              <a:rPr lang="zh-TW" altLang="zh-TW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</a:t>
            </a:r>
            <a:r>
              <a:rPr lang="zh-TW" altLang="en-US" sz="2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endParaRPr lang="zh-TW" altLang="en-US" sz="2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圓角矩形 5"/>
          <p:cNvSpPr/>
          <p:nvPr/>
        </p:nvSpPr>
        <p:spPr bwMode="auto">
          <a:xfrm>
            <a:off x="2424001" y="3429769"/>
            <a:ext cx="6559561" cy="1728192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180975" lvl="0" indent="-180975" algn="just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網路貿易商代營運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專案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年先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家廠商進駐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eBay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Amazon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歐美平臺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將複製至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eBay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東南亞平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endParaRPr lang="en-US" altLang="zh-TW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2563" lvl="0" indent="-182563" algn="just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在印尼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Blanja.com</a:t>
            </a:r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越南</a:t>
            </a:r>
            <a:r>
              <a:rPr lang="en-US" altLang="zh-TW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Lazada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設置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臺灣優良產品銷售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專區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2563" lvl="0" indent="-182563" algn="just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輔導我商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hopping99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平臺在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馬、菲落地經營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，將複製至其他國家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2563" lvl="0" indent="-182563" algn="just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首度辦理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指標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性電商拓銷團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赴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泰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越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，吸引</a:t>
            </a:r>
            <a:r>
              <a:rPr lang="en-US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207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家當地業者與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23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家電商業者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洽談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赴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尼、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菲律賓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銷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向右箭號圖說文字 6"/>
          <p:cNvSpPr/>
          <p:nvPr/>
        </p:nvSpPr>
        <p:spPr bwMode="auto">
          <a:xfrm>
            <a:off x="98476" y="5376178"/>
            <a:ext cx="2304256" cy="1152128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80080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zh-TW" altLang="zh-TW" sz="2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sz="2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千家企業植入電商</a:t>
            </a:r>
            <a:r>
              <a:rPr lang="en-US" altLang="zh-TW" sz="2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DNA</a:t>
            </a:r>
            <a:r>
              <a:rPr lang="zh-TW" altLang="zh-TW" sz="2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2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endParaRPr lang="zh-TW" altLang="en-US" sz="2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2463421" y="5365573"/>
            <a:ext cx="6480719" cy="1173339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協助傳統產業轉型，優勢產業提升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效率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跨境電商必修課程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電商</a:t>
            </a:r>
            <a:r>
              <a:rPr lang="en-US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O2O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endParaRPr lang="en-US" altLang="zh-TW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植入中小企業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電商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思維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：以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知識、管理、培訓及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技能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四大主軸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，培訓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千家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endParaRPr lang="zh-TW" altLang="zh-TW" sz="1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圓角矩形 10"/>
          <p:cNvSpPr/>
          <p:nvPr/>
        </p:nvSpPr>
        <p:spPr bwMode="auto">
          <a:xfrm>
            <a:off x="2402732" y="1340768"/>
            <a:ext cx="6559562" cy="1952088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180975" indent="-180975">
              <a:spcBef>
                <a:spcPct val="0"/>
              </a:spcBef>
              <a:buFont typeface="Wingdings" pitchFamily="2" charset="2"/>
              <a:buChar char="Ø"/>
            </a:pP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台灣經貿網</a:t>
            </a:r>
            <a:r>
              <a:rPr lang="zh-TW" altLang="en-US" sz="1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買主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尋找臺灣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首選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B2B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網站</a:t>
            </a:r>
            <a:endParaRPr lang="en-US" altLang="zh-TW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7675" lvl="0" indent="-18097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TW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起已投入</a:t>
            </a:r>
            <a:r>
              <a:rPr lang="en-US" altLang="zh-TW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年期雲端架構及網站強化資源</a:t>
            </a:r>
            <a:endParaRPr lang="en-US" altLang="zh-TW" sz="16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7675" indent="-18097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設置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優勢產業特殊語言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專區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月份完成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機械產業印尼語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專區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年將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設置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馬</a:t>
            </a:r>
            <a:r>
              <a:rPr lang="zh-TW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來語機械產業</a:t>
            </a:r>
            <a:r>
              <a:rPr lang="zh-TW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專區</a:t>
            </a:r>
            <a:endParaRPr lang="en-US" altLang="zh-TW" sz="16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快搜台灣：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B2C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電商平臺導航網站</a:t>
            </a:r>
            <a:endParaRPr lang="en-US" altLang="zh-TW" sz="16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47675" indent="-18097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年起將中文界面擴增為多語介面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英、日語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447675" indent="-180975">
              <a:spcBef>
                <a:spcPct val="0"/>
              </a:spcBef>
              <a:buFont typeface="Wingdings" panose="05000000000000000000" pitchFamily="2" charset="2"/>
              <a:buChar char="u"/>
            </a:pP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累積</a:t>
            </a:r>
            <a:r>
              <a:rPr lang="en-US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135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平臺及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網路商進駐本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網站</a:t>
            </a:r>
            <a:endParaRPr lang="en-US" altLang="zh-TW" sz="16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35336" y="764704"/>
            <a:ext cx="589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三、促成臺灣商品打入知名電子商務平臺</a:t>
            </a:r>
            <a:endParaRPr lang="zh-TW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(4/6)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10400" y="6493976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82297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圓角矩形 8"/>
          <p:cNvSpPr/>
          <p:nvPr/>
        </p:nvSpPr>
        <p:spPr>
          <a:xfrm>
            <a:off x="428462" y="2568368"/>
            <a:ext cx="2002156" cy="138997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buFont typeface="Wingdings" panose="05000000000000000000" pitchFamily="2" charset="2"/>
              <a:buChar char="n"/>
            </a:pPr>
            <a:r>
              <a:rPr lang="zh-TW" altLang="zh-TW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設置</a:t>
            </a:r>
            <a:r>
              <a:rPr lang="zh-TW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中小企業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客製服務</a:t>
            </a:r>
            <a:r>
              <a:rPr lang="zh-TW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窗口</a:t>
            </a:r>
            <a:endParaRPr lang="en-US" altLang="zh-TW" sz="14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buFont typeface="Wingdings" panose="05000000000000000000" pitchFamily="2" charset="2"/>
              <a:buChar char="n"/>
            </a:pPr>
            <a:r>
              <a:rPr lang="zh-TW" altLang="en-US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建置出口</a:t>
            </a:r>
            <a:r>
              <a:rPr lang="zh-TW" altLang="en-US" sz="1400" b="1" dirty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能量線上診斷</a:t>
            </a:r>
            <a:r>
              <a:rPr lang="zh-TW" altLang="en-US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系統，</a:t>
            </a:r>
            <a:r>
              <a:rPr lang="en-US" altLang="zh-TW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1-7</a:t>
            </a:r>
            <a:r>
              <a:rPr lang="zh-TW" altLang="en-US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月計</a:t>
            </a:r>
            <a:r>
              <a:rPr lang="en-US" altLang="zh-TW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1,080</a:t>
            </a: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1400" b="1" u="sng" dirty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</a:t>
            </a:r>
            <a:r>
              <a:rPr lang="zh-TW" altLang="en-US" sz="1400" b="1" dirty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上線填寫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243259" y="501117"/>
            <a:ext cx="8229600" cy="796950"/>
          </a:xfrm>
        </p:spPr>
        <p:txBody>
          <a:bodyPr>
            <a:noAutofit/>
          </a:bodyPr>
          <a:lstStyle/>
          <a:p>
            <a:pPr>
              <a:lnSpc>
                <a:spcPts val="2800"/>
              </a:lnSpc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四、推動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中小企業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出口客製服務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發掘潛力中小企業</a:t>
            </a:r>
            <a:endParaRPr lang="zh-TW" altLang="en-US" sz="2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5" name="圓角矩形 34"/>
          <p:cNvSpPr/>
          <p:nvPr/>
        </p:nvSpPr>
        <p:spPr>
          <a:xfrm>
            <a:off x="2517505" y="2590362"/>
            <a:ext cx="2002156" cy="13679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業者填寫問卷後於兩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周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內收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到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初步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拓銷建議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報告書，</a:t>
            </a:r>
            <a:r>
              <a:rPr lang="zh-TW" altLang="en-US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已提供</a:t>
            </a:r>
            <a:r>
              <a:rPr lang="en-US" altLang="zh-TW" sz="1400" b="1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1,039</a:t>
            </a: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1400" b="1" u="sng" dirty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</a:t>
            </a:r>
          </a:p>
        </p:txBody>
      </p:sp>
      <p:sp>
        <p:nvSpPr>
          <p:cNvPr id="36" name="圓角矩形 35"/>
          <p:cNvSpPr/>
          <p:nvPr/>
        </p:nvSpPr>
        <p:spPr>
          <a:xfrm>
            <a:off x="4604926" y="2564904"/>
            <a:ext cx="2002156" cy="13934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結合各執行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單位提供出口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導師訪視諮詢服務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已訪視</a:t>
            </a:r>
            <a:r>
              <a:rPr lang="en-US" altLang="zh-TW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259</a:t>
            </a: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endParaRPr lang="zh-TW" altLang="en-US" sz="1400" b="1" u="sng" dirty="0">
              <a:solidFill>
                <a:srgbClr val="1F497D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7" name="圓角矩形 36"/>
          <p:cNvSpPr/>
          <p:nvPr/>
        </p:nvSpPr>
        <p:spPr>
          <a:xfrm>
            <a:off x="6693158" y="2568368"/>
            <a:ext cx="2002156" cy="138997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174625" indent="-174625"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提供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企業深度客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製拓銷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建議</a:t>
            </a:r>
            <a:endParaRPr lang="en-US" altLang="zh-TW" sz="14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引導轉介政府資源</a:t>
            </a:r>
            <a:endParaRPr lang="en-US" altLang="zh-TW" sz="1400" b="1" u="sng" dirty="0" smtClean="0">
              <a:solidFill>
                <a:srgbClr val="1F497D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1400" b="1" u="sng" dirty="0" smtClean="0">
                <a:solidFill>
                  <a:srgbClr val="1F497D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發掘更多潛力出口企業</a:t>
            </a:r>
            <a:endParaRPr lang="zh-TW" altLang="en-US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03847" y="2276872"/>
            <a:ext cx="1598644" cy="3523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便民服務</a:t>
            </a:r>
            <a:endParaRPr lang="zh-TW" altLang="en-US" sz="2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664400" y="2276872"/>
            <a:ext cx="1598644" cy="3523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主動回饋</a:t>
            </a:r>
            <a:endParaRPr lang="zh-TW" altLang="en-US" sz="2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763010" y="2276872"/>
            <a:ext cx="1598644" cy="3523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到府訪視</a:t>
            </a:r>
            <a:endParaRPr lang="zh-TW" altLang="en-US" sz="2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834295" y="2276872"/>
            <a:ext cx="1598644" cy="35236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客製導</a:t>
            </a:r>
            <a:r>
              <a:rPr lang="zh-TW" altLang="en-US" sz="2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航</a:t>
            </a:r>
          </a:p>
        </p:txBody>
      </p:sp>
      <p:sp>
        <p:nvSpPr>
          <p:cNvPr id="57" name="AutoShape 3"/>
          <p:cNvSpPr>
            <a:spLocks noChangeArrowheads="1"/>
          </p:cNvSpPr>
          <p:nvPr/>
        </p:nvSpPr>
        <p:spPr bwMode="gray">
          <a:xfrm>
            <a:off x="91561" y="1052736"/>
            <a:ext cx="9016943" cy="1080120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9525" cap="flat" cmpd="sng" algn="ctr">
            <a:solidFill>
              <a:srgbClr val="AAE2CA">
                <a:lumMod val="40000"/>
                <a:lumOff val="60000"/>
              </a:srgbClr>
            </a:solidFill>
            <a:prstDash val="solid"/>
            <a:headEnd/>
            <a:tailEnd/>
          </a:ln>
          <a:effectLst>
            <a:outerShdw blurRad="40000" dist="20000" dir="5400000" rotWithShape="0">
              <a:srgbClr val="808080">
                <a:lumMod val="20000"/>
                <a:lumOff val="80000"/>
                <a:alpha val="38000"/>
              </a:srgbClr>
            </a:outerShdw>
          </a:effectLst>
        </p:spPr>
        <p:txBody>
          <a:bodyPr lIns="0" rIns="0" anchor="ctr"/>
          <a:lstStyle/>
          <a:p>
            <a:r>
              <a:rPr lang="zh-TW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</a:t>
            </a:r>
            <a:r>
              <a:rPr lang="en-US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年起推動「中小企業出口客製化服務措施」，協助企業評估自身出口能量與需求，導引廠商充分運用最適切之拓銷資源，以建構及強化中小企業國際行銷實力</a:t>
            </a:r>
            <a:r>
              <a:rPr lang="zh-TW" altLang="en-US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協助廠商逐步擴增國外市場布局，培養更多明星出口企業</a:t>
            </a:r>
            <a:endParaRPr lang="zh-TW" altLang="en-US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6762" y="4896876"/>
            <a:ext cx="4221496" cy="1904737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  <a:spcAft>
                <a:spcPts val="600"/>
              </a:spcAft>
            </a:pPr>
            <a:r>
              <a:rPr lang="zh-TW" altLang="en-US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個案</a:t>
            </a:r>
            <a:r>
              <a:rPr lang="en-US" altLang="zh-TW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牧</a:t>
            </a:r>
            <a:r>
              <a:rPr lang="zh-TW" altLang="en-US" sz="14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</a:t>
            </a:r>
            <a:r>
              <a:rPr lang="zh-TW" altLang="en-US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科技</a:t>
            </a:r>
            <a:endParaRPr lang="en-US" altLang="zh-TW" sz="1400" b="1" u="sng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700"/>
              </a:lnSpc>
              <a:buFont typeface="+mj-lt"/>
              <a:buAutoNum type="arabicPeriod"/>
            </a:pPr>
            <a:r>
              <a:rPr lang="zh-TW" altLang="en-US" sz="13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廠商現況</a:t>
            </a: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主要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產品為紅外線感應水龍頭、沖水器、淋浴器，及相關電子零組件，曾經獲得小巨人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獎。</a:t>
            </a:r>
            <a:endParaRPr lang="zh-TW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700"/>
              </a:lnSpc>
              <a:buFont typeface="+mj-lt"/>
              <a:buAutoNum type="arabicPeriod"/>
            </a:pP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拓銷挑戰：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產品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具有節約省水環保的概念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，惟廠商較不清楚如何</a:t>
            </a:r>
            <a:r>
              <a:rPr lang="zh-TW" altLang="en-US" sz="13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凸</a:t>
            </a:r>
            <a:r>
              <a:rPr lang="zh-TW" altLang="en-US" sz="1300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顯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此綠色特點，以做為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行銷訴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求。</a:t>
            </a:r>
            <a:endParaRPr lang="en-US" altLang="zh-TW" sz="13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700"/>
              </a:lnSpc>
              <a:buFont typeface="+mj-lt"/>
              <a:buAutoNum type="arabicPeriod"/>
            </a:pP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引薦計畫</a:t>
            </a:r>
            <a:r>
              <a:rPr lang="en-US" altLang="zh-TW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已將該商轉介予綠色貿易推動方案辦公室作第</a:t>
            </a:r>
            <a:r>
              <a:rPr lang="en-US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次訪視，將依其需求提供綠色行銷輔導服務，提升廠商綠色競爭力。</a:t>
            </a:r>
            <a:endParaRPr lang="zh-TW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220553" y="3730990"/>
            <a:ext cx="8834801" cy="1462215"/>
            <a:chOff x="302000" y="2734204"/>
            <a:chExt cx="8834801" cy="1462215"/>
          </a:xfrm>
        </p:grpSpPr>
        <p:sp>
          <p:nvSpPr>
            <p:cNvPr id="42" name="燕尾形向右箭號 41"/>
            <p:cNvSpPr/>
            <p:nvPr/>
          </p:nvSpPr>
          <p:spPr>
            <a:xfrm>
              <a:off x="302000" y="2734204"/>
              <a:ext cx="8834801" cy="1462215"/>
            </a:xfrm>
            <a:prstGeom prst="notchedRightArrow">
              <a:avLst>
                <a:gd name="adj1" fmla="val 50000"/>
                <a:gd name="adj2" fmla="val 24786"/>
              </a:avLst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3" name="文字方塊 42"/>
            <p:cNvSpPr txBox="1"/>
            <p:nvPr/>
          </p:nvSpPr>
          <p:spPr>
            <a:xfrm>
              <a:off x="389273" y="3209475"/>
              <a:ext cx="15769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2015.1.6</a:t>
              </a:r>
              <a:b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線上問卷啟動</a:t>
              </a:r>
              <a:endParaRPr lang="zh-TW" altLang="en-US" sz="12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>
              <a:off x="1113948" y="2996952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>
              <a:off x="2327559" y="3004495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3417149" y="3219640"/>
              <a:ext cx="11368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2015.4.28</a:t>
              </a:r>
            </a:p>
            <a:p>
              <a:pPr algn="ctr"/>
              <a:r>
                <a:rPr lang="zh-TW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廣宣超過</a:t>
              </a:r>
              <a:r>
                <a:rPr lang="en-US" altLang="zh-TW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</a:t>
              </a:r>
              <a:r>
                <a:rPr lang="zh-TW" altLang="en-US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場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627465" y="3209501"/>
              <a:ext cx="187924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2015.3.15</a:t>
              </a:r>
              <a:b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en-US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聯合</a:t>
              </a:r>
              <a:r>
                <a:rPr lang="en-US" altLang="zh-TW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25</a:t>
              </a:r>
              <a:r>
                <a:rPr lang="zh-TW" altLang="en-US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家公</a:t>
              </a:r>
              <a:r>
                <a:rPr lang="zh-TW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協會</a:t>
              </a:r>
              <a:r>
                <a:rPr lang="zh-TW" altLang="en-US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廣宣</a:t>
              </a:r>
            </a:p>
          </p:txBody>
        </p:sp>
        <p:sp>
          <p:nvSpPr>
            <p:cNvPr id="48" name="等腰三角形 47"/>
            <p:cNvSpPr/>
            <p:nvPr/>
          </p:nvSpPr>
          <p:spPr>
            <a:xfrm>
              <a:off x="3934464" y="3029663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7034255" y="3129514"/>
              <a:ext cx="2031325" cy="6309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2015.6.15</a:t>
              </a:r>
            </a:p>
            <a:p>
              <a:pPr algn="ctr">
                <a:lnSpc>
                  <a:spcPts val="1400"/>
                </a:lnSpc>
              </a:pPr>
              <a:r>
                <a:rPr lang="zh-TW" altLang="en-US" sz="12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聯手美商鄧白</a:t>
              </a:r>
              <a:r>
                <a:rPr lang="zh-TW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氏</a:t>
              </a:r>
              <a:endParaRPr lang="en-US" altLang="zh-TW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ts val="1400"/>
                </a:lnSpc>
              </a:pPr>
              <a:r>
                <a:rPr lang="zh-TW" altLang="en-US" sz="12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引薦更多潛力中小企業運用</a:t>
              </a:r>
              <a:endParaRPr lang="zh-TW" alt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>
              <a:off x="7930592" y="2996952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873617" y="3178697"/>
              <a:ext cx="1120820" cy="677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2015.6.15</a:t>
              </a:r>
            </a:p>
            <a:p>
              <a:pPr algn="ctr"/>
              <a:r>
                <a:rPr lang="zh-TW" altLang="en-US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線上填寫企業</a:t>
              </a:r>
              <a:endParaRPr lang="en-US" altLang="zh-TW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突破</a:t>
              </a:r>
              <a:r>
                <a:rPr lang="en-US" altLang="zh-TW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1,000</a:t>
              </a:r>
              <a:r>
                <a:rPr lang="zh-TW" altLang="en-US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家</a:t>
              </a:r>
              <a:endParaRPr lang="zh-TW" altLang="en-US" sz="12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2" name="等腰三角形 51"/>
            <p:cNvSpPr/>
            <p:nvPr/>
          </p:nvSpPr>
          <p:spPr>
            <a:xfrm>
              <a:off x="6306431" y="3029663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4597840" y="3184001"/>
              <a:ext cx="1223412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2015.6.15</a:t>
              </a:r>
              <a:br>
                <a:rPr lang="en-US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</a:br>
              <a:r>
                <a:rPr lang="zh-TW" altLang="zh-TW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訪視</a:t>
              </a:r>
              <a:r>
                <a:rPr lang="zh-TW" altLang="en-US" sz="1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超過</a:t>
              </a:r>
              <a:r>
                <a:rPr lang="en-US" altLang="zh-TW" sz="1400" b="1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</a:t>
              </a:r>
              <a:r>
                <a:rPr lang="zh-TW" altLang="zh-TW" sz="1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案</a:t>
              </a:r>
              <a:endParaRPr lang="zh-TW" altLang="en-US" sz="12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4" name="等腰三角形 53"/>
            <p:cNvSpPr/>
            <p:nvPr/>
          </p:nvSpPr>
          <p:spPr>
            <a:xfrm>
              <a:off x="5175151" y="3029663"/>
              <a:ext cx="127596" cy="191358"/>
            </a:xfrm>
            <a:prstGeom prst="triangle">
              <a:avLst/>
            </a:prstGeom>
            <a:solidFill>
              <a:srgbClr val="FFFF00"/>
            </a:solidFill>
            <a:ln>
              <a:solidFill>
                <a:srgbClr val="F88A2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4551797" y="4886602"/>
            <a:ext cx="4221496" cy="1938748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600"/>
              </a:lnSpc>
              <a:spcAft>
                <a:spcPts val="300"/>
              </a:spcAft>
            </a:pPr>
            <a:r>
              <a:rPr lang="zh-TW" altLang="en-US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個案</a:t>
            </a:r>
            <a:r>
              <a:rPr lang="en-US" altLang="zh-TW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 </a:t>
            </a:r>
            <a:r>
              <a:rPr lang="zh-TW" altLang="en-US" sz="1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馬玉山</a:t>
            </a:r>
            <a:endParaRPr lang="en-US" altLang="zh-TW" sz="1400" b="1" u="sng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600"/>
              </a:lnSpc>
              <a:buFont typeface="+mj-lt"/>
              <a:buAutoNum type="arabicPeriod"/>
            </a:pP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r>
              <a:rPr lang="zh-TW" altLang="en-US" sz="13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現況</a:t>
            </a: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國內沖泡飲品領導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品牌，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外銷比重達</a:t>
            </a:r>
            <a:r>
              <a:rPr lang="en-US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30%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en-US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餘國。</a:t>
            </a:r>
            <a:endParaRPr lang="zh-TW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600"/>
              </a:lnSpc>
              <a:buFont typeface="+mj-lt"/>
              <a:buAutoNum type="arabicPeriod"/>
            </a:pPr>
            <a:r>
              <a:rPr lang="zh-TW" altLang="en-US" sz="13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拓銷挑戰</a:t>
            </a:r>
            <a:r>
              <a:rPr lang="zh-TW" altLang="en-US" sz="1300" b="1" dirty="0" smtClean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zh-TW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東協市場面臨眾多品牌激烈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競爭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，行銷活動多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仰賴當地總經銷或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代理辦理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缺乏新意，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亟需</a:t>
            </a:r>
            <a:r>
              <a:rPr lang="zh-TW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提升當地知名度，以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維持品牌優勢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3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74625" indent="-174625">
              <a:lnSpc>
                <a:spcPts val="1600"/>
              </a:lnSpc>
              <a:buFont typeface="+mj-lt"/>
              <a:buAutoNum type="arabicPeriod"/>
            </a:pPr>
            <a:r>
              <a:rPr lang="zh-TW" altLang="en-US" sz="13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引薦計畫：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參加</a:t>
            </a:r>
            <a:r>
              <a:rPr lang="en-US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6/22-28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在雅加達</a:t>
            </a:r>
            <a:r>
              <a:rPr lang="en-US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Central Park</a:t>
            </a:r>
            <a:r>
              <a:rPr lang="zh-TW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快閃店活動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透過</a:t>
            </a:r>
            <a:r>
              <a:rPr lang="zh-TW" altLang="zh-TW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體驗穀物研磨互動行銷手法，成功加深當地消費者對馬玉山品牌的</a:t>
            </a:r>
            <a:r>
              <a:rPr lang="zh-TW" altLang="zh-TW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印象</a:t>
            </a:r>
            <a:r>
              <a:rPr lang="zh-TW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sz="13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1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(5/6)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94499" y="6478853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4652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61766" y="1037234"/>
            <a:ext cx="8860912" cy="1015663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altLang="zh-TW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2012-2015</a:t>
            </a:r>
            <a:r>
              <a:rPr lang="zh-TW" alt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年期間針對東協市場共計推動</a:t>
            </a:r>
            <a:r>
              <a:rPr lang="en-US" altLang="zh-TW" sz="2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20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</a:t>
            </a:r>
            <a:r>
              <a:rPr lang="zh-TW" alt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整合示範專案，</a:t>
            </a:r>
            <a:r>
              <a:rPr lang="zh-TW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遴選領頭羊企業，協助企業從市調、行銷策略定位到試行銷，進行</a:t>
            </a:r>
            <a:r>
              <a:rPr lang="zh-TW" altLang="zh-TW" sz="2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客製化輔導</a:t>
            </a:r>
            <a:r>
              <a:rPr lang="zh-TW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，以精準行銷東協</a:t>
            </a:r>
            <a:r>
              <a:rPr lang="zh-TW" alt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市場，以</a:t>
            </a:r>
            <a:r>
              <a:rPr lang="zh-TW" altLang="zh-TW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帶動其他企業效法學習。</a:t>
            </a:r>
            <a:endParaRPr lang="en-US" altLang="zh-TW" sz="20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8" name="群組 37"/>
          <p:cNvGrpSpPr/>
          <p:nvPr/>
        </p:nvGrpSpPr>
        <p:grpSpPr>
          <a:xfrm>
            <a:off x="5580112" y="2072666"/>
            <a:ext cx="1442877" cy="1604495"/>
            <a:chOff x="320811" y="1988841"/>
            <a:chExt cx="1442877" cy="1817041"/>
          </a:xfrm>
        </p:grpSpPr>
        <p:sp>
          <p:nvSpPr>
            <p:cNvPr id="39" name="圓角矩形 38"/>
            <p:cNvSpPr/>
            <p:nvPr/>
          </p:nvSpPr>
          <p:spPr>
            <a:xfrm>
              <a:off x="321926" y="2276872"/>
              <a:ext cx="1441762" cy="1529010"/>
            </a:xfrm>
            <a:prstGeom prst="roundRect">
              <a:avLst/>
            </a:prstGeom>
            <a:noFill/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endParaRPr lang="zh-TW" alt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40" name="五邊形 39"/>
            <p:cNvSpPr/>
            <p:nvPr/>
          </p:nvSpPr>
          <p:spPr>
            <a:xfrm>
              <a:off x="321926" y="1988841"/>
              <a:ext cx="1440160" cy="426590"/>
            </a:xfrm>
            <a:prstGeom prst="homePlate">
              <a:avLst/>
            </a:prstGeom>
            <a:solidFill>
              <a:srgbClr val="CCFFFF"/>
            </a:solidFill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zh-TW" altLang="en-US" sz="16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關鍵通路媒合</a:t>
              </a:r>
            </a:p>
          </p:txBody>
        </p:sp>
        <p:sp>
          <p:nvSpPr>
            <p:cNvPr id="41" name="文字方塊 40"/>
            <p:cNvSpPr txBox="1"/>
            <p:nvPr/>
          </p:nvSpPr>
          <p:spPr>
            <a:xfrm>
              <a:off x="320811" y="2420888"/>
              <a:ext cx="1442877" cy="3485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3038" indent="-173038">
                <a:buFont typeface="Arial" panose="020B0604020202020204" pitchFamily="34" charset="0"/>
                <a:buChar char="•"/>
              </a:pP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4" name="群組 53"/>
          <p:cNvGrpSpPr/>
          <p:nvPr/>
        </p:nvGrpSpPr>
        <p:grpSpPr>
          <a:xfrm>
            <a:off x="3851920" y="2073245"/>
            <a:ext cx="1512168" cy="1603915"/>
            <a:chOff x="320811" y="1988841"/>
            <a:chExt cx="1442877" cy="1817041"/>
          </a:xfrm>
        </p:grpSpPr>
        <p:sp>
          <p:nvSpPr>
            <p:cNvPr id="55" name="圓角矩形 54"/>
            <p:cNvSpPr/>
            <p:nvPr/>
          </p:nvSpPr>
          <p:spPr>
            <a:xfrm>
              <a:off x="321926" y="2276871"/>
              <a:ext cx="1441762" cy="1529011"/>
            </a:xfrm>
            <a:prstGeom prst="roundRect">
              <a:avLst/>
            </a:prstGeom>
            <a:noFill/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endParaRPr lang="zh-TW" alt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6" name="五邊形 55"/>
            <p:cNvSpPr/>
            <p:nvPr/>
          </p:nvSpPr>
          <p:spPr>
            <a:xfrm>
              <a:off x="321926" y="1988841"/>
              <a:ext cx="1440160" cy="426590"/>
            </a:xfrm>
            <a:prstGeom prst="homePlate">
              <a:avLst/>
            </a:prstGeom>
            <a:solidFill>
              <a:srgbClr val="CCFFFF"/>
            </a:solidFill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zh-TW" altLang="en-US" sz="16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行銷策略制定</a:t>
              </a:r>
            </a:p>
          </p:txBody>
        </p:sp>
        <p:sp>
          <p:nvSpPr>
            <p:cNvPr id="57" name="文字方塊 56"/>
            <p:cNvSpPr txBox="1"/>
            <p:nvPr/>
          </p:nvSpPr>
          <p:spPr>
            <a:xfrm>
              <a:off x="320811" y="2420888"/>
              <a:ext cx="1442877" cy="13249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根據</a:t>
              </a: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調查研擬適地化</a:t>
              </a:r>
              <a:r>
                <a:rPr lang="en-US" altLang="zh-TW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4P</a:t>
              </a: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行銷</a:t>
              </a:r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策略</a:t>
              </a:r>
              <a:endParaRPr lang="en-US" altLang="zh-TW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擬定</a:t>
              </a:r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中間商提案說帖</a:t>
              </a:r>
            </a:p>
          </p:txBody>
        </p:sp>
      </p:grpSp>
      <p:grpSp>
        <p:nvGrpSpPr>
          <p:cNvPr id="58" name="群組 57"/>
          <p:cNvGrpSpPr/>
          <p:nvPr/>
        </p:nvGrpSpPr>
        <p:grpSpPr>
          <a:xfrm>
            <a:off x="7236297" y="2073825"/>
            <a:ext cx="1510490" cy="1766228"/>
            <a:chOff x="320811" y="1988841"/>
            <a:chExt cx="1442877" cy="2001645"/>
          </a:xfrm>
        </p:grpSpPr>
        <p:sp>
          <p:nvSpPr>
            <p:cNvPr id="59" name="圓角矩形 58"/>
            <p:cNvSpPr/>
            <p:nvPr/>
          </p:nvSpPr>
          <p:spPr>
            <a:xfrm>
              <a:off x="321926" y="2276871"/>
              <a:ext cx="1441762" cy="1529011"/>
            </a:xfrm>
            <a:prstGeom prst="roundRect">
              <a:avLst/>
            </a:prstGeom>
            <a:noFill/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endParaRPr lang="zh-TW" alt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60" name="五邊形 59"/>
            <p:cNvSpPr/>
            <p:nvPr/>
          </p:nvSpPr>
          <p:spPr>
            <a:xfrm>
              <a:off x="321926" y="1988841"/>
              <a:ext cx="1440160" cy="426590"/>
            </a:xfrm>
            <a:prstGeom prst="homePlate">
              <a:avLst/>
            </a:prstGeom>
            <a:solidFill>
              <a:srgbClr val="CCFFFF"/>
            </a:solidFill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zh-TW" altLang="en-US" sz="16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行銷策略執行</a:t>
              </a:r>
            </a:p>
          </p:txBody>
        </p:sp>
        <p:sp>
          <p:nvSpPr>
            <p:cNvPr id="61" name="文字方塊 60"/>
            <p:cNvSpPr txBox="1"/>
            <p:nvPr/>
          </p:nvSpPr>
          <p:spPr>
            <a:xfrm>
              <a:off x="320811" y="2420888"/>
              <a:ext cx="1442877" cy="15695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進行當地試行銷活動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引介運用各單位拓銷資源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精準行銷東協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73038" indent="-173038">
                <a:buFont typeface="Arial" panose="020B0604020202020204" pitchFamily="34" charset="0"/>
                <a:buChar char="•"/>
              </a:pPr>
              <a:endPara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2" name="群組 61"/>
          <p:cNvGrpSpPr/>
          <p:nvPr/>
        </p:nvGrpSpPr>
        <p:grpSpPr>
          <a:xfrm>
            <a:off x="349182" y="2074982"/>
            <a:ext cx="1442877" cy="1602177"/>
            <a:chOff x="320811" y="1988841"/>
            <a:chExt cx="1442877" cy="1817041"/>
          </a:xfrm>
        </p:grpSpPr>
        <p:sp>
          <p:nvSpPr>
            <p:cNvPr id="63" name="圓角矩形 62"/>
            <p:cNvSpPr/>
            <p:nvPr/>
          </p:nvSpPr>
          <p:spPr>
            <a:xfrm>
              <a:off x="321926" y="2276871"/>
              <a:ext cx="1441762" cy="1529011"/>
            </a:xfrm>
            <a:prstGeom prst="roundRect">
              <a:avLst/>
            </a:prstGeom>
            <a:noFill/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endParaRPr lang="zh-TW" alt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64" name="五邊形 63"/>
            <p:cNvSpPr/>
            <p:nvPr/>
          </p:nvSpPr>
          <p:spPr>
            <a:xfrm>
              <a:off x="321926" y="1988841"/>
              <a:ext cx="1440160" cy="426590"/>
            </a:xfrm>
            <a:prstGeom prst="homePlate">
              <a:avLst/>
            </a:prstGeom>
            <a:solidFill>
              <a:srgbClr val="CCFFFF"/>
            </a:solidFill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zh-TW" altLang="en-US" sz="16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市場環境調查</a:t>
              </a:r>
            </a:p>
          </p:txBody>
        </p:sp>
        <p:sp>
          <p:nvSpPr>
            <p:cNvPr id="65" name="文字方塊 64"/>
            <p:cNvSpPr txBox="1"/>
            <p:nvPr/>
          </p:nvSpPr>
          <p:spPr>
            <a:xfrm>
              <a:off x="320811" y="2420888"/>
              <a:ext cx="1442877" cy="1326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產品市場概況及趨勢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競爭品牌分析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92075" indent="-92075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關鍵通路及中間商分析</a:t>
              </a:r>
              <a:endPara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2051720" y="2075562"/>
            <a:ext cx="1564936" cy="1601598"/>
            <a:chOff x="320811" y="1988841"/>
            <a:chExt cx="1442877" cy="1817041"/>
          </a:xfrm>
        </p:grpSpPr>
        <p:sp>
          <p:nvSpPr>
            <p:cNvPr id="33" name="圓角矩形 32"/>
            <p:cNvSpPr/>
            <p:nvPr/>
          </p:nvSpPr>
          <p:spPr>
            <a:xfrm>
              <a:off x="321926" y="2276871"/>
              <a:ext cx="1441762" cy="1529011"/>
            </a:xfrm>
            <a:prstGeom prst="roundRect">
              <a:avLst/>
            </a:prstGeom>
            <a:noFill/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endParaRPr lang="zh-TW" alt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4" name="五邊形 33"/>
            <p:cNvSpPr/>
            <p:nvPr/>
          </p:nvSpPr>
          <p:spPr>
            <a:xfrm>
              <a:off x="323527" y="1988841"/>
              <a:ext cx="1440160" cy="426590"/>
            </a:xfrm>
            <a:prstGeom prst="homePlate">
              <a:avLst/>
            </a:prstGeom>
            <a:solidFill>
              <a:srgbClr val="CCFFFF"/>
            </a:solidFill>
            <a:ln w="12700">
              <a:solidFill>
                <a:schemeClr val="tx2">
                  <a:lumMod val="75000"/>
                </a:schemeClr>
              </a:solidFill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ts val="1700"/>
                </a:lnSpc>
              </a:pPr>
              <a:r>
                <a:rPr lang="zh-TW" altLang="en-US" sz="16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消費需求調查</a:t>
              </a:r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320811" y="2420888"/>
              <a:ext cx="1442877" cy="13268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產品市場區隔、目標族群、定位訴</a:t>
              </a: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求</a:t>
              </a:r>
              <a:r>
                <a:rPr lang="en-US" altLang="zh-TW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(STP)</a:t>
              </a:r>
            </a:p>
            <a:p>
              <a:pPr marL="92075" indent="-92075" algn="just">
                <a:buFont typeface="Arial" panose="020B0604020202020204" pitchFamily="34" charset="0"/>
                <a:buChar char="•"/>
              </a:pP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質化調查、量化問卷</a:t>
              </a:r>
              <a:endParaRPr lang="en-US" altLang="zh-TW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5580112" y="2504714"/>
            <a:ext cx="135827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媒</a:t>
            </a:r>
            <a:r>
              <a:rPr lang="zh-TW" altLang="en-US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合向當地</a:t>
            </a:r>
            <a:r>
              <a:rPr lang="zh-TW" altLang="en-US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關鍵中間商提案，合作夥伴評估，商談促成</a:t>
            </a:r>
            <a:endParaRPr lang="en-US" altLang="zh-TW" sz="14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endParaRPr lang="en-US" altLang="zh-TW" sz="13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27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" name="左大括弧 43"/>
          <p:cNvSpPr/>
          <p:nvPr/>
        </p:nvSpPr>
        <p:spPr>
          <a:xfrm>
            <a:off x="629173" y="4225866"/>
            <a:ext cx="128618" cy="2520280"/>
          </a:xfrm>
          <a:prstGeom prst="leftBrace">
            <a:avLst/>
          </a:prstGeom>
          <a:noFill/>
          <a:ln w="9525" cap="flat" cmpd="sng" algn="ctr">
            <a:solidFill>
              <a:srgbClr val="FE8637"/>
            </a:solidFill>
            <a:prstDash val="solid"/>
          </a:ln>
          <a:effectLst/>
        </p:spPr>
        <p:txBody>
          <a:bodyPr rtlCol="0" anchor="ctr"/>
          <a:lstStyle/>
          <a:p>
            <a:pPr algn="ctr" defTabSz="844083">
              <a:defRPr/>
            </a:pPr>
            <a:endParaRPr lang="zh-TW" altLang="en-US" sz="1662" ker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5" name="文字方塊 44"/>
          <p:cNvSpPr txBox="1"/>
          <p:nvPr/>
        </p:nvSpPr>
        <p:spPr>
          <a:xfrm>
            <a:off x="16837" y="5162840"/>
            <a:ext cx="6646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年整合示範專案</a:t>
            </a:r>
            <a:endParaRPr lang="zh-TW" altLang="en-US" sz="1200" b="1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6" name="表格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72644"/>
              </p:ext>
            </p:extLst>
          </p:nvPr>
        </p:nvGraphicFramePr>
        <p:xfrm>
          <a:off x="829799" y="3696037"/>
          <a:ext cx="7848872" cy="3133703"/>
        </p:xfrm>
        <a:graphic>
          <a:graphicData uri="http://schemas.openxmlformats.org/drawingml/2006/table">
            <a:tbl>
              <a:tblPr firstRow="1" bandRow="1"/>
              <a:tblGrid>
                <a:gridCol w="738741"/>
                <a:gridCol w="956038"/>
                <a:gridCol w="659367"/>
                <a:gridCol w="732630"/>
                <a:gridCol w="3128762"/>
                <a:gridCol w="816667"/>
                <a:gridCol w="816667"/>
              </a:tblGrid>
              <a:tr h="38103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廠商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9pPr>
                    </a:lstStyle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計畫名稱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9pPr>
                    </a:lstStyle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國家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9pPr>
                    </a:lstStyle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產品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Georgia"/>
                        </a:defRPr>
                      </a:lvl9pPr>
                    </a:lstStyle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計畫協助事項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輔導前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lnSpc>
                          <a:spcPct val="95000"/>
                        </a:lnSpc>
                      </a:pPr>
                      <a:r>
                        <a:rPr kumimoji="0" lang="zh-TW" altLang="en-US" sz="1300" b="1" kern="1200" dirty="0" smtClean="0">
                          <a:solidFill>
                            <a:schemeClr val="lt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輔導後</a:t>
                      </a:r>
                      <a:endParaRPr kumimoji="0" lang="zh-TW" altLang="en-US" sz="1300" b="1" kern="1200" dirty="0">
                        <a:solidFill>
                          <a:schemeClr val="lt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598D9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marL="0" marR="20955" indent="0" algn="ctr" rtl="0" eaLnBrk="1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zh-TW" sz="1300" kern="1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1101725" algn="l"/>
                        </a:tabLst>
                      </a:pPr>
                      <a:r>
                        <a:rPr kumimoji="0"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菲律賓家用清潔用品市場行銷及通路拓展計畫</a:t>
                      </a: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家務維護</a:t>
                      </a:r>
                      <a:endParaRPr lang="en-US" altLang="zh-TW" sz="12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用品</a:t>
                      </a:r>
                      <a:endParaRPr lang="en-US" altLang="zh-TW" sz="12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清潔產品</a:t>
                      </a: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+mj-lt"/>
                        <a:buNone/>
                      </a:pP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掌握當地市場趨勢與消費需求，評估當地關鍵經銷代理商，擬定適合產品之行銷策略，降低初期進入成本，提升毛寶品牌進入菲律賓市場成功機會。</a:t>
                      </a:r>
                      <a:endParaRPr kumimoji="0" lang="zh-TW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1590" algn="just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Phase0</a:t>
                      </a:r>
                      <a:r>
                        <a:rPr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出口準備階段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1590" algn="just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Phase1</a:t>
                      </a:r>
                      <a:r>
                        <a:rPr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出口外銷階段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marL="0" marR="20955" algn="ctr" rtl="0" eaLnBrk="1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zh-TW" sz="1300" kern="1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印尼廚房配備市場拓展</a:t>
                      </a:r>
                      <a:r>
                        <a:rPr 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計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畫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家電</a:t>
                      </a:r>
                      <a:endParaRPr lang="en-US" altLang="zh-TW" sz="12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廚房備件</a:t>
                      </a: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buFont typeface="+mj-lt"/>
                        <a:buNone/>
                      </a:pPr>
                      <a:r>
                        <a:rPr kumimoji="0" lang="zh-TW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釐清市場上的競爭產品與特性，故本計畫著重「市場分析研究」、「行銷策略擬訂」及「通路經銷拓展」為主要工作</a:t>
                      </a: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，以協助櫻花開拓印尼市場第一步。</a:t>
                      </a:r>
                      <a:endParaRPr kumimoji="0" lang="zh-TW" altLang="zh-TW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1590" algn="just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Phase0</a:t>
                      </a:r>
                      <a:r>
                        <a:rPr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出口準備階段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1590" algn="just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Phase1</a:t>
                      </a:r>
                      <a:r>
                        <a:rPr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出口外銷階段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0" marR="20955" algn="ctr" rtl="0" eaLnBrk="1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zh-TW" altLang="en-US" sz="1300" kern="1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just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台灣快時尚品牌</a:t>
                      </a:r>
                      <a:r>
                        <a:rPr kumimoji="0"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SO NICE</a:t>
                      </a:r>
                      <a:r>
                        <a:rPr kumimoji="0"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印尼市場拓展計畫</a:t>
                      </a: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成衣服飾</a:t>
                      </a:r>
                      <a:endParaRPr lang="en-US" altLang="zh-TW" sz="12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女裝</a:t>
                      </a: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l" defTabSz="914400" rtl="0" eaLnBrk="1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buClr>
                          <a:prstClr val="black"/>
                        </a:buClr>
                        <a:buFont typeface="+mj-lt"/>
                        <a:buNone/>
                      </a:pPr>
                      <a:r>
                        <a:rPr kumimoji="0" lang="zh-TW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掌握印尼女性成衣消費客群之購買行為及喜好，擬定市場拓展策略</a:t>
                      </a:r>
                      <a:r>
                        <a:rPr kumimoji="0" lang="en-US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強化品牌行銷拓展</a:t>
                      </a:r>
                      <a:r>
                        <a:rPr kumimoji="0" lang="en-US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，並協助</a:t>
                      </a:r>
                      <a:r>
                        <a:rPr kumimoji="0" lang="zh-TW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尋找</a:t>
                      </a: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當地</a:t>
                      </a:r>
                      <a:r>
                        <a:rPr kumimoji="0" lang="zh-TW" altLang="zh-TW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合適代理商，</a:t>
                      </a:r>
                      <a:r>
                        <a:rPr kumimoji="0" lang="zh-TW" altLang="en-US" sz="12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加速產品出口落地。</a:t>
                      </a:r>
                      <a:endParaRPr kumimoji="0" lang="zh-TW" altLang="en-US" sz="12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3231" marR="33231" marT="33231" marB="33231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1590" indent="0" algn="l" defTabSz="914400" rtl="0" eaLnBrk="1" latinLnBrk="0" hangingPunct="1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Phase0</a:t>
                      </a:r>
                      <a:r>
                        <a:rPr lang="zh-TW" sz="1200" kern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出口準備階段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21590" algn="just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Phase1</a:t>
                      </a:r>
                      <a:r>
                        <a:rPr lang="zh-TW" sz="12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出口外銷階段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7" name="圖片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5920" y="4266024"/>
            <a:ext cx="531128" cy="531128"/>
          </a:xfrm>
          <a:prstGeom prst="rect">
            <a:avLst/>
          </a:prstGeom>
        </p:spPr>
      </p:pic>
      <p:pic>
        <p:nvPicPr>
          <p:cNvPr id="48" name="圖片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4357" y="6359045"/>
            <a:ext cx="477686" cy="171708"/>
          </a:xfrm>
          <a:prstGeom prst="rect">
            <a:avLst/>
          </a:prstGeom>
        </p:spPr>
      </p:pic>
      <p:pic>
        <p:nvPicPr>
          <p:cNvPr id="49" name="圖片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4074" y="5181161"/>
            <a:ext cx="518252" cy="624103"/>
          </a:xfrm>
          <a:prstGeom prst="rect">
            <a:avLst/>
          </a:prstGeom>
        </p:spPr>
      </p:pic>
      <p:sp>
        <p:nvSpPr>
          <p:cNvPr id="51" name="標題 7"/>
          <p:cNvSpPr txBox="1">
            <a:spLocks/>
          </p:cNvSpPr>
          <p:nvPr/>
        </p:nvSpPr>
        <p:spPr>
          <a:xfrm>
            <a:off x="1235866" y="-211214"/>
            <a:ext cx="77640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策略─出口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拓銷創新作法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(6/6)</a:t>
            </a:r>
            <a:endParaRPr lang="zh-TW" altLang="en-US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6" name="標題 1"/>
          <p:cNvSpPr txBox="1">
            <a:spLocks/>
          </p:cNvSpPr>
          <p:nvPr/>
        </p:nvSpPr>
        <p:spPr>
          <a:xfrm>
            <a:off x="349181" y="583573"/>
            <a:ext cx="7637160" cy="79695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800"/>
              </a:lnSpc>
            </a:pPr>
            <a:r>
              <a:rPr lang="zh-TW" altLang="en-US" sz="24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五、推動</a:t>
            </a:r>
            <a:r>
              <a:rPr lang="zh-TW" altLang="en-US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整合示範案精準行銷東協市場</a:t>
            </a:r>
            <a:endParaRPr lang="zh-TW" altLang="en-US" sz="2400" b="1" dirty="0">
              <a:solidFill>
                <a:prstClr val="black">
                  <a:lumMod val="50000"/>
                  <a:lumOff val="50000"/>
                </a:prst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6985967" y="6444899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7384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標題 7"/>
          <p:cNvSpPr txBox="1">
            <a:spLocks/>
          </p:cNvSpPr>
          <p:nvPr/>
        </p:nvSpPr>
        <p:spPr>
          <a:xfrm>
            <a:off x="1524000" y="77366"/>
            <a:ext cx="8676456" cy="68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ts val="3400"/>
              </a:lnSpc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─提升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附加價值與品牌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(1/5)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411578" y="692696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一、我對東南亞投資</a:t>
            </a: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現況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27924" y="1052736"/>
            <a:ext cx="84112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5800" indent="-342900" eaLnBrk="0" fontAlgn="base" hangingPunct="0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1952~2015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年上半年，我對東協累計投資達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855.51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億美元，主要投資行業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【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如附件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4】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；東協對我累計投資達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121.46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億美元，主要投資行業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【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如附件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5】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12" name="圖表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5950127"/>
              </p:ext>
            </p:extLst>
          </p:nvPr>
        </p:nvGraphicFramePr>
        <p:xfrm>
          <a:off x="4626505" y="3546501"/>
          <a:ext cx="4387268" cy="3079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文字方塊 13"/>
          <p:cNvSpPr txBox="1"/>
          <p:nvPr/>
        </p:nvSpPr>
        <p:spPr>
          <a:xfrm>
            <a:off x="5604193" y="3057305"/>
            <a:ext cx="28520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東南亞國家對我累計投資金額</a:t>
            </a:r>
            <a:endParaRPr lang="zh-TW" altLang="en-US" sz="1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74564" y="31789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單位：億美元</a:t>
            </a:r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4367552" y="3265714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單位：億美元</a:t>
            </a:r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7" name="圖表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2885620"/>
              </p:ext>
            </p:extLst>
          </p:nvPr>
        </p:nvGraphicFramePr>
        <p:xfrm>
          <a:off x="74564" y="2952874"/>
          <a:ext cx="4572000" cy="3624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179512" y="6543923"/>
            <a:ext cx="3262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資料來源：各駐東南亞經濟組、經濟部投審會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11578" y="2057031"/>
            <a:ext cx="842762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05800" indent="-34290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我對東南亞投資，已帶動我原料、半成品、機械設備等產品的出口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</a:p>
          <a:p>
            <a:pPr marL="505800" indent="-342900" eaLnBrk="0" fontAlgn="base" hangingPunct="0">
              <a:lnSpc>
                <a:spcPts val="2200"/>
              </a:lnSpc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l"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近年金融服務業積極前往東南亞布局，有利於我商投資設點及服務業出口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【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如附件</a:t>
            </a:r>
            <a:r>
              <a:rPr lang="en-US" altLang="zh-TW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 】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9675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553638" y="1220936"/>
            <a:ext cx="8280920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36000" tIns="36000" rIns="36000" bIns="36000" rtlCol="0" anchor="ctr"/>
          <a:lstStyle/>
          <a:p>
            <a:pPr lvl="0" algn="just">
              <a:lnSpc>
                <a:spcPct val="110000"/>
              </a:lnSpc>
              <a:defRPr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整體解決方案，帶動出口新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</a:t>
            </a:r>
            <a:endParaRPr lang="en-US" altLang="zh-TW" sz="2000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Wingdings" pitchFamily="2" charset="2"/>
              <a:buChar char="u"/>
              <a:defRPr/>
            </a:pP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帶動系統</a:t>
            </a: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整合之軟硬體商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</a:t>
            </a:r>
            <a:endParaRPr lang="en-US" altLang="zh-TW" sz="2000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0000"/>
              </a:lnSpc>
              <a:buFont typeface="Wingdings" pitchFamily="2" charset="2"/>
              <a:buChar char="u"/>
              <a:defRPr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帶動系統相關產品出口及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售後服務商機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4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467543" y="749746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二、發展整廠及系統整合輸出，帶動相關產品出口</a:t>
            </a:r>
            <a:endParaRPr lang="zh-TW" altLang="en-US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7568" y="2325638"/>
            <a:ext cx="8280920" cy="127404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36000" tIns="36000" rIns="36000" bIns="36000" rtlCol="0" anchor="ctr"/>
          <a:lstStyle/>
          <a:p>
            <a:pPr marL="266700" lvl="0" indent="-266700" algn="just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0" indent="-266700" algn="just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0" indent="-266700" algn="just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r>
              <a:rPr lang="zh-TW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r>
              <a:rPr lang="en-US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個整廠</a:t>
            </a:r>
            <a:r>
              <a:rPr lang="en-US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</a:t>
            </a:r>
            <a:r>
              <a:rPr lang="en-US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輸出</a:t>
            </a:r>
            <a:r>
              <a:rPr lang="en-US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系統整合</a:t>
            </a:r>
            <a:r>
              <a:rPr lang="zh-TW" altLang="en-US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出口</a:t>
            </a:r>
            <a:r>
              <a:rPr lang="zh-TW" altLang="en-US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旗艦</a:t>
            </a: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+mj-lt"/>
              <a:buAutoNum type="arabicPeriod"/>
              <a:defRPr/>
            </a:pPr>
            <a:r>
              <a:rPr lang="zh-TW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整廠輸出</a:t>
            </a:r>
            <a:r>
              <a:rPr lang="zh-TW" altLang="en-US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ETC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LED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、智慧校園、電子化政府、太陽能電廠、</a:t>
            </a:r>
            <a:r>
              <a:rPr lang="zh-TW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石化廠</a:t>
            </a:r>
            <a:endParaRPr lang="en-US" altLang="zh-TW" sz="2000" kern="0" spc="-7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0000"/>
              </a:lnSpc>
              <a:buFont typeface="+mj-lt"/>
              <a:buAutoNum type="arabicPeriod"/>
              <a:defRPr/>
            </a:pPr>
            <a:r>
              <a:rPr lang="zh-TW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</a:t>
            </a:r>
            <a:r>
              <a:rPr lang="zh-TW" altLang="en-US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000" kern="0" spc="-7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Ubike</a:t>
            </a:r>
            <a:r>
              <a:rPr lang="zh-TW" altLang="zh-TW" sz="2000" kern="0" spc="-7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、物流、醫療管理系統、雲端</a:t>
            </a:r>
            <a:r>
              <a:rPr lang="zh-TW" altLang="zh-TW" sz="2000" kern="0" spc="-7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</a:t>
            </a: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defRPr/>
            </a:pP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defRPr/>
            </a:pPr>
            <a:endParaRPr lang="en-US" altLang="zh-TW" sz="2000" kern="0" spc="-70" dirty="0">
              <a:latin typeface="Times New Roman" panose="02020603050405020304" pitchFamily="18" charset="0"/>
              <a:ea typeface="微軟正黑體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44113" y="3737223"/>
            <a:ext cx="8290445" cy="28346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285750" indent="-285750" algn="just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日邀集相關機關及業者討論實際推動方式，後續將由「系統整合推動辦公室」負責。目前規劃先完成蒐集國內業者能量作成案例，再交由駐外單位推廣洽得商機回報專案辦公室推動出口。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lvl="0" indent="-285750" algn="just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  <a:defRPr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案例：電子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化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政府系統整合出口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0" indent="-2667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刻正推動輸出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1999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縣市民服務系統至泰國，協助提升其政府服務效率；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0" indent="-2667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刻正推動輸出災害管理決策支援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至菲、泰、越等有天然災害國家，爭取其災害預防及救援市場；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lvl="0" indent="-266700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AutoNum type="arabicPeriod"/>
              <a:defRPr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刻正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成功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輸出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機場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自動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至阿拉伯聯合大公國之案例，推廣到東南亞國家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標題 7"/>
          <p:cNvSpPr txBox="1">
            <a:spLocks/>
          </p:cNvSpPr>
          <p:nvPr/>
        </p:nvSpPr>
        <p:spPr>
          <a:xfrm>
            <a:off x="1524000" y="115466"/>
            <a:ext cx="8676456" cy="68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ts val="3400"/>
              </a:lnSpc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─提升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附加價值與品牌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(2/5)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99684" y="6521028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7178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8563" y="3692525"/>
            <a:ext cx="1762125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1251" name="文字方塊 7"/>
          <p:cNvSpPr txBox="1">
            <a:spLocks noChangeArrowheads="1"/>
          </p:cNvSpPr>
          <p:nvPr/>
        </p:nvSpPr>
        <p:spPr bwMode="auto">
          <a:xfrm>
            <a:off x="267562" y="1200099"/>
            <a:ext cx="889248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05800" indent="-342900" eaLnBrk="0" fontAlgn="base" hangingPunct="0">
              <a:lnSpc>
                <a:spcPts val="2400"/>
              </a:lnSpc>
              <a:spcBef>
                <a:spcPct val="20000"/>
              </a:spcBef>
              <a:spcAft>
                <a:spcPct val="0"/>
              </a:spcAft>
              <a:buSzPct val="60000"/>
              <a:buFont typeface="Wingdings" pitchFamily="2" charset="2"/>
              <a:buChar char="l"/>
            </a:pPr>
            <a:r>
              <a:rPr lang="zh-TW" altLang="en-US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評估選定適合產業生產聚落發展之合作國家：根據政經情勢發展轉變、市場潛力、產業基礎環境等面向，評估選擇潛在合作對象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indent="-342900" eaLnBrk="0" fontAlgn="base" hangingPunct="0">
              <a:lnSpc>
                <a:spcPts val="2400"/>
              </a:lnSpc>
              <a:spcBef>
                <a:spcPct val="20000"/>
              </a:spcBef>
              <a:spcAft>
                <a:spcPct val="0"/>
              </a:spcAft>
              <a:buSzPct val="60000"/>
              <a:buFont typeface="Wingdings" pitchFamily="2" charset="2"/>
              <a:buChar char="l"/>
            </a:pP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採取由上而下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(Top-Down)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模式推動對等合作：推動雙方政府出面洽簽產業合作備忘錄，並朝建立台灣產業聚落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(Taiwan Industrial Park, TIP)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方向規劃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05800" indent="-342900" eaLnBrk="0" fontAlgn="base" hangingPunct="0">
              <a:lnSpc>
                <a:spcPts val="2400"/>
              </a:lnSpc>
              <a:spcBef>
                <a:spcPct val="20000"/>
              </a:spcBef>
              <a:spcAft>
                <a:spcPct val="0"/>
              </a:spcAft>
              <a:buSzPct val="60000"/>
              <a:buFont typeface="Wingdings" pitchFamily="2" charset="2"/>
              <a:buChar char="l"/>
            </a:pP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推動採取在地品牌合作</a:t>
            </a:r>
            <a:r>
              <a:rPr lang="en-US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(OBM*)</a:t>
            </a:r>
            <a:r>
              <a:rPr lang="zh-TW" altLang="zh-TW" sz="20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模式：運用我國生產及研發技術優勢，結合在地國通路、品牌業者，經營內需市場</a:t>
            </a:r>
            <a:endParaRPr lang="en-US" altLang="zh-TW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1252" name="Text Box 18"/>
          <p:cNvSpPr txBox="1">
            <a:spLocks noChangeArrowheads="1"/>
          </p:cNvSpPr>
          <p:nvPr/>
        </p:nvSpPr>
        <p:spPr bwMode="white">
          <a:xfrm>
            <a:off x="6832600" y="4256088"/>
            <a:ext cx="1787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TW" altLang="en-US" sz="2000" b="1">
                <a:solidFill>
                  <a:srgbClr val="FFFF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數位內容</a:t>
            </a:r>
            <a:endParaRPr kumimoji="1" lang="en-US" altLang="zh-TW" sz="2000" b="1">
              <a:solidFill>
                <a:srgbClr val="FFFFFF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3" name="AutoShape 15"/>
          <p:cNvSpPr>
            <a:spLocks noChangeArrowheads="1"/>
          </p:cNvSpPr>
          <p:nvPr/>
        </p:nvSpPr>
        <p:spPr bwMode="gray">
          <a:xfrm>
            <a:off x="5436736" y="3212976"/>
            <a:ext cx="3309000" cy="3505200"/>
          </a:xfrm>
          <a:prstGeom prst="roundRect">
            <a:avLst>
              <a:gd name="adj" fmla="val 1269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1254" name="Text Box 18"/>
          <p:cNvSpPr txBox="1">
            <a:spLocks noChangeArrowheads="1"/>
          </p:cNvSpPr>
          <p:nvPr/>
        </p:nvSpPr>
        <p:spPr bwMode="white">
          <a:xfrm>
            <a:off x="6262688" y="3421063"/>
            <a:ext cx="1651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TW" altLang="en-US" sz="2400" b="1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台灣業者</a:t>
            </a:r>
            <a:endParaRPr kumimoji="1" lang="en-US" altLang="zh-TW" sz="2400" b="1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8" name="AutoShape 16"/>
          <p:cNvSpPr>
            <a:spLocks noChangeArrowheads="1"/>
          </p:cNvSpPr>
          <p:nvPr/>
        </p:nvSpPr>
        <p:spPr bwMode="gray">
          <a:xfrm>
            <a:off x="7398136" y="4030154"/>
            <a:ext cx="1080000" cy="1080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零組件及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原材料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AutoShape 16"/>
          <p:cNvSpPr>
            <a:spLocks noChangeArrowheads="1"/>
          </p:cNvSpPr>
          <p:nvPr/>
        </p:nvSpPr>
        <p:spPr bwMode="gray">
          <a:xfrm>
            <a:off x="7398136" y="5257176"/>
            <a:ext cx="1080000" cy="1080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系統整合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與設備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9" name="AutoShape 3"/>
          <p:cNvSpPr>
            <a:spLocks noChangeArrowheads="1"/>
          </p:cNvSpPr>
          <p:nvPr/>
        </p:nvSpPr>
        <p:spPr bwMode="gray">
          <a:xfrm>
            <a:off x="395536" y="3212976"/>
            <a:ext cx="3284400" cy="3505200"/>
          </a:xfrm>
          <a:prstGeom prst="roundRect">
            <a:avLst>
              <a:gd name="adj" fmla="val 12699"/>
            </a:avLst>
          </a:prstGeom>
          <a:solidFill>
            <a:schemeClr val="accent5">
              <a:lumMod val="9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1262" name="Text Box 18"/>
          <p:cNvSpPr txBox="1">
            <a:spLocks noChangeArrowheads="1"/>
          </p:cNvSpPr>
          <p:nvPr/>
        </p:nvSpPr>
        <p:spPr bwMode="white">
          <a:xfrm>
            <a:off x="1349375" y="3421063"/>
            <a:ext cx="140811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TW" altLang="en-US" sz="2400" b="1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新興市場業者</a:t>
            </a:r>
            <a:endParaRPr kumimoji="1" lang="en-US" altLang="zh-TW" sz="2400" b="1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2" name="AutoShape 16"/>
          <p:cNvSpPr>
            <a:spLocks noChangeArrowheads="1"/>
          </p:cNvSpPr>
          <p:nvPr/>
        </p:nvSpPr>
        <p:spPr bwMode="gray">
          <a:xfrm>
            <a:off x="762190" y="4681737"/>
            <a:ext cx="1080000" cy="10800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業者</a:t>
            </a:r>
            <a:endParaRPr kumimoji="1" lang="en-US" altLang="zh-TW" sz="20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向左箭號 8"/>
          <p:cNvSpPr/>
          <p:nvPr/>
        </p:nvSpPr>
        <p:spPr>
          <a:xfrm>
            <a:off x="5589136" y="4003085"/>
            <a:ext cx="1512000" cy="1188000"/>
          </a:xfrm>
          <a:prstGeom prst="lef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關鍵技術</a:t>
            </a:r>
          </a:p>
        </p:txBody>
      </p:sp>
      <p:sp>
        <p:nvSpPr>
          <p:cNvPr id="47" name="向左箭號 46"/>
          <p:cNvSpPr/>
          <p:nvPr/>
        </p:nvSpPr>
        <p:spPr>
          <a:xfrm>
            <a:off x="5589136" y="5343185"/>
            <a:ext cx="1512000" cy="1188000"/>
          </a:xfrm>
          <a:prstGeom prst="lef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設計研發</a:t>
            </a:r>
          </a:p>
        </p:txBody>
      </p:sp>
      <p:sp>
        <p:nvSpPr>
          <p:cNvPr id="13" name="向右箭號 12"/>
          <p:cNvSpPr/>
          <p:nvPr/>
        </p:nvSpPr>
        <p:spPr>
          <a:xfrm>
            <a:off x="2071936" y="4003085"/>
            <a:ext cx="1512000" cy="1188000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政府政策支持</a:t>
            </a:r>
          </a:p>
        </p:txBody>
      </p:sp>
      <p:sp>
        <p:nvSpPr>
          <p:cNvPr id="49" name="向右箭號 48"/>
          <p:cNvSpPr/>
          <p:nvPr/>
        </p:nvSpPr>
        <p:spPr>
          <a:xfrm>
            <a:off x="2071936" y="5343185"/>
            <a:ext cx="1512000" cy="1188000"/>
          </a:xfrm>
          <a:prstGeom prst="rightArrow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豐沛價廉勞動力</a:t>
            </a:r>
          </a:p>
        </p:txBody>
      </p:sp>
      <p:sp>
        <p:nvSpPr>
          <p:cNvPr id="28675" name="圓角矩形 28674"/>
          <p:cNvSpPr/>
          <p:nvPr/>
        </p:nvSpPr>
        <p:spPr>
          <a:xfrm>
            <a:off x="3824536" y="4681737"/>
            <a:ext cx="1447800" cy="1080000"/>
          </a:xfrm>
          <a:prstGeom prst="roundRect">
            <a:avLst/>
          </a:prstGeom>
          <a:solidFill>
            <a:srgbClr val="FFCCFF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產業合作聯盟</a:t>
            </a:r>
          </a:p>
        </p:txBody>
      </p:sp>
      <p:sp>
        <p:nvSpPr>
          <p:cNvPr id="181282" name="文字方塊 19"/>
          <p:cNvSpPr txBox="1">
            <a:spLocks noChangeArrowheads="1"/>
          </p:cNvSpPr>
          <p:nvPr/>
        </p:nvSpPr>
        <p:spPr bwMode="auto">
          <a:xfrm>
            <a:off x="267562" y="818108"/>
            <a:ext cx="9437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 smtClean="0">
                <a:latin typeface="Arial" charset="0"/>
                <a:ea typeface="標楷體" pitchFamily="65" charset="-120"/>
                <a:cs typeface="Arial" charset="0"/>
              </a:rPr>
              <a:t>三、複製印度模式，建立</a:t>
            </a:r>
            <a:r>
              <a:rPr kumimoji="1" lang="zh-TW" altLang="en-US" sz="2400" b="1" dirty="0">
                <a:latin typeface="Arial" charset="0"/>
                <a:ea typeface="標楷體" pitchFamily="65" charset="-120"/>
                <a:cs typeface="Arial" charset="0"/>
              </a:rPr>
              <a:t>海外生產新聚落</a:t>
            </a:r>
          </a:p>
        </p:txBody>
      </p:sp>
      <p:pic>
        <p:nvPicPr>
          <p:cNvPr id="20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標題 7"/>
          <p:cNvSpPr txBox="1">
            <a:spLocks/>
          </p:cNvSpPr>
          <p:nvPr/>
        </p:nvSpPr>
        <p:spPr>
          <a:xfrm>
            <a:off x="1524000" y="115466"/>
            <a:ext cx="8676456" cy="68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ts val="3400"/>
              </a:lnSpc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─提升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附加價值與品牌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(3/5)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342307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35"/>
          <p:cNvSpPr txBox="1">
            <a:spLocks noChangeArrowheads="1"/>
          </p:cNvSpPr>
          <p:nvPr/>
        </p:nvSpPr>
        <p:spPr bwMode="auto">
          <a:xfrm>
            <a:off x="982679" y="4293095"/>
            <a:ext cx="1739270" cy="2016224"/>
          </a:xfrm>
          <a:prstGeom prst="rect">
            <a:avLst/>
          </a:prstGeom>
          <a:noFill/>
          <a:ln w="38100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lIns="18000" rIns="18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kern="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內容版面配置區 22"/>
          <p:cNvSpPr txBox="1">
            <a:spLocks/>
          </p:cNvSpPr>
          <p:nvPr/>
        </p:nvSpPr>
        <p:spPr>
          <a:xfrm>
            <a:off x="849741" y="1628800"/>
            <a:ext cx="7762509" cy="864095"/>
          </a:xfrm>
          <a:prstGeom prst="rect">
            <a:avLst/>
          </a:prstGeom>
          <a:solidFill>
            <a:srgbClr val="006600"/>
          </a:solidFill>
          <a:ln w="0">
            <a:noFill/>
          </a:ln>
          <a:effectLst>
            <a:softEdge rad="63500"/>
          </a:effectLst>
        </p:spPr>
        <p:txBody>
          <a:bodyPr anchor="ctr">
            <a:normAutofit/>
          </a:bodyPr>
          <a:lstStyle/>
          <a:p>
            <a:pPr marL="342900" lvl="0" indent="-342900" algn="ctr">
              <a:spcBef>
                <a:spcPct val="20000"/>
              </a:spcBef>
              <a:buSzPct val="88000"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以創新商務型態，</a:t>
            </a:r>
            <a:r>
              <a:rPr lang="zh-TW" altLang="en-US" sz="2800" b="1" noProof="0" dirty="0" smtClean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改變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</a:t>
            </a:r>
            <a:r>
              <a:rPr lang="zh-TW" altLang="en-US" sz="28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代工</a:t>
            </a:r>
            <a:r>
              <a:rPr lang="zh-TW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生產模式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 bwMode="auto">
          <a:xfrm>
            <a:off x="2866148" y="5265787"/>
            <a:ext cx="1174101" cy="755501"/>
          </a:xfrm>
          <a:prstGeom prst="rect">
            <a:avLst/>
          </a:prstGeom>
          <a:solidFill>
            <a:srgbClr val="FAD2C2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設計及資源</a:t>
            </a:r>
            <a:endParaRPr kumimoji="0" lang="en-US" altLang="zh-TW" sz="1600" b="1" kern="0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整合中心</a:t>
            </a:r>
            <a:endParaRPr kumimoji="0" lang="en-US" altLang="zh-TW" sz="1600" b="1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 bwMode="auto">
          <a:xfrm>
            <a:off x="2910278" y="4509118"/>
            <a:ext cx="1129972" cy="647784"/>
          </a:xfrm>
          <a:prstGeom prst="rect">
            <a:avLst/>
          </a:prstGeom>
          <a:solidFill>
            <a:srgbClr val="FCDBB6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終端組裝</a:t>
            </a:r>
            <a:r>
              <a:rPr kumimoji="0" lang="zh-TW" altLang="en-US" sz="16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</a:t>
            </a:r>
            <a:endParaRPr kumimoji="0" lang="en-US" altLang="zh-TW" sz="1600" b="1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Text Box 35"/>
          <p:cNvSpPr txBox="1">
            <a:spLocks noChangeArrowheads="1"/>
          </p:cNvSpPr>
          <p:nvPr/>
        </p:nvSpPr>
        <p:spPr bwMode="auto">
          <a:xfrm>
            <a:off x="2793957" y="4365103"/>
            <a:ext cx="1312761" cy="1872208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</p:spPr>
        <p:txBody>
          <a:bodyPr lIns="18000" rIns="18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kern="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6" name="Text Box 35"/>
          <p:cNvSpPr txBox="1">
            <a:spLocks noChangeArrowheads="1"/>
          </p:cNvSpPr>
          <p:nvPr/>
        </p:nvSpPr>
        <p:spPr bwMode="auto">
          <a:xfrm>
            <a:off x="4184265" y="4221087"/>
            <a:ext cx="1916520" cy="2088232"/>
          </a:xfrm>
          <a:prstGeom prst="rect">
            <a:avLst/>
          </a:prstGeom>
          <a:noFill/>
          <a:ln w="38100">
            <a:solidFill>
              <a:srgbClr val="92D050"/>
            </a:solidFill>
            <a:miter lim="800000"/>
            <a:headEnd/>
            <a:tailEnd/>
          </a:ln>
        </p:spPr>
        <p:txBody>
          <a:bodyPr lIns="18000" rIns="1800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kern="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 bwMode="auto">
          <a:xfrm>
            <a:off x="982678" y="3212777"/>
            <a:ext cx="5118107" cy="432246"/>
          </a:xfrm>
          <a:prstGeom prst="rect">
            <a:avLst/>
          </a:prstGeom>
          <a:solidFill>
            <a:srgbClr val="FFBF9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36000" rIns="36000" bIns="360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24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r>
              <a:rPr kumimoji="1" lang="zh-TW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印產業合作</a:t>
            </a:r>
          </a:p>
        </p:txBody>
      </p:sp>
      <p:sp>
        <p:nvSpPr>
          <p:cNvPr id="19" name="Text Box 35"/>
          <p:cNvSpPr txBox="1">
            <a:spLocks noChangeArrowheads="1"/>
          </p:cNvSpPr>
          <p:nvPr/>
        </p:nvSpPr>
        <p:spPr bwMode="auto">
          <a:xfrm>
            <a:off x="982679" y="3717031"/>
            <a:ext cx="1728192" cy="504056"/>
          </a:xfrm>
          <a:prstGeom prst="rect">
            <a:avLst/>
          </a:prstGeom>
          <a:solidFill>
            <a:srgbClr val="ACC5F8"/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印度業者</a:t>
            </a:r>
            <a:endParaRPr kumimoji="0" lang="en-US" altLang="zh-TW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Text Box 35"/>
          <p:cNvSpPr txBox="1">
            <a:spLocks noChangeArrowheads="1"/>
          </p:cNvSpPr>
          <p:nvPr/>
        </p:nvSpPr>
        <p:spPr bwMode="auto">
          <a:xfrm>
            <a:off x="4174572" y="3717031"/>
            <a:ext cx="1926213" cy="504056"/>
          </a:xfrm>
          <a:prstGeom prst="rect">
            <a:avLst/>
          </a:prstGeom>
          <a:solidFill>
            <a:srgbClr val="74B230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臺灣業者</a:t>
            </a:r>
            <a:endParaRPr kumimoji="0" lang="zh-TW" altLang="en-US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Text Box 35"/>
          <p:cNvSpPr txBox="1">
            <a:spLocks noChangeArrowheads="1"/>
          </p:cNvSpPr>
          <p:nvPr/>
        </p:nvSpPr>
        <p:spPr bwMode="auto">
          <a:xfrm>
            <a:off x="1713837" y="4509120"/>
            <a:ext cx="974778" cy="576065"/>
          </a:xfrm>
          <a:prstGeom prst="rect">
            <a:avLst/>
          </a:prstGeom>
          <a:solidFill>
            <a:srgbClr val="97E5E3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品牌業者</a:t>
            </a:r>
            <a:endParaRPr kumimoji="0" lang="en-US" altLang="zh-TW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5" name="Text Box 35"/>
          <p:cNvSpPr txBox="1">
            <a:spLocks noChangeArrowheads="1"/>
          </p:cNvSpPr>
          <p:nvPr/>
        </p:nvSpPr>
        <p:spPr bwMode="auto">
          <a:xfrm>
            <a:off x="4247939" y="4437111"/>
            <a:ext cx="1121688" cy="648072"/>
          </a:xfrm>
          <a:prstGeom prst="rect">
            <a:avLst/>
          </a:prstGeom>
          <a:solidFill>
            <a:srgbClr val="AFDC7E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系統整合</a:t>
            </a:r>
            <a:r>
              <a:rPr kumimoji="0" lang="en-US" altLang="zh-TW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kumimoji="0" lang="en-US" altLang="zh-TW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endParaRPr kumimoji="0" lang="zh-TW" altLang="en-US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6" name="文字方塊 22"/>
          <p:cNvSpPr txBox="1">
            <a:spLocks noChangeArrowheads="1"/>
          </p:cNvSpPr>
          <p:nvPr/>
        </p:nvSpPr>
        <p:spPr bwMode="auto">
          <a:xfrm>
            <a:off x="960974" y="2494636"/>
            <a:ext cx="6624736" cy="64633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印度作法為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</a:t>
            </a:r>
            <a:endParaRPr lang="en-US" altLang="zh-TW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臺印互補，共創品牌、掌握印度內需市場</a:t>
            </a:r>
            <a:endParaRPr lang="zh-TW" altLang="en-US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0" name="Text Box 35"/>
          <p:cNvSpPr txBox="1">
            <a:spLocks noChangeArrowheads="1"/>
          </p:cNvSpPr>
          <p:nvPr/>
        </p:nvSpPr>
        <p:spPr bwMode="auto">
          <a:xfrm>
            <a:off x="1381492" y="4365103"/>
            <a:ext cx="265876" cy="1872208"/>
          </a:xfrm>
          <a:prstGeom prst="rect">
            <a:avLst/>
          </a:prstGeom>
          <a:solidFill>
            <a:srgbClr val="C6F1F0"/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未飽和廣大市場</a:t>
            </a:r>
            <a:endParaRPr kumimoji="0" lang="zh-TW" altLang="en-US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Text Box 35"/>
          <p:cNvSpPr txBox="1">
            <a:spLocks noChangeArrowheads="1"/>
          </p:cNvSpPr>
          <p:nvPr/>
        </p:nvSpPr>
        <p:spPr bwMode="auto">
          <a:xfrm>
            <a:off x="1049147" y="4365103"/>
            <a:ext cx="265876" cy="1872208"/>
          </a:xfrm>
          <a:prstGeom prst="rect">
            <a:avLst/>
          </a:prstGeom>
          <a:solidFill>
            <a:srgbClr val="C6F1F0"/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sz="1600" b="1" kern="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豐沛價廉勞動力</a:t>
            </a:r>
            <a:endParaRPr kumimoji="0" lang="en-US" altLang="zh-TW" sz="1600" b="1" kern="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2" name="Text Box 35"/>
          <p:cNvSpPr txBox="1">
            <a:spLocks noChangeArrowheads="1"/>
          </p:cNvSpPr>
          <p:nvPr/>
        </p:nvSpPr>
        <p:spPr bwMode="auto">
          <a:xfrm>
            <a:off x="5391883" y="4293095"/>
            <a:ext cx="310089" cy="1872208"/>
          </a:xfrm>
          <a:prstGeom prst="rect">
            <a:avLst/>
          </a:prstGeom>
          <a:solidFill>
            <a:srgbClr val="CCE9AD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創新設計經驗</a:t>
            </a:r>
            <a:endParaRPr kumimoji="0" lang="en-US" altLang="zh-TW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Text Box 35"/>
          <p:cNvSpPr txBox="1">
            <a:spLocks noChangeArrowheads="1"/>
          </p:cNvSpPr>
          <p:nvPr/>
        </p:nvSpPr>
        <p:spPr bwMode="auto">
          <a:xfrm>
            <a:off x="5724227" y="4293095"/>
            <a:ext cx="310089" cy="1872208"/>
          </a:xfrm>
          <a:prstGeom prst="rect">
            <a:avLst/>
          </a:prstGeom>
          <a:solidFill>
            <a:srgbClr val="CCE9AD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關鍵技術研發</a:t>
            </a:r>
            <a:endParaRPr kumimoji="0" lang="en-US" altLang="zh-TW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向右箭號 21"/>
          <p:cNvSpPr/>
          <p:nvPr/>
        </p:nvSpPr>
        <p:spPr bwMode="auto">
          <a:xfrm rot="10800000">
            <a:off x="3896234" y="5014812"/>
            <a:ext cx="504056" cy="358403"/>
          </a:xfrm>
          <a:prstGeom prst="rightArrow">
            <a:avLst>
              <a:gd name="adj1" fmla="val 66953"/>
              <a:gd name="adj2" fmla="val 44255"/>
            </a:avLst>
          </a:prstGeom>
          <a:solidFill>
            <a:srgbClr val="FFC000"/>
          </a:solidFill>
          <a:ln w="31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anchor="ctr">
            <a:normAutofit fontScale="77500" lnSpcReduction="20000"/>
          </a:bodyPr>
          <a:lstStyle/>
          <a:p>
            <a:pPr marL="696913" indent="-342900"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990033"/>
              </a:buClr>
              <a:buFontTx/>
              <a:buChar char="•"/>
              <a:defRPr/>
            </a:pPr>
            <a:endParaRPr kumimoji="0" lang="zh-TW" altLang="en-US" sz="1200" b="1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向右箭號 22"/>
          <p:cNvSpPr/>
          <p:nvPr/>
        </p:nvSpPr>
        <p:spPr bwMode="auto">
          <a:xfrm>
            <a:off x="2361909" y="5014812"/>
            <a:ext cx="576064" cy="358403"/>
          </a:xfrm>
          <a:prstGeom prst="rightArrow">
            <a:avLst>
              <a:gd name="adj1" fmla="val 66953"/>
              <a:gd name="adj2" fmla="val 52228"/>
            </a:avLst>
          </a:prstGeom>
          <a:solidFill>
            <a:srgbClr val="FFC000"/>
          </a:solidFill>
          <a:ln w="317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square" anchor="ctr">
            <a:normAutofit fontScale="77500" lnSpcReduction="20000"/>
          </a:bodyPr>
          <a:lstStyle/>
          <a:p>
            <a:pPr marL="696913" indent="-342900"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990033"/>
              </a:buClr>
              <a:buFontTx/>
              <a:buChar char="•"/>
              <a:defRPr/>
            </a:pPr>
            <a:endParaRPr kumimoji="0" lang="zh-TW" altLang="en-US" sz="1200" b="1" kern="0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" name="Text Box 35"/>
          <p:cNvSpPr txBox="1">
            <a:spLocks noChangeArrowheads="1"/>
          </p:cNvSpPr>
          <p:nvPr/>
        </p:nvSpPr>
        <p:spPr bwMode="auto">
          <a:xfrm>
            <a:off x="4247939" y="5301207"/>
            <a:ext cx="1113404" cy="648072"/>
          </a:xfrm>
          <a:prstGeom prst="rect">
            <a:avLst/>
          </a:prstGeom>
          <a:solidFill>
            <a:srgbClr val="AFDC7E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600" b="1" kern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零</a:t>
            </a:r>
            <a:r>
              <a:rPr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組件</a:t>
            </a:r>
            <a:r>
              <a:rPr lang="en-US" altLang="zh-TW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供應商</a:t>
            </a:r>
            <a:endParaRPr lang="en-US" altLang="zh-TW" sz="1600" b="1" kern="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Text Box 35"/>
          <p:cNvSpPr txBox="1">
            <a:spLocks noChangeArrowheads="1"/>
          </p:cNvSpPr>
          <p:nvPr/>
        </p:nvSpPr>
        <p:spPr bwMode="auto">
          <a:xfrm>
            <a:off x="1713837" y="5301207"/>
            <a:ext cx="974778" cy="576064"/>
          </a:xfrm>
          <a:prstGeom prst="rect">
            <a:avLst/>
          </a:prstGeom>
          <a:solidFill>
            <a:srgbClr val="A8EAE8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kern="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通路</a:t>
            </a:r>
            <a:r>
              <a:rPr kumimoji="0" lang="zh-TW" altLang="en-US" sz="1600" b="1" kern="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商</a:t>
            </a:r>
          </a:p>
        </p:txBody>
      </p:sp>
      <p:sp>
        <p:nvSpPr>
          <p:cNvPr id="27" name="矩形 26"/>
          <p:cNvSpPr/>
          <p:nvPr/>
        </p:nvSpPr>
        <p:spPr>
          <a:xfrm>
            <a:off x="6366661" y="3933057"/>
            <a:ext cx="2658757" cy="237626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掌握研發源頭及產品「出海口」下單權，將製造由水平分工轉變為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垂直化，</a:t>
            </a:r>
            <a:r>
              <a:rPr lang="zh-TW" altLang="en-US" sz="20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避免作為價值鏈中段的製造者，被剝削微利化</a:t>
            </a:r>
            <a:endParaRPr lang="zh-TW" altLang="en-US" sz="20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8" name="Text Box 35"/>
          <p:cNvSpPr txBox="1">
            <a:spLocks noChangeArrowheads="1"/>
          </p:cNvSpPr>
          <p:nvPr/>
        </p:nvSpPr>
        <p:spPr bwMode="auto">
          <a:xfrm>
            <a:off x="6699006" y="3140967"/>
            <a:ext cx="1728192" cy="504056"/>
          </a:xfrm>
          <a:prstGeom prst="rect">
            <a:avLst/>
          </a:prstGeom>
          <a:solidFill>
            <a:srgbClr val="114AFF"/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lIns="18000" rIns="18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b="1" kern="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OBM</a:t>
            </a:r>
            <a:r>
              <a:rPr kumimoji="0" lang="zh-TW" altLang="en-US" b="1" kern="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優點</a:t>
            </a:r>
            <a:endParaRPr kumimoji="0" lang="en-US" altLang="zh-TW" b="1" kern="0" dirty="0">
              <a:solidFill>
                <a:schemeClr val="bg2">
                  <a:lumMod val="20000"/>
                  <a:lumOff val="8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" name="文字方塊 19"/>
          <p:cNvSpPr txBox="1">
            <a:spLocks noChangeArrowheads="1"/>
          </p:cNvSpPr>
          <p:nvPr/>
        </p:nvSpPr>
        <p:spPr bwMode="auto">
          <a:xfrm>
            <a:off x="251520" y="889651"/>
            <a:ext cx="9437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 smtClean="0">
                <a:latin typeface="Arial" charset="0"/>
                <a:ea typeface="標楷體" pitchFamily="65" charset="-120"/>
                <a:cs typeface="Arial" charset="0"/>
              </a:rPr>
              <a:t>三、複製印度模式，建立</a:t>
            </a:r>
            <a:r>
              <a:rPr kumimoji="1" lang="zh-TW" altLang="en-US" sz="2400" b="1" dirty="0">
                <a:latin typeface="Arial" charset="0"/>
                <a:ea typeface="標楷體" pitchFamily="65" charset="-120"/>
                <a:cs typeface="Arial" charset="0"/>
              </a:rPr>
              <a:t>海外生產新</a:t>
            </a:r>
            <a:r>
              <a:rPr kumimoji="1" lang="zh-TW" altLang="en-US" sz="2400" b="1" dirty="0" smtClean="0">
                <a:latin typeface="Arial" charset="0"/>
                <a:ea typeface="標楷體" pitchFamily="65" charset="-120"/>
                <a:cs typeface="Arial" charset="0"/>
              </a:rPr>
              <a:t>聚落</a:t>
            </a:r>
            <a:r>
              <a:rPr kumimoji="1" lang="en-US" altLang="zh-TW" sz="2400" b="1" dirty="0" smtClean="0">
                <a:latin typeface="Arial" charset="0"/>
                <a:ea typeface="標楷體" pitchFamily="65" charset="-120"/>
                <a:cs typeface="Arial" charset="0"/>
              </a:rPr>
              <a:t>(</a:t>
            </a:r>
            <a:r>
              <a:rPr kumimoji="1" lang="zh-TW" altLang="en-US" sz="2400" b="1" dirty="0" smtClean="0">
                <a:latin typeface="Arial" charset="0"/>
                <a:ea typeface="標楷體" pitchFamily="65" charset="-120"/>
                <a:cs typeface="Arial" charset="0"/>
              </a:rPr>
              <a:t>續</a:t>
            </a:r>
            <a:r>
              <a:rPr kumimoji="1" lang="en-US" altLang="zh-TW" sz="2400" b="1" dirty="0" smtClean="0">
                <a:latin typeface="Arial" charset="0"/>
                <a:ea typeface="標楷體" pitchFamily="65" charset="-120"/>
                <a:cs typeface="Arial" charset="0"/>
              </a:rPr>
              <a:t>)</a:t>
            </a:r>
            <a:endParaRPr kumimoji="1" lang="zh-TW" altLang="en-US" sz="2400" b="1" dirty="0">
              <a:latin typeface="Arial" charset="0"/>
              <a:ea typeface="標楷體" pitchFamily="65" charset="-120"/>
              <a:cs typeface="Arial" charset="0"/>
            </a:endParaRPr>
          </a:p>
        </p:txBody>
      </p:sp>
      <p:pic>
        <p:nvPicPr>
          <p:cNvPr id="31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標題 7"/>
          <p:cNvSpPr txBox="1">
            <a:spLocks/>
          </p:cNvSpPr>
          <p:nvPr/>
        </p:nvSpPr>
        <p:spPr>
          <a:xfrm>
            <a:off x="1524000" y="115466"/>
            <a:ext cx="8676456" cy="68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ts val="3400"/>
              </a:lnSpc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─提升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附加價值與品牌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(4/5)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6003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文字方塊 19"/>
          <p:cNvSpPr txBox="1">
            <a:spLocks noChangeArrowheads="1"/>
          </p:cNvSpPr>
          <p:nvPr/>
        </p:nvSpPr>
        <p:spPr bwMode="auto">
          <a:xfrm>
            <a:off x="178837" y="812279"/>
            <a:ext cx="53769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 b="1" dirty="0">
                <a:latin typeface="Arial" charset="0"/>
                <a:ea typeface="標楷體" pitchFamily="65" charset="-120"/>
                <a:cs typeface="Arial" charset="0"/>
              </a:rPr>
              <a:t>四</a:t>
            </a:r>
            <a:r>
              <a:rPr kumimoji="1" lang="zh-TW" altLang="en-US" sz="2400" b="1" dirty="0" smtClean="0">
                <a:latin typeface="Arial" charset="0"/>
                <a:ea typeface="標楷體" pitchFamily="65" charset="-120"/>
                <a:cs typeface="Arial" charset="0"/>
              </a:rPr>
              <a:t>、推動</a:t>
            </a:r>
            <a:r>
              <a:rPr kumimoji="1" lang="zh-TW" altLang="en-US" sz="2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臺</a:t>
            </a:r>
            <a:r>
              <a:rPr kumimoji="1" lang="zh-TW" altLang="en-US" sz="2400" b="1" kern="0" dirty="0">
                <a:solidFill>
                  <a:prstClr val="black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日共同拓展第三國</a:t>
            </a:r>
            <a:r>
              <a:rPr kumimoji="1" lang="zh-TW" altLang="en-US" sz="2400" b="1" kern="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市場</a:t>
            </a:r>
            <a:endParaRPr kumimoji="1" lang="zh-TW" altLang="en-US" sz="2400" b="1" kern="0" dirty="0">
              <a:solidFill>
                <a:prstClr val="black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</p:txBody>
      </p:sp>
      <p:sp>
        <p:nvSpPr>
          <p:cNvPr id="4" name="書卷 (水平) 3"/>
          <p:cNvSpPr/>
          <p:nvPr/>
        </p:nvSpPr>
        <p:spPr>
          <a:xfrm>
            <a:off x="461218" y="1204789"/>
            <a:ext cx="8153325" cy="792088"/>
          </a:xfrm>
          <a:prstGeom prst="horizontalScroll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協助臺商進入日本製造業供應鏈，提升生產技術及產品附加價值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385839"/>
            <a:ext cx="1762125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圓角矩形 7"/>
          <p:cNvSpPr/>
          <p:nvPr/>
        </p:nvSpPr>
        <p:spPr>
          <a:xfrm>
            <a:off x="219605" y="2081888"/>
            <a:ext cx="3435341" cy="15207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日本廠商</a:t>
            </a:r>
            <a:endPara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日商期待藉由我商在</a:t>
            </a:r>
            <a:r>
              <a:rPr lang="zh-TW" altLang="zh-TW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東南亞</a:t>
            </a:r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供應鏈</a:t>
            </a:r>
            <a:r>
              <a:rPr lang="zh-TW" altLang="zh-TW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降低其</a:t>
            </a:r>
            <a:r>
              <a:rPr lang="zh-TW" altLang="zh-TW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製造成本</a:t>
            </a:r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及提升在東南亞市場之競爭力</a:t>
            </a:r>
            <a:endParaRPr lang="zh-TW" altLang="en-US" sz="2000" b="1" dirty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5398021" y="2075942"/>
            <a:ext cx="3422451" cy="1526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臺灣廠商</a:t>
            </a:r>
            <a:endPara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我商期待藉由</a:t>
            </a:r>
            <a:r>
              <a:rPr lang="zh-TW" altLang="en-US" sz="2000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與日商</a:t>
            </a:r>
            <a:r>
              <a:rPr lang="zh-TW" altLang="en-US" sz="2000" dirty="0" smtClean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合作</a:t>
            </a:r>
            <a:r>
              <a:rPr lang="zh-TW" altLang="en-US" sz="2000" dirty="0" smtClean="0">
                <a:solidFill>
                  <a:srgbClr val="0000CC"/>
                </a:solidFill>
                <a:latin typeface="標楷體"/>
                <a:ea typeface="標楷體"/>
              </a:rPr>
              <a:t>，進入其生產</a:t>
            </a:r>
            <a:r>
              <a:rPr lang="zh-TW" altLang="en-US" sz="2000" dirty="0">
                <a:solidFill>
                  <a:srgbClr val="0000CC"/>
                </a:solidFill>
                <a:latin typeface="標楷體"/>
                <a:ea typeface="標楷體"/>
              </a:rPr>
              <a:t>供應鏈，並</a:t>
            </a:r>
            <a:r>
              <a:rPr lang="zh-TW" altLang="en-US" sz="2000" dirty="0" smtClean="0">
                <a:solidFill>
                  <a:srgbClr val="0000CC"/>
                </a:solidFill>
                <a:latin typeface="標楷體"/>
                <a:ea typeface="標楷體"/>
              </a:rPr>
              <a:t>提升產品技術層次及在東南亞的產品競爭力</a:t>
            </a:r>
            <a:endParaRPr lang="en-US" altLang="zh-TW" sz="2000" b="1" dirty="0" smtClean="0">
              <a:solidFill>
                <a:srgbClr val="0000CC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標題 7"/>
          <p:cNvSpPr txBox="1">
            <a:spLocks/>
          </p:cNvSpPr>
          <p:nvPr/>
        </p:nvSpPr>
        <p:spPr>
          <a:xfrm>
            <a:off x="1524000" y="115466"/>
            <a:ext cx="8676456" cy="6834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ts val="3400"/>
              </a:lnSpc>
              <a:buNone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參、經貿拓展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─提升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附加價值與品牌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合作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(5/5)</a:t>
            </a:r>
            <a:endParaRPr lang="en-US" altLang="zh-TW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42912" y="3717031"/>
            <a:ext cx="8280920" cy="28761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36000" tIns="36000" rIns="36000" bIns="36000" rtlCol="0" anchor="ctr"/>
          <a:lstStyle/>
          <a:p>
            <a:pPr marL="266700" lvl="0" indent="-266700" algn="just">
              <a:lnSpc>
                <a:spcPct val="110000"/>
              </a:lnSpc>
              <a:buFont typeface="Wingdings" panose="05000000000000000000" pitchFamily="2" charset="2"/>
              <a:buChar char="ü"/>
              <a:defRPr/>
            </a:pP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lnSpc>
                <a:spcPct val="110000"/>
              </a:lnSpc>
              <a:defRPr/>
            </a:pPr>
            <a:endParaRPr lang="en-US" altLang="zh-TW" sz="2000" kern="0" spc="-7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432246" y="3897050"/>
            <a:ext cx="801752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ts val="2700"/>
              </a:lnSpc>
              <a:buFont typeface="Wingdings" panose="05000000000000000000" pitchFamily="2" charset="2"/>
              <a:buChar char="l"/>
            </a:pP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2013.10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2014.11</a:t>
            </a:r>
            <a:r>
              <a:rPr lang="zh-TW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經濟部分別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越南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胡志明市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及印尼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雅加達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舉辦</a:t>
            </a:r>
            <a:r>
              <a:rPr lang="zh-TW" altLang="en-US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兩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場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臺日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共同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</a:t>
            </a:r>
            <a:r>
              <a:rPr lang="zh-TW" altLang="zh-TW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開發東南亞市場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企業交流會</a:t>
            </a:r>
            <a:endParaRPr lang="en-US" altLang="zh-TW" dirty="0" smtClean="0">
              <a:solidFill>
                <a:srgbClr val="0000CC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42900" lvl="0" indent="-342900">
              <a:lnSpc>
                <a:spcPts val="27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經濟部自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2015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年起規劃改以媒合會方式舉行，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2015.3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越南胡志明市舉行</a:t>
            </a:r>
            <a:r>
              <a:rPr lang="zh-TW" altLang="zh-TW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合作開發東南亞市場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媒合會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，媒合件數計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144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件。預定本年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10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月於越南河內舉行第</a:t>
            </a: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場媒合會</a:t>
            </a:r>
            <a:endParaRPr lang="zh-TW" altLang="zh-TW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42900" indent="-342900">
              <a:lnSpc>
                <a:spcPts val="2700"/>
              </a:lnSpc>
              <a:buFont typeface="Wingdings" panose="05000000000000000000" pitchFamily="2" charset="2"/>
              <a:buChar char="l"/>
            </a:pPr>
            <a:r>
              <a:rPr lang="en-US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2015.5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起經濟部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zh-TW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臺北日本交流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協會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就共同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合作</a:t>
            </a:r>
            <a:r>
              <a:rPr lang="zh-TW" altLang="zh-TW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開發東南亞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市場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每季</a:t>
            </a:r>
            <a:r>
              <a:rPr lang="zh-TW" altLang="zh-TW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定期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舉行會議</a:t>
            </a:r>
            <a:r>
              <a:rPr lang="zh-TW" altLang="zh-TW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盤點進展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，目前已舉行兩次</a:t>
            </a:r>
            <a:r>
              <a:rPr lang="zh-TW" altLang="en-US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會議</a:t>
            </a:r>
            <a:endParaRPr lang="zh-TW" altLang="zh-TW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01966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08070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xmlns="" val="507082722"/>
              </p:ext>
            </p:extLst>
          </p:nvPr>
        </p:nvGraphicFramePr>
        <p:xfrm>
          <a:off x="-170209" y="1268760"/>
          <a:ext cx="8846665" cy="5430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文字方塊 6"/>
          <p:cNvSpPr txBox="1"/>
          <p:nvPr/>
        </p:nvSpPr>
        <p:spPr>
          <a:xfrm>
            <a:off x="1331640" y="630137"/>
            <a:ext cx="696902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eaLnBrk="0" fontAlgn="base" hangingPunct="0">
              <a:spcBef>
                <a:spcPct val="0"/>
              </a:spcBef>
              <a:spcAft>
                <a:spcPts val="1200"/>
              </a:spcAft>
              <a:defRPr sz="2800" b="1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sz="2400" dirty="0" smtClean="0"/>
              <a:t>運用與</a:t>
            </a:r>
            <a:r>
              <a:rPr lang="zh-TW" altLang="en-US" sz="2400" dirty="0"/>
              <a:t>東協</a:t>
            </a:r>
            <a:r>
              <a:rPr lang="zh-TW" altLang="en-US" sz="2400" dirty="0" smtClean="0"/>
              <a:t>經貿對話，協助排除貿易及投資障礙，推動洽簽經貿協定</a:t>
            </a:r>
            <a:endParaRPr lang="zh-TW" altLang="en-US" sz="2400" dirty="0"/>
          </a:p>
        </p:txBody>
      </p:sp>
      <p:sp>
        <p:nvSpPr>
          <p:cNvPr id="2" name="向左箭號圖說文字 1"/>
          <p:cNvSpPr/>
          <p:nvPr/>
        </p:nvSpPr>
        <p:spPr>
          <a:xfrm>
            <a:off x="5436096" y="1370460"/>
            <a:ext cx="3600400" cy="1198290"/>
          </a:xfrm>
          <a:prstGeom prst="leftArrowCallout">
            <a:avLst>
              <a:gd name="adj1" fmla="val 23410"/>
              <a:gd name="adj2" fmla="val 25000"/>
              <a:gd name="adj3" fmla="val 25000"/>
              <a:gd name="adj4" fmla="val 86463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向左箭號圖說文字 7"/>
          <p:cNvSpPr/>
          <p:nvPr/>
        </p:nvSpPr>
        <p:spPr>
          <a:xfrm>
            <a:off x="5436096" y="2727745"/>
            <a:ext cx="3672408" cy="119829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6463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向左箭號圖說文字 8"/>
          <p:cNvSpPr/>
          <p:nvPr/>
        </p:nvSpPr>
        <p:spPr>
          <a:xfrm>
            <a:off x="5436096" y="4132610"/>
            <a:ext cx="3600399" cy="119829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770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向左箭號圖說文字 9"/>
          <p:cNvSpPr/>
          <p:nvPr/>
        </p:nvSpPr>
        <p:spPr>
          <a:xfrm>
            <a:off x="5436097" y="5463632"/>
            <a:ext cx="3590874" cy="119829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6898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1700"/>
              </a:lnSpc>
            </a:pPr>
            <a:endParaRPr lang="zh-TW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027340" y="1442468"/>
            <a:ext cx="28651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itchFamily="2" charset="2"/>
              <a:buChar char="u"/>
            </a:pP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持續透過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雙邊對話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管道，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表達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各項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障礙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關切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u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推動洽簽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ECA</a:t>
            </a:r>
          </a:p>
          <a:p>
            <a:pPr lvl="0"/>
            <a:endParaRPr lang="zh-TW" altLang="en-US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6027340" y="2666604"/>
            <a:ext cx="311666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因應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調查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u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爭取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WTO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下應有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權益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72000">
              <a:buFont typeface="Wingdings" pitchFamily="2" charset="2"/>
              <a:buChar char="ü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菲律賓角鋼案順利免除</a:t>
            </a:r>
            <a:r>
              <a:rPr lang="en-US" altLang="zh-TW" sz="16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SG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措施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08000" indent="-72000">
              <a:spcAft>
                <a:spcPts val="6000"/>
              </a:spcAft>
              <a:buFont typeface="Wingdings" pitchFamily="2" charset="2"/>
              <a:buChar char="ü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印尼鍍鋅鋼板</a:t>
            </a:r>
            <a:r>
              <a:rPr lang="en-US" altLang="zh-TW" sz="1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SG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案，向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WTO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爭端解決小組提出控訴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5725" lvl="0" indent="-85725">
              <a:buFont typeface="Wingdings" panose="05000000000000000000" pitchFamily="2" charset="2"/>
              <a:buChar char="ü"/>
            </a:pPr>
            <a:endParaRPr lang="zh-TW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" indent="-85725">
              <a:buFont typeface="Wingdings" panose="05000000000000000000" pitchFamily="2" charset="2"/>
              <a:buChar char="ü"/>
            </a:pPr>
            <a:endParaRPr lang="en-US" altLang="zh-TW" sz="1600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85725" indent="-85725">
              <a:buFont typeface="Wingdings" panose="05000000000000000000" pitchFamily="2" charset="2"/>
              <a:buChar char="ü"/>
            </a:pPr>
            <a:endParaRPr lang="zh-TW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6009338" y="4176357"/>
            <a:ext cx="29447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itchFamily="2" charset="2"/>
              <a:buChar char="u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成立投資單一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窗口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印尼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協助廠商解決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困難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lvl="0" indent="-285750">
              <a:buFont typeface="Wingdings" pitchFamily="2" charset="2"/>
              <a:buChar char="u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推動更新投資保障協定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(BIA)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6084168" y="5480774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持續透過雙邊對話管道，表達對各項障礙關切</a:t>
            </a:r>
          </a:p>
          <a:p>
            <a:pPr marL="285750" indent="-285750">
              <a:buFont typeface="Wingdings" pitchFamily="2" charset="2"/>
              <a:buChar char="u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洽簽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ECA</a:t>
            </a:r>
            <a:endParaRPr lang="zh-TW" altLang="en-US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4" name="Picture 4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標題 7"/>
          <p:cNvSpPr txBox="1">
            <a:spLocks/>
          </p:cNvSpPr>
          <p:nvPr/>
        </p:nvSpPr>
        <p:spPr>
          <a:xfrm>
            <a:off x="936104" y="-342900"/>
            <a:ext cx="86764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參</a:t>
            </a: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、經貿拓展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策略─雙邊經貿溝通</a:t>
            </a:r>
            <a:endParaRPr lang="en-US" altLang="zh-TW" sz="3200" b="1" dirty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993954" y="6578600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22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1248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458974" y="729758"/>
            <a:ext cx="8316415" cy="593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algn="just">
              <a:lnSpc>
                <a:spcPct val="110000"/>
              </a:lnSpc>
              <a:spcBef>
                <a:spcPts val="600"/>
              </a:spcBef>
            </a:pP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我國在東南亞市占率面臨瓶頸，出口成長動能不足，以往出口以半成品及零組件為主，約占七成，亟需以下列作法尋找出口新活路</a:t>
            </a:r>
            <a:endParaRPr lang="en-US" altLang="zh-TW" sz="2400" spc="-1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04850" indent="-342900" algn="just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拓銷消費市場：東南亞為高經濟成長</a:t>
            </a:r>
            <a:r>
              <a:rPr lang="en-US" altLang="zh-TW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(5%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en-US" altLang="zh-TW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en-US" altLang="zh-TW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6.2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億人口的消費品高成長之市場，以出口</a:t>
            </a: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拓銷創新作法、進駐電子商務通路、流通網絡等深入市場策略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掌握出口商</a:t>
            </a: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機，帶動我國產品及服務出口之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成長。</a:t>
            </a:r>
            <a:endParaRPr lang="en-US" altLang="zh-TW" sz="2400" spc="-1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04850" indent="-342900" algn="just">
              <a:lnSpc>
                <a:spcPct val="11000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整合供應鏈及行銷資源，擴大出口：以整合供應鏈及行銷資源，創造出口產品及服務附加價值，推動</a:t>
            </a:r>
            <a:r>
              <a:rPr lang="en-US" altLang="zh-TW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OBM</a:t>
            </a: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、整廠及系統輸出、結合在地品牌與通路合作，以深化東南亞消費及</a:t>
            </a:r>
            <a:r>
              <a:rPr lang="zh-TW" altLang="en-US" sz="2400" spc="-100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工業市場</a:t>
            </a:r>
            <a:r>
              <a:rPr lang="zh-TW" altLang="en-US" sz="2400" spc="-100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，帶動出口成長及提升我國產品在東協市占率。預期將有效掌握當地高成長消費市場、日漸崛起供應鏈，以及因應國際買主在東南亞之布局，進一步提升我國在東南亞市場之競爭力。</a:t>
            </a:r>
            <a:endParaRPr lang="en-US" altLang="zh-TW" sz="2400" spc="-100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7"/>
          <p:cNvSpPr txBox="1">
            <a:spLocks/>
          </p:cNvSpPr>
          <p:nvPr/>
        </p:nvSpPr>
        <p:spPr>
          <a:xfrm>
            <a:off x="278954" y="-114300"/>
            <a:ext cx="86764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肆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+mj-cs"/>
              </a:rPr>
              <a:t>、結語</a:t>
            </a:r>
            <a:endParaRPr lang="en-US" altLang="zh-TW" sz="32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pic>
        <p:nvPicPr>
          <p:cNvPr id="7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7289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2400" cy="1470025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 報 完 畢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2364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65312" y="1179964"/>
            <a:ext cx="8568952" cy="759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600"/>
              </a:lnSpc>
              <a:buClr>
                <a:srgbClr val="C00000"/>
              </a:buClr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東南亞各國包括新加坡、泰國、馬來西亞、印尼等，亦多調降本年經濟成長率預測值</a:t>
            </a:r>
            <a:endParaRPr lang="en-US" altLang="zh-TW" sz="2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82213885"/>
              </p:ext>
            </p:extLst>
          </p:nvPr>
        </p:nvGraphicFramePr>
        <p:xfrm>
          <a:off x="899592" y="2218685"/>
          <a:ext cx="6984776" cy="37559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2019"/>
                <a:gridCol w="833050"/>
                <a:gridCol w="833050"/>
                <a:gridCol w="2087445"/>
                <a:gridCol w="1879212"/>
              </a:tblGrid>
              <a:tr h="4418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機構</a:t>
                      </a: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各國政府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調降因素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維持成長動能</a:t>
                      </a:r>
                      <a:endParaRPr lang="zh-TW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預測</a:t>
                      </a: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經濟成長率</a:t>
                      </a:r>
                      <a:r>
                        <a:rPr kumimoji="0" lang="zh-TW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</a:t>
                      </a: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點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en-US" altLang="zh-TW" sz="1100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1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100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altLang="en-US" sz="1100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1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1100" b="1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en-US" altLang="zh-TW" sz="1100" b="1" kern="1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3.1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2-4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出口下跌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外人投資、服務業出口提升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3.8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汽車銷售下跌、泰銖貶值、觀光業不振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外人投資多、抑制通膨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4.5-5.5</a:t>
                      </a:r>
                      <a:endParaRPr lang="zh-TW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出口下跌、原物料國際價格下滑、馬幣貶值</a:t>
                      </a:r>
                      <a:endParaRPr kumimoji="0" lang="zh-TW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內需維持，建築業、基礎建設投資活絡</a:t>
                      </a:r>
                      <a:endParaRPr kumimoji="0" lang="zh-TW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5.8-6.2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政府公共建設支出及進展落後、出口衰退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外人投資、消費持續</a:t>
                      </a:r>
                      <a:endParaRPr lang="zh-TW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、公共建設加速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7-8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5.2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公共支出落後、外資不振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菲勞僑匯增、內需消費動能強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62815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6.2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6.5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--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製造業、建築業、私人消費成長、外資流入增加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767592" y="5949280"/>
            <a:ext cx="41764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資料來源：各駐東南亞經濟組提供各國官方政府數據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885592" y="1822247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東南亞各國政府經濟</a:t>
            </a:r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成長率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預測</a:t>
            </a:r>
            <a:endParaRPr lang="zh-TW" altLang="en-US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7006661" y="1939146"/>
            <a:ext cx="1071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單位：％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內容版面配置區 2"/>
          <p:cNvSpPr>
            <a:spLocks noGrp="1"/>
          </p:cNvSpPr>
          <p:nvPr>
            <p:ph idx="1"/>
          </p:nvPr>
        </p:nvSpPr>
        <p:spPr>
          <a:xfrm>
            <a:off x="683568" y="764704"/>
            <a:ext cx="6984776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東南亞各國政府經濟成長預測</a:t>
            </a:r>
            <a:endParaRPr lang="zh-TW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8112589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0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0901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50909349"/>
              </p:ext>
            </p:extLst>
          </p:nvPr>
        </p:nvGraphicFramePr>
        <p:xfrm>
          <a:off x="859396" y="1731005"/>
          <a:ext cx="6880956" cy="40536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52019"/>
                <a:gridCol w="1666100"/>
                <a:gridCol w="3862837"/>
              </a:tblGrid>
              <a:tr h="44187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國家別</a:t>
                      </a:r>
                      <a:endParaRPr kumimoji="0" lang="zh-TW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1-5</a:t>
                      </a: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en-US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進口成長率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成長</a:t>
                      </a: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衰退原因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-21.9%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油價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下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跌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大環境不佳影響轉口貿易活動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-9.5%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泰國為加工型貿易，在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出口下降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下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影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響進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口需求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、不再享有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GSP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優惠、部分出口商外移至柬緬寮越、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泰銖貶值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-12.1%</a:t>
                      </a:r>
                      <a:endParaRPr lang="zh-TW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TW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國際原油、原物料價格下跌</a:t>
                      </a:r>
                      <a:r>
                        <a:rPr lang="zh-TW" altLang="en-US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altLang="zh-TW" sz="16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物價攀升，民間消費低迷</a:t>
                      </a:r>
                      <a:endParaRPr kumimoji="0" lang="zh-TW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horzOverflow="overflow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-17.9%</a:t>
                      </a:r>
                      <a:endParaRPr lang="zh-TW" altLang="zh-TW" sz="14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製造業及消費市場力道轉弱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、印尼盾貶值、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汽、柴油進口大幅下跌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、採限制進口政策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-4.3%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油價下跌、</a:t>
                      </a:r>
                      <a:r>
                        <a:rPr lang="zh-TW" altLang="zh-TW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主要</a:t>
                      </a:r>
                      <a:r>
                        <a:rPr lang="zh-TW" alt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終端消費</a:t>
                      </a:r>
                      <a:r>
                        <a:rPr lang="zh-TW" altLang="zh-TW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市場</a:t>
                      </a:r>
                      <a:r>
                        <a:rPr lang="en-US" altLang="zh-TW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中國大陸、歐盟、日本</a:t>
                      </a:r>
                      <a:r>
                        <a:rPr lang="en-US" altLang="zh-TW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zh-TW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需求下降</a:t>
                      </a:r>
                      <a:r>
                        <a:rPr lang="zh-TW" alt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，造成進口零組件下降</a:t>
                      </a:r>
                      <a:endParaRPr lang="zh-TW" altLang="zh-TW" sz="1600" b="0" kern="1200" dirty="0" smtClean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62815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+16.1%</a:t>
                      </a:r>
                      <a:endParaRPr lang="zh-TW" sz="14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預期</a:t>
                      </a:r>
                      <a:r>
                        <a:rPr lang="en-US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TPP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效應，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外資持續流入，帶動增加進口機器設備、零組件及原物料</a:t>
                      </a:r>
                      <a:r>
                        <a:rPr lang="zh-TW" altLang="en-US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TW" altLang="zh-TW" sz="16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國內消費成長，內需擴大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2" name="文字方塊 11"/>
          <p:cNvSpPr txBox="1"/>
          <p:nvPr/>
        </p:nvSpPr>
        <p:spPr>
          <a:xfrm>
            <a:off x="779164" y="5805264"/>
            <a:ext cx="4368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資料來源：各駐東南亞經濟組提供各國官方政府數據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內容版面配置區 2"/>
          <p:cNvSpPr>
            <a:spLocks noGrp="1"/>
          </p:cNvSpPr>
          <p:nvPr>
            <p:ph idx="1"/>
          </p:nvPr>
        </p:nvSpPr>
        <p:spPr>
          <a:xfrm>
            <a:off x="762025" y="548680"/>
            <a:ext cx="6984776" cy="5040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東南亞各國進口成長</a:t>
            </a:r>
            <a:r>
              <a:rPr lang="en-US" altLang="zh-TW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衰退原因</a:t>
            </a:r>
            <a:endParaRPr lang="zh-TW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8112589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8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779164" y="938479"/>
            <a:ext cx="6961187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600"/>
              </a:lnSpc>
              <a:buClr>
                <a:srgbClr val="C00000"/>
              </a:buClr>
              <a:buFont typeface="Wingdings" panose="05000000000000000000" pitchFamily="2" charset="2"/>
              <a:buChar char="l"/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除越南進口成長，包括新加坡、泰國、馬來西亞、印尼等，進口成長率亦下滑</a:t>
            </a:r>
            <a:endParaRPr lang="en-US" altLang="zh-TW" sz="20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2927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Freeform 31"/>
          <p:cNvSpPr>
            <a:spLocks/>
          </p:cNvSpPr>
          <p:nvPr/>
        </p:nvSpPr>
        <p:spPr bwMode="auto">
          <a:xfrm>
            <a:off x="488684" y="501567"/>
            <a:ext cx="8299711" cy="6095785"/>
          </a:xfrm>
          <a:custGeom>
            <a:avLst/>
            <a:gdLst/>
            <a:ahLst/>
            <a:cxnLst>
              <a:cxn ang="0">
                <a:pos x="2502" y="0"/>
              </a:cxn>
              <a:cxn ang="0">
                <a:pos x="1465" y="383"/>
              </a:cxn>
              <a:cxn ang="0">
                <a:pos x="1783" y="383"/>
              </a:cxn>
              <a:cxn ang="0">
                <a:pos x="0" y="1908"/>
              </a:cxn>
              <a:cxn ang="0">
                <a:pos x="5034" y="1908"/>
              </a:cxn>
              <a:cxn ang="0">
                <a:pos x="3229" y="383"/>
              </a:cxn>
              <a:cxn ang="0">
                <a:pos x="3613" y="395"/>
              </a:cxn>
              <a:cxn ang="0">
                <a:pos x="2502" y="0"/>
              </a:cxn>
            </a:cxnLst>
            <a:rect l="0" t="0" r="r" b="b"/>
            <a:pathLst>
              <a:path w="5034" h="1908">
                <a:moveTo>
                  <a:pt x="2502" y="0"/>
                </a:moveTo>
                <a:lnTo>
                  <a:pt x="1465" y="383"/>
                </a:lnTo>
                <a:lnTo>
                  <a:pt x="1783" y="383"/>
                </a:lnTo>
                <a:lnTo>
                  <a:pt x="0" y="1908"/>
                </a:lnTo>
                <a:lnTo>
                  <a:pt x="5034" y="1908"/>
                </a:lnTo>
                <a:lnTo>
                  <a:pt x="3229" y="383"/>
                </a:lnTo>
                <a:lnTo>
                  <a:pt x="3613" y="395"/>
                </a:lnTo>
                <a:lnTo>
                  <a:pt x="2502" y="0"/>
                </a:lnTo>
                <a:close/>
              </a:path>
            </a:pathLst>
          </a:cu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070621" y="612552"/>
            <a:ext cx="7272337" cy="58420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20000"/>
              </a:spcBef>
              <a:spcAft>
                <a:spcPts val="1200"/>
              </a:spcAf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賡續出口拓銷政策</a:t>
            </a:r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(1/3)</a:t>
            </a:r>
          </a:p>
        </p:txBody>
      </p:sp>
      <p:cxnSp>
        <p:nvCxnSpPr>
          <p:cNvPr id="27" name="直線コネクタ 81"/>
          <p:cNvCxnSpPr>
            <a:cxnSpLocks noChangeShapeType="1"/>
          </p:cNvCxnSpPr>
          <p:nvPr/>
        </p:nvCxnSpPr>
        <p:spPr bwMode="auto">
          <a:xfrm flipH="1" flipV="1">
            <a:off x="1033463" y="1148531"/>
            <a:ext cx="7426325" cy="0"/>
          </a:xfrm>
          <a:prstGeom prst="line">
            <a:avLst/>
          </a:prstGeom>
          <a:ln w="22225"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6" name="Rectangle 92"/>
          <p:cNvSpPr/>
          <p:nvPr/>
        </p:nvSpPr>
        <p:spPr>
          <a:xfrm>
            <a:off x="1979782" y="4437683"/>
            <a:ext cx="1620000" cy="2231677"/>
          </a:xfrm>
          <a:prstGeom prst="rect">
            <a:avLst/>
          </a:prstGeom>
          <a:gradFill rotWithShape="1">
            <a:gsLst>
              <a:gs pos="0">
                <a:srgbClr val="CCFFFF">
                  <a:alpha val="80000"/>
                </a:srgbClr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/>
          <a:lstStyle/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舉辦東協商機媒合會等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項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採購洽談會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邀買主來臺觀展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7" name="Rectangle 93"/>
          <p:cNvSpPr/>
          <p:nvPr/>
        </p:nvSpPr>
        <p:spPr>
          <a:xfrm>
            <a:off x="3725863" y="4437881"/>
            <a:ext cx="1620837" cy="2231113"/>
          </a:xfrm>
          <a:prstGeom prst="rect">
            <a:avLst/>
          </a:prstGeom>
          <a:gradFill rotWithShape="1">
            <a:gsLst>
              <a:gs pos="0">
                <a:schemeClr val="accent2">
                  <a:lumMod val="40000"/>
                  <a:lumOff val="60000"/>
                  <a:alpha val="80000"/>
                </a:schemeClr>
              </a:gs>
              <a:gs pos="50000">
                <a:srgbClr val="FFFFFF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/>
          <a:lstStyle/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台灣經貿網設在地語系行銷專區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lvl="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通路與電商設置展售專區</a:t>
            </a: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廠商布建行銷通路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海外據點服務：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貿協據點，並於緬、菲設商務中心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8" name="Rectangle 94"/>
          <p:cNvSpPr/>
          <p:nvPr/>
        </p:nvSpPr>
        <p:spPr>
          <a:xfrm>
            <a:off x="5472248" y="4437683"/>
            <a:ext cx="1620000" cy="2231677"/>
          </a:xfrm>
          <a:prstGeom prst="rect">
            <a:avLst/>
          </a:prstGeom>
          <a:gradFill rotWithShape="1">
            <a:gsLst>
              <a:gs pos="0">
                <a:srgbClr val="FFFFCC">
                  <a:alpha val="80000"/>
                </a:srgbClr>
              </a:gs>
              <a:gs pos="50000">
                <a:srgbClr val="FFFFFF"/>
              </a:gs>
              <a:gs pos="100000">
                <a:srgbClr val="FFFFCC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/>
          <a:lstStyle/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深度市場調查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獎助學生赴東協</a:t>
            </a:r>
            <a:r>
              <a:rPr lang="en-US" altLang="zh-TW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國實習</a:t>
            </a: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培育新住民第二代並媒合廠商聘用東協人才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提供優惠出口貸款、輸出保險及轉融資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16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推動整合示範案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9" name="Rectangle 95"/>
          <p:cNvSpPr/>
          <p:nvPr/>
        </p:nvSpPr>
        <p:spPr>
          <a:xfrm>
            <a:off x="7218480" y="4437683"/>
            <a:ext cx="1620000" cy="2231677"/>
          </a:xfrm>
          <a:prstGeom prst="rect">
            <a:avLst/>
          </a:prstGeom>
          <a:gradFill rotWithShape="1">
            <a:gsLst>
              <a:gs pos="0">
                <a:srgbClr val="FFCCFF">
                  <a:alpha val="80000"/>
                </a:srgbClr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algn="just">
              <a:lnSpc>
                <a:spcPts val="2000"/>
              </a:lnSpc>
              <a:defRPr/>
            </a:pPr>
            <a:r>
              <a:rPr lang="zh-TW" altLang="en-US" sz="1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辦理逾</a:t>
            </a:r>
            <a:r>
              <a:rPr lang="en-US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en-US" sz="13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項</a:t>
            </a:r>
            <a:r>
              <a:rPr lang="zh-TW" altLang="en-US" sz="1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推廣活動</a:t>
            </a:r>
            <a:endParaRPr lang="en-US" altLang="zh-TW" sz="13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展設置精品館</a:t>
            </a: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通路合作推廣活動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58750" lvl="0" indent="-158750" algn="just" eaLnBrk="0" fontAlgn="base" hangingPunct="0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Calibri" pitchFamily="34" charset="0"/>
              <a:buAutoNum type="arabicPeriod"/>
              <a:defRPr/>
            </a:pPr>
            <a:r>
              <a:rPr kumimoji="1" lang="zh-TW" altLang="en-US" sz="13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協助產業公協會廣宣產業形象</a:t>
            </a: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辦理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媒體廣宣活動</a:t>
            </a: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刊登產業形象廣告</a:t>
            </a: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網路社群媒體宣傳</a:t>
            </a:r>
          </a:p>
          <a:p>
            <a:pPr marL="158750" indent="-158750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公益路跑體驗行銷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2" name="Text Box 110"/>
          <p:cNvSpPr txBox="1">
            <a:spLocks noChangeArrowheads="1"/>
          </p:cNvSpPr>
          <p:nvPr/>
        </p:nvSpPr>
        <p:spPr bwMode="auto">
          <a:xfrm>
            <a:off x="233549" y="4437683"/>
            <a:ext cx="1620000" cy="2231677"/>
          </a:xfrm>
          <a:prstGeom prst="rect">
            <a:avLst/>
          </a:prstGeom>
          <a:gradFill rotWithShape="1">
            <a:gsLst>
              <a:gs pos="0">
                <a:srgbClr val="CCFFCC">
                  <a:alpha val="80000"/>
                </a:srgbClr>
              </a:gs>
              <a:gs pos="50000">
                <a:srgbClr val="FFFFFF"/>
              </a:gs>
              <a:gs pos="100000">
                <a:srgbClr val="CCFFCC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>
            <a:lvl1pPr marL="174625" indent="-174625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marL="158750" indent="-158750" algn="just">
              <a:lnSpc>
                <a:spcPts val="2000"/>
              </a:lnSpc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籌組</a:t>
            </a:r>
            <a:r>
              <a:rPr lang="en-US" altLang="zh-TW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</a:t>
            </a:r>
            <a:r>
              <a:rPr lang="zh-TW" altLang="en-US" sz="1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項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參展及拓銷團</a:t>
            </a:r>
            <a:r>
              <a:rPr lang="en-US" altLang="zh-TW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含高層團</a:t>
            </a:r>
            <a:r>
              <a:rPr lang="en-US" altLang="zh-TW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158750" indent="-158750" algn="just">
              <a:lnSpc>
                <a:spcPts val="2000"/>
              </a:lnSpc>
              <a:spcBef>
                <a:spcPct val="0"/>
              </a:spcBef>
              <a:buFont typeface="Calibri" pitchFamily="34" charset="0"/>
              <a:buAutoNum type="arabicPeriod"/>
              <a:defRPr/>
            </a:pPr>
            <a:r>
              <a:rPr lang="zh-TW" altLang="en-US" sz="13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補助公協會及個別廠商參展</a:t>
            </a:r>
            <a:endParaRPr lang="en-US" altLang="zh-TW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3332" name="Picture 28" descr="01장_02-5-5"/>
          <p:cNvPicPr>
            <a:picLocks noChangeArrowheads="1"/>
          </p:cNvPicPr>
          <p:nvPr/>
        </p:nvPicPr>
        <p:blipFill>
          <a:blip r:embed="rId3" cstate="print">
            <a:lum bright="-40000" contrast="6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357811"/>
            <a:ext cx="17287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3" name="Oval 29"/>
          <p:cNvSpPr>
            <a:spLocks noChangeArrowheads="1"/>
          </p:cNvSpPr>
          <p:nvPr/>
        </p:nvSpPr>
        <p:spPr bwMode="auto">
          <a:xfrm>
            <a:off x="7359650" y="3591173"/>
            <a:ext cx="1338263" cy="669925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塑形象</a:t>
            </a:r>
            <a:endParaRPr lang="en-US" altLang="zh-TW" sz="1800" b="1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13334" name="Group 27"/>
          <p:cNvGrpSpPr>
            <a:grpSpLocks/>
          </p:cNvGrpSpPr>
          <p:nvPr/>
        </p:nvGrpSpPr>
        <p:grpSpPr bwMode="auto">
          <a:xfrm>
            <a:off x="5418138" y="3357811"/>
            <a:ext cx="1727200" cy="1079500"/>
            <a:chOff x="980" y="2431"/>
            <a:chExt cx="866" cy="924"/>
          </a:xfrm>
        </p:grpSpPr>
        <p:pic>
          <p:nvPicPr>
            <p:cNvPr id="13349" name="Picture 28" descr="01장_02-5-5"/>
            <p:cNvPicPr>
              <a:picLocks noChangeArrowheads="1"/>
            </p:cNvPicPr>
            <p:nvPr/>
          </p:nvPicPr>
          <p:blipFill>
            <a:blip r:embed="rId3" cstate="print">
              <a:lum bright="-40000" contrast="6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0" y="2431"/>
              <a:ext cx="866" cy="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50" name="Oval 29"/>
            <p:cNvSpPr>
              <a:spLocks noChangeArrowheads="1"/>
            </p:cNvSpPr>
            <p:nvPr/>
          </p:nvSpPr>
          <p:spPr bwMode="auto">
            <a:xfrm>
              <a:off x="1005" y="2555"/>
              <a:ext cx="692" cy="53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US" altLang="zh-TW" sz="24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3335" name="Oval 29"/>
          <p:cNvSpPr>
            <a:spLocks noChangeArrowheads="1"/>
          </p:cNvSpPr>
          <p:nvPr/>
        </p:nvSpPr>
        <p:spPr bwMode="auto">
          <a:xfrm>
            <a:off x="5613400" y="3668961"/>
            <a:ext cx="1336675" cy="5143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補能量</a:t>
            </a:r>
            <a:endParaRPr lang="en-US" altLang="zh-TW" sz="1800" b="1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3336" name="Picture 28" descr="01장_02-5-5"/>
          <p:cNvPicPr>
            <a:picLocks noChangeArrowheads="1"/>
          </p:cNvPicPr>
          <p:nvPr/>
        </p:nvPicPr>
        <p:blipFill>
          <a:blip r:embed="rId3" cstate="print">
            <a:lum bright="-40000" contrast="6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57811"/>
            <a:ext cx="17287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7" name="Oval 29"/>
          <p:cNvSpPr>
            <a:spLocks noChangeArrowheads="1"/>
          </p:cNvSpPr>
          <p:nvPr/>
        </p:nvSpPr>
        <p:spPr bwMode="auto">
          <a:xfrm>
            <a:off x="371475" y="3507036"/>
            <a:ext cx="1355725" cy="71755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走出去</a:t>
            </a:r>
            <a:r>
              <a:rPr lang="en-US" altLang="zh-TW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海外展團拓銷</a:t>
            </a:r>
            <a:endParaRPr lang="en-US" altLang="zh-TW" sz="1800" b="1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13338" name="Group 27"/>
          <p:cNvGrpSpPr>
            <a:grpSpLocks/>
          </p:cNvGrpSpPr>
          <p:nvPr/>
        </p:nvGrpSpPr>
        <p:grpSpPr bwMode="auto">
          <a:xfrm>
            <a:off x="1925638" y="3357811"/>
            <a:ext cx="1728787" cy="1079500"/>
            <a:chOff x="889" y="2278"/>
            <a:chExt cx="893" cy="811"/>
          </a:xfrm>
        </p:grpSpPr>
        <p:pic>
          <p:nvPicPr>
            <p:cNvPr id="13347" name="Picture 28" descr="01장_02-5-5"/>
            <p:cNvPicPr>
              <a:picLocks noChangeArrowheads="1"/>
            </p:cNvPicPr>
            <p:nvPr/>
          </p:nvPicPr>
          <p:blipFill>
            <a:blip r:embed="rId3" cstate="print">
              <a:lum bright="-40000" contrast="6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9" y="2278"/>
              <a:ext cx="893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8" name="Oval 29"/>
            <p:cNvSpPr>
              <a:spLocks noChangeArrowheads="1"/>
            </p:cNvSpPr>
            <p:nvPr/>
          </p:nvSpPr>
          <p:spPr bwMode="auto">
            <a:xfrm>
              <a:off x="1026" y="2551"/>
              <a:ext cx="692" cy="53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US" altLang="zh-TW" sz="18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3339" name="矩形 4"/>
          <p:cNvSpPr>
            <a:spLocks noChangeArrowheads="1"/>
          </p:cNvSpPr>
          <p:nvPr/>
        </p:nvSpPr>
        <p:spPr bwMode="auto">
          <a:xfrm>
            <a:off x="1960563" y="3543548"/>
            <a:ext cx="16589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拉進來</a:t>
            </a:r>
            <a:r>
              <a:rPr lang="en-US" altLang="zh-TW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zh-TW" altLang="en-US" sz="1800" b="1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買主來臺採購</a:t>
            </a:r>
          </a:p>
        </p:txBody>
      </p:sp>
      <p:grpSp>
        <p:nvGrpSpPr>
          <p:cNvPr id="13340" name="Group 27"/>
          <p:cNvGrpSpPr>
            <a:grpSpLocks/>
          </p:cNvGrpSpPr>
          <p:nvPr/>
        </p:nvGrpSpPr>
        <p:grpSpPr bwMode="auto">
          <a:xfrm>
            <a:off x="3671888" y="3357811"/>
            <a:ext cx="1727200" cy="1079500"/>
            <a:chOff x="926" y="2393"/>
            <a:chExt cx="865" cy="828"/>
          </a:xfrm>
        </p:grpSpPr>
        <p:pic>
          <p:nvPicPr>
            <p:cNvPr id="13345" name="Picture 28" descr="01장_02-5-5"/>
            <p:cNvPicPr>
              <a:picLocks noChangeArrowheads="1"/>
            </p:cNvPicPr>
            <p:nvPr/>
          </p:nvPicPr>
          <p:blipFill>
            <a:blip r:embed="rId3" cstate="print">
              <a:lum bright="-40000" contrast="60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" y="2393"/>
              <a:ext cx="865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46" name="Oval 29"/>
            <p:cNvSpPr>
              <a:spLocks noChangeArrowheads="1"/>
            </p:cNvSpPr>
            <p:nvPr/>
          </p:nvSpPr>
          <p:spPr bwMode="auto">
            <a:xfrm>
              <a:off x="1026" y="2551"/>
              <a:ext cx="692" cy="538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新細明體" charset="-12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endParaRPr lang="en-US" altLang="zh-TW" sz="18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3341" name="矩形 41"/>
          <p:cNvSpPr>
            <a:spLocks noChangeArrowheads="1"/>
          </p:cNvSpPr>
          <p:nvPr/>
        </p:nvSpPr>
        <p:spPr bwMode="auto">
          <a:xfrm>
            <a:off x="3914775" y="3740398"/>
            <a:ext cx="12430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zh-TW" altLang="en-US" sz="1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</a:t>
            </a:r>
            <a:r>
              <a:rPr lang="zh-TW" altLang="en-US" sz="1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</a:t>
            </a:r>
            <a:r>
              <a:rPr lang="zh-TW" altLang="en-US" sz="1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絡</a:t>
            </a:r>
          </a:p>
        </p:txBody>
      </p:sp>
      <p:sp>
        <p:nvSpPr>
          <p:cNvPr id="13342" name="AutoShape 2"/>
          <p:cNvSpPr>
            <a:spLocks noChangeArrowheads="1"/>
          </p:cNvSpPr>
          <p:nvPr/>
        </p:nvSpPr>
        <p:spPr bwMode="auto">
          <a:xfrm>
            <a:off x="3492500" y="1235844"/>
            <a:ext cx="5295900" cy="1689100"/>
          </a:xfrm>
          <a:prstGeom prst="roundRect">
            <a:avLst>
              <a:gd name="adj" fmla="val 18111"/>
            </a:avLst>
          </a:prstGeom>
          <a:gradFill rotWithShape="1">
            <a:gsLst>
              <a:gs pos="0">
                <a:srgbClr val="FFFF66"/>
              </a:gs>
              <a:gs pos="50000">
                <a:srgbClr val="FFFFFF"/>
              </a:gs>
              <a:gs pos="100000">
                <a:srgbClr val="FFFF66"/>
              </a:gs>
            </a:gsLst>
            <a:lin ang="5400000" scaled="1"/>
          </a:gradFill>
          <a:ln w="28575">
            <a:solidFill>
              <a:srgbClr val="993300"/>
            </a:solidFill>
            <a:round/>
            <a:headEnd/>
            <a:tailEnd/>
          </a:ln>
        </p:spPr>
        <p:txBody>
          <a:bodyPr lIns="0" rIns="0" anchor="ctr"/>
          <a:lstStyle>
            <a:lvl1pPr marL="361950" indent="-276225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Char char="u"/>
            </a:pP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新政改革商機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發展製造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機械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五金、強化漁業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水產養殖加工、改善醫療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-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醫材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保健產品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Char char="u"/>
            </a:pP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內需商機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生活用品、資通訊產品、運動休閒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Char char="u"/>
            </a:pP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穆斯林商機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食品及美妝保養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kumimoji="0" lang="en-US" altLang="zh-TW" sz="160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pitchFamily="2" charset="2"/>
              <a:buChar char="u"/>
            </a:pP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綠能環保商機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節能照明、綠能產品等</a:t>
            </a:r>
            <a:r>
              <a:rPr kumimoji="0" lang="en-US" altLang="zh-TW" sz="160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7" name="文字方塊 56"/>
          <p:cNvSpPr txBox="1"/>
          <p:nvPr/>
        </p:nvSpPr>
        <p:spPr>
          <a:xfrm>
            <a:off x="1375745" y="2924944"/>
            <a:ext cx="6509438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197100" algn="ctr">
              <a:defRPr/>
            </a:pPr>
            <a:r>
              <a:rPr lang="en-US" altLang="zh-TW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超過</a:t>
            </a: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70</a:t>
            </a:r>
            <a:r>
              <a:rPr lang="zh-TW" altLang="en-US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項多元拓銷活動</a:t>
            </a:r>
          </a:p>
        </p:txBody>
      </p:sp>
      <p:sp>
        <p:nvSpPr>
          <p:cNvPr id="58" name="向右箭號 57"/>
          <p:cNvSpPr/>
          <p:nvPr/>
        </p:nvSpPr>
        <p:spPr>
          <a:xfrm>
            <a:off x="98425" y="1235844"/>
            <a:ext cx="3255963" cy="1300162"/>
          </a:xfrm>
          <a:prstGeom prst="striped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zh-TW" altLang="en-US" sz="2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爭取東協</a:t>
            </a:r>
            <a:r>
              <a:rPr lang="en-US" altLang="zh-TW" sz="2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2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國</a:t>
            </a:r>
            <a:r>
              <a:rPr lang="en-US" altLang="zh-TW" sz="2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億人口市場龐大商機</a:t>
            </a:r>
          </a:p>
        </p:txBody>
      </p:sp>
      <p:sp>
        <p:nvSpPr>
          <p:cNvPr id="30" name="標題 7"/>
          <p:cNvSpPr txBox="1">
            <a:spLocks/>
          </p:cNvSpPr>
          <p:nvPr/>
        </p:nvSpPr>
        <p:spPr>
          <a:xfrm>
            <a:off x="161765" y="-171400"/>
            <a:ext cx="867645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en-US" altLang="zh-TW" sz="3200" b="1" dirty="0" smtClean="0">
              <a:solidFill>
                <a:srgbClr val="FF0000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8112589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3" name="Picture 4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983933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27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04309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900113" y="-26988"/>
            <a:ext cx="7272337" cy="584201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20000"/>
              </a:spcBef>
              <a:spcAft>
                <a:spcPts val="1200"/>
              </a:spcAf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賡續出口拓銷政策</a:t>
            </a:r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(2/3)</a:t>
            </a:r>
          </a:p>
        </p:txBody>
      </p:sp>
      <p:cxnSp>
        <p:nvCxnSpPr>
          <p:cNvPr id="27" name="直線コネクタ 81"/>
          <p:cNvCxnSpPr>
            <a:cxnSpLocks noChangeShapeType="1"/>
          </p:cNvCxnSpPr>
          <p:nvPr/>
        </p:nvCxnSpPr>
        <p:spPr bwMode="auto">
          <a:xfrm flipH="1" flipV="1">
            <a:off x="1033463" y="549275"/>
            <a:ext cx="7426325" cy="0"/>
          </a:xfrm>
          <a:prstGeom prst="line">
            <a:avLst/>
          </a:prstGeom>
          <a:ln w="22225"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" name="AutoShape 7"/>
          <p:cNvSpPr>
            <a:spLocks noChangeArrowheads="1"/>
          </p:cNvSpPr>
          <p:nvPr/>
        </p:nvSpPr>
        <p:spPr bwMode="auto">
          <a:xfrm>
            <a:off x="391724" y="1200377"/>
            <a:ext cx="3960000" cy="1116699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>
                  <a:alpha val="80000"/>
                </a:srgbClr>
              </a:gs>
              <a:gs pos="50000">
                <a:srgbClr val="FFFFFF"/>
              </a:gs>
              <a:gs pos="100000">
                <a:srgbClr val="CCFFCC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marL="180975" indent="-180975" eaLnBrk="1" hangingPunct="1">
              <a:lnSpc>
                <a:spcPts val="2000"/>
              </a:lnSpc>
              <a:buFont typeface="+mj-lt"/>
              <a:buAutoNum type="arabicPeriod"/>
              <a:defRPr/>
            </a:pP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上半年已辦理</a:t>
            </a:r>
            <a:r>
              <a:rPr lang="en-US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案協助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273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次廠商爭取商機逾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1.6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endParaRPr lang="en-US" altLang="zh-TW" sz="16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 eaLnBrk="1" hangingPunct="1">
              <a:lnSpc>
                <a:spcPts val="2000"/>
              </a:lnSpc>
              <a:buFont typeface="+mj-lt"/>
              <a:buAutoNum type="arabicPeriod"/>
              <a:defRPr/>
            </a:pP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下半年預計辦理印尼高層團及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26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展團活動</a:t>
            </a:r>
          </a:p>
        </p:txBody>
      </p:sp>
      <p:sp>
        <p:nvSpPr>
          <p:cNvPr id="36" name="Rectangle 17"/>
          <p:cNvSpPr>
            <a:spLocks noChangeArrowheads="1"/>
          </p:cNvSpPr>
          <p:nvPr/>
        </p:nvSpPr>
        <p:spPr bwMode="auto">
          <a:xfrm>
            <a:off x="696913" y="692150"/>
            <a:ext cx="3348037" cy="4318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Aft>
                <a:spcPts val="1200"/>
              </a:spcAft>
              <a:defRPr/>
            </a:pP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走出去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海外展團拓銷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0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5982765"/>
              </p:ext>
            </p:extLst>
          </p:nvPr>
        </p:nvGraphicFramePr>
        <p:xfrm>
          <a:off x="209550" y="2397085"/>
          <a:ext cx="4324348" cy="3960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414"/>
                <a:gridCol w="647987"/>
                <a:gridCol w="719986"/>
                <a:gridCol w="647987"/>
                <a:gridCol w="647987"/>
                <a:gridCol w="647987"/>
              </a:tblGrid>
              <a:tr h="40177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產業別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  <a:endParaRPr lang="en-US" altLang="zh-TW" sz="1200" b="1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  <a:endParaRPr lang="en-US" altLang="zh-TW" sz="1200" b="1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(3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(3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(3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  <a:endParaRPr lang="en-US" altLang="zh-TW" sz="1200" b="1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(4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89084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電子資通訊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5699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機械</a:t>
                      </a:r>
                      <a:r>
                        <a:rPr lang="en-US" altLang="zh-TW" sz="11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1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含工具機</a:t>
                      </a:r>
                      <a:r>
                        <a:rPr lang="en-US" altLang="zh-TW" sz="11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1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、寮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3016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汽機車零配件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6958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五金手工具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392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醫療器材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392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美妝、保健品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5009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食品業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947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生活用品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新、菲</a:t>
                      </a:r>
                      <a:endParaRPr lang="zh-TW" altLang="en-US" sz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62690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zh-TW" altLang="en-US" sz="10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綠能、節能服務</a:t>
                      </a:r>
                      <a:endParaRPr lang="zh-TW" altLang="en-US" sz="1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印、</a:t>
                      </a: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392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9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服務業、電子商務</a:t>
                      </a:r>
                      <a:endParaRPr lang="zh-TW" altLang="en-US" sz="9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/>
                </a:tc>
              </a:tr>
              <a:tr h="275288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zh-TW" altLang="en-US" sz="1200" b="1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工業</a:t>
                      </a:r>
                      <a:endParaRPr lang="zh-TW" altLang="en-US" sz="12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緬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</a:t>
                      </a: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、寮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</a:p>
                  </a:txBody>
                  <a:tcPr marL="35995" marR="35995" marT="35996" marB="35996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2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綜合產業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馬、緬</a:t>
                      </a: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</a:t>
                      </a: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zh-TW" altLang="en-US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</a:t>
                      </a: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773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endParaRPr lang="zh-TW" altLang="en-US" sz="1200" b="1" kern="12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展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緬甸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(6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柬埔寨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(5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寮國</a:t>
                      </a:r>
                      <a:endParaRPr lang="en-US" altLang="zh-TW" sz="1200" b="1" kern="1200" dirty="0" smtClean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團</a:t>
                      </a:r>
                      <a:r>
                        <a:rPr lang="en-US" altLang="zh-TW" sz="1200" b="1" kern="1200" dirty="0" smtClean="0">
                          <a:solidFill>
                            <a:srgbClr val="0000FF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200"/>
                        </a:lnSpc>
                      </a:pPr>
                      <a:endParaRPr lang="zh-TW" altLang="en-US" sz="1200" b="1" kern="1200" dirty="0">
                        <a:solidFill>
                          <a:srgbClr val="0000FF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35995" marR="35995" marT="35996" marB="35996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451" name="文字方塊 3"/>
          <p:cNvSpPr txBox="1">
            <a:spLocks noChangeArrowheads="1"/>
          </p:cNvSpPr>
          <p:nvPr/>
        </p:nvSpPr>
        <p:spPr bwMode="auto">
          <a:xfrm>
            <a:off x="-33909" y="6381751"/>
            <a:ext cx="478053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部分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展團活動會跨多個國家辦理，故各國展團數加總會大於總活動數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57188" lvl="0" indent="-357188">
              <a:lnSpc>
                <a:spcPts val="1200"/>
              </a:lnSpc>
              <a:spcBef>
                <a:spcPts val="0"/>
              </a:spcBef>
              <a:buNone/>
            </a:pP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1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1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美妝、保健</a:t>
            </a:r>
            <a:r>
              <a:rPr lang="zh-TW" altLang="en-US" sz="1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品及食品展團均屬開拓穆斯林商機活動</a:t>
            </a:r>
            <a:endParaRPr lang="zh-TW" altLang="en-US" sz="1100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1" name="Rectangle 17"/>
          <p:cNvSpPr>
            <a:spLocks noChangeArrowheads="1"/>
          </p:cNvSpPr>
          <p:nvPr/>
        </p:nvSpPr>
        <p:spPr bwMode="auto">
          <a:xfrm>
            <a:off x="5372100" y="692150"/>
            <a:ext cx="2987675" cy="431800"/>
          </a:xfrm>
          <a:prstGeom prst="rect">
            <a:avLst/>
          </a:prstGeom>
          <a:gradFill>
            <a:gsLst>
              <a:gs pos="0">
                <a:srgbClr val="99FF99"/>
              </a:gs>
              <a:gs pos="35000">
                <a:srgbClr val="99FF99"/>
              </a:gs>
              <a:gs pos="100000">
                <a:srgbClr val="CCFFCC"/>
              </a:gs>
            </a:gsLst>
          </a:gradFill>
          <a:ln>
            <a:solidFill>
              <a:schemeClr val="accent3">
                <a:lumMod val="75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Aft>
                <a:spcPts val="1200"/>
              </a:spcAft>
              <a:defRPr/>
            </a:pPr>
            <a:r>
              <a:rPr lang="zh-TW" alt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拉進來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買主來臺採購</a:t>
            </a:r>
            <a:r>
              <a:rPr lang="en-US" altLang="zh-TW" sz="2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0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3" name="AutoShape 7"/>
          <p:cNvSpPr>
            <a:spLocks noChangeArrowheads="1"/>
          </p:cNvSpPr>
          <p:nvPr/>
        </p:nvSpPr>
        <p:spPr bwMode="auto">
          <a:xfrm>
            <a:off x="4885144" y="1192425"/>
            <a:ext cx="3960000" cy="110698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FF">
                  <a:alpha val="80000"/>
                </a:srgbClr>
              </a:gs>
              <a:gs pos="50000">
                <a:srgbClr val="FFFFFF"/>
              </a:gs>
              <a:gs pos="100000">
                <a:srgbClr val="CCFFFF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marL="180975" indent="-180975">
              <a:buFont typeface="+mj-lt"/>
              <a:buAutoNum type="arabicPeriod"/>
              <a:defRPr/>
            </a:pP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上半年已辦理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場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活動，促成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191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家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買主來臺採購，商機達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4.6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美元</a:t>
            </a:r>
            <a:endParaRPr lang="en-US" altLang="zh-TW" sz="16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80975" indent="-180975">
              <a:buFont typeface="+mj-lt"/>
              <a:buAutoNum type="arabicPeriod"/>
              <a:defRPr/>
            </a:pP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下半年針對東南亞產業發展及內需市場所需，續辦理</a:t>
            </a:r>
            <a:r>
              <a:rPr lang="en-US" altLang="zh-TW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1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場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活動。</a:t>
            </a:r>
          </a:p>
        </p:txBody>
      </p:sp>
      <p:graphicFrame>
        <p:nvGraphicFramePr>
          <p:cNvPr id="46" name="表格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6849632"/>
              </p:ext>
            </p:extLst>
          </p:nvPr>
        </p:nvGraphicFramePr>
        <p:xfrm>
          <a:off x="4776788" y="2365321"/>
          <a:ext cx="4176712" cy="427831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64454"/>
                <a:gridCol w="792135"/>
                <a:gridCol w="720123"/>
              </a:tblGrid>
              <a:tr h="2618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活動名稱</a:t>
                      </a:r>
                      <a:endParaRPr lang="zh-TW" altLang="en-US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辦理時間</a:t>
                      </a:r>
                      <a:endParaRPr lang="en-US" altLang="zh-TW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舉辦城市</a:t>
                      </a:r>
                      <a:endParaRPr lang="en-US" altLang="zh-TW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全球採購夥伴大會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37045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通訊產業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政府採購得標商聯合採購分包洽談會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u="sng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東協</a:t>
                      </a:r>
                      <a:r>
                        <a:rPr lang="zh-TW" altLang="en-US" sz="1200" b="1" u="sng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商機媒合會</a:t>
                      </a:r>
                      <a:endParaRPr lang="zh-TW" altLang="en-US" sz="1200" b="1" i="0" u="sng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en-US" altLang="zh-TW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綠色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產品國際買主採購媒合</a:t>
                      </a:r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洽談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17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通路商暨品牌代理商洽談會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國際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食品通路商採購</a:t>
                      </a:r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大會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u="sng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優</a:t>
                      </a:r>
                      <a:r>
                        <a:rPr lang="zh-TW" altLang="en-US" sz="1200" b="1" u="sng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平新興市場媒合會</a:t>
                      </a:r>
                      <a:endParaRPr lang="zh-TW" altLang="en-US" sz="1200" b="1" i="0" u="sng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 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u="sng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雙印新政改革商機媒合會</a:t>
                      </a:r>
                      <a:endParaRPr lang="zh-TW" altLang="en-US" sz="1200" b="1" i="0" u="sng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37045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水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資源產業政府採購得標商一對一採購分包洽談會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高雄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聚落產業採購日─扣件業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台南</a:t>
                      </a:r>
                      <a:endParaRPr lang="zh-TW" altLang="en-US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聚落產業採購日─產業機械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亞太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電商市場商機媒合會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政府採購大會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國際</a:t>
                      </a:r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食品通路商採購</a:t>
                      </a:r>
                      <a:r>
                        <a:rPr lang="zh-TW" altLang="en-US" sz="1200" u="none" strike="noStrike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 </a:t>
                      </a:r>
                      <a:r>
                        <a:rPr lang="en-US" altLang="zh-TW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高雄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漁業產業聚落採購日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高雄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  <a:tr h="23397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台北遊戲商務媒合大會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</a:t>
                      </a:r>
                    </a:p>
                  </a:txBody>
                  <a:tcPr marL="9526" marR="9526" marT="952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u="none" strike="noStrike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台北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698" marR="4698" marT="4697" marB="0" anchor="ctr"/>
                </a:tc>
              </a:tr>
            </a:tbl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8112589" y="76562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27984" y="6626945"/>
            <a:ext cx="46244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zh-TW" altLang="en-US" sz="1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針對食品通路及優平市場媒合活動，加強</a:t>
            </a:r>
            <a:r>
              <a:rPr lang="zh-TW" altLang="en-US" sz="1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洽邀穆斯</a:t>
            </a:r>
            <a:r>
              <a:rPr lang="zh-TW" altLang="en-US" sz="1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林買主來臺採購</a:t>
            </a:r>
            <a:endParaRPr lang="zh-TW" altLang="en-US" sz="11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28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7708955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900113" y="44450"/>
            <a:ext cx="7272337" cy="58420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20000"/>
              </a:spcBef>
              <a:spcAft>
                <a:spcPts val="1200"/>
              </a:spcAf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賡續出口拓銷政策</a:t>
            </a:r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(3/3)</a:t>
            </a:r>
          </a:p>
        </p:txBody>
      </p:sp>
      <p:cxnSp>
        <p:nvCxnSpPr>
          <p:cNvPr id="27" name="直線コネクタ 81"/>
          <p:cNvCxnSpPr>
            <a:cxnSpLocks noChangeShapeType="1"/>
          </p:cNvCxnSpPr>
          <p:nvPr/>
        </p:nvCxnSpPr>
        <p:spPr bwMode="auto">
          <a:xfrm flipH="1" flipV="1">
            <a:off x="1033463" y="620713"/>
            <a:ext cx="7426325" cy="0"/>
          </a:xfrm>
          <a:prstGeom prst="line">
            <a:avLst/>
          </a:prstGeom>
          <a:ln w="22225">
            <a:headEnd/>
            <a:tailEnd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5" name="AutoShape 7"/>
          <p:cNvSpPr>
            <a:spLocks noChangeArrowheads="1"/>
          </p:cNvSpPr>
          <p:nvPr/>
        </p:nvSpPr>
        <p:spPr bwMode="auto">
          <a:xfrm>
            <a:off x="107950" y="1377950"/>
            <a:ext cx="2879725" cy="52197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  <a:alpha val="80000"/>
                </a:schemeClr>
              </a:gs>
              <a:gs pos="50000">
                <a:srgbClr val="FFFFFF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marL="223838" indent="-180975" algn="just" eaLnBrk="1" hangingPunct="1">
              <a:buFont typeface="Wingdings" pitchFamily="2" charset="2"/>
              <a:buChar char="Ø"/>
              <a:defRPr/>
            </a:pPr>
            <a:r>
              <a:rPr kumimoji="0" lang="zh-TW" altLang="en-US" sz="1600" b="1" u="sng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人才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獎助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109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名學生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1600" b="1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600" b="1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年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7-9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月赴東協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6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國實習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2015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年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國企班及國際經貿專班首度招收印尼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/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越語學員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15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名，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日開課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23838" indent="-180975" algn="just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kumimoji="0" lang="zh-TW" altLang="en-US" sz="1600" b="1" u="sng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輔導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182563" algn="just" eaLnBrk="1" hangingPunct="1">
              <a:spcBef>
                <a:spcPts val="600"/>
              </a:spcBef>
              <a:defRPr/>
            </a:pP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推動整合示範案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，協助企業從市調、行銷策略定位到試行銷，進行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客製化輔導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，以精準行銷東協市場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台灣櫻花 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廚房配備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印尼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</a:p>
          <a:p>
            <a:pPr marL="371475" lvl="1" indent="-201613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信宏 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服飾配件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印尼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</a:p>
          <a:p>
            <a:pPr marL="371475" lvl="1" indent="-201613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毛寶</a:t>
            </a:r>
            <a:r>
              <a:rPr kumimoji="0" lang="zh-TW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清潔用品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菲律賓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36" name="Rectangle 17"/>
          <p:cNvSpPr>
            <a:spLocks noChangeArrowheads="1"/>
          </p:cNvSpPr>
          <p:nvPr/>
        </p:nvSpPr>
        <p:spPr bwMode="auto">
          <a:xfrm>
            <a:off x="900113" y="801688"/>
            <a:ext cx="1295400" cy="431800"/>
          </a:xfrm>
          <a:prstGeom prst="rect">
            <a:avLst/>
          </a:prstGeom>
          <a:gradFill>
            <a:gsLst>
              <a:gs pos="0">
                <a:srgbClr val="9EAFD6"/>
              </a:gs>
              <a:gs pos="65000">
                <a:srgbClr val="CFD9EF"/>
              </a:gs>
              <a:gs pos="100000">
                <a:srgbClr val="DCE3F6"/>
              </a:gs>
            </a:gsLst>
          </a:gra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補能量</a:t>
            </a:r>
          </a:p>
        </p:txBody>
      </p:sp>
      <p:sp>
        <p:nvSpPr>
          <p:cNvPr id="41" name="Rectangle 17"/>
          <p:cNvSpPr>
            <a:spLocks noChangeArrowheads="1"/>
          </p:cNvSpPr>
          <p:nvPr/>
        </p:nvSpPr>
        <p:spPr bwMode="auto">
          <a:xfrm>
            <a:off x="3924300" y="817563"/>
            <a:ext cx="1295400" cy="431800"/>
          </a:xfrm>
          <a:prstGeom prst="rect">
            <a:avLst/>
          </a:prstGeom>
          <a:solidFill>
            <a:srgbClr val="CCFFCC"/>
          </a:solidFill>
          <a:ln>
            <a:solidFill>
              <a:srgbClr val="00B05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擴網絡</a:t>
            </a:r>
          </a:p>
        </p:txBody>
      </p:sp>
      <p:sp>
        <p:nvSpPr>
          <p:cNvPr id="43" name="AutoShape 7"/>
          <p:cNvSpPr>
            <a:spLocks noChangeArrowheads="1"/>
          </p:cNvSpPr>
          <p:nvPr/>
        </p:nvSpPr>
        <p:spPr bwMode="auto">
          <a:xfrm>
            <a:off x="3101241" y="1376641"/>
            <a:ext cx="3096122" cy="52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>
                  <a:alpha val="80000"/>
                </a:srgbClr>
              </a:gs>
              <a:gs pos="50000">
                <a:srgbClr val="FFFFFF"/>
              </a:gs>
              <a:gs pos="100000">
                <a:srgbClr val="FFFFCC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marL="223838" indent="-223838" algn="just" eaLnBrk="1" hangingPunct="1">
              <a:buFont typeface="Wingdings" pitchFamily="2" charset="2"/>
              <a:buChar char="Ø"/>
              <a:defRPr/>
            </a:pPr>
            <a:r>
              <a:rPr kumimoji="0" lang="zh-TW" altLang="en-US" sz="1600" b="1" u="sng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網路行銷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66700" lvl="1" indent="-174625" algn="just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國際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電商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平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臺</a:t>
            </a:r>
            <a:r>
              <a:rPr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如越南</a:t>
            </a:r>
            <a:r>
              <a:rPr lang="en-US" altLang="zh-TW" sz="1600" b="1" dirty="0" err="1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Lazada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印尼</a:t>
            </a:r>
            <a:r>
              <a:rPr lang="zh-TW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最大資訊產品通路</a:t>
            </a:r>
            <a:r>
              <a:rPr lang="en-US" altLang="zh-TW" sz="1600" b="1" dirty="0" err="1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Masterdata</a:t>
            </a:r>
            <a:r>
              <a:rPr lang="zh-TW" altLang="en-US" sz="1600" b="1" dirty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購物</a:t>
            </a:r>
            <a:r>
              <a:rPr lang="zh-TW" altLang="en-US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網站</a:t>
            </a:r>
            <a:r>
              <a:rPr lang="en-US" altLang="zh-TW" sz="1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設置臺灣產品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銷售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專區</a:t>
            </a:r>
            <a:endParaRPr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66700" lvl="1" indent="-174625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9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月於台灣經貿網新增建置印尼語機械行銷專區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23838" lvl="1" indent="-180975" algn="just" eaLnBrk="1" hangingPunct="1"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kumimoji="0" lang="zh-TW" altLang="en-US" sz="1600" b="1" u="sng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布建行銷通路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66700" lvl="1" indent="-174625" algn="just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於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印、越、緬、菲、馬通路設臺灣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產品展售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專區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案</a:t>
            </a:r>
            <a:endParaRPr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66700" lvl="1" indent="-174625" algn="just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8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月將率我商與日本大型商社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如豐田通商、住友商事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媒合洽談，爭取進入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其東協通路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66700" lvl="1" indent="-174625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已招募符合印尼大型通路商需求之潛力企業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</a:t>
            </a:r>
            <a:r>
              <a:rPr kumimoji="0"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9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月將帶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廠商拜訪通路商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如美妝通路</a:t>
            </a:r>
            <a:r>
              <a:rPr kumimoji="0" lang="en-US" altLang="zh-TW" sz="1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PT Pharos</a:t>
            </a:r>
            <a:r>
              <a:rPr kumimoji="0"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作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精準媒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合</a:t>
            </a:r>
            <a:endParaRPr kumimoji="0" lang="en-US" altLang="zh-TW" sz="1600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eaLnBrk="1" hangingPunct="1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ü"/>
              <a:defRPr/>
            </a:pPr>
            <a:endParaRPr kumimoji="0" lang="zh-TW" altLang="en-US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195263" indent="-195263" algn="just">
              <a:lnSpc>
                <a:spcPts val="2000"/>
              </a:lnSpc>
              <a:buFont typeface="Calibri" pitchFamily="34" charset="0"/>
              <a:buAutoNum type="arabicPeriod"/>
              <a:defRPr/>
            </a:pPr>
            <a:endParaRPr lang="zh-TW" altLang="en-US" sz="1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auto">
          <a:xfrm>
            <a:off x="6948488" y="801688"/>
            <a:ext cx="1295400" cy="431800"/>
          </a:xfrm>
          <a:prstGeom prst="rect">
            <a:avLst/>
          </a:prstGeom>
          <a:solidFill>
            <a:srgbClr val="E8D1FF"/>
          </a:solidFill>
          <a:ln>
            <a:solidFill>
              <a:schemeClr val="accent4">
                <a:lumMod val="75000"/>
              </a:schemeClr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kumimoji="0" lang="zh-TW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塑形象</a:t>
            </a:r>
          </a:p>
        </p:txBody>
      </p:sp>
      <p:sp>
        <p:nvSpPr>
          <p:cNvPr id="12" name="AutoShape 7"/>
          <p:cNvSpPr>
            <a:spLocks noChangeArrowheads="1"/>
          </p:cNvSpPr>
          <p:nvPr/>
        </p:nvSpPr>
        <p:spPr bwMode="auto">
          <a:xfrm>
            <a:off x="6300192" y="1376641"/>
            <a:ext cx="2735984" cy="52200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>
                  <a:alpha val="80000"/>
                </a:srgbClr>
              </a:gs>
              <a:gs pos="50000">
                <a:srgbClr val="FFFFFF"/>
              </a:gs>
              <a:gs pos="100000">
                <a:srgbClr val="FFCCFF"/>
              </a:gs>
            </a:gsLst>
            <a:lin ang="5400000" scaled="1"/>
          </a:gradFill>
          <a:ln>
            <a:noFill/>
          </a:ln>
          <a:effectLst>
            <a:outerShdw dist="38100" dir="2700000" algn="tl" rotWithShape="0">
              <a:srgbClr val="000000">
                <a:alpha val="39998"/>
              </a:srgbClr>
            </a:outerShdw>
          </a:effectLst>
        </p:spPr>
        <p:txBody>
          <a:bodyPr lIns="36000" rIns="36000"/>
          <a:lstStyle/>
          <a:p>
            <a:pPr marL="223838" indent="-180975" algn="just" eaLnBrk="1" hangingPunct="1">
              <a:buFont typeface="Wingdings" pitchFamily="2" charset="2"/>
              <a:buChar char="Ø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推動「臺灣產業形象廣宣計畫」運用整合行銷方式，提升臺灣產業國際形象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223838" indent="-180975" algn="just" eaLnBrk="1" hangingPunct="1">
              <a:buFont typeface="Wingdings" pitchFamily="2" charset="2"/>
              <a:buChar char="Ø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辦理創新行銷推廣活動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逾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20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項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</a:p>
          <a:p>
            <a:pPr marL="371475" lvl="1" indent="-201613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於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、越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</a:t>
            </a:r>
            <a:r>
              <a:rPr kumimoji="0"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緬購物中心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辦理臺灣優良產品體驗或快閃店活動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11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場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 eaLnBrk="1" hangingPunct="1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於印尼、越南辦理台灣精品優良產品愛心公益路跑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場、於緬甸辦理台灣精品音樂晚會</a:t>
            </a:r>
            <a:r>
              <a:rPr kumimoji="0" lang="en-US" altLang="zh-TW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</a:t>
            </a:r>
            <a:r>
              <a:rPr kumimoji="0"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場</a:t>
            </a:r>
            <a:endParaRPr kumimoji="0" lang="en-US" altLang="zh-TW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>
              <a:spcBef>
                <a:spcPts val="600"/>
              </a:spcBef>
              <a:buFont typeface="Wingdings" pitchFamily="2" charset="2"/>
              <a:buChar char="ü"/>
              <a:defRPr/>
            </a:pP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協助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產業公協會於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印、越、菲、緬專業</a:t>
            </a:r>
            <a:r>
              <a:rPr lang="zh-TW" altLang="en-US" sz="16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展廣宣臺灣產業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形象</a:t>
            </a:r>
            <a:r>
              <a:rPr lang="en-US" altLang="zh-TW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1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案</a:t>
            </a:r>
            <a:endParaRPr lang="zh-TW" altLang="en-US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371475" lvl="1" indent="-201613" algn="just" eaLnBrk="1" hangingPunct="1">
              <a:spcBef>
                <a:spcPts val="600"/>
              </a:spcBef>
              <a:buFont typeface="Wingdings" pitchFamily="2" charset="2"/>
              <a:buChar char="ü"/>
              <a:defRPr/>
            </a:pPr>
            <a:endParaRPr kumimoji="0" lang="zh-TW" altLang="en-US" sz="16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8112589" y="116632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5" name="Picture 4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977063" y="6492875"/>
            <a:ext cx="2133600" cy="365125"/>
          </a:xfrm>
        </p:spPr>
        <p:txBody>
          <a:bodyPr/>
          <a:lstStyle/>
          <a:p>
            <a:fld id="{4C28662F-E470-49D9-8E43-FED19B757F8B}" type="slidenum">
              <a:rPr lang="zh-TW" altLang="en-US" smtClean="0"/>
              <a:pPr/>
              <a:t>29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31658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7147714"/>
              </p:ext>
            </p:extLst>
          </p:nvPr>
        </p:nvGraphicFramePr>
        <p:xfrm>
          <a:off x="204387" y="2095153"/>
          <a:ext cx="8712968" cy="3931967"/>
        </p:xfrm>
        <a:graphic>
          <a:graphicData uri="http://schemas.openxmlformats.org/drawingml/2006/table">
            <a:tbl>
              <a:tblPr/>
              <a:tblGrid>
                <a:gridCol w="1595068"/>
                <a:gridCol w="1713710"/>
                <a:gridCol w="1113325"/>
                <a:gridCol w="4290865"/>
              </a:tblGrid>
              <a:tr h="74314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國家</a:t>
                      </a:r>
                      <a:endParaRPr kumimoji="1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累計投資金額</a:t>
                      </a:r>
                      <a:endParaRPr kumimoji="1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臺商投資累計排名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主要投資行業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66699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287.40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鋼鐵、成衣紡織、製鞋、機械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169.91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kern="1800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成衣紡織、機械、橡塑膠</a:t>
                      </a:r>
                      <a:r>
                        <a:rPr kumimoji="1" lang="en-US" altLang="zh-TW" sz="2000" b="0" i="0" u="none" strike="noStrike" kern="1800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000" b="0" i="0" u="none" strike="noStrike" kern="1800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含製鞋</a:t>
                      </a:r>
                      <a:r>
                        <a:rPr kumimoji="1" lang="en-US" altLang="zh-TW" sz="2000" b="0" i="0" u="none" strike="noStrike" kern="1800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139.50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電機電子、金屬、食品、化學、紡織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55546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118.41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電機電子、非金屬礦物質、紙製品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108.26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N/A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化學、電腦、電子及光學、金融保險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21.53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電機電子、貿易、食品、金融業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55546"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柬埔寨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10.50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房地產、農業開發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2" name="標題 3"/>
          <p:cNvSpPr txBox="1">
            <a:spLocks/>
          </p:cNvSpPr>
          <p:nvPr/>
        </p:nvSpPr>
        <p:spPr>
          <a:xfrm>
            <a:off x="0" y="112232"/>
            <a:ext cx="8568952" cy="9366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ct val="20000"/>
              </a:spcBef>
              <a:spcAft>
                <a:spcPts val="1200"/>
              </a:spcAft>
              <a:tabLst>
                <a:tab pos="3228975" algn="l"/>
              </a:tabLs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我對東協投資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現況</a:t>
            </a:r>
            <a:endParaRPr lang="zh-TW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539552" y="1052736"/>
            <a:ext cx="8377803" cy="93610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lIns="92075" tIns="46038" rIns="201600" bIns="46038"/>
          <a:lstStyle/>
          <a:p>
            <a:pPr marL="365125" indent="-365125" eaLnBrk="0" hangingPunct="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zh-TW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1952~2015</a:t>
            </a: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年上半年，我</a:t>
            </a:r>
            <a:r>
              <a:rPr lang="zh-TW" altLang="en-US" sz="2000" dirty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對東協投資</a:t>
            </a: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累計達</a:t>
            </a:r>
            <a:r>
              <a:rPr lang="en-US" altLang="zh-TW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855.51</a:t>
            </a: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</a:t>
            </a:r>
            <a:endParaRPr lang="en-US" altLang="zh-TW" sz="2000" dirty="0" smtClean="0">
              <a:solidFill>
                <a:srgbClr val="000066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365125" indent="-365125" eaLnBrk="0" hangingPunct="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我國居越南、泰國及馬來西亞外資前</a:t>
            </a:r>
            <a:r>
              <a:rPr lang="en-US" altLang="zh-TW" sz="2000" dirty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2000" dirty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</a:t>
            </a:r>
            <a:endParaRPr lang="zh-TW" altLang="en-US" sz="2000" dirty="0" smtClean="0">
              <a:solidFill>
                <a:srgbClr val="000066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091488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7514410" y="1691907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單位：億美元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79512" y="6025643"/>
            <a:ext cx="38779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資料來源：各駐東南亞經濟組、經濟部投資審議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委員會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222296" y="6568206"/>
            <a:ext cx="838200" cy="261938"/>
          </a:xfrm>
        </p:spPr>
        <p:txBody>
          <a:bodyPr/>
          <a:lstStyle/>
          <a:p>
            <a:pPr>
              <a:defRPr/>
            </a:pPr>
            <a:fld id="{2594855C-1BF7-4A82-9245-5939471F04E7}" type="slidenum">
              <a:rPr lang="en-US" altLang="zh-TW" smtClean="0"/>
              <a:pPr>
                <a:defRPr/>
              </a:pPr>
              <a:t>30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84835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11412137"/>
              </p:ext>
            </p:extLst>
          </p:nvPr>
        </p:nvGraphicFramePr>
        <p:xfrm>
          <a:off x="827584" y="1702835"/>
          <a:ext cx="7225706" cy="4176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7997"/>
                <a:gridCol w="809873"/>
                <a:gridCol w="1030747"/>
                <a:gridCol w="4207089"/>
              </a:tblGrid>
              <a:tr h="39834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累計投資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主要投資行業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398341"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件數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金額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b="1" dirty="0" smtClean="0">
                        <a:solidFill>
                          <a:schemeClr val="bg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2044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78.40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運輸工具製造業、金融保險業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  <a:endParaRPr lang="en-US" altLang="zh-TW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1511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28.14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電子業、批發零售業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  <a:endParaRPr lang="en-US" altLang="zh-TW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326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11.96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批發零售業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  <a:endParaRPr lang="en-US" altLang="zh-TW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586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1.20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批發及零售業、住宿及餐飲業</a:t>
                      </a:r>
                      <a:endParaRPr lang="en-US" altLang="zh-TW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272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1.17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  <a:sym typeface="Wingdings"/>
                        </a:rPr>
                        <a:t>住宿餐飲業、藝術、娛樂及休閒服務業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32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  <a:endParaRPr lang="en-US" altLang="zh-TW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364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0.59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房地產及服務業</a:t>
                      </a:r>
                      <a:endParaRPr lang="zh-TW" altLang="en-US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339752" y="273422"/>
            <a:ext cx="4185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20000"/>
              </a:spcBef>
              <a:spcAft>
                <a:spcPts val="1200"/>
              </a:spcAft>
              <a:tabLst>
                <a:tab pos="3228975" algn="l"/>
              </a:tabLs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東南亞主要國家對我投資情形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762000" y="5877272"/>
            <a:ext cx="24929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：經濟部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投資審議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委員會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678004" y="906115"/>
            <a:ext cx="89401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201600" bIns="46038"/>
          <a:lstStyle/>
          <a:p>
            <a:pPr marL="365125" indent="-365125" eaLnBrk="0" hangingPunct="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zh-TW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1952~2015</a:t>
            </a: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年上半年，東南亞對我投資累計達</a:t>
            </a:r>
            <a:r>
              <a:rPr lang="en-US" altLang="zh-TW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121.46</a:t>
            </a:r>
            <a:r>
              <a:rPr lang="zh-TW" altLang="en-US" sz="2000" dirty="0" smtClean="0">
                <a:solidFill>
                  <a:srgbClr val="00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</a:t>
            </a:r>
            <a:endParaRPr lang="en-US" altLang="zh-TW" sz="2000" dirty="0" smtClean="0">
              <a:solidFill>
                <a:srgbClr val="000066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8091488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695544" y="136436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單位：億美元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8662F-E470-49D9-8E43-FED19B757F8B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0931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20747445"/>
              </p:ext>
            </p:extLst>
          </p:nvPr>
        </p:nvGraphicFramePr>
        <p:xfrm>
          <a:off x="255563" y="725541"/>
          <a:ext cx="8568952" cy="58554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0053"/>
                <a:gridCol w="576064"/>
                <a:gridCol w="2016224"/>
                <a:gridCol w="5116611"/>
              </a:tblGrid>
              <a:tr h="2533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國家別</a:t>
                      </a:r>
                      <a:endParaRPr kumimoji="0" lang="zh-TW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據點</a:t>
                      </a:r>
                      <a:endParaRPr lang="en-US" altLang="zh-TW" sz="1400" kern="100" dirty="0" smtClean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設立型式</a:t>
                      </a:r>
                      <a:endParaRPr lang="zh-TW" sz="1400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可承作之業務</a:t>
                      </a:r>
                      <a:endParaRPr lang="zh-TW" sz="1400" kern="1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70748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新加坡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持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whole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sale bank</a:t>
                      </a:r>
                      <a:r>
                        <a:rPr lang="zh-TW" altLang="en-US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執照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)3</a:t>
                      </a:r>
                      <a:r>
                        <a:rPr lang="zh-TW" altLang="en-US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baseline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持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Offshore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bank</a:t>
                      </a:r>
                      <a:r>
                        <a:rPr lang="zh-TW" altLang="en-US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執照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)8</a:t>
                      </a:r>
                      <a:r>
                        <a:rPr lang="zh-TW" altLang="en-US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 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家開業中</a:t>
                      </a:r>
                      <a:r>
                        <a:rPr lang="en-US" altLang="zh-TW" sz="1400" kern="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Wholesale bank</a:t>
                      </a:r>
                      <a:r>
                        <a:rPr lang="zh-TW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從事相當於全業銀行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(full bank)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業務，惟不得從事新加坡幣零售業務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Offshore</a:t>
                      </a:r>
                      <a:r>
                        <a:rPr lang="en-US" altLang="zh-TW" sz="1400" b="1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bank</a:t>
                      </a:r>
                      <a:r>
                        <a:rPr lang="zh-TW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不得辦理新加坡居民新加坡幣存款，業務經營以非居民存款、外幣存匯款、國際聯貸、企金授信及進出口貿易融資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為主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48072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泰國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(5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據點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家籌備中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放款、存款、外匯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進口開狀、託收、出口押匯、託收業務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及匯兌等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蒐集金融資訊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41877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馬來西亞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endParaRPr lang="zh-TW" altLang="zh-TW" sz="1400" b="1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納閔島境外分行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家開業中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  <a:ea typeface="新細明體" charset="-12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境外分行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本國貨幣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馬幣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以外之外幣金融業務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kumimoji="0" lang="zh-TW" altLang="en-US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蒐集金融資訊</a:t>
                      </a:r>
                      <a:endParaRPr kumimoji="0" lang="en-US" altLang="zh-TW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/>
                </a:tc>
              </a:tr>
              <a:tr h="661055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印尼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據點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承作與印尼本地銀行相同之業務，包括存放款、個人理財、信用貸款、消費性金融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個人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&amp;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企業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、信用狀及外幣操作等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商情蒐集及業務聯繫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08112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菲律賓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家開業中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(full bank 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OBU1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披索及美元存放款、發行信用卡、融資貸款及匯款等業務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可從事披索及美元存放款及融資貸款業務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(OBU)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從事菲幣以外銀行業務，含存款業務、放款業務、進口、出口及匯兌業務、國際聯貸業務、有價證券投資及國際金融業務等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39663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越南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55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家開業中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(35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據點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法人存放款、匯兌等業務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蒐集金融資訊、維繫與當地銀行關係、提供客戶諮詢與服務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62815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柬埔寨</a:t>
                      </a:r>
                      <a:endParaRPr kumimoji="0" lang="zh-TW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34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家支行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子行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(25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據點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分行、子行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各項存放款、匯款服務，進出口貿易融資、外匯業務、商業貸款等</a:t>
                      </a:r>
                      <a:endParaRPr lang="en-US" altLang="zh-TW" sz="14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蒐集商業資訊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87961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緬甸</a:t>
                      </a:r>
                      <a:endParaRPr kumimoji="0" lang="zh-TW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indent="0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(9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家籌備中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辦事處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zh-TW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蒐集當地商情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49932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kumimoji="0" lang="zh-TW" altLang="en-US" sz="14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寮國</a:t>
                      </a:r>
                      <a:endParaRPr kumimoji="0" lang="zh-TW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sz="1400" b="1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7800" indent="-177800" algn="l" defTabSz="914400" rtl="0" eaLnBrk="1" latinLnBrk="0" hangingPunct="1">
                        <a:lnSpc>
                          <a:spcPts val="15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en-US" altLang="zh-TW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家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分行</a:t>
                      </a:r>
                      <a:r>
                        <a:rPr lang="zh-TW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存款、放款、進出口及匯兌業務</a:t>
                      </a:r>
                      <a:endParaRPr lang="en-US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3"/>
          <p:cNvSpPr txBox="1">
            <a:spLocks/>
          </p:cNvSpPr>
          <p:nvPr/>
        </p:nvSpPr>
        <p:spPr>
          <a:xfrm>
            <a:off x="255563" y="-99392"/>
            <a:ext cx="8568952" cy="9366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ct val="20000"/>
              </a:spcBef>
              <a:spcAft>
                <a:spcPts val="1200"/>
              </a:spcAft>
              <a:tabLst>
                <a:tab pos="3228975" algn="l"/>
              </a:tabLst>
              <a:defRPr/>
            </a:pP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我投資東南亞銀行業現況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8091488" y="188640"/>
            <a:ext cx="82586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sz="20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endParaRPr lang="zh-TW" altLang="en-US" sz="20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55563" y="6581001"/>
            <a:ext cx="32624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資料來源：各駐東南亞經濟組、金管會銀行局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>
          <a:xfrm>
            <a:off x="8297416" y="6581001"/>
            <a:ext cx="838200" cy="261938"/>
          </a:xfrm>
        </p:spPr>
        <p:txBody>
          <a:bodyPr/>
          <a:lstStyle/>
          <a:p>
            <a:pPr>
              <a:defRPr/>
            </a:pPr>
            <a:fld id="{2594855C-1BF7-4A82-9245-5939471F04E7}" type="slidenum">
              <a:rPr lang="en-US" altLang="zh-TW" smtClean="0"/>
              <a:pPr>
                <a:defRPr/>
              </a:pPr>
              <a:t>32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58440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回顧">
    <a:dk1>
      <a:srgbClr val="000000"/>
    </a:dk1>
    <a:lt1>
      <a:sysClr val="window" lastClr="FFFFFF"/>
    </a:lt1>
    <a:dk2>
      <a:srgbClr val="637052"/>
    </a:dk2>
    <a:lt2>
      <a:srgbClr val="CCDDEA"/>
    </a:lt2>
    <a:accent1>
      <a:srgbClr val="E48312"/>
    </a:accent1>
    <a:accent2>
      <a:srgbClr val="BD582C"/>
    </a:accent2>
    <a:accent3>
      <a:srgbClr val="865640"/>
    </a:accent3>
    <a:accent4>
      <a:srgbClr val="9B8357"/>
    </a:accent4>
    <a:accent5>
      <a:srgbClr val="C2BC80"/>
    </a:accent5>
    <a:accent6>
      <a:srgbClr val="94A088"/>
    </a:accent6>
    <a:hlink>
      <a:srgbClr val="2998E3"/>
    </a:hlink>
    <a:folHlink>
      <a:srgbClr val="8C8C8C"/>
    </a:folHlink>
  </a:clrScheme>
  <a:fontScheme name="回顧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回顧">
    <a:fillStyleLst>
      <a:solidFill>
        <a:schemeClr val="phClr"/>
      </a:solidFill>
      <a:gradFill rotWithShape="1">
        <a:gsLst>
          <a:gs pos="0">
            <a:schemeClr val="phClr">
              <a:tint val="65000"/>
              <a:shade val="92000"/>
              <a:satMod val="130000"/>
            </a:schemeClr>
          </a:gs>
          <a:gs pos="45000">
            <a:schemeClr val="phClr">
              <a:tint val="60000"/>
              <a:shade val="99000"/>
              <a:satMod val="120000"/>
            </a:schemeClr>
          </a:gs>
          <a:gs pos="100000">
            <a:schemeClr val="phClr">
              <a:tint val="55000"/>
              <a:satMod val="140000"/>
            </a:schemeClr>
          </a:gs>
        </a:gsLst>
        <a:path path="circle">
          <a:fillToRect l="100000" t="100000" r="100000" b="100000"/>
        </a:path>
      </a:gradFill>
      <a:gradFill rotWithShape="1">
        <a:gsLst>
          <a:gs pos="0">
            <a:schemeClr val="phClr">
              <a:shade val="85000"/>
              <a:satMod val="130000"/>
            </a:schemeClr>
          </a:gs>
          <a:gs pos="34000">
            <a:schemeClr val="phClr">
              <a:shade val="87000"/>
              <a:satMod val="125000"/>
            </a:schemeClr>
          </a:gs>
          <a:gs pos="70000">
            <a:schemeClr val="phClr">
              <a:tint val="100000"/>
              <a:shade val="90000"/>
              <a:satMod val="130000"/>
            </a:schemeClr>
          </a:gs>
          <a:gs pos="100000">
            <a:schemeClr val="phClr">
              <a:tint val="100000"/>
              <a:shade val="100000"/>
              <a:satMod val="110000"/>
            </a:schemeClr>
          </a:gs>
        </a:gsLst>
        <a:path path="circle">
          <a:fillToRect l="100000" t="100000" r="100000" b="100000"/>
        </a:path>
      </a:gradFill>
    </a:fillStyleLst>
    <a:lnStyleLst>
      <a:ln w="12700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38100" dist="25400" dir="2700000" algn="br" rotWithShape="0">
            <a:srgbClr val="000000">
              <a:alpha val="60000"/>
            </a:srgbClr>
          </a:outerShdw>
        </a:effectLst>
      </a:effectStyle>
      <a:effectStyle>
        <a:effectLst>
          <a:outerShdw blurRad="4445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9800000"/>
          </a:lightRig>
        </a:scene3d>
        <a:sp3d prstMaterial="flat">
          <a:bevelT w="25400" h="31750"/>
        </a:sp3d>
      </a:effectStyle>
    </a:effectStyleLst>
    <a:bgFillStyleLst>
      <a:solidFill>
        <a:schemeClr val="phClr"/>
      </a:solidFill>
      <a:solidFill>
        <a:schemeClr val="phClr">
          <a:tint val="90000"/>
          <a:shade val="97000"/>
          <a:satMod val="130000"/>
        </a:schemeClr>
      </a:solidFill>
      <a:gradFill rotWithShape="1">
        <a:gsLst>
          <a:gs pos="0">
            <a:schemeClr val="phClr">
              <a:tint val="96000"/>
              <a:shade val="99000"/>
              <a:satMod val="140000"/>
            </a:schemeClr>
          </a:gs>
          <a:gs pos="65000">
            <a:schemeClr val="phClr">
              <a:tint val="100000"/>
              <a:shade val="80000"/>
              <a:satMod val="130000"/>
            </a:schemeClr>
          </a:gs>
          <a:gs pos="100000">
            <a:schemeClr val="phClr">
              <a:tint val="100000"/>
              <a:shade val="48000"/>
              <a:satMod val="120000"/>
            </a:schemeClr>
          </a:gs>
        </a:gsLst>
        <a:lin ang="162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2874</TotalTime>
  <Words>6346</Words>
  <Application>Microsoft Office PowerPoint</Application>
  <PresentationFormat>如螢幕大小 (4:3)</PresentationFormat>
  <Paragraphs>827</Paragraphs>
  <Slides>32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32</vt:i4>
      </vt:variant>
    </vt:vector>
  </HeadingPairs>
  <TitlesOfParts>
    <vt:vector size="33" baseType="lpstr">
      <vt:lpstr>Office 佈景主題</vt:lpstr>
      <vt:lpstr>新興市場經貿拓展—東南亞</vt:lpstr>
      <vt:lpstr>大綱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二、創新聯合海外行銷，帶動MIT消費品在印尼越南驚豔快閃</vt:lpstr>
      <vt:lpstr>投影片 14</vt:lpstr>
      <vt:lpstr>四、推動中小企業出口客製服務-發掘潛力中小企業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簡 報 完 畢</vt:lpstr>
      <vt:lpstr>投影片 25</vt:lpstr>
      <vt:lpstr>投影片 26</vt:lpstr>
      <vt:lpstr>投影片 27</vt:lpstr>
      <vt:lpstr>投影片 28</vt:lpstr>
      <vt:lpstr>投影片 29</vt:lpstr>
      <vt:lpstr>投影片 30</vt:lpstr>
      <vt:lpstr>投影片 31</vt:lpstr>
      <vt:lpstr>投影片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新興市場經貿拓展—東南亞</dc:title>
  <dc:creator>楊馥如</dc:creator>
  <cp:lastModifiedBy>新聞傳播處新聞發布與聯繫科黃宇萱</cp:lastModifiedBy>
  <cp:revision>209</cp:revision>
  <cp:lastPrinted>2015-08-10T12:00:10Z</cp:lastPrinted>
  <dcterms:created xsi:type="dcterms:W3CDTF">2015-08-07T03:02:37Z</dcterms:created>
  <dcterms:modified xsi:type="dcterms:W3CDTF">2015-08-12T09:50:34Z</dcterms:modified>
</cp:coreProperties>
</file>