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  <p:sldMasterId id="2147483660" r:id="rId2"/>
    <p:sldMasterId id="2147483673" r:id="rId3"/>
  </p:sldMasterIdLst>
  <p:notesMasterIdLst>
    <p:notesMasterId r:id="rId23"/>
  </p:notesMasterIdLst>
  <p:sldIdLst>
    <p:sldId id="276" r:id="rId4"/>
    <p:sldId id="277" r:id="rId5"/>
    <p:sldId id="304" r:id="rId6"/>
    <p:sldId id="305" r:id="rId7"/>
    <p:sldId id="306" r:id="rId8"/>
    <p:sldId id="280" r:id="rId9"/>
    <p:sldId id="281" r:id="rId10"/>
    <p:sldId id="299" r:id="rId11"/>
    <p:sldId id="300" r:id="rId12"/>
    <p:sldId id="282" r:id="rId13"/>
    <p:sldId id="298" r:id="rId14"/>
    <p:sldId id="284" r:id="rId15"/>
    <p:sldId id="303" r:id="rId16"/>
    <p:sldId id="286" r:id="rId17"/>
    <p:sldId id="287" r:id="rId18"/>
    <p:sldId id="288" r:id="rId19"/>
    <p:sldId id="294" r:id="rId20"/>
    <p:sldId id="295" r:id="rId21"/>
    <p:sldId id="297" r:id="rId22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9900"/>
    <a:srgbClr val="0000FF"/>
    <a:srgbClr val="66FF33"/>
    <a:srgbClr val="66FF66"/>
    <a:srgbClr val="FFDC6D"/>
    <a:srgbClr val="336600"/>
    <a:srgbClr val="33CC33"/>
    <a:srgbClr val="FF33CC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52" autoAdjust="0"/>
  </p:normalViewPr>
  <p:slideViewPr>
    <p:cSldViewPr>
      <p:cViewPr>
        <p:scale>
          <a:sx n="70" d="100"/>
          <a:sy n="70" d="100"/>
        </p:scale>
        <p:origin x="-1738" y="-30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00BA3B-77DA-4797-8D2A-A20382F3B82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952D5AFB-ABAA-437D-A2B4-F01B2AA269A6}">
      <dgm:prSet phldrT="[文字]" custT="1"/>
      <dgm:spPr>
        <a:xfrm>
          <a:off x="468124" y="310435"/>
          <a:ext cx="6159146" cy="621267"/>
        </a:xfrm>
        <a:noFill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zh-TW" altLang="en-US" sz="3600" b="1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推動目的</a:t>
          </a:r>
          <a:endParaRPr lang="zh-TW" altLang="en-US" sz="3600" b="1" dirty="0"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C6E445F8-BF52-43FF-A03A-1EA3C506EE2F}" type="parTrans" cxnId="{AFF9088C-31AD-4429-A838-EB37EEFEF3E3}">
      <dgm:prSet/>
      <dgm:spPr/>
      <dgm:t>
        <a:bodyPr/>
        <a:lstStyle/>
        <a:p>
          <a:endParaRPr lang="zh-TW" altLang="en-US" sz="30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6F39889-2BD8-4955-B78E-CDE60029CD6A}" type="sibTrans" cxnId="{AFF9088C-31AD-4429-A838-EB37EEFEF3E3}">
      <dgm:prSet/>
      <dgm:spPr>
        <a:xfrm>
          <a:off x="-5617729" y="-859990"/>
          <a:ext cx="6688533" cy="6688533"/>
        </a:xfrm>
      </dgm:spPr>
      <dgm:t>
        <a:bodyPr/>
        <a:lstStyle/>
        <a:p>
          <a:endParaRPr lang="zh-TW" altLang="en-US" sz="30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118F023-5E20-4F63-9403-7907FD456883}">
      <dgm:prSet phldrT="[文字]" custT="1"/>
      <dgm:spPr>
        <a:xfrm>
          <a:off x="913306" y="3105245"/>
          <a:ext cx="5713964" cy="621267"/>
        </a:xfrm>
        <a:noFill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zh-TW" altLang="en-US" sz="36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預期目標</a:t>
          </a:r>
          <a:endParaRPr lang="zh-TW" altLang="en-US" sz="3600" b="1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431EE3C7-691C-4AD1-A703-FFF8B193E23B}" type="parTrans" cxnId="{A09CDD5D-5BCD-4A44-B6EA-910A6AB7B3A1}">
      <dgm:prSet/>
      <dgm:spPr/>
      <dgm:t>
        <a:bodyPr/>
        <a:lstStyle/>
        <a:p>
          <a:endParaRPr lang="zh-TW" altLang="en-US" sz="30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1701A17-DDD5-48D2-878E-413CF0EC11DF}" type="sibTrans" cxnId="{A09CDD5D-5BCD-4A44-B6EA-910A6AB7B3A1}">
      <dgm:prSet/>
      <dgm:spPr/>
      <dgm:t>
        <a:bodyPr/>
        <a:lstStyle/>
        <a:p>
          <a:endParaRPr lang="zh-TW" altLang="en-US" sz="30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F6C01EC-3D58-443A-BA8B-3075CE1E2FAF}">
      <dgm:prSet phldrT="[文字]" custT="1"/>
      <dgm:spPr>
        <a:xfrm>
          <a:off x="913306" y="1242038"/>
          <a:ext cx="5713964" cy="621267"/>
        </a:xfrm>
        <a:noFill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zh-TW" altLang="en-US" sz="36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塑膠減量推動現況</a:t>
          </a:r>
          <a:endParaRPr lang="zh-TW" altLang="en-US" sz="3600" b="1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F09B1496-9E85-48C4-825B-D8149CD705ED}" type="parTrans" cxnId="{645B2421-2F6B-418F-9C75-CC917C626C1F}">
      <dgm:prSet/>
      <dgm:spPr/>
      <dgm:t>
        <a:bodyPr/>
        <a:lstStyle/>
        <a:p>
          <a:endParaRPr lang="zh-TW" altLang="en-US" sz="30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7449285-6076-4DC5-82E1-08F471E2622A}" type="sibTrans" cxnId="{645B2421-2F6B-418F-9C75-CC917C626C1F}">
      <dgm:prSet/>
      <dgm:spPr/>
      <dgm:t>
        <a:bodyPr/>
        <a:lstStyle/>
        <a:p>
          <a:endParaRPr lang="zh-TW" altLang="en-US" sz="30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99389A7-9CC2-49C6-9B5F-4E62A4ECE286}">
      <dgm:prSet phldrT="[文字]" custT="1"/>
      <dgm:spPr>
        <a:xfrm>
          <a:off x="913306" y="1242038"/>
          <a:ext cx="5713964" cy="621267"/>
        </a:xfrm>
        <a:noFill/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r>
            <a:rPr lang="zh-TW" altLang="en-US" sz="36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擴大管制對象與推動方式</a:t>
          </a:r>
          <a:endParaRPr lang="zh-TW" altLang="en-US" sz="3600" b="1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9E7564E8-C08F-4CE6-95F6-069E23417257}" type="parTrans" cxnId="{EED69521-4B50-443C-850E-1C5B90858E18}">
      <dgm:prSet/>
      <dgm:spPr/>
      <dgm:t>
        <a:bodyPr/>
        <a:lstStyle/>
        <a:p>
          <a:endParaRPr lang="zh-TW" altLang="en-US" sz="30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45ED1B8-307C-44A7-887D-2838DD09D1D3}" type="sibTrans" cxnId="{EED69521-4B50-443C-850E-1C5B90858E18}">
      <dgm:prSet/>
      <dgm:spPr/>
      <dgm:t>
        <a:bodyPr/>
        <a:lstStyle/>
        <a:p>
          <a:endParaRPr lang="zh-TW" altLang="en-US" sz="30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4998077-AEB4-4DDC-A288-DD3E19E3E70E}" type="pres">
      <dgm:prSet presAssocID="{A000BA3B-77DA-4797-8D2A-A20382F3B82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93311746-A3F4-46F0-8EC7-C258A210DC86}" type="pres">
      <dgm:prSet presAssocID="{A000BA3B-77DA-4797-8D2A-A20382F3B82C}" presName="Name1" presStyleCnt="0"/>
      <dgm:spPr/>
      <dgm:t>
        <a:bodyPr/>
        <a:lstStyle/>
        <a:p>
          <a:endParaRPr lang="zh-TW" altLang="en-US"/>
        </a:p>
      </dgm:t>
    </dgm:pt>
    <dgm:pt modelId="{DA26301D-EAEC-482C-B384-3ACB8543D7AC}" type="pres">
      <dgm:prSet presAssocID="{A000BA3B-77DA-4797-8D2A-A20382F3B82C}" presName="cycle" presStyleCnt="0"/>
      <dgm:spPr/>
      <dgm:t>
        <a:bodyPr/>
        <a:lstStyle/>
        <a:p>
          <a:endParaRPr lang="zh-TW" altLang="en-US"/>
        </a:p>
      </dgm:t>
    </dgm:pt>
    <dgm:pt modelId="{DF3E0FCE-5868-4C45-A7D7-CADCB40F545C}" type="pres">
      <dgm:prSet presAssocID="{A000BA3B-77DA-4797-8D2A-A20382F3B82C}" presName="srcNode" presStyleLbl="node1" presStyleIdx="0" presStyleCnt="4"/>
      <dgm:spPr/>
      <dgm:t>
        <a:bodyPr/>
        <a:lstStyle/>
        <a:p>
          <a:endParaRPr lang="zh-TW" altLang="en-US"/>
        </a:p>
      </dgm:t>
    </dgm:pt>
    <dgm:pt modelId="{8D2C1664-23DA-48E1-B380-90867DEDE8DA}" type="pres">
      <dgm:prSet presAssocID="{A000BA3B-77DA-4797-8D2A-A20382F3B82C}" presName="conn" presStyleLbl="parChTrans1D2" presStyleIdx="0" presStyleCnt="1"/>
      <dgm:spPr>
        <a:prstGeom prst="blockArc">
          <a:avLst>
            <a:gd name="adj1" fmla="val 18900000"/>
            <a:gd name="adj2" fmla="val 2700000"/>
            <a:gd name="adj3" fmla="val 323"/>
          </a:avLst>
        </a:prstGeom>
      </dgm:spPr>
      <dgm:t>
        <a:bodyPr/>
        <a:lstStyle/>
        <a:p>
          <a:endParaRPr lang="zh-TW" altLang="en-US"/>
        </a:p>
      </dgm:t>
    </dgm:pt>
    <dgm:pt modelId="{117B21CA-A95D-41D7-AA73-6DC4A857BA21}" type="pres">
      <dgm:prSet presAssocID="{A000BA3B-77DA-4797-8D2A-A20382F3B82C}" presName="extraNode" presStyleLbl="node1" presStyleIdx="0" presStyleCnt="4"/>
      <dgm:spPr/>
      <dgm:t>
        <a:bodyPr/>
        <a:lstStyle/>
        <a:p>
          <a:endParaRPr lang="zh-TW" altLang="en-US"/>
        </a:p>
      </dgm:t>
    </dgm:pt>
    <dgm:pt modelId="{0A797754-0BA3-4453-B92E-BD5072DFF3A3}" type="pres">
      <dgm:prSet presAssocID="{A000BA3B-77DA-4797-8D2A-A20382F3B82C}" presName="dstNode" presStyleLbl="node1" presStyleIdx="0" presStyleCnt="4"/>
      <dgm:spPr/>
      <dgm:t>
        <a:bodyPr/>
        <a:lstStyle/>
        <a:p>
          <a:endParaRPr lang="zh-TW" altLang="en-US"/>
        </a:p>
      </dgm:t>
    </dgm:pt>
    <dgm:pt modelId="{C78878C7-DC58-4DBC-BD56-E4B768E77241}" type="pres">
      <dgm:prSet presAssocID="{952D5AFB-ABAA-437D-A2B4-F01B2AA269A6}" presName="text_1" presStyleLbl="node1" presStyleIdx="0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  <dgm:pt modelId="{1B91522C-507C-4F3E-AA5F-8452EF34B978}" type="pres">
      <dgm:prSet presAssocID="{952D5AFB-ABAA-437D-A2B4-F01B2AA269A6}" presName="accent_1" presStyleCnt="0"/>
      <dgm:spPr/>
      <dgm:t>
        <a:bodyPr/>
        <a:lstStyle/>
        <a:p>
          <a:endParaRPr lang="zh-TW" altLang="en-US"/>
        </a:p>
      </dgm:t>
    </dgm:pt>
    <dgm:pt modelId="{FAA86DA2-B01D-4407-882E-2C91405B8923}" type="pres">
      <dgm:prSet presAssocID="{952D5AFB-ABAA-437D-A2B4-F01B2AA269A6}" presName="accentRepeatNode" presStyleLbl="solidFgAcc1" presStyleIdx="0" presStyleCnt="4"/>
      <dgm:spPr>
        <a:xfrm>
          <a:off x="79831" y="232776"/>
          <a:ext cx="776584" cy="776584"/>
        </a:xfrm>
        <a:prstGeom prst="ellipse">
          <a:avLst/>
        </a:prstGeom>
      </dgm:spPr>
      <dgm:t>
        <a:bodyPr/>
        <a:lstStyle/>
        <a:p>
          <a:endParaRPr lang="zh-TW" altLang="en-US"/>
        </a:p>
      </dgm:t>
    </dgm:pt>
    <dgm:pt modelId="{B4CA3BC4-D745-43EE-84EF-6DDDB8957598}" type="pres">
      <dgm:prSet presAssocID="{AF6C01EC-3D58-443A-BA8B-3075CE1E2FA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366CD1B-1619-48CC-A9F5-4EE704402448}" type="pres">
      <dgm:prSet presAssocID="{AF6C01EC-3D58-443A-BA8B-3075CE1E2FAF}" presName="accent_2" presStyleCnt="0"/>
      <dgm:spPr/>
    </dgm:pt>
    <dgm:pt modelId="{1A71C003-D878-450E-A2B1-A9AB2179087E}" type="pres">
      <dgm:prSet presAssocID="{AF6C01EC-3D58-443A-BA8B-3075CE1E2FAF}" presName="accentRepeatNode" presStyleLbl="solidFgAcc1" presStyleIdx="1" presStyleCnt="4"/>
      <dgm:spPr/>
      <dgm:t>
        <a:bodyPr/>
        <a:lstStyle/>
        <a:p>
          <a:endParaRPr lang="zh-TW" altLang="en-US"/>
        </a:p>
      </dgm:t>
    </dgm:pt>
    <dgm:pt modelId="{CCA68D86-53F1-458A-A763-D01E5399C6F4}" type="pres">
      <dgm:prSet presAssocID="{F99389A7-9CC2-49C6-9B5F-4E62A4ECE286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9D8AC9-F1BB-49E6-B0D0-49D6BEB3242F}" type="pres">
      <dgm:prSet presAssocID="{F99389A7-9CC2-49C6-9B5F-4E62A4ECE286}" presName="accent_3" presStyleCnt="0"/>
      <dgm:spPr/>
    </dgm:pt>
    <dgm:pt modelId="{904D5B51-BE74-4E39-8CB7-84FD8DB26AD4}" type="pres">
      <dgm:prSet presAssocID="{F99389A7-9CC2-49C6-9B5F-4E62A4ECE286}" presName="accentRepeatNode" presStyleLbl="solidFgAcc1" presStyleIdx="2" presStyleCnt="4"/>
      <dgm:spPr/>
      <dgm:t>
        <a:bodyPr/>
        <a:lstStyle/>
        <a:p>
          <a:endParaRPr lang="zh-TW" altLang="en-US"/>
        </a:p>
      </dgm:t>
    </dgm:pt>
    <dgm:pt modelId="{967C0880-7CEC-4C83-BC1E-4EB4358FF800}" type="pres">
      <dgm:prSet presAssocID="{3118F023-5E20-4F63-9403-7907FD456883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F51E6AA-17F9-424A-A9F9-5F716A7ADAF9}" type="pres">
      <dgm:prSet presAssocID="{3118F023-5E20-4F63-9403-7907FD456883}" presName="accent_4" presStyleCnt="0"/>
      <dgm:spPr/>
    </dgm:pt>
    <dgm:pt modelId="{615697AE-28EB-4999-9D74-DF2124BCD984}" type="pres">
      <dgm:prSet presAssocID="{3118F023-5E20-4F63-9403-7907FD456883}" presName="accentRepeatNode" presStyleLbl="solidFgAcc1" presStyleIdx="3" presStyleCnt="4"/>
      <dgm:spPr>
        <a:xfrm>
          <a:off x="525014" y="3027587"/>
          <a:ext cx="776584" cy="776584"/>
        </a:xfrm>
        <a:prstGeom prst="ellipse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2E2F2D8F-AD91-4F71-95C0-4A41C6747E38}" type="presOf" srcId="{A000BA3B-77DA-4797-8D2A-A20382F3B82C}" destId="{44998077-AEB4-4DDC-A288-DD3E19E3E70E}" srcOrd="0" destOrd="0" presId="urn:microsoft.com/office/officeart/2008/layout/VerticalCurvedList"/>
    <dgm:cxn modelId="{EED69521-4B50-443C-850E-1C5B90858E18}" srcId="{A000BA3B-77DA-4797-8D2A-A20382F3B82C}" destId="{F99389A7-9CC2-49C6-9B5F-4E62A4ECE286}" srcOrd="2" destOrd="0" parTransId="{9E7564E8-C08F-4CE6-95F6-069E23417257}" sibTransId="{F45ED1B8-307C-44A7-887D-2838DD09D1D3}"/>
    <dgm:cxn modelId="{AFF9088C-31AD-4429-A838-EB37EEFEF3E3}" srcId="{A000BA3B-77DA-4797-8D2A-A20382F3B82C}" destId="{952D5AFB-ABAA-437D-A2B4-F01B2AA269A6}" srcOrd="0" destOrd="0" parTransId="{C6E445F8-BF52-43FF-A03A-1EA3C506EE2F}" sibTransId="{76F39889-2BD8-4955-B78E-CDE60029CD6A}"/>
    <dgm:cxn modelId="{A09CDD5D-5BCD-4A44-B6EA-910A6AB7B3A1}" srcId="{A000BA3B-77DA-4797-8D2A-A20382F3B82C}" destId="{3118F023-5E20-4F63-9403-7907FD456883}" srcOrd="3" destOrd="0" parTransId="{431EE3C7-691C-4AD1-A703-FFF8B193E23B}" sibTransId="{D1701A17-DDD5-48D2-878E-413CF0EC11DF}"/>
    <dgm:cxn modelId="{6F90C180-35CF-40C1-A52F-E9CEF848BA21}" type="presOf" srcId="{F99389A7-9CC2-49C6-9B5F-4E62A4ECE286}" destId="{CCA68D86-53F1-458A-A763-D01E5399C6F4}" srcOrd="0" destOrd="0" presId="urn:microsoft.com/office/officeart/2008/layout/VerticalCurvedList"/>
    <dgm:cxn modelId="{6488D443-3550-44B1-AD64-C2BE3AA1D324}" type="presOf" srcId="{76F39889-2BD8-4955-B78E-CDE60029CD6A}" destId="{8D2C1664-23DA-48E1-B380-90867DEDE8DA}" srcOrd="0" destOrd="0" presId="urn:microsoft.com/office/officeart/2008/layout/VerticalCurvedList"/>
    <dgm:cxn modelId="{A24E8070-DF3B-4784-B0A0-E5E70027E3B6}" type="presOf" srcId="{952D5AFB-ABAA-437D-A2B4-F01B2AA269A6}" destId="{C78878C7-DC58-4DBC-BD56-E4B768E77241}" srcOrd="0" destOrd="0" presId="urn:microsoft.com/office/officeart/2008/layout/VerticalCurvedList"/>
    <dgm:cxn modelId="{A7B93DC3-D43F-4F2B-9E2E-E20B5239ABD4}" type="presOf" srcId="{3118F023-5E20-4F63-9403-7907FD456883}" destId="{967C0880-7CEC-4C83-BC1E-4EB4358FF800}" srcOrd="0" destOrd="0" presId="urn:microsoft.com/office/officeart/2008/layout/VerticalCurvedList"/>
    <dgm:cxn modelId="{0A7671D9-63F4-4E09-AD5A-C4BBD38C2F59}" type="presOf" srcId="{AF6C01EC-3D58-443A-BA8B-3075CE1E2FAF}" destId="{B4CA3BC4-D745-43EE-84EF-6DDDB8957598}" srcOrd="0" destOrd="0" presId="urn:microsoft.com/office/officeart/2008/layout/VerticalCurvedList"/>
    <dgm:cxn modelId="{645B2421-2F6B-418F-9C75-CC917C626C1F}" srcId="{A000BA3B-77DA-4797-8D2A-A20382F3B82C}" destId="{AF6C01EC-3D58-443A-BA8B-3075CE1E2FAF}" srcOrd="1" destOrd="0" parTransId="{F09B1496-9E85-48C4-825B-D8149CD705ED}" sibTransId="{57449285-6076-4DC5-82E1-08F471E2622A}"/>
    <dgm:cxn modelId="{6EF0DF52-E9F9-4851-BDCD-AD1C67063BBA}" type="presParOf" srcId="{44998077-AEB4-4DDC-A288-DD3E19E3E70E}" destId="{93311746-A3F4-46F0-8EC7-C258A210DC86}" srcOrd="0" destOrd="0" presId="urn:microsoft.com/office/officeart/2008/layout/VerticalCurvedList"/>
    <dgm:cxn modelId="{F7F845DE-A783-4905-9045-CAF053BF472B}" type="presParOf" srcId="{93311746-A3F4-46F0-8EC7-C258A210DC86}" destId="{DA26301D-EAEC-482C-B384-3ACB8543D7AC}" srcOrd="0" destOrd="0" presId="urn:microsoft.com/office/officeart/2008/layout/VerticalCurvedList"/>
    <dgm:cxn modelId="{68F73B3C-30B9-4A04-96AB-3AD764F1C8A4}" type="presParOf" srcId="{DA26301D-EAEC-482C-B384-3ACB8543D7AC}" destId="{DF3E0FCE-5868-4C45-A7D7-CADCB40F545C}" srcOrd="0" destOrd="0" presId="urn:microsoft.com/office/officeart/2008/layout/VerticalCurvedList"/>
    <dgm:cxn modelId="{CE3A2B47-8CDD-4E9A-9FA7-233B190B1F15}" type="presParOf" srcId="{DA26301D-EAEC-482C-B384-3ACB8543D7AC}" destId="{8D2C1664-23DA-48E1-B380-90867DEDE8DA}" srcOrd="1" destOrd="0" presId="urn:microsoft.com/office/officeart/2008/layout/VerticalCurvedList"/>
    <dgm:cxn modelId="{CE9495B9-DA9F-4E83-A7EA-B8F3E31413D1}" type="presParOf" srcId="{DA26301D-EAEC-482C-B384-3ACB8543D7AC}" destId="{117B21CA-A95D-41D7-AA73-6DC4A857BA21}" srcOrd="2" destOrd="0" presId="urn:microsoft.com/office/officeart/2008/layout/VerticalCurvedList"/>
    <dgm:cxn modelId="{19AAA83A-CFC2-46A2-8E98-03B5B2E2E25C}" type="presParOf" srcId="{DA26301D-EAEC-482C-B384-3ACB8543D7AC}" destId="{0A797754-0BA3-4453-B92E-BD5072DFF3A3}" srcOrd="3" destOrd="0" presId="urn:microsoft.com/office/officeart/2008/layout/VerticalCurvedList"/>
    <dgm:cxn modelId="{EE1D922A-6185-4B94-B066-96630434345F}" type="presParOf" srcId="{93311746-A3F4-46F0-8EC7-C258A210DC86}" destId="{C78878C7-DC58-4DBC-BD56-E4B768E77241}" srcOrd="1" destOrd="0" presId="urn:microsoft.com/office/officeart/2008/layout/VerticalCurvedList"/>
    <dgm:cxn modelId="{7F4FAC3F-EF75-41AD-898D-3492C40486E0}" type="presParOf" srcId="{93311746-A3F4-46F0-8EC7-C258A210DC86}" destId="{1B91522C-507C-4F3E-AA5F-8452EF34B978}" srcOrd="2" destOrd="0" presId="urn:microsoft.com/office/officeart/2008/layout/VerticalCurvedList"/>
    <dgm:cxn modelId="{03E371DF-26EB-42CB-9FDB-D8EB536B7098}" type="presParOf" srcId="{1B91522C-507C-4F3E-AA5F-8452EF34B978}" destId="{FAA86DA2-B01D-4407-882E-2C91405B8923}" srcOrd="0" destOrd="0" presId="urn:microsoft.com/office/officeart/2008/layout/VerticalCurvedList"/>
    <dgm:cxn modelId="{AFCC61A0-DEEB-48D1-90DB-B6940DA25ACC}" type="presParOf" srcId="{93311746-A3F4-46F0-8EC7-C258A210DC86}" destId="{B4CA3BC4-D745-43EE-84EF-6DDDB8957598}" srcOrd="3" destOrd="0" presId="urn:microsoft.com/office/officeart/2008/layout/VerticalCurvedList"/>
    <dgm:cxn modelId="{29C52168-5B5F-4BF6-BDC8-082B03997C61}" type="presParOf" srcId="{93311746-A3F4-46F0-8EC7-C258A210DC86}" destId="{A366CD1B-1619-48CC-A9F5-4EE704402448}" srcOrd="4" destOrd="0" presId="urn:microsoft.com/office/officeart/2008/layout/VerticalCurvedList"/>
    <dgm:cxn modelId="{490E6F4D-72FA-46FC-9000-16E475493BF0}" type="presParOf" srcId="{A366CD1B-1619-48CC-A9F5-4EE704402448}" destId="{1A71C003-D878-450E-A2B1-A9AB2179087E}" srcOrd="0" destOrd="0" presId="urn:microsoft.com/office/officeart/2008/layout/VerticalCurvedList"/>
    <dgm:cxn modelId="{EB382AAE-A696-46DA-980F-003383495403}" type="presParOf" srcId="{93311746-A3F4-46F0-8EC7-C258A210DC86}" destId="{CCA68D86-53F1-458A-A763-D01E5399C6F4}" srcOrd="5" destOrd="0" presId="urn:microsoft.com/office/officeart/2008/layout/VerticalCurvedList"/>
    <dgm:cxn modelId="{0916E950-CAAD-426C-A138-11E3235D88E9}" type="presParOf" srcId="{93311746-A3F4-46F0-8EC7-C258A210DC86}" destId="{0E9D8AC9-F1BB-49E6-B0D0-49D6BEB3242F}" srcOrd="6" destOrd="0" presId="urn:microsoft.com/office/officeart/2008/layout/VerticalCurvedList"/>
    <dgm:cxn modelId="{C641A372-40E0-4A3C-8562-6F6CB94ED54F}" type="presParOf" srcId="{0E9D8AC9-F1BB-49E6-B0D0-49D6BEB3242F}" destId="{904D5B51-BE74-4E39-8CB7-84FD8DB26AD4}" srcOrd="0" destOrd="0" presId="urn:microsoft.com/office/officeart/2008/layout/VerticalCurvedList"/>
    <dgm:cxn modelId="{6E0F43A7-54E5-4FA9-A1AD-942AB6F0C8FD}" type="presParOf" srcId="{93311746-A3F4-46F0-8EC7-C258A210DC86}" destId="{967C0880-7CEC-4C83-BC1E-4EB4358FF800}" srcOrd="7" destOrd="0" presId="urn:microsoft.com/office/officeart/2008/layout/VerticalCurvedList"/>
    <dgm:cxn modelId="{C20F6E1F-F329-465E-9292-A359111A4465}" type="presParOf" srcId="{93311746-A3F4-46F0-8EC7-C258A210DC86}" destId="{5F51E6AA-17F9-424A-A9F9-5F716A7ADAF9}" srcOrd="8" destOrd="0" presId="urn:microsoft.com/office/officeart/2008/layout/VerticalCurvedList"/>
    <dgm:cxn modelId="{3D17DC50-0157-4A5B-ACA6-EF2C39B14EEE}" type="presParOf" srcId="{5F51E6AA-17F9-424A-A9F9-5F716A7ADAF9}" destId="{615697AE-28EB-4999-9D74-DF2124BCD98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2C1664-23DA-48E1-B380-90867DEDE8DA}">
      <dsp:nvSpPr>
        <dsp:cNvPr id="0" name=""/>
        <dsp:cNvSpPr/>
      </dsp:nvSpPr>
      <dsp:spPr>
        <a:xfrm>
          <a:off x="-5862135" y="-897147"/>
          <a:ext cx="6978870" cy="6978870"/>
        </a:xfrm>
        <a:prstGeom prst="blockArc">
          <a:avLst>
            <a:gd name="adj1" fmla="val 18900000"/>
            <a:gd name="adj2" fmla="val 2700000"/>
            <a:gd name="adj3" fmla="val 323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8878C7-DC58-4DBC-BD56-E4B768E77241}">
      <dsp:nvSpPr>
        <dsp:cNvPr id="0" name=""/>
        <dsp:cNvSpPr/>
      </dsp:nvSpPr>
      <dsp:spPr>
        <a:xfrm>
          <a:off x="584519" y="398590"/>
          <a:ext cx="6327371" cy="797595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3091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rPr>
            <a:t>推動目的</a:t>
          </a:r>
          <a:endParaRPr lang="zh-TW" altLang="en-US" sz="3600" b="1" kern="1200" dirty="0"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584519" y="398590"/>
        <a:ext cx="6327371" cy="797595"/>
      </dsp:txXfrm>
    </dsp:sp>
    <dsp:sp modelId="{FAA86DA2-B01D-4407-882E-2C91405B8923}">
      <dsp:nvSpPr>
        <dsp:cNvPr id="0" name=""/>
        <dsp:cNvSpPr/>
      </dsp:nvSpPr>
      <dsp:spPr>
        <a:xfrm>
          <a:off x="86022" y="298890"/>
          <a:ext cx="996993" cy="99699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B4CA3BC4-D745-43EE-84EF-6DDDB8957598}">
      <dsp:nvSpPr>
        <dsp:cNvPr id="0" name=""/>
        <dsp:cNvSpPr/>
      </dsp:nvSpPr>
      <dsp:spPr>
        <a:xfrm>
          <a:off x="1041798" y="1595190"/>
          <a:ext cx="5870092" cy="797595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3091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塑膠減量推動現況</a:t>
          </a:r>
          <a:endParaRPr lang="zh-TW" altLang="en-US" sz="3600" b="1" kern="1200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1041798" y="1595190"/>
        <a:ext cx="5870092" cy="797595"/>
      </dsp:txXfrm>
    </dsp:sp>
    <dsp:sp modelId="{1A71C003-D878-450E-A2B1-A9AB2179087E}">
      <dsp:nvSpPr>
        <dsp:cNvPr id="0" name=""/>
        <dsp:cNvSpPr/>
      </dsp:nvSpPr>
      <dsp:spPr>
        <a:xfrm>
          <a:off x="543301" y="1495490"/>
          <a:ext cx="996993" cy="99699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CA68D86-53F1-458A-A763-D01E5399C6F4}">
      <dsp:nvSpPr>
        <dsp:cNvPr id="0" name=""/>
        <dsp:cNvSpPr/>
      </dsp:nvSpPr>
      <dsp:spPr>
        <a:xfrm>
          <a:off x="1041798" y="2791790"/>
          <a:ext cx="5870092" cy="797595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3091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擴大管制對象與推動方式</a:t>
          </a:r>
          <a:endParaRPr lang="zh-TW" altLang="en-US" sz="3600" b="1" kern="1200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1041798" y="2791790"/>
        <a:ext cx="5870092" cy="797595"/>
      </dsp:txXfrm>
    </dsp:sp>
    <dsp:sp modelId="{904D5B51-BE74-4E39-8CB7-84FD8DB26AD4}">
      <dsp:nvSpPr>
        <dsp:cNvPr id="0" name=""/>
        <dsp:cNvSpPr/>
      </dsp:nvSpPr>
      <dsp:spPr>
        <a:xfrm>
          <a:off x="543301" y="2692091"/>
          <a:ext cx="996993" cy="99699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67C0880-7CEC-4C83-BC1E-4EB4358FF800}">
      <dsp:nvSpPr>
        <dsp:cNvPr id="0" name=""/>
        <dsp:cNvSpPr/>
      </dsp:nvSpPr>
      <dsp:spPr>
        <a:xfrm>
          <a:off x="584519" y="3988390"/>
          <a:ext cx="6327371" cy="797595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3091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預期目標</a:t>
          </a:r>
          <a:endParaRPr lang="zh-TW" altLang="en-US" sz="3600" b="1" kern="1200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584519" y="3988390"/>
        <a:ext cx="6327371" cy="797595"/>
      </dsp:txXfrm>
    </dsp:sp>
    <dsp:sp modelId="{615697AE-28EB-4999-9D74-DF2124BCD984}">
      <dsp:nvSpPr>
        <dsp:cNvPr id="0" name=""/>
        <dsp:cNvSpPr/>
      </dsp:nvSpPr>
      <dsp:spPr>
        <a:xfrm>
          <a:off x="86022" y="3888691"/>
          <a:ext cx="996993" cy="99699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2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/>
          <a:lstStyle>
            <a:lvl1pPr algn="r">
              <a:defRPr sz="1200"/>
            </a:lvl1pPr>
          </a:lstStyle>
          <a:p>
            <a:fld id="{85471B74-05A4-4688-9582-F281BC415A78}" type="datetimeFigureOut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08" rIns="91419" bIns="4570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19" tIns="45708" rIns="91419" bIns="45708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440648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6" cy="496967"/>
          </a:xfrm>
          <a:prstGeom prst="rect">
            <a:avLst/>
          </a:prstGeom>
        </p:spPr>
        <p:txBody>
          <a:bodyPr vert="horz" lIns="91419" tIns="45708" rIns="91419" bIns="45708" rtlCol="0" anchor="b"/>
          <a:lstStyle>
            <a:lvl1pPr algn="r">
              <a:defRPr sz="1200"/>
            </a:lvl1pPr>
          </a:lstStyle>
          <a:p>
            <a:fld id="{857C995C-B89F-4BE2-BB55-19ADB1B2A67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43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7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71612"/>
            <a:ext cx="7772400" cy="1470025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4429132"/>
            <a:ext cx="9144000" cy="1857388"/>
          </a:xfrm>
        </p:spPr>
        <p:txBody>
          <a:bodyPr anchor="b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2C3CF-0E81-48DF-8088-1A99445BA871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168905"/>
          </a:xfrm>
        </p:spPr>
        <p:txBody>
          <a:bodyPr/>
          <a:lstStyle>
            <a:lvl1pPr algn="just" hangingPunct="0">
              <a:defRPr/>
            </a:lvl1pPr>
            <a:lvl2pPr algn="just" hangingPunct="0">
              <a:defRPr/>
            </a:lvl2pPr>
            <a:lvl3pPr algn="just" hangingPunct="0">
              <a:defRPr/>
            </a:lvl3pPr>
            <a:lvl4pPr algn="just" hangingPunct="0">
              <a:defRPr/>
            </a:lvl4pPr>
            <a:lvl5pPr algn="just" hangingPunct="0"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B0A39-B725-4585-A4FF-FE644FBA1A33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D53E4-EF12-415D-BB77-6D0D67D415D3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038600" cy="521497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242AF-C71E-44B7-ADEF-5836751D0627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5729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97060"/>
            <a:ext cx="4040188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35729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97060"/>
            <a:ext cx="4041775" cy="450377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EEDBF-7AA4-4E6D-B7EE-480BC6938D3A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A7C9B-A910-4C3A-B1B9-91804591D5A6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3368-EEE6-4E13-AC09-D9D750E097B9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ACC3-9638-4FCE-8315-D89A3DBE8D27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F808E-6CFC-4DD6-B48A-F4DA85DFEED7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BA58-AEC1-479E-9903-84ED09EC8AD9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C34E9-3E8D-4535-9C19-9DE9CE31D48E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8903" y="-14559"/>
            <a:ext cx="9248499" cy="692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3832" y="2255856"/>
            <a:ext cx="7414592" cy="1317160"/>
          </a:xfrm>
        </p:spPr>
        <p:txBody>
          <a:bodyPr>
            <a:normAutofit/>
          </a:bodyPr>
          <a:lstStyle>
            <a:lvl1pPr algn="ctr">
              <a:defRPr sz="3600" b="1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23928" y="4196680"/>
            <a:ext cx="4536504" cy="17526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B16BEF-1F6A-43AA-AAB2-AE621C5CB682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12" name="Picture 2" descr="D:\陳正良作業區\叡揚資訊\建議書封面\20140212_環保署_行政資訊系統維護及管理\PP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6105756"/>
            <a:ext cx="3279444" cy="75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陳正良作業區\PowerPoint\2017環保署母片\30週年LOGO票選結果\30thLOGO_水保處(張根穆)0512-1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24944"/>
            <a:ext cx="2592288" cy="1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182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432996-C955-46C4-90B3-1B5F5BC0119F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767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B4A8DAB-153B-40A7-9FAF-8F826F36EF94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144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B184BF8-8E79-45BD-A992-8243DD66D9AA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9955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423DAD-A80B-44D4-BA21-CE9075FFA9DD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36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3FAD09-5C52-4351-B892-126E8A948FDE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6501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8B5AFE-92F0-4333-A265-CEBC38D06E56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349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2A0939-988C-48B3-9078-3CE407B3BD39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554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472FC58-7D56-43C8-AFD4-DC2DA318AC77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141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9A4B7B-F5FF-49B5-A20D-2CE192583101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0940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E2CF939-2827-42B7-9FC7-8D64BD19B89A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3163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1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8903" y="-14559"/>
            <a:ext cx="9248499" cy="692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3832" y="2255856"/>
            <a:ext cx="7414592" cy="1317160"/>
          </a:xfrm>
        </p:spPr>
        <p:txBody>
          <a:bodyPr>
            <a:normAutofit/>
          </a:bodyPr>
          <a:lstStyle>
            <a:lvl1pPr algn="ctr">
              <a:defRPr sz="3600" b="1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23928" y="4196680"/>
            <a:ext cx="4536504" cy="17526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B16BEF-1F6A-43AA-AAB2-AE621C5CB682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12" name="Picture 2" descr="D:\陳正良作業區\叡揚資訊\建議書封面\20140212_環保署_行政資訊系統維護及管理\PPT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152" y="6105756"/>
            <a:ext cx="3279444" cy="75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陳正良作業區\PowerPoint\2017環保署母片\30週年LOGO票選結果\30thLOGO_水保處(張根穆)0512-1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24944"/>
            <a:ext cx="2592288" cy="1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619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432996-C955-46C4-90B3-1B5F5BC0119F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0279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B4A8DAB-153B-40A7-9FAF-8F826F36EF94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214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B184BF8-8E79-45BD-A992-8243DD66D9AA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2366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423DAD-A80B-44D4-BA21-CE9075FFA9DD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1137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3FAD09-5C52-4351-B892-126E8A948FDE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4432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8B5AFE-92F0-4333-A265-CEBC38D06E56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5477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2A0939-988C-48B3-9078-3CE407B3BD39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3233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472FC58-7D56-43C8-AFD4-DC2DA318AC77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6979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9A4B7B-F5FF-49B5-A20D-2CE192583101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5460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E2CF939-2827-42B7-9FC7-8D64BD19B89A}" type="datetime1">
              <a:rPr lang="zh-TW" altLang="en-US" smtClean="0">
                <a:solidFill>
                  <a:prstClr val="black"/>
                </a:solidFill>
              </a:rPr>
              <a:pPr/>
              <a:t>2017/7/19</a:t>
            </a:fld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1073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10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0" y="207546"/>
            <a:ext cx="9144000" cy="86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071546"/>
            <a:ext cx="8229600" cy="5072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D51E1-29EB-4431-9597-84D7CED02C2B}" type="datetime1">
              <a:rPr lang="zh-TW" altLang="en-US" smtClean="0"/>
              <a:pPr/>
              <a:t>2017/7/19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389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7" name="圖片 6" descr="3.gif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6219418"/>
            <a:ext cx="40481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/>
        </p:nvSpPr>
        <p:spPr>
          <a:xfrm>
            <a:off x="707193" y="6233718"/>
            <a:ext cx="20313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5pPr>
            <a:lvl6pPr marL="22860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6pPr>
            <a:lvl7pPr marL="27432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7pPr>
            <a:lvl8pPr marL="32004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8pPr>
            <a:lvl9pPr marL="3657600" algn="l" defTabSz="914400" rtl="0" eaLnBrk="1" latinLnBrk="0" hangingPunct="1">
              <a:defRPr kumimoji="1" b="1" kern="1200">
                <a:solidFill>
                  <a:schemeClr val="tx1"/>
                </a:solidFill>
                <a:latin typeface="Arial"/>
                <a:ea typeface="新細明體"/>
                <a:cs typeface="+mn-cs"/>
              </a:defRPr>
            </a:lvl9pPr>
          </a:lstStyle>
          <a:p>
            <a:pPr algn="ctr">
              <a:defRPr/>
            </a:pPr>
            <a:r>
              <a:rPr lang="zh-TW" altLang="en-US" sz="1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標楷體" pitchFamily="65" charset="-120"/>
                <a:ea typeface="標楷體" pitchFamily="65" charset="-120"/>
              </a:rPr>
              <a:t>行政院環境保護署</a:t>
            </a:r>
            <a:endParaRPr lang="zh-TW" altLang="en-US" sz="1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i="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Wingdings" pitchFamily="2" charset="2"/>
        <a:buChar char="u"/>
        <a:defRPr sz="3600" b="1" kern="1200">
          <a:solidFill>
            <a:srgbClr val="003399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ts val="600"/>
        </a:spcBef>
        <a:buSzPct val="100000"/>
        <a:buFontTx/>
        <a:buBlip>
          <a:blip r:embed="rId14"/>
        </a:buBlip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ts val="600"/>
        </a:spcBef>
        <a:buFont typeface="Wingdings" pitchFamily="2" charset="2"/>
        <a:buChar char="Ø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ts val="6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陳正良作業區\PowerPoint\2017環保署母片\20170329-2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222"/>
            <a:ext cx="9187199" cy="688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8229600" cy="4929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79512" y="6356350"/>
            <a:ext cx="5760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4" name="Picture 2" descr="D:\陳正良作業區\PowerPoint\2017環保署母片\迎接環保署30年週年慶.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026" y="6237312"/>
            <a:ext cx="2431941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65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陳正良作業區\PowerPoint\2017環保署母片\20170329-2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222"/>
            <a:ext cx="9187199" cy="688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8229600" cy="4929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79512" y="6356350"/>
            <a:ext cx="5760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fld id="{D3FF6586-4E46-4FF9-AB78-903704F720BB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4" name="Picture 2" descr="D:\陳正良作業區\PowerPoint\2017環保署母片\迎接環保署30年週年慶.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026" y="6237312"/>
            <a:ext cx="2431941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46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25.png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3735835" y="1700808"/>
            <a:ext cx="5408165" cy="2160240"/>
          </a:xfrm>
        </p:spPr>
        <p:txBody>
          <a:bodyPr>
            <a:normAutofit/>
          </a:bodyPr>
          <a:lstStyle/>
          <a:p>
            <a:pPr eaLnBrk="1" hangingPunct="1">
              <a:lnSpc>
                <a:spcPts val="7000"/>
              </a:lnSpc>
              <a:spcBef>
                <a:spcPts val="7200"/>
              </a:spcBef>
              <a:spcAft>
                <a:spcPts val="7200"/>
              </a:spcAft>
              <a:defRPr/>
            </a:pPr>
            <a:r>
              <a:rPr lang="zh-TW" altLang="en-US" sz="5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擴大</a:t>
            </a:r>
            <a:r>
              <a:rPr lang="zh-TW" altLang="en-US" sz="5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管制</a:t>
            </a:r>
            <a:r>
              <a:rPr lang="en-US" altLang="zh-TW" sz="5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-</a:t>
            </a:r>
            <a:br>
              <a:rPr lang="en-US" altLang="zh-TW" sz="5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</a:br>
            <a:r>
              <a:rPr lang="zh-TW" altLang="en-US" sz="4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購物用塑膠袋使用</a:t>
            </a: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3707904" y="4869160"/>
            <a:ext cx="532757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800" b="1" dirty="0" smtClean="0">
                <a:solidFill>
                  <a:prstClr val="black"/>
                </a:solidFill>
              </a:rPr>
              <a:t>中華民國</a:t>
            </a:r>
            <a:r>
              <a:rPr lang="en-US" altLang="zh-TW" sz="2800" b="1" dirty="0" smtClean="0">
                <a:solidFill>
                  <a:prstClr val="black"/>
                </a:solidFill>
              </a:rPr>
              <a:t>106</a:t>
            </a:r>
            <a:r>
              <a:rPr lang="zh-TW" altLang="en-US" sz="2800" b="1" dirty="0" smtClean="0">
                <a:solidFill>
                  <a:prstClr val="black"/>
                </a:solidFill>
              </a:rPr>
              <a:t>年</a:t>
            </a:r>
            <a:r>
              <a:rPr lang="en-US" altLang="zh-TW" sz="2800" b="1" dirty="0" smtClean="0">
                <a:solidFill>
                  <a:prstClr val="black"/>
                </a:solidFill>
              </a:rPr>
              <a:t>7</a:t>
            </a:r>
            <a:r>
              <a:rPr lang="zh-TW" altLang="en-US" sz="2800" b="1" dirty="0" smtClean="0">
                <a:solidFill>
                  <a:prstClr val="black"/>
                </a:solidFill>
              </a:rPr>
              <a:t>月</a:t>
            </a:r>
            <a:r>
              <a:rPr lang="en-US" altLang="zh-TW" sz="2800" b="1" dirty="0" smtClean="0">
                <a:solidFill>
                  <a:prstClr val="black"/>
                </a:solidFill>
              </a:rPr>
              <a:t>20</a:t>
            </a:r>
            <a:r>
              <a:rPr lang="zh-TW" altLang="en-US" sz="2800" b="1" dirty="0" smtClean="0">
                <a:solidFill>
                  <a:prstClr val="black"/>
                </a:solidFill>
              </a:rPr>
              <a:t>日</a:t>
            </a:r>
            <a:endParaRPr lang="en-US" altLang="zh-TW" sz="28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0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1</a:t>
            </a:fld>
            <a:endParaRPr lang="zh-TW" altLang="en-US" dirty="0"/>
          </a:p>
        </p:txBody>
      </p:sp>
      <p:sp>
        <p:nvSpPr>
          <p:cNvPr id="6" name="標題 4"/>
          <p:cNvSpPr>
            <a:spLocks noGrp="1"/>
          </p:cNvSpPr>
          <p:nvPr>
            <p:ph type="title"/>
          </p:nvPr>
        </p:nvSpPr>
        <p:spPr>
          <a:xfrm>
            <a:off x="0" y="188736"/>
            <a:ext cx="9144000" cy="8640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報告</a:t>
            </a:r>
            <a:r>
              <a:rPr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大綱</a:t>
            </a:r>
            <a:endParaRPr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1979712" y="1124744"/>
            <a:ext cx="6984776" cy="5184576"/>
            <a:chOff x="1763688" y="1124744"/>
            <a:chExt cx="6984776" cy="5184576"/>
          </a:xfrm>
        </p:grpSpPr>
        <p:graphicFrame>
          <p:nvGraphicFramePr>
            <p:cNvPr id="9" name="資料庫圖表 8"/>
            <p:cNvGraphicFramePr/>
            <p:nvPr>
              <p:extLst>
                <p:ext uri="{D42A27DB-BD31-4B8C-83A1-F6EECF244321}">
                  <p14:modId xmlns:p14="http://schemas.microsoft.com/office/powerpoint/2010/main" val="1901936004"/>
                </p:ext>
              </p:extLst>
            </p:nvPr>
          </p:nvGraphicFramePr>
          <p:xfrm>
            <a:off x="1763688" y="1124744"/>
            <a:ext cx="6984776" cy="518457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10" name="文字方塊 9"/>
            <p:cNvSpPr txBox="1"/>
            <p:nvPr/>
          </p:nvSpPr>
          <p:spPr>
            <a:xfrm>
              <a:off x="1979712" y="1628800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一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2411760" y="2833772"/>
              <a:ext cx="79208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二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2411760" y="4057908"/>
              <a:ext cx="79208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三</a:t>
              </a: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1979712" y="5229200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四</a:t>
              </a:r>
              <a:endPara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5" name="Picture 2" descr="http://www.theecologist.org/siteimage/scale/0/0/92392.jpg"/>
          <p:cNvPicPr>
            <a:picLocks noChangeAspect="1" noChangeArrowheads="1"/>
          </p:cNvPicPr>
          <p:nvPr/>
        </p:nvPicPr>
        <p:blipFill rotWithShape="1"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781223">
            <a:off x="111227" y="2589433"/>
            <a:ext cx="1701308" cy="179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packagingdirect.com.au/images/detailed/2/shutterstock_93047527.gif"/>
          <p:cNvPicPr>
            <a:picLocks noChangeAspect="1" noChangeArrowheads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582741">
            <a:off x="958026" y="3186375"/>
            <a:ext cx="1769158" cy="164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圖片 16"/>
          <p:cNvPicPr>
            <a:picLocks noChangeAspect="1"/>
          </p:cNvPicPr>
          <p:nvPr/>
        </p:nvPicPr>
        <p:blipFill rotWithShape="1"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033128"/>
            <a:ext cx="2160240" cy="176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79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7" y="1010989"/>
            <a:ext cx="2706043" cy="2706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直線接點 5"/>
          <p:cNvCxnSpPr/>
          <p:nvPr/>
        </p:nvCxnSpPr>
        <p:spPr bwMode="auto">
          <a:xfrm>
            <a:off x="539552" y="3429000"/>
            <a:ext cx="777686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內容版面配置區 2"/>
          <p:cNvSpPr txBox="1">
            <a:spLocks/>
          </p:cNvSpPr>
          <p:nvPr/>
        </p:nvSpPr>
        <p:spPr bwMode="auto">
          <a:xfrm>
            <a:off x="2676748" y="2638872"/>
            <a:ext cx="635974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3600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buClr>
                <a:srgbClr val="0C9B74"/>
              </a:buClr>
            </a:pPr>
            <a:r>
              <a:rPr lang="zh-TW" altLang="en-US" sz="4000" b="1" kern="0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推動目的</a:t>
            </a:r>
            <a:endParaRPr lang="zh-TW" altLang="en-US" sz="4000" b="1" kern="0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46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2"/>
          <p:cNvSpPr txBox="1">
            <a:spLocks/>
          </p:cNvSpPr>
          <p:nvPr/>
        </p:nvSpPr>
        <p:spPr>
          <a:xfrm>
            <a:off x="179512" y="836712"/>
            <a:ext cx="8856984" cy="590465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indent="-180975">
              <a:lnSpc>
                <a:spcPts val="3100"/>
              </a:lnSpc>
              <a:spcBef>
                <a:spcPts val="1200"/>
              </a:spcBef>
            </a:pPr>
            <a:r>
              <a:rPr lang="zh-TW" altLang="en-US" sz="2400" dirty="0" smtClean="0"/>
              <a:t>聯合國訂定</a:t>
            </a:r>
            <a:r>
              <a:rPr lang="en-US" altLang="zh-TW" sz="2400" b="1" dirty="0" smtClean="0">
                <a:solidFill>
                  <a:srgbClr val="C00000"/>
                </a:solidFill>
              </a:rPr>
              <a:t>6</a:t>
            </a:r>
            <a:r>
              <a:rPr lang="zh-TW" altLang="en-US" sz="2400" b="1" dirty="0" smtClean="0">
                <a:solidFill>
                  <a:srgbClr val="C00000"/>
                </a:solidFill>
              </a:rPr>
              <a:t>月</a:t>
            </a:r>
            <a:r>
              <a:rPr lang="en-US" altLang="zh-TW" sz="2400" b="1" dirty="0" smtClean="0">
                <a:solidFill>
                  <a:srgbClr val="C00000"/>
                </a:solidFill>
              </a:rPr>
              <a:t>8</a:t>
            </a:r>
            <a:r>
              <a:rPr lang="zh-TW" altLang="en-US" sz="2400" b="1" dirty="0" smtClean="0">
                <a:solidFill>
                  <a:srgbClr val="C00000"/>
                </a:solidFill>
              </a:rPr>
              <a:t>日</a:t>
            </a:r>
            <a:r>
              <a:rPr lang="zh-TW" altLang="en-US" sz="2400" b="1" dirty="0">
                <a:solidFill>
                  <a:srgbClr val="C00000"/>
                </a:solidFill>
              </a:rPr>
              <a:t>為世界海洋日</a:t>
            </a:r>
            <a:r>
              <a:rPr lang="en-US" altLang="zh-TW" sz="2000" b="1" dirty="0">
                <a:solidFill>
                  <a:srgbClr val="C00000"/>
                </a:solidFill>
              </a:rPr>
              <a:t>(World Ocean Day)</a:t>
            </a:r>
            <a:r>
              <a:rPr lang="zh-TW" altLang="en-US" sz="2400" dirty="0" smtClean="0"/>
              <a:t>，辦理一系列</a:t>
            </a:r>
            <a:r>
              <a:rPr lang="zh-TW" altLang="en-US" sz="2400" dirty="0"/>
              <a:t>海洋</a:t>
            </a:r>
            <a:r>
              <a:rPr lang="zh-TW" altLang="en-US" sz="2400" dirty="0" smtClean="0"/>
              <a:t>保護活動。</a:t>
            </a:r>
            <a:r>
              <a:rPr lang="en-US" altLang="zh-TW" sz="2400" dirty="0" smtClean="0"/>
              <a:t>2017</a:t>
            </a:r>
            <a:r>
              <a:rPr lang="zh-TW" altLang="en-US" sz="2400" dirty="0"/>
              <a:t>年世界海洋日</a:t>
            </a:r>
            <a:r>
              <a:rPr lang="zh-TW" altLang="en-US" sz="2400" dirty="0" smtClean="0"/>
              <a:t>主題為「</a:t>
            </a:r>
            <a:r>
              <a:rPr lang="zh-TW" altLang="en-US" sz="2400" u="sng" dirty="0"/>
              <a:t>我們的海洋、我們的未來</a:t>
            </a:r>
            <a:r>
              <a:rPr lang="en-US" altLang="zh-TW" sz="2400" u="sng" dirty="0"/>
              <a:t>(Our Oceans, Our Future)</a:t>
            </a:r>
            <a:r>
              <a:rPr lang="en-US" altLang="zh-TW" sz="2400" dirty="0"/>
              <a:t> </a:t>
            </a:r>
            <a:r>
              <a:rPr lang="zh-TW" altLang="en-US" sz="2400" dirty="0" smtClean="0"/>
              <a:t>」，</a:t>
            </a:r>
            <a:r>
              <a:rPr lang="zh-TW" altLang="zh-TW" sz="2400" dirty="0" smtClean="0"/>
              <a:t>保護</a:t>
            </a:r>
            <a:r>
              <a:rPr lang="zh-TW" altLang="zh-TW" sz="2400" dirty="0"/>
              <a:t>行動的重點放在鼓勵</a:t>
            </a:r>
            <a:r>
              <a:rPr lang="zh-TW" altLang="zh-TW" sz="2400" dirty="0" smtClean="0"/>
              <a:t>解決</a:t>
            </a:r>
            <a:r>
              <a:rPr lang="zh-TW" altLang="en-US" sz="2400" b="1" dirty="0">
                <a:solidFill>
                  <a:srgbClr val="C00000"/>
                </a:solidFill>
              </a:rPr>
              <a:t>塑膠</a:t>
            </a:r>
            <a:r>
              <a:rPr lang="zh-TW" altLang="zh-TW" sz="2400" b="1" dirty="0" smtClean="0">
                <a:solidFill>
                  <a:srgbClr val="C00000"/>
                </a:solidFill>
              </a:rPr>
              <a:t>污染</a:t>
            </a:r>
            <a:r>
              <a:rPr lang="zh-TW" altLang="zh-TW" sz="2400" dirty="0" smtClean="0"/>
              <a:t>和</a:t>
            </a:r>
            <a:r>
              <a:rPr lang="zh-TW" altLang="en-US" sz="2400" b="1" dirty="0" smtClean="0">
                <a:solidFill>
                  <a:srgbClr val="C00000"/>
                </a:solidFill>
              </a:rPr>
              <a:t>防止</a:t>
            </a:r>
            <a:r>
              <a:rPr lang="zh-TW" altLang="zh-TW" sz="2400" b="1" dirty="0" smtClean="0">
                <a:solidFill>
                  <a:srgbClr val="C00000"/>
                </a:solidFill>
              </a:rPr>
              <a:t>海洋垃圾</a:t>
            </a:r>
            <a:r>
              <a:rPr lang="zh-TW" altLang="zh-TW" sz="2400" dirty="0" smtClean="0"/>
              <a:t>。</a:t>
            </a:r>
            <a:endParaRPr lang="en-US" altLang="zh-TW" sz="2400" dirty="0"/>
          </a:p>
          <a:p>
            <a:pPr marL="0" indent="0">
              <a:buNone/>
            </a:pPr>
            <a:endParaRPr lang="en-US" altLang="zh-TW" sz="2000" b="1" dirty="0">
              <a:solidFill>
                <a:srgbClr val="C00000"/>
              </a:solidFill>
            </a:endParaRPr>
          </a:p>
          <a:p>
            <a:pPr marL="180975" indent="-180975">
              <a:spcBef>
                <a:spcPts val="1800"/>
              </a:spcBef>
            </a:pPr>
            <a:r>
              <a:rPr lang="en-US" altLang="zh-TW" sz="2400" dirty="0" smtClean="0"/>
              <a:t>2017</a:t>
            </a:r>
            <a:r>
              <a:rPr lang="zh-TW" altLang="en-US" sz="2400" dirty="0" smtClean="0"/>
              <a:t>年</a:t>
            </a:r>
            <a:r>
              <a:rPr lang="en-US" altLang="zh-TW" sz="2400" dirty="0" smtClean="0"/>
              <a:t>6</a:t>
            </a:r>
            <a:r>
              <a:rPr lang="zh-TW" altLang="en-US" sz="2400" dirty="0"/>
              <a:t>月在紐約召開首</a:t>
            </a:r>
            <a:r>
              <a:rPr lang="zh-TW" altLang="en-US" sz="2400" dirty="0" smtClean="0"/>
              <a:t>屆聯</a:t>
            </a:r>
            <a:r>
              <a:rPr lang="zh-TW" altLang="zh-TW" sz="2400" dirty="0" smtClean="0"/>
              <a:t>合國</a:t>
            </a:r>
            <a:r>
              <a:rPr lang="zh-TW" altLang="zh-TW" sz="2400" b="1" u="sng" dirty="0" smtClean="0"/>
              <a:t>海洋</a:t>
            </a:r>
            <a:r>
              <a:rPr lang="zh-TW" altLang="zh-TW" sz="2400" b="1" u="sng" dirty="0"/>
              <a:t>大會</a:t>
            </a:r>
            <a:r>
              <a:rPr lang="en-US" altLang="zh-TW" sz="1800" b="1" u="sng" dirty="0"/>
              <a:t>(The Ocean Conference</a:t>
            </a:r>
            <a:r>
              <a:rPr lang="en-US" altLang="zh-TW" sz="1800" b="1" u="sng" dirty="0" smtClean="0"/>
              <a:t>)</a:t>
            </a:r>
            <a:r>
              <a:rPr lang="zh-TW" altLang="en-US" sz="2400" dirty="0" smtClean="0"/>
              <a:t>：</a:t>
            </a:r>
            <a:endParaRPr lang="en-US" altLang="zh-TW" sz="2400" dirty="0" smtClean="0"/>
          </a:p>
          <a:p>
            <a:pPr marL="447675" lvl="1" indent="-266700">
              <a:lnSpc>
                <a:spcPts val="2500"/>
              </a:lnSpc>
              <a:spcBef>
                <a:spcPts val="1200"/>
              </a:spcBef>
              <a:buFont typeface="標楷體" panose="03000509000000000000" pitchFamily="65" charset="-120"/>
              <a:buChar char="－"/>
            </a:pPr>
            <a:r>
              <a:rPr lang="zh-TW" altLang="en-US" sz="2000" dirty="0"/>
              <a:t>主席指出</a:t>
            </a:r>
            <a:r>
              <a:rPr lang="zh-TW" altLang="zh-TW" sz="2000" b="1" dirty="0">
                <a:solidFill>
                  <a:srgbClr val="C00000"/>
                </a:solidFill>
              </a:rPr>
              <a:t>每分鐘</a:t>
            </a:r>
            <a:r>
              <a:rPr lang="zh-TW" altLang="zh-TW" sz="2000" dirty="0"/>
              <a:t>就有</a:t>
            </a:r>
            <a:r>
              <a:rPr lang="zh-TW" altLang="zh-TW" sz="2000" b="1" dirty="0">
                <a:solidFill>
                  <a:srgbClr val="C00000"/>
                </a:solidFill>
              </a:rPr>
              <a:t>一部垃圾車的</a:t>
            </a:r>
            <a:r>
              <a:rPr lang="zh-TW" altLang="en-US" sz="2000" b="1" dirty="0">
                <a:solidFill>
                  <a:srgbClr val="C00000"/>
                </a:solidFill>
              </a:rPr>
              <a:t>塑膠廢棄</a:t>
            </a:r>
            <a:r>
              <a:rPr lang="zh-TW" altLang="zh-TW" sz="2000" b="1" dirty="0">
                <a:solidFill>
                  <a:srgbClr val="C00000"/>
                </a:solidFill>
              </a:rPr>
              <a:t>物</a:t>
            </a:r>
            <a:r>
              <a:rPr lang="zh-TW" altLang="zh-TW" sz="2000" dirty="0"/>
              <a:t>被倒入海洋，估計</a:t>
            </a:r>
            <a:r>
              <a:rPr lang="en-US" altLang="zh-TW" sz="2000" b="1" dirty="0">
                <a:solidFill>
                  <a:srgbClr val="C00000"/>
                </a:solidFill>
              </a:rPr>
              <a:t>2050</a:t>
            </a:r>
            <a:r>
              <a:rPr lang="zh-TW" altLang="zh-TW" sz="2000" b="1" dirty="0">
                <a:solidFill>
                  <a:srgbClr val="C00000"/>
                </a:solidFill>
              </a:rPr>
              <a:t>年</a:t>
            </a:r>
            <a:r>
              <a:rPr lang="zh-TW" altLang="zh-TW" sz="2000" dirty="0"/>
              <a:t>，海洋裡</a:t>
            </a:r>
            <a:r>
              <a:rPr lang="zh-TW" altLang="zh-TW" sz="2000" b="1" dirty="0">
                <a:solidFill>
                  <a:srgbClr val="C00000"/>
                </a:solidFill>
              </a:rPr>
              <a:t>塑</a:t>
            </a:r>
            <a:r>
              <a:rPr lang="zh-TW" altLang="en-US" sz="2000" b="1" dirty="0">
                <a:solidFill>
                  <a:srgbClr val="C00000"/>
                </a:solidFill>
              </a:rPr>
              <a:t>膠</a:t>
            </a:r>
            <a:r>
              <a:rPr lang="zh-TW" altLang="zh-TW" sz="2000" b="1" dirty="0">
                <a:solidFill>
                  <a:srgbClr val="C00000"/>
                </a:solidFill>
              </a:rPr>
              <a:t>將與魚類一樣多</a:t>
            </a:r>
            <a:r>
              <a:rPr lang="zh-TW" altLang="en-US" sz="2000" b="1" dirty="0"/>
              <a:t>，</a:t>
            </a:r>
            <a:r>
              <a:rPr lang="zh-TW" altLang="zh-TW" sz="2000" dirty="0"/>
              <a:t>最終影響食物鏈及人類飲食</a:t>
            </a:r>
            <a:r>
              <a:rPr lang="zh-TW" altLang="en-US" sz="2000" dirty="0"/>
              <a:t>。</a:t>
            </a:r>
            <a:endParaRPr lang="en-US" altLang="zh-TW" sz="2000" dirty="0"/>
          </a:p>
          <a:p>
            <a:pPr marL="447675" lvl="1" indent="-266700">
              <a:lnSpc>
                <a:spcPts val="2500"/>
              </a:lnSpc>
              <a:spcBef>
                <a:spcPts val="1200"/>
              </a:spcBef>
              <a:buFont typeface="標楷體" panose="03000509000000000000" pitchFamily="65" charset="-120"/>
              <a:buChar char="－"/>
            </a:pPr>
            <a:r>
              <a:rPr lang="zh-TW" altLang="en-US" sz="2000" dirty="0" smtClean="0"/>
              <a:t>將</a:t>
            </a:r>
            <a:r>
              <a:rPr lang="zh-TW" altLang="zh-TW" sz="2000" b="1" dirty="0" smtClean="0">
                <a:solidFill>
                  <a:srgbClr val="C00000"/>
                </a:solidFill>
              </a:rPr>
              <a:t>扭轉</a:t>
            </a:r>
            <a:r>
              <a:rPr lang="zh-TW" altLang="zh-TW" sz="2000" b="1" dirty="0">
                <a:solidFill>
                  <a:srgbClr val="C00000"/>
                </a:solidFill>
              </a:rPr>
              <a:t>海洋惡化</a:t>
            </a:r>
            <a:r>
              <a:rPr lang="zh-TW" altLang="zh-TW" sz="2000" dirty="0"/>
              <a:t>列為首要</a:t>
            </a:r>
            <a:r>
              <a:rPr lang="zh-TW" altLang="zh-TW" sz="2000" dirty="0" smtClean="0"/>
              <a:t>目標</a:t>
            </a:r>
            <a:r>
              <a:rPr lang="zh-TW" altLang="en-US" sz="2000" dirty="0" smtClean="0"/>
              <a:t>，通過</a:t>
            </a:r>
            <a:r>
              <a:rPr lang="en-US" altLang="zh-TW" sz="2000" dirty="0" smtClean="0"/>
              <a:t>14</a:t>
            </a:r>
            <a:r>
              <a:rPr lang="zh-TW" altLang="en-US" sz="2000" dirty="0" smtClean="0"/>
              <a:t>點行動呼籲，並提出「</a:t>
            </a:r>
            <a:r>
              <a:rPr lang="zh-TW" altLang="en-US" sz="2000" dirty="0"/>
              <a:t>以創新</a:t>
            </a:r>
            <a:r>
              <a:rPr lang="zh-TW" altLang="en-US" sz="2000" dirty="0" smtClean="0"/>
              <a:t>方法大規模清除海洋中的塑膠」等解決方案。</a:t>
            </a:r>
            <a:r>
              <a:rPr lang="zh-TW" altLang="en-US" sz="2000" dirty="0"/>
              <a:t>另</a:t>
            </a:r>
            <a:r>
              <a:rPr lang="zh-TW" altLang="en-US" sz="2000" dirty="0" smtClean="0"/>
              <a:t>印度洋的島國</a:t>
            </a:r>
            <a:r>
              <a:rPr lang="en-US" altLang="zh-TW" sz="2000" dirty="0" smtClean="0"/>
              <a:t>-</a:t>
            </a:r>
            <a:r>
              <a:rPr lang="zh-TW" altLang="en-US" sz="2000" dirty="0" smtClean="0"/>
              <a:t>塞席爾</a:t>
            </a:r>
            <a:r>
              <a:rPr lang="en-US" altLang="zh-TW" sz="1400" dirty="0" smtClean="0"/>
              <a:t>(Seychelles)</a:t>
            </a:r>
            <a:r>
              <a:rPr lang="zh-TW" altLang="en-US" sz="2000" dirty="0"/>
              <a:t>也分</a:t>
            </a:r>
            <a:r>
              <a:rPr lang="zh-TW" altLang="en-US" sz="2000" dirty="0" smtClean="0"/>
              <a:t>享島內的</a:t>
            </a:r>
            <a:r>
              <a:rPr lang="zh-TW" altLang="en-US" sz="2000" b="1" dirty="0" smtClean="0">
                <a:solidFill>
                  <a:srgbClr val="C00000"/>
                </a:solidFill>
              </a:rPr>
              <a:t>無塑措施</a:t>
            </a:r>
            <a:r>
              <a:rPr lang="zh-TW" altLang="zh-TW" sz="2000" dirty="0" smtClean="0"/>
              <a:t>。</a:t>
            </a:r>
            <a:endParaRPr lang="en-US" altLang="zh-TW" sz="2000" dirty="0" smtClean="0"/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387750" y="44624"/>
            <a:ext cx="8229600" cy="864096"/>
          </a:xfrm>
        </p:spPr>
        <p:txBody>
          <a:bodyPr>
            <a:noAutofit/>
          </a:bodyPr>
          <a:lstStyle/>
          <a:p>
            <a:pPr lvl="0" algn="ctr"/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推動目的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3</a:t>
            </a:fld>
            <a:endParaRPr lang="zh-TW" altLang="en-US" dirty="0"/>
          </a:p>
        </p:txBody>
      </p:sp>
      <p:grpSp>
        <p:nvGrpSpPr>
          <p:cNvPr id="6" name="群組 5"/>
          <p:cNvGrpSpPr/>
          <p:nvPr/>
        </p:nvGrpSpPr>
        <p:grpSpPr>
          <a:xfrm>
            <a:off x="323528" y="5373216"/>
            <a:ext cx="8568952" cy="1337065"/>
            <a:chOff x="179512" y="5409368"/>
            <a:chExt cx="8568952" cy="1337065"/>
          </a:xfrm>
        </p:grpSpPr>
        <p:sp>
          <p:nvSpPr>
            <p:cNvPr id="5" name="圓角矩形 4"/>
            <p:cNvSpPr/>
            <p:nvPr/>
          </p:nvSpPr>
          <p:spPr>
            <a:xfrm>
              <a:off x="179512" y="5409368"/>
              <a:ext cx="8568952" cy="12960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" name="群組 3"/>
            <p:cNvGrpSpPr/>
            <p:nvPr/>
          </p:nvGrpSpPr>
          <p:grpSpPr>
            <a:xfrm>
              <a:off x="575556" y="5461466"/>
              <a:ext cx="8064896" cy="1284967"/>
              <a:chOff x="971600" y="4985881"/>
              <a:chExt cx="8064896" cy="1284967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1600" y="4985881"/>
                <a:ext cx="3132856" cy="12280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" name="矩形 1"/>
              <p:cNvSpPr/>
              <p:nvPr/>
            </p:nvSpPr>
            <p:spPr>
              <a:xfrm>
                <a:off x="4032448" y="4985881"/>
                <a:ext cx="5004048" cy="12849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1500"/>
                  </a:lnSpc>
                  <a:spcBef>
                    <a:spcPts val="600"/>
                  </a:spcBef>
                </a:pPr>
                <a:r>
                  <a:rPr lang="en-US" altLang="zh-TW" sz="1600" dirty="0"/>
                  <a:t>Overall theme for World Oceans Day 2017:</a:t>
                </a:r>
              </a:p>
              <a:p>
                <a:pPr algn="ctr">
                  <a:lnSpc>
                    <a:spcPts val="1500"/>
                  </a:lnSpc>
                  <a:spcBef>
                    <a:spcPts val="600"/>
                  </a:spcBef>
                </a:pPr>
                <a:r>
                  <a:rPr lang="en-US" altLang="zh-TW" sz="1600" dirty="0"/>
                  <a:t> </a:t>
                </a:r>
                <a:r>
                  <a:rPr lang="en-US" altLang="zh-TW" sz="1600" b="1" dirty="0"/>
                  <a:t>Our Oceans, Our Future</a:t>
                </a:r>
                <a:endParaRPr lang="en-US" altLang="zh-TW" sz="1600" dirty="0"/>
              </a:p>
              <a:p>
                <a:pPr algn="ctr">
                  <a:lnSpc>
                    <a:spcPts val="1500"/>
                  </a:lnSpc>
                  <a:spcBef>
                    <a:spcPts val="600"/>
                  </a:spcBef>
                </a:pPr>
                <a:r>
                  <a:rPr lang="en-US" altLang="zh-TW" sz="1600" dirty="0"/>
                  <a:t>Conservation action focus: </a:t>
                </a:r>
              </a:p>
              <a:p>
                <a:pPr algn="ctr">
                  <a:lnSpc>
                    <a:spcPts val="1500"/>
                  </a:lnSpc>
                  <a:spcBef>
                    <a:spcPts val="600"/>
                  </a:spcBef>
                </a:pPr>
                <a:r>
                  <a:rPr lang="en-US" altLang="zh-TW" sz="1600" dirty="0"/>
                  <a:t>Encouraging solutions to </a:t>
                </a:r>
                <a:r>
                  <a:rPr lang="en-US" altLang="zh-TW" sz="1600" u="sng" dirty="0"/>
                  <a:t>plastic pollution </a:t>
                </a:r>
                <a:r>
                  <a:rPr lang="en-US" altLang="zh-TW" sz="1600" dirty="0"/>
                  <a:t>and preventing marine litter for a healthier ocean and a better future</a:t>
                </a:r>
                <a:endParaRPr lang="en-US" altLang="zh-TW" sz="1600" dirty="0">
                  <a:effectLst/>
                </a:endParaRPr>
              </a:p>
            </p:txBody>
          </p:sp>
        </p:grpSp>
      </p:grp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215729"/>
            <a:ext cx="1660726" cy="600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64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2"/>
          <p:cNvSpPr txBox="1">
            <a:spLocks/>
          </p:cNvSpPr>
          <p:nvPr/>
        </p:nvSpPr>
        <p:spPr>
          <a:xfrm>
            <a:off x="229711" y="4978923"/>
            <a:ext cx="8568952" cy="183445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lvl="0" indent="-266700" algn="l" defTabSz="914400" rtl="0" eaLnBrk="1" fontAlgn="auto" latinLnBrk="0" hangingPunct="1">
              <a:lnSpc>
                <a:spcPts val="33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呼應聯合國及國際對</a:t>
            </a:r>
            <a:r>
              <a:rPr kumimoji="0" lang="zh-TW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海洋塑膠垃圾</a:t>
            </a: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議題的重視，並維護海洋生物及環境，本署持續推動</a:t>
            </a:r>
            <a:r>
              <a:rPr kumimoji="0" lang="zh-TW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</a:rPr>
              <a:t>一次用塑膠產品減量措施</a:t>
            </a: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，並期藉由本次法令修正，養成民眾自備購物袋的習慣，達成</a:t>
            </a:r>
            <a:r>
              <a:rPr lang="zh-TW" altLang="en-US" sz="2600" dirty="0">
                <a:solidFill>
                  <a:sysClr val="windowText" lastClr="000000"/>
                </a:solidFill>
              </a:rPr>
              <a:t>垃圾減量的</a:t>
            </a:r>
            <a:r>
              <a:rPr kumimoji="0" lang="zh-TW" alt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目的。</a:t>
            </a:r>
            <a:endParaRPr kumimoji="0" lang="en-US" altLang="zh-TW" sz="2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387750" y="116632"/>
            <a:ext cx="8229600" cy="864096"/>
          </a:xfrm>
        </p:spPr>
        <p:txBody>
          <a:bodyPr>
            <a:noAutofit/>
          </a:bodyPr>
          <a:lstStyle/>
          <a:p>
            <a:pPr lvl="0" algn="ctr"/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推動目的</a:t>
            </a:r>
            <a:r>
              <a: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4</a:t>
            </a:fld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80728"/>
            <a:ext cx="2664296" cy="19982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7" r="7815"/>
          <a:stretch/>
        </p:blipFill>
        <p:spPr bwMode="auto">
          <a:xfrm>
            <a:off x="142366" y="692696"/>
            <a:ext cx="2214577" cy="18257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圓角矩形 1"/>
          <p:cNvSpPr/>
          <p:nvPr/>
        </p:nvSpPr>
        <p:spPr>
          <a:xfrm>
            <a:off x="237059" y="2924944"/>
            <a:ext cx="4550965" cy="18722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en-US" altLang="zh-TW" sz="20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一頭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重達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公斤的柯氏喙鯨，在</a:t>
            </a:r>
            <a:r>
              <a:rPr lang="zh-TW" altLang="en-US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挪威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西部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城市海岸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不斷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擱淺，研究員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認為鯨魚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已病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得太嚴重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，只好安樂死。但解剖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發現鯨魚消化系統被</a:t>
            </a:r>
            <a:r>
              <a:rPr lang="zh-TW" altLang="en-US" sz="20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塞滿</a:t>
            </a:r>
            <a:r>
              <a:rPr lang="en-US" altLang="zh-TW" sz="20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</a:t>
            </a:r>
            <a:r>
              <a:rPr lang="zh-TW" altLang="en-US" sz="20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塑膠垃圾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最長的</a:t>
            </a:r>
            <a:r>
              <a:rPr lang="zh-TW" altLang="en-US" sz="20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塑膠袋長達</a:t>
            </a:r>
            <a:r>
              <a:rPr lang="en-US" altLang="zh-TW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公尺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2" r="3856"/>
          <a:stretch/>
        </p:blipFill>
        <p:spPr bwMode="auto">
          <a:xfrm>
            <a:off x="6228184" y="620688"/>
            <a:ext cx="2915816" cy="18810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7" b="21597"/>
          <a:stretch/>
        </p:blipFill>
        <p:spPr bwMode="auto">
          <a:xfrm>
            <a:off x="5076056" y="937991"/>
            <a:ext cx="1612770" cy="2419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圓角矩形 10"/>
          <p:cNvSpPr/>
          <p:nvPr/>
        </p:nvSpPr>
        <p:spPr>
          <a:xfrm>
            <a:off x="5220072" y="3025130"/>
            <a:ext cx="3798938" cy="17125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en-US" altLang="zh-TW" sz="20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公尺、重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噸的巨型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抹香鯨於</a:t>
            </a:r>
            <a:r>
              <a:rPr lang="zh-TW" altLang="en-US" sz="20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臺南市北門外海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死亡，經成大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海洋生物暨鯨豚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研究中心解剖指出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，鯨魚胃部累積</a:t>
            </a:r>
            <a:r>
              <a:rPr lang="zh-TW" altLang="en-US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大量漁網、</a:t>
            </a:r>
            <a:r>
              <a:rPr lang="zh-TW" altLang="en-US" sz="20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塑膠袋</a:t>
            </a:r>
            <a:r>
              <a:rPr lang="zh-TW" altLang="en-US" dirty="0" smtClean="0"/>
              <a:t>。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4255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5</a:t>
            </a:fld>
            <a:endParaRPr lang="zh-TW" altLang="en-US"/>
          </a:p>
        </p:txBody>
      </p:sp>
      <p:cxnSp>
        <p:nvCxnSpPr>
          <p:cNvPr id="5" name="直線接點 4"/>
          <p:cNvCxnSpPr/>
          <p:nvPr/>
        </p:nvCxnSpPr>
        <p:spPr bwMode="auto">
          <a:xfrm>
            <a:off x="539552" y="3429000"/>
            <a:ext cx="777686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內容版面配置區 2"/>
          <p:cNvSpPr txBox="1">
            <a:spLocks/>
          </p:cNvSpPr>
          <p:nvPr/>
        </p:nvSpPr>
        <p:spPr bwMode="auto">
          <a:xfrm>
            <a:off x="1956668" y="2596948"/>
            <a:ext cx="736786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3600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buClr>
                <a:srgbClr val="0C9B74"/>
              </a:buClr>
            </a:pPr>
            <a:r>
              <a:rPr lang="zh-TW" altLang="en-US" sz="4400" b="1" kern="0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塑膠</a:t>
            </a:r>
            <a:r>
              <a:rPr lang="zh-TW" altLang="en-US" sz="4400" b="1" kern="0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減</a:t>
            </a:r>
            <a:r>
              <a:rPr lang="zh-TW" altLang="en-US" sz="4400" b="1" kern="0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量推動現況</a:t>
            </a:r>
            <a:endParaRPr lang="zh-TW" altLang="en-US" sz="4400" b="1" kern="0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00" b="95067" l="50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1785799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694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7750" y="116632"/>
            <a:ext cx="8229600" cy="864096"/>
          </a:xfrm>
        </p:spPr>
        <p:txBody>
          <a:bodyPr>
            <a:noAutofit/>
          </a:bodyPr>
          <a:lstStyle/>
          <a:p>
            <a:pPr lvl="0" algn="ctr"/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塑膠減</a:t>
            </a: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量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</a:t>
            </a:r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歷程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6</a:t>
            </a:fld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 flipH="1">
            <a:off x="251520" y="2324072"/>
            <a:ext cx="492443" cy="1248944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sz="2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限塑政策</a:t>
            </a:r>
            <a:endParaRPr lang="en-US" altLang="zh-TW" sz="20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 rot="10800000" flipH="1" flipV="1">
            <a:off x="3347865" y="2348880"/>
            <a:ext cx="492443" cy="3837151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限制塑膠類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托盤及包裝盒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 rot="10800000" flipH="1" flipV="1">
            <a:off x="5159677" y="2276872"/>
            <a:ext cx="492443" cy="3499605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一次用外帶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飲料杯減量及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回收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 rot="10800000" flipH="1" flipV="1">
            <a:off x="7037092" y="2400161"/>
            <a:ext cx="553998" cy="3477111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購物用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塑膠袋擴大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管制</a:t>
            </a:r>
            <a:endParaRPr lang="en-US" altLang="zh-TW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 flipH="1">
            <a:off x="312097" y="1167135"/>
            <a:ext cx="90779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91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 flipH="1">
            <a:off x="3203848" y="1167135"/>
            <a:ext cx="90779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96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" name="文字方塊 13"/>
          <p:cNvSpPr txBox="1"/>
          <p:nvPr/>
        </p:nvSpPr>
        <p:spPr>
          <a:xfrm flipH="1">
            <a:off x="4992680" y="1167135"/>
            <a:ext cx="1163496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5" name="文字方塊 14"/>
          <p:cNvSpPr txBox="1"/>
          <p:nvPr/>
        </p:nvSpPr>
        <p:spPr>
          <a:xfrm flipH="1">
            <a:off x="6643902" y="1167134"/>
            <a:ext cx="1835695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106~107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6" name="燕尾形向右箭號 15"/>
          <p:cNvSpPr/>
          <p:nvPr/>
        </p:nvSpPr>
        <p:spPr>
          <a:xfrm>
            <a:off x="112621" y="1659077"/>
            <a:ext cx="8779859" cy="680651"/>
          </a:xfrm>
          <a:prstGeom prst="notchedRightArrow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43963" y="1687320"/>
            <a:ext cx="72190" cy="58955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63888" y="1678004"/>
            <a:ext cx="72190" cy="58955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64088" y="1700808"/>
            <a:ext cx="72190" cy="58955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 rot="10800000" flipH="1" flipV="1">
            <a:off x="2339753" y="2324072"/>
            <a:ext cx="492443" cy="3402619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免洗餐具擴大管制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 flipH="1">
            <a:off x="2212617" y="1167135"/>
            <a:ext cx="90779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95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555776" y="1687320"/>
            <a:ext cx="72190" cy="58955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0" name="Picture 2" descr="「限制購物用塑膠袋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8" y="4455388"/>
            <a:ext cx="2993664" cy="119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文字方塊 37"/>
          <p:cNvSpPr txBox="1"/>
          <p:nvPr/>
        </p:nvSpPr>
        <p:spPr>
          <a:xfrm flipH="1">
            <a:off x="600128" y="2339728"/>
            <a:ext cx="492443" cy="2025376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en-US" altLang="zh-TW" sz="2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購物用塑膠袋</a:t>
            </a:r>
            <a:r>
              <a:rPr lang="en-US" altLang="zh-TW" sz="2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20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 flipH="1">
            <a:off x="973666" y="2348880"/>
            <a:ext cx="492443" cy="2304256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塑膠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類免洗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餐具）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0" name="圓角矩形 39"/>
          <p:cNvSpPr/>
          <p:nvPr/>
        </p:nvSpPr>
        <p:spPr>
          <a:xfrm>
            <a:off x="246162" y="6039701"/>
            <a:ext cx="8496944" cy="629659"/>
          </a:xfrm>
          <a:prstGeom prst="round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政策推動已近</a:t>
            </a:r>
            <a:r>
              <a:rPr lang="en-US" altLang="zh-TW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en-US" sz="28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lang="zh-TW" altLang="en-US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489559" y="1793937"/>
            <a:ext cx="72190" cy="58955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 rot="10800000" flipH="1" flipV="1">
            <a:off x="7505164" y="2468378"/>
            <a:ext cx="523220" cy="2976846"/>
          </a:xfrm>
          <a:prstGeom prst="rect">
            <a:avLst/>
          </a:prstGeom>
          <a:noFill/>
          <a:ln w="57150"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 wrap="square" rtlCol="0" anchor="ctr" anchorCtr="0">
            <a:spAutoFit/>
          </a:bodyPr>
          <a:lstStyle/>
          <a:p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禁止含塑膠微粒的產品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7452320" y="149333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實施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55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內容版面配置區 2"/>
          <p:cNvSpPr>
            <a:spLocks noGrp="1"/>
          </p:cNvSpPr>
          <p:nvPr>
            <p:ph idx="4294967295"/>
          </p:nvPr>
        </p:nvSpPr>
        <p:spPr>
          <a:xfrm>
            <a:off x="307951" y="980728"/>
            <a:ext cx="8656537" cy="2946053"/>
          </a:xfrm>
        </p:spPr>
        <p:txBody>
          <a:bodyPr>
            <a:normAutofit/>
          </a:bodyPr>
          <a:lstStyle/>
          <a:p>
            <a:pPr marL="0" indent="0">
              <a:lnSpc>
                <a:spcPts val="3500"/>
              </a:lnSpc>
              <a:spcBef>
                <a:spcPts val="600"/>
              </a:spcBef>
              <a:buNone/>
            </a:pPr>
            <a:r>
              <a:rPr lang="zh-TW" altLang="en-US" sz="3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緣起</a:t>
            </a:r>
            <a:endParaRPr lang="en-US" altLang="zh-TW" sz="32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80975" indent="-180975" algn="just">
              <a:lnSpc>
                <a:spcPts val="3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清潔用品刻意添加之</a:t>
            </a:r>
            <a:r>
              <a:rPr lang="zh-TW" altLang="en-US" sz="2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塑膠微粒</a:t>
            </a:r>
            <a:r>
              <a:rPr lang="zh-TW" altLang="en-US" sz="2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，體積小、數量多，無法有效收集致隨污水進入水體及環境，恐影響環境及生態。</a:t>
            </a:r>
            <a:endParaRPr lang="en-US" altLang="zh-TW" sz="26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80975" indent="-180975" algn="just">
              <a:lnSpc>
                <a:spcPts val="3500"/>
              </a:lnSpc>
              <a:buFont typeface="Arial" panose="020B0604020202020204" pitchFamily="34" charset="0"/>
              <a:buChar char="•"/>
            </a:pPr>
            <a:r>
              <a:rPr lang="zh-TW" altLang="en-US" sz="2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世界</a:t>
            </a:r>
            <a:r>
              <a:rPr lang="zh-TW" altLang="en-US" sz="2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各國已開始重視</a:t>
            </a:r>
            <a:r>
              <a:rPr lang="zh-TW" altLang="en-US" sz="26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塑膠微粒對環境之影響</a:t>
            </a:r>
            <a:r>
              <a:rPr lang="zh-TW" altLang="en-US" sz="2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，紛紛訂定相關管制措施，維護海洋生物及環境。</a:t>
            </a:r>
            <a:endParaRPr lang="zh-TW" altLang="en-US" sz="2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220" name="標題 1"/>
          <p:cNvSpPr>
            <a:spLocks noGrp="1"/>
          </p:cNvSpPr>
          <p:nvPr>
            <p:ph type="title" idx="4294967295"/>
          </p:nvPr>
        </p:nvSpPr>
        <p:spPr>
          <a:xfrm>
            <a:off x="0" y="90488"/>
            <a:ext cx="9144000" cy="103425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3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禁止含</a:t>
            </a:r>
            <a:r>
              <a:rPr lang="zh-TW" altLang="en-US" sz="3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塑膠</a:t>
            </a:r>
            <a:r>
              <a:rPr lang="zh-TW" altLang="en-US" sz="3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微粒的產品</a:t>
            </a:r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221" name="Picture 2" descr="C:\Users\yenwenchen\Desktop\微粒圖-修1(佳沛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05064"/>
            <a:ext cx="3265041" cy="2705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018684"/>
              </p:ext>
            </p:extLst>
          </p:nvPr>
        </p:nvGraphicFramePr>
        <p:xfrm>
          <a:off x="611560" y="3717032"/>
          <a:ext cx="4752528" cy="23764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653054"/>
                <a:gridCol w="3099474"/>
              </a:tblGrid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管制期程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美國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韓國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加拿大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法國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我國</a:t>
                      </a:r>
                      <a:endParaRPr lang="zh-TW" altLang="en-US" b="1" dirty="0">
                        <a:solidFill>
                          <a:srgbClr val="0000FF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r>
                        <a:rPr lang="en-US" altLang="zh-TW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草案</a:t>
                      </a:r>
                      <a:r>
                        <a:rPr lang="en-US" altLang="zh-TW" b="1" dirty="0" smtClean="0">
                          <a:solidFill>
                            <a:srgbClr val="0000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b="1" dirty="0">
                        <a:solidFill>
                          <a:srgbClr val="0000FF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6694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70" name="Group 3"/>
          <p:cNvGrpSpPr>
            <a:grpSpLocks/>
          </p:cNvGrpSpPr>
          <p:nvPr/>
        </p:nvGrpSpPr>
        <p:grpSpPr bwMode="auto">
          <a:xfrm>
            <a:off x="4788024" y="1403697"/>
            <a:ext cx="4196158" cy="2214563"/>
            <a:chOff x="1104" y="1205"/>
            <a:chExt cx="3616" cy="824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5" name="AutoShape 4"/>
            <p:cNvSpPr>
              <a:spLocks noChangeArrowheads="1"/>
            </p:cNvSpPr>
            <p:nvPr/>
          </p:nvSpPr>
          <p:spPr bwMode="gray">
            <a:xfrm>
              <a:off x="1104" y="1205"/>
              <a:ext cx="3616" cy="824"/>
            </a:xfrm>
            <a:prstGeom prst="roundRect">
              <a:avLst>
                <a:gd name="adj" fmla="val 10889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chemeClr val="bg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Text Box 7"/>
            <p:cNvSpPr txBox="1">
              <a:spLocks noChangeArrowheads="1"/>
            </p:cNvSpPr>
            <p:nvPr/>
          </p:nvSpPr>
          <p:spPr bwMode="gray">
            <a:xfrm>
              <a:off x="1233" y="1462"/>
              <a:ext cx="1041" cy="3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sz="2400" b="1" i="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管制</a:t>
              </a:r>
              <a:endParaRPr lang="en-US" altLang="zh-TW" sz="2400" b="1" i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defRPr/>
              </a:pPr>
              <a:r>
                <a:rPr lang="zh-TW" altLang="en-US" sz="2400" b="1" i="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標的</a:t>
              </a:r>
              <a:endParaRPr lang="en-US" altLang="zh-CN" sz="2400" b="1" i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Text Box 8"/>
            <p:cNvSpPr txBox="1">
              <a:spLocks noChangeArrowheads="1"/>
            </p:cNvSpPr>
            <p:nvPr/>
          </p:nvSpPr>
          <p:spPr bwMode="gray">
            <a:xfrm>
              <a:off x="2189" y="1239"/>
              <a:ext cx="2531" cy="79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>
                <a:spcBef>
                  <a:spcPts val="0"/>
                </a:spcBef>
                <a:defRPr/>
              </a:pPr>
              <a:r>
                <a:rPr lang="zh-TW" altLang="en-US" sz="2400" b="1" i="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六大類</a:t>
              </a:r>
              <a:endParaRPr lang="en-US" altLang="zh-TW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marL="174625" indent="-174625">
                <a:spcBef>
                  <a:spcPts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zh-TW" altLang="en-US" i="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洗髮</a:t>
              </a:r>
              <a:r>
                <a:rPr lang="zh-TW" altLang="en-US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用化粧品類</a:t>
              </a:r>
              <a:endParaRPr lang="en-US" altLang="zh-TW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marL="174625" indent="-174625">
                <a:spcBef>
                  <a:spcPts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zh-TW" altLang="en-US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沐浴用化粧品類</a:t>
              </a:r>
              <a:endParaRPr lang="en-US" altLang="zh-TW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marL="174625" indent="-174625">
                <a:spcBef>
                  <a:spcPts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zh-TW" altLang="en-US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洗臉用化粧品類</a:t>
              </a:r>
              <a:endParaRPr lang="en-US" altLang="zh-TW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marL="174625" indent="-174625">
                <a:spcBef>
                  <a:spcPts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zh-TW" altLang="en-US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香皂類</a:t>
              </a:r>
              <a:endParaRPr lang="en-US" altLang="zh-TW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marL="174625" indent="-174625">
                <a:spcBef>
                  <a:spcPts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zh-TW" altLang="en-US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磨砂膏</a:t>
              </a:r>
              <a:endParaRPr lang="en-US" altLang="zh-TW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marL="174625" indent="-174625">
                <a:spcBef>
                  <a:spcPts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zh-TW" altLang="en-US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牙膏</a:t>
              </a:r>
              <a:endParaRPr lang="en-US" altLang="zh-CN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</p:txBody>
        </p:sp>
      </p:grpSp>
      <p:grpSp>
        <p:nvGrpSpPr>
          <p:cNvPr id="10248" name="群組 11"/>
          <p:cNvGrpSpPr>
            <a:grpSpLocks/>
          </p:cNvGrpSpPr>
          <p:nvPr/>
        </p:nvGrpSpPr>
        <p:grpSpPr bwMode="auto">
          <a:xfrm>
            <a:off x="4609208" y="3974108"/>
            <a:ext cx="4214812" cy="2143125"/>
            <a:chOff x="5508145" y="861694"/>
            <a:chExt cx="2664719" cy="2084285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47" name="AutoShape 10"/>
            <p:cNvSpPr>
              <a:spLocks noChangeArrowheads="1"/>
            </p:cNvSpPr>
            <p:nvPr/>
          </p:nvSpPr>
          <p:spPr bwMode="gray">
            <a:xfrm>
              <a:off x="5508145" y="861694"/>
              <a:ext cx="2664719" cy="2084285"/>
            </a:xfrm>
            <a:prstGeom prst="roundRect">
              <a:avLst>
                <a:gd name="adj" fmla="val 10889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chemeClr val="bg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8" name="Text Box 8"/>
            <p:cNvSpPr txBox="1">
              <a:spLocks noChangeArrowheads="1"/>
            </p:cNvSpPr>
            <p:nvPr/>
          </p:nvSpPr>
          <p:spPr bwMode="gray">
            <a:xfrm>
              <a:off x="6258553" y="1351911"/>
              <a:ext cx="1842657" cy="10775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eaLnBrk="1" hangingPunct="1">
                <a:defRPr/>
              </a:pPr>
              <a:r>
                <a:rPr lang="zh-TW" altLang="en-US" sz="2200" i="0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規範</a:t>
              </a:r>
              <a:r>
                <a:rPr lang="zh-TW" altLang="en-US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製造、輸入、販賣端之產品不得添加塑膠微粒（</a:t>
              </a:r>
              <a:r>
                <a:rPr lang="en-US" altLang="zh-TW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5</a:t>
              </a:r>
              <a:r>
                <a:rPr lang="zh-TW" altLang="en-US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 </a:t>
              </a:r>
              <a:r>
                <a:rPr lang="en-US" altLang="zh-TW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mm</a:t>
              </a:r>
              <a:r>
                <a:rPr lang="zh-TW" altLang="en-US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以下）</a:t>
              </a:r>
            </a:p>
          </p:txBody>
        </p:sp>
        <p:sp>
          <p:nvSpPr>
            <p:cNvPr id="53" name="Text Box 7"/>
            <p:cNvSpPr txBox="1">
              <a:spLocks noChangeArrowheads="1"/>
            </p:cNvSpPr>
            <p:nvPr/>
          </p:nvSpPr>
          <p:spPr bwMode="gray">
            <a:xfrm>
              <a:off x="5580409" y="1486980"/>
              <a:ext cx="763785" cy="80746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sz="2400" b="1" i="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管制</a:t>
              </a:r>
              <a:endParaRPr lang="en-US" altLang="zh-TW" sz="2400" b="1" i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defRPr/>
              </a:pPr>
              <a:r>
                <a:rPr lang="zh-TW" altLang="en-US" sz="2400" b="1" i="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方式</a:t>
              </a:r>
              <a:endParaRPr lang="en-US" altLang="zh-CN" sz="2400" b="1" i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1" name="AutoShape 10"/>
          <p:cNvSpPr>
            <a:spLocks noChangeArrowheads="1"/>
          </p:cNvSpPr>
          <p:nvPr/>
        </p:nvSpPr>
        <p:spPr bwMode="gray">
          <a:xfrm>
            <a:off x="251520" y="1363217"/>
            <a:ext cx="4100513" cy="2209800"/>
          </a:xfrm>
          <a:prstGeom prst="roundRect">
            <a:avLst>
              <a:gd name="adj" fmla="val 10889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endParaRPr lang="zh-CN" altLang="en-US" smtClean="0">
              <a:solidFill>
                <a:schemeClr val="bg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Text Box 8"/>
          <p:cNvSpPr txBox="1">
            <a:spLocks noChangeArrowheads="1"/>
          </p:cNvSpPr>
          <p:nvPr/>
        </p:nvSpPr>
        <p:spPr bwMode="gray">
          <a:xfrm>
            <a:off x="1403648" y="1549177"/>
            <a:ext cx="2738585" cy="19236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1" hangingPunct="1">
              <a:defRPr/>
            </a:pPr>
            <a:r>
              <a:rPr lang="en-US" altLang="zh-TW" sz="28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107.1.1</a:t>
            </a:r>
            <a:r>
              <a:rPr lang="zh-TW" altLang="en-US" sz="2800" b="1" i="0" dirty="0" smtClean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起</a:t>
            </a:r>
            <a:r>
              <a:rPr lang="en-US" altLang="zh-TW" sz="2800" b="1" i="0" dirty="0" smtClean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-</a:t>
            </a:r>
            <a:endParaRPr lang="en-US" altLang="zh-TW" sz="2800" b="1" i="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66700" eaLnBrk="1" hangingPunct="1">
              <a:defRPr/>
            </a:pPr>
            <a:r>
              <a:rPr lang="zh-TW" altLang="en-US" sz="2400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不得製造、輸入</a:t>
            </a:r>
          </a:p>
          <a:p>
            <a:pPr eaLnBrk="1" hangingPunct="1">
              <a:spcBef>
                <a:spcPts val="1800"/>
              </a:spcBef>
              <a:defRPr/>
            </a:pPr>
            <a:r>
              <a:rPr lang="en-US" altLang="zh-TW" sz="2800" b="1" i="0" dirty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107.7.1</a:t>
            </a:r>
            <a:r>
              <a:rPr lang="zh-TW" altLang="en-US" sz="2800" b="1" i="0" dirty="0" smtClean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起</a:t>
            </a:r>
            <a:r>
              <a:rPr lang="en-US" altLang="zh-TW" sz="2800" b="1" i="0" dirty="0" smtClean="0">
                <a:solidFill>
                  <a:srgbClr val="333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-</a:t>
            </a:r>
            <a:endParaRPr lang="en-US" altLang="zh-TW" sz="2800" b="1" i="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66700" eaLnBrk="1" hangingPunct="1">
              <a:defRPr/>
            </a:pPr>
            <a:r>
              <a:rPr lang="zh-TW" altLang="en-US" sz="2400" i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不得販賣</a:t>
            </a:r>
            <a:endParaRPr lang="en-US" altLang="zh-TW" sz="2400" i="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gray">
          <a:xfrm>
            <a:off x="289298" y="1796623"/>
            <a:ext cx="1209675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預告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lang="zh-TW" altLang="en-US" sz="2400" b="1" i="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管制</a:t>
            </a:r>
            <a:endParaRPr lang="en-US" altLang="zh-TW" sz="2400" b="1" i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lang="zh-TW" altLang="en-US" sz="2400" b="1" i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期程</a:t>
            </a:r>
            <a:endParaRPr lang="en-US" altLang="zh-CN" sz="2400" b="1" i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標題 1"/>
          <p:cNvSpPr txBox="1">
            <a:spLocks/>
          </p:cNvSpPr>
          <p:nvPr/>
        </p:nvSpPr>
        <p:spPr>
          <a:xfrm>
            <a:off x="0" y="9048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3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禁止含塑膠微粒的產品</a:t>
            </a:r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328451" y="4005064"/>
            <a:ext cx="4000500" cy="2143125"/>
            <a:chOff x="251520" y="1340768"/>
            <a:chExt cx="4000500" cy="2143125"/>
          </a:xfrm>
        </p:grpSpPr>
        <p:grpSp>
          <p:nvGrpSpPr>
            <p:cNvPr id="10250" name="群組 43"/>
            <p:cNvGrpSpPr>
              <a:grpSpLocks/>
            </p:cNvGrpSpPr>
            <p:nvPr/>
          </p:nvGrpSpPr>
          <p:grpSpPr bwMode="auto">
            <a:xfrm>
              <a:off x="251520" y="1340768"/>
              <a:ext cx="4000500" cy="2143125"/>
              <a:chOff x="642909" y="1285859"/>
              <a:chExt cx="4000528" cy="2143141"/>
            </a:xfrm>
            <a:solidFill>
              <a:schemeClr val="accent6">
                <a:lumMod val="20000"/>
                <a:lumOff val="80000"/>
              </a:schemeClr>
            </a:solidFill>
            <a:effectLst>
              <a:outerShdw blurRad="50800" dist="50800" dir="5400000" algn="ctr" rotWithShape="0">
                <a:schemeClr val="bg1"/>
              </a:outerShdw>
            </a:effectLst>
          </p:grpSpPr>
          <p:sp>
            <p:nvSpPr>
              <p:cNvPr id="35" name="AutoShape 10"/>
              <p:cNvSpPr>
                <a:spLocks noChangeArrowheads="1"/>
              </p:cNvSpPr>
              <p:nvPr/>
            </p:nvSpPr>
            <p:spPr bwMode="gray">
              <a:xfrm>
                <a:off x="642909" y="1285859"/>
                <a:ext cx="4000528" cy="2143141"/>
              </a:xfrm>
              <a:prstGeom prst="roundRect">
                <a:avLst>
                  <a:gd name="adj" fmla="val 10889"/>
                </a:avLst>
              </a:prstGeom>
              <a:ln>
                <a:headEnd/>
                <a:tailEnd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chemeClr val="bg1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6" name="Text Box 8"/>
              <p:cNvSpPr txBox="1">
                <a:spLocks noChangeArrowheads="1"/>
              </p:cNvSpPr>
              <p:nvPr/>
            </p:nvSpPr>
            <p:spPr bwMode="gray">
              <a:xfrm>
                <a:off x="1646105" y="1356971"/>
                <a:ext cx="2954631" cy="193900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174625" indent="-174625">
                  <a:spcBef>
                    <a:spcPts val="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zh-TW" altLang="en-US" sz="2200" i="0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製造業者調整成分</a:t>
                </a:r>
                <a:endParaRPr lang="en-US" altLang="zh-TW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  <a:p>
                <a:pPr marL="174625" indent="-174625">
                  <a:spcBef>
                    <a:spcPts val="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zh-TW" altLang="en-US" sz="2200" i="0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輸入業者採購不含塑膠微粒之產品</a:t>
                </a:r>
                <a:endParaRPr lang="en-US" altLang="zh-TW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  <a:p>
                <a:pPr marL="174625" indent="-174625">
                  <a:spcBef>
                    <a:spcPts val="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zh-TW" altLang="en-US" sz="2200" i="0" dirty="0"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減少消費端使用含塑膠微粒之產品</a:t>
                </a:r>
                <a:endParaRPr lang="en-US" altLang="zh-TW" sz="2200" i="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</p:txBody>
          </p:sp>
        </p:grpSp>
        <p:sp>
          <p:nvSpPr>
            <p:cNvPr id="42" name="Text Box 7"/>
            <p:cNvSpPr txBox="1">
              <a:spLocks noChangeArrowheads="1"/>
            </p:cNvSpPr>
            <p:nvPr/>
          </p:nvSpPr>
          <p:spPr bwMode="gray">
            <a:xfrm>
              <a:off x="376933" y="2055143"/>
              <a:ext cx="992485" cy="8302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zh-TW" altLang="en-US" sz="2400" b="1" i="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管制</a:t>
              </a:r>
              <a:endParaRPr lang="en-US" altLang="zh-TW" sz="2400" b="1" i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defRPr/>
              </a:pPr>
              <a:r>
                <a:rPr lang="zh-TW" altLang="en-US" sz="2400" b="1" i="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目的</a:t>
              </a:r>
              <a:endParaRPr lang="en-US" altLang="zh-CN" sz="2400" b="1" i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1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8</a:t>
            </a:fld>
            <a:endParaRPr lang="zh-TW" altLang="en-US" dirty="0"/>
          </a:p>
        </p:txBody>
      </p:sp>
      <p:sp>
        <p:nvSpPr>
          <p:cNvPr id="3" name="橢圓 2"/>
          <p:cNvSpPr/>
          <p:nvPr/>
        </p:nvSpPr>
        <p:spPr>
          <a:xfrm>
            <a:off x="3131840" y="2996952"/>
            <a:ext cx="2664296" cy="12241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我國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管制規劃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3254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 txBox="1">
            <a:spLocks/>
          </p:cNvSpPr>
          <p:nvPr/>
        </p:nvSpPr>
        <p:spPr>
          <a:xfrm>
            <a:off x="518864" y="44624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購物用塑膠袋管制現況</a:t>
            </a:r>
            <a:r>
              <a:rPr kumimoji="0" lang="en-US" altLang="zh-TW" sz="1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(1/2)</a:t>
            </a:r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2581450" y="1506061"/>
            <a:ext cx="6134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指提供消費者裝提其購買商品所需之塑膠袋</a:t>
            </a:r>
            <a:endParaRPr lang="zh-TW" altLang="en-US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492622" y="774776"/>
            <a:ext cx="1719874" cy="1718120"/>
            <a:chOff x="732288" y="729096"/>
            <a:chExt cx="1599146" cy="1597220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 rot="569395">
              <a:off x="732288" y="729096"/>
              <a:ext cx="1599146" cy="1597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文字方塊 18"/>
            <p:cNvSpPr txBox="1"/>
            <p:nvPr/>
          </p:nvSpPr>
          <p:spPr>
            <a:xfrm>
              <a:off x="756688" y="1298797"/>
              <a:ext cx="1196848" cy="772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購物用</a:t>
              </a:r>
              <a:endParaRPr lang="en-US" altLang="zh-TW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400" b="1" dirty="0" smtClean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塑膠袋</a:t>
              </a:r>
              <a:endPara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0" name="向右箭號 19"/>
          <p:cNvSpPr/>
          <p:nvPr/>
        </p:nvSpPr>
        <p:spPr>
          <a:xfrm>
            <a:off x="2051720" y="1599047"/>
            <a:ext cx="432048" cy="275691"/>
          </a:xfrm>
          <a:prstGeom prst="rightArrow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  <p:sp>
        <p:nvSpPr>
          <p:cNvPr id="12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9</a:t>
            </a:fld>
            <a:endParaRPr lang="zh-TW" altLang="en-US" dirty="0"/>
          </a:p>
        </p:txBody>
      </p:sp>
      <p:sp>
        <p:nvSpPr>
          <p:cNvPr id="11" name="圓角矩形 10"/>
          <p:cNvSpPr/>
          <p:nvPr/>
        </p:nvSpPr>
        <p:spPr>
          <a:xfrm>
            <a:off x="1842151" y="2853096"/>
            <a:ext cx="6906313" cy="1367992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63525">
              <a:lnSpc>
                <a:spcPts val="3000"/>
              </a:lnSpc>
              <a:defRPr/>
            </a:pP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透過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法令，規範販賣場所以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不得免費提供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購物用塑膠袋的方式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民眾須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付費取得</a:t>
            </a:r>
            <a:r>
              <a: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，讓民眾養成自備購物袋的習慣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419331" y="2636912"/>
            <a:ext cx="1776405" cy="1728192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marL="4763" marR="0" lvl="0" algn="ctr" defTabSz="914400" eaLnBrk="1" fontAlgn="auto" latinLnBrk="0" hangingPunct="1">
              <a:lnSpc>
                <a:spcPts val="38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管制</a:t>
            </a:r>
            <a:endParaRPr lang="en-US" altLang="zh-TW" sz="3200" b="1" kern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763" marR="0" lvl="0" algn="ctr" defTabSz="914400" eaLnBrk="1" fontAlgn="auto" latinLnBrk="0" hangingPunct="1">
              <a:lnSpc>
                <a:spcPts val="38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理念</a:t>
            </a:r>
            <a:endParaRPr kumimoji="0" lang="en-US" altLang="zh-TW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51520" y="6021288"/>
            <a:ext cx="2736304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圓角矩形 23"/>
          <p:cNvSpPr/>
          <p:nvPr/>
        </p:nvSpPr>
        <p:spPr>
          <a:xfrm>
            <a:off x="1842151" y="4898743"/>
            <a:ext cx="6906313" cy="1656000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63525" lvl="0">
              <a:lnSpc>
                <a:spcPts val="3000"/>
              </a:lnSpc>
              <a:defRPr/>
            </a:pPr>
            <a:r>
              <a:rPr lang="en-US" altLang="zh-TW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大類販賣場所</a:t>
            </a:r>
            <a:r>
              <a:rPr lang="en-US" altLang="zh-TW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約</a:t>
            </a:r>
            <a:r>
              <a:rPr lang="en-US" altLang="zh-TW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萬家</a:t>
            </a:r>
            <a:r>
              <a:rPr lang="en-US" altLang="zh-TW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marL="268288" lvl="0">
              <a:lnSpc>
                <a:spcPts val="1300"/>
              </a:lnSpc>
              <a:spcBef>
                <a:spcPts val="1200"/>
              </a:spcBef>
              <a:defRPr/>
            </a:pP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(1)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公部門</a:t>
            </a: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政府部門、國軍福利品供應站、公立學校、公立醫療院所</a:t>
            </a: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marL="268288" lvl="0">
              <a:lnSpc>
                <a:spcPts val="1300"/>
              </a:lnSpc>
              <a:spcBef>
                <a:spcPts val="1200"/>
              </a:spcBef>
              <a:defRPr/>
            </a:pP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(2)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私立學校、</a:t>
            </a: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(3)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百貨公司及購物中心、</a:t>
            </a: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(4)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量販店、</a:t>
            </a: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(5)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超級市場、</a:t>
            </a:r>
            <a:endParaRPr lang="en-US" altLang="zh-TW" sz="1600" b="1" dirty="0">
              <a:solidFill>
                <a:sysClr val="windowText" lastClr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68288" lvl="0">
              <a:lnSpc>
                <a:spcPts val="1300"/>
              </a:lnSpc>
              <a:spcBef>
                <a:spcPts val="1200"/>
              </a:spcBef>
              <a:defRPr/>
            </a:pP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(6)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連鎖便利商店、</a:t>
            </a:r>
            <a:r>
              <a:rPr lang="en-US" altLang="zh-TW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(7)</a:t>
            </a:r>
            <a:r>
              <a:rPr lang="zh-TW" altLang="en-US" sz="1600" b="1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連鎖</a:t>
            </a:r>
            <a:r>
              <a:rPr lang="zh-TW" altLang="en-US" sz="1600" b="1" dirty="0" smtClean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速食店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419331" y="4682559"/>
            <a:ext cx="1776405" cy="200784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marL="4763" marR="0" lvl="0" algn="ctr" defTabSz="914400" eaLnBrk="1" fontAlgn="auto" latinLnBrk="0" hangingPunct="1">
              <a:lnSpc>
                <a:spcPts val="38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管制</a:t>
            </a:r>
            <a:endParaRPr lang="en-US" altLang="zh-TW" sz="3200" b="1" kern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763" marR="0" lvl="0" algn="ctr" defTabSz="914400" eaLnBrk="1" fontAlgn="auto" latinLnBrk="0" hangingPunct="1">
              <a:lnSpc>
                <a:spcPts val="38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b="1" kern="0" noProof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對象</a:t>
            </a:r>
            <a:endParaRPr kumimoji="0" lang="en-US" altLang="zh-TW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7018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 txBox="1">
            <a:spLocks/>
          </p:cNvSpPr>
          <p:nvPr/>
        </p:nvSpPr>
        <p:spPr>
          <a:xfrm>
            <a:off x="518864" y="44624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購物用塑膠袋管制現況</a:t>
            </a:r>
            <a:r>
              <a:rPr kumimoji="0" lang="en-US" altLang="zh-TW" sz="1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(2/2)</a:t>
            </a:r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25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10</a:t>
            </a:fld>
            <a:endParaRPr lang="zh-TW" altLang="en-US" dirty="0"/>
          </a:p>
        </p:txBody>
      </p:sp>
      <p:sp>
        <p:nvSpPr>
          <p:cNvPr id="6" name="圓角矩形 5"/>
          <p:cNvSpPr/>
          <p:nvPr/>
        </p:nvSpPr>
        <p:spPr>
          <a:xfrm>
            <a:off x="1602332" y="980728"/>
            <a:ext cx="7218140" cy="1728000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42925" lvl="0" indent="-266700">
              <a:spcBef>
                <a:spcPts val="600"/>
              </a:spcBef>
              <a:buClr>
                <a:srgbClr val="0000FF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4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不得</a:t>
            </a:r>
            <a:r>
              <a:rPr lang="zh-TW" altLang="en-US" sz="24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免費提供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購物用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塑膠袋。另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供民眾購買的購物用塑膠袋厚度須為</a:t>
            </a: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0.06mm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以上。</a:t>
            </a:r>
            <a:endParaRPr lang="en-US" altLang="zh-TW" sz="2400" dirty="0">
              <a:latin typeface="微軟正黑體" pitchFamily="34" charset="-120"/>
              <a:ea typeface="微軟正黑體" pitchFamily="34" charset="-120"/>
            </a:endParaRPr>
          </a:p>
          <a:p>
            <a:pPr marL="542925" lvl="0" indent="-266700">
              <a:spcBef>
                <a:spcPts val="600"/>
              </a:spcBef>
              <a:buClr>
                <a:srgbClr val="0000FF"/>
              </a:buClr>
              <a:buFont typeface="Wingdings" panose="05000000000000000000" pitchFamily="2" charset="2"/>
              <a:buChar char="ü"/>
              <a:defRPr/>
            </a:pPr>
            <a:r>
              <a:rPr lang="zh-TW" altLang="en-US" sz="230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違反規定者，</a:t>
            </a:r>
            <a:r>
              <a:rPr lang="zh-TW" altLang="en-US" sz="2300" dirty="0">
                <a:latin typeface="微軟正黑體" pitchFamily="34" charset="-120"/>
                <a:ea typeface="微軟正黑體" pitchFamily="34" charset="-120"/>
              </a:rPr>
              <a:t>第一次</a:t>
            </a:r>
            <a:r>
              <a:rPr lang="zh-TW" altLang="en-US" sz="23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警告</a:t>
            </a:r>
            <a:r>
              <a:rPr lang="zh-TW" altLang="en-US" sz="230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、第二次以後處</a:t>
            </a:r>
            <a:r>
              <a:rPr lang="en-US" altLang="zh-TW" sz="230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1,200</a:t>
            </a:r>
            <a:r>
              <a:rPr lang="en-US" altLang="zh-TW" sz="2300" dirty="0" smtClean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~</a:t>
            </a:r>
            <a:r>
              <a:rPr lang="zh-TW" altLang="en-US" sz="2300" dirty="0" smtClean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300" dirty="0" smtClean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6,000</a:t>
            </a:r>
            <a:r>
              <a:rPr lang="zh-TW" altLang="en-US" sz="230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元罰鍰</a:t>
            </a:r>
            <a:r>
              <a:rPr lang="zh-TW" altLang="en-US" sz="2300" dirty="0" smtClean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79512" y="800936"/>
            <a:ext cx="1776405" cy="205200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marL="4763" marR="0" lvl="0" algn="ctr" defTabSz="914400" eaLnBrk="1" fontAlgn="auto" latinLnBrk="0" hangingPunct="1">
              <a:lnSpc>
                <a:spcPts val="33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800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管制</a:t>
            </a:r>
            <a:endParaRPr lang="en-US" altLang="zh-TW" sz="2800" b="1" kern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763" marR="0" lvl="0" algn="ctr" defTabSz="914400" eaLnBrk="1" fontAlgn="auto" latinLnBrk="0" hangingPunct="1">
              <a:lnSpc>
                <a:spcPts val="33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800" b="1" kern="0" noProof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方式</a:t>
            </a:r>
            <a:endParaRPr kumimoji="0" lang="en-US" altLang="zh-TW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51520" y="6021288"/>
            <a:ext cx="2736304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" name="群組 3"/>
          <p:cNvGrpSpPr/>
          <p:nvPr/>
        </p:nvGrpSpPr>
        <p:grpSpPr>
          <a:xfrm>
            <a:off x="179512" y="4437112"/>
            <a:ext cx="8640960" cy="2160240"/>
            <a:chOff x="179512" y="4509120"/>
            <a:chExt cx="8640960" cy="2160240"/>
          </a:xfrm>
        </p:grpSpPr>
        <p:sp>
          <p:nvSpPr>
            <p:cNvPr id="10" name="圓角矩形 9"/>
            <p:cNvSpPr/>
            <p:nvPr/>
          </p:nvSpPr>
          <p:spPr>
            <a:xfrm>
              <a:off x="1602332" y="4761344"/>
              <a:ext cx="7218140" cy="1692000"/>
            </a:xfrm>
            <a:prstGeom prst="round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42925" lvl="0" indent="-266700">
                <a:spcBef>
                  <a:spcPts val="1200"/>
                </a:spcBef>
                <a:buClr>
                  <a:srgbClr val="0000FF"/>
                </a:buClr>
                <a:buFont typeface="Wingdings" panose="05000000000000000000" pitchFamily="2" charset="2"/>
                <a:buChar char="ü"/>
                <a:defRPr/>
              </a:pPr>
              <a:r>
                <a:rPr lang="en-US" altLang="zh-TW" sz="2400" dirty="0" smtClean="0">
                  <a:solidFill>
                    <a:sysClr val="windowText" lastClr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</a:t>
              </a:r>
              <a:r>
                <a:rPr lang="zh-TW" altLang="en-US" sz="2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大類販賣場所使用的購物用塑膠袋減量成效達</a:t>
              </a:r>
              <a:r>
                <a:rPr lang="en-US" altLang="zh-TW" sz="2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58</a:t>
              </a:r>
              <a:r>
                <a:rPr lang="en-US" altLang="zh-TW" sz="2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% 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年使用量由約</a:t>
              </a:r>
              <a:r>
                <a: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34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億個，減至</a:t>
              </a:r>
              <a:r>
                <a: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14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億個</a:t>
              </a:r>
              <a:r>
                <a: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sz="2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  <a:endPara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542925" lvl="0" indent="-266700">
                <a:spcBef>
                  <a:spcPts val="1200"/>
                </a:spcBef>
                <a:buClr>
                  <a:srgbClr val="0000FF"/>
                </a:buClr>
                <a:buFont typeface="Wingdings" panose="05000000000000000000" pitchFamily="2" charset="2"/>
                <a:buChar char="ü"/>
                <a:defRPr/>
              </a:pPr>
              <a:r>
                <a:rPr lang="zh-TW" altLang="en-US" sz="2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近</a:t>
              </a:r>
              <a:r>
                <a:rPr lang="en-US" altLang="zh-TW" sz="2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</a:t>
              </a:r>
              <a:r>
                <a:rPr lang="zh-TW" altLang="en-US" sz="2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成受訪民眾已減少購物用</a:t>
              </a:r>
              <a:r>
                <a:rPr lang="zh-TW" altLang="en-US" sz="2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塑膠袋購買</a:t>
              </a:r>
              <a:r>
                <a:rPr lang="zh-TW" altLang="en-US" sz="2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與使用。</a:t>
              </a:r>
              <a:endPara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圓角矩形 10"/>
            <p:cNvSpPr/>
            <p:nvPr/>
          </p:nvSpPr>
          <p:spPr>
            <a:xfrm>
              <a:off x="179512" y="4509120"/>
              <a:ext cx="1776405" cy="2160240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 anchorCtr="0"/>
            <a:lstStyle/>
            <a:p>
              <a:pPr marL="4763" marR="0" lvl="0" algn="ctr" defTabSz="914400" eaLnBrk="1" fontAlgn="auto" latinLnBrk="0" hangingPunct="1">
                <a:lnSpc>
                  <a:spcPts val="3300"/>
                </a:lnSpc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sz="2800" b="1" kern="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減量</a:t>
              </a:r>
              <a:endParaRPr lang="en-US" altLang="zh-TW" sz="2800" b="1" kern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763" marR="0" lvl="0" algn="ctr" defTabSz="914400" eaLnBrk="1" fontAlgn="auto" latinLnBrk="0" hangingPunct="1">
                <a:lnSpc>
                  <a:spcPts val="3300"/>
                </a:lnSpc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成效</a:t>
              </a:r>
              <a:endParaRPr kumimoji="0" lang="en-US" altLang="zh-TW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983725"/>
              </p:ext>
            </p:extLst>
          </p:nvPr>
        </p:nvGraphicFramePr>
        <p:xfrm>
          <a:off x="3131840" y="2636912"/>
          <a:ext cx="5760640" cy="1800201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5760640"/>
              </a:tblGrid>
              <a:tr h="4529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非管制對象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排除條款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368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18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包裝成商品形式陳列於貨架供選購者</a:t>
                      </a:r>
                      <a:endParaRPr lang="en-US" altLang="zh-TW" sz="1800" kern="12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68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000" b="1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直接盛裝魚類、肉類、蔬果等生鮮商品或食品者</a:t>
                      </a:r>
                      <a:endParaRPr lang="zh-TW" altLang="en-US" sz="2000" b="1" kern="12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68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18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工廠用於包裝其產品者</a:t>
                      </a:r>
                      <a:endParaRPr lang="zh-TW" altLang="en-US" sz="1800" kern="12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68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ts val="1800"/>
                        </a:lnSpc>
                      </a:pPr>
                      <a:r>
                        <a:rPr lang="en-US" altLang="zh-TW" sz="18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1800" kern="12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盛裝醫療院所之藥品者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535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11</a:t>
            </a:fld>
            <a:endParaRPr lang="zh-TW" alt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2553978" cy="201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直線接點 5"/>
          <p:cNvCxnSpPr/>
          <p:nvPr/>
        </p:nvCxnSpPr>
        <p:spPr bwMode="auto">
          <a:xfrm>
            <a:off x="539552" y="3429000"/>
            <a:ext cx="777686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內容版面配置區 2"/>
          <p:cNvSpPr txBox="1">
            <a:spLocks/>
          </p:cNvSpPr>
          <p:nvPr/>
        </p:nvSpPr>
        <p:spPr bwMode="auto">
          <a:xfrm>
            <a:off x="2604740" y="2710880"/>
            <a:ext cx="599970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3600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buClr>
                <a:srgbClr val="0C9B74"/>
              </a:buClr>
            </a:pPr>
            <a:r>
              <a:rPr kumimoji="1" lang="zh-TW" altLang="en-US" sz="4000" b="1" kern="0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擴大管制對象與推動</a:t>
            </a:r>
            <a:r>
              <a:rPr kumimoji="1" lang="zh-TW" altLang="en-US" sz="4000" b="1" kern="0" dirty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方式</a:t>
            </a:r>
          </a:p>
        </p:txBody>
      </p:sp>
    </p:spTree>
    <p:extLst>
      <p:ext uri="{BB962C8B-B14F-4D97-AF65-F5344CB8AC3E}">
        <p14:creationId xmlns:p14="http://schemas.microsoft.com/office/powerpoint/2010/main" val="77003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5" name="AutoShape 2" descr="禁止 的圖片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6" name="圓角矩形 35"/>
          <p:cNvSpPr/>
          <p:nvPr/>
        </p:nvSpPr>
        <p:spPr>
          <a:xfrm>
            <a:off x="790784" y="764704"/>
            <a:ext cx="7669648" cy="79200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TW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kumimoji="0" lang="zh-TW" altLang="en-US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kumimoji="0" lang="zh-TW" altLang="en-US" sz="32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擴大</a:t>
            </a:r>
            <a:r>
              <a:rPr kumimoji="0" lang="zh-TW" altLang="en-US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管制對象</a:t>
            </a:r>
            <a:endParaRPr kumimoji="0" lang="zh-TW" altLang="en-US" sz="2400" b="1" i="0" kern="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圓角矩形 38"/>
          <p:cNvSpPr/>
          <p:nvPr/>
        </p:nvSpPr>
        <p:spPr>
          <a:xfrm>
            <a:off x="790784" y="1916920"/>
            <a:ext cx="7669648" cy="79200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defRPr/>
            </a:pPr>
            <a:r>
              <a:rPr kumimoji="0" lang="en-US" altLang="zh-TW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kumimoji="0" lang="zh-TW" altLang="en-US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200" b="1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</a:t>
            </a:r>
            <a:r>
              <a:rPr lang="zh-TW" altLang="en-US" sz="2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專用垃圾袋與購物用塑膠袋兩袋合一</a:t>
            </a:r>
          </a:p>
        </p:txBody>
      </p:sp>
      <p:sp>
        <p:nvSpPr>
          <p:cNvPr id="40" name="圓角矩形 39"/>
          <p:cNvSpPr/>
          <p:nvPr/>
        </p:nvSpPr>
        <p:spPr>
          <a:xfrm>
            <a:off x="827584" y="2997040"/>
            <a:ext cx="7704856" cy="79200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defRPr/>
            </a:pPr>
            <a:r>
              <a:rPr lang="en-US" altLang="zh-TW" sz="2400" b="1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kumimoji="0" lang="zh-TW" altLang="en-US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200" b="1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納</a:t>
            </a:r>
            <a:r>
              <a:rPr lang="zh-TW" altLang="en-US" sz="32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</a:t>
            </a:r>
            <a:r>
              <a:rPr lang="zh-TW" altLang="en-US" sz="2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全部塑膠材質</a:t>
            </a:r>
            <a:r>
              <a:rPr lang="en-US" altLang="zh-TW" sz="2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含生質塑膠</a:t>
            </a:r>
            <a:r>
              <a:rPr lang="en-US" altLang="zh-TW" sz="2400" b="1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zh-TW" altLang="en-US" sz="2400" b="1" i="0" kern="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圓角矩形 40"/>
          <p:cNvSpPr/>
          <p:nvPr/>
        </p:nvSpPr>
        <p:spPr>
          <a:xfrm>
            <a:off x="790784" y="4149168"/>
            <a:ext cx="7669648" cy="79200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defRPr/>
            </a:pPr>
            <a:r>
              <a:rPr kumimoji="0" lang="en-US" altLang="zh-TW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kumimoji="0" lang="zh-TW" altLang="en-US" sz="2400" b="1" i="0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200" b="1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取消</a:t>
            </a:r>
            <a:r>
              <a:rPr lang="zh-TW" altLang="en-US" sz="2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購物用塑膠袋</a:t>
            </a:r>
            <a:r>
              <a:rPr lang="zh-TW" altLang="en-US" sz="2400" b="1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厚度</a:t>
            </a:r>
            <a:r>
              <a:rPr lang="zh-TW" altLang="en-US" sz="2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須達</a:t>
            </a:r>
            <a:r>
              <a:rPr lang="en-US" altLang="zh-TW" sz="2400" b="1" kern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0.06mm</a:t>
            </a:r>
            <a:r>
              <a:rPr lang="zh-TW" altLang="en-US" sz="2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限制</a:t>
            </a:r>
          </a:p>
        </p:txBody>
      </p:sp>
      <p:sp>
        <p:nvSpPr>
          <p:cNvPr id="50" name="圓角矩形 49"/>
          <p:cNvSpPr/>
          <p:nvPr/>
        </p:nvSpPr>
        <p:spPr>
          <a:xfrm>
            <a:off x="338410" y="5240577"/>
            <a:ext cx="4593630" cy="630585"/>
          </a:xfrm>
          <a:prstGeom prst="round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ts val="600"/>
              </a:spcBef>
              <a:defRPr/>
            </a:pPr>
            <a:r>
              <a:rPr lang="en-US" altLang="zh-TW" sz="3200" b="1" kern="0" dirty="0" smtClean="0">
                <a:solidFill>
                  <a:schemeClr val="tx1"/>
                </a:solidFill>
                <a:latin typeface="微軟正黑體"/>
                <a:ea typeface="微軟正黑體"/>
                <a:cs typeface="Times New Roman" pitchFamily="18" charset="0"/>
              </a:rPr>
              <a:t>※</a:t>
            </a:r>
            <a:r>
              <a:rPr lang="zh-TW" altLang="en-US" sz="3200" b="1" kern="0" dirty="0" smtClean="0">
                <a:solidFill>
                  <a:schemeClr val="tx1"/>
                </a:solidFill>
                <a:latin typeface="微軟正黑體"/>
                <a:ea typeface="微軟正黑體"/>
                <a:cs typeface="Times New Roman" pitchFamily="18" charset="0"/>
              </a:rPr>
              <a:t>其餘管制方式未改變</a:t>
            </a:r>
            <a:endParaRPr lang="en-US" altLang="zh-TW" sz="3200" b="1" kern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cxnSp>
        <p:nvCxnSpPr>
          <p:cNvPr id="3" name="直線接點 2"/>
          <p:cNvCxnSpPr>
            <a:endCxn id="36" idx="1"/>
          </p:cNvCxnSpPr>
          <p:nvPr/>
        </p:nvCxnSpPr>
        <p:spPr>
          <a:xfrm>
            <a:off x="371599" y="1160704"/>
            <a:ext cx="4191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>
            <a:off x="379005" y="2312920"/>
            <a:ext cx="4191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408399" y="3393040"/>
            <a:ext cx="4191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379005" y="4575820"/>
            <a:ext cx="4191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379005" y="1160704"/>
            <a:ext cx="0" cy="341511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456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1520" y="764704"/>
            <a:ext cx="8280920" cy="6048672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algn="just" fontAlgn="auto">
              <a:lnSpc>
                <a:spcPts val="1200"/>
              </a:lnSpc>
              <a:spcAft>
                <a:spcPts val="0"/>
              </a:spcAft>
              <a:defRPr/>
            </a:pPr>
            <a:endParaRPr kumimoji="0" lang="en-US" altLang="zh-TW" sz="20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管制對象由現行</a:t>
            </a:r>
            <a:r>
              <a:rPr kumimoji="0" lang="en-US" altLang="zh-TW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7</a:t>
            </a:r>
            <a:r>
              <a:rPr kumimoji="0" lang="zh-TW" altLang="en-US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大類，擴大至</a:t>
            </a:r>
            <a:r>
              <a:rPr kumimoji="0" lang="en-US" altLang="zh-TW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14</a:t>
            </a:r>
            <a:r>
              <a:rPr kumimoji="0" lang="zh-TW" altLang="en-US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大類</a:t>
            </a:r>
            <a:r>
              <a:rPr lang="zh-TW" altLang="en-US" sz="2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lang="en-US" altLang="zh-TW" sz="2400" b="1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預估管制對象由</a:t>
            </a:r>
            <a:r>
              <a:rPr kumimoji="0" lang="en-US" altLang="zh-TW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kumimoji="0" lang="zh-TW" altLang="en-US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萬家增加至達</a:t>
            </a:r>
            <a:r>
              <a:rPr kumimoji="0" lang="en-US" altLang="zh-TW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</a:t>
            </a:r>
            <a:r>
              <a:rPr kumimoji="0" lang="zh-TW" altLang="en-US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萬家</a:t>
            </a:r>
            <a:r>
              <a:rPr kumimoji="0" lang="zh-TW" altLang="en-US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kumimoji="0" lang="en-US" altLang="zh-TW" sz="24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en-US" altLang="zh-TW" sz="24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en-US" altLang="zh-TW" sz="24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kumimoji="0" lang="en-US" altLang="zh-TW" sz="24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4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zh-TW" sz="24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indent="-92075" algn="just" fontAlgn="auto">
              <a:lnSpc>
                <a:spcPts val="3200"/>
              </a:lnSpc>
              <a:spcBef>
                <a:spcPts val="24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zh-TW" altLang="en-US" sz="2400" b="1" i="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新增管制對象多集中於六直轄市</a:t>
            </a:r>
            <a:r>
              <a:rPr kumimoji="0" lang="en-US" altLang="zh-TW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0" lang="zh-TW" altLang="en-US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占</a:t>
            </a:r>
            <a:r>
              <a:rPr kumimoji="0" lang="en-US" altLang="zh-TW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70%)</a:t>
            </a:r>
            <a:r>
              <a:rPr kumimoji="0" lang="zh-TW" altLang="en-US" sz="2400" b="1" i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kumimoji="0" lang="en-US" altLang="zh-TW" sz="24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3" name="標題 1"/>
          <p:cNvSpPr txBox="1">
            <a:spLocks/>
          </p:cNvSpPr>
          <p:nvPr/>
        </p:nvSpPr>
        <p:spPr>
          <a:xfrm>
            <a:off x="518864" y="188640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>
              <a:defRPr/>
            </a:pPr>
            <a:r>
              <a:rPr kumimoji="1" lang="zh-TW" altLang="en-US" sz="4200" kern="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擴大管制</a:t>
            </a:r>
            <a:r>
              <a:rPr kumimoji="1" lang="zh-TW" altLang="en-US" sz="4200" kern="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對象</a:t>
            </a:r>
            <a:endParaRPr kumimoji="1" lang="zh-TW" altLang="en-US" sz="4200" kern="0" dirty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13</a:t>
            </a:fld>
            <a:endParaRPr lang="zh-TW" altLang="en-US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228408"/>
              </p:ext>
            </p:extLst>
          </p:nvPr>
        </p:nvGraphicFramePr>
        <p:xfrm>
          <a:off x="899592" y="1984856"/>
          <a:ext cx="2783632" cy="33883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7836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91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現行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管制對象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 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公部門</a:t>
                      </a:r>
                      <a:endParaRPr lang="en-US" altLang="zh-TW" sz="18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 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私立學校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 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百貨公司、購物中心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 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量販店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5. 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超級市場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6. 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連鎖便利商店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7. </a:t>
                      </a:r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連鎖速食店</a:t>
                      </a:r>
                      <a:endParaRPr lang="zh-TW" alt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合計：</a:t>
                      </a:r>
                      <a:r>
                        <a:rPr lang="en-US" altLang="zh-TW" sz="2000" b="1" dirty="0" smtClean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2000" b="1" dirty="0" smtClean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萬家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表格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122890"/>
              </p:ext>
            </p:extLst>
          </p:nvPr>
        </p:nvGraphicFramePr>
        <p:xfrm>
          <a:off x="5220072" y="1984856"/>
          <a:ext cx="2783632" cy="33883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7836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年擴大管制對象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8. </a:t>
                      </a:r>
                      <a:r>
                        <a:rPr lang="zh-TW" alt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藥粧、美粧、藥局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9. </a:t>
                      </a:r>
                      <a:r>
                        <a:rPr lang="zh-TW" alt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醫療器材行</a:t>
                      </a:r>
                      <a:endParaRPr lang="en-US" altLang="zh-TW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10. 3C</a:t>
                      </a:r>
                      <a:r>
                        <a:rPr lang="zh-TW" alt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零售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11. </a:t>
                      </a:r>
                      <a:r>
                        <a:rPr lang="zh-TW" alt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書店、文具店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12. </a:t>
                      </a:r>
                      <a:r>
                        <a:rPr lang="zh-TW" alt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洗衣店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13. </a:t>
                      </a:r>
                      <a:r>
                        <a:rPr lang="zh-TW" alt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飲料店</a:t>
                      </a:r>
                      <a:endParaRPr lang="en-US" altLang="zh-TW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14. </a:t>
                      </a:r>
                      <a:r>
                        <a:rPr lang="zh-TW" alt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西點麵包店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合計：</a:t>
                      </a:r>
                      <a:r>
                        <a:rPr lang="en-US" altLang="zh-TW" sz="2000" b="1" dirty="0" smtClean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2000" b="1" dirty="0" smtClean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萬家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十字形 1"/>
          <p:cNvSpPr/>
          <p:nvPr/>
        </p:nvSpPr>
        <p:spPr>
          <a:xfrm>
            <a:off x="3997047" y="3284984"/>
            <a:ext cx="914400" cy="914400"/>
          </a:xfrm>
          <a:prstGeom prst="plus">
            <a:avLst>
              <a:gd name="adj" fmla="val 3623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913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14</a:t>
            </a:fld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107504" y="1052736"/>
            <a:ext cx="5184576" cy="3528392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 fontAlgn="auto">
              <a:lnSpc>
                <a:spcPts val="1200"/>
              </a:lnSpc>
              <a:spcAft>
                <a:spcPts val="0"/>
              </a:spcAft>
              <a:defRPr/>
            </a:pPr>
            <a:endParaRPr kumimoji="0" lang="en-US" altLang="zh-TW" sz="20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just" fontAlgn="auto">
              <a:lnSpc>
                <a:spcPts val="3500"/>
              </a:lnSpc>
              <a:spcAft>
                <a:spcPts val="0"/>
              </a:spcAft>
              <a:defRPr/>
            </a:pPr>
            <a:r>
              <a:rPr lang="zh-TW" altLang="en-US" sz="32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兩袋合一</a:t>
            </a:r>
            <a:endParaRPr lang="en-US" altLang="zh-TW" sz="3200" b="1" u="sng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80975" indent="-180975" algn="just" fontAlgn="auto">
              <a:lnSpc>
                <a:spcPts val="35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3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現況：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垃圾費隨袋徵收的地區</a:t>
            </a:r>
            <a:r>
              <a:rPr lang="en-US" altLang="zh-TW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臺北市新北市</a:t>
            </a:r>
            <a:r>
              <a:rPr lang="en-US" altLang="zh-TW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，民眾於部分商家可買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專用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垃圾袋作購物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用塑膠袋使用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兩用袋</a:t>
            </a:r>
            <a:r>
              <a:rPr lang="en-US" altLang="zh-TW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80975" indent="-180975" algn="just" fontAlgn="auto">
              <a:lnSpc>
                <a:spcPts val="32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3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新增規定</a:t>
            </a:r>
            <a:r>
              <a:rPr lang="zh-TW" altLang="en-US" sz="23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：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隨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袋徵收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地區之環保局可規定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轄內量販店、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超市、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連鎖便利商店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等</a:t>
            </a:r>
            <a:r>
              <a:rPr lang="zh-TW" altLang="en-US" sz="23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僅能提供</a:t>
            </a:r>
            <a:r>
              <a:rPr lang="zh-TW" altLang="en-US" sz="23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兩用袋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lang="zh-TW" altLang="en-US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395536" y="188640"/>
            <a:ext cx="837361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>
              <a:defRPr/>
            </a:pPr>
            <a:r>
              <a:rPr kumimoji="1" lang="zh-TW" altLang="en-US" sz="4200" kern="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相關新增管制措施</a:t>
            </a:r>
            <a:endParaRPr kumimoji="1" lang="zh-TW" altLang="en-US" sz="4200" kern="0" dirty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08104" y="1052736"/>
            <a:ext cx="3528392" cy="3528392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 fontAlgn="auto">
              <a:lnSpc>
                <a:spcPts val="1200"/>
              </a:lnSpc>
              <a:spcAft>
                <a:spcPts val="0"/>
              </a:spcAft>
              <a:defRPr/>
            </a:pPr>
            <a:endParaRPr kumimoji="0" lang="en-US" altLang="zh-TW" sz="2000" b="1" i="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just" fontAlgn="auto">
              <a:lnSpc>
                <a:spcPts val="3500"/>
              </a:lnSpc>
              <a:spcAft>
                <a:spcPts val="0"/>
              </a:spcAft>
              <a:defRPr/>
            </a:pPr>
            <a:r>
              <a:rPr lang="zh-TW" altLang="en-US" sz="32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取消厚度</a:t>
            </a:r>
            <a:endParaRPr lang="en-US" altLang="zh-TW" sz="3200" b="1" u="sng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80975" indent="-180975" algn="just" fontAlgn="auto">
              <a:lnSpc>
                <a:spcPts val="35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3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現況：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販賣場所供民眾購買的購物用塑膠袋，其厚度需達</a:t>
            </a:r>
            <a:r>
              <a:rPr lang="en-US" altLang="zh-TW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0.06mm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lang="en-US" altLang="zh-TW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80975" indent="-180975" algn="just" fontAlgn="auto">
              <a:lnSpc>
                <a:spcPts val="32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3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新增規定：</a:t>
            </a:r>
            <a:r>
              <a:rPr lang="zh-TW" altLang="en-US" sz="23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取消厚度限制，回歸業者自行選擇最適化</a:t>
            </a:r>
            <a:r>
              <a:rPr lang="zh-TW" altLang="en-US" sz="23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之厚度。</a:t>
            </a:r>
            <a:endParaRPr lang="zh-TW" altLang="en-US" sz="23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16" name="Picture 6" descr="C:\Users\isli\Desktop\th (2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7" t="16808"/>
          <a:stretch/>
        </p:blipFill>
        <p:spPr bwMode="auto">
          <a:xfrm>
            <a:off x="6804248" y="4923416"/>
            <a:ext cx="1600819" cy="153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17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562" y="5138898"/>
            <a:ext cx="864638" cy="86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圓角矩形 12"/>
          <p:cNvSpPr/>
          <p:nvPr/>
        </p:nvSpPr>
        <p:spPr>
          <a:xfrm>
            <a:off x="251520" y="6021288"/>
            <a:ext cx="2736304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05729"/>
            <a:ext cx="1453035" cy="1855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D:\環保署廢管處\勾稽組業務\@賴瑩瑩處長關切案件\106年7月13日院會報告-限塑政策\新北+愛買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4805729"/>
            <a:ext cx="1293809" cy="1768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85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線接點 8"/>
          <p:cNvCxnSpPr/>
          <p:nvPr/>
        </p:nvCxnSpPr>
        <p:spPr>
          <a:xfrm>
            <a:off x="179512" y="4158532"/>
            <a:ext cx="8817539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圓角化同側角落矩形 55"/>
          <p:cNvSpPr/>
          <p:nvPr/>
        </p:nvSpPr>
        <p:spPr>
          <a:xfrm rot="5400000">
            <a:off x="5483879" y="2082139"/>
            <a:ext cx="1173394" cy="5595307"/>
          </a:xfrm>
          <a:prstGeom prst="round2Same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sp>
      <p:sp>
        <p:nvSpPr>
          <p:cNvPr id="57" name="圓角化同側角落矩形 12"/>
          <p:cNvSpPr/>
          <p:nvPr/>
        </p:nvSpPr>
        <p:spPr>
          <a:xfrm>
            <a:off x="3272924" y="4350375"/>
            <a:ext cx="5448078" cy="105883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0" vert="horz" wrap="square" lIns="247650" tIns="123825" rIns="247650" bIns="123825" numCol="1" spcCol="1270" anchor="ctr" anchorCtr="0">
            <a:noAutofit/>
          </a:bodyPr>
          <a:lstStyle/>
          <a:p>
            <a:pPr marL="92075" marR="0" lvl="1" indent="-92075" algn="just" fontAlgn="auto">
              <a:lnSpc>
                <a:spcPts val="2800"/>
              </a:lnSpc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新增管制對象為主</a:t>
            </a:r>
            <a:r>
              <a:rPr lang="en-US" altLang="zh-TW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第</a:t>
            </a:r>
            <a:r>
              <a:rPr lang="en-US" altLang="zh-TW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</a:t>
            </a: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次違規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，先予警告</a:t>
            </a:r>
            <a:r>
              <a:rPr lang="en-US" altLang="zh-TW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lang="zh-CN" altLang="en-US" sz="2000" b="1" kern="0" dirty="0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marR="0" lvl="1" indent="-92075" algn="just" fontAlgn="auto">
              <a:lnSpc>
                <a:spcPts val="2800"/>
              </a:lnSpc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既有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管制對象為輔。</a:t>
            </a:r>
            <a:endParaRPr lang="zh-CN" altLang="en-US" sz="2000" b="1" kern="0" dirty="0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grpSp>
        <p:nvGrpSpPr>
          <p:cNvPr id="53" name="群組 52"/>
          <p:cNvGrpSpPr/>
          <p:nvPr/>
        </p:nvGrpSpPr>
        <p:grpSpPr>
          <a:xfrm>
            <a:off x="434457" y="4122498"/>
            <a:ext cx="2854530" cy="1466742"/>
            <a:chOff x="128375" y="1549408"/>
            <a:chExt cx="2890518" cy="737210"/>
          </a:xfrm>
          <a:noFill/>
        </p:grpSpPr>
        <p:sp>
          <p:nvSpPr>
            <p:cNvPr id="54" name="圓角矩形 53"/>
            <p:cNvSpPr/>
            <p:nvPr/>
          </p:nvSpPr>
          <p:spPr>
            <a:xfrm>
              <a:off x="128375" y="1549408"/>
              <a:ext cx="2890518" cy="737210"/>
            </a:xfrm>
            <a:prstGeom prst="roundRect">
              <a:avLst/>
            </a:prstGeom>
            <a:grpFill/>
            <a:ln>
              <a:noFill/>
            </a:ln>
            <a:effectLst/>
          </p:spPr>
        </p:sp>
        <p:sp>
          <p:nvSpPr>
            <p:cNvPr id="55" name="圓角矩形 14"/>
            <p:cNvSpPr/>
            <p:nvPr/>
          </p:nvSpPr>
          <p:spPr>
            <a:xfrm>
              <a:off x="164363" y="1585396"/>
              <a:ext cx="2818542" cy="66523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06680" tIns="53340" rIns="106680" bIns="53340" numCol="1" spcCol="1270" anchor="ctr" anchorCtr="0">
              <a:noAutofit/>
            </a:bodyPr>
            <a:lstStyle/>
            <a:p>
              <a:pPr marL="0" marR="0" lvl="0" indent="0" algn="ctr" defTabSz="1244600" eaLnBrk="1" fontAlgn="auto" latinLnBrk="0" hangingPunct="1">
                <a:lnSpc>
                  <a:spcPts val="3360"/>
                </a:lnSpc>
                <a:spcBef>
                  <a:spcPts val="600"/>
                </a:spcBef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8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正式實施日</a:t>
              </a:r>
              <a:endPara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0" marR="0" lvl="0" indent="0" algn="ctr" defTabSz="1244600" eaLnBrk="1" fontAlgn="auto" latinLnBrk="0" hangingPunct="1">
                <a:lnSpc>
                  <a:spcPts val="336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  <a:defRPr/>
              </a:pPr>
              <a:r>
                <a:rPr lang="en-US" altLang="zh-TW" sz="28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-</a:t>
              </a:r>
              <a:r>
                <a:rPr kumimoji="0" lang="zh-TW" altLang="en-US" sz="28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擴大稽查</a:t>
              </a:r>
              <a:endPara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0" marR="0" lvl="0" indent="0" algn="ctr" defTabSz="1244600" eaLnBrk="1" fontAlgn="auto" latinLnBrk="0" hangingPunct="1">
                <a:lnSpc>
                  <a:spcPts val="2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  <a:defRPr/>
              </a:pP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569691" y="5159442"/>
            <a:ext cx="2576805" cy="42979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107.1-3</a:t>
            </a:r>
            <a:endPara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4" name="圓角化同側角落矩形 63"/>
          <p:cNvSpPr/>
          <p:nvPr/>
        </p:nvSpPr>
        <p:spPr>
          <a:xfrm rot="5400000">
            <a:off x="5496535" y="-1219930"/>
            <a:ext cx="1173394" cy="5627872"/>
          </a:xfrm>
          <a:prstGeom prst="round2Same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sp>
      <p:sp>
        <p:nvSpPr>
          <p:cNvPr id="65" name="圓角化同側角落矩形 4"/>
          <p:cNvSpPr/>
          <p:nvPr/>
        </p:nvSpPr>
        <p:spPr>
          <a:xfrm>
            <a:off x="3269296" y="1064588"/>
            <a:ext cx="5598934" cy="105883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0" vert="horz" wrap="square" lIns="247650" tIns="123825" rIns="247650" bIns="123825" numCol="1" spcCol="1270" anchor="ctr" anchorCtr="0">
            <a:noAutofit/>
          </a:bodyPr>
          <a:lstStyle/>
          <a:p>
            <a:pPr marL="92075" marR="0" lvl="1" indent="-92075" algn="just" fontAlgn="auto">
              <a:lnSpc>
                <a:spcPts val="2800"/>
              </a:lnSpc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對象：已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管制之</a:t>
            </a:r>
            <a:r>
              <a:rPr lang="en-US" altLang="zh-TW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7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類販賣場所</a:t>
            </a:r>
            <a:r>
              <a:rPr lang="en-US" altLang="zh-TW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以使用</a:t>
            </a: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量大、連鎖經營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型態優先</a:t>
            </a:r>
            <a:r>
              <a:rPr lang="en-US" altLang="zh-TW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。</a:t>
            </a:r>
            <a:endParaRPr lang="zh-CN" altLang="en-US" sz="2000" b="1" kern="0" dirty="0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marR="0" lvl="1" indent="-92075" algn="just" fontAlgn="auto">
              <a:lnSpc>
                <a:spcPts val="2800"/>
              </a:lnSpc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稽查重點：不得免費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提供購物用塑膠袋。</a:t>
            </a:r>
            <a:endParaRPr lang="zh-CN" altLang="en-US" sz="2000" b="1" kern="0" dirty="0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62" name="圓角矩形 61"/>
          <p:cNvSpPr/>
          <p:nvPr/>
        </p:nvSpPr>
        <p:spPr>
          <a:xfrm>
            <a:off x="430829" y="836712"/>
            <a:ext cx="2854530" cy="1466742"/>
          </a:xfrm>
          <a:prstGeom prst="roundRect">
            <a:avLst/>
          </a:prstGeom>
          <a:noFill/>
          <a:ln>
            <a:noFill/>
          </a:ln>
          <a:effectLst/>
        </p:spPr>
      </p:sp>
      <p:sp>
        <p:nvSpPr>
          <p:cNvPr id="63" name="圓角矩形 6"/>
          <p:cNvSpPr/>
          <p:nvPr/>
        </p:nvSpPr>
        <p:spPr>
          <a:xfrm>
            <a:off x="466369" y="908313"/>
            <a:ext cx="2783450" cy="132354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0" vert="horz" wrap="square" lIns="106680" tIns="53340" rIns="106680" bIns="53340" numCol="1" spcCol="1270" anchor="ctr" anchorCtr="0">
            <a:noAutofit/>
          </a:bodyPr>
          <a:lstStyle/>
          <a:p>
            <a:pPr marL="0" marR="0" lvl="0" indent="0" algn="ctr" defTabSz="1244600" eaLnBrk="1" fontAlgn="auto" latinLnBrk="0" hangingPunct="1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既有管制對象</a:t>
            </a: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marR="0" lvl="0" indent="0" algn="ctr" defTabSz="1244600" eaLnBrk="1" fontAlgn="auto" latinLnBrk="0" hangingPunct="1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加強稽查</a:t>
            </a: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marR="0" lvl="0" indent="0" algn="ctr" defTabSz="1244600" eaLnBrk="1" fontAlgn="auto" latinLnBrk="0" hangingPunct="1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0" name="圓角化同側角落矩形 59"/>
          <p:cNvSpPr/>
          <p:nvPr/>
        </p:nvSpPr>
        <p:spPr>
          <a:xfrm rot="5400000">
            <a:off x="5524591" y="365645"/>
            <a:ext cx="1152000" cy="5652000"/>
          </a:xfrm>
          <a:prstGeom prst="round2Same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sp>
      <p:sp>
        <p:nvSpPr>
          <p:cNvPr id="61" name="圓角化同側角落矩形 8"/>
          <p:cNvSpPr/>
          <p:nvPr/>
        </p:nvSpPr>
        <p:spPr>
          <a:xfrm>
            <a:off x="3203849" y="2672924"/>
            <a:ext cx="5693318" cy="1058834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0" vert="horz" wrap="square" lIns="247650" tIns="123825" rIns="247650" bIns="123825" numCol="1" spcCol="1270" anchor="ctr" anchorCtr="0">
            <a:noAutofit/>
          </a:bodyPr>
          <a:lstStyle/>
          <a:p>
            <a:pPr marL="92075" lvl="1" indent="-92075" algn="just">
              <a:lnSpc>
                <a:spcPts val="28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對象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：新增管制對象、相關公會、民眾。</a:t>
            </a:r>
            <a:endParaRPr lang="zh-CN" altLang="en-US" sz="2000" b="1" kern="0" dirty="0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92075" lvl="1" indent="-92075" algn="just">
              <a:lnSpc>
                <a:spcPts val="28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方式：媒體</a:t>
            </a:r>
            <a:r>
              <a:rPr lang="en-US" altLang="zh-TW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en-US" sz="2000" b="1" kern="0" dirty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廣告、活動、說明會</a:t>
            </a:r>
            <a:r>
              <a:rPr lang="zh-TW" altLang="en-US" sz="2000" b="1" kern="0" dirty="0" smtClean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、到店宣導。</a:t>
            </a:r>
            <a:endParaRPr lang="zh-CN" altLang="en-US" sz="2000" b="1" kern="0" dirty="0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grpSp>
        <p:nvGrpSpPr>
          <p:cNvPr id="51" name="群組 50"/>
          <p:cNvGrpSpPr/>
          <p:nvPr/>
        </p:nvGrpSpPr>
        <p:grpSpPr>
          <a:xfrm>
            <a:off x="434473" y="2466314"/>
            <a:ext cx="2855899" cy="1466742"/>
            <a:chOff x="128375" y="775337"/>
            <a:chExt cx="2891904" cy="737210"/>
          </a:xfrm>
          <a:noFill/>
        </p:grpSpPr>
        <p:sp>
          <p:nvSpPr>
            <p:cNvPr id="58" name="圓角矩形 57"/>
            <p:cNvSpPr/>
            <p:nvPr/>
          </p:nvSpPr>
          <p:spPr>
            <a:xfrm>
              <a:off x="128375" y="775337"/>
              <a:ext cx="2891904" cy="737210"/>
            </a:xfrm>
            <a:prstGeom prst="roundRect">
              <a:avLst/>
            </a:prstGeom>
            <a:grpFill/>
            <a:ln>
              <a:noFill/>
            </a:ln>
            <a:effectLst/>
          </p:spPr>
        </p:sp>
        <p:sp>
          <p:nvSpPr>
            <p:cNvPr id="59" name="圓角矩形 10"/>
            <p:cNvSpPr/>
            <p:nvPr/>
          </p:nvSpPr>
          <p:spPr>
            <a:xfrm>
              <a:off x="164363" y="811325"/>
              <a:ext cx="2819928" cy="66523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06680" tIns="53340" rIns="106680" bIns="53340" numCol="1" spcCol="1270" anchor="ctr" anchorCtr="0">
              <a:noAutofit/>
            </a:bodyPr>
            <a:lstStyle/>
            <a:p>
              <a:pPr marL="0" marR="0" lvl="0" indent="0" algn="ctr" defTabSz="1244600" eaLnBrk="1" fontAlgn="auto" latinLnBrk="0" hangingPunct="1">
                <a:lnSpc>
                  <a:spcPts val="336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8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新增管制對象</a:t>
              </a:r>
              <a:endPara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0" marR="0" lvl="0" indent="0" algn="ctr" defTabSz="1244600" eaLnBrk="1" fontAlgn="auto" latinLnBrk="0" hangingPunct="1">
                <a:lnSpc>
                  <a:spcPts val="336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  <a:defRPr/>
              </a:pPr>
              <a:r>
                <a:rPr lang="en-US" altLang="zh-TW" sz="2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-</a:t>
              </a:r>
              <a:r>
                <a:rPr lang="zh-TW" altLang="en-US" sz="2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全面宣導</a:t>
              </a:r>
              <a:endPara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0" marR="0" lvl="0" indent="0" algn="ctr" defTabSz="1244600" eaLnBrk="1" fontAlgn="auto" latinLnBrk="0" hangingPunct="1">
                <a:lnSpc>
                  <a:spcPts val="2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  <a:defRPr/>
              </a:pP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66" name="矩形 65"/>
          <p:cNvSpPr/>
          <p:nvPr/>
        </p:nvSpPr>
        <p:spPr>
          <a:xfrm>
            <a:off x="548474" y="1775066"/>
            <a:ext cx="2576805" cy="42979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106.7-12</a:t>
            </a:r>
            <a:endPara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52102" y="3503258"/>
            <a:ext cx="2576805" cy="42979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106.8-12</a:t>
            </a:r>
            <a:endPara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0" name="標題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706090"/>
          </a:xfrm>
        </p:spPr>
        <p:txBody>
          <a:bodyPr>
            <a:normAutofit/>
          </a:bodyPr>
          <a:lstStyle/>
          <a:p>
            <a:pPr lvl="0" algn="ctr"/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推動方式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478" y="5466491"/>
            <a:ext cx="5450974" cy="1367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圓角矩形 41"/>
          <p:cNvSpPr/>
          <p:nvPr/>
        </p:nvSpPr>
        <p:spPr>
          <a:xfrm>
            <a:off x="3495049" y="3933056"/>
            <a:ext cx="1292975" cy="46780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600"/>
              </a:spcBef>
              <a:defRPr/>
            </a:pPr>
            <a:r>
              <a:rPr lang="zh-TW" altLang="en-US" sz="2000" b="1" kern="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公告生效</a:t>
            </a:r>
            <a:endParaRPr lang="en-US" altLang="zh-TW" sz="2000" b="1" kern="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43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38994" y="6356350"/>
            <a:ext cx="2133600" cy="365125"/>
          </a:xfrm>
        </p:spPr>
        <p:txBody>
          <a:bodyPr/>
          <a:lstStyle/>
          <a:p>
            <a:fld id="{D3FF6586-4E46-4FF9-AB78-903704F720BB}" type="slidenum">
              <a:rPr lang="zh-TW" altLang="en-US" smtClean="0"/>
              <a:t>15</a:t>
            </a:fld>
            <a:endParaRPr lang="zh-TW" altLang="en-US" dirty="0"/>
          </a:p>
        </p:txBody>
      </p:sp>
      <p:sp>
        <p:nvSpPr>
          <p:cNvPr id="27" name="圓角矩形 26"/>
          <p:cNvSpPr/>
          <p:nvPr/>
        </p:nvSpPr>
        <p:spPr>
          <a:xfrm>
            <a:off x="251520" y="6021288"/>
            <a:ext cx="2736304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330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16</a:t>
            </a:fld>
            <a:endParaRPr lang="zh-TW" altLang="en-US"/>
          </a:p>
        </p:txBody>
      </p:sp>
      <p:cxnSp>
        <p:nvCxnSpPr>
          <p:cNvPr id="6" name="直線接點 5"/>
          <p:cNvCxnSpPr/>
          <p:nvPr/>
        </p:nvCxnSpPr>
        <p:spPr bwMode="auto">
          <a:xfrm>
            <a:off x="539552" y="3429000"/>
            <a:ext cx="777686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內容版面配置區 2"/>
          <p:cNvSpPr txBox="1">
            <a:spLocks/>
          </p:cNvSpPr>
          <p:nvPr/>
        </p:nvSpPr>
        <p:spPr bwMode="auto">
          <a:xfrm>
            <a:off x="2748756" y="2710880"/>
            <a:ext cx="599970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3600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buClr>
                <a:srgbClr val="0C9B74"/>
              </a:buClr>
            </a:pPr>
            <a:r>
              <a:rPr kumimoji="1" lang="zh-TW" altLang="en-US" sz="4000" b="1" kern="0" dirty="0" smtClean="0">
                <a:solidFill>
                  <a:schemeClr val="tx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預期目標</a:t>
            </a:r>
            <a:endParaRPr kumimoji="1" lang="zh-TW" altLang="en-US" sz="4000" b="1" kern="0" dirty="0">
              <a:solidFill>
                <a:schemeClr val="tx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51992"/>
            <a:ext cx="26003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82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/>
              <a:t>17</a:t>
            </a:fld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251520" y="1146810"/>
            <a:ext cx="8892512" cy="4946486"/>
            <a:chOff x="251520" y="1772816"/>
            <a:chExt cx="8892512" cy="4946486"/>
          </a:xfrm>
        </p:grpSpPr>
        <p:grpSp>
          <p:nvGrpSpPr>
            <p:cNvPr id="6" name="组合 48"/>
            <p:cNvGrpSpPr/>
            <p:nvPr/>
          </p:nvGrpSpPr>
          <p:grpSpPr>
            <a:xfrm>
              <a:off x="3292508" y="2779823"/>
              <a:ext cx="2738292" cy="2775331"/>
              <a:chOff x="3131708" y="1925084"/>
              <a:chExt cx="2882187" cy="2872142"/>
            </a:xfrm>
            <a:effectLst>
              <a:reflection blurRad="6350" stA="52000" endA="300" endPos="35000" dir="5400000" sy="-100000" algn="bl" rotWithShape="0"/>
            </a:effectLst>
          </p:grpSpPr>
          <p:sp>
            <p:nvSpPr>
              <p:cNvPr id="24" name="新月形 49"/>
              <p:cNvSpPr/>
              <p:nvPr/>
            </p:nvSpPr>
            <p:spPr>
              <a:xfrm rot="20751296">
                <a:off x="3131708" y="2126690"/>
                <a:ext cx="1331655" cy="2663311"/>
              </a:xfrm>
              <a:prstGeom prst="moon">
                <a:avLst>
                  <a:gd name="adj" fmla="val 15190"/>
                </a:avLst>
              </a:prstGeom>
              <a:gradFill flip="none" rotWithShape="1">
                <a:gsLst>
                  <a:gs pos="17000">
                    <a:srgbClr val="00B0F0">
                      <a:shade val="30000"/>
                      <a:satMod val="115000"/>
                    </a:srgbClr>
                  </a:gs>
                  <a:gs pos="56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31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lvl="0" indent="0" algn="ctr" defTabSz="90000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None/>
                  <a:defRPr lang="zh-TW"/>
                </a:pPr>
                <a:endParaRPr lang="zh-TW" altLang="en-US" sz="1400" b="0" i="0" u="none" strike="noStrike" kern="0" spc="0">
                  <a:solidFill>
                    <a:prstClr val="white"/>
                  </a:solidFill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5" name="新月形 50"/>
              <p:cNvSpPr/>
              <p:nvPr/>
            </p:nvSpPr>
            <p:spPr>
              <a:xfrm rot="4551297">
                <a:off x="3813700" y="1259257"/>
                <a:ext cx="1331655" cy="2663310"/>
              </a:xfrm>
              <a:prstGeom prst="moon">
                <a:avLst>
                  <a:gd name="adj" fmla="val 15190"/>
                </a:avLst>
              </a:prstGeom>
              <a:gradFill flip="none" rotWithShape="1">
                <a:gsLst>
                  <a:gs pos="0">
                    <a:srgbClr val="BE1247"/>
                  </a:gs>
                  <a:gs pos="27000">
                    <a:srgbClr val="D2144F"/>
                  </a:gs>
                  <a:gs pos="66000">
                    <a:srgbClr val="F87477"/>
                  </a:gs>
                  <a:gs pos="100000">
                    <a:srgbClr val="FA9496"/>
                  </a:gs>
                </a:gsLst>
                <a:lin ang="16200000" scaled="1"/>
                <a:tileRect/>
              </a:gradFill>
              <a:ln w="31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lvl="0" indent="0" algn="ctr" defTabSz="90000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None/>
                  <a:defRPr lang="zh-TW"/>
                </a:pPr>
                <a:endParaRPr lang="zh-TW" altLang="en-US" sz="1400" b="0" i="0" u="none" strike="noStrike" kern="0" spc="0">
                  <a:solidFill>
                    <a:prstClr val="white"/>
                  </a:solidFill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6" name="新月形 51"/>
              <p:cNvSpPr/>
              <p:nvPr/>
            </p:nvSpPr>
            <p:spPr>
              <a:xfrm rot="9951297">
                <a:off x="4682240" y="1941956"/>
                <a:ext cx="1331655" cy="2663311"/>
              </a:xfrm>
              <a:prstGeom prst="moon">
                <a:avLst>
                  <a:gd name="adj" fmla="val 15190"/>
                </a:avLst>
              </a:prstGeom>
              <a:gradFill flip="none" rotWithShape="1">
                <a:gsLst>
                  <a:gs pos="27000">
                    <a:srgbClr val="FF7711"/>
                  </a:gs>
                  <a:gs pos="59000">
                    <a:srgbClr val="FFAA01"/>
                  </a:gs>
                  <a:gs pos="100000">
                    <a:srgbClr val="FECE02"/>
                  </a:gs>
                  <a:gs pos="0">
                    <a:srgbClr val="C73E01"/>
                  </a:gs>
                  <a:gs pos="80000">
                    <a:srgbClr val="FFC000"/>
                  </a:gs>
                </a:gsLst>
                <a:lin ang="16200000" scaled="1"/>
                <a:tileRect/>
              </a:gradFill>
              <a:ln w="31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lvl="0" indent="0" algn="ctr" defTabSz="90000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None/>
                  <a:defRPr lang="zh-TW"/>
                </a:pPr>
                <a:endParaRPr lang="zh-TW" altLang="en-US" sz="1400" b="0" i="0" u="none" strike="noStrike" kern="0" spc="0">
                  <a:solidFill>
                    <a:prstClr val="white"/>
                  </a:solidFill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7" name="新月形 52"/>
              <p:cNvSpPr/>
              <p:nvPr/>
            </p:nvSpPr>
            <p:spPr>
              <a:xfrm rot="15351297">
                <a:off x="4011669" y="2799744"/>
                <a:ext cx="1331655" cy="2663310"/>
              </a:xfrm>
              <a:prstGeom prst="moon">
                <a:avLst>
                  <a:gd name="adj" fmla="val 15190"/>
                </a:avLst>
              </a:prstGeom>
              <a:gradFill flip="none" rotWithShape="1">
                <a:gsLst>
                  <a:gs pos="18000">
                    <a:srgbClr val="119707"/>
                  </a:gs>
                  <a:gs pos="67000">
                    <a:srgbClr val="8AD53F"/>
                  </a:gs>
                  <a:gs pos="100000">
                    <a:srgbClr val="BCEB6F"/>
                  </a:gs>
                </a:gsLst>
                <a:lin ang="16200000" scaled="1"/>
                <a:tileRect/>
              </a:gradFill>
              <a:ln w="31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lvl="0" indent="0" algn="ctr" defTabSz="90000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None/>
                  <a:defRPr lang="zh-TW"/>
                </a:pPr>
                <a:endParaRPr lang="zh-TW" altLang="en-US" sz="1400" b="0" i="0" u="none" strike="noStrike" kern="0" spc="0">
                  <a:solidFill>
                    <a:prstClr val="white"/>
                  </a:solidFill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7" name="文字方塊 6"/>
            <p:cNvSpPr txBox="1"/>
            <p:nvPr/>
          </p:nvSpPr>
          <p:spPr>
            <a:xfrm>
              <a:off x="3419872" y="3550950"/>
              <a:ext cx="2485210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zh-TW" altLang="en-US"/>
              </a:pPr>
              <a:r>
                <a:rPr lang="zh-TW" altLang="en-US" sz="3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減塑</a:t>
              </a:r>
              <a:endParaRPr lang="en-US" altLang="zh-TW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defRPr lang="zh-TW" altLang="en-US"/>
              </a:pPr>
              <a:r>
                <a:rPr lang="zh-TW" altLang="en-US" sz="3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新生活運動</a:t>
              </a:r>
              <a:endParaRPr lang="zh-TW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51520" y="2629762"/>
              <a:ext cx="302433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hangingPunct="0">
                <a:defRPr lang="zh-TW" altLang="en-US"/>
              </a:pP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減輕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海洋塑膠垃圾之危害，避免生物</a:t>
              </a: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誤食死亡，維護海洋生態。</a:t>
              </a:r>
              <a:endPara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endParaRPr>
            </a:p>
          </p:txBody>
        </p:sp>
        <p:cxnSp>
          <p:nvCxnSpPr>
            <p:cNvPr id="9" name="直接连接符 54"/>
            <p:cNvCxnSpPr/>
            <p:nvPr/>
          </p:nvCxnSpPr>
          <p:spPr>
            <a:xfrm flipH="1">
              <a:off x="325701" y="2583590"/>
              <a:ext cx="3075334" cy="0"/>
            </a:xfrm>
            <a:prstGeom prst="line">
              <a:avLst/>
            </a:prstGeom>
            <a:ln>
              <a:headEnd type="oval"/>
              <a:tailEnd type="oval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325701" y="5146469"/>
              <a:ext cx="3051381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hangingPunct="0">
                <a:defRPr lang="zh-TW" altLang="en-US"/>
              </a:pP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法規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實施後，新增管制對象達</a:t>
              </a:r>
              <a:r>
                <a:rPr lang="en-US" altLang="zh-TW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10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萬家，預估每年可再減少</a:t>
              </a:r>
              <a:r>
                <a:rPr lang="en-US" altLang="zh-TW" sz="22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15</a:t>
              </a:r>
              <a:r>
                <a:rPr lang="zh-TW" altLang="en-US" sz="2200" b="1" dirty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億個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購物用塑膠袋的使用。</a:t>
              </a:r>
              <a:endPara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endParaRPr>
            </a:p>
          </p:txBody>
        </p:sp>
        <p:cxnSp>
          <p:nvCxnSpPr>
            <p:cNvPr id="11" name="直接连接符 63"/>
            <p:cNvCxnSpPr/>
            <p:nvPr/>
          </p:nvCxnSpPr>
          <p:spPr>
            <a:xfrm flipH="1" flipV="1">
              <a:off x="325701" y="5081038"/>
              <a:ext cx="2862255" cy="1"/>
            </a:xfrm>
            <a:prstGeom prst="line">
              <a:avLst/>
            </a:prstGeom>
            <a:ln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字方塊 11"/>
            <p:cNvSpPr txBox="1"/>
            <p:nvPr/>
          </p:nvSpPr>
          <p:spPr>
            <a:xfrm>
              <a:off x="325701" y="2060848"/>
              <a:ext cx="2659663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TW"/>
              </a:defPPr>
              <a:lvl1pPr marL="457200" indent="-457200" algn="ctr">
                <a:buFont typeface="Wingdings" panose="05000000000000000000" pitchFamily="2" charset="2"/>
                <a:buChar char="u"/>
                <a:defRPr sz="3000">
                  <a:solidFill>
                    <a:schemeClr val="accent3">
                      <a:lumMod val="50000"/>
                    </a:schemeClr>
                  </a:solidFill>
                  <a:latin typeface="標楷體"/>
                  <a:ea typeface="標楷體"/>
                </a:defRPr>
              </a:lvl1pPr>
            </a:lstStyle>
            <a:p>
              <a:pPr algn="l"/>
              <a:r>
                <a:rPr lang="zh-TW" altLang="en-US" sz="2800" dirty="0" smtClean="0">
                  <a:solidFill>
                    <a:srgbClr val="0099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保護</a:t>
              </a:r>
              <a:r>
                <a:rPr lang="zh-TW" altLang="en-US" sz="2800" dirty="0">
                  <a:solidFill>
                    <a:srgbClr val="0099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海洋</a:t>
              </a: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1520" y="4564325"/>
              <a:ext cx="264494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TW"/>
              </a:defPPr>
              <a:lvl1pPr marL="457200" indent="-457200" algn="ctr">
                <a:buFont typeface="Wingdings" panose="05000000000000000000" pitchFamily="2" charset="2"/>
                <a:buChar char="u"/>
                <a:defRPr sz="400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/>
                  <a:ea typeface="標楷體"/>
                </a:defRPr>
              </a:lvl1pPr>
            </a:lstStyle>
            <a:p>
              <a:r>
                <a:rPr lang="zh-TW" altLang="en-US" sz="2800" dirty="0" smtClean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塑膠袋減量</a:t>
              </a:r>
              <a:endParaRPr lang="zh-TW" altLang="en-US" sz="2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4" name="直接连接符 54"/>
            <p:cNvCxnSpPr/>
            <p:nvPr/>
          </p:nvCxnSpPr>
          <p:spPr>
            <a:xfrm>
              <a:off x="3401035" y="2573105"/>
              <a:ext cx="484418" cy="365406"/>
            </a:xfrm>
            <a:prstGeom prst="line">
              <a:avLst/>
            </a:prstGeom>
            <a:ln>
              <a:headEnd type="oval"/>
              <a:tailEnd type="oval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直接连接符 57"/>
            <p:cNvCxnSpPr/>
            <p:nvPr/>
          </p:nvCxnSpPr>
          <p:spPr>
            <a:xfrm flipH="1">
              <a:off x="5937063" y="2276599"/>
              <a:ext cx="2592000" cy="0"/>
            </a:xfrm>
            <a:prstGeom prst="line">
              <a:avLst/>
            </a:prstGeom>
            <a:noFill/>
            <a:ln w="12700" cap="flat" cmpd="sng" algn="ctr">
              <a:solidFill>
                <a:srgbClr val="C73E01"/>
              </a:solidFill>
              <a:prstDash val="sysDot"/>
              <a:headEnd type="oval"/>
              <a:tailEnd type="oval"/>
            </a:ln>
            <a:effectLst/>
          </p:spPr>
        </p:cxnSp>
        <p:cxnSp>
          <p:nvCxnSpPr>
            <p:cNvPr id="16" name="直接连接符 65"/>
            <p:cNvCxnSpPr/>
            <p:nvPr/>
          </p:nvCxnSpPr>
          <p:spPr>
            <a:xfrm flipH="1">
              <a:off x="6362154" y="5553673"/>
              <a:ext cx="2632166" cy="0"/>
            </a:xfrm>
            <a:prstGeom prst="line">
              <a:avLst/>
            </a:prstGeom>
            <a:noFill/>
            <a:ln w="12700" cap="flat" cmpd="sng" algn="ctr">
              <a:solidFill>
                <a:srgbClr val="C73E01"/>
              </a:solidFill>
              <a:prstDash val="sysDot"/>
              <a:headEnd type="oval"/>
              <a:tailEnd type="oval"/>
            </a:ln>
            <a:effectLst/>
          </p:spPr>
        </p:cxnSp>
        <p:sp>
          <p:nvSpPr>
            <p:cNvPr id="17" name="文字方塊 16"/>
            <p:cNvSpPr txBox="1"/>
            <p:nvPr/>
          </p:nvSpPr>
          <p:spPr>
            <a:xfrm>
              <a:off x="6269420" y="4631070"/>
              <a:ext cx="2551052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TW"/>
              </a:defPPr>
              <a:lvl1pPr marL="457200" indent="-457200" algn="ctr">
                <a:buFont typeface="Wingdings" panose="05000000000000000000" pitchFamily="2" charset="2"/>
                <a:buChar char="u"/>
                <a:defRPr sz="400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/>
                  <a:ea typeface="標楷體"/>
                </a:defRPr>
              </a:lvl1pPr>
            </a:lstStyle>
            <a:p>
              <a:pPr marL="361950" indent="-361950" algn="l"/>
              <a:r>
                <a:rPr lang="zh-TW" altLang="en-US" sz="28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環保意識</a:t>
              </a:r>
              <a:r>
                <a:rPr lang="en-US" altLang="zh-TW" sz="28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&amp;</a:t>
              </a:r>
            </a:p>
            <a:p>
              <a:pPr marL="0" indent="0" algn="l">
                <a:buNone/>
              </a:pPr>
              <a:r>
                <a:rPr lang="zh-TW" altLang="en-US" sz="2800" dirty="0" smtClean="0">
                  <a:solidFill>
                    <a:schemeClr val="accent6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企業責任</a:t>
              </a:r>
              <a:endParaRPr lang="zh-TW" altLang="en-US" sz="28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426985" y="5611306"/>
              <a:ext cx="271704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hangingPunct="0">
                <a:defRPr lang="zh-TW" altLang="en-US"/>
              </a:pP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提升各界環保意識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，並</a:t>
              </a: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誘發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企業</a:t>
              </a: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間自主推動減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量</a:t>
              </a: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措施。</a:t>
              </a:r>
              <a:endPara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041766" y="2354687"/>
              <a:ext cx="2745076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 hangingPunct="0">
                <a:defRPr lang="zh-TW" altLang="en-US"/>
              </a:pP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以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經濟誘因增加</a:t>
              </a: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民眾從飲料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店、麵包店消費後</a:t>
              </a: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，</a:t>
              </a:r>
              <a:r>
                <a:rPr lang="zh-TW" altLang="en-US" sz="22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少用塑膠袋</a:t>
              </a:r>
              <a:r>
                <a:rPr lang="zh-TW" altLang="en-US" sz="22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/>
                </a:rPr>
                <a:t>之比例。</a:t>
              </a:r>
              <a:endPara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715008" y="1772816"/>
              <a:ext cx="287709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TW"/>
              </a:defPPr>
              <a:lvl1pPr marL="457200" indent="-457200" algn="ctr">
                <a:buFont typeface="Wingdings" panose="05000000000000000000" pitchFamily="2" charset="2"/>
                <a:buChar char="u"/>
                <a:defRPr sz="400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/>
                  <a:ea typeface="標楷體"/>
                </a:defRPr>
              </a:lvl1pPr>
            </a:lstStyle>
            <a:p>
              <a:r>
                <a:rPr lang="zh-TW" altLang="en-US" sz="280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珍惜資源</a:t>
              </a:r>
              <a:endPara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1" name="直接连接符 65"/>
            <p:cNvCxnSpPr/>
            <p:nvPr/>
          </p:nvCxnSpPr>
          <p:spPr>
            <a:xfrm flipH="1" flipV="1">
              <a:off x="5937063" y="4978329"/>
              <a:ext cx="425091" cy="575344"/>
            </a:xfrm>
            <a:prstGeom prst="line">
              <a:avLst/>
            </a:prstGeom>
            <a:noFill/>
            <a:ln w="12700" cap="flat" cmpd="sng" algn="ctr">
              <a:solidFill>
                <a:srgbClr val="C73E01"/>
              </a:solidFill>
              <a:prstDash val="sysDot"/>
              <a:headEnd type="oval"/>
              <a:tailEnd type="oval"/>
            </a:ln>
            <a:effectLst/>
          </p:spPr>
        </p:cxnSp>
        <p:cxnSp>
          <p:nvCxnSpPr>
            <p:cNvPr id="22" name="直接连接符 64"/>
            <p:cNvCxnSpPr/>
            <p:nvPr/>
          </p:nvCxnSpPr>
          <p:spPr>
            <a:xfrm flipV="1">
              <a:off x="5292080" y="2283249"/>
              <a:ext cx="644983" cy="671961"/>
            </a:xfrm>
            <a:prstGeom prst="line">
              <a:avLst/>
            </a:prstGeom>
            <a:noFill/>
            <a:ln w="12700" cap="flat" cmpd="sng" algn="ctr">
              <a:solidFill>
                <a:srgbClr val="BE1247"/>
              </a:solidFill>
              <a:prstDash val="sysDot"/>
              <a:headEnd type="oval"/>
              <a:tailEnd type="oval"/>
            </a:ln>
            <a:effectLst/>
          </p:spPr>
        </p:cxnSp>
        <p:cxnSp>
          <p:nvCxnSpPr>
            <p:cNvPr id="23" name="直接连接符 63"/>
            <p:cNvCxnSpPr/>
            <p:nvPr/>
          </p:nvCxnSpPr>
          <p:spPr>
            <a:xfrm flipV="1">
              <a:off x="3187955" y="4875622"/>
              <a:ext cx="375933" cy="205414"/>
            </a:xfrm>
            <a:prstGeom prst="line">
              <a:avLst/>
            </a:prstGeom>
            <a:ln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標題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706090"/>
          </a:xfrm>
        </p:spPr>
        <p:txBody>
          <a:bodyPr>
            <a:normAutofit/>
          </a:bodyPr>
          <a:lstStyle/>
          <a:p>
            <a:pPr lvl="0" algn="ctr"/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預期目標</a:t>
            </a:r>
            <a:endPara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043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2515895" y="1954575"/>
            <a:ext cx="3877985" cy="230832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>
              <a:defRPr/>
            </a:pPr>
            <a:r>
              <a:rPr lang="zh-TW" altLang="en-US" sz="7200" b="1" dirty="0">
                <a:ln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報告完畢</a:t>
            </a:r>
            <a:endParaRPr lang="en-US" altLang="zh-TW" sz="7200" b="1" dirty="0">
              <a:ln>
                <a:solidFill>
                  <a:prstClr val="black"/>
                </a:solidFill>
                <a:prstDash val="solid"/>
              </a:ln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lang="zh-TW" altLang="en-US" sz="7200" b="1" dirty="0">
                <a:ln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謝謝</a:t>
            </a:r>
            <a:r>
              <a:rPr lang="zh-TW" altLang="en-US" sz="7200" b="1" dirty="0" smtClean="0">
                <a:ln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聆聽</a:t>
            </a:r>
            <a:endParaRPr lang="zh-TW" altLang="en-US" sz="7200" b="1" dirty="0">
              <a:ln>
                <a:solidFill>
                  <a:prstClr val="black"/>
                </a:solidFill>
                <a:prstDash val="solid"/>
              </a:ln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763" y="3573463"/>
            <a:ext cx="1970087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13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1318</Words>
  <Application>Microsoft Office PowerPoint</Application>
  <PresentationFormat>如螢幕大小 (4:3)</PresentationFormat>
  <Paragraphs>209</Paragraphs>
  <Slides>19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19</vt:i4>
      </vt:variant>
    </vt:vector>
  </HeadingPairs>
  <TitlesOfParts>
    <vt:vector size="22" baseType="lpstr">
      <vt:lpstr>Office 佈景主題</vt:lpstr>
      <vt:lpstr>1_Office 佈景主題</vt:lpstr>
      <vt:lpstr>2_Office 佈景主題</vt:lpstr>
      <vt:lpstr>擴大管制- 購物用塑膠袋使用</vt:lpstr>
      <vt:lpstr>報告大綱</vt:lpstr>
      <vt:lpstr>PowerPoint 簡報</vt:lpstr>
      <vt:lpstr>推動目的(1/2)</vt:lpstr>
      <vt:lpstr>推動目的(2/2)</vt:lpstr>
      <vt:lpstr>PowerPoint 簡報</vt:lpstr>
      <vt:lpstr>塑膠減量推動歷程</vt:lpstr>
      <vt:lpstr>禁止含塑膠微粒的產品(1/2)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推動方式</vt:lpstr>
      <vt:lpstr>PowerPoint 簡報</vt:lpstr>
      <vt:lpstr>預期目標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ChiaPei</dc:creator>
  <cp:lastModifiedBy>李易書</cp:lastModifiedBy>
  <cp:revision>145</cp:revision>
  <cp:lastPrinted>2017-07-18T06:07:33Z</cp:lastPrinted>
  <dcterms:created xsi:type="dcterms:W3CDTF">2017-06-18T12:40:43Z</dcterms:created>
  <dcterms:modified xsi:type="dcterms:W3CDTF">2017-07-19T09:42:23Z</dcterms:modified>
</cp:coreProperties>
</file>