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notesSlides/notesSlide7.xml" ContentType="application/vnd.openxmlformats-officedocument.presentationml.notesSlide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tags/tag50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5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55.xml" ContentType="application/vnd.openxmlformats-officedocument.presentationml.tags+xml"/>
  <Default Extension="wdp" ContentType="image/vnd.ms-photo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5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tags/tag51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tags/tag2.xml" ContentType="application/vnd.openxmlformats-officedocument.presentationml.tags+xml"/>
  <Override PartName="/ppt/tags/tag58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notesSlides/notesSlide9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80" r:id="rId2"/>
  </p:sldMasterIdLst>
  <p:notesMasterIdLst>
    <p:notesMasterId r:id="rId27"/>
  </p:notesMasterIdLst>
  <p:handoutMasterIdLst>
    <p:handoutMasterId r:id="rId28"/>
  </p:handoutMasterIdLst>
  <p:sldIdLst>
    <p:sldId id="858" r:id="rId3"/>
    <p:sldId id="970" r:id="rId4"/>
    <p:sldId id="972" r:id="rId5"/>
    <p:sldId id="1099" r:id="rId6"/>
    <p:sldId id="932" r:id="rId7"/>
    <p:sldId id="1109" r:id="rId8"/>
    <p:sldId id="1092" r:id="rId9"/>
    <p:sldId id="1111" r:id="rId10"/>
    <p:sldId id="1093" r:id="rId11"/>
    <p:sldId id="1034" r:id="rId12"/>
    <p:sldId id="1086" r:id="rId13"/>
    <p:sldId id="1110" r:id="rId14"/>
    <p:sldId id="1112" r:id="rId15"/>
    <p:sldId id="1113" r:id="rId16"/>
    <p:sldId id="1116" r:id="rId17"/>
    <p:sldId id="1117" r:id="rId18"/>
    <p:sldId id="1114" r:id="rId19"/>
    <p:sldId id="1115" r:id="rId20"/>
    <p:sldId id="1118" r:id="rId21"/>
    <p:sldId id="1119" r:id="rId22"/>
    <p:sldId id="1012" r:id="rId23"/>
    <p:sldId id="1040" r:id="rId24"/>
    <p:sldId id="1072" r:id="rId25"/>
    <p:sldId id="931" r:id="rId26"/>
  </p:sldIdLst>
  <p:sldSz cx="9144000" cy="6858000" type="screen4x3"/>
  <p:notesSz cx="6797675" cy="99266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8B45811D-14B4-4DC5-9B4C-B84BFF34167E}">
          <p14:sldIdLst>
            <p14:sldId id="858"/>
            <p14:sldId id="970"/>
            <p14:sldId id="972"/>
            <p14:sldId id="1099"/>
            <p14:sldId id="932"/>
            <p14:sldId id="1109"/>
            <p14:sldId id="1092"/>
            <p14:sldId id="1111"/>
            <p14:sldId id="1093"/>
            <p14:sldId id="1034"/>
            <p14:sldId id="1086"/>
            <p14:sldId id="1110"/>
            <p14:sldId id="1112"/>
            <p14:sldId id="1113"/>
            <p14:sldId id="1116"/>
            <p14:sldId id="1117"/>
            <p14:sldId id="1114"/>
            <p14:sldId id="1115"/>
            <p14:sldId id="1118"/>
            <p14:sldId id="1119"/>
            <p14:sldId id="1012"/>
            <p14:sldId id="1040"/>
            <p14:sldId id="1072"/>
            <p14:sldId id="931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6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FF"/>
    <a:srgbClr val="008000"/>
    <a:srgbClr val="00FF00"/>
    <a:srgbClr val="009900"/>
    <a:srgbClr val="1976FF"/>
    <a:srgbClr val="005400"/>
    <a:srgbClr val="6C320A"/>
    <a:srgbClr val="008200"/>
    <a:srgbClr val="7DFF7D"/>
    <a:srgbClr val="D1FFD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4C1A8A3-306A-4EB7-A6B1-4F7E0EB9C5D6}" styleName="中等深淺樣式 3 - 輔色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5A111915-BE36-4E01-A7E5-04B1672EAD32}" styleName="淺色樣式 2 - 輔色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淺色樣式 2 - 輔色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80" autoAdjust="0"/>
    <p:restoredTop sz="95533" autoAdjust="0"/>
  </p:normalViewPr>
  <p:slideViewPr>
    <p:cSldViewPr snapToGrid="0">
      <p:cViewPr>
        <p:scale>
          <a:sx n="100" d="100"/>
          <a:sy n="100" d="100"/>
        </p:scale>
        <p:origin x="-340" y="2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3" d="100"/>
          <a:sy n="63" d="100"/>
        </p:scale>
        <p:origin x="-2982" y="-108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6" y="6"/>
            <a:ext cx="2946135" cy="496254"/>
          </a:xfrm>
          <a:prstGeom prst="rect">
            <a:avLst/>
          </a:prstGeom>
        </p:spPr>
        <p:txBody>
          <a:bodyPr vert="horz" lIns="91285" tIns="45645" rIns="91285" bIns="4564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963" y="6"/>
            <a:ext cx="2946135" cy="496254"/>
          </a:xfrm>
          <a:prstGeom prst="rect">
            <a:avLst/>
          </a:prstGeom>
        </p:spPr>
        <p:txBody>
          <a:bodyPr vert="horz" lIns="91285" tIns="45645" rIns="91285" bIns="45645" rtlCol="0"/>
          <a:lstStyle>
            <a:lvl1pPr algn="r">
              <a:defRPr sz="1200"/>
            </a:lvl1pPr>
          </a:lstStyle>
          <a:p>
            <a:fld id="{7EE8069D-9FD6-4AF7-AF40-58F2CAF5A13F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6" y="9428800"/>
            <a:ext cx="2946135" cy="496252"/>
          </a:xfrm>
          <a:prstGeom prst="rect">
            <a:avLst/>
          </a:prstGeom>
        </p:spPr>
        <p:txBody>
          <a:bodyPr vert="horz" lIns="91285" tIns="45645" rIns="91285" bIns="4564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963" y="9428800"/>
            <a:ext cx="2946135" cy="496252"/>
          </a:xfrm>
          <a:prstGeom prst="rect">
            <a:avLst/>
          </a:prstGeom>
        </p:spPr>
        <p:txBody>
          <a:bodyPr vert="horz" lIns="91285" tIns="45645" rIns="91285" bIns="45645" rtlCol="0" anchor="b"/>
          <a:lstStyle>
            <a:lvl1pPr algn="r">
              <a:defRPr sz="1200"/>
            </a:lvl1pPr>
          </a:lstStyle>
          <a:p>
            <a:fld id="{7AC72A70-B346-4372-9600-482AD18C9825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85743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2945660" cy="498056"/>
          </a:xfrm>
          <a:prstGeom prst="rect">
            <a:avLst/>
          </a:prstGeom>
        </p:spPr>
        <p:txBody>
          <a:bodyPr vert="horz" lIns="91267" tIns="45637" rIns="91267" bIns="45637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44" y="2"/>
            <a:ext cx="2945660" cy="498056"/>
          </a:xfrm>
          <a:prstGeom prst="rect">
            <a:avLst/>
          </a:prstGeom>
        </p:spPr>
        <p:txBody>
          <a:bodyPr vert="horz" lIns="91267" tIns="45637" rIns="91267" bIns="45637" rtlCol="0"/>
          <a:lstStyle>
            <a:lvl1pPr algn="r">
              <a:defRPr sz="1200"/>
            </a:lvl1pPr>
          </a:lstStyle>
          <a:p>
            <a:fld id="{268843A0-06A4-4E67-BB37-2B7E7CCDB499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67" tIns="45637" rIns="91267" bIns="45637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77196"/>
            <a:ext cx="5438140" cy="3908613"/>
          </a:xfrm>
          <a:prstGeom prst="rect">
            <a:avLst/>
          </a:prstGeom>
        </p:spPr>
        <p:txBody>
          <a:bodyPr vert="horz" lIns="91267" tIns="45637" rIns="91267" bIns="45637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28589"/>
            <a:ext cx="2945660" cy="498054"/>
          </a:xfrm>
          <a:prstGeom prst="rect">
            <a:avLst/>
          </a:prstGeom>
        </p:spPr>
        <p:txBody>
          <a:bodyPr vert="horz" lIns="91267" tIns="45637" rIns="91267" bIns="45637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44" y="9428589"/>
            <a:ext cx="2945660" cy="498054"/>
          </a:xfrm>
          <a:prstGeom prst="rect">
            <a:avLst/>
          </a:prstGeom>
        </p:spPr>
        <p:txBody>
          <a:bodyPr vert="horz" lIns="91267" tIns="45637" rIns="91267" bIns="45637" rtlCol="0" anchor="b"/>
          <a:lstStyle>
            <a:lvl1pPr algn="r">
              <a:defRPr sz="1200"/>
            </a:lvl1pPr>
          </a:lstStyle>
          <a:p>
            <a:fld id="{10AEEB84-A78F-4289-A46B-F9141456B214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28993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852320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>
                <a:solidFill>
                  <a:prstClr val="black"/>
                </a:solidFill>
              </a:rPr>
              <a:pPr/>
              <a:t>2</a:t>
            </a:fld>
            <a:endParaRPr lang="zh-TW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0822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37EC2E-AD29-4B34-AFBC-ABAE07462F57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035183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420359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B2DF87-10A9-419E-BA1F-BFDB2C1BEA45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73148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82495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585523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影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65225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kumimoji="1" lang="zh-TW" altLang="en-US" smtClean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3785" indent="-286071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4282" indent="-228857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1997" indent="-228857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9710" indent="-228857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7423" indent="-22885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5136" indent="-22885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32849" indent="-22885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90562" indent="-228857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2AA3F3-27CF-4999-9248-91C29FDE85D9}" type="slidenum">
              <a:rPr lang="en-US" altLang="zh-TW">
                <a:solidFill>
                  <a:prstClr val="black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zh-TW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600296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AEEB84-A78F-4289-A46B-F9141456B214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0822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6" name="Footer Placeholder 4"/>
          <p:cNvSpPr txBox="1">
            <a:spLocks/>
          </p:cNvSpPr>
          <p:nvPr userDrawn="1"/>
        </p:nvSpPr>
        <p:spPr>
          <a:xfrm>
            <a:off x="5029200" y="6056707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1600" dirty="0">
              <a:solidFill>
                <a:prstClr val="white">
                  <a:lumMod val="95000"/>
                </a:prstClr>
              </a:solidFill>
              <a:latin typeface="Arial" panose="020B0604020202020204" pitchFamily="34" charset="0"/>
              <a:ea typeface="文鼎圓體M" panose="020F0600000000000000" pitchFamily="34" charset="-120"/>
              <a:cs typeface="Arial" panose="020B0604020202020204" pitchFamily="34" charset="0"/>
            </a:endParaRPr>
          </a:p>
        </p:txBody>
      </p:sp>
      <p:pic>
        <p:nvPicPr>
          <p:cNvPr id="7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8440148" y="34556"/>
            <a:ext cx="703852" cy="70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42386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21486" y="6492875"/>
            <a:ext cx="522514" cy="365125"/>
          </a:xfrm>
          <a:prstGeom prst="rect">
            <a:avLst/>
          </a:prstGeom>
        </p:spPr>
        <p:txBody>
          <a:bodyPr/>
          <a:lstStyle/>
          <a:p>
            <a:fld id="{C7024E13-29F1-4D11-A106-D3F56B743DA7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51348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58294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593FCB-4227-4F0D-83F7-4EF2C47BD127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>
          <a:xfrm>
            <a:off x="6564086" y="5744355"/>
            <a:ext cx="2057400" cy="365125"/>
          </a:xfrm>
          <a:prstGeom prst="rect">
            <a:avLst/>
          </a:prstGeom>
        </p:spPr>
        <p:txBody>
          <a:bodyPr/>
          <a:lstStyle/>
          <a:p>
            <a:fld id="{36307F29-F1D9-474C-B254-32A36C7606C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934329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r>
              <a:rPr lang="en-US" altLang="zh-TW" sz="1600" dirty="0" smtClean="0">
                <a:solidFill>
                  <a:prstClr val="white">
                    <a:lumMod val="95000"/>
                  </a:prstClr>
                </a:solidFill>
              </a:rPr>
              <a:t>/31</a:t>
            </a:r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5283115" y="6563447"/>
            <a:ext cx="3249386" cy="33119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600" dirty="0" smtClean="0">
                <a:solidFill>
                  <a:prstClr val="white">
                    <a:lumMod val="9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國家發展委員會　</a:t>
            </a:r>
            <a:endParaRPr lang="zh-TW" altLang="en-US" sz="1600" dirty="0">
              <a:solidFill>
                <a:prstClr val="white">
                  <a:lumMod val="9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3614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r>
              <a:rPr lang="en-US" altLang="zh-TW" sz="1600" dirty="0" smtClean="0">
                <a:solidFill>
                  <a:prstClr val="white">
                    <a:lumMod val="95000"/>
                  </a:prstClr>
                </a:solidFill>
              </a:rPr>
              <a:t>/31</a:t>
            </a:r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5283115" y="6563447"/>
            <a:ext cx="3249386" cy="33119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600" dirty="0" smtClean="0">
                <a:solidFill>
                  <a:prstClr val="white">
                    <a:lumMod val="9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國家發展委員會　</a:t>
            </a:r>
            <a:endParaRPr lang="zh-TW" altLang="en-US" sz="1600" dirty="0">
              <a:solidFill>
                <a:prstClr val="white">
                  <a:lumMod val="9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9398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r>
              <a:rPr lang="en-US" altLang="zh-TW" sz="1600" dirty="0" smtClean="0">
                <a:solidFill>
                  <a:prstClr val="white">
                    <a:lumMod val="95000"/>
                  </a:prstClr>
                </a:solidFill>
              </a:rPr>
              <a:t>/31</a:t>
            </a:r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5283115" y="6563447"/>
            <a:ext cx="3249386" cy="33119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600" dirty="0" smtClean="0">
                <a:solidFill>
                  <a:prstClr val="white">
                    <a:lumMod val="9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國家發展委員會　</a:t>
            </a:r>
            <a:endParaRPr lang="zh-TW" altLang="en-US" sz="1600" dirty="0">
              <a:solidFill>
                <a:prstClr val="white">
                  <a:lumMod val="9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9398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7086600" y="6558332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TW"/>
            </a:defPPr>
            <a:lvl1pPr marL="0" algn="r" defTabSz="914400" rtl="0" eaLnBrk="1" latinLnBrk="0" hangingPunct="1">
              <a:defRPr sz="1400" kern="1200">
                <a:solidFill>
                  <a:schemeClr val="accent3">
                    <a:lumMod val="50000"/>
                  </a:schemeClr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z="1600" smtClean="0">
                <a:solidFill>
                  <a:prstClr val="white">
                    <a:lumMod val="95000"/>
                  </a:prstClr>
                </a:solidFill>
              </a:rPr>
              <a:pPr/>
              <a:t>‹#›</a:t>
            </a:fld>
            <a:r>
              <a:rPr lang="en-US" altLang="zh-TW" sz="1600" dirty="0" smtClean="0">
                <a:solidFill>
                  <a:prstClr val="white">
                    <a:lumMod val="95000"/>
                  </a:prstClr>
                </a:solidFill>
              </a:rPr>
              <a:t>/31</a:t>
            </a:r>
          </a:p>
        </p:txBody>
      </p:sp>
      <p:sp>
        <p:nvSpPr>
          <p:cNvPr id="7" name="Footer Placeholder 4"/>
          <p:cNvSpPr txBox="1">
            <a:spLocks/>
          </p:cNvSpPr>
          <p:nvPr userDrawn="1"/>
        </p:nvSpPr>
        <p:spPr>
          <a:xfrm>
            <a:off x="5283115" y="6563447"/>
            <a:ext cx="3249386" cy="331190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r" defTabSz="914400" rtl="0" eaLnBrk="1" latinLnBrk="0" hangingPunct="1">
              <a:defRPr sz="2000" kern="1200">
                <a:solidFill>
                  <a:schemeClr val="accent3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1600" dirty="0" smtClean="0">
                <a:solidFill>
                  <a:prstClr val="white">
                    <a:lumMod val="9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國家發展委員會　</a:t>
            </a:r>
            <a:endParaRPr lang="zh-TW" altLang="en-US" sz="1600" dirty="0">
              <a:solidFill>
                <a:prstClr val="white">
                  <a:lumMod val="9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</p:txBody>
      </p:sp>
      <p:pic>
        <p:nvPicPr>
          <p:cNvPr id="8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70338" y="84577"/>
            <a:ext cx="1008112" cy="1011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93987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E5913C49-45AE-4926-BFC9-EBF79FA12E5C}" type="datetimeFigureOut">
              <a:rPr lang="en-US" smtClean="0"/>
              <a:pPr/>
              <a:t>5/5/2016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86600" y="6520532"/>
            <a:ext cx="2057400" cy="365125"/>
          </a:xfrm>
          <a:prstGeom prst="rect">
            <a:avLst/>
          </a:prstGeom>
        </p:spPr>
        <p:txBody>
          <a:bodyPr/>
          <a:lstStyle/>
          <a:p>
            <a:fld id="{B584B31C-C8E6-4C46-847A-471BE8E4280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0776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464287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148474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986739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699522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556373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343478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345628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492879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393878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242578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3889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1603" y="0"/>
            <a:ext cx="78837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dirty="0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1603" y="1386306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pic>
        <p:nvPicPr>
          <p:cNvPr id="10" name="Picture 2" descr="D:\Users\candy\00業務\102年業務\23.經建會邁向國發會1021119\國發會LOGO定稿"/>
          <p:cNvPicPr>
            <a:picLocks noChangeAspect="1" noChangeArrowheads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8440298" y="0"/>
            <a:ext cx="703702" cy="70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Slide Number Placeholder 6"/>
          <p:cNvSpPr txBox="1">
            <a:spLocks/>
          </p:cNvSpPr>
          <p:nvPr userDrawn="1"/>
        </p:nvSpPr>
        <p:spPr>
          <a:xfrm>
            <a:off x="8621486" y="6492875"/>
            <a:ext cx="522514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5362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705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文鼎圓體M" panose="020F0600000000000000" pitchFamily="34" charset="-12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4CE05-FB73-4627-B9E1-67A8BB235005}" type="datetimeFigureOut">
              <a:rPr lang="zh-TW" altLang="en-US" smtClean="0"/>
              <a:pPr/>
              <a:t>2016/5/5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EED48F-79F2-4F2A-B39C-9E67AF804A23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7" name="Slide Number Placeholder 6"/>
          <p:cNvSpPr txBox="1">
            <a:spLocks/>
          </p:cNvSpPr>
          <p:nvPr userDrawn="1"/>
        </p:nvSpPr>
        <p:spPr>
          <a:xfrm>
            <a:off x="8621486" y="6492875"/>
            <a:ext cx="522514" cy="365125"/>
          </a:xfrm>
          <a:prstGeom prst="rect">
            <a:avLst/>
          </a:prstGeom>
        </p:spPr>
        <p:txBody>
          <a:bodyPr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024E13-29F1-4D11-A106-D3F56B743DA7}" type="slidenum">
              <a:rPr lang="zh-TW" altLang="en-US" smtClean="0">
                <a:solidFill>
                  <a:prstClr val="black"/>
                </a:solidFill>
              </a:rPr>
              <a:pPr/>
              <a:t>‹#›</a:t>
            </a:fld>
            <a:endParaRPr lang="zh-TW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407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26" Type="http://schemas.openxmlformats.org/officeDocument/2006/relationships/tags" Target="../tags/tag26.xml"/><Relationship Id="rId39" Type="http://schemas.openxmlformats.org/officeDocument/2006/relationships/tags" Target="../tags/tag39.xml"/><Relationship Id="rId21" Type="http://schemas.openxmlformats.org/officeDocument/2006/relationships/tags" Target="../tags/tag21.xml"/><Relationship Id="rId34" Type="http://schemas.openxmlformats.org/officeDocument/2006/relationships/tags" Target="../tags/tag34.xml"/><Relationship Id="rId42" Type="http://schemas.openxmlformats.org/officeDocument/2006/relationships/tags" Target="../tags/tag42.xml"/><Relationship Id="rId47" Type="http://schemas.openxmlformats.org/officeDocument/2006/relationships/tags" Target="../tags/tag47.xml"/><Relationship Id="rId50" Type="http://schemas.openxmlformats.org/officeDocument/2006/relationships/tags" Target="../tags/tag50.xml"/><Relationship Id="rId55" Type="http://schemas.openxmlformats.org/officeDocument/2006/relationships/tags" Target="../tags/tag55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5" Type="http://schemas.openxmlformats.org/officeDocument/2006/relationships/tags" Target="../tags/tag25.xml"/><Relationship Id="rId33" Type="http://schemas.openxmlformats.org/officeDocument/2006/relationships/tags" Target="../tags/tag33.xml"/><Relationship Id="rId38" Type="http://schemas.openxmlformats.org/officeDocument/2006/relationships/tags" Target="../tags/tag38.xml"/><Relationship Id="rId46" Type="http://schemas.openxmlformats.org/officeDocument/2006/relationships/tags" Target="../tags/tag46.xml"/><Relationship Id="rId59" Type="http://schemas.openxmlformats.org/officeDocument/2006/relationships/slideLayout" Target="../slideLayouts/slideLayout9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29" Type="http://schemas.openxmlformats.org/officeDocument/2006/relationships/tags" Target="../tags/tag29.xml"/><Relationship Id="rId41" Type="http://schemas.openxmlformats.org/officeDocument/2006/relationships/tags" Target="../tags/tag41.xml"/><Relationship Id="rId54" Type="http://schemas.openxmlformats.org/officeDocument/2006/relationships/tags" Target="../tags/tag54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tags" Target="../tags/tag24.xml"/><Relationship Id="rId32" Type="http://schemas.openxmlformats.org/officeDocument/2006/relationships/tags" Target="../tags/tag32.xml"/><Relationship Id="rId37" Type="http://schemas.openxmlformats.org/officeDocument/2006/relationships/tags" Target="../tags/tag37.xml"/><Relationship Id="rId40" Type="http://schemas.openxmlformats.org/officeDocument/2006/relationships/tags" Target="../tags/tag40.xml"/><Relationship Id="rId45" Type="http://schemas.openxmlformats.org/officeDocument/2006/relationships/tags" Target="../tags/tag45.xml"/><Relationship Id="rId53" Type="http://schemas.openxmlformats.org/officeDocument/2006/relationships/tags" Target="../tags/tag53.xml"/><Relationship Id="rId58" Type="http://schemas.openxmlformats.org/officeDocument/2006/relationships/tags" Target="../tags/tag58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tags" Target="../tags/tag23.xml"/><Relationship Id="rId28" Type="http://schemas.openxmlformats.org/officeDocument/2006/relationships/tags" Target="../tags/tag28.xml"/><Relationship Id="rId36" Type="http://schemas.openxmlformats.org/officeDocument/2006/relationships/tags" Target="../tags/tag36.xml"/><Relationship Id="rId49" Type="http://schemas.openxmlformats.org/officeDocument/2006/relationships/tags" Target="../tags/tag49.xml"/><Relationship Id="rId57" Type="http://schemas.openxmlformats.org/officeDocument/2006/relationships/tags" Target="../tags/tag57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31" Type="http://schemas.openxmlformats.org/officeDocument/2006/relationships/tags" Target="../tags/tag31.xml"/><Relationship Id="rId44" Type="http://schemas.openxmlformats.org/officeDocument/2006/relationships/tags" Target="../tags/tag44.xml"/><Relationship Id="rId52" Type="http://schemas.openxmlformats.org/officeDocument/2006/relationships/tags" Target="../tags/tag52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Relationship Id="rId27" Type="http://schemas.openxmlformats.org/officeDocument/2006/relationships/tags" Target="../tags/tag27.xml"/><Relationship Id="rId30" Type="http://schemas.openxmlformats.org/officeDocument/2006/relationships/tags" Target="../tags/tag30.xml"/><Relationship Id="rId35" Type="http://schemas.openxmlformats.org/officeDocument/2006/relationships/tags" Target="../tags/tag35.xml"/><Relationship Id="rId43" Type="http://schemas.openxmlformats.org/officeDocument/2006/relationships/tags" Target="../tags/tag43.xml"/><Relationship Id="rId48" Type="http://schemas.openxmlformats.org/officeDocument/2006/relationships/tags" Target="../tags/tag48.xml"/><Relationship Id="rId56" Type="http://schemas.openxmlformats.org/officeDocument/2006/relationships/tags" Target="../tags/tag56.xml"/><Relationship Id="rId8" Type="http://schemas.openxmlformats.org/officeDocument/2006/relationships/tags" Target="../tags/tag8.xml"/><Relationship Id="rId51" Type="http://schemas.openxmlformats.org/officeDocument/2006/relationships/tags" Target="../tags/tag51.xml"/><Relationship Id="rId3" Type="http://schemas.openxmlformats.org/officeDocument/2006/relationships/tags" Target="../tags/tag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 idx="4294967295"/>
          </p:nvPr>
        </p:nvSpPr>
        <p:spPr>
          <a:xfrm>
            <a:off x="0" y="1657350"/>
            <a:ext cx="9144000" cy="1784350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  <a:spcAft>
                <a:spcPts val="3000"/>
              </a:spcAft>
            </a:pPr>
            <a:r>
              <a:rPr lang="zh-TW" altLang="en-US" sz="43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國家建設八年施政成果</a:t>
            </a:r>
            <a:r>
              <a:rPr lang="en-US" altLang="zh-TW" sz="43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/>
            </a:r>
            <a:br>
              <a:rPr lang="en-US" altLang="zh-TW" sz="43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</a:br>
            <a:r>
              <a:rPr lang="zh-TW" altLang="en-US" sz="43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－</a:t>
            </a:r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檢視績效、策勵未來</a:t>
            </a:r>
            <a:endParaRPr lang="zh-TW" alt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pic>
        <p:nvPicPr>
          <p:cNvPr id="4" name="Picture 2" descr="D:\Users\candy\00業務\102年業務\23.經建會邁向國發會1021119\國發會LOGO定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34995"/>
          <a:stretch/>
        </p:blipFill>
        <p:spPr bwMode="auto">
          <a:xfrm>
            <a:off x="138895" y="283029"/>
            <a:ext cx="1169043" cy="117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1513195" y="272144"/>
            <a:ext cx="3262432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行政院</a:t>
            </a:r>
            <a:r>
              <a:rPr lang="zh-TW" altLang="en-US" sz="2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第 </a:t>
            </a:r>
            <a:r>
              <a:rPr lang="en-US" altLang="zh-TW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349</a:t>
            </a:r>
            <a:r>
              <a:rPr lang="en-US" altLang="zh-TW" sz="24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 </a:t>
            </a:r>
            <a:r>
              <a:rPr lang="zh-TW" altLang="en-US" sz="2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itchFamily="18" charset="0"/>
              </a:rPr>
              <a:t>次會議</a:t>
            </a:r>
            <a:endParaRPr lang="zh-TW" altLang="zh-TW" sz="2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0" y="4498976"/>
            <a:ext cx="9088616" cy="1809750"/>
          </a:xfrm>
          <a:prstGeom prst="rect">
            <a:avLst/>
          </a:prstGeom>
        </p:spPr>
        <p:txBody>
          <a:bodyPr anchor="ctr">
            <a:normAutofit fontScale="92500" lnSpcReduction="10000"/>
          </a:bodyPr>
          <a:lstStyle>
            <a:lvl1pPr marL="360000" algn="ctr">
              <a:lnSpc>
                <a:spcPct val="90000"/>
              </a:lnSpc>
              <a:spcBef>
                <a:spcPct val="0"/>
              </a:spcBef>
              <a:buNone/>
              <a:defRPr sz="4800" b="1">
                <a:solidFill>
                  <a:srgbClr val="00206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defRPr>
            </a:lvl1pPr>
          </a:lstStyle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zh-TW" altLang="en-US" sz="3600" dirty="0" smtClean="0">
                <a:latin typeface="Times New Roman"/>
                <a:ea typeface="標楷體"/>
              </a:rPr>
              <a:t>國家發展委員會</a:t>
            </a:r>
            <a:endParaRPr lang="en-US" altLang="zh-TW" sz="3600" dirty="0" smtClean="0">
              <a:latin typeface="Times New Roman"/>
              <a:ea typeface="標楷體"/>
            </a:endParaRPr>
          </a:p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zh-TW" altLang="en-US" sz="3600" dirty="0">
                <a:latin typeface="Times New Roman"/>
                <a:ea typeface="標楷體"/>
              </a:rPr>
              <a:t>報告人：林主任委員祖嘉</a:t>
            </a:r>
            <a:endParaRPr lang="en-US" altLang="zh-TW" sz="3600" dirty="0" smtClean="0">
              <a:latin typeface="Times New Roman"/>
              <a:ea typeface="標楷體"/>
            </a:endParaRPr>
          </a:p>
          <a:p>
            <a:pPr>
              <a:lnSpc>
                <a:spcPct val="100000"/>
              </a:lnSpc>
              <a:spcBef>
                <a:spcPts val="1200"/>
              </a:spcBef>
              <a:defRPr/>
            </a:pPr>
            <a:r>
              <a:rPr lang="en-US" altLang="zh-TW" sz="3600" dirty="0" smtClean="0">
                <a:latin typeface="Times New Roman"/>
                <a:ea typeface="標楷體"/>
              </a:rPr>
              <a:t>105</a:t>
            </a:r>
            <a:r>
              <a:rPr lang="zh-TW" altLang="en-US" sz="3600" dirty="0" smtClean="0">
                <a:latin typeface="Times New Roman"/>
                <a:ea typeface="標楷體"/>
              </a:rPr>
              <a:t> 年 </a:t>
            </a:r>
            <a:r>
              <a:rPr lang="en-US" altLang="zh-TW" sz="3600" dirty="0">
                <a:latin typeface="Times New Roman"/>
                <a:ea typeface="標楷體"/>
              </a:rPr>
              <a:t>5</a:t>
            </a:r>
            <a:r>
              <a:rPr lang="zh-TW" altLang="en-US" sz="3600" dirty="0" smtClean="0">
                <a:latin typeface="Times New Roman"/>
                <a:ea typeface="標楷體"/>
              </a:rPr>
              <a:t> 月 </a:t>
            </a:r>
            <a:r>
              <a:rPr lang="en-US" altLang="zh-TW" sz="3600" dirty="0" smtClean="0">
                <a:latin typeface="Times New Roman"/>
                <a:ea typeface="標楷體"/>
              </a:rPr>
              <a:t>5</a:t>
            </a:r>
            <a:r>
              <a:rPr lang="zh-TW" altLang="en-US" sz="3600" dirty="0" smtClean="0">
                <a:latin typeface="Times New Roman"/>
                <a:ea typeface="標楷體"/>
              </a:rPr>
              <a:t> 日</a:t>
            </a:r>
            <a:endParaRPr lang="en-US" altLang="zh-TW" sz="3600" dirty="0">
              <a:latin typeface="Times New Roman"/>
              <a:ea typeface="標楷體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7394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1"/>
          <p:cNvSpPr txBox="1">
            <a:spLocks/>
          </p:cNvSpPr>
          <p:nvPr/>
        </p:nvSpPr>
        <p:spPr>
          <a:xfrm>
            <a:off x="454003" y="78091"/>
            <a:ext cx="7886700" cy="132556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defRPr>
            </a:lvl1pPr>
          </a:lstStyle>
          <a:p>
            <a:pPr marL="360000"/>
            <a:r>
              <a:rPr lang="zh-TW" altLang="en-US" sz="4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    綱</a:t>
            </a:r>
            <a:endParaRPr lang="zh-TW" altLang="en-US" sz="48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" name="五邊形 5"/>
          <p:cNvSpPr/>
          <p:nvPr/>
        </p:nvSpPr>
        <p:spPr>
          <a:xfrm>
            <a:off x="374490" y="1403653"/>
            <a:ext cx="8296408" cy="1101007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539750" indent="-357188"/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壹、前言：深耕國力</a:t>
            </a:r>
            <a:endParaRPr lang="zh-TW" alt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五邊形 6"/>
          <p:cNvSpPr/>
          <p:nvPr/>
        </p:nvSpPr>
        <p:spPr>
          <a:xfrm>
            <a:off x="374490" y="3743236"/>
            <a:ext cx="8375921" cy="1109607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539750" indent="-357188"/>
            <a:r>
              <a:rPr lang="zh-TW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</a:t>
            </a:r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、施政績效檢視</a:t>
            </a:r>
            <a:endParaRPr lang="zh-TW" alt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8" name="五邊形 7"/>
          <p:cNvSpPr/>
          <p:nvPr/>
        </p:nvSpPr>
        <p:spPr>
          <a:xfrm>
            <a:off x="374490" y="4996994"/>
            <a:ext cx="8375921" cy="1109608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539750" indent="-357188"/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肆、結語：策勵未來</a:t>
            </a:r>
            <a:endParaRPr lang="zh-TW" alt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0" name="五邊形 9"/>
          <p:cNvSpPr/>
          <p:nvPr/>
        </p:nvSpPr>
        <p:spPr>
          <a:xfrm>
            <a:off x="374491" y="2608029"/>
            <a:ext cx="8296407" cy="1049572"/>
          </a:xfrm>
          <a:prstGeom prst="homePlate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539750" indent="-357188"/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貳、</a:t>
            </a:r>
            <a:r>
              <a:rPr lang="zh-TW" altLang="en-US" sz="36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</a:t>
            </a:r>
            <a:r>
              <a:rPr lang="zh-TW" alt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願景與目標</a:t>
            </a:r>
            <a:endParaRPr lang="zh-TW" altLang="en-US" sz="36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102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104172" y="2333958"/>
            <a:ext cx="8912506" cy="1682791"/>
            <a:chOff x="358814" y="2333961"/>
            <a:chExt cx="8912506" cy="1682791"/>
          </a:xfrm>
        </p:grpSpPr>
        <p:sp>
          <p:nvSpPr>
            <p:cNvPr id="4" name="流程圖: 結束點 3"/>
            <p:cNvSpPr/>
            <p:nvPr/>
          </p:nvSpPr>
          <p:spPr>
            <a:xfrm>
              <a:off x="358814" y="2333961"/>
              <a:ext cx="8785185" cy="1682791"/>
            </a:xfrm>
            <a:prstGeom prst="flowChartTerminator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358814" y="2759856"/>
              <a:ext cx="89125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壹</a:t>
              </a:r>
              <a:r>
                <a:rPr lang="zh-TW" altLang="en-US" sz="4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、前言：深耕國力</a:t>
              </a:r>
              <a:endParaRPr lang="zh-TW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6419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1"/>
          <p:cNvSpPr txBox="1">
            <a:spLocks noChangeArrowheads="1"/>
          </p:cNvSpPr>
          <p:nvPr/>
        </p:nvSpPr>
        <p:spPr bwMode="auto">
          <a:xfrm>
            <a:off x="429982" y="1443256"/>
            <a:ext cx="8284029" cy="464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7200" indent="-457200" algn="just" hangingPunct="0">
              <a:lnSpc>
                <a:spcPts val="34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l"/>
            </a:pP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2008 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 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 </a:t>
            </a:r>
            <a:r>
              <a:rPr lang="en-US" altLang="zh-TW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 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日馬總統就任，揭示繁榮 、和諧、永續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之國家願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景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，秉持創新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、開放、調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結構施政理念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，內強經濟成長動能，外擴經貿揮灑空間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，以打造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臺灣成為和平、公義與幸福的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國家為努力目標</a:t>
            </a:r>
            <a:endParaRPr lang="en-US" altLang="zh-TW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457200" indent="-457200" algn="just" hangingPunct="0">
              <a:lnSpc>
                <a:spcPts val="3400"/>
              </a:lnSpc>
              <a:spcBef>
                <a:spcPts val="1800"/>
              </a:spcBef>
              <a:buSzPct val="80000"/>
              <a:buFont typeface="Wingdings" panose="05000000000000000000" pitchFamily="2" charset="2"/>
              <a:buChar char="l"/>
            </a:pP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八年期間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，臺灣面臨內外在環境的嚴峻挑戰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，包括全球金融海嘯、歐債危機相繼爆發，再加上國內面臨高齡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化及</a:t>
            </a:r>
            <a:r>
              <a:rPr lang="zh-TW" altLang="en-US" sz="240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少</a:t>
            </a:r>
            <a:r>
              <a:rPr lang="zh-TW" altLang="en-US" sz="240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子女化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與產業結構調整不易等諸多問題。政府除致力穩定經濟外，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並持續深化經濟發展、社會公義、環境永續、兩岸交流與國際參與等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面向之改革。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值逢新任政府交接之際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爰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檢視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建設</a:t>
            </a:r>
            <a:r>
              <a:rPr lang="zh-TW" altLang="en-US" sz="240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八年績效與成果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，以策</a:t>
            </a:r>
            <a:r>
              <a:rPr lang="zh-TW" altLang="en-US" sz="2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勵</a:t>
            </a:r>
            <a:r>
              <a:rPr lang="zh-TW" altLang="en-US" sz="2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未來</a:t>
            </a:r>
            <a:endParaRPr lang="zh-TW" altLang="en-US" sz="2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標題 3"/>
          <p:cNvSpPr txBox="1">
            <a:spLocks noChangeAspect="1"/>
          </p:cNvSpPr>
          <p:nvPr/>
        </p:nvSpPr>
        <p:spPr>
          <a:xfrm>
            <a:off x="2337010" y="772344"/>
            <a:ext cx="4611254" cy="797442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32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" name="標題 3"/>
          <p:cNvSpPr txBox="1">
            <a:spLocks noChangeAspect="1"/>
          </p:cNvSpPr>
          <p:nvPr/>
        </p:nvSpPr>
        <p:spPr>
          <a:xfrm>
            <a:off x="-3" y="195943"/>
            <a:ext cx="9144001" cy="764704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600" b="1" dirty="0" smtClean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壹、</a:t>
            </a:r>
            <a:r>
              <a:rPr lang="zh-TW" altLang="en-US" sz="3600" b="1" dirty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前言：深耕</a:t>
            </a:r>
            <a:r>
              <a:rPr lang="zh-TW" altLang="en-US" sz="3600" b="1" dirty="0" smtClean="0">
                <a:solidFill>
                  <a:srgbClr val="EEECE1">
                    <a:lumMod val="10000"/>
                  </a:srgbClr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國力</a:t>
            </a:r>
            <a:endParaRPr lang="zh-TW" altLang="en-US" sz="36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10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231494" y="2272400"/>
            <a:ext cx="8912506" cy="1682791"/>
            <a:chOff x="358814" y="2333961"/>
            <a:chExt cx="8912506" cy="1682791"/>
          </a:xfrm>
        </p:grpSpPr>
        <p:sp>
          <p:nvSpPr>
            <p:cNvPr id="4" name="流程圖: 結束點 3"/>
            <p:cNvSpPr/>
            <p:nvPr/>
          </p:nvSpPr>
          <p:spPr>
            <a:xfrm>
              <a:off x="358814" y="2333961"/>
              <a:ext cx="8785185" cy="1682791"/>
            </a:xfrm>
            <a:prstGeom prst="flowChartTerminator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358814" y="2759856"/>
              <a:ext cx="89125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貳、國家願</a:t>
              </a:r>
              <a:r>
                <a:rPr lang="zh-TW" altLang="en-US" sz="40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景與目標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58637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 dirty="0">
              <a:solidFill>
                <a:prstClr val="black"/>
              </a:solidFill>
            </a:endParaRPr>
          </a:p>
        </p:txBody>
      </p:sp>
      <p:grpSp>
        <p:nvGrpSpPr>
          <p:cNvPr id="28" name="群組 27"/>
          <p:cNvGrpSpPr/>
          <p:nvPr/>
        </p:nvGrpSpPr>
        <p:grpSpPr>
          <a:xfrm rot="10800000">
            <a:off x="4526816" y="3655899"/>
            <a:ext cx="906462" cy="400050"/>
            <a:chOff x="2576513" y="3738563"/>
            <a:chExt cx="906462" cy="400050"/>
          </a:xfrm>
        </p:grpSpPr>
        <p:sp>
          <p:nvSpPr>
            <p:cNvPr id="7" name="Oval 7"/>
            <p:cNvSpPr>
              <a:spLocks noChangeArrowheads="1"/>
            </p:cNvSpPr>
            <p:nvPr/>
          </p:nvSpPr>
          <p:spPr bwMode="gray">
            <a:xfrm>
              <a:off x="3084513" y="3738563"/>
              <a:ext cx="398462" cy="400050"/>
            </a:xfrm>
            <a:prstGeom prst="ellipse">
              <a:avLst/>
            </a:prstGeom>
            <a:solidFill>
              <a:srgbClr val="FA59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gray">
            <a:xfrm>
              <a:off x="2874963" y="3738563"/>
              <a:ext cx="201612" cy="387350"/>
            </a:xfrm>
            <a:prstGeom prst="moon">
              <a:avLst>
                <a:gd name="adj" fmla="val 84019"/>
              </a:avLst>
            </a:prstGeom>
            <a:solidFill>
              <a:srgbClr val="FA5900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gray">
            <a:xfrm>
              <a:off x="2727325" y="3738563"/>
              <a:ext cx="200025" cy="387350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39999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3" name="AutoShape 13"/>
            <p:cNvSpPr>
              <a:spLocks noChangeArrowheads="1"/>
            </p:cNvSpPr>
            <p:nvPr/>
          </p:nvSpPr>
          <p:spPr bwMode="gray">
            <a:xfrm>
              <a:off x="2576513" y="3738563"/>
              <a:ext cx="201612" cy="387350"/>
            </a:xfrm>
            <a:prstGeom prst="moon">
              <a:avLst>
                <a:gd name="adj" fmla="val 50000"/>
              </a:avLst>
            </a:prstGeom>
            <a:solidFill>
              <a:srgbClr val="FA5900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2" name="文字方塊 1"/>
          <p:cNvSpPr txBox="1">
            <a:spLocks noChangeArrowheads="1"/>
          </p:cNvSpPr>
          <p:nvPr/>
        </p:nvSpPr>
        <p:spPr bwMode="auto">
          <a:xfrm>
            <a:off x="141514" y="626032"/>
            <a:ext cx="852567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7200" indent="-457200" algn="just" hangingPunct="0">
              <a:spcBef>
                <a:spcPts val="18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u"/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八年</a:t>
            </a:r>
            <a:r>
              <a: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來，行政</a:t>
            </a: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團隊除面對全球金融海嘯、歐債危機等短期景氣循環衝擊外，內外在結構性情勢變化亦亟待因應</a:t>
            </a:r>
            <a:endParaRPr lang="zh-TW" altLang="en-US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" name="Rectangle 2"/>
          <p:cNvSpPr txBox="1">
            <a:spLocks/>
          </p:cNvSpPr>
          <p:nvPr/>
        </p:nvSpPr>
        <p:spPr bwMode="auto">
          <a:xfrm>
            <a:off x="0" y="0"/>
            <a:ext cx="8424367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施政面臨挑戰</a:t>
            </a:r>
            <a:endParaRPr lang="zh-TW" altLang="en-US" dirty="0">
              <a:solidFill>
                <a:prstClr val="black"/>
              </a:solidFill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5525472" y="1218396"/>
            <a:ext cx="3289367" cy="5427681"/>
            <a:chOff x="5256184" y="1218398"/>
            <a:chExt cx="3289367" cy="5427681"/>
          </a:xfrm>
        </p:grpSpPr>
        <p:pic>
          <p:nvPicPr>
            <p:cNvPr id="21" name="Picture 4" descr="D:\cychiu\Documents\_job\10009 APEC WES\own\taiwan golden.gif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colorTemperature colorTemp="4700"/>
                      </a14:imgEffect>
                      <a14:imgEffect>
                        <a14:saturation sat="33000"/>
                      </a14:imgEffect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21073706">
              <a:off x="5256184" y="1218398"/>
              <a:ext cx="3289367" cy="5427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" name="文字方塊 42"/>
            <p:cNvSpPr txBox="1"/>
            <p:nvPr/>
          </p:nvSpPr>
          <p:spPr>
            <a:xfrm>
              <a:off x="5269586" y="2818790"/>
              <a:ext cx="2971589" cy="30931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Bef>
                  <a:spcPts val="3000"/>
                </a:spcBef>
                <a:buFont typeface="Arial" panose="020B0604020202020204" pitchFamily="34" charset="0"/>
                <a:buChar char="•"/>
              </a:pPr>
              <a:r>
                <a:rPr kumimoji="1"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結構轉型遭遇瓶頸</a:t>
              </a:r>
              <a:endParaRPr kumimoji="1" lang="en-US" altLang="zh-TW" sz="2400" b="1" dirty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285750" indent="-285750">
                <a:spcBef>
                  <a:spcPts val="3000"/>
                </a:spcBef>
                <a:buFont typeface="Arial" panose="020B0604020202020204" pitchFamily="34" charset="0"/>
                <a:buChar char="•"/>
              </a:pPr>
              <a:r>
                <a:rPr kumimoji="1"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經貿僵局突破不易</a:t>
              </a:r>
              <a:endParaRPr kumimoji="1" lang="zh-TW" altLang="en-US" sz="2400" b="1" dirty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285750" indent="-285750">
                <a:spcBef>
                  <a:spcPts val="3000"/>
                </a:spcBef>
                <a:buFont typeface="Arial" panose="020B0604020202020204" pitchFamily="34" charset="0"/>
                <a:buChar char="•"/>
              </a:pPr>
              <a:r>
                <a:rPr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高齡</a:t>
              </a:r>
              <a:r>
                <a:rPr lang="zh-TW" altLang="en-US" sz="2400" b="1" dirty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化及少</a:t>
              </a:r>
              <a:r>
                <a:rPr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子女化同時發生</a:t>
              </a:r>
              <a:endParaRPr lang="en-US" altLang="zh-TW" sz="2400" b="1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285750" indent="-285750">
                <a:spcBef>
                  <a:spcPts val="3000"/>
                </a:spcBef>
                <a:buFont typeface="Arial" panose="020B0604020202020204" pitchFamily="34" charset="0"/>
                <a:buChar char="•"/>
              </a:pPr>
              <a:r>
                <a:rPr kumimoji="1"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所得公</a:t>
              </a:r>
              <a:r>
                <a:rPr kumimoji="1" lang="zh-TW" altLang="en-US" sz="2400" b="1" dirty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平</a:t>
              </a:r>
              <a:r>
                <a:rPr kumimoji="1" lang="zh-TW" altLang="en-US" sz="2400" b="1" dirty="0" smtClean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分配問題</a:t>
              </a:r>
              <a:endParaRPr kumimoji="1" lang="zh-TW" altLang="en-US" sz="2400" b="1" dirty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31" name="群組 30"/>
          <p:cNvGrpSpPr/>
          <p:nvPr/>
        </p:nvGrpSpPr>
        <p:grpSpPr>
          <a:xfrm>
            <a:off x="-197452" y="2193623"/>
            <a:ext cx="5250018" cy="3670854"/>
            <a:chOff x="786864" y="1615441"/>
            <a:chExt cx="7473216" cy="4377348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39" name="Freeform 86"/>
            <p:cNvSpPr>
              <a:spLocks/>
            </p:cNvSpPr>
            <p:nvPr/>
          </p:nvSpPr>
          <p:spPr bwMode="gray">
            <a:xfrm>
              <a:off x="786864" y="1615441"/>
              <a:ext cx="3099905" cy="4377348"/>
            </a:xfrm>
            <a:custGeom>
              <a:avLst/>
              <a:gdLst>
                <a:gd name="T0" fmla="*/ 1166 w 1280"/>
                <a:gd name="T1" fmla="*/ 14 h 1782"/>
                <a:gd name="T2" fmla="*/ 1060 w 1280"/>
                <a:gd name="T3" fmla="*/ 40 h 1782"/>
                <a:gd name="T4" fmla="*/ 916 w 1280"/>
                <a:gd name="T5" fmla="*/ 14 h 1782"/>
                <a:gd name="T6" fmla="*/ 728 w 1280"/>
                <a:gd name="T7" fmla="*/ 64 h 1782"/>
                <a:gd name="T8" fmla="*/ 656 w 1280"/>
                <a:gd name="T9" fmla="*/ 102 h 1782"/>
                <a:gd name="T10" fmla="*/ 670 w 1280"/>
                <a:gd name="T11" fmla="*/ 148 h 1782"/>
                <a:gd name="T12" fmla="*/ 546 w 1280"/>
                <a:gd name="T13" fmla="*/ 90 h 1782"/>
                <a:gd name="T14" fmla="*/ 576 w 1280"/>
                <a:gd name="T15" fmla="*/ 120 h 1782"/>
                <a:gd name="T16" fmla="*/ 536 w 1280"/>
                <a:gd name="T17" fmla="*/ 132 h 1782"/>
                <a:gd name="T18" fmla="*/ 578 w 1280"/>
                <a:gd name="T19" fmla="*/ 170 h 1782"/>
                <a:gd name="T20" fmla="*/ 622 w 1280"/>
                <a:gd name="T21" fmla="*/ 174 h 1782"/>
                <a:gd name="T22" fmla="*/ 664 w 1280"/>
                <a:gd name="T23" fmla="*/ 234 h 1782"/>
                <a:gd name="T24" fmla="*/ 522 w 1280"/>
                <a:gd name="T25" fmla="*/ 284 h 1782"/>
                <a:gd name="T26" fmla="*/ 344 w 1280"/>
                <a:gd name="T27" fmla="*/ 262 h 1782"/>
                <a:gd name="T28" fmla="*/ 72 w 1280"/>
                <a:gd name="T29" fmla="*/ 246 h 1782"/>
                <a:gd name="T30" fmla="*/ 36 w 1280"/>
                <a:gd name="T31" fmla="*/ 352 h 1782"/>
                <a:gd name="T32" fmla="*/ 62 w 1280"/>
                <a:gd name="T33" fmla="*/ 418 h 1782"/>
                <a:gd name="T34" fmla="*/ 82 w 1280"/>
                <a:gd name="T35" fmla="*/ 454 h 1782"/>
                <a:gd name="T36" fmla="*/ 112 w 1280"/>
                <a:gd name="T37" fmla="*/ 406 h 1782"/>
                <a:gd name="T38" fmla="*/ 132 w 1280"/>
                <a:gd name="T39" fmla="*/ 400 h 1782"/>
                <a:gd name="T40" fmla="*/ 170 w 1280"/>
                <a:gd name="T41" fmla="*/ 402 h 1782"/>
                <a:gd name="T42" fmla="*/ 230 w 1280"/>
                <a:gd name="T43" fmla="*/ 436 h 1782"/>
                <a:gd name="T44" fmla="*/ 310 w 1280"/>
                <a:gd name="T45" fmla="*/ 508 h 1782"/>
                <a:gd name="T46" fmla="*/ 384 w 1280"/>
                <a:gd name="T47" fmla="*/ 704 h 1782"/>
                <a:gd name="T48" fmla="*/ 470 w 1280"/>
                <a:gd name="T49" fmla="*/ 796 h 1782"/>
                <a:gd name="T50" fmla="*/ 552 w 1280"/>
                <a:gd name="T51" fmla="*/ 912 h 1782"/>
                <a:gd name="T52" fmla="*/ 710 w 1280"/>
                <a:gd name="T53" fmla="*/ 1046 h 1782"/>
                <a:gd name="T54" fmla="*/ 808 w 1280"/>
                <a:gd name="T55" fmla="*/ 1288 h 1782"/>
                <a:gd name="T56" fmla="*/ 796 w 1280"/>
                <a:gd name="T57" fmla="*/ 1708 h 1782"/>
                <a:gd name="T58" fmla="*/ 854 w 1280"/>
                <a:gd name="T59" fmla="*/ 1662 h 1782"/>
                <a:gd name="T60" fmla="*/ 880 w 1280"/>
                <a:gd name="T61" fmla="*/ 1610 h 1782"/>
                <a:gd name="T62" fmla="*/ 1042 w 1280"/>
                <a:gd name="T63" fmla="*/ 1424 h 1782"/>
                <a:gd name="T64" fmla="*/ 1144 w 1280"/>
                <a:gd name="T65" fmla="*/ 1204 h 1782"/>
                <a:gd name="T66" fmla="*/ 1014 w 1280"/>
                <a:gd name="T67" fmla="*/ 1142 h 1782"/>
                <a:gd name="T68" fmla="*/ 836 w 1280"/>
                <a:gd name="T69" fmla="*/ 1040 h 1782"/>
                <a:gd name="T70" fmla="*/ 734 w 1280"/>
                <a:gd name="T71" fmla="*/ 1026 h 1782"/>
                <a:gd name="T72" fmla="*/ 648 w 1280"/>
                <a:gd name="T73" fmla="*/ 936 h 1782"/>
                <a:gd name="T74" fmla="*/ 604 w 1280"/>
                <a:gd name="T75" fmla="*/ 810 h 1782"/>
                <a:gd name="T76" fmla="*/ 734 w 1280"/>
                <a:gd name="T77" fmla="*/ 782 h 1782"/>
                <a:gd name="T78" fmla="*/ 828 w 1280"/>
                <a:gd name="T79" fmla="*/ 632 h 1782"/>
                <a:gd name="T80" fmla="*/ 880 w 1280"/>
                <a:gd name="T81" fmla="*/ 618 h 1782"/>
                <a:gd name="T82" fmla="*/ 922 w 1280"/>
                <a:gd name="T83" fmla="*/ 586 h 1782"/>
                <a:gd name="T84" fmla="*/ 860 w 1280"/>
                <a:gd name="T85" fmla="*/ 544 h 1782"/>
                <a:gd name="T86" fmla="*/ 938 w 1280"/>
                <a:gd name="T87" fmla="*/ 578 h 1782"/>
                <a:gd name="T88" fmla="*/ 984 w 1280"/>
                <a:gd name="T89" fmla="*/ 576 h 1782"/>
                <a:gd name="T90" fmla="*/ 984 w 1280"/>
                <a:gd name="T91" fmla="*/ 540 h 1782"/>
                <a:gd name="T92" fmla="*/ 934 w 1280"/>
                <a:gd name="T93" fmla="*/ 490 h 1782"/>
                <a:gd name="T94" fmla="*/ 866 w 1280"/>
                <a:gd name="T95" fmla="*/ 426 h 1782"/>
                <a:gd name="T96" fmla="*/ 770 w 1280"/>
                <a:gd name="T97" fmla="*/ 412 h 1782"/>
                <a:gd name="T98" fmla="*/ 720 w 1280"/>
                <a:gd name="T99" fmla="*/ 512 h 1782"/>
                <a:gd name="T100" fmla="*/ 646 w 1280"/>
                <a:gd name="T101" fmla="*/ 368 h 1782"/>
                <a:gd name="T102" fmla="*/ 724 w 1280"/>
                <a:gd name="T103" fmla="*/ 316 h 1782"/>
                <a:gd name="T104" fmla="*/ 778 w 1280"/>
                <a:gd name="T105" fmla="*/ 234 h 1782"/>
                <a:gd name="T106" fmla="*/ 788 w 1280"/>
                <a:gd name="T107" fmla="*/ 350 h 1782"/>
                <a:gd name="T108" fmla="*/ 876 w 1280"/>
                <a:gd name="T109" fmla="*/ 350 h 1782"/>
                <a:gd name="T110" fmla="*/ 816 w 1280"/>
                <a:gd name="T111" fmla="*/ 250 h 1782"/>
                <a:gd name="T112" fmla="*/ 734 w 1280"/>
                <a:gd name="T113" fmla="*/ 188 h 1782"/>
                <a:gd name="T114" fmla="*/ 780 w 1280"/>
                <a:gd name="T115" fmla="*/ 128 h 1782"/>
                <a:gd name="T116" fmla="*/ 842 w 1280"/>
                <a:gd name="T117" fmla="*/ 102 h 1782"/>
                <a:gd name="T118" fmla="*/ 968 w 1280"/>
                <a:gd name="T119" fmla="*/ 208 h 1782"/>
                <a:gd name="T120" fmla="*/ 994 w 1280"/>
                <a:gd name="T121" fmla="*/ 324 h 1782"/>
                <a:gd name="T122" fmla="*/ 1154 w 1280"/>
                <a:gd name="T123" fmla="*/ 308 h 1782"/>
                <a:gd name="T124" fmla="*/ 1252 w 1280"/>
                <a:gd name="T125" fmla="*/ 20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80" h="1782">
                  <a:moveTo>
                    <a:pt x="1214" y="64"/>
                  </a:moveTo>
                  <a:lnTo>
                    <a:pt x="1230" y="60"/>
                  </a:lnTo>
                  <a:lnTo>
                    <a:pt x="1244" y="54"/>
                  </a:lnTo>
                  <a:lnTo>
                    <a:pt x="1254" y="44"/>
                  </a:lnTo>
                  <a:lnTo>
                    <a:pt x="1256" y="30"/>
                  </a:lnTo>
                  <a:lnTo>
                    <a:pt x="1250" y="12"/>
                  </a:lnTo>
                  <a:lnTo>
                    <a:pt x="1238" y="22"/>
                  </a:lnTo>
                  <a:lnTo>
                    <a:pt x="1226" y="24"/>
                  </a:lnTo>
                  <a:lnTo>
                    <a:pt x="1212" y="20"/>
                  </a:lnTo>
                  <a:lnTo>
                    <a:pt x="1198" y="16"/>
                  </a:lnTo>
                  <a:lnTo>
                    <a:pt x="1184" y="14"/>
                  </a:lnTo>
                  <a:lnTo>
                    <a:pt x="1166" y="14"/>
                  </a:lnTo>
                  <a:lnTo>
                    <a:pt x="1146" y="16"/>
                  </a:lnTo>
                  <a:lnTo>
                    <a:pt x="1130" y="18"/>
                  </a:lnTo>
                  <a:lnTo>
                    <a:pt x="1116" y="16"/>
                  </a:lnTo>
                  <a:lnTo>
                    <a:pt x="1100" y="16"/>
                  </a:lnTo>
                  <a:lnTo>
                    <a:pt x="1086" y="14"/>
                  </a:lnTo>
                  <a:lnTo>
                    <a:pt x="1074" y="18"/>
                  </a:lnTo>
                  <a:lnTo>
                    <a:pt x="1070" y="20"/>
                  </a:lnTo>
                  <a:lnTo>
                    <a:pt x="1066" y="24"/>
                  </a:lnTo>
                  <a:lnTo>
                    <a:pt x="1064" y="30"/>
                  </a:lnTo>
                  <a:lnTo>
                    <a:pt x="1062" y="34"/>
                  </a:lnTo>
                  <a:lnTo>
                    <a:pt x="1060" y="38"/>
                  </a:lnTo>
                  <a:lnTo>
                    <a:pt x="1060" y="40"/>
                  </a:lnTo>
                  <a:lnTo>
                    <a:pt x="1036" y="44"/>
                  </a:lnTo>
                  <a:lnTo>
                    <a:pt x="1012" y="44"/>
                  </a:lnTo>
                  <a:lnTo>
                    <a:pt x="986" y="46"/>
                  </a:lnTo>
                  <a:lnTo>
                    <a:pt x="960" y="50"/>
                  </a:lnTo>
                  <a:lnTo>
                    <a:pt x="936" y="58"/>
                  </a:lnTo>
                  <a:lnTo>
                    <a:pt x="912" y="62"/>
                  </a:lnTo>
                  <a:lnTo>
                    <a:pt x="884" y="62"/>
                  </a:lnTo>
                  <a:lnTo>
                    <a:pt x="886" y="48"/>
                  </a:lnTo>
                  <a:lnTo>
                    <a:pt x="894" y="38"/>
                  </a:lnTo>
                  <a:lnTo>
                    <a:pt x="902" y="30"/>
                  </a:lnTo>
                  <a:lnTo>
                    <a:pt x="910" y="22"/>
                  </a:lnTo>
                  <a:lnTo>
                    <a:pt x="916" y="14"/>
                  </a:lnTo>
                  <a:lnTo>
                    <a:pt x="916" y="0"/>
                  </a:lnTo>
                  <a:lnTo>
                    <a:pt x="882" y="0"/>
                  </a:lnTo>
                  <a:lnTo>
                    <a:pt x="844" y="6"/>
                  </a:lnTo>
                  <a:lnTo>
                    <a:pt x="810" y="12"/>
                  </a:lnTo>
                  <a:lnTo>
                    <a:pt x="790" y="16"/>
                  </a:lnTo>
                  <a:lnTo>
                    <a:pt x="766" y="18"/>
                  </a:lnTo>
                  <a:lnTo>
                    <a:pt x="738" y="20"/>
                  </a:lnTo>
                  <a:lnTo>
                    <a:pt x="712" y="26"/>
                  </a:lnTo>
                  <a:lnTo>
                    <a:pt x="690" y="34"/>
                  </a:lnTo>
                  <a:lnTo>
                    <a:pt x="676" y="46"/>
                  </a:lnTo>
                  <a:lnTo>
                    <a:pt x="700" y="56"/>
                  </a:lnTo>
                  <a:lnTo>
                    <a:pt x="728" y="64"/>
                  </a:lnTo>
                  <a:lnTo>
                    <a:pt x="754" y="68"/>
                  </a:lnTo>
                  <a:lnTo>
                    <a:pt x="728" y="68"/>
                  </a:lnTo>
                  <a:lnTo>
                    <a:pt x="702" y="70"/>
                  </a:lnTo>
                  <a:lnTo>
                    <a:pt x="676" y="68"/>
                  </a:lnTo>
                  <a:lnTo>
                    <a:pt x="658" y="64"/>
                  </a:lnTo>
                  <a:lnTo>
                    <a:pt x="642" y="58"/>
                  </a:lnTo>
                  <a:lnTo>
                    <a:pt x="624" y="54"/>
                  </a:lnTo>
                  <a:lnTo>
                    <a:pt x="602" y="54"/>
                  </a:lnTo>
                  <a:lnTo>
                    <a:pt x="614" y="78"/>
                  </a:lnTo>
                  <a:lnTo>
                    <a:pt x="626" y="92"/>
                  </a:lnTo>
                  <a:lnTo>
                    <a:pt x="640" y="100"/>
                  </a:lnTo>
                  <a:lnTo>
                    <a:pt x="656" y="102"/>
                  </a:lnTo>
                  <a:lnTo>
                    <a:pt x="676" y="102"/>
                  </a:lnTo>
                  <a:lnTo>
                    <a:pt x="698" y="102"/>
                  </a:lnTo>
                  <a:lnTo>
                    <a:pt x="692" y="106"/>
                  </a:lnTo>
                  <a:lnTo>
                    <a:pt x="686" y="112"/>
                  </a:lnTo>
                  <a:lnTo>
                    <a:pt x="682" y="118"/>
                  </a:lnTo>
                  <a:lnTo>
                    <a:pt x="676" y="124"/>
                  </a:lnTo>
                  <a:lnTo>
                    <a:pt x="672" y="128"/>
                  </a:lnTo>
                  <a:lnTo>
                    <a:pt x="676" y="132"/>
                  </a:lnTo>
                  <a:lnTo>
                    <a:pt x="680" y="138"/>
                  </a:lnTo>
                  <a:lnTo>
                    <a:pt x="684" y="142"/>
                  </a:lnTo>
                  <a:lnTo>
                    <a:pt x="688" y="146"/>
                  </a:lnTo>
                  <a:lnTo>
                    <a:pt x="670" y="148"/>
                  </a:lnTo>
                  <a:lnTo>
                    <a:pt x="656" y="144"/>
                  </a:lnTo>
                  <a:lnTo>
                    <a:pt x="644" y="134"/>
                  </a:lnTo>
                  <a:lnTo>
                    <a:pt x="634" y="124"/>
                  </a:lnTo>
                  <a:lnTo>
                    <a:pt x="624" y="112"/>
                  </a:lnTo>
                  <a:lnTo>
                    <a:pt x="612" y="104"/>
                  </a:lnTo>
                  <a:lnTo>
                    <a:pt x="598" y="100"/>
                  </a:lnTo>
                  <a:lnTo>
                    <a:pt x="576" y="104"/>
                  </a:lnTo>
                  <a:lnTo>
                    <a:pt x="580" y="108"/>
                  </a:lnTo>
                  <a:lnTo>
                    <a:pt x="584" y="114"/>
                  </a:lnTo>
                  <a:lnTo>
                    <a:pt x="572" y="104"/>
                  </a:lnTo>
                  <a:lnTo>
                    <a:pt x="560" y="96"/>
                  </a:lnTo>
                  <a:lnTo>
                    <a:pt x="546" y="90"/>
                  </a:lnTo>
                  <a:lnTo>
                    <a:pt x="532" y="88"/>
                  </a:lnTo>
                  <a:lnTo>
                    <a:pt x="518" y="94"/>
                  </a:lnTo>
                  <a:lnTo>
                    <a:pt x="530" y="100"/>
                  </a:lnTo>
                  <a:lnTo>
                    <a:pt x="538" y="104"/>
                  </a:lnTo>
                  <a:lnTo>
                    <a:pt x="552" y="106"/>
                  </a:lnTo>
                  <a:lnTo>
                    <a:pt x="558" y="106"/>
                  </a:lnTo>
                  <a:lnTo>
                    <a:pt x="562" y="108"/>
                  </a:lnTo>
                  <a:lnTo>
                    <a:pt x="566" y="110"/>
                  </a:lnTo>
                  <a:lnTo>
                    <a:pt x="570" y="116"/>
                  </a:lnTo>
                  <a:lnTo>
                    <a:pt x="574" y="118"/>
                  </a:lnTo>
                  <a:lnTo>
                    <a:pt x="574" y="118"/>
                  </a:lnTo>
                  <a:lnTo>
                    <a:pt x="576" y="120"/>
                  </a:lnTo>
                  <a:lnTo>
                    <a:pt x="576" y="124"/>
                  </a:lnTo>
                  <a:lnTo>
                    <a:pt x="576" y="126"/>
                  </a:lnTo>
                  <a:lnTo>
                    <a:pt x="574" y="130"/>
                  </a:lnTo>
                  <a:lnTo>
                    <a:pt x="570" y="134"/>
                  </a:lnTo>
                  <a:lnTo>
                    <a:pt x="568" y="136"/>
                  </a:lnTo>
                  <a:lnTo>
                    <a:pt x="566" y="138"/>
                  </a:lnTo>
                  <a:lnTo>
                    <a:pt x="562" y="138"/>
                  </a:lnTo>
                  <a:lnTo>
                    <a:pt x="556" y="138"/>
                  </a:lnTo>
                  <a:lnTo>
                    <a:pt x="552" y="136"/>
                  </a:lnTo>
                  <a:lnTo>
                    <a:pt x="546" y="134"/>
                  </a:lnTo>
                  <a:lnTo>
                    <a:pt x="540" y="132"/>
                  </a:lnTo>
                  <a:lnTo>
                    <a:pt x="536" y="132"/>
                  </a:lnTo>
                  <a:lnTo>
                    <a:pt x="536" y="136"/>
                  </a:lnTo>
                  <a:lnTo>
                    <a:pt x="536" y="142"/>
                  </a:lnTo>
                  <a:lnTo>
                    <a:pt x="538" y="148"/>
                  </a:lnTo>
                  <a:lnTo>
                    <a:pt x="542" y="152"/>
                  </a:lnTo>
                  <a:lnTo>
                    <a:pt x="546" y="154"/>
                  </a:lnTo>
                  <a:lnTo>
                    <a:pt x="552" y="156"/>
                  </a:lnTo>
                  <a:lnTo>
                    <a:pt x="556" y="158"/>
                  </a:lnTo>
                  <a:lnTo>
                    <a:pt x="562" y="160"/>
                  </a:lnTo>
                  <a:lnTo>
                    <a:pt x="566" y="162"/>
                  </a:lnTo>
                  <a:lnTo>
                    <a:pt x="570" y="166"/>
                  </a:lnTo>
                  <a:lnTo>
                    <a:pt x="574" y="168"/>
                  </a:lnTo>
                  <a:lnTo>
                    <a:pt x="578" y="170"/>
                  </a:lnTo>
                  <a:lnTo>
                    <a:pt x="582" y="172"/>
                  </a:lnTo>
                  <a:lnTo>
                    <a:pt x="588" y="172"/>
                  </a:lnTo>
                  <a:lnTo>
                    <a:pt x="592" y="172"/>
                  </a:lnTo>
                  <a:lnTo>
                    <a:pt x="596" y="172"/>
                  </a:lnTo>
                  <a:lnTo>
                    <a:pt x="600" y="170"/>
                  </a:lnTo>
                  <a:lnTo>
                    <a:pt x="602" y="168"/>
                  </a:lnTo>
                  <a:lnTo>
                    <a:pt x="604" y="164"/>
                  </a:lnTo>
                  <a:lnTo>
                    <a:pt x="606" y="166"/>
                  </a:lnTo>
                  <a:lnTo>
                    <a:pt x="608" y="164"/>
                  </a:lnTo>
                  <a:lnTo>
                    <a:pt x="612" y="162"/>
                  </a:lnTo>
                  <a:lnTo>
                    <a:pt x="616" y="168"/>
                  </a:lnTo>
                  <a:lnTo>
                    <a:pt x="622" y="174"/>
                  </a:lnTo>
                  <a:lnTo>
                    <a:pt x="634" y="180"/>
                  </a:lnTo>
                  <a:lnTo>
                    <a:pt x="646" y="184"/>
                  </a:lnTo>
                  <a:lnTo>
                    <a:pt x="660" y="190"/>
                  </a:lnTo>
                  <a:lnTo>
                    <a:pt x="672" y="202"/>
                  </a:lnTo>
                  <a:lnTo>
                    <a:pt x="664" y="204"/>
                  </a:lnTo>
                  <a:lnTo>
                    <a:pt x="660" y="206"/>
                  </a:lnTo>
                  <a:lnTo>
                    <a:pt x="656" y="208"/>
                  </a:lnTo>
                  <a:lnTo>
                    <a:pt x="654" y="212"/>
                  </a:lnTo>
                  <a:lnTo>
                    <a:pt x="652" y="216"/>
                  </a:lnTo>
                  <a:lnTo>
                    <a:pt x="648" y="220"/>
                  </a:lnTo>
                  <a:lnTo>
                    <a:pt x="644" y="224"/>
                  </a:lnTo>
                  <a:lnTo>
                    <a:pt x="664" y="234"/>
                  </a:lnTo>
                  <a:lnTo>
                    <a:pt x="678" y="250"/>
                  </a:lnTo>
                  <a:lnTo>
                    <a:pt x="682" y="270"/>
                  </a:lnTo>
                  <a:lnTo>
                    <a:pt x="672" y="268"/>
                  </a:lnTo>
                  <a:lnTo>
                    <a:pt x="654" y="268"/>
                  </a:lnTo>
                  <a:lnTo>
                    <a:pt x="632" y="270"/>
                  </a:lnTo>
                  <a:lnTo>
                    <a:pt x="612" y="274"/>
                  </a:lnTo>
                  <a:lnTo>
                    <a:pt x="598" y="280"/>
                  </a:lnTo>
                  <a:lnTo>
                    <a:pt x="592" y="284"/>
                  </a:lnTo>
                  <a:lnTo>
                    <a:pt x="586" y="290"/>
                  </a:lnTo>
                  <a:lnTo>
                    <a:pt x="580" y="296"/>
                  </a:lnTo>
                  <a:lnTo>
                    <a:pt x="552" y="290"/>
                  </a:lnTo>
                  <a:lnTo>
                    <a:pt x="522" y="284"/>
                  </a:lnTo>
                  <a:lnTo>
                    <a:pt x="496" y="284"/>
                  </a:lnTo>
                  <a:lnTo>
                    <a:pt x="472" y="290"/>
                  </a:lnTo>
                  <a:lnTo>
                    <a:pt x="450" y="294"/>
                  </a:lnTo>
                  <a:lnTo>
                    <a:pt x="432" y="288"/>
                  </a:lnTo>
                  <a:lnTo>
                    <a:pt x="416" y="284"/>
                  </a:lnTo>
                  <a:lnTo>
                    <a:pt x="408" y="278"/>
                  </a:lnTo>
                  <a:lnTo>
                    <a:pt x="402" y="272"/>
                  </a:lnTo>
                  <a:lnTo>
                    <a:pt x="394" y="260"/>
                  </a:lnTo>
                  <a:lnTo>
                    <a:pt x="384" y="256"/>
                  </a:lnTo>
                  <a:lnTo>
                    <a:pt x="372" y="254"/>
                  </a:lnTo>
                  <a:lnTo>
                    <a:pt x="358" y="258"/>
                  </a:lnTo>
                  <a:lnTo>
                    <a:pt x="344" y="262"/>
                  </a:lnTo>
                  <a:lnTo>
                    <a:pt x="330" y="266"/>
                  </a:lnTo>
                  <a:lnTo>
                    <a:pt x="306" y="272"/>
                  </a:lnTo>
                  <a:lnTo>
                    <a:pt x="292" y="272"/>
                  </a:lnTo>
                  <a:lnTo>
                    <a:pt x="280" y="270"/>
                  </a:lnTo>
                  <a:lnTo>
                    <a:pt x="270" y="266"/>
                  </a:lnTo>
                  <a:lnTo>
                    <a:pt x="260" y="260"/>
                  </a:lnTo>
                  <a:lnTo>
                    <a:pt x="248" y="252"/>
                  </a:lnTo>
                  <a:lnTo>
                    <a:pt x="228" y="244"/>
                  </a:lnTo>
                  <a:lnTo>
                    <a:pt x="196" y="236"/>
                  </a:lnTo>
                  <a:lnTo>
                    <a:pt x="156" y="234"/>
                  </a:lnTo>
                  <a:lnTo>
                    <a:pt x="114" y="238"/>
                  </a:lnTo>
                  <a:lnTo>
                    <a:pt x="72" y="246"/>
                  </a:lnTo>
                  <a:lnTo>
                    <a:pt x="34" y="256"/>
                  </a:lnTo>
                  <a:lnTo>
                    <a:pt x="4" y="272"/>
                  </a:lnTo>
                  <a:lnTo>
                    <a:pt x="6" y="276"/>
                  </a:lnTo>
                  <a:lnTo>
                    <a:pt x="8" y="280"/>
                  </a:lnTo>
                  <a:lnTo>
                    <a:pt x="22" y="284"/>
                  </a:lnTo>
                  <a:lnTo>
                    <a:pt x="32" y="294"/>
                  </a:lnTo>
                  <a:lnTo>
                    <a:pt x="40" y="306"/>
                  </a:lnTo>
                  <a:lnTo>
                    <a:pt x="44" y="322"/>
                  </a:lnTo>
                  <a:lnTo>
                    <a:pt x="22" y="326"/>
                  </a:lnTo>
                  <a:lnTo>
                    <a:pt x="0" y="334"/>
                  </a:lnTo>
                  <a:lnTo>
                    <a:pt x="16" y="346"/>
                  </a:lnTo>
                  <a:lnTo>
                    <a:pt x="36" y="352"/>
                  </a:lnTo>
                  <a:lnTo>
                    <a:pt x="56" y="358"/>
                  </a:lnTo>
                  <a:lnTo>
                    <a:pt x="56" y="358"/>
                  </a:lnTo>
                  <a:lnTo>
                    <a:pt x="56" y="358"/>
                  </a:lnTo>
                  <a:lnTo>
                    <a:pt x="30" y="364"/>
                  </a:lnTo>
                  <a:lnTo>
                    <a:pt x="4" y="372"/>
                  </a:lnTo>
                  <a:lnTo>
                    <a:pt x="10" y="392"/>
                  </a:lnTo>
                  <a:lnTo>
                    <a:pt x="20" y="404"/>
                  </a:lnTo>
                  <a:lnTo>
                    <a:pt x="34" y="408"/>
                  </a:lnTo>
                  <a:lnTo>
                    <a:pt x="48" y="406"/>
                  </a:lnTo>
                  <a:lnTo>
                    <a:pt x="54" y="410"/>
                  </a:lnTo>
                  <a:lnTo>
                    <a:pt x="58" y="412"/>
                  </a:lnTo>
                  <a:lnTo>
                    <a:pt x="62" y="418"/>
                  </a:lnTo>
                  <a:lnTo>
                    <a:pt x="64" y="422"/>
                  </a:lnTo>
                  <a:lnTo>
                    <a:pt x="64" y="428"/>
                  </a:lnTo>
                  <a:lnTo>
                    <a:pt x="62" y="432"/>
                  </a:lnTo>
                  <a:lnTo>
                    <a:pt x="54" y="440"/>
                  </a:lnTo>
                  <a:lnTo>
                    <a:pt x="44" y="448"/>
                  </a:lnTo>
                  <a:lnTo>
                    <a:pt x="36" y="458"/>
                  </a:lnTo>
                  <a:lnTo>
                    <a:pt x="34" y="470"/>
                  </a:lnTo>
                  <a:lnTo>
                    <a:pt x="44" y="468"/>
                  </a:lnTo>
                  <a:lnTo>
                    <a:pt x="56" y="464"/>
                  </a:lnTo>
                  <a:lnTo>
                    <a:pt x="66" y="460"/>
                  </a:lnTo>
                  <a:lnTo>
                    <a:pt x="76" y="458"/>
                  </a:lnTo>
                  <a:lnTo>
                    <a:pt x="82" y="454"/>
                  </a:lnTo>
                  <a:lnTo>
                    <a:pt x="90" y="448"/>
                  </a:lnTo>
                  <a:lnTo>
                    <a:pt x="94" y="442"/>
                  </a:lnTo>
                  <a:lnTo>
                    <a:pt x="96" y="438"/>
                  </a:lnTo>
                  <a:lnTo>
                    <a:pt x="96" y="434"/>
                  </a:lnTo>
                  <a:lnTo>
                    <a:pt x="98" y="428"/>
                  </a:lnTo>
                  <a:lnTo>
                    <a:pt x="98" y="422"/>
                  </a:lnTo>
                  <a:lnTo>
                    <a:pt x="98" y="420"/>
                  </a:lnTo>
                  <a:lnTo>
                    <a:pt x="98" y="416"/>
                  </a:lnTo>
                  <a:lnTo>
                    <a:pt x="100" y="414"/>
                  </a:lnTo>
                  <a:lnTo>
                    <a:pt x="102" y="412"/>
                  </a:lnTo>
                  <a:lnTo>
                    <a:pt x="106" y="410"/>
                  </a:lnTo>
                  <a:lnTo>
                    <a:pt x="112" y="406"/>
                  </a:lnTo>
                  <a:lnTo>
                    <a:pt x="116" y="400"/>
                  </a:lnTo>
                  <a:lnTo>
                    <a:pt x="120" y="396"/>
                  </a:lnTo>
                  <a:lnTo>
                    <a:pt x="124" y="392"/>
                  </a:lnTo>
                  <a:lnTo>
                    <a:pt x="124" y="390"/>
                  </a:lnTo>
                  <a:lnTo>
                    <a:pt x="128" y="388"/>
                  </a:lnTo>
                  <a:lnTo>
                    <a:pt x="130" y="388"/>
                  </a:lnTo>
                  <a:lnTo>
                    <a:pt x="134" y="388"/>
                  </a:lnTo>
                  <a:lnTo>
                    <a:pt x="136" y="390"/>
                  </a:lnTo>
                  <a:lnTo>
                    <a:pt x="136" y="392"/>
                  </a:lnTo>
                  <a:lnTo>
                    <a:pt x="136" y="394"/>
                  </a:lnTo>
                  <a:lnTo>
                    <a:pt x="134" y="398"/>
                  </a:lnTo>
                  <a:lnTo>
                    <a:pt x="132" y="400"/>
                  </a:lnTo>
                  <a:lnTo>
                    <a:pt x="130" y="404"/>
                  </a:lnTo>
                  <a:lnTo>
                    <a:pt x="130" y="406"/>
                  </a:lnTo>
                  <a:lnTo>
                    <a:pt x="130" y="408"/>
                  </a:lnTo>
                  <a:lnTo>
                    <a:pt x="134" y="408"/>
                  </a:lnTo>
                  <a:lnTo>
                    <a:pt x="138" y="406"/>
                  </a:lnTo>
                  <a:lnTo>
                    <a:pt x="144" y="402"/>
                  </a:lnTo>
                  <a:lnTo>
                    <a:pt x="148" y="400"/>
                  </a:lnTo>
                  <a:lnTo>
                    <a:pt x="154" y="398"/>
                  </a:lnTo>
                  <a:lnTo>
                    <a:pt x="160" y="396"/>
                  </a:lnTo>
                  <a:lnTo>
                    <a:pt x="164" y="398"/>
                  </a:lnTo>
                  <a:lnTo>
                    <a:pt x="168" y="400"/>
                  </a:lnTo>
                  <a:lnTo>
                    <a:pt x="170" y="402"/>
                  </a:lnTo>
                  <a:lnTo>
                    <a:pt x="174" y="406"/>
                  </a:lnTo>
                  <a:lnTo>
                    <a:pt x="178" y="410"/>
                  </a:lnTo>
                  <a:lnTo>
                    <a:pt x="182" y="412"/>
                  </a:lnTo>
                  <a:lnTo>
                    <a:pt x="186" y="416"/>
                  </a:lnTo>
                  <a:lnTo>
                    <a:pt x="192" y="418"/>
                  </a:lnTo>
                  <a:lnTo>
                    <a:pt x="198" y="418"/>
                  </a:lnTo>
                  <a:lnTo>
                    <a:pt x="204" y="418"/>
                  </a:lnTo>
                  <a:lnTo>
                    <a:pt x="212" y="420"/>
                  </a:lnTo>
                  <a:lnTo>
                    <a:pt x="218" y="422"/>
                  </a:lnTo>
                  <a:lnTo>
                    <a:pt x="222" y="426"/>
                  </a:lnTo>
                  <a:lnTo>
                    <a:pt x="226" y="430"/>
                  </a:lnTo>
                  <a:lnTo>
                    <a:pt x="230" y="436"/>
                  </a:lnTo>
                  <a:lnTo>
                    <a:pt x="238" y="446"/>
                  </a:lnTo>
                  <a:lnTo>
                    <a:pt x="248" y="456"/>
                  </a:lnTo>
                  <a:lnTo>
                    <a:pt x="260" y="464"/>
                  </a:lnTo>
                  <a:lnTo>
                    <a:pt x="274" y="476"/>
                  </a:lnTo>
                  <a:lnTo>
                    <a:pt x="288" y="486"/>
                  </a:lnTo>
                  <a:lnTo>
                    <a:pt x="292" y="488"/>
                  </a:lnTo>
                  <a:lnTo>
                    <a:pt x="298" y="490"/>
                  </a:lnTo>
                  <a:lnTo>
                    <a:pt x="302" y="492"/>
                  </a:lnTo>
                  <a:lnTo>
                    <a:pt x="306" y="494"/>
                  </a:lnTo>
                  <a:lnTo>
                    <a:pt x="308" y="498"/>
                  </a:lnTo>
                  <a:lnTo>
                    <a:pt x="310" y="502"/>
                  </a:lnTo>
                  <a:lnTo>
                    <a:pt x="310" y="508"/>
                  </a:lnTo>
                  <a:lnTo>
                    <a:pt x="312" y="512"/>
                  </a:lnTo>
                  <a:lnTo>
                    <a:pt x="320" y="530"/>
                  </a:lnTo>
                  <a:lnTo>
                    <a:pt x="330" y="546"/>
                  </a:lnTo>
                  <a:lnTo>
                    <a:pt x="334" y="552"/>
                  </a:lnTo>
                  <a:lnTo>
                    <a:pt x="340" y="558"/>
                  </a:lnTo>
                  <a:lnTo>
                    <a:pt x="348" y="562"/>
                  </a:lnTo>
                  <a:lnTo>
                    <a:pt x="350" y="598"/>
                  </a:lnTo>
                  <a:lnTo>
                    <a:pt x="354" y="634"/>
                  </a:lnTo>
                  <a:lnTo>
                    <a:pt x="362" y="668"/>
                  </a:lnTo>
                  <a:lnTo>
                    <a:pt x="368" y="678"/>
                  </a:lnTo>
                  <a:lnTo>
                    <a:pt x="376" y="692"/>
                  </a:lnTo>
                  <a:lnTo>
                    <a:pt x="384" y="704"/>
                  </a:lnTo>
                  <a:lnTo>
                    <a:pt x="390" y="714"/>
                  </a:lnTo>
                  <a:lnTo>
                    <a:pt x="394" y="716"/>
                  </a:lnTo>
                  <a:lnTo>
                    <a:pt x="400" y="718"/>
                  </a:lnTo>
                  <a:lnTo>
                    <a:pt x="406" y="720"/>
                  </a:lnTo>
                  <a:lnTo>
                    <a:pt x="410" y="722"/>
                  </a:lnTo>
                  <a:lnTo>
                    <a:pt x="416" y="722"/>
                  </a:lnTo>
                  <a:lnTo>
                    <a:pt x="418" y="724"/>
                  </a:lnTo>
                  <a:lnTo>
                    <a:pt x="428" y="740"/>
                  </a:lnTo>
                  <a:lnTo>
                    <a:pt x="434" y="758"/>
                  </a:lnTo>
                  <a:lnTo>
                    <a:pt x="442" y="774"/>
                  </a:lnTo>
                  <a:lnTo>
                    <a:pt x="454" y="788"/>
                  </a:lnTo>
                  <a:lnTo>
                    <a:pt x="470" y="796"/>
                  </a:lnTo>
                  <a:lnTo>
                    <a:pt x="486" y="806"/>
                  </a:lnTo>
                  <a:lnTo>
                    <a:pt x="498" y="818"/>
                  </a:lnTo>
                  <a:lnTo>
                    <a:pt x="502" y="830"/>
                  </a:lnTo>
                  <a:lnTo>
                    <a:pt x="502" y="844"/>
                  </a:lnTo>
                  <a:lnTo>
                    <a:pt x="502" y="856"/>
                  </a:lnTo>
                  <a:lnTo>
                    <a:pt x="506" y="868"/>
                  </a:lnTo>
                  <a:lnTo>
                    <a:pt x="514" y="874"/>
                  </a:lnTo>
                  <a:lnTo>
                    <a:pt x="524" y="878"/>
                  </a:lnTo>
                  <a:lnTo>
                    <a:pt x="534" y="880"/>
                  </a:lnTo>
                  <a:lnTo>
                    <a:pt x="544" y="888"/>
                  </a:lnTo>
                  <a:lnTo>
                    <a:pt x="550" y="900"/>
                  </a:lnTo>
                  <a:lnTo>
                    <a:pt x="552" y="912"/>
                  </a:lnTo>
                  <a:lnTo>
                    <a:pt x="556" y="924"/>
                  </a:lnTo>
                  <a:lnTo>
                    <a:pt x="566" y="938"/>
                  </a:lnTo>
                  <a:lnTo>
                    <a:pt x="576" y="944"/>
                  </a:lnTo>
                  <a:lnTo>
                    <a:pt x="586" y="946"/>
                  </a:lnTo>
                  <a:lnTo>
                    <a:pt x="594" y="948"/>
                  </a:lnTo>
                  <a:lnTo>
                    <a:pt x="604" y="950"/>
                  </a:lnTo>
                  <a:lnTo>
                    <a:pt x="626" y="958"/>
                  </a:lnTo>
                  <a:lnTo>
                    <a:pt x="648" y="968"/>
                  </a:lnTo>
                  <a:lnTo>
                    <a:pt x="670" y="982"/>
                  </a:lnTo>
                  <a:lnTo>
                    <a:pt x="688" y="1000"/>
                  </a:lnTo>
                  <a:lnTo>
                    <a:pt x="702" y="1020"/>
                  </a:lnTo>
                  <a:lnTo>
                    <a:pt x="710" y="1046"/>
                  </a:lnTo>
                  <a:lnTo>
                    <a:pt x="738" y="1054"/>
                  </a:lnTo>
                  <a:lnTo>
                    <a:pt x="756" y="1062"/>
                  </a:lnTo>
                  <a:lnTo>
                    <a:pt x="766" y="1072"/>
                  </a:lnTo>
                  <a:lnTo>
                    <a:pt x="768" y="1084"/>
                  </a:lnTo>
                  <a:lnTo>
                    <a:pt x="766" y="1104"/>
                  </a:lnTo>
                  <a:lnTo>
                    <a:pt x="758" y="1130"/>
                  </a:lnTo>
                  <a:lnTo>
                    <a:pt x="754" y="1160"/>
                  </a:lnTo>
                  <a:lnTo>
                    <a:pt x="754" y="1184"/>
                  </a:lnTo>
                  <a:lnTo>
                    <a:pt x="760" y="1206"/>
                  </a:lnTo>
                  <a:lnTo>
                    <a:pt x="770" y="1226"/>
                  </a:lnTo>
                  <a:lnTo>
                    <a:pt x="784" y="1248"/>
                  </a:lnTo>
                  <a:lnTo>
                    <a:pt x="808" y="1288"/>
                  </a:lnTo>
                  <a:lnTo>
                    <a:pt x="828" y="1326"/>
                  </a:lnTo>
                  <a:lnTo>
                    <a:pt x="844" y="1364"/>
                  </a:lnTo>
                  <a:lnTo>
                    <a:pt x="850" y="1406"/>
                  </a:lnTo>
                  <a:lnTo>
                    <a:pt x="848" y="1444"/>
                  </a:lnTo>
                  <a:lnTo>
                    <a:pt x="840" y="1482"/>
                  </a:lnTo>
                  <a:lnTo>
                    <a:pt x="828" y="1518"/>
                  </a:lnTo>
                  <a:lnTo>
                    <a:pt x="820" y="1558"/>
                  </a:lnTo>
                  <a:lnTo>
                    <a:pt x="816" y="1598"/>
                  </a:lnTo>
                  <a:lnTo>
                    <a:pt x="814" y="1636"/>
                  </a:lnTo>
                  <a:lnTo>
                    <a:pt x="808" y="1660"/>
                  </a:lnTo>
                  <a:lnTo>
                    <a:pt x="800" y="1684"/>
                  </a:lnTo>
                  <a:lnTo>
                    <a:pt x="796" y="1708"/>
                  </a:lnTo>
                  <a:lnTo>
                    <a:pt x="796" y="1734"/>
                  </a:lnTo>
                  <a:lnTo>
                    <a:pt x="804" y="1762"/>
                  </a:lnTo>
                  <a:lnTo>
                    <a:pt x="814" y="1776"/>
                  </a:lnTo>
                  <a:lnTo>
                    <a:pt x="824" y="1782"/>
                  </a:lnTo>
                  <a:lnTo>
                    <a:pt x="836" y="1780"/>
                  </a:lnTo>
                  <a:lnTo>
                    <a:pt x="846" y="1772"/>
                  </a:lnTo>
                  <a:lnTo>
                    <a:pt x="854" y="1758"/>
                  </a:lnTo>
                  <a:lnTo>
                    <a:pt x="858" y="1740"/>
                  </a:lnTo>
                  <a:lnTo>
                    <a:pt x="860" y="1720"/>
                  </a:lnTo>
                  <a:lnTo>
                    <a:pt x="858" y="1704"/>
                  </a:lnTo>
                  <a:lnTo>
                    <a:pt x="852" y="1684"/>
                  </a:lnTo>
                  <a:lnTo>
                    <a:pt x="854" y="1662"/>
                  </a:lnTo>
                  <a:lnTo>
                    <a:pt x="856" y="1658"/>
                  </a:lnTo>
                  <a:lnTo>
                    <a:pt x="860" y="1654"/>
                  </a:lnTo>
                  <a:lnTo>
                    <a:pt x="864" y="1652"/>
                  </a:lnTo>
                  <a:lnTo>
                    <a:pt x="868" y="1650"/>
                  </a:lnTo>
                  <a:lnTo>
                    <a:pt x="872" y="1646"/>
                  </a:lnTo>
                  <a:lnTo>
                    <a:pt x="876" y="1642"/>
                  </a:lnTo>
                  <a:lnTo>
                    <a:pt x="876" y="1638"/>
                  </a:lnTo>
                  <a:lnTo>
                    <a:pt x="878" y="1632"/>
                  </a:lnTo>
                  <a:lnTo>
                    <a:pt x="878" y="1626"/>
                  </a:lnTo>
                  <a:lnTo>
                    <a:pt x="878" y="1620"/>
                  </a:lnTo>
                  <a:lnTo>
                    <a:pt x="878" y="1614"/>
                  </a:lnTo>
                  <a:lnTo>
                    <a:pt x="880" y="1610"/>
                  </a:lnTo>
                  <a:lnTo>
                    <a:pt x="888" y="1600"/>
                  </a:lnTo>
                  <a:lnTo>
                    <a:pt x="902" y="1588"/>
                  </a:lnTo>
                  <a:lnTo>
                    <a:pt x="914" y="1578"/>
                  </a:lnTo>
                  <a:lnTo>
                    <a:pt x="928" y="1566"/>
                  </a:lnTo>
                  <a:lnTo>
                    <a:pt x="936" y="1556"/>
                  </a:lnTo>
                  <a:lnTo>
                    <a:pt x="940" y="1542"/>
                  </a:lnTo>
                  <a:lnTo>
                    <a:pt x="936" y="1528"/>
                  </a:lnTo>
                  <a:lnTo>
                    <a:pt x="968" y="1512"/>
                  </a:lnTo>
                  <a:lnTo>
                    <a:pt x="994" y="1494"/>
                  </a:lnTo>
                  <a:lnTo>
                    <a:pt x="1012" y="1474"/>
                  </a:lnTo>
                  <a:lnTo>
                    <a:pt x="1028" y="1450"/>
                  </a:lnTo>
                  <a:lnTo>
                    <a:pt x="1042" y="1424"/>
                  </a:lnTo>
                  <a:lnTo>
                    <a:pt x="1056" y="1398"/>
                  </a:lnTo>
                  <a:lnTo>
                    <a:pt x="1070" y="1370"/>
                  </a:lnTo>
                  <a:lnTo>
                    <a:pt x="1084" y="1356"/>
                  </a:lnTo>
                  <a:lnTo>
                    <a:pt x="1100" y="1340"/>
                  </a:lnTo>
                  <a:lnTo>
                    <a:pt x="1112" y="1324"/>
                  </a:lnTo>
                  <a:lnTo>
                    <a:pt x="1114" y="1310"/>
                  </a:lnTo>
                  <a:lnTo>
                    <a:pt x="1114" y="1296"/>
                  </a:lnTo>
                  <a:lnTo>
                    <a:pt x="1116" y="1282"/>
                  </a:lnTo>
                  <a:lnTo>
                    <a:pt x="1124" y="1262"/>
                  </a:lnTo>
                  <a:lnTo>
                    <a:pt x="1136" y="1242"/>
                  </a:lnTo>
                  <a:lnTo>
                    <a:pt x="1144" y="1222"/>
                  </a:lnTo>
                  <a:lnTo>
                    <a:pt x="1144" y="1204"/>
                  </a:lnTo>
                  <a:lnTo>
                    <a:pt x="1136" y="1190"/>
                  </a:lnTo>
                  <a:lnTo>
                    <a:pt x="1126" y="1182"/>
                  </a:lnTo>
                  <a:lnTo>
                    <a:pt x="1112" y="1180"/>
                  </a:lnTo>
                  <a:lnTo>
                    <a:pt x="1098" y="1178"/>
                  </a:lnTo>
                  <a:lnTo>
                    <a:pt x="1082" y="1172"/>
                  </a:lnTo>
                  <a:lnTo>
                    <a:pt x="1070" y="1164"/>
                  </a:lnTo>
                  <a:lnTo>
                    <a:pt x="1060" y="1154"/>
                  </a:lnTo>
                  <a:lnTo>
                    <a:pt x="1050" y="1144"/>
                  </a:lnTo>
                  <a:lnTo>
                    <a:pt x="1042" y="1142"/>
                  </a:lnTo>
                  <a:lnTo>
                    <a:pt x="1032" y="1144"/>
                  </a:lnTo>
                  <a:lnTo>
                    <a:pt x="1022" y="1144"/>
                  </a:lnTo>
                  <a:lnTo>
                    <a:pt x="1014" y="1142"/>
                  </a:lnTo>
                  <a:lnTo>
                    <a:pt x="1008" y="1132"/>
                  </a:lnTo>
                  <a:lnTo>
                    <a:pt x="1004" y="1118"/>
                  </a:lnTo>
                  <a:lnTo>
                    <a:pt x="996" y="1106"/>
                  </a:lnTo>
                  <a:lnTo>
                    <a:pt x="982" y="1098"/>
                  </a:lnTo>
                  <a:lnTo>
                    <a:pt x="968" y="1092"/>
                  </a:lnTo>
                  <a:lnTo>
                    <a:pt x="954" y="1084"/>
                  </a:lnTo>
                  <a:lnTo>
                    <a:pt x="928" y="1068"/>
                  </a:lnTo>
                  <a:lnTo>
                    <a:pt x="902" y="1050"/>
                  </a:lnTo>
                  <a:lnTo>
                    <a:pt x="880" y="1034"/>
                  </a:lnTo>
                  <a:lnTo>
                    <a:pt x="858" y="1044"/>
                  </a:lnTo>
                  <a:lnTo>
                    <a:pt x="834" y="1046"/>
                  </a:lnTo>
                  <a:lnTo>
                    <a:pt x="836" y="1040"/>
                  </a:lnTo>
                  <a:lnTo>
                    <a:pt x="836" y="1034"/>
                  </a:lnTo>
                  <a:lnTo>
                    <a:pt x="836" y="1028"/>
                  </a:lnTo>
                  <a:lnTo>
                    <a:pt x="838" y="1024"/>
                  </a:lnTo>
                  <a:lnTo>
                    <a:pt x="822" y="1022"/>
                  </a:lnTo>
                  <a:lnTo>
                    <a:pt x="808" y="1024"/>
                  </a:lnTo>
                  <a:lnTo>
                    <a:pt x="796" y="1032"/>
                  </a:lnTo>
                  <a:lnTo>
                    <a:pt x="790" y="1044"/>
                  </a:lnTo>
                  <a:lnTo>
                    <a:pt x="790" y="1060"/>
                  </a:lnTo>
                  <a:lnTo>
                    <a:pt x="774" y="1054"/>
                  </a:lnTo>
                  <a:lnTo>
                    <a:pt x="760" y="1044"/>
                  </a:lnTo>
                  <a:lnTo>
                    <a:pt x="754" y="1028"/>
                  </a:lnTo>
                  <a:lnTo>
                    <a:pt x="734" y="1026"/>
                  </a:lnTo>
                  <a:lnTo>
                    <a:pt x="714" y="1012"/>
                  </a:lnTo>
                  <a:lnTo>
                    <a:pt x="700" y="994"/>
                  </a:lnTo>
                  <a:lnTo>
                    <a:pt x="694" y="974"/>
                  </a:lnTo>
                  <a:lnTo>
                    <a:pt x="690" y="974"/>
                  </a:lnTo>
                  <a:lnTo>
                    <a:pt x="684" y="972"/>
                  </a:lnTo>
                  <a:lnTo>
                    <a:pt x="678" y="972"/>
                  </a:lnTo>
                  <a:lnTo>
                    <a:pt x="672" y="972"/>
                  </a:lnTo>
                  <a:lnTo>
                    <a:pt x="674" y="952"/>
                  </a:lnTo>
                  <a:lnTo>
                    <a:pt x="676" y="934"/>
                  </a:lnTo>
                  <a:lnTo>
                    <a:pt x="672" y="914"/>
                  </a:lnTo>
                  <a:lnTo>
                    <a:pt x="662" y="928"/>
                  </a:lnTo>
                  <a:lnTo>
                    <a:pt x="648" y="936"/>
                  </a:lnTo>
                  <a:lnTo>
                    <a:pt x="632" y="940"/>
                  </a:lnTo>
                  <a:lnTo>
                    <a:pt x="616" y="940"/>
                  </a:lnTo>
                  <a:lnTo>
                    <a:pt x="598" y="940"/>
                  </a:lnTo>
                  <a:lnTo>
                    <a:pt x="604" y="924"/>
                  </a:lnTo>
                  <a:lnTo>
                    <a:pt x="604" y="908"/>
                  </a:lnTo>
                  <a:lnTo>
                    <a:pt x="598" y="896"/>
                  </a:lnTo>
                  <a:lnTo>
                    <a:pt x="592" y="884"/>
                  </a:lnTo>
                  <a:lnTo>
                    <a:pt x="584" y="872"/>
                  </a:lnTo>
                  <a:lnTo>
                    <a:pt x="580" y="860"/>
                  </a:lnTo>
                  <a:lnTo>
                    <a:pt x="582" y="844"/>
                  </a:lnTo>
                  <a:lnTo>
                    <a:pt x="590" y="826"/>
                  </a:lnTo>
                  <a:lnTo>
                    <a:pt x="604" y="810"/>
                  </a:lnTo>
                  <a:lnTo>
                    <a:pt x="620" y="802"/>
                  </a:lnTo>
                  <a:lnTo>
                    <a:pt x="638" y="798"/>
                  </a:lnTo>
                  <a:lnTo>
                    <a:pt x="656" y="800"/>
                  </a:lnTo>
                  <a:lnTo>
                    <a:pt x="676" y="804"/>
                  </a:lnTo>
                  <a:lnTo>
                    <a:pt x="694" y="808"/>
                  </a:lnTo>
                  <a:lnTo>
                    <a:pt x="694" y="822"/>
                  </a:lnTo>
                  <a:lnTo>
                    <a:pt x="698" y="834"/>
                  </a:lnTo>
                  <a:lnTo>
                    <a:pt x="706" y="840"/>
                  </a:lnTo>
                  <a:lnTo>
                    <a:pt x="716" y="842"/>
                  </a:lnTo>
                  <a:lnTo>
                    <a:pt x="732" y="838"/>
                  </a:lnTo>
                  <a:lnTo>
                    <a:pt x="732" y="810"/>
                  </a:lnTo>
                  <a:lnTo>
                    <a:pt x="734" y="782"/>
                  </a:lnTo>
                  <a:lnTo>
                    <a:pt x="742" y="756"/>
                  </a:lnTo>
                  <a:lnTo>
                    <a:pt x="750" y="744"/>
                  </a:lnTo>
                  <a:lnTo>
                    <a:pt x="760" y="732"/>
                  </a:lnTo>
                  <a:lnTo>
                    <a:pt x="768" y="720"/>
                  </a:lnTo>
                  <a:lnTo>
                    <a:pt x="774" y="708"/>
                  </a:lnTo>
                  <a:lnTo>
                    <a:pt x="776" y="692"/>
                  </a:lnTo>
                  <a:lnTo>
                    <a:pt x="790" y="688"/>
                  </a:lnTo>
                  <a:lnTo>
                    <a:pt x="798" y="682"/>
                  </a:lnTo>
                  <a:lnTo>
                    <a:pt x="800" y="672"/>
                  </a:lnTo>
                  <a:lnTo>
                    <a:pt x="804" y="660"/>
                  </a:lnTo>
                  <a:lnTo>
                    <a:pt x="810" y="648"/>
                  </a:lnTo>
                  <a:lnTo>
                    <a:pt x="828" y="632"/>
                  </a:lnTo>
                  <a:lnTo>
                    <a:pt x="848" y="618"/>
                  </a:lnTo>
                  <a:lnTo>
                    <a:pt x="868" y="604"/>
                  </a:lnTo>
                  <a:lnTo>
                    <a:pt x="870" y="602"/>
                  </a:lnTo>
                  <a:lnTo>
                    <a:pt x="874" y="598"/>
                  </a:lnTo>
                  <a:lnTo>
                    <a:pt x="880" y="602"/>
                  </a:lnTo>
                  <a:lnTo>
                    <a:pt x="886" y="604"/>
                  </a:lnTo>
                  <a:lnTo>
                    <a:pt x="890" y="606"/>
                  </a:lnTo>
                  <a:lnTo>
                    <a:pt x="888" y="606"/>
                  </a:lnTo>
                  <a:lnTo>
                    <a:pt x="890" y="608"/>
                  </a:lnTo>
                  <a:lnTo>
                    <a:pt x="894" y="612"/>
                  </a:lnTo>
                  <a:lnTo>
                    <a:pt x="888" y="614"/>
                  </a:lnTo>
                  <a:lnTo>
                    <a:pt x="880" y="618"/>
                  </a:lnTo>
                  <a:lnTo>
                    <a:pt x="872" y="622"/>
                  </a:lnTo>
                  <a:lnTo>
                    <a:pt x="864" y="628"/>
                  </a:lnTo>
                  <a:lnTo>
                    <a:pt x="862" y="634"/>
                  </a:lnTo>
                  <a:lnTo>
                    <a:pt x="864" y="640"/>
                  </a:lnTo>
                  <a:lnTo>
                    <a:pt x="878" y="646"/>
                  </a:lnTo>
                  <a:lnTo>
                    <a:pt x="886" y="638"/>
                  </a:lnTo>
                  <a:lnTo>
                    <a:pt x="898" y="628"/>
                  </a:lnTo>
                  <a:lnTo>
                    <a:pt x="912" y="616"/>
                  </a:lnTo>
                  <a:lnTo>
                    <a:pt x="922" y="604"/>
                  </a:lnTo>
                  <a:lnTo>
                    <a:pt x="930" y="592"/>
                  </a:lnTo>
                  <a:lnTo>
                    <a:pt x="930" y="582"/>
                  </a:lnTo>
                  <a:lnTo>
                    <a:pt x="922" y="586"/>
                  </a:lnTo>
                  <a:lnTo>
                    <a:pt x="914" y="592"/>
                  </a:lnTo>
                  <a:lnTo>
                    <a:pt x="906" y="594"/>
                  </a:lnTo>
                  <a:lnTo>
                    <a:pt x="896" y="594"/>
                  </a:lnTo>
                  <a:lnTo>
                    <a:pt x="892" y="592"/>
                  </a:lnTo>
                  <a:lnTo>
                    <a:pt x="890" y="588"/>
                  </a:lnTo>
                  <a:lnTo>
                    <a:pt x="886" y="586"/>
                  </a:lnTo>
                  <a:lnTo>
                    <a:pt x="894" y="574"/>
                  </a:lnTo>
                  <a:lnTo>
                    <a:pt x="896" y="566"/>
                  </a:lnTo>
                  <a:lnTo>
                    <a:pt x="896" y="556"/>
                  </a:lnTo>
                  <a:lnTo>
                    <a:pt x="890" y="550"/>
                  </a:lnTo>
                  <a:lnTo>
                    <a:pt x="878" y="544"/>
                  </a:lnTo>
                  <a:lnTo>
                    <a:pt x="860" y="544"/>
                  </a:lnTo>
                  <a:lnTo>
                    <a:pt x="890" y="540"/>
                  </a:lnTo>
                  <a:lnTo>
                    <a:pt x="918" y="536"/>
                  </a:lnTo>
                  <a:lnTo>
                    <a:pt x="946" y="528"/>
                  </a:lnTo>
                  <a:lnTo>
                    <a:pt x="954" y="534"/>
                  </a:lnTo>
                  <a:lnTo>
                    <a:pt x="954" y="540"/>
                  </a:lnTo>
                  <a:lnTo>
                    <a:pt x="948" y="546"/>
                  </a:lnTo>
                  <a:lnTo>
                    <a:pt x="942" y="554"/>
                  </a:lnTo>
                  <a:lnTo>
                    <a:pt x="936" y="562"/>
                  </a:lnTo>
                  <a:lnTo>
                    <a:pt x="934" y="570"/>
                  </a:lnTo>
                  <a:lnTo>
                    <a:pt x="934" y="574"/>
                  </a:lnTo>
                  <a:lnTo>
                    <a:pt x="936" y="578"/>
                  </a:lnTo>
                  <a:lnTo>
                    <a:pt x="938" y="578"/>
                  </a:lnTo>
                  <a:lnTo>
                    <a:pt x="940" y="578"/>
                  </a:lnTo>
                  <a:lnTo>
                    <a:pt x="944" y="578"/>
                  </a:lnTo>
                  <a:lnTo>
                    <a:pt x="948" y="576"/>
                  </a:lnTo>
                  <a:lnTo>
                    <a:pt x="950" y="574"/>
                  </a:lnTo>
                  <a:lnTo>
                    <a:pt x="954" y="572"/>
                  </a:lnTo>
                  <a:lnTo>
                    <a:pt x="956" y="570"/>
                  </a:lnTo>
                  <a:lnTo>
                    <a:pt x="958" y="570"/>
                  </a:lnTo>
                  <a:lnTo>
                    <a:pt x="966" y="570"/>
                  </a:lnTo>
                  <a:lnTo>
                    <a:pt x="972" y="570"/>
                  </a:lnTo>
                  <a:lnTo>
                    <a:pt x="976" y="572"/>
                  </a:lnTo>
                  <a:lnTo>
                    <a:pt x="982" y="576"/>
                  </a:lnTo>
                  <a:lnTo>
                    <a:pt x="984" y="576"/>
                  </a:lnTo>
                  <a:lnTo>
                    <a:pt x="986" y="580"/>
                  </a:lnTo>
                  <a:lnTo>
                    <a:pt x="988" y="582"/>
                  </a:lnTo>
                  <a:lnTo>
                    <a:pt x="992" y="584"/>
                  </a:lnTo>
                  <a:lnTo>
                    <a:pt x="1000" y="584"/>
                  </a:lnTo>
                  <a:lnTo>
                    <a:pt x="1006" y="584"/>
                  </a:lnTo>
                  <a:lnTo>
                    <a:pt x="1012" y="584"/>
                  </a:lnTo>
                  <a:lnTo>
                    <a:pt x="1010" y="572"/>
                  </a:lnTo>
                  <a:lnTo>
                    <a:pt x="1006" y="558"/>
                  </a:lnTo>
                  <a:lnTo>
                    <a:pt x="998" y="548"/>
                  </a:lnTo>
                  <a:lnTo>
                    <a:pt x="994" y="546"/>
                  </a:lnTo>
                  <a:lnTo>
                    <a:pt x="988" y="542"/>
                  </a:lnTo>
                  <a:lnTo>
                    <a:pt x="984" y="540"/>
                  </a:lnTo>
                  <a:lnTo>
                    <a:pt x="982" y="534"/>
                  </a:lnTo>
                  <a:lnTo>
                    <a:pt x="980" y="530"/>
                  </a:lnTo>
                  <a:lnTo>
                    <a:pt x="978" y="524"/>
                  </a:lnTo>
                  <a:lnTo>
                    <a:pt x="976" y="518"/>
                  </a:lnTo>
                  <a:lnTo>
                    <a:pt x="974" y="514"/>
                  </a:lnTo>
                  <a:lnTo>
                    <a:pt x="970" y="510"/>
                  </a:lnTo>
                  <a:lnTo>
                    <a:pt x="966" y="508"/>
                  </a:lnTo>
                  <a:lnTo>
                    <a:pt x="962" y="506"/>
                  </a:lnTo>
                  <a:lnTo>
                    <a:pt x="952" y="502"/>
                  </a:lnTo>
                  <a:lnTo>
                    <a:pt x="944" y="496"/>
                  </a:lnTo>
                  <a:lnTo>
                    <a:pt x="936" y="492"/>
                  </a:lnTo>
                  <a:lnTo>
                    <a:pt x="934" y="490"/>
                  </a:lnTo>
                  <a:lnTo>
                    <a:pt x="932" y="488"/>
                  </a:lnTo>
                  <a:lnTo>
                    <a:pt x="922" y="480"/>
                  </a:lnTo>
                  <a:lnTo>
                    <a:pt x="914" y="472"/>
                  </a:lnTo>
                  <a:lnTo>
                    <a:pt x="906" y="462"/>
                  </a:lnTo>
                  <a:lnTo>
                    <a:pt x="896" y="444"/>
                  </a:lnTo>
                  <a:lnTo>
                    <a:pt x="888" y="422"/>
                  </a:lnTo>
                  <a:lnTo>
                    <a:pt x="880" y="404"/>
                  </a:lnTo>
                  <a:lnTo>
                    <a:pt x="876" y="410"/>
                  </a:lnTo>
                  <a:lnTo>
                    <a:pt x="874" y="414"/>
                  </a:lnTo>
                  <a:lnTo>
                    <a:pt x="870" y="416"/>
                  </a:lnTo>
                  <a:lnTo>
                    <a:pt x="868" y="420"/>
                  </a:lnTo>
                  <a:lnTo>
                    <a:pt x="866" y="426"/>
                  </a:lnTo>
                  <a:lnTo>
                    <a:pt x="866" y="432"/>
                  </a:lnTo>
                  <a:lnTo>
                    <a:pt x="860" y="434"/>
                  </a:lnTo>
                  <a:lnTo>
                    <a:pt x="852" y="434"/>
                  </a:lnTo>
                  <a:lnTo>
                    <a:pt x="846" y="434"/>
                  </a:lnTo>
                  <a:lnTo>
                    <a:pt x="840" y="432"/>
                  </a:lnTo>
                  <a:lnTo>
                    <a:pt x="838" y="416"/>
                  </a:lnTo>
                  <a:lnTo>
                    <a:pt x="830" y="404"/>
                  </a:lnTo>
                  <a:lnTo>
                    <a:pt x="818" y="396"/>
                  </a:lnTo>
                  <a:lnTo>
                    <a:pt x="804" y="394"/>
                  </a:lnTo>
                  <a:lnTo>
                    <a:pt x="790" y="396"/>
                  </a:lnTo>
                  <a:lnTo>
                    <a:pt x="778" y="402"/>
                  </a:lnTo>
                  <a:lnTo>
                    <a:pt x="770" y="412"/>
                  </a:lnTo>
                  <a:lnTo>
                    <a:pt x="770" y="428"/>
                  </a:lnTo>
                  <a:lnTo>
                    <a:pt x="784" y="432"/>
                  </a:lnTo>
                  <a:lnTo>
                    <a:pt x="792" y="442"/>
                  </a:lnTo>
                  <a:lnTo>
                    <a:pt x="794" y="454"/>
                  </a:lnTo>
                  <a:lnTo>
                    <a:pt x="790" y="466"/>
                  </a:lnTo>
                  <a:lnTo>
                    <a:pt x="782" y="478"/>
                  </a:lnTo>
                  <a:lnTo>
                    <a:pt x="770" y="484"/>
                  </a:lnTo>
                  <a:lnTo>
                    <a:pt x="770" y="508"/>
                  </a:lnTo>
                  <a:lnTo>
                    <a:pt x="768" y="532"/>
                  </a:lnTo>
                  <a:lnTo>
                    <a:pt x="756" y="532"/>
                  </a:lnTo>
                  <a:lnTo>
                    <a:pt x="740" y="524"/>
                  </a:lnTo>
                  <a:lnTo>
                    <a:pt x="720" y="512"/>
                  </a:lnTo>
                  <a:lnTo>
                    <a:pt x="700" y="496"/>
                  </a:lnTo>
                  <a:lnTo>
                    <a:pt x="680" y="478"/>
                  </a:lnTo>
                  <a:lnTo>
                    <a:pt x="662" y="460"/>
                  </a:lnTo>
                  <a:lnTo>
                    <a:pt x="646" y="444"/>
                  </a:lnTo>
                  <a:lnTo>
                    <a:pt x="636" y="434"/>
                  </a:lnTo>
                  <a:lnTo>
                    <a:pt x="622" y="422"/>
                  </a:lnTo>
                  <a:lnTo>
                    <a:pt x="614" y="414"/>
                  </a:lnTo>
                  <a:lnTo>
                    <a:pt x="610" y="408"/>
                  </a:lnTo>
                  <a:lnTo>
                    <a:pt x="612" y="402"/>
                  </a:lnTo>
                  <a:lnTo>
                    <a:pt x="620" y="392"/>
                  </a:lnTo>
                  <a:lnTo>
                    <a:pt x="634" y="378"/>
                  </a:lnTo>
                  <a:lnTo>
                    <a:pt x="646" y="368"/>
                  </a:lnTo>
                  <a:lnTo>
                    <a:pt x="660" y="354"/>
                  </a:lnTo>
                  <a:lnTo>
                    <a:pt x="676" y="342"/>
                  </a:lnTo>
                  <a:lnTo>
                    <a:pt x="690" y="336"/>
                  </a:lnTo>
                  <a:lnTo>
                    <a:pt x="690" y="352"/>
                  </a:lnTo>
                  <a:lnTo>
                    <a:pt x="696" y="362"/>
                  </a:lnTo>
                  <a:lnTo>
                    <a:pt x="704" y="368"/>
                  </a:lnTo>
                  <a:lnTo>
                    <a:pt x="718" y="368"/>
                  </a:lnTo>
                  <a:lnTo>
                    <a:pt x="732" y="362"/>
                  </a:lnTo>
                  <a:lnTo>
                    <a:pt x="714" y="344"/>
                  </a:lnTo>
                  <a:lnTo>
                    <a:pt x="700" y="322"/>
                  </a:lnTo>
                  <a:lnTo>
                    <a:pt x="716" y="320"/>
                  </a:lnTo>
                  <a:lnTo>
                    <a:pt x="724" y="316"/>
                  </a:lnTo>
                  <a:lnTo>
                    <a:pt x="730" y="306"/>
                  </a:lnTo>
                  <a:lnTo>
                    <a:pt x="730" y="296"/>
                  </a:lnTo>
                  <a:lnTo>
                    <a:pt x="730" y="284"/>
                  </a:lnTo>
                  <a:lnTo>
                    <a:pt x="730" y="270"/>
                  </a:lnTo>
                  <a:lnTo>
                    <a:pt x="732" y="258"/>
                  </a:lnTo>
                  <a:lnTo>
                    <a:pt x="726" y="254"/>
                  </a:lnTo>
                  <a:lnTo>
                    <a:pt x="722" y="250"/>
                  </a:lnTo>
                  <a:lnTo>
                    <a:pt x="718" y="248"/>
                  </a:lnTo>
                  <a:lnTo>
                    <a:pt x="714" y="244"/>
                  </a:lnTo>
                  <a:lnTo>
                    <a:pt x="736" y="240"/>
                  </a:lnTo>
                  <a:lnTo>
                    <a:pt x="756" y="236"/>
                  </a:lnTo>
                  <a:lnTo>
                    <a:pt x="778" y="234"/>
                  </a:lnTo>
                  <a:lnTo>
                    <a:pt x="778" y="248"/>
                  </a:lnTo>
                  <a:lnTo>
                    <a:pt x="784" y="258"/>
                  </a:lnTo>
                  <a:lnTo>
                    <a:pt x="792" y="266"/>
                  </a:lnTo>
                  <a:lnTo>
                    <a:pt x="802" y="272"/>
                  </a:lnTo>
                  <a:lnTo>
                    <a:pt x="812" y="282"/>
                  </a:lnTo>
                  <a:lnTo>
                    <a:pt x="820" y="292"/>
                  </a:lnTo>
                  <a:lnTo>
                    <a:pt x="824" y="304"/>
                  </a:lnTo>
                  <a:lnTo>
                    <a:pt x="824" y="322"/>
                  </a:lnTo>
                  <a:lnTo>
                    <a:pt x="806" y="324"/>
                  </a:lnTo>
                  <a:lnTo>
                    <a:pt x="788" y="330"/>
                  </a:lnTo>
                  <a:lnTo>
                    <a:pt x="774" y="340"/>
                  </a:lnTo>
                  <a:lnTo>
                    <a:pt x="788" y="350"/>
                  </a:lnTo>
                  <a:lnTo>
                    <a:pt x="808" y="362"/>
                  </a:lnTo>
                  <a:lnTo>
                    <a:pt x="828" y="372"/>
                  </a:lnTo>
                  <a:lnTo>
                    <a:pt x="848" y="378"/>
                  </a:lnTo>
                  <a:lnTo>
                    <a:pt x="866" y="376"/>
                  </a:lnTo>
                  <a:lnTo>
                    <a:pt x="860" y="374"/>
                  </a:lnTo>
                  <a:lnTo>
                    <a:pt x="852" y="370"/>
                  </a:lnTo>
                  <a:lnTo>
                    <a:pt x="844" y="368"/>
                  </a:lnTo>
                  <a:lnTo>
                    <a:pt x="856" y="370"/>
                  </a:lnTo>
                  <a:lnTo>
                    <a:pt x="868" y="368"/>
                  </a:lnTo>
                  <a:lnTo>
                    <a:pt x="880" y="368"/>
                  </a:lnTo>
                  <a:lnTo>
                    <a:pt x="880" y="358"/>
                  </a:lnTo>
                  <a:lnTo>
                    <a:pt x="876" y="350"/>
                  </a:lnTo>
                  <a:lnTo>
                    <a:pt x="872" y="342"/>
                  </a:lnTo>
                  <a:lnTo>
                    <a:pt x="892" y="346"/>
                  </a:lnTo>
                  <a:lnTo>
                    <a:pt x="912" y="340"/>
                  </a:lnTo>
                  <a:lnTo>
                    <a:pt x="904" y="318"/>
                  </a:lnTo>
                  <a:lnTo>
                    <a:pt x="896" y="306"/>
                  </a:lnTo>
                  <a:lnTo>
                    <a:pt x="886" y="298"/>
                  </a:lnTo>
                  <a:lnTo>
                    <a:pt x="874" y="290"/>
                  </a:lnTo>
                  <a:lnTo>
                    <a:pt x="856" y="280"/>
                  </a:lnTo>
                  <a:lnTo>
                    <a:pt x="844" y="272"/>
                  </a:lnTo>
                  <a:lnTo>
                    <a:pt x="836" y="262"/>
                  </a:lnTo>
                  <a:lnTo>
                    <a:pt x="828" y="256"/>
                  </a:lnTo>
                  <a:lnTo>
                    <a:pt x="816" y="250"/>
                  </a:lnTo>
                  <a:lnTo>
                    <a:pt x="798" y="248"/>
                  </a:lnTo>
                  <a:lnTo>
                    <a:pt x="794" y="228"/>
                  </a:lnTo>
                  <a:lnTo>
                    <a:pt x="784" y="216"/>
                  </a:lnTo>
                  <a:lnTo>
                    <a:pt x="770" y="208"/>
                  </a:lnTo>
                  <a:lnTo>
                    <a:pt x="752" y="202"/>
                  </a:lnTo>
                  <a:lnTo>
                    <a:pt x="732" y="200"/>
                  </a:lnTo>
                  <a:lnTo>
                    <a:pt x="712" y="198"/>
                  </a:lnTo>
                  <a:lnTo>
                    <a:pt x="694" y="196"/>
                  </a:lnTo>
                  <a:lnTo>
                    <a:pt x="678" y="192"/>
                  </a:lnTo>
                  <a:lnTo>
                    <a:pt x="696" y="194"/>
                  </a:lnTo>
                  <a:lnTo>
                    <a:pt x="716" y="194"/>
                  </a:lnTo>
                  <a:lnTo>
                    <a:pt x="734" y="188"/>
                  </a:lnTo>
                  <a:lnTo>
                    <a:pt x="748" y="178"/>
                  </a:lnTo>
                  <a:lnTo>
                    <a:pt x="728" y="170"/>
                  </a:lnTo>
                  <a:lnTo>
                    <a:pt x="708" y="164"/>
                  </a:lnTo>
                  <a:lnTo>
                    <a:pt x="688" y="160"/>
                  </a:lnTo>
                  <a:lnTo>
                    <a:pt x="702" y="158"/>
                  </a:lnTo>
                  <a:lnTo>
                    <a:pt x="718" y="156"/>
                  </a:lnTo>
                  <a:lnTo>
                    <a:pt x="730" y="150"/>
                  </a:lnTo>
                  <a:lnTo>
                    <a:pt x="738" y="138"/>
                  </a:lnTo>
                  <a:lnTo>
                    <a:pt x="750" y="142"/>
                  </a:lnTo>
                  <a:lnTo>
                    <a:pt x="764" y="144"/>
                  </a:lnTo>
                  <a:lnTo>
                    <a:pt x="778" y="146"/>
                  </a:lnTo>
                  <a:lnTo>
                    <a:pt x="780" y="128"/>
                  </a:lnTo>
                  <a:lnTo>
                    <a:pt x="788" y="112"/>
                  </a:lnTo>
                  <a:lnTo>
                    <a:pt x="802" y="98"/>
                  </a:lnTo>
                  <a:lnTo>
                    <a:pt x="818" y="88"/>
                  </a:lnTo>
                  <a:lnTo>
                    <a:pt x="834" y="78"/>
                  </a:lnTo>
                  <a:lnTo>
                    <a:pt x="854" y="68"/>
                  </a:lnTo>
                  <a:lnTo>
                    <a:pt x="868" y="62"/>
                  </a:lnTo>
                  <a:lnTo>
                    <a:pt x="882" y="66"/>
                  </a:lnTo>
                  <a:lnTo>
                    <a:pt x="894" y="74"/>
                  </a:lnTo>
                  <a:lnTo>
                    <a:pt x="908" y="90"/>
                  </a:lnTo>
                  <a:lnTo>
                    <a:pt x="880" y="92"/>
                  </a:lnTo>
                  <a:lnTo>
                    <a:pt x="858" y="96"/>
                  </a:lnTo>
                  <a:lnTo>
                    <a:pt x="842" y="102"/>
                  </a:lnTo>
                  <a:lnTo>
                    <a:pt x="834" y="112"/>
                  </a:lnTo>
                  <a:lnTo>
                    <a:pt x="832" y="120"/>
                  </a:lnTo>
                  <a:lnTo>
                    <a:pt x="838" y="130"/>
                  </a:lnTo>
                  <a:lnTo>
                    <a:pt x="856" y="136"/>
                  </a:lnTo>
                  <a:lnTo>
                    <a:pt x="884" y="142"/>
                  </a:lnTo>
                  <a:lnTo>
                    <a:pt x="904" y="144"/>
                  </a:lnTo>
                  <a:lnTo>
                    <a:pt x="922" y="148"/>
                  </a:lnTo>
                  <a:lnTo>
                    <a:pt x="940" y="156"/>
                  </a:lnTo>
                  <a:lnTo>
                    <a:pt x="954" y="170"/>
                  </a:lnTo>
                  <a:lnTo>
                    <a:pt x="960" y="182"/>
                  </a:lnTo>
                  <a:lnTo>
                    <a:pt x="964" y="196"/>
                  </a:lnTo>
                  <a:lnTo>
                    <a:pt x="968" y="208"/>
                  </a:lnTo>
                  <a:lnTo>
                    <a:pt x="972" y="220"/>
                  </a:lnTo>
                  <a:lnTo>
                    <a:pt x="978" y="228"/>
                  </a:lnTo>
                  <a:lnTo>
                    <a:pt x="988" y="234"/>
                  </a:lnTo>
                  <a:lnTo>
                    <a:pt x="1004" y="236"/>
                  </a:lnTo>
                  <a:lnTo>
                    <a:pt x="1010" y="246"/>
                  </a:lnTo>
                  <a:lnTo>
                    <a:pt x="1014" y="260"/>
                  </a:lnTo>
                  <a:lnTo>
                    <a:pt x="1018" y="272"/>
                  </a:lnTo>
                  <a:lnTo>
                    <a:pt x="1018" y="284"/>
                  </a:lnTo>
                  <a:lnTo>
                    <a:pt x="1014" y="294"/>
                  </a:lnTo>
                  <a:lnTo>
                    <a:pt x="1006" y="300"/>
                  </a:lnTo>
                  <a:lnTo>
                    <a:pt x="990" y="304"/>
                  </a:lnTo>
                  <a:lnTo>
                    <a:pt x="994" y="324"/>
                  </a:lnTo>
                  <a:lnTo>
                    <a:pt x="998" y="346"/>
                  </a:lnTo>
                  <a:lnTo>
                    <a:pt x="1004" y="368"/>
                  </a:lnTo>
                  <a:lnTo>
                    <a:pt x="1014" y="388"/>
                  </a:lnTo>
                  <a:lnTo>
                    <a:pt x="1026" y="406"/>
                  </a:lnTo>
                  <a:lnTo>
                    <a:pt x="1044" y="416"/>
                  </a:lnTo>
                  <a:lnTo>
                    <a:pt x="1064" y="418"/>
                  </a:lnTo>
                  <a:lnTo>
                    <a:pt x="1080" y="388"/>
                  </a:lnTo>
                  <a:lnTo>
                    <a:pt x="1094" y="360"/>
                  </a:lnTo>
                  <a:lnTo>
                    <a:pt x="1110" y="334"/>
                  </a:lnTo>
                  <a:lnTo>
                    <a:pt x="1132" y="312"/>
                  </a:lnTo>
                  <a:lnTo>
                    <a:pt x="1144" y="308"/>
                  </a:lnTo>
                  <a:lnTo>
                    <a:pt x="1154" y="308"/>
                  </a:lnTo>
                  <a:lnTo>
                    <a:pt x="1164" y="302"/>
                  </a:lnTo>
                  <a:lnTo>
                    <a:pt x="1172" y="292"/>
                  </a:lnTo>
                  <a:lnTo>
                    <a:pt x="1176" y="278"/>
                  </a:lnTo>
                  <a:lnTo>
                    <a:pt x="1184" y="268"/>
                  </a:lnTo>
                  <a:lnTo>
                    <a:pt x="1200" y="260"/>
                  </a:lnTo>
                  <a:lnTo>
                    <a:pt x="1216" y="258"/>
                  </a:lnTo>
                  <a:lnTo>
                    <a:pt x="1234" y="256"/>
                  </a:lnTo>
                  <a:lnTo>
                    <a:pt x="1250" y="252"/>
                  </a:lnTo>
                  <a:lnTo>
                    <a:pt x="1264" y="244"/>
                  </a:lnTo>
                  <a:lnTo>
                    <a:pt x="1254" y="230"/>
                  </a:lnTo>
                  <a:lnTo>
                    <a:pt x="1250" y="216"/>
                  </a:lnTo>
                  <a:lnTo>
                    <a:pt x="1252" y="202"/>
                  </a:lnTo>
                  <a:lnTo>
                    <a:pt x="1262" y="190"/>
                  </a:lnTo>
                  <a:lnTo>
                    <a:pt x="1276" y="182"/>
                  </a:lnTo>
                  <a:lnTo>
                    <a:pt x="1274" y="164"/>
                  </a:lnTo>
                  <a:lnTo>
                    <a:pt x="1270" y="142"/>
                  </a:lnTo>
                  <a:lnTo>
                    <a:pt x="1268" y="120"/>
                  </a:lnTo>
                  <a:lnTo>
                    <a:pt x="1266" y="98"/>
                  </a:lnTo>
                  <a:lnTo>
                    <a:pt x="1270" y="78"/>
                  </a:lnTo>
                  <a:lnTo>
                    <a:pt x="1280" y="64"/>
                  </a:lnTo>
                  <a:lnTo>
                    <a:pt x="1258" y="66"/>
                  </a:lnTo>
                  <a:lnTo>
                    <a:pt x="1236" y="68"/>
                  </a:lnTo>
                  <a:lnTo>
                    <a:pt x="1214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0" name="Freeform 87"/>
            <p:cNvSpPr>
              <a:spLocks/>
            </p:cNvSpPr>
            <p:nvPr/>
          </p:nvSpPr>
          <p:spPr bwMode="gray">
            <a:xfrm>
              <a:off x="786864" y="1615441"/>
              <a:ext cx="3099905" cy="4377348"/>
            </a:xfrm>
            <a:custGeom>
              <a:avLst/>
              <a:gdLst>
                <a:gd name="T0" fmla="*/ 1166 w 1280"/>
                <a:gd name="T1" fmla="*/ 14 h 1782"/>
                <a:gd name="T2" fmla="*/ 1060 w 1280"/>
                <a:gd name="T3" fmla="*/ 40 h 1782"/>
                <a:gd name="T4" fmla="*/ 916 w 1280"/>
                <a:gd name="T5" fmla="*/ 14 h 1782"/>
                <a:gd name="T6" fmla="*/ 728 w 1280"/>
                <a:gd name="T7" fmla="*/ 64 h 1782"/>
                <a:gd name="T8" fmla="*/ 656 w 1280"/>
                <a:gd name="T9" fmla="*/ 102 h 1782"/>
                <a:gd name="T10" fmla="*/ 670 w 1280"/>
                <a:gd name="T11" fmla="*/ 148 h 1782"/>
                <a:gd name="T12" fmla="*/ 546 w 1280"/>
                <a:gd name="T13" fmla="*/ 90 h 1782"/>
                <a:gd name="T14" fmla="*/ 576 w 1280"/>
                <a:gd name="T15" fmla="*/ 120 h 1782"/>
                <a:gd name="T16" fmla="*/ 536 w 1280"/>
                <a:gd name="T17" fmla="*/ 132 h 1782"/>
                <a:gd name="T18" fmla="*/ 578 w 1280"/>
                <a:gd name="T19" fmla="*/ 170 h 1782"/>
                <a:gd name="T20" fmla="*/ 622 w 1280"/>
                <a:gd name="T21" fmla="*/ 174 h 1782"/>
                <a:gd name="T22" fmla="*/ 664 w 1280"/>
                <a:gd name="T23" fmla="*/ 234 h 1782"/>
                <a:gd name="T24" fmla="*/ 522 w 1280"/>
                <a:gd name="T25" fmla="*/ 284 h 1782"/>
                <a:gd name="T26" fmla="*/ 344 w 1280"/>
                <a:gd name="T27" fmla="*/ 262 h 1782"/>
                <a:gd name="T28" fmla="*/ 72 w 1280"/>
                <a:gd name="T29" fmla="*/ 246 h 1782"/>
                <a:gd name="T30" fmla="*/ 36 w 1280"/>
                <a:gd name="T31" fmla="*/ 352 h 1782"/>
                <a:gd name="T32" fmla="*/ 62 w 1280"/>
                <a:gd name="T33" fmla="*/ 418 h 1782"/>
                <a:gd name="T34" fmla="*/ 82 w 1280"/>
                <a:gd name="T35" fmla="*/ 454 h 1782"/>
                <a:gd name="T36" fmla="*/ 112 w 1280"/>
                <a:gd name="T37" fmla="*/ 406 h 1782"/>
                <a:gd name="T38" fmla="*/ 132 w 1280"/>
                <a:gd name="T39" fmla="*/ 400 h 1782"/>
                <a:gd name="T40" fmla="*/ 170 w 1280"/>
                <a:gd name="T41" fmla="*/ 402 h 1782"/>
                <a:gd name="T42" fmla="*/ 230 w 1280"/>
                <a:gd name="T43" fmla="*/ 436 h 1782"/>
                <a:gd name="T44" fmla="*/ 310 w 1280"/>
                <a:gd name="T45" fmla="*/ 508 h 1782"/>
                <a:gd name="T46" fmla="*/ 384 w 1280"/>
                <a:gd name="T47" fmla="*/ 704 h 1782"/>
                <a:gd name="T48" fmla="*/ 470 w 1280"/>
                <a:gd name="T49" fmla="*/ 796 h 1782"/>
                <a:gd name="T50" fmla="*/ 552 w 1280"/>
                <a:gd name="T51" fmla="*/ 912 h 1782"/>
                <a:gd name="T52" fmla="*/ 710 w 1280"/>
                <a:gd name="T53" fmla="*/ 1046 h 1782"/>
                <a:gd name="T54" fmla="*/ 808 w 1280"/>
                <a:gd name="T55" fmla="*/ 1288 h 1782"/>
                <a:gd name="T56" fmla="*/ 796 w 1280"/>
                <a:gd name="T57" fmla="*/ 1708 h 1782"/>
                <a:gd name="T58" fmla="*/ 854 w 1280"/>
                <a:gd name="T59" fmla="*/ 1662 h 1782"/>
                <a:gd name="T60" fmla="*/ 880 w 1280"/>
                <a:gd name="T61" fmla="*/ 1610 h 1782"/>
                <a:gd name="T62" fmla="*/ 1042 w 1280"/>
                <a:gd name="T63" fmla="*/ 1424 h 1782"/>
                <a:gd name="T64" fmla="*/ 1144 w 1280"/>
                <a:gd name="T65" fmla="*/ 1204 h 1782"/>
                <a:gd name="T66" fmla="*/ 1014 w 1280"/>
                <a:gd name="T67" fmla="*/ 1142 h 1782"/>
                <a:gd name="T68" fmla="*/ 836 w 1280"/>
                <a:gd name="T69" fmla="*/ 1040 h 1782"/>
                <a:gd name="T70" fmla="*/ 734 w 1280"/>
                <a:gd name="T71" fmla="*/ 1026 h 1782"/>
                <a:gd name="T72" fmla="*/ 648 w 1280"/>
                <a:gd name="T73" fmla="*/ 936 h 1782"/>
                <a:gd name="T74" fmla="*/ 604 w 1280"/>
                <a:gd name="T75" fmla="*/ 810 h 1782"/>
                <a:gd name="T76" fmla="*/ 734 w 1280"/>
                <a:gd name="T77" fmla="*/ 782 h 1782"/>
                <a:gd name="T78" fmla="*/ 828 w 1280"/>
                <a:gd name="T79" fmla="*/ 632 h 1782"/>
                <a:gd name="T80" fmla="*/ 880 w 1280"/>
                <a:gd name="T81" fmla="*/ 618 h 1782"/>
                <a:gd name="T82" fmla="*/ 922 w 1280"/>
                <a:gd name="T83" fmla="*/ 586 h 1782"/>
                <a:gd name="T84" fmla="*/ 860 w 1280"/>
                <a:gd name="T85" fmla="*/ 544 h 1782"/>
                <a:gd name="T86" fmla="*/ 938 w 1280"/>
                <a:gd name="T87" fmla="*/ 578 h 1782"/>
                <a:gd name="T88" fmla="*/ 984 w 1280"/>
                <a:gd name="T89" fmla="*/ 576 h 1782"/>
                <a:gd name="T90" fmla="*/ 984 w 1280"/>
                <a:gd name="T91" fmla="*/ 540 h 1782"/>
                <a:gd name="T92" fmla="*/ 934 w 1280"/>
                <a:gd name="T93" fmla="*/ 490 h 1782"/>
                <a:gd name="T94" fmla="*/ 866 w 1280"/>
                <a:gd name="T95" fmla="*/ 426 h 1782"/>
                <a:gd name="T96" fmla="*/ 770 w 1280"/>
                <a:gd name="T97" fmla="*/ 412 h 1782"/>
                <a:gd name="T98" fmla="*/ 720 w 1280"/>
                <a:gd name="T99" fmla="*/ 512 h 1782"/>
                <a:gd name="T100" fmla="*/ 646 w 1280"/>
                <a:gd name="T101" fmla="*/ 368 h 1782"/>
                <a:gd name="T102" fmla="*/ 724 w 1280"/>
                <a:gd name="T103" fmla="*/ 316 h 1782"/>
                <a:gd name="T104" fmla="*/ 778 w 1280"/>
                <a:gd name="T105" fmla="*/ 234 h 1782"/>
                <a:gd name="T106" fmla="*/ 788 w 1280"/>
                <a:gd name="T107" fmla="*/ 350 h 1782"/>
                <a:gd name="T108" fmla="*/ 876 w 1280"/>
                <a:gd name="T109" fmla="*/ 350 h 1782"/>
                <a:gd name="T110" fmla="*/ 816 w 1280"/>
                <a:gd name="T111" fmla="*/ 250 h 1782"/>
                <a:gd name="T112" fmla="*/ 734 w 1280"/>
                <a:gd name="T113" fmla="*/ 188 h 1782"/>
                <a:gd name="T114" fmla="*/ 780 w 1280"/>
                <a:gd name="T115" fmla="*/ 128 h 1782"/>
                <a:gd name="T116" fmla="*/ 842 w 1280"/>
                <a:gd name="T117" fmla="*/ 102 h 1782"/>
                <a:gd name="T118" fmla="*/ 968 w 1280"/>
                <a:gd name="T119" fmla="*/ 208 h 1782"/>
                <a:gd name="T120" fmla="*/ 994 w 1280"/>
                <a:gd name="T121" fmla="*/ 324 h 1782"/>
                <a:gd name="T122" fmla="*/ 1154 w 1280"/>
                <a:gd name="T123" fmla="*/ 308 h 1782"/>
                <a:gd name="T124" fmla="*/ 1252 w 1280"/>
                <a:gd name="T125" fmla="*/ 202 h 1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80" h="1782">
                  <a:moveTo>
                    <a:pt x="1214" y="64"/>
                  </a:moveTo>
                  <a:lnTo>
                    <a:pt x="1230" y="60"/>
                  </a:lnTo>
                  <a:lnTo>
                    <a:pt x="1244" y="54"/>
                  </a:lnTo>
                  <a:lnTo>
                    <a:pt x="1254" y="44"/>
                  </a:lnTo>
                  <a:lnTo>
                    <a:pt x="1256" y="30"/>
                  </a:lnTo>
                  <a:lnTo>
                    <a:pt x="1250" y="12"/>
                  </a:lnTo>
                  <a:lnTo>
                    <a:pt x="1238" y="22"/>
                  </a:lnTo>
                  <a:lnTo>
                    <a:pt x="1226" y="24"/>
                  </a:lnTo>
                  <a:lnTo>
                    <a:pt x="1212" y="20"/>
                  </a:lnTo>
                  <a:lnTo>
                    <a:pt x="1198" y="16"/>
                  </a:lnTo>
                  <a:lnTo>
                    <a:pt x="1184" y="14"/>
                  </a:lnTo>
                  <a:lnTo>
                    <a:pt x="1166" y="14"/>
                  </a:lnTo>
                  <a:lnTo>
                    <a:pt x="1146" y="16"/>
                  </a:lnTo>
                  <a:lnTo>
                    <a:pt x="1130" y="18"/>
                  </a:lnTo>
                  <a:lnTo>
                    <a:pt x="1116" y="16"/>
                  </a:lnTo>
                  <a:lnTo>
                    <a:pt x="1100" y="16"/>
                  </a:lnTo>
                  <a:lnTo>
                    <a:pt x="1086" y="14"/>
                  </a:lnTo>
                  <a:lnTo>
                    <a:pt x="1074" y="18"/>
                  </a:lnTo>
                  <a:lnTo>
                    <a:pt x="1070" y="20"/>
                  </a:lnTo>
                  <a:lnTo>
                    <a:pt x="1066" y="24"/>
                  </a:lnTo>
                  <a:lnTo>
                    <a:pt x="1064" y="30"/>
                  </a:lnTo>
                  <a:lnTo>
                    <a:pt x="1062" y="34"/>
                  </a:lnTo>
                  <a:lnTo>
                    <a:pt x="1060" y="38"/>
                  </a:lnTo>
                  <a:lnTo>
                    <a:pt x="1060" y="40"/>
                  </a:lnTo>
                  <a:lnTo>
                    <a:pt x="1036" y="44"/>
                  </a:lnTo>
                  <a:lnTo>
                    <a:pt x="1012" y="44"/>
                  </a:lnTo>
                  <a:lnTo>
                    <a:pt x="986" y="46"/>
                  </a:lnTo>
                  <a:lnTo>
                    <a:pt x="960" y="50"/>
                  </a:lnTo>
                  <a:lnTo>
                    <a:pt x="936" y="58"/>
                  </a:lnTo>
                  <a:lnTo>
                    <a:pt x="912" y="62"/>
                  </a:lnTo>
                  <a:lnTo>
                    <a:pt x="884" y="62"/>
                  </a:lnTo>
                  <a:lnTo>
                    <a:pt x="886" y="48"/>
                  </a:lnTo>
                  <a:lnTo>
                    <a:pt x="894" y="38"/>
                  </a:lnTo>
                  <a:lnTo>
                    <a:pt x="902" y="30"/>
                  </a:lnTo>
                  <a:lnTo>
                    <a:pt x="910" y="22"/>
                  </a:lnTo>
                  <a:lnTo>
                    <a:pt x="916" y="14"/>
                  </a:lnTo>
                  <a:lnTo>
                    <a:pt x="916" y="0"/>
                  </a:lnTo>
                  <a:lnTo>
                    <a:pt x="882" y="0"/>
                  </a:lnTo>
                  <a:lnTo>
                    <a:pt x="844" y="6"/>
                  </a:lnTo>
                  <a:lnTo>
                    <a:pt x="810" y="12"/>
                  </a:lnTo>
                  <a:lnTo>
                    <a:pt x="790" y="16"/>
                  </a:lnTo>
                  <a:lnTo>
                    <a:pt x="766" y="18"/>
                  </a:lnTo>
                  <a:lnTo>
                    <a:pt x="738" y="20"/>
                  </a:lnTo>
                  <a:lnTo>
                    <a:pt x="712" y="26"/>
                  </a:lnTo>
                  <a:lnTo>
                    <a:pt x="690" y="34"/>
                  </a:lnTo>
                  <a:lnTo>
                    <a:pt x="676" y="46"/>
                  </a:lnTo>
                  <a:lnTo>
                    <a:pt x="700" y="56"/>
                  </a:lnTo>
                  <a:lnTo>
                    <a:pt x="728" y="64"/>
                  </a:lnTo>
                  <a:lnTo>
                    <a:pt x="754" y="68"/>
                  </a:lnTo>
                  <a:lnTo>
                    <a:pt x="728" y="68"/>
                  </a:lnTo>
                  <a:lnTo>
                    <a:pt x="702" y="70"/>
                  </a:lnTo>
                  <a:lnTo>
                    <a:pt x="676" y="68"/>
                  </a:lnTo>
                  <a:lnTo>
                    <a:pt x="658" y="64"/>
                  </a:lnTo>
                  <a:lnTo>
                    <a:pt x="642" y="58"/>
                  </a:lnTo>
                  <a:lnTo>
                    <a:pt x="624" y="54"/>
                  </a:lnTo>
                  <a:lnTo>
                    <a:pt x="602" y="54"/>
                  </a:lnTo>
                  <a:lnTo>
                    <a:pt x="614" y="78"/>
                  </a:lnTo>
                  <a:lnTo>
                    <a:pt x="626" y="92"/>
                  </a:lnTo>
                  <a:lnTo>
                    <a:pt x="640" y="100"/>
                  </a:lnTo>
                  <a:lnTo>
                    <a:pt x="656" y="102"/>
                  </a:lnTo>
                  <a:lnTo>
                    <a:pt x="676" y="102"/>
                  </a:lnTo>
                  <a:lnTo>
                    <a:pt x="698" y="102"/>
                  </a:lnTo>
                  <a:lnTo>
                    <a:pt x="692" y="106"/>
                  </a:lnTo>
                  <a:lnTo>
                    <a:pt x="686" y="112"/>
                  </a:lnTo>
                  <a:lnTo>
                    <a:pt x="682" y="118"/>
                  </a:lnTo>
                  <a:lnTo>
                    <a:pt x="676" y="124"/>
                  </a:lnTo>
                  <a:lnTo>
                    <a:pt x="672" y="128"/>
                  </a:lnTo>
                  <a:lnTo>
                    <a:pt x="676" y="132"/>
                  </a:lnTo>
                  <a:lnTo>
                    <a:pt x="680" y="138"/>
                  </a:lnTo>
                  <a:lnTo>
                    <a:pt x="684" y="142"/>
                  </a:lnTo>
                  <a:lnTo>
                    <a:pt x="688" y="146"/>
                  </a:lnTo>
                  <a:lnTo>
                    <a:pt x="670" y="148"/>
                  </a:lnTo>
                  <a:lnTo>
                    <a:pt x="656" y="144"/>
                  </a:lnTo>
                  <a:lnTo>
                    <a:pt x="644" y="134"/>
                  </a:lnTo>
                  <a:lnTo>
                    <a:pt x="634" y="124"/>
                  </a:lnTo>
                  <a:lnTo>
                    <a:pt x="624" y="112"/>
                  </a:lnTo>
                  <a:lnTo>
                    <a:pt x="612" y="104"/>
                  </a:lnTo>
                  <a:lnTo>
                    <a:pt x="598" y="100"/>
                  </a:lnTo>
                  <a:lnTo>
                    <a:pt x="576" y="104"/>
                  </a:lnTo>
                  <a:lnTo>
                    <a:pt x="580" y="108"/>
                  </a:lnTo>
                  <a:lnTo>
                    <a:pt x="584" y="114"/>
                  </a:lnTo>
                  <a:lnTo>
                    <a:pt x="572" y="104"/>
                  </a:lnTo>
                  <a:lnTo>
                    <a:pt x="560" y="96"/>
                  </a:lnTo>
                  <a:lnTo>
                    <a:pt x="546" y="90"/>
                  </a:lnTo>
                  <a:lnTo>
                    <a:pt x="532" y="88"/>
                  </a:lnTo>
                  <a:lnTo>
                    <a:pt x="518" y="94"/>
                  </a:lnTo>
                  <a:lnTo>
                    <a:pt x="530" y="100"/>
                  </a:lnTo>
                  <a:lnTo>
                    <a:pt x="538" y="104"/>
                  </a:lnTo>
                  <a:lnTo>
                    <a:pt x="552" y="106"/>
                  </a:lnTo>
                  <a:lnTo>
                    <a:pt x="558" y="106"/>
                  </a:lnTo>
                  <a:lnTo>
                    <a:pt x="562" y="108"/>
                  </a:lnTo>
                  <a:lnTo>
                    <a:pt x="566" y="110"/>
                  </a:lnTo>
                  <a:lnTo>
                    <a:pt x="570" y="116"/>
                  </a:lnTo>
                  <a:lnTo>
                    <a:pt x="574" y="118"/>
                  </a:lnTo>
                  <a:lnTo>
                    <a:pt x="574" y="118"/>
                  </a:lnTo>
                  <a:lnTo>
                    <a:pt x="576" y="120"/>
                  </a:lnTo>
                  <a:lnTo>
                    <a:pt x="576" y="124"/>
                  </a:lnTo>
                  <a:lnTo>
                    <a:pt x="576" y="126"/>
                  </a:lnTo>
                  <a:lnTo>
                    <a:pt x="574" y="130"/>
                  </a:lnTo>
                  <a:lnTo>
                    <a:pt x="570" y="134"/>
                  </a:lnTo>
                  <a:lnTo>
                    <a:pt x="568" y="136"/>
                  </a:lnTo>
                  <a:lnTo>
                    <a:pt x="566" y="138"/>
                  </a:lnTo>
                  <a:lnTo>
                    <a:pt x="562" y="138"/>
                  </a:lnTo>
                  <a:lnTo>
                    <a:pt x="556" y="138"/>
                  </a:lnTo>
                  <a:lnTo>
                    <a:pt x="552" y="136"/>
                  </a:lnTo>
                  <a:lnTo>
                    <a:pt x="546" y="134"/>
                  </a:lnTo>
                  <a:lnTo>
                    <a:pt x="540" y="132"/>
                  </a:lnTo>
                  <a:lnTo>
                    <a:pt x="536" y="132"/>
                  </a:lnTo>
                  <a:lnTo>
                    <a:pt x="536" y="136"/>
                  </a:lnTo>
                  <a:lnTo>
                    <a:pt x="536" y="142"/>
                  </a:lnTo>
                  <a:lnTo>
                    <a:pt x="538" y="148"/>
                  </a:lnTo>
                  <a:lnTo>
                    <a:pt x="542" y="152"/>
                  </a:lnTo>
                  <a:lnTo>
                    <a:pt x="546" y="154"/>
                  </a:lnTo>
                  <a:lnTo>
                    <a:pt x="552" y="156"/>
                  </a:lnTo>
                  <a:lnTo>
                    <a:pt x="556" y="158"/>
                  </a:lnTo>
                  <a:lnTo>
                    <a:pt x="562" y="160"/>
                  </a:lnTo>
                  <a:lnTo>
                    <a:pt x="566" y="162"/>
                  </a:lnTo>
                  <a:lnTo>
                    <a:pt x="570" y="166"/>
                  </a:lnTo>
                  <a:lnTo>
                    <a:pt x="574" y="168"/>
                  </a:lnTo>
                  <a:lnTo>
                    <a:pt x="578" y="170"/>
                  </a:lnTo>
                  <a:lnTo>
                    <a:pt x="582" y="172"/>
                  </a:lnTo>
                  <a:lnTo>
                    <a:pt x="588" y="172"/>
                  </a:lnTo>
                  <a:lnTo>
                    <a:pt x="592" y="172"/>
                  </a:lnTo>
                  <a:lnTo>
                    <a:pt x="596" y="172"/>
                  </a:lnTo>
                  <a:lnTo>
                    <a:pt x="600" y="170"/>
                  </a:lnTo>
                  <a:lnTo>
                    <a:pt x="602" y="168"/>
                  </a:lnTo>
                  <a:lnTo>
                    <a:pt x="604" y="164"/>
                  </a:lnTo>
                  <a:lnTo>
                    <a:pt x="606" y="166"/>
                  </a:lnTo>
                  <a:lnTo>
                    <a:pt x="608" y="164"/>
                  </a:lnTo>
                  <a:lnTo>
                    <a:pt x="612" y="162"/>
                  </a:lnTo>
                  <a:lnTo>
                    <a:pt x="616" y="168"/>
                  </a:lnTo>
                  <a:lnTo>
                    <a:pt x="622" y="174"/>
                  </a:lnTo>
                  <a:lnTo>
                    <a:pt x="634" y="180"/>
                  </a:lnTo>
                  <a:lnTo>
                    <a:pt x="646" y="184"/>
                  </a:lnTo>
                  <a:lnTo>
                    <a:pt x="660" y="190"/>
                  </a:lnTo>
                  <a:lnTo>
                    <a:pt x="672" y="202"/>
                  </a:lnTo>
                  <a:lnTo>
                    <a:pt x="664" y="204"/>
                  </a:lnTo>
                  <a:lnTo>
                    <a:pt x="660" y="206"/>
                  </a:lnTo>
                  <a:lnTo>
                    <a:pt x="656" y="208"/>
                  </a:lnTo>
                  <a:lnTo>
                    <a:pt x="654" y="212"/>
                  </a:lnTo>
                  <a:lnTo>
                    <a:pt x="652" y="216"/>
                  </a:lnTo>
                  <a:lnTo>
                    <a:pt x="648" y="220"/>
                  </a:lnTo>
                  <a:lnTo>
                    <a:pt x="644" y="224"/>
                  </a:lnTo>
                  <a:lnTo>
                    <a:pt x="664" y="234"/>
                  </a:lnTo>
                  <a:lnTo>
                    <a:pt x="678" y="250"/>
                  </a:lnTo>
                  <a:lnTo>
                    <a:pt x="682" y="270"/>
                  </a:lnTo>
                  <a:lnTo>
                    <a:pt x="672" y="268"/>
                  </a:lnTo>
                  <a:lnTo>
                    <a:pt x="654" y="268"/>
                  </a:lnTo>
                  <a:lnTo>
                    <a:pt x="632" y="270"/>
                  </a:lnTo>
                  <a:lnTo>
                    <a:pt x="612" y="274"/>
                  </a:lnTo>
                  <a:lnTo>
                    <a:pt x="598" y="280"/>
                  </a:lnTo>
                  <a:lnTo>
                    <a:pt x="592" y="284"/>
                  </a:lnTo>
                  <a:lnTo>
                    <a:pt x="586" y="290"/>
                  </a:lnTo>
                  <a:lnTo>
                    <a:pt x="580" y="296"/>
                  </a:lnTo>
                  <a:lnTo>
                    <a:pt x="552" y="290"/>
                  </a:lnTo>
                  <a:lnTo>
                    <a:pt x="522" y="284"/>
                  </a:lnTo>
                  <a:lnTo>
                    <a:pt x="496" y="284"/>
                  </a:lnTo>
                  <a:lnTo>
                    <a:pt x="472" y="290"/>
                  </a:lnTo>
                  <a:lnTo>
                    <a:pt x="450" y="294"/>
                  </a:lnTo>
                  <a:lnTo>
                    <a:pt x="432" y="288"/>
                  </a:lnTo>
                  <a:lnTo>
                    <a:pt x="416" y="284"/>
                  </a:lnTo>
                  <a:lnTo>
                    <a:pt x="408" y="278"/>
                  </a:lnTo>
                  <a:lnTo>
                    <a:pt x="402" y="272"/>
                  </a:lnTo>
                  <a:lnTo>
                    <a:pt x="394" y="260"/>
                  </a:lnTo>
                  <a:lnTo>
                    <a:pt x="384" y="256"/>
                  </a:lnTo>
                  <a:lnTo>
                    <a:pt x="372" y="254"/>
                  </a:lnTo>
                  <a:lnTo>
                    <a:pt x="358" y="258"/>
                  </a:lnTo>
                  <a:lnTo>
                    <a:pt x="344" y="262"/>
                  </a:lnTo>
                  <a:lnTo>
                    <a:pt x="330" y="266"/>
                  </a:lnTo>
                  <a:lnTo>
                    <a:pt x="306" y="272"/>
                  </a:lnTo>
                  <a:lnTo>
                    <a:pt x="292" y="272"/>
                  </a:lnTo>
                  <a:lnTo>
                    <a:pt x="280" y="270"/>
                  </a:lnTo>
                  <a:lnTo>
                    <a:pt x="270" y="266"/>
                  </a:lnTo>
                  <a:lnTo>
                    <a:pt x="260" y="260"/>
                  </a:lnTo>
                  <a:lnTo>
                    <a:pt x="248" y="252"/>
                  </a:lnTo>
                  <a:lnTo>
                    <a:pt x="228" y="244"/>
                  </a:lnTo>
                  <a:lnTo>
                    <a:pt x="196" y="236"/>
                  </a:lnTo>
                  <a:lnTo>
                    <a:pt x="156" y="234"/>
                  </a:lnTo>
                  <a:lnTo>
                    <a:pt x="114" y="238"/>
                  </a:lnTo>
                  <a:lnTo>
                    <a:pt x="72" y="246"/>
                  </a:lnTo>
                  <a:lnTo>
                    <a:pt x="34" y="256"/>
                  </a:lnTo>
                  <a:lnTo>
                    <a:pt x="4" y="272"/>
                  </a:lnTo>
                  <a:lnTo>
                    <a:pt x="6" y="276"/>
                  </a:lnTo>
                  <a:lnTo>
                    <a:pt x="8" y="280"/>
                  </a:lnTo>
                  <a:lnTo>
                    <a:pt x="22" y="284"/>
                  </a:lnTo>
                  <a:lnTo>
                    <a:pt x="32" y="294"/>
                  </a:lnTo>
                  <a:lnTo>
                    <a:pt x="40" y="306"/>
                  </a:lnTo>
                  <a:lnTo>
                    <a:pt x="44" y="322"/>
                  </a:lnTo>
                  <a:lnTo>
                    <a:pt x="22" y="326"/>
                  </a:lnTo>
                  <a:lnTo>
                    <a:pt x="0" y="334"/>
                  </a:lnTo>
                  <a:lnTo>
                    <a:pt x="16" y="346"/>
                  </a:lnTo>
                  <a:lnTo>
                    <a:pt x="36" y="352"/>
                  </a:lnTo>
                  <a:lnTo>
                    <a:pt x="56" y="358"/>
                  </a:lnTo>
                  <a:lnTo>
                    <a:pt x="56" y="358"/>
                  </a:lnTo>
                  <a:lnTo>
                    <a:pt x="56" y="358"/>
                  </a:lnTo>
                  <a:lnTo>
                    <a:pt x="30" y="364"/>
                  </a:lnTo>
                  <a:lnTo>
                    <a:pt x="4" y="372"/>
                  </a:lnTo>
                  <a:lnTo>
                    <a:pt x="10" y="392"/>
                  </a:lnTo>
                  <a:lnTo>
                    <a:pt x="20" y="404"/>
                  </a:lnTo>
                  <a:lnTo>
                    <a:pt x="34" y="408"/>
                  </a:lnTo>
                  <a:lnTo>
                    <a:pt x="48" y="406"/>
                  </a:lnTo>
                  <a:lnTo>
                    <a:pt x="54" y="410"/>
                  </a:lnTo>
                  <a:lnTo>
                    <a:pt x="58" y="412"/>
                  </a:lnTo>
                  <a:lnTo>
                    <a:pt x="62" y="418"/>
                  </a:lnTo>
                  <a:lnTo>
                    <a:pt x="64" y="422"/>
                  </a:lnTo>
                  <a:lnTo>
                    <a:pt x="64" y="428"/>
                  </a:lnTo>
                  <a:lnTo>
                    <a:pt x="62" y="432"/>
                  </a:lnTo>
                  <a:lnTo>
                    <a:pt x="54" y="440"/>
                  </a:lnTo>
                  <a:lnTo>
                    <a:pt x="44" y="448"/>
                  </a:lnTo>
                  <a:lnTo>
                    <a:pt x="36" y="458"/>
                  </a:lnTo>
                  <a:lnTo>
                    <a:pt x="34" y="470"/>
                  </a:lnTo>
                  <a:lnTo>
                    <a:pt x="44" y="468"/>
                  </a:lnTo>
                  <a:lnTo>
                    <a:pt x="56" y="464"/>
                  </a:lnTo>
                  <a:lnTo>
                    <a:pt x="66" y="460"/>
                  </a:lnTo>
                  <a:lnTo>
                    <a:pt x="76" y="458"/>
                  </a:lnTo>
                  <a:lnTo>
                    <a:pt x="82" y="454"/>
                  </a:lnTo>
                  <a:lnTo>
                    <a:pt x="90" y="448"/>
                  </a:lnTo>
                  <a:lnTo>
                    <a:pt x="94" y="442"/>
                  </a:lnTo>
                  <a:lnTo>
                    <a:pt x="96" y="438"/>
                  </a:lnTo>
                  <a:lnTo>
                    <a:pt x="96" y="434"/>
                  </a:lnTo>
                  <a:lnTo>
                    <a:pt x="98" y="428"/>
                  </a:lnTo>
                  <a:lnTo>
                    <a:pt x="98" y="422"/>
                  </a:lnTo>
                  <a:lnTo>
                    <a:pt x="98" y="420"/>
                  </a:lnTo>
                  <a:lnTo>
                    <a:pt x="98" y="416"/>
                  </a:lnTo>
                  <a:lnTo>
                    <a:pt x="100" y="414"/>
                  </a:lnTo>
                  <a:lnTo>
                    <a:pt x="102" y="412"/>
                  </a:lnTo>
                  <a:lnTo>
                    <a:pt x="106" y="410"/>
                  </a:lnTo>
                  <a:lnTo>
                    <a:pt x="112" y="406"/>
                  </a:lnTo>
                  <a:lnTo>
                    <a:pt x="116" y="400"/>
                  </a:lnTo>
                  <a:lnTo>
                    <a:pt x="120" y="396"/>
                  </a:lnTo>
                  <a:lnTo>
                    <a:pt x="124" y="392"/>
                  </a:lnTo>
                  <a:lnTo>
                    <a:pt x="124" y="390"/>
                  </a:lnTo>
                  <a:lnTo>
                    <a:pt x="128" y="388"/>
                  </a:lnTo>
                  <a:lnTo>
                    <a:pt x="130" y="388"/>
                  </a:lnTo>
                  <a:lnTo>
                    <a:pt x="134" y="388"/>
                  </a:lnTo>
                  <a:lnTo>
                    <a:pt x="136" y="390"/>
                  </a:lnTo>
                  <a:lnTo>
                    <a:pt x="136" y="392"/>
                  </a:lnTo>
                  <a:lnTo>
                    <a:pt x="136" y="394"/>
                  </a:lnTo>
                  <a:lnTo>
                    <a:pt x="134" y="398"/>
                  </a:lnTo>
                  <a:lnTo>
                    <a:pt x="132" y="400"/>
                  </a:lnTo>
                  <a:lnTo>
                    <a:pt x="130" y="404"/>
                  </a:lnTo>
                  <a:lnTo>
                    <a:pt x="130" y="406"/>
                  </a:lnTo>
                  <a:lnTo>
                    <a:pt x="130" y="408"/>
                  </a:lnTo>
                  <a:lnTo>
                    <a:pt x="134" y="408"/>
                  </a:lnTo>
                  <a:lnTo>
                    <a:pt x="138" y="406"/>
                  </a:lnTo>
                  <a:lnTo>
                    <a:pt x="144" y="402"/>
                  </a:lnTo>
                  <a:lnTo>
                    <a:pt x="148" y="400"/>
                  </a:lnTo>
                  <a:lnTo>
                    <a:pt x="154" y="398"/>
                  </a:lnTo>
                  <a:lnTo>
                    <a:pt x="160" y="396"/>
                  </a:lnTo>
                  <a:lnTo>
                    <a:pt x="164" y="398"/>
                  </a:lnTo>
                  <a:lnTo>
                    <a:pt x="168" y="400"/>
                  </a:lnTo>
                  <a:lnTo>
                    <a:pt x="170" y="402"/>
                  </a:lnTo>
                  <a:lnTo>
                    <a:pt x="174" y="406"/>
                  </a:lnTo>
                  <a:lnTo>
                    <a:pt x="178" y="410"/>
                  </a:lnTo>
                  <a:lnTo>
                    <a:pt x="182" y="412"/>
                  </a:lnTo>
                  <a:lnTo>
                    <a:pt x="186" y="416"/>
                  </a:lnTo>
                  <a:lnTo>
                    <a:pt x="192" y="418"/>
                  </a:lnTo>
                  <a:lnTo>
                    <a:pt x="198" y="418"/>
                  </a:lnTo>
                  <a:lnTo>
                    <a:pt x="204" y="418"/>
                  </a:lnTo>
                  <a:lnTo>
                    <a:pt x="212" y="420"/>
                  </a:lnTo>
                  <a:lnTo>
                    <a:pt x="218" y="422"/>
                  </a:lnTo>
                  <a:lnTo>
                    <a:pt x="222" y="426"/>
                  </a:lnTo>
                  <a:lnTo>
                    <a:pt x="226" y="430"/>
                  </a:lnTo>
                  <a:lnTo>
                    <a:pt x="230" y="436"/>
                  </a:lnTo>
                  <a:lnTo>
                    <a:pt x="238" y="446"/>
                  </a:lnTo>
                  <a:lnTo>
                    <a:pt x="248" y="456"/>
                  </a:lnTo>
                  <a:lnTo>
                    <a:pt x="260" y="464"/>
                  </a:lnTo>
                  <a:lnTo>
                    <a:pt x="274" y="476"/>
                  </a:lnTo>
                  <a:lnTo>
                    <a:pt x="288" y="486"/>
                  </a:lnTo>
                  <a:lnTo>
                    <a:pt x="292" y="488"/>
                  </a:lnTo>
                  <a:lnTo>
                    <a:pt x="298" y="490"/>
                  </a:lnTo>
                  <a:lnTo>
                    <a:pt x="302" y="492"/>
                  </a:lnTo>
                  <a:lnTo>
                    <a:pt x="306" y="494"/>
                  </a:lnTo>
                  <a:lnTo>
                    <a:pt x="308" y="498"/>
                  </a:lnTo>
                  <a:lnTo>
                    <a:pt x="310" y="502"/>
                  </a:lnTo>
                  <a:lnTo>
                    <a:pt x="310" y="508"/>
                  </a:lnTo>
                  <a:lnTo>
                    <a:pt x="312" y="512"/>
                  </a:lnTo>
                  <a:lnTo>
                    <a:pt x="320" y="530"/>
                  </a:lnTo>
                  <a:lnTo>
                    <a:pt x="330" y="546"/>
                  </a:lnTo>
                  <a:lnTo>
                    <a:pt x="334" y="552"/>
                  </a:lnTo>
                  <a:lnTo>
                    <a:pt x="340" y="558"/>
                  </a:lnTo>
                  <a:lnTo>
                    <a:pt x="348" y="562"/>
                  </a:lnTo>
                  <a:lnTo>
                    <a:pt x="350" y="598"/>
                  </a:lnTo>
                  <a:lnTo>
                    <a:pt x="354" y="634"/>
                  </a:lnTo>
                  <a:lnTo>
                    <a:pt x="362" y="668"/>
                  </a:lnTo>
                  <a:lnTo>
                    <a:pt x="368" y="678"/>
                  </a:lnTo>
                  <a:lnTo>
                    <a:pt x="376" y="692"/>
                  </a:lnTo>
                  <a:lnTo>
                    <a:pt x="384" y="704"/>
                  </a:lnTo>
                  <a:lnTo>
                    <a:pt x="390" y="714"/>
                  </a:lnTo>
                  <a:lnTo>
                    <a:pt x="394" y="716"/>
                  </a:lnTo>
                  <a:lnTo>
                    <a:pt x="400" y="718"/>
                  </a:lnTo>
                  <a:lnTo>
                    <a:pt x="406" y="720"/>
                  </a:lnTo>
                  <a:lnTo>
                    <a:pt x="410" y="722"/>
                  </a:lnTo>
                  <a:lnTo>
                    <a:pt x="416" y="722"/>
                  </a:lnTo>
                  <a:lnTo>
                    <a:pt x="418" y="724"/>
                  </a:lnTo>
                  <a:lnTo>
                    <a:pt x="428" y="740"/>
                  </a:lnTo>
                  <a:lnTo>
                    <a:pt x="434" y="758"/>
                  </a:lnTo>
                  <a:lnTo>
                    <a:pt x="442" y="774"/>
                  </a:lnTo>
                  <a:lnTo>
                    <a:pt x="454" y="788"/>
                  </a:lnTo>
                  <a:lnTo>
                    <a:pt x="470" y="796"/>
                  </a:lnTo>
                  <a:lnTo>
                    <a:pt x="486" y="806"/>
                  </a:lnTo>
                  <a:lnTo>
                    <a:pt x="498" y="818"/>
                  </a:lnTo>
                  <a:lnTo>
                    <a:pt x="502" y="830"/>
                  </a:lnTo>
                  <a:lnTo>
                    <a:pt x="502" y="844"/>
                  </a:lnTo>
                  <a:lnTo>
                    <a:pt x="502" y="856"/>
                  </a:lnTo>
                  <a:lnTo>
                    <a:pt x="506" y="868"/>
                  </a:lnTo>
                  <a:lnTo>
                    <a:pt x="514" y="874"/>
                  </a:lnTo>
                  <a:lnTo>
                    <a:pt x="524" y="878"/>
                  </a:lnTo>
                  <a:lnTo>
                    <a:pt x="534" y="880"/>
                  </a:lnTo>
                  <a:lnTo>
                    <a:pt x="544" y="888"/>
                  </a:lnTo>
                  <a:lnTo>
                    <a:pt x="550" y="900"/>
                  </a:lnTo>
                  <a:lnTo>
                    <a:pt x="552" y="912"/>
                  </a:lnTo>
                  <a:lnTo>
                    <a:pt x="556" y="924"/>
                  </a:lnTo>
                  <a:lnTo>
                    <a:pt x="566" y="938"/>
                  </a:lnTo>
                  <a:lnTo>
                    <a:pt x="576" y="944"/>
                  </a:lnTo>
                  <a:lnTo>
                    <a:pt x="586" y="946"/>
                  </a:lnTo>
                  <a:lnTo>
                    <a:pt x="594" y="948"/>
                  </a:lnTo>
                  <a:lnTo>
                    <a:pt x="604" y="950"/>
                  </a:lnTo>
                  <a:lnTo>
                    <a:pt x="626" y="958"/>
                  </a:lnTo>
                  <a:lnTo>
                    <a:pt x="648" y="968"/>
                  </a:lnTo>
                  <a:lnTo>
                    <a:pt x="670" y="982"/>
                  </a:lnTo>
                  <a:lnTo>
                    <a:pt x="688" y="1000"/>
                  </a:lnTo>
                  <a:lnTo>
                    <a:pt x="702" y="1020"/>
                  </a:lnTo>
                  <a:lnTo>
                    <a:pt x="710" y="1046"/>
                  </a:lnTo>
                  <a:lnTo>
                    <a:pt x="738" y="1054"/>
                  </a:lnTo>
                  <a:lnTo>
                    <a:pt x="756" y="1062"/>
                  </a:lnTo>
                  <a:lnTo>
                    <a:pt x="766" y="1072"/>
                  </a:lnTo>
                  <a:lnTo>
                    <a:pt x="768" y="1084"/>
                  </a:lnTo>
                  <a:lnTo>
                    <a:pt x="766" y="1104"/>
                  </a:lnTo>
                  <a:lnTo>
                    <a:pt x="758" y="1130"/>
                  </a:lnTo>
                  <a:lnTo>
                    <a:pt x="754" y="1160"/>
                  </a:lnTo>
                  <a:lnTo>
                    <a:pt x="754" y="1184"/>
                  </a:lnTo>
                  <a:lnTo>
                    <a:pt x="760" y="1206"/>
                  </a:lnTo>
                  <a:lnTo>
                    <a:pt x="770" y="1226"/>
                  </a:lnTo>
                  <a:lnTo>
                    <a:pt x="784" y="1248"/>
                  </a:lnTo>
                  <a:lnTo>
                    <a:pt x="808" y="1288"/>
                  </a:lnTo>
                  <a:lnTo>
                    <a:pt x="828" y="1326"/>
                  </a:lnTo>
                  <a:lnTo>
                    <a:pt x="844" y="1364"/>
                  </a:lnTo>
                  <a:lnTo>
                    <a:pt x="850" y="1406"/>
                  </a:lnTo>
                  <a:lnTo>
                    <a:pt x="848" y="1444"/>
                  </a:lnTo>
                  <a:lnTo>
                    <a:pt x="840" y="1482"/>
                  </a:lnTo>
                  <a:lnTo>
                    <a:pt x="828" y="1518"/>
                  </a:lnTo>
                  <a:lnTo>
                    <a:pt x="820" y="1558"/>
                  </a:lnTo>
                  <a:lnTo>
                    <a:pt x="816" y="1598"/>
                  </a:lnTo>
                  <a:lnTo>
                    <a:pt x="814" y="1636"/>
                  </a:lnTo>
                  <a:lnTo>
                    <a:pt x="808" y="1660"/>
                  </a:lnTo>
                  <a:lnTo>
                    <a:pt x="800" y="1684"/>
                  </a:lnTo>
                  <a:lnTo>
                    <a:pt x="796" y="1708"/>
                  </a:lnTo>
                  <a:lnTo>
                    <a:pt x="796" y="1734"/>
                  </a:lnTo>
                  <a:lnTo>
                    <a:pt x="804" y="1762"/>
                  </a:lnTo>
                  <a:lnTo>
                    <a:pt x="814" y="1776"/>
                  </a:lnTo>
                  <a:lnTo>
                    <a:pt x="824" y="1782"/>
                  </a:lnTo>
                  <a:lnTo>
                    <a:pt x="836" y="1780"/>
                  </a:lnTo>
                  <a:lnTo>
                    <a:pt x="846" y="1772"/>
                  </a:lnTo>
                  <a:lnTo>
                    <a:pt x="854" y="1758"/>
                  </a:lnTo>
                  <a:lnTo>
                    <a:pt x="858" y="1740"/>
                  </a:lnTo>
                  <a:lnTo>
                    <a:pt x="860" y="1720"/>
                  </a:lnTo>
                  <a:lnTo>
                    <a:pt x="858" y="1704"/>
                  </a:lnTo>
                  <a:lnTo>
                    <a:pt x="852" y="1684"/>
                  </a:lnTo>
                  <a:lnTo>
                    <a:pt x="854" y="1662"/>
                  </a:lnTo>
                  <a:lnTo>
                    <a:pt x="856" y="1658"/>
                  </a:lnTo>
                  <a:lnTo>
                    <a:pt x="860" y="1654"/>
                  </a:lnTo>
                  <a:lnTo>
                    <a:pt x="864" y="1652"/>
                  </a:lnTo>
                  <a:lnTo>
                    <a:pt x="868" y="1650"/>
                  </a:lnTo>
                  <a:lnTo>
                    <a:pt x="872" y="1646"/>
                  </a:lnTo>
                  <a:lnTo>
                    <a:pt x="876" y="1642"/>
                  </a:lnTo>
                  <a:lnTo>
                    <a:pt x="876" y="1638"/>
                  </a:lnTo>
                  <a:lnTo>
                    <a:pt x="878" y="1632"/>
                  </a:lnTo>
                  <a:lnTo>
                    <a:pt x="878" y="1626"/>
                  </a:lnTo>
                  <a:lnTo>
                    <a:pt x="878" y="1620"/>
                  </a:lnTo>
                  <a:lnTo>
                    <a:pt x="878" y="1614"/>
                  </a:lnTo>
                  <a:lnTo>
                    <a:pt x="880" y="1610"/>
                  </a:lnTo>
                  <a:lnTo>
                    <a:pt x="888" y="1600"/>
                  </a:lnTo>
                  <a:lnTo>
                    <a:pt x="902" y="1588"/>
                  </a:lnTo>
                  <a:lnTo>
                    <a:pt x="914" y="1578"/>
                  </a:lnTo>
                  <a:lnTo>
                    <a:pt x="928" y="1566"/>
                  </a:lnTo>
                  <a:lnTo>
                    <a:pt x="936" y="1556"/>
                  </a:lnTo>
                  <a:lnTo>
                    <a:pt x="940" y="1542"/>
                  </a:lnTo>
                  <a:lnTo>
                    <a:pt x="936" y="1528"/>
                  </a:lnTo>
                  <a:lnTo>
                    <a:pt x="968" y="1512"/>
                  </a:lnTo>
                  <a:lnTo>
                    <a:pt x="994" y="1494"/>
                  </a:lnTo>
                  <a:lnTo>
                    <a:pt x="1012" y="1474"/>
                  </a:lnTo>
                  <a:lnTo>
                    <a:pt x="1028" y="1450"/>
                  </a:lnTo>
                  <a:lnTo>
                    <a:pt x="1042" y="1424"/>
                  </a:lnTo>
                  <a:lnTo>
                    <a:pt x="1056" y="1398"/>
                  </a:lnTo>
                  <a:lnTo>
                    <a:pt x="1070" y="1370"/>
                  </a:lnTo>
                  <a:lnTo>
                    <a:pt x="1084" y="1356"/>
                  </a:lnTo>
                  <a:lnTo>
                    <a:pt x="1100" y="1340"/>
                  </a:lnTo>
                  <a:lnTo>
                    <a:pt x="1112" y="1324"/>
                  </a:lnTo>
                  <a:lnTo>
                    <a:pt x="1114" y="1310"/>
                  </a:lnTo>
                  <a:lnTo>
                    <a:pt x="1114" y="1296"/>
                  </a:lnTo>
                  <a:lnTo>
                    <a:pt x="1116" y="1282"/>
                  </a:lnTo>
                  <a:lnTo>
                    <a:pt x="1124" y="1262"/>
                  </a:lnTo>
                  <a:lnTo>
                    <a:pt x="1136" y="1242"/>
                  </a:lnTo>
                  <a:lnTo>
                    <a:pt x="1144" y="1222"/>
                  </a:lnTo>
                  <a:lnTo>
                    <a:pt x="1144" y="1204"/>
                  </a:lnTo>
                  <a:lnTo>
                    <a:pt x="1136" y="1190"/>
                  </a:lnTo>
                  <a:lnTo>
                    <a:pt x="1126" y="1182"/>
                  </a:lnTo>
                  <a:lnTo>
                    <a:pt x="1112" y="1180"/>
                  </a:lnTo>
                  <a:lnTo>
                    <a:pt x="1098" y="1178"/>
                  </a:lnTo>
                  <a:lnTo>
                    <a:pt x="1082" y="1172"/>
                  </a:lnTo>
                  <a:lnTo>
                    <a:pt x="1070" y="1164"/>
                  </a:lnTo>
                  <a:lnTo>
                    <a:pt x="1060" y="1154"/>
                  </a:lnTo>
                  <a:lnTo>
                    <a:pt x="1050" y="1144"/>
                  </a:lnTo>
                  <a:lnTo>
                    <a:pt x="1042" y="1142"/>
                  </a:lnTo>
                  <a:lnTo>
                    <a:pt x="1032" y="1144"/>
                  </a:lnTo>
                  <a:lnTo>
                    <a:pt x="1022" y="1144"/>
                  </a:lnTo>
                  <a:lnTo>
                    <a:pt x="1014" y="1142"/>
                  </a:lnTo>
                  <a:lnTo>
                    <a:pt x="1008" y="1132"/>
                  </a:lnTo>
                  <a:lnTo>
                    <a:pt x="1004" y="1118"/>
                  </a:lnTo>
                  <a:lnTo>
                    <a:pt x="996" y="1106"/>
                  </a:lnTo>
                  <a:lnTo>
                    <a:pt x="982" y="1098"/>
                  </a:lnTo>
                  <a:lnTo>
                    <a:pt x="968" y="1092"/>
                  </a:lnTo>
                  <a:lnTo>
                    <a:pt x="954" y="1084"/>
                  </a:lnTo>
                  <a:lnTo>
                    <a:pt x="928" y="1068"/>
                  </a:lnTo>
                  <a:lnTo>
                    <a:pt x="902" y="1050"/>
                  </a:lnTo>
                  <a:lnTo>
                    <a:pt x="880" y="1034"/>
                  </a:lnTo>
                  <a:lnTo>
                    <a:pt x="858" y="1044"/>
                  </a:lnTo>
                  <a:lnTo>
                    <a:pt x="834" y="1046"/>
                  </a:lnTo>
                  <a:lnTo>
                    <a:pt x="836" y="1040"/>
                  </a:lnTo>
                  <a:lnTo>
                    <a:pt x="836" y="1034"/>
                  </a:lnTo>
                  <a:lnTo>
                    <a:pt x="836" y="1028"/>
                  </a:lnTo>
                  <a:lnTo>
                    <a:pt x="838" y="1024"/>
                  </a:lnTo>
                  <a:lnTo>
                    <a:pt x="822" y="1022"/>
                  </a:lnTo>
                  <a:lnTo>
                    <a:pt x="808" y="1024"/>
                  </a:lnTo>
                  <a:lnTo>
                    <a:pt x="796" y="1032"/>
                  </a:lnTo>
                  <a:lnTo>
                    <a:pt x="790" y="1044"/>
                  </a:lnTo>
                  <a:lnTo>
                    <a:pt x="790" y="1060"/>
                  </a:lnTo>
                  <a:lnTo>
                    <a:pt x="774" y="1054"/>
                  </a:lnTo>
                  <a:lnTo>
                    <a:pt x="760" y="1044"/>
                  </a:lnTo>
                  <a:lnTo>
                    <a:pt x="754" y="1028"/>
                  </a:lnTo>
                  <a:lnTo>
                    <a:pt x="734" y="1026"/>
                  </a:lnTo>
                  <a:lnTo>
                    <a:pt x="714" y="1012"/>
                  </a:lnTo>
                  <a:lnTo>
                    <a:pt x="700" y="994"/>
                  </a:lnTo>
                  <a:lnTo>
                    <a:pt x="694" y="974"/>
                  </a:lnTo>
                  <a:lnTo>
                    <a:pt x="690" y="974"/>
                  </a:lnTo>
                  <a:lnTo>
                    <a:pt x="684" y="972"/>
                  </a:lnTo>
                  <a:lnTo>
                    <a:pt x="678" y="972"/>
                  </a:lnTo>
                  <a:lnTo>
                    <a:pt x="672" y="972"/>
                  </a:lnTo>
                  <a:lnTo>
                    <a:pt x="674" y="952"/>
                  </a:lnTo>
                  <a:lnTo>
                    <a:pt x="676" y="934"/>
                  </a:lnTo>
                  <a:lnTo>
                    <a:pt x="672" y="914"/>
                  </a:lnTo>
                  <a:lnTo>
                    <a:pt x="662" y="928"/>
                  </a:lnTo>
                  <a:lnTo>
                    <a:pt x="648" y="936"/>
                  </a:lnTo>
                  <a:lnTo>
                    <a:pt x="632" y="940"/>
                  </a:lnTo>
                  <a:lnTo>
                    <a:pt x="616" y="940"/>
                  </a:lnTo>
                  <a:lnTo>
                    <a:pt x="598" y="940"/>
                  </a:lnTo>
                  <a:lnTo>
                    <a:pt x="604" y="924"/>
                  </a:lnTo>
                  <a:lnTo>
                    <a:pt x="604" y="908"/>
                  </a:lnTo>
                  <a:lnTo>
                    <a:pt x="598" y="896"/>
                  </a:lnTo>
                  <a:lnTo>
                    <a:pt x="592" y="884"/>
                  </a:lnTo>
                  <a:lnTo>
                    <a:pt x="584" y="872"/>
                  </a:lnTo>
                  <a:lnTo>
                    <a:pt x="580" y="860"/>
                  </a:lnTo>
                  <a:lnTo>
                    <a:pt x="582" y="844"/>
                  </a:lnTo>
                  <a:lnTo>
                    <a:pt x="590" y="826"/>
                  </a:lnTo>
                  <a:lnTo>
                    <a:pt x="604" y="810"/>
                  </a:lnTo>
                  <a:lnTo>
                    <a:pt x="620" y="802"/>
                  </a:lnTo>
                  <a:lnTo>
                    <a:pt x="638" y="798"/>
                  </a:lnTo>
                  <a:lnTo>
                    <a:pt x="656" y="800"/>
                  </a:lnTo>
                  <a:lnTo>
                    <a:pt x="676" y="804"/>
                  </a:lnTo>
                  <a:lnTo>
                    <a:pt x="694" y="808"/>
                  </a:lnTo>
                  <a:lnTo>
                    <a:pt x="694" y="822"/>
                  </a:lnTo>
                  <a:lnTo>
                    <a:pt x="698" y="834"/>
                  </a:lnTo>
                  <a:lnTo>
                    <a:pt x="706" y="840"/>
                  </a:lnTo>
                  <a:lnTo>
                    <a:pt x="716" y="842"/>
                  </a:lnTo>
                  <a:lnTo>
                    <a:pt x="732" y="838"/>
                  </a:lnTo>
                  <a:lnTo>
                    <a:pt x="732" y="810"/>
                  </a:lnTo>
                  <a:lnTo>
                    <a:pt x="734" y="782"/>
                  </a:lnTo>
                  <a:lnTo>
                    <a:pt x="742" y="756"/>
                  </a:lnTo>
                  <a:lnTo>
                    <a:pt x="750" y="744"/>
                  </a:lnTo>
                  <a:lnTo>
                    <a:pt x="760" y="732"/>
                  </a:lnTo>
                  <a:lnTo>
                    <a:pt x="768" y="720"/>
                  </a:lnTo>
                  <a:lnTo>
                    <a:pt x="774" y="708"/>
                  </a:lnTo>
                  <a:lnTo>
                    <a:pt x="776" y="692"/>
                  </a:lnTo>
                  <a:lnTo>
                    <a:pt x="790" y="688"/>
                  </a:lnTo>
                  <a:lnTo>
                    <a:pt x="798" y="682"/>
                  </a:lnTo>
                  <a:lnTo>
                    <a:pt x="800" y="672"/>
                  </a:lnTo>
                  <a:lnTo>
                    <a:pt x="804" y="660"/>
                  </a:lnTo>
                  <a:lnTo>
                    <a:pt x="810" y="648"/>
                  </a:lnTo>
                  <a:lnTo>
                    <a:pt x="828" y="632"/>
                  </a:lnTo>
                  <a:lnTo>
                    <a:pt x="848" y="618"/>
                  </a:lnTo>
                  <a:lnTo>
                    <a:pt x="868" y="604"/>
                  </a:lnTo>
                  <a:lnTo>
                    <a:pt x="870" y="602"/>
                  </a:lnTo>
                  <a:lnTo>
                    <a:pt x="874" y="598"/>
                  </a:lnTo>
                  <a:lnTo>
                    <a:pt x="880" y="602"/>
                  </a:lnTo>
                  <a:lnTo>
                    <a:pt x="886" y="604"/>
                  </a:lnTo>
                  <a:lnTo>
                    <a:pt x="890" y="606"/>
                  </a:lnTo>
                  <a:lnTo>
                    <a:pt x="888" y="606"/>
                  </a:lnTo>
                  <a:lnTo>
                    <a:pt x="890" y="608"/>
                  </a:lnTo>
                  <a:lnTo>
                    <a:pt x="894" y="612"/>
                  </a:lnTo>
                  <a:lnTo>
                    <a:pt x="888" y="614"/>
                  </a:lnTo>
                  <a:lnTo>
                    <a:pt x="880" y="618"/>
                  </a:lnTo>
                  <a:lnTo>
                    <a:pt x="872" y="622"/>
                  </a:lnTo>
                  <a:lnTo>
                    <a:pt x="864" y="628"/>
                  </a:lnTo>
                  <a:lnTo>
                    <a:pt x="862" y="634"/>
                  </a:lnTo>
                  <a:lnTo>
                    <a:pt x="864" y="640"/>
                  </a:lnTo>
                  <a:lnTo>
                    <a:pt x="878" y="646"/>
                  </a:lnTo>
                  <a:lnTo>
                    <a:pt x="886" y="638"/>
                  </a:lnTo>
                  <a:lnTo>
                    <a:pt x="898" y="628"/>
                  </a:lnTo>
                  <a:lnTo>
                    <a:pt x="912" y="616"/>
                  </a:lnTo>
                  <a:lnTo>
                    <a:pt x="922" y="604"/>
                  </a:lnTo>
                  <a:lnTo>
                    <a:pt x="930" y="592"/>
                  </a:lnTo>
                  <a:lnTo>
                    <a:pt x="930" y="582"/>
                  </a:lnTo>
                  <a:lnTo>
                    <a:pt x="922" y="586"/>
                  </a:lnTo>
                  <a:lnTo>
                    <a:pt x="914" y="592"/>
                  </a:lnTo>
                  <a:lnTo>
                    <a:pt x="906" y="594"/>
                  </a:lnTo>
                  <a:lnTo>
                    <a:pt x="896" y="594"/>
                  </a:lnTo>
                  <a:lnTo>
                    <a:pt x="892" y="592"/>
                  </a:lnTo>
                  <a:lnTo>
                    <a:pt x="890" y="588"/>
                  </a:lnTo>
                  <a:lnTo>
                    <a:pt x="886" y="586"/>
                  </a:lnTo>
                  <a:lnTo>
                    <a:pt x="894" y="574"/>
                  </a:lnTo>
                  <a:lnTo>
                    <a:pt x="896" y="566"/>
                  </a:lnTo>
                  <a:lnTo>
                    <a:pt x="896" y="556"/>
                  </a:lnTo>
                  <a:lnTo>
                    <a:pt x="890" y="550"/>
                  </a:lnTo>
                  <a:lnTo>
                    <a:pt x="878" y="544"/>
                  </a:lnTo>
                  <a:lnTo>
                    <a:pt x="860" y="544"/>
                  </a:lnTo>
                  <a:lnTo>
                    <a:pt x="890" y="540"/>
                  </a:lnTo>
                  <a:lnTo>
                    <a:pt x="918" y="536"/>
                  </a:lnTo>
                  <a:lnTo>
                    <a:pt x="946" y="528"/>
                  </a:lnTo>
                  <a:lnTo>
                    <a:pt x="954" y="534"/>
                  </a:lnTo>
                  <a:lnTo>
                    <a:pt x="954" y="540"/>
                  </a:lnTo>
                  <a:lnTo>
                    <a:pt x="948" y="546"/>
                  </a:lnTo>
                  <a:lnTo>
                    <a:pt x="942" y="554"/>
                  </a:lnTo>
                  <a:lnTo>
                    <a:pt x="936" y="562"/>
                  </a:lnTo>
                  <a:lnTo>
                    <a:pt x="934" y="570"/>
                  </a:lnTo>
                  <a:lnTo>
                    <a:pt x="934" y="574"/>
                  </a:lnTo>
                  <a:lnTo>
                    <a:pt x="936" y="578"/>
                  </a:lnTo>
                  <a:lnTo>
                    <a:pt x="938" y="578"/>
                  </a:lnTo>
                  <a:lnTo>
                    <a:pt x="940" y="578"/>
                  </a:lnTo>
                  <a:lnTo>
                    <a:pt x="944" y="578"/>
                  </a:lnTo>
                  <a:lnTo>
                    <a:pt x="948" y="576"/>
                  </a:lnTo>
                  <a:lnTo>
                    <a:pt x="950" y="574"/>
                  </a:lnTo>
                  <a:lnTo>
                    <a:pt x="954" y="572"/>
                  </a:lnTo>
                  <a:lnTo>
                    <a:pt x="956" y="570"/>
                  </a:lnTo>
                  <a:lnTo>
                    <a:pt x="958" y="570"/>
                  </a:lnTo>
                  <a:lnTo>
                    <a:pt x="966" y="570"/>
                  </a:lnTo>
                  <a:lnTo>
                    <a:pt x="972" y="570"/>
                  </a:lnTo>
                  <a:lnTo>
                    <a:pt x="976" y="572"/>
                  </a:lnTo>
                  <a:lnTo>
                    <a:pt x="982" y="576"/>
                  </a:lnTo>
                  <a:lnTo>
                    <a:pt x="984" y="576"/>
                  </a:lnTo>
                  <a:lnTo>
                    <a:pt x="986" y="580"/>
                  </a:lnTo>
                  <a:lnTo>
                    <a:pt x="988" y="582"/>
                  </a:lnTo>
                  <a:lnTo>
                    <a:pt x="992" y="584"/>
                  </a:lnTo>
                  <a:lnTo>
                    <a:pt x="1000" y="584"/>
                  </a:lnTo>
                  <a:lnTo>
                    <a:pt x="1006" y="584"/>
                  </a:lnTo>
                  <a:lnTo>
                    <a:pt x="1012" y="584"/>
                  </a:lnTo>
                  <a:lnTo>
                    <a:pt x="1010" y="572"/>
                  </a:lnTo>
                  <a:lnTo>
                    <a:pt x="1006" y="558"/>
                  </a:lnTo>
                  <a:lnTo>
                    <a:pt x="998" y="548"/>
                  </a:lnTo>
                  <a:lnTo>
                    <a:pt x="994" y="546"/>
                  </a:lnTo>
                  <a:lnTo>
                    <a:pt x="988" y="542"/>
                  </a:lnTo>
                  <a:lnTo>
                    <a:pt x="984" y="540"/>
                  </a:lnTo>
                  <a:lnTo>
                    <a:pt x="982" y="534"/>
                  </a:lnTo>
                  <a:lnTo>
                    <a:pt x="980" y="530"/>
                  </a:lnTo>
                  <a:lnTo>
                    <a:pt x="978" y="524"/>
                  </a:lnTo>
                  <a:lnTo>
                    <a:pt x="976" y="518"/>
                  </a:lnTo>
                  <a:lnTo>
                    <a:pt x="974" y="514"/>
                  </a:lnTo>
                  <a:lnTo>
                    <a:pt x="970" y="510"/>
                  </a:lnTo>
                  <a:lnTo>
                    <a:pt x="966" y="508"/>
                  </a:lnTo>
                  <a:lnTo>
                    <a:pt x="962" y="506"/>
                  </a:lnTo>
                  <a:lnTo>
                    <a:pt x="952" y="502"/>
                  </a:lnTo>
                  <a:lnTo>
                    <a:pt x="944" y="496"/>
                  </a:lnTo>
                  <a:lnTo>
                    <a:pt x="936" y="492"/>
                  </a:lnTo>
                  <a:lnTo>
                    <a:pt x="934" y="490"/>
                  </a:lnTo>
                  <a:lnTo>
                    <a:pt x="932" y="488"/>
                  </a:lnTo>
                  <a:lnTo>
                    <a:pt x="922" y="480"/>
                  </a:lnTo>
                  <a:lnTo>
                    <a:pt x="914" y="472"/>
                  </a:lnTo>
                  <a:lnTo>
                    <a:pt x="906" y="462"/>
                  </a:lnTo>
                  <a:lnTo>
                    <a:pt x="896" y="444"/>
                  </a:lnTo>
                  <a:lnTo>
                    <a:pt x="888" y="422"/>
                  </a:lnTo>
                  <a:lnTo>
                    <a:pt x="880" y="404"/>
                  </a:lnTo>
                  <a:lnTo>
                    <a:pt x="876" y="410"/>
                  </a:lnTo>
                  <a:lnTo>
                    <a:pt x="874" y="414"/>
                  </a:lnTo>
                  <a:lnTo>
                    <a:pt x="870" y="416"/>
                  </a:lnTo>
                  <a:lnTo>
                    <a:pt x="868" y="420"/>
                  </a:lnTo>
                  <a:lnTo>
                    <a:pt x="866" y="426"/>
                  </a:lnTo>
                  <a:lnTo>
                    <a:pt x="866" y="432"/>
                  </a:lnTo>
                  <a:lnTo>
                    <a:pt x="860" y="434"/>
                  </a:lnTo>
                  <a:lnTo>
                    <a:pt x="852" y="434"/>
                  </a:lnTo>
                  <a:lnTo>
                    <a:pt x="846" y="434"/>
                  </a:lnTo>
                  <a:lnTo>
                    <a:pt x="840" y="432"/>
                  </a:lnTo>
                  <a:lnTo>
                    <a:pt x="838" y="416"/>
                  </a:lnTo>
                  <a:lnTo>
                    <a:pt x="830" y="404"/>
                  </a:lnTo>
                  <a:lnTo>
                    <a:pt x="818" y="396"/>
                  </a:lnTo>
                  <a:lnTo>
                    <a:pt x="804" y="394"/>
                  </a:lnTo>
                  <a:lnTo>
                    <a:pt x="790" y="396"/>
                  </a:lnTo>
                  <a:lnTo>
                    <a:pt x="778" y="402"/>
                  </a:lnTo>
                  <a:lnTo>
                    <a:pt x="770" y="412"/>
                  </a:lnTo>
                  <a:lnTo>
                    <a:pt x="770" y="428"/>
                  </a:lnTo>
                  <a:lnTo>
                    <a:pt x="784" y="432"/>
                  </a:lnTo>
                  <a:lnTo>
                    <a:pt x="792" y="442"/>
                  </a:lnTo>
                  <a:lnTo>
                    <a:pt x="794" y="454"/>
                  </a:lnTo>
                  <a:lnTo>
                    <a:pt x="790" y="466"/>
                  </a:lnTo>
                  <a:lnTo>
                    <a:pt x="782" y="478"/>
                  </a:lnTo>
                  <a:lnTo>
                    <a:pt x="770" y="484"/>
                  </a:lnTo>
                  <a:lnTo>
                    <a:pt x="770" y="508"/>
                  </a:lnTo>
                  <a:lnTo>
                    <a:pt x="768" y="532"/>
                  </a:lnTo>
                  <a:lnTo>
                    <a:pt x="756" y="532"/>
                  </a:lnTo>
                  <a:lnTo>
                    <a:pt x="740" y="524"/>
                  </a:lnTo>
                  <a:lnTo>
                    <a:pt x="720" y="512"/>
                  </a:lnTo>
                  <a:lnTo>
                    <a:pt x="700" y="496"/>
                  </a:lnTo>
                  <a:lnTo>
                    <a:pt x="680" y="478"/>
                  </a:lnTo>
                  <a:lnTo>
                    <a:pt x="662" y="460"/>
                  </a:lnTo>
                  <a:lnTo>
                    <a:pt x="646" y="444"/>
                  </a:lnTo>
                  <a:lnTo>
                    <a:pt x="636" y="434"/>
                  </a:lnTo>
                  <a:lnTo>
                    <a:pt x="622" y="422"/>
                  </a:lnTo>
                  <a:lnTo>
                    <a:pt x="614" y="414"/>
                  </a:lnTo>
                  <a:lnTo>
                    <a:pt x="610" y="408"/>
                  </a:lnTo>
                  <a:lnTo>
                    <a:pt x="612" y="402"/>
                  </a:lnTo>
                  <a:lnTo>
                    <a:pt x="620" y="392"/>
                  </a:lnTo>
                  <a:lnTo>
                    <a:pt x="634" y="378"/>
                  </a:lnTo>
                  <a:lnTo>
                    <a:pt x="646" y="368"/>
                  </a:lnTo>
                  <a:lnTo>
                    <a:pt x="660" y="354"/>
                  </a:lnTo>
                  <a:lnTo>
                    <a:pt x="676" y="342"/>
                  </a:lnTo>
                  <a:lnTo>
                    <a:pt x="690" y="336"/>
                  </a:lnTo>
                  <a:lnTo>
                    <a:pt x="690" y="352"/>
                  </a:lnTo>
                  <a:lnTo>
                    <a:pt x="696" y="362"/>
                  </a:lnTo>
                  <a:lnTo>
                    <a:pt x="704" y="368"/>
                  </a:lnTo>
                  <a:lnTo>
                    <a:pt x="718" y="368"/>
                  </a:lnTo>
                  <a:lnTo>
                    <a:pt x="732" y="362"/>
                  </a:lnTo>
                  <a:lnTo>
                    <a:pt x="714" y="344"/>
                  </a:lnTo>
                  <a:lnTo>
                    <a:pt x="700" y="322"/>
                  </a:lnTo>
                  <a:lnTo>
                    <a:pt x="716" y="320"/>
                  </a:lnTo>
                  <a:lnTo>
                    <a:pt x="724" y="316"/>
                  </a:lnTo>
                  <a:lnTo>
                    <a:pt x="730" y="306"/>
                  </a:lnTo>
                  <a:lnTo>
                    <a:pt x="730" y="296"/>
                  </a:lnTo>
                  <a:lnTo>
                    <a:pt x="730" y="284"/>
                  </a:lnTo>
                  <a:lnTo>
                    <a:pt x="730" y="270"/>
                  </a:lnTo>
                  <a:lnTo>
                    <a:pt x="732" y="258"/>
                  </a:lnTo>
                  <a:lnTo>
                    <a:pt x="726" y="254"/>
                  </a:lnTo>
                  <a:lnTo>
                    <a:pt x="722" y="250"/>
                  </a:lnTo>
                  <a:lnTo>
                    <a:pt x="718" y="248"/>
                  </a:lnTo>
                  <a:lnTo>
                    <a:pt x="714" y="244"/>
                  </a:lnTo>
                  <a:lnTo>
                    <a:pt x="736" y="240"/>
                  </a:lnTo>
                  <a:lnTo>
                    <a:pt x="756" y="236"/>
                  </a:lnTo>
                  <a:lnTo>
                    <a:pt x="778" y="234"/>
                  </a:lnTo>
                  <a:lnTo>
                    <a:pt x="778" y="248"/>
                  </a:lnTo>
                  <a:lnTo>
                    <a:pt x="784" y="258"/>
                  </a:lnTo>
                  <a:lnTo>
                    <a:pt x="792" y="266"/>
                  </a:lnTo>
                  <a:lnTo>
                    <a:pt x="802" y="272"/>
                  </a:lnTo>
                  <a:lnTo>
                    <a:pt x="812" y="282"/>
                  </a:lnTo>
                  <a:lnTo>
                    <a:pt x="820" y="292"/>
                  </a:lnTo>
                  <a:lnTo>
                    <a:pt x="824" y="304"/>
                  </a:lnTo>
                  <a:lnTo>
                    <a:pt x="824" y="322"/>
                  </a:lnTo>
                  <a:lnTo>
                    <a:pt x="806" y="324"/>
                  </a:lnTo>
                  <a:lnTo>
                    <a:pt x="788" y="330"/>
                  </a:lnTo>
                  <a:lnTo>
                    <a:pt x="774" y="340"/>
                  </a:lnTo>
                  <a:lnTo>
                    <a:pt x="788" y="350"/>
                  </a:lnTo>
                  <a:lnTo>
                    <a:pt x="808" y="362"/>
                  </a:lnTo>
                  <a:lnTo>
                    <a:pt x="828" y="372"/>
                  </a:lnTo>
                  <a:lnTo>
                    <a:pt x="848" y="378"/>
                  </a:lnTo>
                  <a:lnTo>
                    <a:pt x="866" y="376"/>
                  </a:lnTo>
                  <a:lnTo>
                    <a:pt x="860" y="374"/>
                  </a:lnTo>
                  <a:lnTo>
                    <a:pt x="852" y="370"/>
                  </a:lnTo>
                  <a:lnTo>
                    <a:pt x="844" y="368"/>
                  </a:lnTo>
                  <a:lnTo>
                    <a:pt x="856" y="370"/>
                  </a:lnTo>
                  <a:lnTo>
                    <a:pt x="868" y="368"/>
                  </a:lnTo>
                  <a:lnTo>
                    <a:pt x="880" y="368"/>
                  </a:lnTo>
                  <a:lnTo>
                    <a:pt x="880" y="358"/>
                  </a:lnTo>
                  <a:lnTo>
                    <a:pt x="876" y="350"/>
                  </a:lnTo>
                  <a:lnTo>
                    <a:pt x="872" y="342"/>
                  </a:lnTo>
                  <a:lnTo>
                    <a:pt x="892" y="346"/>
                  </a:lnTo>
                  <a:lnTo>
                    <a:pt x="912" y="340"/>
                  </a:lnTo>
                  <a:lnTo>
                    <a:pt x="904" y="318"/>
                  </a:lnTo>
                  <a:lnTo>
                    <a:pt x="896" y="306"/>
                  </a:lnTo>
                  <a:lnTo>
                    <a:pt x="886" y="298"/>
                  </a:lnTo>
                  <a:lnTo>
                    <a:pt x="874" y="290"/>
                  </a:lnTo>
                  <a:lnTo>
                    <a:pt x="856" y="280"/>
                  </a:lnTo>
                  <a:lnTo>
                    <a:pt x="844" y="272"/>
                  </a:lnTo>
                  <a:lnTo>
                    <a:pt x="836" y="262"/>
                  </a:lnTo>
                  <a:lnTo>
                    <a:pt x="828" y="256"/>
                  </a:lnTo>
                  <a:lnTo>
                    <a:pt x="816" y="250"/>
                  </a:lnTo>
                  <a:lnTo>
                    <a:pt x="798" y="248"/>
                  </a:lnTo>
                  <a:lnTo>
                    <a:pt x="794" y="228"/>
                  </a:lnTo>
                  <a:lnTo>
                    <a:pt x="784" y="216"/>
                  </a:lnTo>
                  <a:lnTo>
                    <a:pt x="770" y="208"/>
                  </a:lnTo>
                  <a:lnTo>
                    <a:pt x="752" y="202"/>
                  </a:lnTo>
                  <a:lnTo>
                    <a:pt x="732" y="200"/>
                  </a:lnTo>
                  <a:lnTo>
                    <a:pt x="712" y="198"/>
                  </a:lnTo>
                  <a:lnTo>
                    <a:pt x="694" y="196"/>
                  </a:lnTo>
                  <a:lnTo>
                    <a:pt x="678" y="192"/>
                  </a:lnTo>
                  <a:lnTo>
                    <a:pt x="696" y="194"/>
                  </a:lnTo>
                  <a:lnTo>
                    <a:pt x="716" y="194"/>
                  </a:lnTo>
                  <a:lnTo>
                    <a:pt x="734" y="188"/>
                  </a:lnTo>
                  <a:lnTo>
                    <a:pt x="748" y="178"/>
                  </a:lnTo>
                  <a:lnTo>
                    <a:pt x="728" y="170"/>
                  </a:lnTo>
                  <a:lnTo>
                    <a:pt x="708" y="164"/>
                  </a:lnTo>
                  <a:lnTo>
                    <a:pt x="688" y="160"/>
                  </a:lnTo>
                  <a:lnTo>
                    <a:pt x="702" y="158"/>
                  </a:lnTo>
                  <a:lnTo>
                    <a:pt x="718" y="156"/>
                  </a:lnTo>
                  <a:lnTo>
                    <a:pt x="730" y="150"/>
                  </a:lnTo>
                  <a:lnTo>
                    <a:pt x="738" y="138"/>
                  </a:lnTo>
                  <a:lnTo>
                    <a:pt x="750" y="142"/>
                  </a:lnTo>
                  <a:lnTo>
                    <a:pt x="764" y="144"/>
                  </a:lnTo>
                  <a:lnTo>
                    <a:pt x="778" y="146"/>
                  </a:lnTo>
                  <a:lnTo>
                    <a:pt x="780" y="128"/>
                  </a:lnTo>
                  <a:lnTo>
                    <a:pt x="788" y="112"/>
                  </a:lnTo>
                  <a:lnTo>
                    <a:pt x="802" y="98"/>
                  </a:lnTo>
                  <a:lnTo>
                    <a:pt x="818" y="88"/>
                  </a:lnTo>
                  <a:lnTo>
                    <a:pt x="834" y="78"/>
                  </a:lnTo>
                  <a:lnTo>
                    <a:pt x="854" y="68"/>
                  </a:lnTo>
                  <a:lnTo>
                    <a:pt x="868" y="62"/>
                  </a:lnTo>
                  <a:lnTo>
                    <a:pt x="882" y="66"/>
                  </a:lnTo>
                  <a:lnTo>
                    <a:pt x="894" y="74"/>
                  </a:lnTo>
                  <a:lnTo>
                    <a:pt x="908" y="90"/>
                  </a:lnTo>
                  <a:lnTo>
                    <a:pt x="880" y="92"/>
                  </a:lnTo>
                  <a:lnTo>
                    <a:pt x="858" y="96"/>
                  </a:lnTo>
                  <a:lnTo>
                    <a:pt x="842" y="102"/>
                  </a:lnTo>
                  <a:lnTo>
                    <a:pt x="834" y="112"/>
                  </a:lnTo>
                  <a:lnTo>
                    <a:pt x="832" y="120"/>
                  </a:lnTo>
                  <a:lnTo>
                    <a:pt x="838" y="130"/>
                  </a:lnTo>
                  <a:lnTo>
                    <a:pt x="856" y="136"/>
                  </a:lnTo>
                  <a:lnTo>
                    <a:pt x="884" y="142"/>
                  </a:lnTo>
                  <a:lnTo>
                    <a:pt x="904" y="144"/>
                  </a:lnTo>
                  <a:lnTo>
                    <a:pt x="922" y="148"/>
                  </a:lnTo>
                  <a:lnTo>
                    <a:pt x="940" y="156"/>
                  </a:lnTo>
                  <a:lnTo>
                    <a:pt x="954" y="170"/>
                  </a:lnTo>
                  <a:lnTo>
                    <a:pt x="960" y="182"/>
                  </a:lnTo>
                  <a:lnTo>
                    <a:pt x="964" y="196"/>
                  </a:lnTo>
                  <a:lnTo>
                    <a:pt x="968" y="208"/>
                  </a:lnTo>
                  <a:lnTo>
                    <a:pt x="972" y="220"/>
                  </a:lnTo>
                  <a:lnTo>
                    <a:pt x="978" y="228"/>
                  </a:lnTo>
                  <a:lnTo>
                    <a:pt x="988" y="234"/>
                  </a:lnTo>
                  <a:lnTo>
                    <a:pt x="1004" y="236"/>
                  </a:lnTo>
                  <a:lnTo>
                    <a:pt x="1010" y="246"/>
                  </a:lnTo>
                  <a:lnTo>
                    <a:pt x="1014" y="260"/>
                  </a:lnTo>
                  <a:lnTo>
                    <a:pt x="1018" y="272"/>
                  </a:lnTo>
                  <a:lnTo>
                    <a:pt x="1018" y="284"/>
                  </a:lnTo>
                  <a:lnTo>
                    <a:pt x="1014" y="294"/>
                  </a:lnTo>
                  <a:lnTo>
                    <a:pt x="1006" y="300"/>
                  </a:lnTo>
                  <a:lnTo>
                    <a:pt x="990" y="304"/>
                  </a:lnTo>
                  <a:lnTo>
                    <a:pt x="994" y="324"/>
                  </a:lnTo>
                  <a:lnTo>
                    <a:pt x="998" y="346"/>
                  </a:lnTo>
                  <a:lnTo>
                    <a:pt x="1004" y="368"/>
                  </a:lnTo>
                  <a:lnTo>
                    <a:pt x="1014" y="388"/>
                  </a:lnTo>
                  <a:lnTo>
                    <a:pt x="1026" y="406"/>
                  </a:lnTo>
                  <a:lnTo>
                    <a:pt x="1044" y="416"/>
                  </a:lnTo>
                  <a:lnTo>
                    <a:pt x="1064" y="418"/>
                  </a:lnTo>
                  <a:lnTo>
                    <a:pt x="1080" y="388"/>
                  </a:lnTo>
                  <a:lnTo>
                    <a:pt x="1094" y="360"/>
                  </a:lnTo>
                  <a:lnTo>
                    <a:pt x="1110" y="334"/>
                  </a:lnTo>
                  <a:lnTo>
                    <a:pt x="1132" y="312"/>
                  </a:lnTo>
                  <a:lnTo>
                    <a:pt x="1144" y="308"/>
                  </a:lnTo>
                  <a:lnTo>
                    <a:pt x="1154" y="308"/>
                  </a:lnTo>
                  <a:lnTo>
                    <a:pt x="1164" y="302"/>
                  </a:lnTo>
                  <a:lnTo>
                    <a:pt x="1172" y="292"/>
                  </a:lnTo>
                  <a:lnTo>
                    <a:pt x="1176" y="278"/>
                  </a:lnTo>
                  <a:lnTo>
                    <a:pt x="1184" y="268"/>
                  </a:lnTo>
                  <a:lnTo>
                    <a:pt x="1200" y="260"/>
                  </a:lnTo>
                  <a:lnTo>
                    <a:pt x="1216" y="258"/>
                  </a:lnTo>
                  <a:lnTo>
                    <a:pt x="1234" y="256"/>
                  </a:lnTo>
                  <a:lnTo>
                    <a:pt x="1250" y="252"/>
                  </a:lnTo>
                  <a:lnTo>
                    <a:pt x="1264" y="244"/>
                  </a:lnTo>
                  <a:lnTo>
                    <a:pt x="1254" y="230"/>
                  </a:lnTo>
                  <a:lnTo>
                    <a:pt x="1250" y="216"/>
                  </a:lnTo>
                  <a:lnTo>
                    <a:pt x="1252" y="202"/>
                  </a:lnTo>
                  <a:lnTo>
                    <a:pt x="1262" y="190"/>
                  </a:lnTo>
                  <a:lnTo>
                    <a:pt x="1276" y="182"/>
                  </a:lnTo>
                  <a:lnTo>
                    <a:pt x="1274" y="164"/>
                  </a:lnTo>
                  <a:lnTo>
                    <a:pt x="1270" y="142"/>
                  </a:lnTo>
                  <a:lnTo>
                    <a:pt x="1268" y="120"/>
                  </a:lnTo>
                  <a:lnTo>
                    <a:pt x="1266" y="98"/>
                  </a:lnTo>
                  <a:lnTo>
                    <a:pt x="1270" y="78"/>
                  </a:lnTo>
                  <a:lnTo>
                    <a:pt x="1280" y="64"/>
                  </a:lnTo>
                  <a:lnTo>
                    <a:pt x="1258" y="66"/>
                  </a:lnTo>
                  <a:lnTo>
                    <a:pt x="1236" y="68"/>
                  </a:lnTo>
                  <a:lnTo>
                    <a:pt x="1214" y="64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1" name="Freeform 89"/>
            <p:cNvSpPr>
              <a:spLocks/>
            </p:cNvSpPr>
            <p:nvPr/>
          </p:nvSpPr>
          <p:spPr bwMode="gray">
            <a:xfrm>
              <a:off x="2477387" y="3760324"/>
              <a:ext cx="385880" cy="176953"/>
            </a:xfrm>
            <a:custGeom>
              <a:avLst/>
              <a:gdLst>
                <a:gd name="T0" fmla="*/ 160 w 160"/>
                <a:gd name="T1" fmla="*/ 72 h 72"/>
                <a:gd name="T2" fmla="*/ 148 w 160"/>
                <a:gd name="T3" fmla="*/ 68 h 72"/>
                <a:gd name="T4" fmla="*/ 136 w 160"/>
                <a:gd name="T5" fmla="*/ 68 h 72"/>
                <a:gd name="T6" fmla="*/ 122 w 160"/>
                <a:gd name="T7" fmla="*/ 66 h 72"/>
                <a:gd name="T8" fmla="*/ 108 w 160"/>
                <a:gd name="T9" fmla="*/ 62 h 72"/>
                <a:gd name="T10" fmla="*/ 98 w 160"/>
                <a:gd name="T11" fmla="*/ 58 h 72"/>
                <a:gd name="T12" fmla="*/ 90 w 160"/>
                <a:gd name="T13" fmla="*/ 50 h 72"/>
                <a:gd name="T14" fmla="*/ 90 w 160"/>
                <a:gd name="T15" fmla="*/ 36 h 72"/>
                <a:gd name="T16" fmla="*/ 68 w 160"/>
                <a:gd name="T17" fmla="*/ 36 h 72"/>
                <a:gd name="T18" fmla="*/ 52 w 160"/>
                <a:gd name="T19" fmla="*/ 32 h 72"/>
                <a:gd name="T20" fmla="*/ 36 w 160"/>
                <a:gd name="T21" fmla="*/ 26 h 72"/>
                <a:gd name="T22" fmla="*/ 20 w 160"/>
                <a:gd name="T23" fmla="*/ 20 h 72"/>
                <a:gd name="T24" fmla="*/ 0 w 160"/>
                <a:gd name="T25" fmla="*/ 16 h 72"/>
                <a:gd name="T26" fmla="*/ 0 w 160"/>
                <a:gd name="T27" fmla="*/ 14 h 72"/>
                <a:gd name="T28" fmla="*/ 0 w 160"/>
                <a:gd name="T29" fmla="*/ 10 h 72"/>
                <a:gd name="T30" fmla="*/ 0 w 160"/>
                <a:gd name="T31" fmla="*/ 6 h 72"/>
                <a:gd name="T32" fmla="*/ 0 w 160"/>
                <a:gd name="T33" fmla="*/ 4 h 72"/>
                <a:gd name="T34" fmla="*/ 20 w 160"/>
                <a:gd name="T35" fmla="*/ 0 h 72"/>
                <a:gd name="T36" fmla="*/ 44 w 160"/>
                <a:gd name="T37" fmla="*/ 2 h 72"/>
                <a:gd name="T38" fmla="*/ 66 w 160"/>
                <a:gd name="T39" fmla="*/ 10 h 72"/>
                <a:gd name="T40" fmla="*/ 86 w 160"/>
                <a:gd name="T41" fmla="*/ 18 h 72"/>
                <a:gd name="T42" fmla="*/ 100 w 160"/>
                <a:gd name="T43" fmla="*/ 20 h 72"/>
                <a:gd name="T44" fmla="*/ 114 w 160"/>
                <a:gd name="T45" fmla="*/ 24 h 72"/>
                <a:gd name="T46" fmla="*/ 128 w 160"/>
                <a:gd name="T47" fmla="*/ 30 h 72"/>
                <a:gd name="T48" fmla="*/ 142 w 160"/>
                <a:gd name="T49" fmla="*/ 36 h 72"/>
                <a:gd name="T50" fmla="*/ 150 w 160"/>
                <a:gd name="T51" fmla="*/ 44 h 72"/>
                <a:gd name="T52" fmla="*/ 154 w 160"/>
                <a:gd name="T53" fmla="*/ 56 h 72"/>
                <a:gd name="T54" fmla="*/ 152 w 160"/>
                <a:gd name="T55" fmla="*/ 72 h 72"/>
                <a:gd name="T56" fmla="*/ 160 w 160"/>
                <a:gd name="T57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60" h="72">
                  <a:moveTo>
                    <a:pt x="160" y="72"/>
                  </a:moveTo>
                  <a:lnTo>
                    <a:pt x="148" y="68"/>
                  </a:lnTo>
                  <a:lnTo>
                    <a:pt x="136" y="68"/>
                  </a:lnTo>
                  <a:lnTo>
                    <a:pt x="122" y="66"/>
                  </a:lnTo>
                  <a:lnTo>
                    <a:pt x="108" y="62"/>
                  </a:lnTo>
                  <a:lnTo>
                    <a:pt x="98" y="58"/>
                  </a:lnTo>
                  <a:lnTo>
                    <a:pt x="90" y="50"/>
                  </a:lnTo>
                  <a:lnTo>
                    <a:pt x="90" y="36"/>
                  </a:lnTo>
                  <a:lnTo>
                    <a:pt x="68" y="36"/>
                  </a:lnTo>
                  <a:lnTo>
                    <a:pt x="52" y="32"/>
                  </a:lnTo>
                  <a:lnTo>
                    <a:pt x="36" y="26"/>
                  </a:lnTo>
                  <a:lnTo>
                    <a:pt x="20" y="20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44" y="2"/>
                  </a:lnTo>
                  <a:lnTo>
                    <a:pt x="66" y="10"/>
                  </a:lnTo>
                  <a:lnTo>
                    <a:pt x="86" y="18"/>
                  </a:lnTo>
                  <a:lnTo>
                    <a:pt x="100" y="20"/>
                  </a:lnTo>
                  <a:lnTo>
                    <a:pt x="114" y="24"/>
                  </a:lnTo>
                  <a:lnTo>
                    <a:pt x="128" y="30"/>
                  </a:lnTo>
                  <a:lnTo>
                    <a:pt x="142" y="36"/>
                  </a:lnTo>
                  <a:lnTo>
                    <a:pt x="150" y="44"/>
                  </a:lnTo>
                  <a:lnTo>
                    <a:pt x="154" y="56"/>
                  </a:lnTo>
                  <a:lnTo>
                    <a:pt x="152" y="72"/>
                  </a:lnTo>
                  <a:lnTo>
                    <a:pt x="160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2" name="Freeform 90"/>
            <p:cNvSpPr>
              <a:spLocks/>
            </p:cNvSpPr>
            <p:nvPr/>
          </p:nvSpPr>
          <p:spPr bwMode="gray">
            <a:xfrm>
              <a:off x="2477387" y="3760324"/>
              <a:ext cx="385880" cy="176953"/>
            </a:xfrm>
            <a:custGeom>
              <a:avLst/>
              <a:gdLst>
                <a:gd name="T0" fmla="*/ 160 w 160"/>
                <a:gd name="T1" fmla="*/ 72 h 72"/>
                <a:gd name="T2" fmla="*/ 148 w 160"/>
                <a:gd name="T3" fmla="*/ 68 h 72"/>
                <a:gd name="T4" fmla="*/ 136 w 160"/>
                <a:gd name="T5" fmla="*/ 68 h 72"/>
                <a:gd name="T6" fmla="*/ 122 w 160"/>
                <a:gd name="T7" fmla="*/ 66 h 72"/>
                <a:gd name="T8" fmla="*/ 108 w 160"/>
                <a:gd name="T9" fmla="*/ 62 h 72"/>
                <a:gd name="T10" fmla="*/ 98 w 160"/>
                <a:gd name="T11" fmla="*/ 58 h 72"/>
                <a:gd name="T12" fmla="*/ 90 w 160"/>
                <a:gd name="T13" fmla="*/ 50 h 72"/>
                <a:gd name="T14" fmla="*/ 90 w 160"/>
                <a:gd name="T15" fmla="*/ 36 h 72"/>
                <a:gd name="T16" fmla="*/ 68 w 160"/>
                <a:gd name="T17" fmla="*/ 36 h 72"/>
                <a:gd name="T18" fmla="*/ 52 w 160"/>
                <a:gd name="T19" fmla="*/ 32 h 72"/>
                <a:gd name="T20" fmla="*/ 36 w 160"/>
                <a:gd name="T21" fmla="*/ 26 h 72"/>
                <a:gd name="T22" fmla="*/ 20 w 160"/>
                <a:gd name="T23" fmla="*/ 20 h 72"/>
                <a:gd name="T24" fmla="*/ 0 w 160"/>
                <a:gd name="T25" fmla="*/ 16 h 72"/>
                <a:gd name="T26" fmla="*/ 0 w 160"/>
                <a:gd name="T27" fmla="*/ 14 h 72"/>
                <a:gd name="T28" fmla="*/ 0 w 160"/>
                <a:gd name="T29" fmla="*/ 10 h 72"/>
                <a:gd name="T30" fmla="*/ 0 w 160"/>
                <a:gd name="T31" fmla="*/ 6 h 72"/>
                <a:gd name="T32" fmla="*/ 0 w 160"/>
                <a:gd name="T33" fmla="*/ 4 h 72"/>
                <a:gd name="T34" fmla="*/ 20 w 160"/>
                <a:gd name="T35" fmla="*/ 0 h 72"/>
                <a:gd name="T36" fmla="*/ 44 w 160"/>
                <a:gd name="T37" fmla="*/ 2 h 72"/>
                <a:gd name="T38" fmla="*/ 66 w 160"/>
                <a:gd name="T39" fmla="*/ 10 h 72"/>
                <a:gd name="T40" fmla="*/ 86 w 160"/>
                <a:gd name="T41" fmla="*/ 18 h 72"/>
                <a:gd name="T42" fmla="*/ 100 w 160"/>
                <a:gd name="T43" fmla="*/ 20 h 72"/>
                <a:gd name="T44" fmla="*/ 114 w 160"/>
                <a:gd name="T45" fmla="*/ 24 h 72"/>
                <a:gd name="T46" fmla="*/ 128 w 160"/>
                <a:gd name="T47" fmla="*/ 30 h 72"/>
                <a:gd name="T48" fmla="*/ 142 w 160"/>
                <a:gd name="T49" fmla="*/ 36 h 72"/>
                <a:gd name="T50" fmla="*/ 150 w 160"/>
                <a:gd name="T51" fmla="*/ 44 h 72"/>
                <a:gd name="T52" fmla="*/ 154 w 160"/>
                <a:gd name="T53" fmla="*/ 56 h 72"/>
                <a:gd name="T54" fmla="*/ 152 w 160"/>
                <a:gd name="T55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60" h="72">
                  <a:moveTo>
                    <a:pt x="160" y="72"/>
                  </a:moveTo>
                  <a:lnTo>
                    <a:pt x="148" y="68"/>
                  </a:lnTo>
                  <a:lnTo>
                    <a:pt x="136" y="68"/>
                  </a:lnTo>
                  <a:lnTo>
                    <a:pt x="122" y="66"/>
                  </a:lnTo>
                  <a:lnTo>
                    <a:pt x="108" y="62"/>
                  </a:lnTo>
                  <a:lnTo>
                    <a:pt x="98" y="58"/>
                  </a:lnTo>
                  <a:lnTo>
                    <a:pt x="90" y="50"/>
                  </a:lnTo>
                  <a:lnTo>
                    <a:pt x="90" y="36"/>
                  </a:lnTo>
                  <a:lnTo>
                    <a:pt x="68" y="36"/>
                  </a:lnTo>
                  <a:lnTo>
                    <a:pt x="52" y="32"/>
                  </a:lnTo>
                  <a:lnTo>
                    <a:pt x="36" y="26"/>
                  </a:lnTo>
                  <a:lnTo>
                    <a:pt x="20" y="20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0" y="6"/>
                  </a:lnTo>
                  <a:lnTo>
                    <a:pt x="0" y="4"/>
                  </a:lnTo>
                  <a:lnTo>
                    <a:pt x="20" y="0"/>
                  </a:lnTo>
                  <a:lnTo>
                    <a:pt x="44" y="2"/>
                  </a:lnTo>
                  <a:lnTo>
                    <a:pt x="66" y="10"/>
                  </a:lnTo>
                  <a:lnTo>
                    <a:pt x="86" y="18"/>
                  </a:lnTo>
                  <a:lnTo>
                    <a:pt x="100" y="20"/>
                  </a:lnTo>
                  <a:lnTo>
                    <a:pt x="114" y="24"/>
                  </a:lnTo>
                  <a:lnTo>
                    <a:pt x="128" y="30"/>
                  </a:lnTo>
                  <a:lnTo>
                    <a:pt x="142" y="36"/>
                  </a:lnTo>
                  <a:lnTo>
                    <a:pt x="150" y="44"/>
                  </a:lnTo>
                  <a:lnTo>
                    <a:pt x="154" y="56"/>
                  </a:lnTo>
                  <a:lnTo>
                    <a:pt x="152" y="72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6" name="Freeform 91"/>
            <p:cNvSpPr>
              <a:spLocks/>
            </p:cNvSpPr>
            <p:nvPr/>
          </p:nvSpPr>
          <p:spPr bwMode="gray">
            <a:xfrm>
              <a:off x="3715880" y="2350063"/>
              <a:ext cx="281141" cy="171591"/>
            </a:xfrm>
            <a:custGeom>
              <a:avLst/>
              <a:gdLst>
                <a:gd name="T0" fmla="*/ 92 w 116"/>
                <a:gd name="T1" fmla="*/ 64 h 70"/>
                <a:gd name="T2" fmla="*/ 68 w 116"/>
                <a:gd name="T3" fmla="*/ 70 h 70"/>
                <a:gd name="T4" fmla="*/ 46 w 116"/>
                <a:gd name="T5" fmla="*/ 70 h 70"/>
                <a:gd name="T6" fmla="*/ 38 w 116"/>
                <a:gd name="T7" fmla="*/ 48 h 70"/>
                <a:gd name="T8" fmla="*/ 36 w 116"/>
                <a:gd name="T9" fmla="*/ 24 h 70"/>
                <a:gd name="T10" fmla="*/ 24 w 116"/>
                <a:gd name="T11" fmla="*/ 24 h 70"/>
                <a:gd name="T12" fmla="*/ 12 w 116"/>
                <a:gd name="T13" fmla="*/ 22 h 70"/>
                <a:gd name="T14" fmla="*/ 0 w 116"/>
                <a:gd name="T15" fmla="*/ 22 h 70"/>
                <a:gd name="T16" fmla="*/ 6 w 116"/>
                <a:gd name="T17" fmla="*/ 10 h 70"/>
                <a:gd name="T18" fmla="*/ 14 w 116"/>
                <a:gd name="T19" fmla="*/ 2 h 70"/>
                <a:gd name="T20" fmla="*/ 26 w 116"/>
                <a:gd name="T21" fmla="*/ 0 h 70"/>
                <a:gd name="T22" fmla="*/ 40 w 116"/>
                <a:gd name="T23" fmla="*/ 2 h 70"/>
                <a:gd name="T24" fmla="*/ 52 w 116"/>
                <a:gd name="T25" fmla="*/ 6 h 70"/>
                <a:gd name="T26" fmla="*/ 66 w 116"/>
                <a:gd name="T27" fmla="*/ 12 h 70"/>
                <a:gd name="T28" fmla="*/ 76 w 116"/>
                <a:gd name="T29" fmla="*/ 18 h 70"/>
                <a:gd name="T30" fmla="*/ 82 w 116"/>
                <a:gd name="T31" fmla="*/ 22 h 70"/>
                <a:gd name="T32" fmla="*/ 88 w 116"/>
                <a:gd name="T33" fmla="*/ 24 h 70"/>
                <a:gd name="T34" fmla="*/ 96 w 116"/>
                <a:gd name="T35" fmla="*/ 24 h 70"/>
                <a:gd name="T36" fmla="*/ 102 w 116"/>
                <a:gd name="T37" fmla="*/ 26 h 70"/>
                <a:gd name="T38" fmla="*/ 110 w 116"/>
                <a:gd name="T39" fmla="*/ 28 h 70"/>
                <a:gd name="T40" fmla="*/ 114 w 116"/>
                <a:gd name="T41" fmla="*/ 34 h 70"/>
                <a:gd name="T42" fmla="*/ 116 w 116"/>
                <a:gd name="T43" fmla="*/ 46 h 70"/>
                <a:gd name="T44" fmla="*/ 110 w 116"/>
                <a:gd name="T45" fmla="*/ 60 h 70"/>
                <a:gd name="T46" fmla="*/ 100 w 116"/>
                <a:gd name="T47" fmla="*/ 68 h 70"/>
                <a:gd name="T48" fmla="*/ 82 w 116"/>
                <a:gd name="T49" fmla="*/ 70 h 70"/>
                <a:gd name="T50" fmla="*/ 92 w 116"/>
                <a:gd name="T51" fmla="*/ 6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6" h="70">
                  <a:moveTo>
                    <a:pt x="92" y="64"/>
                  </a:moveTo>
                  <a:lnTo>
                    <a:pt x="68" y="70"/>
                  </a:lnTo>
                  <a:lnTo>
                    <a:pt x="46" y="70"/>
                  </a:lnTo>
                  <a:lnTo>
                    <a:pt x="38" y="48"/>
                  </a:lnTo>
                  <a:lnTo>
                    <a:pt x="36" y="24"/>
                  </a:lnTo>
                  <a:lnTo>
                    <a:pt x="24" y="24"/>
                  </a:lnTo>
                  <a:lnTo>
                    <a:pt x="12" y="22"/>
                  </a:lnTo>
                  <a:lnTo>
                    <a:pt x="0" y="22"/>
                  </a:lnTo>
                  <a:lnTo>
                    <a:pt x="6" y="10"/>
                  </a:lnTo>
                  <a:lnTo>
                    <a:pt x="14" y="2"/>
                  </a:lnTo>
                  <a:lnTo>
                    <a:pt x="26" y="0"/>
                  </a:lnTo>
                  <a:lnTo>
                    <a:pt x="40" y="2"/>
                  </a:lnTo>
                  <a:lnTo>
                    <a:pt x="52" y="6"/>
                  </a:lnTo>
                  <a:lnTo>
                    <a:pt x="66" y="12"/>
                  </a:lnTo>
                  <a:lnTo>
                    <a:pt x="76" y="18"/>
                  </a:lnTo>
                  <a:lnTo>
                    <a:pt x="82" y="22"/>
                  </a:lnTo>
                  <a:lnTo>
                    <a:pt x="88" y="24"/>
                  </a:lnTo>
                  <a:lnTo>
                    <a:pt x="96" y="24"/>
                  </a:lnTo>
                  <a:lnTo>
                    <a:pt x="102" y="26"/>
                  </a:lnTo>
                  <a:lnTo>
                    <a:pt x="110" y="28"/>
                  </a:lnTo>
                  <a:lnTo>
                    <a:pt x="114" y="34"/>
                  </a:lnTo>
                  <a:lnTo>
                    <a:pt x="116" y="46"/>
                  </a:lnTo>
                  <a:lnTo>
                    <a:pt x="110" y="60"/>
                  </a:lnTo>
                  <a:lnTo>
                    <a:pt x="100" y="68"/>
                  </a:lnTo>
                  <a:lnTo>
                    <a:pt x="82" y="70"/>
                  </a:lnTo>
                  <a:lnTo>
                    <a:pt x="92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7" name="Freeform 92"/>
            <p:cNvSpPr>
              <a:spLocks/>
            </p:cNvSpPr>
            <p:nvPr/>
          </p:nvSpPr>
          <p:spPr bwMode="gray">
            <a:xfrm>
              <a:off x="3715880" y="2350063"/>
              <a:ext cx="281141" cy="171591"/>
            </a:xfrm>
            <a:custGeom>
              <a:avLst/>
              <a:gdLst>
                <a:gd name="T0" fmla="*/ 92 w 116"/>
                <a:gd name="T1" fmla="*/ 64 h 70"/>
                <a:gd name="T2" fmla="*/ 68 w 116"/>
                <a:gd name="T3" fmla="*/ 70 h 70"/>
                <a:gd name="T4" fmla="*/ 46 w 116"/>
                <a:gd name="T5" fmla="*/ 70 h 70"/>
                <a:gd name="T6" fmla="*/ 38 w 116"/>
                <a:gd name="T7" fmla="*/ 48 h 70"/>
                <a:gd name="T8" fmla="*/ 36 w 116"/>
                <a:gd name="T9" fmla="*/ 24 h 70"/>
                <a:gd name="T10" fmla="*/ 24 w 116"/>
                <a:gd name="T11" fmla="*/ 24 h 70"/>
                <a:gd name="T12" fmla="*/ 12 w 116"/>
                <a:gd name="T13" fmla="*/ 22 h 70"/>
                <a:gd name="T14" fmla="*/ 0 w 116"/>
                <a:gd name="T15" fmla="*/ 22 h 70"/>
                <a:gd name="T16" fmla="*/ 6 w 116"/>
                <a:gd name="T17" fmla="*/ 10 h 70"/>
                <a:gd name="T18" fmla="*/ 14 w 116"/>
                <a:gd name="T19" fmla="*/ 2 h 70"/>
                <a:gd name="T20" fmla="*/ 26 w 116"/>
                <a:gd name="T21" fmla="*/ 0 h 70"/>
                <a:gd name="T22" fmla="*/ 40 w 116"/>
                <a:gd name="T23" fmla="*/ 2 h 70"/>
                <a:gd name="T24" fmla="*/ 52 w 116"/>
                <a:gd name="T25" fmla="*/ 6 h 70"/>
                <a:gd name="T26" fmla="*/ 66 w 116"/>
                <a:gd name="T27" fmla="*/ 12 h 70"/>
                <a:gd name="T28" fmla="*/ 76 w 116"/>
                <a:gd name="T29" fmla="*/ 18 h 70"/>
                <a:gd name="T30" fmla="*/ 82 w 116"/>
                <a:gd name="T31" fmla="*/ 22 h 70"/>
                <a:gd name="T32" fmla="*/ 88 w 116"/>
                <a:gd name="T33" fmla="*/ 24 h 70"/>
                <a:gd name="T34" fmla="*/ 96 w 116"/>
                <a:gd name="T35" fmla="*/ 24 h 70"/>
                <a:gd name="T36" fmla="*/ 102 w 116"/>
                <a:gd name="T37" fmla="*/ 26 h 70"/>
                <a:gd name="T38" fmla="*/ 110 w 116"/>
                <a:gd name="T39" fmla="*/ 28 h 70"/>
                <a:gd name="T40" fmla="*/ 114 w 116"/>
                <a:gd name="T41" fmla="*/ 34 h 70"/>
                <a:gd name="T42" fmla="*/ 116 w 116"/>
                <a:gd name="T43" fmla="*/ 46 h 70"/>
                <a:gd name="T44" fmla="*/ 110 w 116"/>
                <a:gd name="T45" fmla="*/ 60 h 70"/>
                <a:gd name="T46" fmla="*/ 100 w 116"/>
                <a:gd name="T47" fmla="*/ 68 h 70"/>
                <a:gd name="T48" fmla="*/ 82 w 116"/>
                <a:gd name="T4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16" h="70">
                  <a:moveTo>
                    <a:pt x="92" y="64"/>
                  </a:moveTo>
                  <a:lnTo>
                    <a:pt x="68" y="70"/>
                  </a:lnTo>
                  <a:lnTo>
                    <a:pt x="46" y="70"/>
                  </a:lnTo>
                  <a:lnTo>
                    <a:pt x="38" y="48"/>
                  </a:lnTo>
                  <a:lnTo>
                    <a:pt x="36" y="24"/>
                  </a:lnTo>
                  <a:lnTo>
                    <a:pt x="24" y="24"/>
                  </a:lnTo>
                  <a:lnTo>
                    <a:pt x="12" y="22"/>
                  </a:lnTo>
                  <a:lnTo>
                    <a:pt x="0" y="22"/>
                  </a:lnTo>
                  <a:lnTo>
                    <a:pt x="6" y="10"/>
                  </a:lnTo>
                  <a:lnTo>
                    <a:pt x="14" y="2"/>
                  </a:lnTo>
                  <a:lnTo>
                    <a:pt x="26" y="0"/>
                  </a:lnTo>
                  <a:lnTo>
                    <a:pt x="40" y="2"/>
                  </a:lnTo>
                  <a:lnTo>
                    <a:pt x="52" y="6"/>
                  </a:lnTo>
                  <a:lnTo>
                    <a:pt x="66" y="12"/>
                  </a:lnTo>
                  <a:lnTo>
                    <a:pt x="76" y="18"/>
                  </a:lnTo>
                  <a:lnTo>
                    <a:pt x="82" y="22"/>
                  </a:lnTo>
                  <a:lnTo>
                    <a:pt x="88" y="24"/>
                  </a:lnTo>
                  <a:lnTo>
                    <a:pt x="96" y="24"/>
                  </a:lnTo>
                  <a:lnTo>
                    <a:pt x="102" y="26"/>
                  </a:lnTo>
                  <a:lnTo>
                    <a:pt x="110" y="28"/>
                  </a:lnTo>
                  <a:lnTo>
                    <a:pt x="114" y="34"/>
                  </a:lnTo>
                  <a:lnTo>
                    <a:pt x="116" y="46"/>
                  </a:lnTo>
                  <a:lnTo>
                    <a:pt x="110" y="60"/>
                  </a:lnTo>
                  <a:lnTo>
                    <a:pt x="100" y="68"/>
                  </a:lnTo>
                  <a:lnTo>
                    <a:pt x="82" y="7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8" name="Freeform 93"/>
            <p:cNvSpPr>
              <a:spLocks/>
            </p:cNvSpPr>
            <p:nvPr/>
          </p:nvSpPr>
          <p:spPr bwMode="gray">
            <a:xfrm>
              <a:off x="1619263" y="2055142"/>
              <a:ext cx="503482" cy="250236"/>
            </a:xfrm>
            <a:custGeom>
              <a:avLst/>
              <a:gdLst>
                <a:gd name="T0" fmla="*/ 198 w 208"/>
                <a:gd name="T1" fmla="*/ 96 h 102"/>
                <a:gd name="T2" fmla="*/ 188 w 208"/>
                <a:gd name="T3" fmla="*/ 96 h 102"/>
                <a:gd name="T4" fmla="*/ 178 w 208"/>
                <a:gd name="T5" fmla="*/ 92 h 102"/>
                <a:gd name="T6" fmla="*/ 174 w 208"/>
                <a:gd name="T7" fmla="*/ 88 h 102"/>
                <a:gd name="T8" fmla="*/ 164 w 208"/>
                <a:gd name="T9" fmla="*/ 84 h 102"/>
                <a:gd name="T10" fmla="*/ 158 w 208"/>
                <a:gd name="T11" fmla="*/ 84 h 102"/>
                <a:gd name="T12" fmla="*/ 154 w 208"/>
                <a:gd name="T13" fmla="*/ 90 h 102"/>
                <a:gd name="T14" fmla="*/ 150 w 208"/>
                <a:gd name="T15" fmla="*/ 96 h 102"/>
                <a:gd name="T16" fmla="*/ 132 w 208"/>
                <a:gd name="T17" fmla="*/ 102 h 102"/>
                <a:gd name="T18" fmla="*/ 96 w 208"/>
                <a:gd name="T19" fmla="*/ 96 h 102"/>
                <a:gd name="T20" fmla="*/ 74 w 208"/>
                <a:gd name="T21" fmla="*/ 74 h 102"/>
                <a:gd name="T22" fmla="*/ 98 w 208"/>
                <a:gd name="T23" fmla="*/ 78 h 102"/>
                <a:gd name="T24" fmla="*/ 120 w 208"/>
                <a:gd name="T25" fmla="*/ 70 h 102"/>
                <a:gd name="T26" fmla="*/ 88 w 208"/>
                <a:gd name="T27" fmla="*/ 64 h 102"/>
                <a:gd name="T28" fmla="*/ 62 w 208"/>
                <a:gd name="T29" fmla="*/ 56 h 102"/>
                <a:gd name="T30" fmla="*/ 60 w 208"/>
                <a:gd name="T31" fmla="*/ 36 h 102"/>
                <a:gd name="T32" fmla="*/ 80 w 208"/>
                <a:gd name="T33" fmla="*/ 26 h 102"/>
                <a:gd name="T34" fmla="*/ 66 w 208"/>
                <a:gd name="T35" fmla="*/ 20 h 102"/>
                <a:gd name="T36" fmla="*/ 48 w 208"/>
                <a:gd name="T37" fmla="*/ 30 h 102"/>
                <a:gd name="T38" fmla="*/ 28 w 208"/>
                <a:gd name="T39" fmla="*/ 40 h 102"/>
                <a:gd name="T40" fmla="*/ 0 w 208"/>
                <a:gd name="T41" fmla="*/ 42 h 102"/>
                <a:gd name="T42" fmla="*/ 2 w 208"/>
                <a:gd name="T43" fmla="*/ 28 h 102"/>
                <a:gd name="T44" fmla="*/ 6 w 208"/>
                <a:gd name="T45" fmla="*/ 14 h 102"/>
                <a:gd name="T46" fmla="*/ 30 w 208"/>
                <a:gd name="T47" fmla="*/ 2 h 102"/>
                <a:gd name="T48" fmla="*/ 56 w 208"/>
                <a:gd name="T49" fmla="*/ 0 h 102"/>
                <a:gd name="T50" fmla="*/ 86 w 208"/>
                <a:gd name="T51" fmla="*/ 4 h 102"/>
                <a:gd name="T52" fmla="*/ 92 w 208"/>
                <a:gd name="T53" fmla="*/ 10 h 102"/>
                <a:gd name="T54" fmla="*/ 92 w 208"/>
                <a:gd name="T55" fmla="*/ 18 h 102"/>
                <a:gd name="T56" fmla="*/ 92 w 208"/>
                <a:gd name="T57" fmla="*/ 28 h 102"/>
                <a:gd name="T58" fmla="*/ 118 w 208"/>
                <a:gd name="T59" fmla="*/ 42 h 102"/>
                <a:gd name="T60" fmla="*/ 128 w 208"/>
                <a:gd name="T61" fmla="*/ 42 h 102"/>
                <a:gd name="T62" fmla="*/ 126 w 208"/>
                <a:gd name="T63" fmla="*/ 34 h 102"/>
                <a:gd name="T64" fmla="*/ 128 w 208"/>
                <a:gd name="T65" fmla="*/ 26 h 102"/>
                <a:gd name="T66" fmla="*/ 134 w 208"/>
                <a:gd name="T67" fmla="*/ 22 h 102"/>
                <a:gd name="T68" fmla="*/ 144 w 208"/>
                <a:gd name="T69" fmla="*/ 28 h 102"/>
                <a:gd name="T70" fmla="*/ 150 w 208"/>
                <a:gd name="T71" fmla="*/ 36 h 102"/>
                <a:gd name="T72" fmla="*/ 152 w 208"/>
                <a:gd name="T73" fmla="*/ 36 h 102"/>
                <a:gd name="T74" fmla="*/ 156 w 208"/>
                <a:gd name="T75" fmla="*/ 30 h 102"/>
                <a:gd name="T76" fmla="*/ 160 w 208"/>
                <a:gd name="T77" fmla="*/ 32 h 102"/>
                <a:gd name="T78" fmla="*/ 166 w 208"/>
                <a:gd name="T79" fmla="*/ 38 h 102"/>
                <a:gd name="T80" fmla="*/ 170 w 208"/>
                <a:gd name="T81" fmla="*/ 44 h 102"/>
                <a:gd name="T82" fmla="*/ 180 w 208"/>
                <a:gd name="T83" fmla="*/ 60 h 102"/>
                <a:gd name="T84" fmla="*/ 208 w 208"/>
                <a:gd name="T85" fmla="*/ 74 h 102"/>
                <a:gd name="T86" fmla="*/ 208 w 208"/>
                <a:gd name="T87" fmla="*/ 86 h 102"/>
                <a:gd name="T88" fmla="*/ 204 w 208"/>
                <a:gd name="T89" fmla="*/ 92 h 102"/>
                <a:gd name="T90" fmla="*/ 194 w 208"/>
                <a:gd name="T91" fmla="*/ 98 h 102"/>
                <a:gd name="T92" fmla="*/ 184 w 208"/>
                <a:gd name="T93" fmla="*/ 100 h 102"/>
                <a:gd name="T94" fmla="*/ 204 w 208"/>
                <a:gd name="T95" fmla="*/ 94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08" h="102">
                  <a:moveTo>
                    <a:pt x="204" y="94"/>
                  </a:moveTo>
                  <a:lnTo>
                    <a:pt x="198" y="96"/>
                  </a:lnTo>
                  <a:lnTo>
                    <a:pt x="192" y="96"/>
                  </a:lnTo>
                  <a:lnTo>
                    <a:pt x="188" y="96"/>
                  </a:lnTo>
                  <a:lnTo>
                    <a:pt x="182" y="94"/>
                  </a:lnTo>
                  <a:lnTo>
                    <a:pt x="178" y="92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0" y="86"/>
                  </a:lnTo>
                  <a:lnTo>
                    <a:pt x="164" y="84"/>
                  </a:lnTo>
                  <a:lnTo>
                    <a:pt x="162" y="82"/>
                  </a:lnTo>
                  <a:lnTo>
                    <a:pt x="158" y="84"/>
                  </a:lnTo>
                  <a:lnTo>
                    <a:pt x="156" y="86"/>
                  </a:lnTo>
                  <a:lnTo>
                    <a:pt x="154" y="90"/>
                  </a:lnTo>
                  <a:lnTo>
                    <a:pt x="152" y="92"/>
                  </a:lnTo>
                  <a:lnTo>
                    <a:pt x="150" y="96"/>
                  </a:lnTo>
                  <a:lnTo>
                    <a:pt x="146" y="98"/>
                  </a:lnTo>
                  <a:lnTo>
                    <a:pt x="132" y="102"/>
                  </a:lnTo>
                  <a:lnTo>
                    <a:pt x="114" y="102"/>
                  </a:lnTo>
                  <a:lnTo>
                    <a:pt x="96" y="96"/>
                  </a:lnTo>
                  <a:lnTo>
                    <a:pt x="82" y="88"/>
                  </a:lnTo>
                  <a:lnTo>
                    <a:pt x="74" y="74"/>
                  </a:lnTo>
                  <a:lnTo>
                    <a:pt x="86" y="76"/>
                  </a:lnTo>
                  <a:lnTo>
                    <a:pt x="98" y="78"/>
                  </a:lnTo>
                  <a:lnTo>
                    <a:pt x="108" y="78"/>
                  </a:lnTo>
                  <a:lnTo>
                    <a:pt x="120" y="70"/>
                  </a:lnTo>
                  <a:lnTo>
                    <a:pt x="104" y="66"/>
                  </a:lnTo>
                  <a:lnTo>
                    <a:pt x="88" y="64"/>
                  </a:lnTo>
                  <a:lnTo>
                    <a:pt x="74" y="62"/>
                  </a:lnTo>
                  <a:lnTo>
                    <a:pt x="62" y="56"/>
                  </a:lnTo>
                  <a:lnTo>
                    <a:pt x="52" y="44"/>
                  </a:lnTo>
                  <a:lnTo>
                    <a:pt x="60" y="36"/>
                  </a:lnTo>
                  <a:lnTo>
                    <a:pt x="70" y="30"/>
                  </a:lnTo>
                  <a:lnTo>
                    <a:pt x="80" y="26"/>
                  </a:lnTo>
                  <a:lnTo>
                    <a:pt x="74" y="20"/>
                  </a:lnTo>
                  <a:lnTo>
                    <a:pt x="66" y="20"/>
                  </a:lnTo>
                  <a:lnTo>
                    <a:pt x="56" y="24"/>
                  </a:lnTo>
                  <a:lnTo>
                    <a:pt x="48" y="30"/>
                  </a:lnTo>
                  <a:lnTo>
                    <a:pt x="40" y="34"/>
                  </a:lnTo>
                  <a:lnTo>
                    <a:pt x="28" y="40"/>
                  </a:lnTo>
                  <a:lnTo>
                    <a:pt x="14" y="42"/>
                  </a:lnTo>
                  <a:lnTo>
                    <a:pt x="0" y="42"/>
                  </a:lnTo>
                  <a:lnTo>
                    <a:pt x="2" y="34"/>
                  </a:lnTo>
                  <a:lnTo>
                    <a:pt x="2" y="28"/>
                  </a:lnTo>
                  <a:lnTo>
                    <a:pt x="2" y="20"/>
                  </a:lnTo>
                  <a:lnTo>
                    <a:pt x="6" y="14"/>
                  </a:lnTo>
                  <a:lnTo>
                    <a:pt x="16" y="6"/>
                  </a:lnTo>
                  <a:lnTo>
                    <a:pt x="30" y="2"/>
                  </a:lnTo>
                  <a:lnTo>
                    <a:pt x="42" y="2"/>
                  </a:lnTo>
                  <a:lnTo>
                    <a:pt x="56" y="0"/>
                  </a:lnTo>
                  <a:lnTo>
                    <a:pt x="72" y="2"/>
                  </a:lnTo>
                  <a:lnTo>
                    <a:pt x="86" y="4"/>
                  </a:lnTo>
                  <a:lnTo>
                    <a:pt x="90" y="6"/>
                  </a:lnTo>
                  <a:lnTo>
                    <a:pt x="92" y="10"/>
                  </a:lnTo>
                  <a:lnTo>
                    <a:pt x="92" y="14"/>
                  </a:lnTo>
                  <a:lnTo>
                    <a:pt x="92" y="18"/>
                  </a:lnTo>
                  <a:lnTo>
                    <a:pt x="92" y="24"/>
                  </a:lnTo>
                  <a:lnTo>
                    <a:pt x="92" y="28"/>
                  </a:lnTo>
                  <a:lnTo>
                    <a:pt x="104" y="34"/>
                  </a:lnTo>
                  <a:lnTo>
                    <a:pt x="118" y="42"/>
                  </a:lnTo>
                  <a:lnTo>
                    <a:pt x="128" y="46"/>
                  </a:lnTo>
                  <a:lnTo>
                    <a:pt x="128" y="42"/>
                  </a:lnTo>
                  <a:lnTo>
                    <a:pt x="128" y="38"/>
                  </a:lnTo>
                  <a:lnTo>
                    <a:pt x="126" y="34"/>
                  </a:lnTo>
                  <a:lnTo>
                    <a:pt x="126" y="30"/>
                  </a:lnTo>
                  <a:lnTo>
                    <a:pt x="128" y="26"/>
                  </a:lnTo>
                  <a:lnTo>
                    <a:pt x="130" y="24"/>
                  </a:lnTo>
                  <a:lnTo>
                    <a:pt x="134" y="22"/>
                  </a:lnTo>
                  <a:lnTo>
                    <a:pt x="140" y="24"/>
                  </a:lnTo>
                  <a:lnTo>
                    <a:pt x="144" y="28"/>
                  </a:lnTo>
                  <a:lnTo>
                    <a:pt x="148" y="32"/>
                  </a:lnTo>
                  <a:lnTo>
                    <a:pt x="150" y="36"/>
                  </a:lnTo>
                  <a:lnTo>
                    <a:pt x="150" y="40"/>
                  </a:lnTo>
                  <a:lnTo>
                    <a:pt x="152" y="36"/>
                  </a:lnTo>
                  <a:lnTo>
                    <a:pt x="154" y="32"/>
                  </a:lnTo>
                  <a:lnTo>
                    <a:pt x="156" y="30"/>
                  </a:lnTo>
                  <a:lnTo>
                    <a:pt x="158" y="32"/>
                  </a:lnTo>
                  <a:lnTo>
                    <a:pt x="160" y="32"/>
                  </a:lnTo>
                  <a:lnTo>
                    <a:pt x="162" y="36"/>
                  </a:lnTo>
                  <a:lnTo>
                    <a:pt x="166" y="38"/>
                  </a:lnTo>
                  <a:lnTo>
                    <a:pt x="168" y="42"/>
                  </a:lnTo>
                  <a:lnTo>
                    <a:pt x="170" y="44"/>
                  </a:lnTo>
                  <a:lnTo>
                    <a:pt x="170" y="48"/>
                  </a:lnTo>
                  <a:lnTo>
                    <a:pt x="180" y="60"/>
                  </a:lnTo>
                  <a:lnTo>
                    <a:pt x="192" y="68"/>
                  </a:lnTo>
                  <a:lnTo>
                    <a:pt x="208" y="74"/>
                  </a:lnTo>
                  <a:lnTo>
                    <a:pt x="208" y="80"/>
                  </a:lnTo>
                  <a:lnTo>
                    <a:pt x="208" y="86"/>
                  </a:lnTo>
                  <a:lnTo>
                    <a:pt x="206" y="90"/>
                  </a:lnTo>
                  <a:lnTo>
                    <a:pt x="204" y="92"/>
                  </a:lnTo>
                  <a:lnTo>
                    <a:pt x="198" y="96"/>
                  </a:lnTo>
                  <a:lnTo>
                    <a:pt x="194" y="98"/>
                  </a:lnTo>
                  <a:lnTo>
                    <a:pt x="188" y="98"/>
                  </a:lnTo>
                  <a:lnTo>
                    <a:pt x="184" y="100"/>
                  </a:lnTo>
                  <a:lnTo>
                    <a:pt x="180" y="98"/>
                  </a:lnTo>
                  <a:lnTo>
                    <a:pt x="204" y="9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49" name="Freeform 94"/>
            <p:cNvSpPr>
              <a:spLocks/>
            </p:cNvSpPr>
            <p:nvPr/>
          </p:nvSpPr>
          <p:spPr bwMode="gray">
            <a:xfrm>
              <a:off x="1619263" y="2055142"/>
              <a:ext cx="503482" cy="250236"/>
            </a:xfrm>
            <a:custGeom>
              <a:avLst/>
              <a:gdLst>
                <a:gd name="T0" fmla="*/ 198 w 208"/>
                <a:gd name="T1" fmla="*/ 96 h 102"/>
                <a:gd name="T2" fmla="*/ 188 w 208"/>
                <a:gd name="T3" fmla="*/ 96 h 102"/>
                <a:gd name="T4" fmla="*/ 178 w 208"/>
                <a:gd name="T5" fmla="*/ 92 h 102"/>
                <a:gd name="T6" fmla="*/ 174 w 208"/>
                <a:gd name="T7" fmla="*/ 88 h 102"/>
                <a:gd name="T8" fmla="*/ 164 w 208"/>
                <a:gd name="T9" fmla="*/ 84 h 102"/>
                <a:gd name="T10" fmla="*/ 158 w 208"/>
                <a:gd name="T11" fmla="*/ 84 h 102"/>
                <a:gd name="T12" fmla="*/ 154 w 208"/>
                <a:gd name="T13" fmla="*/ 90 h 102"/>
                <a:gd name="T14" fmla="*/ 150 w 208"/>
                <a:gd name="T15" fmla="*/ 96 h 102"/>
                <a:gd name="T16" fmla="*/ 132 w 208"/>
                <a:gd name="T17" fmla="*/ 102 h 102"/>
                <a:gd name="T18" fmla="*/ 96 w 208"/>
                <a:gd name="T19" fmla="*/ 96 h 102"/>
                <a:gd name="T20" fmla="*/ 74 w 208"/>
                <a:gd name="T21" fmla="*/ 74 h 102"/>
                <a:gd name="T22" fmla="*/ 98 w 208"/>
                <a:gd name="T23" fmla="*/ 78 h 102"/>
                <a:gd name="T24" fmla="*/ 120 w 208"/>
                <a:gd name="T25" fmla="*/ 70 h 102"/>
                <a:gd name="T26" fmla="*/ 88 w 208"/>
                <a:gd name="T27" fmla="*/ 64 h 102"/>
                <a:gd name="T28" fmla="*/ 62 w 208"/>
                <a:gd name="T29" fmla="*/ 56 h 102"/>
                <a:gd name="T30" fmla="*/ 60 w 208"/>
                <a:gd name="T31" fmla="*/ 36 h 102"/>
                <a:gd name="T32" fmla="*/ 80 w 208"/>
                <a:gd name="T33" fmla="*/ 26 h 102"/>
                <a:gd name="T34" fmla="*/ 66 w 208"/>
                <a:gd name="T35" fmla="*/ 20 h 102"/>
                <a:gd name="T36" fmla="*/ 48 w 208"/>
                <a:gd name="T37" fmla="*/ 30 h 102"/>
                <a:gd name="T38" fmla="*/ 28 w 208"/>
                <a:gd name="T39" fmla="*/ 40 h 102"/>
                <a:gd name="T40" fmla="*/ 0 w 208"/>
                <a:gd name="T41" fmla="*/ 42 h 102"/>
                <a:gd name="T42" fmla="*/ 2 w 208"/>
                <a:gd name="T43" fmla="*/ 28 h 102"/>
                <a:gd name="T44" fmla="*/ 6 w 208"/>
                <a:gd name="T45" fmla="*/ 14 h 102"/>
                <a:gd name="T46" fmla="*/ 30 w 208"/>
                <a:gd name="T47" fmla="*/ 2 h 102"/>
                <a:gd name="T48" fmla="*/ 56 w 208"/>
                <a:gd name="T49" fmla="*/ 0 h 102"/>
                <a:gd name="T50" fmla="*/ 86 w 208"/>
                <a:gd name="T51" fmla="*/ 4 h 102"/>
                <a:gd name="T52" fmla="*/ 92 w 208"/>
                <a:gd name="T53" fmla="*/ 10 h 102"/>
                <a:gd name="T54" fmla="*/ 92 w 208"/>
                <a:gd name="T55" fmla="*/ 18 h 102"/>
                <a:gd name="T56" fmla="*/ 92 w 208"/>
                <a:gd name="T57" fmla="*/ 28 h 102"/>
                <a:gd name="T58" fmla="*/ 118 w 208"/>
                <a:gd name="T59" fmla="*/ 42 h 102"/>
                <a:gd name="T60" fmla="*/ 128 w 208"/>
                <a:gd name="T61" fmla="*/ 42 h 102"/>
                <a:gd name="T62" fmla="*/ 126 w 208"/>
                <a:gd name="T63" fmla="*/ 34 h 102"/>
                <a:gd name="T64" fmla="*/ 128 w 208"/>
                <a:gd name="T65" fmla="*/ 26 h 102"/>
                <a:gd name="T66" fmla="*/ 134 w 208"/>
                <a:gd name="T67" fmla="*/ 22 h 102"/>
                <a:gd name="T68" fmla="*/ 144 w 208"/>
                <a:gd name="T69" fmla="*/ 28 h 102"/>
                <a:gd name="T70" fmla="*/ 150 w 208"/>
                <a:gd name="T71" fmla="*/ 36 h 102"/>
                <a:gd name="T72" fmla="*/ 152 w 208"/>
                <a:gd name="T73" fmla="*/ 36 h 102"/>
                <a:gd name="T74" fmla="*/ 156 w 208"/>
                <a:gd name="T75" fmla="*/ 30 h 102"/>
                <a:gd name="T76" fmla="*/ 160 w 208"/>
                <a:gd name="T77" fmla="*/ 32 h 102"/>
                <a:gd name="T78" fmla="*/ 166 w 208"/>
                <a:gd name="T79" fmla="*/ 38 h 102"/>
                <a:gd name="T80" fmla="*/ 170 w 208"/>
                <a:gd name="T81" fmla="*/ 44 h 102"/>
                <a:gd name="T82" fmla="*/ 180 w 208"/>
                <a:gd name="T83" fmla="*/ 60 h 102"/>
                <a:gd name="T84" fmla="*/ 208 w 208"/>
                <a:gd name="T85" fmla="*/ 74 h 102"/>
                <a:gd name="T86" fmla="*/ 208 w 208"/>
                <a:gd name="T87" fmla="*/ 86 h 102"/>
                <a:gd name="T88" fmla="*/ 204 w 208"/>
                <a:gd name="T89" fmla="*/ 92 h 102"/>
                <a:gd name="T90" fmla="*/ 194 w 208"/>
                <a:gd name="T91" fmla="*/ 98 h 102"/>
                <a:gd name="T92" fmla="*/ 184 w 208"/>
                <a:gd name="T93" fmla="*/ 10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08" h="102">
                  <a:moveTo>
                    <a:pt x="204" y="94"/>
                  </a:moveTo>
                  <a:lnTo>
                    <a:pt x="198" y="96"/>
                  </a:lnTo>
                  <a:lnTo>
                    <a:pt x="192" y="96"/>
                  </a:lnTo>
                  <a:lnTo>
                    <a:pt x="188" y="96"/>
                  </a:lnTo>
                  <a:lnTo>
                    <a:pt x="182" y="94"/>
                  </a:lnTo>
                  <a:lnTo>
                    <a:pt x="178" y="92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0" y="86"/>
                  </a:lnTo>
                  <a:lnTo>
                    <a:pt x="164" y="84"/>
                  </a:lnTo>
                  <a:lnTo>
                    <a:pt x="162" y="82"/>
                  </a:lnTo>
                  <a:lnTo>
                    <a:pt x="158" y="84"/>
                  </a:lnTo>
                  <a:lnTo>
                    <a:pt x="156" y="86"/>
                  </a:lnTo>
                  <a:lnTo>
                    <a:pt x="154" y="90"/>
                  </a:lnTo>
                  <a:lnTo>
                    <a:pt x="152" y="92"/>
                  </a:lnTo>
                  <a:lnTo>
                    <a:pt x="150" y="96"/>
                  </a:lnTo>
                  <a:lnTo>
                    <a:pt x="146" y="98"/>
                  </a:lnTo>
                  <a:lnTo>
                    <a:pt x="132" y="102"/>
                  </a:lnTo>
                  <a:lnTo>
                    <a:pt x="114" y="102"/>
                  </a:lnTo>
                  <a:lnTo>
                    <a:pt x="96" y="96"/>
                  </a:lnTo>
                  <a:lnTo>
                    <a:pt x="82" y="88"/>
                  </a:lnTo>
                  <a:lnTo>
                    <a:pt x="74" y="74"/>
                  </a:lnTo>
                  <a:lnTo>
                    <a:pt x="86" y="76"/>
                  </a:lnTo>
                  <a:lnTo>
                    <a:pt x="98" y="78"/>
                  </a:lnTo>
                  <a:lnTo>
                    <a:pt x="108" y="78"/>
                  </a:lnTo>
                  <a:lnTo>
                    <a:pt x="120" y="70"/>
                  </a:lnTo>
                  <a:lnTo>
                    <a:pt x="104" y="66"/>
                  </a:lnTo>
                  <a:lnTo>
                    <a:pt x="88" y="64"/>
                  </a:lnTo>
                  <a:lnTo>
                    <a:pt x="74" y="62"/>
                  </a:lnTo>
                  <a:lnTo>
                    <a:pt x="62" y="56"/>
                  </a:lnTo>
                  <a:lnTo>
                    <a:pt x="52" y="44"/>
                  </a:lnTo>
                  <a:lnTo>
                    <a:pt x="60" y="36"/>
                  </a:lnTo>
                  <a:lnTo>
                    <a:pt x="70" y="30"/>
                  </a:lnTo>
                  <a:lnTo>
                    <a:pt x="80" y="26"/>
                  </a:lnTo>
                  <a:lnTo>
                    <a:pt x="74" y="20"/>
                  </a:lnTo>
                  <a:lnTo>
                    <a:pt x="66" y="20"/>
                  </a:lnTo>
                  <a:lnTo>
                    <a:pt x="56" y="24"/>
                  </a:lnTo>
                  <a:lnTo>
                    <a:pt x="48" y="30"/>
                  </a:lnTo>
                  <a:lnTo>
                    <a:pt x="40" y="34"/>
                  </a:lnTo>
                  <a:lnTo>
                    <a:pt x="28" y="40"/>
                  </a:lnTo>
                  <a:lnTo>
                    <a:pt x="14" y="42"/>
                  </a:lnTo>
                  <a:lnTo>
                    <a:pt x="0" y="42"/>
                  </a:lnTo>
                  <a:lnTo>
                    <a:pt x="2" y="34"/>
                  </a:lnTo>
                  <a:lnTo>
                    <a:pt x="2" y="28"/>
                  </a:lnTo>
                  <a:lnTo>
                    <a:pt x="2" y="20"/>
                  </a:lnTo>
                  <a:lnTo>
                    <a:pt x="6" y="14"/>
                  </a:lnTo>
                  <a:lnTo>
                    <a:pt x="16" y="6"/>
                  </a:lnTo>
                  <a:lnTo>
                    <a:pt x="30" y="2"/>
                  </a:lnTo>
                  <a:lnTo>
                    <a:pt x="42" y="2"/>
                  </a:lnTo>
                  <a:lnTo>
                    <a:pt x="56" y="0"/>
                  </a:lnTo>
                  <a:lnTo>
                    <a:pt x="72" y="2"/>
                  </a:lnTo>
                  <a:lnTo>
                    <a:pt x="86" y="4"/>
                  </a:lnTo>
                  <a:lnTo>
                    <a:pt x="90" y="6"/>
                  </a:lnTo>
                  <a:lnTo>
                    <a:pt x="92" y="10"/>
                  </a:lnTo>
                  <a:lnTo>
                    <a:pt x="92" y="14"/>
                  </a:lnTo>
                  <a:lnTo>
                    <a:pt x="92" y="18"/>
                  </a:lnTo>
                  <a:lnTo>
                    <a:pt x="92" y="24"/>
                  </a:lnTo>
                  <a:lnTo>
                    <a:pt x="92" y="28"/>
                  </a:lnTo>
                  <a:lnTo>
                    <a:pt x="104" y="34"/>
                  </a:lnTo>
                  <a:lnTo>
                    <a:pt x="118" y="42"/>
                  </a:lnTo>
                  <a:lnTo>
                    <a:pt x="128" y="46"/>
                  </a:lnTo>
                  <a:lnTo>
                    <a:pt x="128" y="42"/>
                  </a:lnTo>
                  <a:lnTo>
                    <a:pt x="128" y="38"/>
                  </a:lnTo>
                  <a:lnTo>
                    <a:pt x="126" y="34"/>
                  </a:lnTo>
                  <a:lnTo>
                    <a:pt x="126" y="30"/>
                  </a:lnTo>
                  <a:lnTo>
                    <a:pt x="128" y="26"/>
                  </a:lnTo>
                  <a:lnTo>
                    <a:pt x="130" y="24"/>
                  </a:lnTo>
                  <a:lnTo>
                    <a:pt x="134" y="22"/>
                  </a:lnTo>
                  <a:lnTo>
                    <a:pt x="140" y="24"/>
                  </a:lnTo>
                  <a:lnTo>
                    <a:pt x="144" y="28"/>
                  </a:lnTo>
                  <a:lnTo>
                    <a:pt x="148" y="32"/>
                  </a:lnTo>
                  <a:lnTo>
                    <a:pt x="150" y="36"/>
                  </a:lnTo>
                  <a:lnTo>
                    <a:pt x="150" y="40"/>
                  </a:lnTo>
                  <a:lnTo>
                    <a:pt x="152" y="36"/>
                  </a:lnTo>
                  <a:lnTo>
                    <a:pt x="154" y="32"/>
                  </a:lnTo>
                  <a:lnTo>
                    <a:pt x="156" y="30"/>
                  </a:lnTo>
                  <a:lnTo>
                    <a:pt x="158" y="32"/>
                  </a:lnTo>
                  <a:lnTo>
                    <a:pt x="160" y="32"/>
                  </a:lnTo>
                  <a:lnTo>
                    <a:pt x="162" y="36"/>
                  </a:lnTo>
                  <a:lnTo>
                    <a:pt x="166" y="38"/>
                  </a:lnTo>
                  <a:lnTo>
                    <a:pt x="168" y="42"/>
                  </a:lnTo>
                  <a:lnTo>
                    <a:pt x="170" y="44"/>
                  </a:lnTo>
                  <a:lnTo>
                    <a:pt x="170" y="48"/>
                  </a:lnTo>
                  <a:lnTo>
                    <a:pt x="180" y="60"/>
                  </a:lnTo>
                  <a:lnTo>
                    <a:pt x="192" y="68"/>
                  </a:lnTo>
                  <a:lnTo>
                    <a:pt x="208" y="74"/>
                  </a:lnTo>
                  <a:lnTo>
                    <a:pt x="208" y="80"/>
                  </a:lnTo>
                  <a:lnTo>
                    <a:pt x="208" y="86"/>
                  </a:lnTo>
                  <a:lnTo>
                    <a:pt x="206" y="90"/>
                  </a:lnTo>
                  <a:lnTo>
                    <a:pt x="204" y="92"/>
                  </a:lnTo>
                  <a:lnTo>
                    <a:pt x="198" y="96"/>
                  </a:lnTo>
                  <a:lnTo>
                    <a:pt x="194" y="98"/>
                  </a:lnTo>
                  <a:lnTo>
                    <a:pt x="188" y="98"/>
                  </a:lnTo>
                  <a:lnTo>
                    <a:pt x="184" y="100"/>
                  </a:lnTo>
                  <a:lnTo>
                    <a:pt x="180" y="98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0" name="Freeform 95"/>
            <p:cNvSpPr>
              <a:spLocks/>
            </p:cNvSpPr>
            <p:nvPr/>
          </p:nvSpPr>
          <p:spPr bwMode="gray">
            <a:xfrm>
              <a:off x="2084157" y="2080166"/>
              <a:ext cx="135977" cy="121543"/>
            </a:xfrm>
            <a:custGeom>
              <a:avLst/>
              <a:gdLst>
                <a:gd name="T0" fmla="*/ 56 w 56"/>
                <a:gd name="T1" fmla="*/ 30 h 50"/>
                <a:gd name="T2" fmla="*/ 54 w 56"/>
                <a:gd name="T3" fmla="*/ 30 h 50"/>
                <a:gd name="T4" fmla="*/ 50 w 56"/>
                <a:gd name="T5" fmla="*/ 32 h 50"/>
                <a:gd name="T6" fmla="*/ 50 w 56"/>
                <a:gd name="T7" fmla="*/ 34 h 50"/>
                <a:gd name="T8" fmla="*/ 48 w 56"/>
                <a:gd name="T9" fmla="*/ 36 h 50"/>
                <a:gd name="T10" fmla="*/ 48 w 56"/>
                <a:gd name="T11" fmla="*/ 40 h 50"/>
                <a:gd name="T12" fmla="*/ 48 w 56"/>
                <a:gd name="T13" fmla="*/ 42 h 50"/>
                <a:gd name="T14" fmla="*/ 46 w 56"/>
                <a:gd name="T15" fmla="*/ 46 h 50"/>
                <a:gd name="T16" fmla="*/ 46 w 56"/>
                <a:gd name="T17" fmla="*/ 48 h 50"/>
                <a:gd name="T18" fmla="*/ 44 w 56"/>
                <a:gd name="T19" fmla="*/ 50 h 50"/>
                <a:gd name="T20" fmla="*/ 40 w 56"/>
                <a:gd name="T21" fmla="*/ 50 h 50"/>
                <a:gd name="T22" fmla="*/ 38 w 56"/>
                <a:gd name="T23" fmla="*/ 48 h 50"/>
                <a:gd name="T24" fmla="*/ 32 w 56"/>
                <a:gd name="T25" fmla="*/ 46 h 50"/>
                <a:gd name="T26" fmla="*/ 28 w 56"/>
                <a:gd name="T27" fmla="*/ 44 h 50"/>
                <a:gd name="T28" fmla="*/ 24 w 56"/>
                <a:gd name="T29" fmla="*/ 40 h 50"/>
                <a:gd name="T30" fmla="*/ 22 w 56"/>
                <a:gd name="T31" fmla="*/ 34 h 50"/>
                <a:gd name="T32" fmla="*/ 20 w 56"/>
                <a:gd name="T33" fmla="*/ 30 h 50"/>
                <a:gd name="T34" fmla="*/ 16 w 56"/>
                <a:gd name="T35" fmla="*/ 28 h 50"/>
                <a:gd name="T36" fmla="*/ 14 w 56"/>
                <a:gd name="T37" fmla="*/ 26 h 50"/>
                <a:gd name="T38" fmla="*/ 10 w 56"/>
                <a:gd name="T39" fmla="*/ 26 h 50"/>
                <a:gd name="T40" fmla="*/ 6 w 56"/>
                <a:gd name="T41" fmla="*/ 24 h 50"/>
                <a:gd name="T42" fmla="*/ 4 w 56"/>
                <a:gd name="T43" fmla="*/ 24 h 50"/>
                <a:gd name="T44" fmla="*/ 2 w 56"/>
                <a:gd name="T45" fmla="*/ 22 h 50"/>
                <a:gd name="T46" fmla="*/ 0 w 56"/>
                <a:gd name="T47" fmla="*/ 20 h 50"/>
                <a:gd name="T48" fmla="*/ 0 w 56"/>
                <a:gd name="T49" fmla="*/ 16 h 50"/>
                <a:gd name="T50" fmla="*/ 4 w 56"/>
                <a:gd name="T51" fmla="*/ 14 h 50"/>
                <a:gd name="T52" fmla="*/ 10 w 56"/>
                <a:gd name="T53" fmla="*/ 12 h 50"/>
                <a:gd name="T54" fmla="*/ 16 w 56"/>
                <a:gd name="T55" fmla="*/ 14 h 50"/>
                <a:gd name="T56" fmla="*/ 20 w 56"/>
                <a:gd name="T57" fmla="*/ 16 h 50"/>
                <a:gd name="T58" fmla="*/ 20 w 56"/>
                <a:gd name="T59" fmla="*/ 8 h 50"/>
                <a:gd name="T60" fmla="*/ 20 w 56"/>
                <a:gd name="T61" fmla="*/ 0 h 50"/>
                <a:gd name="T62" fmla="*/ 34 w 56"/>
                <a:gd name="T63" fmla="*/ 0 h 50"/>
                <a:gd name="T64" fmla="*/ 44 w 56"/>
                <a:gd name="T65" fmla="*/ 6 h 50"/>
                <a:gd name="T66" fmla="*/ 54 w 56"/>
                <a:gd name="T67" fmla="*/ 18 h 50"/>
                <a:gd name="T68" fmla="*/ 56 w 56"/>
                <a:gd name="T69" fmla="*/ 22 h 50"/>
                <a:gd name="T70" fmla="*/ 56 w 56"/>
                <a:gd name="T71" fmla="*/ 24 h 50"/>
                <a:gd name="T72" fmla="*/ 56 w 56"/>
                <a:gd name="T73" fmla="*/ 26 h 50"/>
                <a:gd name="T74" fmla="*/ 56 w 56"/>
                <a:gd name="T75" fmla="*/ 28 h 50"/>
                <a:gd name="T76" fmla="*/ 54 w 56"/>
                <a:gd name="T77" fmla="*/ 28 h 50"/>
                <a:gd name="T78" fmla="*/ 52 w 56"/>
                <a:gd name="T79" fmla="*/ 30 h 50"/>
                <a:gd name="T80" fmla="*/ 52 w 56"/>
                <a:gd name="T81" fmla="*/ 32 h 50"/>
                <a:gd name="T82" fmla="*/ 50 w 56"/>
                <a:gd name="T83" fmla="*/ 36 h 50"/>
                <a:gd name="T84" fmla="*/ 52 w 56"/>
                <a:gd name="T85" fmla="*/ 36 h 50"/>
                <a:gd name="T86" fmla="*/ 54 w 56"/>
                <a:gd name="T87" fmla="*/ 38 h 50"/>
                <a:gd name="T88" fmla="*/ 56 w 56"/>
                <a:gd name="T89" fmla="*/ 38 h 50"/>
                <a:gd name="T90" fmla="*/ 56 w 56"/>
                <a:gd name="T91" fmla="*/ 40 h 50"/>
                <a:gd name="T92" fmla="*/ 56 w 56"/>
                <a:gd name="T93" fmla="*/ 3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6" h="50">
                  <a:moveTo>
                    <a:pt x="56" y="30"/>
                  </a:moveTo>
                  <a:lnTo>
                    <a:pt x="54" y="30"/>
                  </a:lnTo>
                  <a:lnTo>
                    <a:pt x="50" y="32"/>
                  </a:lnTo>
                  <a:lnTo>
                    <a:pt x="50" y="34"/>
                  </a:lnTo>
                  <a:lnTo>
                    <a:pt x="48" y="36"/>
                  </a:lnTo>
                  <a:lnTo>
                    <a:pt x="48" y="40"/>
                  </a:lnTo>
                  <a:lnTo>
                    <a:pt x="48" y="42"/>
                  </a:lnTo>
                  <a:lnTo>
                    <a:pt x="46" y="46"/>
                  </a:lnTo>
                  <a:lnTo>
                    <a:pt x="46" y="48"/>
                  </a:lnTo>
                  <a:lnTo>
                    <a:pt x="44" y="50"/>
                  </a:lnTo>
                  <a:lnTo>
                    <a:pt x="40" y="50"/>
                  </a:lnTo>
                  <a:lnTo>
                    <a:pt x="38" y="48"/>
                  </a:lnTo>
                  <a:lnTo>
                    <a:pt x="32" y="46"/>
                  </a:lnTo>
                  <a:lnTo>
                    <a:pt x="28" y="44"/>
                  </a:lnTo>
                  <a:lnTo>
                    <a:pt x="24" y="40"/>
                  </a:lnTo>
                  <a:lnTo>
                    <a:pt x="22" y="34"/>
                  </a:lnTo>
                  <a:lnTo>
                    <a:pt x="20" y="30"/>
                  </a:lnTo>
                  <a:lnTo>
                    <a:pt x="16" y="28"/>
                  </a:lnTo>
                  <a:lnTo>
                    <a:pt x="14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4" y="24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4" y="14"/>
                  </a:lnTo>
                  <a:lnTo>
                    <a:pt x="10" y="12"/>
                  </a:lnTo>
                  <a:lnTo>
                    <a:pt x="16" y="14"/>
                  </a:lnTo>
                  <a:lnTo>
                    <a:pt x="20" y="16"/>
                  </a:lnTo>
                  <a:lnTo>
                    <a:pt x="20" y="8"/>
                  </a:lnTo>
                  <a:lnTo>
                    <a:pt x="20" y="0"/>
                  </a:lnTo>
                  <a:lnTo>
                    <a:pt x="34" y="0"/>
                  </a:lnTo>
                  <a:lnTo>
                    <a:pt x="44" y="6"/>
                  </a:lnTo>
                  <a:lnTo>
                    <a:pt x="54" y="18"/>
                  </a:lnTo>
                  <a:lnTo>
                    <a:pt x="56" y="22"/>
                  </a:lnTo>
                  <a:lnTo>
                    <a:pt x="56" y="24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4" y="28"/>
                  </a:lnTo>
                  <a:lnTo>
                    <a:pt x="52" y="30"/>
                  </a:lnTo>
                  <a:lnTo>
                    <a:pt x="52" y="32"/>
                  </a:lnTo>
                  <a:lnTo>
                    <a:pt x="50" y="36"/>
                  </a:lnTo>
                  <a:lnTo>
                    <a:pt x="52" y="36"/>
                  </a:lnTo>
                  <a:lnTo>
                    <a:pt x="54" y="38"/>
                  </a:lnTo>
                  <a:lnTo>
                    <a:pt x="56" y="38"/>
                  </a:lnTo>
                  <a:lnTo>
                    <a:pt x="56" y="40"/>
                  </a:lnTo>
                  <a:lnTo>
                    <a:pt x="56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1" name="Freeform 96"/>
            <p:cNvSpPr>
              <a:spLocks/>
            </p:cNvSpPr>
            <p:nvPr/>
          </p:nvSpPr>
          <p:spPr bwMode="gray">
            <a:xfrm>
              <a:off x="2084157" y="2080166"/>
              <a:ext cx="135977" cy="121543"/>
            </a:xfrm>
            <a:custGeom>
              <a:avLst/>
              <a:gdLst>
                <a:gd name="T0" fmla="*/ 56 w 56"/>
                <a:gd name="T1" fmla="*/ 30 h 50"/>
                <a:gd name="T2" fmla="*/ 54 w 56"/>
                <a:gd name="T3" fmla="*/ 30 h 50"/>
                <a:gd name="T4" fmla="*/ 50 w 56"/>
                <a:gd name="T5" fmla="*/ 32 h 50"/>
                <a:gd name="T6" fmla="*/ 50 w 56"/>
                <a:gd name="T7" fmla="*/ 34 h 50"/>
                <a:gd name="T8" fmla="*/ 48 w 56"/>
                <a:gd name="T9" fmla="*/ 36 h 50"/>
                <a:gd name="T10" fmla="*/ 48 w 56"/>
                <a:gd name="T11" fmla="*/ 40 h 50"/>
                <a:gd name="T12" fmla="*/ 48 w 56"/>
                <a:gd name="T13" fmla="*/ 42 h 50"/>
                <a:gd name="T14" fmla="*/ 46 w 56"/>
                <a:gd name="T15" fmla="*/ 46 h 50"/>
                <a:gd name="T16" fmla="*/ 46 w 56"/>
                <a:gd name="T17" fmla="*/ 48 h 50"/>
                <a:gd name="T18" fmla="*/ 44 w 56"/>
                <a:gd name="T19" fmla="*/ 50 h 50"/>
                <a:gd name="T20" fmla="*/ 40 w 56"/>
                <a:gd name="T21" fmla="*/ 50 h 50"/>
                <a:gd name="T22" fmla="*/ 38 w 56"/>
                <a:gd name="T23" fmla="*/ 48 h 50"/>
                <a:gd name="T24" fmla="*/ 32 w 56"/>
                <a:gd name="T25" fmla="*/ 46 h 50"/>
                <a:gd name="T26" fmla="*/ 28 w 56"/>
                <a:gd name="T27" fmla="*/ 44 h 50"/>
                <a:gd name="T28" fmla="*/ 24 w 56"/>
                <a:gd name="T29" fmla="*/ 40 h 50"/>
                <a:gd name="T30" fmla="*/ 22 w 56"/>
                <a:gd name="T31" fmla="*/ 34 h 50"/>
                <a:gd name="T32" fmla="*/ 20 w 56"/>
                <a:gd name="T33" fmla="*/ 30 h 50"/>
                <a:gd name="T34" fmla="*/ 16 w 56"/>
                <a:gd name="T35" fmla="*/ 28 h 50"/>
                <a:gd name="T36" fmla="*/ 14 w 56"/>
                <a:gd name="T37" fmla="*/ 26 h 50"/>
                <a:gd name="T38" fmla="*/ 10 w 56"/>
                <a:gd name="T39" fmla="*/ 26 h 50"/>
                <a:gd name="T40" fmla="*/ 6 w 56"/>
                <a:gd name="T41" fmla="*/ 24 h 50"/>
                <a:gd name="T42" fmla="*/ 4 w 56"/>
                <a:gd name="T43" fmla="*/ 24 h 50"/>
                <a:gd name="T44" fmla="*/ 2 w 56"/>
                <a:gd name="T45" fmla="*/ 22 h 50"/>
                <a:gd name="T46" fmla="*/ 0 w 56"/>
                <a:gd name="T47" fmla="*/ 20 h 50"/>
                <a:gd name="T48" fmla="*/ 0 w 56"/>
                <a:gd name="T49" fmla="*/ 16 h 50"/>
                <a:gd name="T50" fmla="*/ 4 w 56"/>
                <a:gd name="T51" fmla="*/ 14 h 50"/>
                <a:gd name="T52" fmla="*/ 10 w 56"/>
                <a:gd name="T53" fmla="*/ 12 h 50"/>
                <a:gd name="T54" fmla="*/ 16 w 56"/>
                <a:gd name="T55" fmla="*/ 14 h 50"/>
                <a:gd name="T56" fmla="*/ 20 w 56"/>
                <a:gd name="T57" fmla="*/ 16 h 50"/>
                <a:gd name="T58" fmla="*/ 20 w 56"/>
                <a:gd name="T59" fmla="*/ 8 h 50"/>
                <a:gd name="T60" fmla="*/ 20 w 56"/>
                <a:gd name="T61" fmla="*/ 0 h 50"/>
                <a:gd name="T62" fmla="*/ 34 w 56"/>
                <a:gd name="T63" fmla="*/ 0 h 50"/>
                <a:gd name="T64" fmla="*/ 44 w 56"/>
                <a:gd name="T65" fmla="*/ 6 h 50"/>
                <a:gd name="T66" fmla="*/ 54 w 56"/>
                <a:gd name="T67" fmla="*/ 18 h 50"/>
                <a:gd name="T68" fmla="*/ 56 w 56"/>
                <a:gd name="T69" fmla="*/ 22 h 50"/>
                <a:gd name="T70" fmla="*/ 56 w 56"/>
                <a:gd name="T71" fmla="*/ 24 h 50"/>
                <a:gd name="T72" fmla="*/ 56 w 56"/>
                <a:gd name="T73" fmla="*/ 26 h 50"/>
                <a:gd name="T74" fmla="*/ 56 w 56"/>
                <a:gd name="T75" fmla="*/ 28 h 50"/>
                <a:gd name="T76" fmla="*/ 54 w 56"/>
                <a:gd name="T77" fmla="*/ 28 h 50"/>
                <a:gd name="T78" fmla="*/ 52 w 56"/>
                <a:gd name="T79" fmla="*/ 30 h 50"/>
                <a:gd name="T80" fmla="*/ 52 w 56"/>
                <a:gd name="T81" fmla="*/ 32 h 50"/>
                <a:gd name="T82" fmla="*/ 50 w 56"/>
                <a:gd name="T83" fmla="*/ 36 h 50"/>
                <a:gd name="T84" fmla="*/ 52 w 56"/>
                <a:gd name="T85" fmla="*/ 36 h 50"/>
                <a:gd name="T86" fmla="*/ 54 w 56"/>
                <a:gd name="T87" fmla="*/ 38 h 50"/>
                <a:gd name="T88" fmla="*/ 56 w 56"/>
                <a:gd name="T89" fmla="*/ 38 h 50"/>
                <a:gd name="T90" fmla="*/ 56 w 56"/>
                <a:gd name="T91" fmla="*/ 4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6" h="50">
                  <a:moveTo>
                    <a:pt x="56" y="30"/>
                  </a:moveTo>
                  <a:lnTo>
                    <a:pt x="54" y="30"/>
                  </a:lnTo>
                  <a:lnTo>
                    <a:pt x="50" y="32"/>
                  </a:lnTo>
                  <a:lnTo>
                    <a:pt x="50" y="34"/>
                  </a:lnTo>
                  <a:lnTo>
                    <a:pt x="48" y="36"/>
                  </a:lnTo>
                  <a:lnTo>
                    <a:pt x="48" y="40"/>
                  </a:lnTo>
                  <a:lnTo>
                    <a:pt x="48" y="42"/>
                  </a:lnTo>
                  <a:lnTo>
                    <a:pt x="46" y="46"/>
                  </a:lnTo>
                  <a:lnTo>
                    <a:pt x="46" y="48"/>
                  </a:lnTo>
                  <a:lnTo>
                    <a:pt x="44" y="50"/>
                  </a:lnTo>
                  <a:lnTo>
                    <a:pt x="40" y="50"/>
                  </a:lnTo>
                  <a:lnTo>
                    <a:pt x="38" y="48"/>
                  </a:lnTo>
                  <a:lnTo>
                    <a:pt x="32" y="46"/>
                  </a:lnTo>
                  <a:lnTo>
                    <a:pt x="28" y="44"/>
                  </a:lnTo>
                  <a:lnTo>
                    <a:pt x="24" y="40"/>
                  </a:lnTo>
                  <a:lnTo>
                    <a:pt x="22" y="34"/>
                  </a:lnTo>
                  <a:lnTo>
                    <a:pt x="20" y="30"/>
                  </a:lnTo>
                  <a:lnTo>
                    <a:pt x="16" y="28"/>
                  </a:lnTo>
                  <a:lnTo>
                    <a:pt x="14" y="26"/>
                  </a:lnTo>
                  <a:lnTo>
                    <a:pt x="10" y="26"/>
                  </a:lnTo>
                  <a:lnTo>
                    <a:pt x="6" y="24"/>
                  </a:lnTo>
                  <a:lnTo>
                    <a:pt x="4" y="24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0" y="16"/>
                  </a:lnTo>
                  <a:lnTo>
                    <a:pt x="4" y="14"/>
                  </a:lnTo>
                  <a:lnTo>
                    <a:pt x="10" y="12"/>
                  </a:lnTo>
                  <a:lnTo>
                    <a:pt x="16" y="14"/>
                  </a:lnTo>
                  <a:lnTo>
                    <a:pt x="20" y="16"/>
                  </a:lnTo>
                  <a:lnTo>
                    <a:pt x="20" y="8"/>
                  </a:lnTo>
                  <a:lnTo>
                    <a:pt x="20" y="0"/>
                  </a:lnTo>
                  <a:lnTo>
                    <a:pt x="34" y="0"/>
                  </a:lnTo>
                  <a:lnTo>
                    <a:pt x="44" y="6"/>
                  </a:lnTo>
                  <a:lnTo>
                    <a:pt x="54" y="18"/>
                  </a:lnTo>
                  <a:lnTo>
                    <a:pt x="56" y="22"/>
                  </a:lnTo>
                  <a:lnTo>
                    <a:pt x="56" y="24"/>
                  </a:lnTo>
                  <a:lnTo>
                    <a:pt x="56" y="26"/>
                  </a:lnTo>
                  <a:lnTo>
                    <a:pt x="56" y="28"/>
                  </a:lnTo>
                  <a:lnTo>
                    <a:pt x="54" y="28"/>
                  </a:lnTo>
                  <a:lnTo>
                    <a:pt x="52" y="30"/>
                  </a:lnTo>
                  <a:lnTo>
                    <a:pt x="52" y="32"/>
                  </a:lnTo>
                  <a:lnTo>
                    <a:pt x="50" y="36"/>
                  </a:lnTo>
                  <a:lnTo>
                    <a:pt x="52" y="36"/>
                  </a:lnTo>
                  <a:lnTo>
                    <a:pt x="54" y="38"/>
                  </a:lnTo>
                  <a:lnTo>
                    <a:pt x="56" y="38"/>
                  </a:lnTo>
                  <a:lnTo>
                    <a:pt x="56" y="40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2" name="Freeform 97"/>
            <p:cNvSpPr>
              <a:spLocks/>
            </p:cNvSpPr>
            <p:nvPr/>
          </p:nvSpPr>
          <p:spPr bwMode="gray">
            <a:xfrm>
              <a:off x="1652338" y="1858528"/>
              <a:ext cx="384043" cy="205551"/>
            </a:xfrm>
            <a:custGeom>
              <a:avLst/>
              <a:gdLst>
                <a:gd name="T0" fmla="*/ 152 w 158"/>
                <a:gd name="T1" fmla="*/ 70 h 84"/>
                <a:gd name="T2" fmla="*/ 134 w 158"/>
                <a:gd name="T3" fmla="*/ 70 h 84"/>
                <a:gd name="T4" fmla="*/ 116 w 158"/>
                <a:gd name="T5" fmla="*/ 70 h 84"/>
                <a:gd name="T6" fmla="*/ 102 w 158"/>
                <a:gd name="T7" fmla="*/ 80 h 84"/>
                <a:gd name="T8" fmla="*/ 84 w 158"/>
                <a:gd name="T9" fmla="*/ 84 h 84"/>
                <a:gd name="T10" fmla="*/ 80 w 158"/>
                <a:gd name="T11" fmla="*/ 74 h 84"/>
                <a:gd name="T12" fmla="*/ 90 w 158"/>
                <a:gd name="T13" fmla="*/ 70 h 84"/>
                <a:gd name="T14" fmla="*/ 98 w 158"/>
                <a:gd name="T15" fmla="*/ 68 h 84"/>
                <a:gd name="T16" fmla="*/ 80 w 158"/>
                <a:gd name="T17" fmla="*/ 66 h 84"/>
                <a:gd name="T18" fmla="*/ 70 w 158"/>
                <a:gd name="T19" fmla="*/ 66 h 84"/>
                <a:gd name="T20" fmla="*/ 62 w 158"/>
                <a:gd name="T21" fmla="*/ 66 h 84"/>
                <a:gd name="T22" fmla="*/ 54 w 158"/>
                <a:gd name="T23" fmla="*/ 64 h 84"/>
                <a:gd name="T24" fmla="*/ 54 w 158"/>
                <a:gd name="T25" fmla="*/ 58 h 84"/>
                <a:gd name="T26" fmla="*/ 60 w 158"/>
                <a:gd name="T27" fmla="*/ 52 h 84"/>
                <a:gd name="T28" fmla="*/ 68 w 158"/>
                <a:gd name="T29" fmla="*/ 50 h 84"/>
                <a:gd name="T30" fmla="*/ 48 w 158"/>
                <a:gd name="T31" fmla="*/ 36 h 84"/>
                <a:gd name="T32" fmla="*/ 28 w 158"/>
                <a:gd name="T33" fmla="*/ 44 h 84"/>
                <a:gd name="T34" fmla="*/ 12 w 158"/>
                <a:gd name="T35" fmla="*/ 48 h 84"/>
                <a:gd name="T36" fmla="*/ 0 w 158"/>
                <a:gd name="T37" fmla="*/ 34 h 84"/>
                <a:gd name="T38" fmla="*/ 12 w 158"/>
                <a:gd name="T39" fmla="*/ 24 h 84"/>
                <a:gd name="T40" fmla="*/ 34 w 158"/>
                <a:gd name="T41" fmla="*/ 20 h 84"/>
                <a:gd name="T42" fmla="*/ 46 w 158"/>
                <a:gd name="T43" fmla="*/ 16 h 84"/>
                <a:gd name="T44" fmla="*/ 52 w 158"/>
                <a:gd name="T45" fmla="*/ 12 h 84"/>
                <a:gd name="T46" fmla="*/ 58 w 158"/>
                <a:gd name="T47" fmla="*/ 12 h 84"/>
                <a:gd name="T48" fmla="*/ 64 w 158"/>
                <a:gd name="T49" fmla="*/ 20 h 84"/>
                <a:gd name="T50" fmla="*/ 66 w 158"/>
                <a:gd name="T51" fmla="*/ 28 h 84"/>
                <a:gd name="T52" fmla="*/ 62 w 158"/>
                <a:gd name="T53" fmla="*/ 36 h 84"/>
                <a:gd name="T54" fmla="*/ 82 w 158"/>
                <a:gd name="T55" fmla="*/ 46 h 84"/>
                <a:gd name="T56" fmla="*/ 112 w 158"/>
                <a:gd name="T57" fmla="*/ 54 h 84"/>
                <a:gd name="T58" fmla="*/ 128 w 158"/>
                <a:gd name="T59" fmla="*/ 50 h 84"/>
                <a:gd name="T60" fmla="*/ 108 w 158"/>
                <a:gd name="T61" fmla="*/ 36 h 84"/>
                <a:gd name="T62" fmla="*/ 92 w 158"/>
                <a:gd name="T63" fmla="*/ 34 h 84"/>
                <a:gd name="T64" fmla="*/ 86 w 158"/>
                <a:gd name="T65" fmla="*/ 34 h 84"/>
                <a:gd name="T66" fmla="*/ 80 w 158"/>
                <a:gd name="T67" fmla="*/ 32 h 84"/>
                <a:gd name="T68" fmla="*/ 80 w 158"/>
                <a:gd name="T69" fmla="*/ 26 h 84"/>
                <a:gd name="T70" fmla="*/ 86 w 158"/>
                <a:gd name="T71" fmla="*/ 20 h 84"/>
                <a:gd name="T72" fmla="*/ 92 w 158"/>
                <a:gd name="T73" fmla="*/ 18 h 84"/>
                <a:gd name="T74" fmla="*/ 98 w 158"/>
                <a:gd name="T75" fmla="*/ 14 h 84"/>
                <a:gd name="T76" fmla="*/ 84 w 158"/>
                <a:gd name="T77" fmla="*/ 8 h 84"/>
                <a:gd name="T78" fmla="*/ 108 w 158"/>
                <a:gd name="T79" fmla="*/ 0 h 84"/>
                <a:gd name="T80" fmla="*/ 122 w 158"/>
                <a:gd name="T81" fmla="*/ 10 h 84"/>
                <a:gd name="T82" fmla="*/ 122 w 158"/>
                <a:gd name="T83" fmla="*/ 16 h 84"/>
                <a:gd name="T84" fmla="*/ 120 w 158"/>
                <a:gd name="T85" fmla="*/ 18 h 84"/>
                <a:gd name="T86" fmla="*/ 118 w 158"/>
                <a:gd name="T87" fmla="*/ 24 h 84"/>
                <a:gd name="T88" fmla="*/ 120 w 158"/>
                <a:gd name="T89" fmla="*/ 32 h 84"/>
                <a:gd name="T90" fmla="*/ 128 w 158"/>
                <a:gd name="T91" fmla="*/ 42 h 84"/>
                <a:gd name="T92" fmla="*/ 134 w 158"/>
                <a:gd name="T93" fmla="*/ 50 h 84"/>
                <a:gd name="T94" fmla="*/ 138 w 158"/>
                <a:gd name="T95" fmla="*/ 56 h 84"/>
                <a:gd name="T96" fmla="*/ 142 w 158"/>
                <a:gd name="T97" fmla="*/ 58 h 84"/>
                <a:gd name="T98" fmla="*/ 150 w 158"/>
                <a:gd name="T99" fmla="*/ 54 h 84"/>
                <a:gd name="T100" fmla="*/ 156 w 158"/>
                <a:gd name="T101" fmla="*/ 64 h 84"/>
                <a:gd name="T102" fmla="*/ 158 w 158"/>
                <a:gd name="T103" fmla="*/ 6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58" h="84">
                  <a:moveTo>
                    <a:pt x="158" y="64"/>
                  </a:moveTo>
                  <a:lnTo>
                    <a:pt x="152" y="70"/>
                  </a:lnTo>
                  <a:lnTo>
                    <a:pt x="144" y="70"/>
                  </a:lnTo>
                  <a:lnTo>
                    <a:pt x="134" y="70"/>
                  </a:lnTo>
                  <a:lnTo>
                    <a:pt x="124" y="70"/>
                  </a:lnTo>
                  <a:lnTo>
                    <a:pt x="116" y="70"/>
                  </a:lnTo>
                  <a:lnTo>
                    <a:pt x="110" y="74"/>
                  </a:lnTo>
                  <a:lnTo>
                    <a:pt x="102" y="80"/>
                  </a:lnTo>
                  <a:lnTo>
                    <a:pt x="92" y="84"/>
                  </a:lnTo>
                  <a:lnTo>
                    <a:pt x="84" y="84"/>
                  </a:lnTo>
                  <a:lnTo>
                    <a:pt x="78" y="78"/>
                  </a:lnTo>
                  <a:lnTo>
                    <a:pt x="80" y="74"/>
                  </a:lnTo>
                  <a:lnTo>
                    <a:pt x="84" y="70"/>
                  </a:lnTo>
                  <a:lnTo>
                    <a:pt x="90" y="70"/>
                  </a:lnTo>
                  <a:lnTo>
                    <a:pt x="94" y="68"/>
                  </a:lnTo>
                  <a:lnTo>
                    <a:pt x="98" y="68"/>
                  </a:lnTo>
                  <a:lnTo>
                    <a:pt x="90" y="66"/>
                  </a:lnTo>
                  <a:lnTo>
                    <a:pt x="80" y="66"/>
                  </a:lnTo>
                  <a:lnTo>
                    <a:pt x="76" y="66"/>
                  </a:lnTo>
                  <a:lnTo>
                    <a:pt x="70" y="66"/>
                  </a:lnTo>
                  <a:lnTo>
                    <a:pt x="66" y="66"/>
                  </a:lnTo>
                  <a:lnTo>
                    <a:pt x="62" y="66"/>
                  </a:lnTo>
                  <a:lnTo>
                    <a:pt x="58" y="66"/>
                  </a:lnTo>
                  <a:lnTo>
                    <a:pt x="54" y="64"/>
                  </a:lnTo>
                  <a:lnTo>
                    <a:pt x="54" y="60"/>
                  </a:lnTo>
                  <a:lnTo>
                    <a:pt x="54" y="58"/>
                  </a:lnTo>
                  <a:lnTo>
                    <a:pt x="56" y="56"/>
                  </a:lnTo>
                  <a:lnTo>
                    <a:pt x="60" y="52"/>
                  </a:lnTo>
                  <a:lnTo>
                    <a:pt x="64" y="52"/>
                  </a:lnTo>
                  <a:lnTo>
                    <a:pt x="68" y="50"/>
                  </a:lnTo>
                  <a:lnTo>
                    <a:pt x="58" y="38"/>
                  </a:lnTo>
                  <a:lnTo>
                    <a:pt x="48" y="36"/>
                  </a:lnTo>
                  <a:lnTo>
                    <a:pt x="36" y="40"/>
                  </a:lnTo>
                  <a:lnTo>
                    <a:pt x="28" y="44"/>
                  </a:lnTo>
                  <a:lnTo>
                    <a:pt x="20" y="48"/>
                  </a:lnTo>
                  <a:lnTo>
                    <a:pt x="12" y="48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8"/>
                  </a:lnTo>
                  <a:lnTo>
                    <a:pt x="12" y="24"/>
                  </a:lnTo>
                  <a:lnTo>
                    <a:pt x="22" y="22"/>
                  </a:lnTo>
                  <a:lnTo>
                    <a:pt x="34" y="20"/>
                  </a:lnTo>
                  <a:lnTo>
                    <a:pt x="40" y="18"/>
                  </a:lnTo>
                  <a:lnTo>
                    <a:pt x="46" y="16"/>
                  </a:lnTo>
                  <a:lnTo>
                    <a:pt x="50" y="14"/>
                  </a:lnTo>
                  <a:lnTo>
                    <a:pt x="52" y="12"/>
                  </a:lnTo>
                  <a:lnTo>
                    <a:pt x="56" y="12"/>
                  </a:lnTo>
                  <a:lnTo>
                    <a:pt x="58" y="12"/>
                  </a:lnTo>
                  <a:lnTo>
                    <a:pt x="62" y="14"/>
                  </a:lnTo>
                  <a:lnTo>
                    <a:pt x="64" y="20"/>
                  </a:lnTo>
                  <a:lnTo>
                    <a:pt x="66" y="24"/>
                  </a:lnTo>
                  <a:lnTo>
                    <a:pt x="66" y="28"/>
                  </a:lnTo>
                  <a:lnTo>
                    <a:pt x="64" y="32"/>
                  </a:lnTo>
                  <a:lnTo>
                    <a:pt x="62" y="36"/>
                  </a:lnTo>
                  <a:lnTo>
                    <a:pt x="70" y="40"/>
                  </a:lnTo>
                  <a:lnTo>
                    <a:pt x="82" y="46"/>
                  </a:lnTo>
                  <a:lnTo>
                    <a:pt x="98" y="50"/>
                  </a:lnTo>
                  <a:lnTo>
                    <a:pt x="112" y="54"/>
                  </a:lnTo>
                  <a:lnTo>
                    <a:pt x="122" y="54"/>
                  </a:lnTo>
                  <a:lnTo>
                    <a:pt x="128" y="50"/>
                  </a:lnTo>
                  <a:lnTo>
                    <a:pt x="118" y="42"/>
                  </a:lnTo>
                  <a:lnTo>
                    <a:pt x="108" y="36"/>
                  </a:lnTo>
                  <a:lnTo>
                    <a:pt x="96" y="34"/>
                  </a:lnTo>
                  <a:lnTo>
                    <a:pt x="92" y="34"/>
                  </a:lnTo>
                  <a:lnTo>
                    <a:pt x="88" y="34"/>
                  </a:lnTo>
                  <a:lnTo>
                    <a:pt x="86" y="34"/>
                  </a:lnTo>
                  <a:lnTo>
                    <a:pt x="82" y="32"/>
                  </a:lnTo>
                  <a:lnTo>
                    <a:pt x="80" y="32"/>
                  </a:lnTo>
                  <a:lnTo>
                    <a:pt x="80" y="28"/>
                  </a:lnTo>
                  <a:lnTo>
                    <a:pt x="80" y="26"/>
                  </a:lnTo>
                  <a:lnTo>
                    <a:pt x="82" y="22"/>
                  </a:lnTo>
                  <a:lnTo>
                    <a:pt x="86" y="20"/>
                  </a:lnTo>
                  <a:lnTo>
                    <a:pt x="88" y="20"/>
                  </a:lnTo>
                  <a:lnTo>
                    <a:pt x="92" y="18"/>
                  </a:lnTo>
                  <a:lnTo>
                    <a:pt x="96" y="18"/>
                  </a:lnTo>
                  <a:lnTo>
                    <a:pt x="98" y="14"/>
                  </a:lnTo>
                  <a:lnTo>
                    <a:pt x="90" y="12"/>
                  </a:lnTo>
                  <a:lnTo>
                    <a:pt x="84" y="8"/>
                  </a:lnTo>
                  <a:lnTo>
                    <a:pt x="96" y="0"/>
                  </a:lnTo>
                  <a:lnTo>
                    <a:pt x="108" y="0"/>
                  </a:lnTo>
                  <a:lnTo>
                    <a:pt x="120" y="6"/>
                  </a:lnTo>
                  <a:lnTo>
                    <a:pt x="122" y="10"/>
                  </a:lnTo>
                  <a:lnTo>
                    <a:pt x="122" y="12"/>
                  </a:lnTo>
                  <a:lnTo>
                    <a:pt x="122" y="16"/>
                  </a:lnTo>
                  <a:lnTo>
                    <a:pt x="122" y="18"/>
                  </a:lnTo>
                  <a:lnTo>
                    <a:pt x="120" y="18"/>
                  </a:lnTo>
                  <a:lnTo>
                    <a:pt x="118" y="22"/>
                  </a:lnTo>
                  <a:lnTo>
                    <a:pt x="118" y="24"/>
                  </a:lnTo>
                  <a:lnTo>
                    <a:pt x="118" y="28"/>
                  </a:lnTo>
                  <a:lnTo>
                    <a:pt x="120" y="32"/>
                  </a:lnTo>
                  <a:lnTo>
                    <a:pt x="124" y="38"/>
                  </a:lnTo>
                  <a:lnTo>
                    <a:pt x="128" y="42"/>
                  </a:lnTo>
                  <a:lnTo>
                    <a:pt x="132" y="46"/>
                  </a:lnTo>
                  <a:lnTo>
                    <a:pt x="134" y="50"/>
                  </a:lnTo>
                  <a:lnTo>
                    <a:pt x="136" y="52"/>
                  </a:lnTo>
                  <a:lnTo>
                    <a:pt x="138" y="56"/>
                  </a:lnTo>
                  <a:lnTo>
                    <a:pt x="140" y="58"/>
                  </a:lnTo>
                  <a:lnTo>
                    <a:pt x="142" y="58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52" y="58"/>
                  </a:lnTo>
                  <a:lnTo>
                    <a:pt x="156" y="64"/>
                  </a:lnTo>
                  <a:lnTo>
                    <a:pt x="158" y="66"/>
                  </a:lnTo>
                  <a:lnTo>
                    <a:pt x="158" y="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3" name="Freeform 98"/>
            <p:cNvSpPr>
              <a:spLocks/>
            </p:cNvSpPr>
            <p:nvPr/>
          </p:nvSpPr>
          <p:spPr bwMode="gray">
            <a:xfrm>
              <a:off x="1652338" y="1858528"/>
              <a:ext cx="384043" cy="205551"/>
            </a:xfrm>
            <a:custGeom>
              <a:avLst/>
              <a:gdLst>
                <a:gd name="T0" fmla="*/ 152 w 158"/>
                <a:gd name="T1" fmla="*/ 70 h 84"/>
                <a:gd name="T2" fmla="*/ 134 w 158"/>
                <a:gd name="T3" fmla="*/ 70 h 84"/>
                <a:gd name="T4" fmla="*/ 116 w 158"/>
                <a:gd name="T5" fmla="*/ 70 h 84"/>
                <a:gd name="T6" fmla="*/ 102 w 158"/>
                <a:gd name="T7" fmla="*/ 80 h 84"/>
                <a:gd name="T8" fmla="*/ 84 w 158"/>
                <a:gd name="T9" fmla="*/ 84 h 84"/>
                <a:gd name="T10" fmla="*/ 80 w 158"/>
                <a:gd name="T11" fmla="*/ 74 h 84"/>
                <a:gd name="T12" fmla="*/ 90 w 158"/>
                <a:gd name="T13" fmla="*/ 70 h 84"/>
                <a:gd name="T14" fmla="*/ 98 w 158"/>
                <a:gd name="T15" fmla="*/ 68 h 84"/>
                <a:gd name="T16" fmla="*/ 80 w 158"/>
                <a:gd name="T17" fmla="*/ 66 h 84"/>
                <a:gd name="T18" fmla="*/ 70 w 158"/>
                <a:gd name="T19" fmla="*/ 66 h 84"/>
                <a:gd name="T20" fmla="*/ 62 w 158"/>
                <a:gd name="T21" fmla="*/ 66 h 84"/>
                <a:gd name="T22" fmla="*/ 54 w 158"/>
                <a:gd name="T23" fmla="*/ 64 h 84"/>
                <a:gd name="T24" fmla="*/ 54 w 158"/>
                <a:gd name="T25" fmla="*/ 58 h 84"/>
                <a:gd name="T26" fmla="*/ 60 w 158"/>
                <a:gd name="T27" fmla="*/ 52 h 84"/>
                <a:gd name="T28" fmla="*/ 68 w 158"/>
                <a:gd name="T29" fmla="*/ 50 h 84"/>
                <a:gd name="T30" fmla="*/ 48 w 158"/>
                <a:gd name="T31" fmla="*/ 36 h 84"/>
                <a:gd name="T32" fmla="*/ 28 w 158"/>
                <a:gd name="T33" fmla="*/ 44 h 84"/>
                <a:gd name="T34" fmla="*/ 12 w 158"/>
                <a:gd name="T35" fmla="*/ 48 h 84"/>
                <a:gd name="T36" fmla="*/ 0 w 158"/>
                <a:gd name="T37" fmla="*/ 34 h 84"/>
                <a:gd name="T38" fmla="*/ 12 w 158"/>
                <a:gd name="T39" fmla="*/ 24 h 84"/>
                <a:gd name="T40" fmla="*/ 34 w 158"/>
                <a:gd name="T41" fmla="*/ 20 h 84"/>
                <a:gd name="T42" fmla="*/ 46 w 158"/>
                <a:gd name="T43" fmla="*/ 16 h 84"/>
                <a:gd name="T44" fmla="*/ 52 w 158"/>
                <a:gd name="T45" fmla="*/ 12 h 84"/>
                <a:gd name="T46" fmla="*/ 58 w 158"/>
                <a:gd name="T47" fmla="*/ 12 h 84"/>
                <a:gd name="T48" fmla="*/ 64 w 158"/>
                <a:gd name="T49" fmla="*/ 20 h 84"/>
                <a:gd name="T50" fmla="*/ 66 w 158"/>
                <a:gd name="T51" fmla="*/ 28 h 84"/>
                <a:gd name="T52" fmla="*/ 62 w 158"/>
                <a:gd name="T53" fmla="*/ 36 h 84"/>
                <a:gd name="T54" fmla="*/ 82 w 158"/>
                <a:gd name="T55" fmla="*/ 46 h 84"/>
                <a:gd name="T56" fmla="*/ 112 w 158"/>
                <a:gd name="T57" fmla="*/ 54 h 84"/>
                <a:gd name="T58" fmla="*/ 128 w 158"/>
                <a:gd name="T59" fmla="*/ 50 h 84"/>
                <a:gd name="T60" fmla="*/ 108 w 158"/>
                <a:gd name="T61" fmla="*/ 36 h 84"/>
                <a:gd name="T62" fmla="*/ 92 w 158"/>
                <a:gd name="T63" fmla="*/ 34 h 84"/>
                <a:gd name="T64" fmla="*/ 86 w 158"/>
                <a:gd name="T65" fmla="*/ 34 h 84"/>
                <a:gd name="T66" fmla="*/ 80 w 158"/>
                <a:gd name="T67" fmla="*/ 32 h 84"/>
                <a:gd name="T68" fmla="*/ 80 w 158"/>
                <a:gd name="T69" fmla="*/ 26 h 84"/>
                <a:gd name="T70" fmla="*/ 86 w 158"/>
                <a:gd name="T71" fmla="*/ 20 h 84"/>
                <a:gd name="T72" fmla="*/ 92 w 158"/>
                <a:gd name="T73" fmla="*/ 18 h 84"/>
                <a:gd name="T74" fmla="*/ 98 w 158"/>
                <a:gd name="T75" fmla="*/ 14 h 84"/>
                <a:gd name="T76" fmla="*/ 84 w 158"/>
                <a:gd name="T77" fmla="*/ 8 h 84"/>
                <a:gd name="T78" fmla="*/ 108 w 158"/>
                <a:gd name="T79" fmla="*/ 0 h 84"/>
                <a:gd name="T80" fmla="*/ 122 w 158"/>
                <a:gd name="T81" fmla="*/ 10 h 84"/>
                <a:gd name="T82" fmla="*/ 122 w 158"/>
                <a:gd name="T83" fmla="*/ 16 h 84"/>
                <a:gd name="T84" fmla="*/ 120 w 158"/>
                <a:gd name="T85" fmla="*/ 18 h 84"/>
                <a:gd name="T86" fmla="*/ 118 w 158"/>
                <a:gd name="T87" fmla="*/ 24 h 84"/>
                <a:gd name="T88" fmla="*/ 120 w 158"/>
                <a:gd name="T89" fmla="*/ 32 h 84"/>
                <a:gd name="T90" fmla="*/ 128 w 158"/>
                <a:gd name="T91" fmla="*/ 42 h 84"/>
                <a:gd name="T92" fmla="*/ 134 w 158"/>
                <a:gd name="T93" fmla="*/ 50 h 84"/>
                <a:gd name="T94" fmla="*/ 138 w 158"/>
                <a:gd name="T95" fmla="*/ 56 h 84"/>
                <a:gd name="T96" fmla="*/ 142 w 158"/>
                <a:gd name="T97" fmla="*/ 58 h 84"/>
                <a:gd name="T98" fmla="*/ 150 w 158"/>
                <a:gd name="T99" fmla="*/ 54 h 84"/>
                <a:gd name="T100" fmla="*/ 156 w 158"/>
                <a:gd name="T101" fmla="*/ 64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8" h="84">
                  <a:moveTo>
                    <a:pt x="158" y="64"/>
                  </a:moveTo>
                  <a:lnTo>
                    <a:pt x="152" y="70"/>
                  </a:lnTo>
                  <a:lnTo>
                    <a:pt x="144" y="70"/>
                  </a:lnTo>
                  <a:lnTo>
                    <a:pt x="134" y="70"/>
                  </a:lnTo>
                  <a:lnTo>
                    <a:pt x="124" y="70"/>
                  </a:lnTo>
                  <a:lnTo>
                    <a:pt x="116" y="70"/>
                  </a:lnTo>
                  <a:lnTo>
                    <a:pt x="110" y="74"/>
                  </a:lnTo>
                  <a:lnTo>
                    <a:pt x="102" y="80"/>
                  </a:lnTo>
                  <a:lnTo>
                    <a:pt x="92" y="84"/>
                  </a:lnTo>
                  <a:lnTo>
                    <a:pt x="84" y="84"/>
                  </a:lnTo>
                  <a:lnTo>
                    <a:pt x="78" y="78"/>
                  </a:lnTo>
                  <a:lnTo>
                    <a:pt x="80" y="74"/>
                  </a:lnTo>
                  <a:lnTo>
                    <a:pt x="84" y="70"/>
                  </a:lnTo>
                  <a:lnTo>
                    <a:pt x="90" y="70"/>
                  </a:lnTo>
                  <a:lnTo>
                    <a:pt x="94" y="68"/>
                  </a:lnTo>
                  <a:lnTo>
                    <a:pt x="98" y="68"/>
                  </a:lnTo>
                  <a:lnTo>
                    <a:pt x="90" y="66"/>
                  </a:lnTo>
                  <a:lnTo>
                    <a:pt x="80" y="66"/>
                  </a:lnTo>
                  <a:lnTo>
                    <a:pt x="76" y="66"/>
                  </a:lnTo>
                  <a:lnTo>
                    <a:pt x="70" y="66"/>
                  </a:lnTo>
                  <a:lnTo>
                    <a:pt x="66" y="66"/>
                  </a:lnTo>
                  <a:lnTo>
                    <a:pt x="62" y="66"/>
                  </a:lnTo>
                  <a:lnTo>
                    <a:pt x="58" y="66"/>
                  </a:lnTo>
                  <a:lnTo>
                    <a:pt x="54" y="64"/>
                  </a:lnTo>
                  <a:lnTo>
                    <a:pt x="54" y="60"/>
                  </a:lnTo>
                  <a:lnTo>
                    <a:pt x="54" y="58"/>
                  </a:lnTo>
                  <a:lnTo>
                    <a:pt x="56" y="56"/>
                  </a:lnTo>
                  <a:lnTo>
                    <a:pt x="60" y="52"/>
                  </a:lnTo>
                  <a:lnTo>
                    <a:pt x="64" y="52"/>
                  </a:lnTo>
                  <a:lnTo>
                    <a:pt x="68" y="50"/>
                  </a:lnTo>
                  <a:lnTo>
                    <a:pt x="58" y="38"/>
                  </a:lnTo>
                  <a:lnTo>
                    <a:pt x="48" y="36"/>
                  </a:lnTo>
                  <a:lnTo>
                    <a:pt x="36" y="40"/>
                  </a:lnTo>
                  <a:lnTo>
                    <a:pt x="28" y="44"/>
                  </a:lnTo>
                  <a:lnTo>
                    <a:pt x="20" y="48"/>
                  </a:lnTo>
                  <a:lnTo>
                    <a:pt x="12" y="48"/>
                  </a:lnTo>
                  <a:lnTo>
                    <a:pt x="2" y="44"/>
                  </a:lnTo>
                  <a:lnTo>
                    <a:pt x="0" y="34"/>
                  </a:lnTo>
                  <a:lnTo>
                    <a:pt x="2" y="28"/>
                  </a:lnTo>
                  <a:lnTo>
                    <a:pt x="12" y="24"/>
                  </a:lnTo>
                  <a:lnTo>
                    <a:pt x="22" y="22"/>
                  </a:lnTo>
                  <a:lnTo>
                    <a:pt x="34" y="20"/>
                  </a:lnTo>
                  <a:lnTo>
                    <a:pt x="40" y="18"/>
                  </a:lnTo>
                  <a:lnTo>
                    <a:pt x="46" y="16"/>
                  </a:lnTo>
                  <a:lnTo>
                    <a:pt x="50" y="14"/>
                  </a:lnTo>
                  <a:lnTo>
                    <a:pt x="52" y="12"/>
                  </a:lnTo>
                  <a:lnTo>
                    <a:pt x="56" y="12"/>
                  </a:lnTo>
                  <a:lnTo>
                    <a:pt x="58" y="12"/>
                  </a:lnTo>
                  <a:lnTo>
                    <a:pt x="62" y="14"/>
                  </a:lnTo>
                  <a:lnTo>
                    <a:pt x="64" y="20"/>
                  </a:lnTo>
                  <a:lnTo>
                    <a:pt x="66" y="24"/>
                  </a:lnTo>
                  <a:lnTo>
                    <a:pt x="66" y="28"/>
                  </a:lnTo>
                  <a:lnTo>
                    <a:pt x="64" y="32"/>
                  </a:lnTo>
                  <a:lnTo>
                    <a:pt x="62" y="36"/>
                  </a:lnTo>
                  <a:lnTo>
                    <a:pt x="70" y="40"/>
                  </a:lnTo>
                  <a:lnTo>
                    <a:pt x="82" y="46"/>
                  </a:lnTo>
                  <a:lnTo>
                    <a:pt x="98" y="50"/>
                  </a:lnTo>
                  <a:lnTo>
                    <a:pt x="112" y="54"/>
                  </a:lnTo>
                  <a:lnTo>
                    <a:pt x="122" y="54"/>
                  </a:lnTo>
                  <a:lnTo>
                    <a:pt x="128" y="50"/>
                  </a:lnTo>
                  <a:lnTo>
                    <a:pt x="118" y="42"/>
                  </a:lnTo>
                  <a:lnTo>
                    <a:pt x="108" y="36"/>
                  </a:lnTo>
                  <a:lnTo>
                    <a:pt x="96" y="34"/>
                  </a:lnTo>
                  <a:lnTo>
                    <a:pt x="92" y="34"/>
                  </a:lnTo>
                  <a:lnTo>
                    <a:pt x="88" y="34"/>
                  </a:lnTo>
                  <a:lnTo>
                    <a:pt x="86" y="34"/>
                  </a:lnTo>
                  <a:lnTo>
                    <a:pt x="82" y="32"/>
                  </a:lnTo>
                  <a:lnTo>
                    <a:pt x="80" y="32"/>
                  </a:lnTo>
                  <a:lnTo>
                    <a:pt x="80" y="28"/>
                  </a:lnTo>
                  <a:lnTo>
                    <a:pt x="80" y="26"/>
                  </a:lnTo>
                  <a:lnTo>
                    <a:pt x="82" y="22"/>
                  </a:lnTo>
                  <a:lnTo>
                    <a:pt x="86" y="20"/>
                  </a:lnTo>
                  <a:lnTo>
                    <a:pt x="88" y="20"/>
                  </a:lnTo>
                  <a:lnTo>
                    <a:pt x="92" y="18"/>
                  </a:lnTo>
                  <a:lnTo>
                    <a:pt x="96" y="18"/>
                  </a:lnTo>
                  <a:lnTo>
                    <a:pt x="98" y="14"/>
                  </a:lnTo>
                  <a:lnTo>
                    <a:pt x="90" y="12"/>
                  </a:lnTo>
                  <a:lnTo>
                    <a:pt x="84" y="8"/>
                  </a:lnTo>
                  <a:lnTo>
                    <a:pt x="96" y="0"/>
                  </a:lnTo>
                  <a:lnTo>
                    <a:pt x="108" y="0"/>
                  </a:lnTo>
                  <a:lnTo>
                    <a:pt x="120" y="6"/>
                  </a:lnTo>
                  <a:lnTo>
                    <a:pt x="122" y="10"/>
                  </a:lnTo>
                  <a:lnTo>
                    <a:pt x="122" y="12"/>
                  </a:lnTo>
                  <a:lnTo>
                    <a:pt x="122" y="16"/>
                  </a:lnTo>
                  <a:lnTo>
                    <a:pt x="122" y="18"/>
                  </a:lnTo>
                  <a:lnTo>
                    <a:pt x="120" y="18"/>
                  </a:lnTo>
                  <a:lnTo>
                    <a:pt x="118" y="22"/>
                  </a:lnTo>
                  <a:lnTo>
                    <a:pt x="118" y="24"/>
                  </a:lnTo>
                  <a:lnTo>
                    <a:pt x="118" y="28"/>
                  </a:lnTo>
                  <a:lnTo>
                    <a:pt x="120" y="32"/>
                  </a:lnTo>
                  <a:lnTo>
                    <a:pt x="124" y="38"/>
                  </a:lnTo>
                  <a:lnTo>
                    <a:pt x="128" y="42"/>
                  </a:lnTo>
                  <a:lnTo>
                    <a:pt x="132" y="46"/>
                  </a:lnTo>
                  <a:lnTo>
                    <a:pt x="134" y="50"/>
                  </a:lnTo>
                  <a:lnTo>
                    <a:pt x="136" y="52"/>
                  </a:lnTo>
                  <a:lnTo>
                    <a:pt x="138" y="56"/>
                  </a:lnTo>
                  <a:lnTo>
                    <a:pt x="140" y="58"/>
                  </a:lnTo>
                  <a:lnTo>
                    <a:pt x="142" y="58"/>
                  </a:lnTo>
                  <a:lnTo>
                    <a:pt x="146" y="58"/>
                  </a:lnTo>
                  <a:lnTo>
                    <a:pt x="150" y="54"/>
                  </a:lnTo>
                  <a:lnTo>
                    <a:pt x="152" y="58"/>
                  </a:lnTo>
                  <a:lnTo>
                    <a:pt x="156" y="64"/>
                  </a:lnTo>
                  <a:lnTo>
                    <a:pt x="158" y="6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4" name="Freeform 99"/>
            <p:cNvSpPr>
              <a:spLocks/>
            </p:cNvSpPr>
            <p:nvPr/>
          </p:nvSpPr>
          <p:spPr bwMode="gray">
            <a:xfrm>
              <a:off x="4061334" y="2807638"/>
              <a:ext cx="71663" cy="141205"/>
            </a:xfrm>
            <a:custGeom>
              <a:avLst/>
              <a:gdLst>
                <a:gd name="T0" fmla="*/ 6 w 30"/>
                <a:gd name="T1" fmla="*/ 56 h 58"/>
                <a:gd name="T2" fmla="*/ 12 w 30"/>
                <a:gd name="T3" fmla="*/ 58 h 58"/>
                <a:gd name="T4" fmla="*/ 16 w 30"/>
                <a:gd name="T5" fmla="*/ 56 h 58"/>
                <a:gd name="T6" fmla="*/ 20 w 30"/>
                <a:gd name="T7" fmla="*/ 54 h 58"/>
                <a:gd name="T8" fmla="*/ 24 w 30"/>
                <a:gd name="T9" fmla="*/ 50 h 58"/>
                <a:gd name="T10" fmla="*/ 26 w 30"/>
                <a:gd name="T11" fmla="*/ 46 h 58"/>
                <a:gd name="T12" fmla="*/ 28 w 30"/>
                <a:gd name="T13" fmla="*/ 40 h 58"/>
                <a:gd name="T14" fmla="*/ 28 w 30"/>
                <a:gd name="T15" fmla="*/ 36 h 58"/>
                <a:gd name="T16" fmla="*/ 30 w 30"/>
                <a:gd name="T17" fmla="*/ 30 h 58"/>
                <a:gd name="T18" fmla="*/ 30 w 30"/>
                <a:gd name="T19" fmla="*/ 24 h 58"/>
                <a:gd name="T20" fmla="*/ 28 w 30"/>
                <a:gd name="T21" fmla="*/ 20 h 58"/>
                <a:gd name="T22" fmla="*/ 26 w 30"/>
                <a:gd name="T23" fmla="*/ 16 h 58"/>
                <a:gd name="T24" fmla="*/ 28 w 30"/>
                <a:gd name="T25" fmla="*/ 10 h 58"/>
                <a:gd name="T26" fmla="*/ 28 w 30"/>
                <a:gd name="T27" fmla="*/ 2 h 58"/>
                <a:gd name="T28" fmla="*/ 22 w 30"/>
                <a:gd name="T29" fmla="*/ 0 h 58"/>
                <a:gd name="T30" fmla="*/ 14 w 30"/>
                <a:gd name="T31" fmla="*/ 0 h 58"/>
                <a:gd name="T32" fmla="*/ 12 w 30"/>
                <a:gd name="T33" fmla="*/ 10 h 58"/>
                <a:gd name="T34" fmla="*/ 12 w 30"/>
                <a:gd name="T35" fmla="*/ 22 h 58"/>
                <a:gd name="T36" fmla="*/ 8 w 30"/>
                <a:gd name="T37" fmla="*/ 22 h 58"/>
                <a:gd name="T38" fmla="*/ 6 w 30"/>
                <a:gd name="T39" fmla="*/ 22 h 58"/>
                <a:gd name="T40" fmla="*/ 6 w 30"/>
                <a:gd name="T41" fmla="*/ 28 h 58"/>
                <a:gd name="T42" fmla="*/ 6 w 30"/>
                <a:gd name="T43" fmla="*/ 32 h 58"/>
                <a:gd name="T44" fmla="*/ 8 w 30"/>
                <a:gd name="T45" fmla="*/ 36 h 58"/>
                <a:gd name="T46" fmla="*/ 8 w 30"/>
                <a:gd name="T47" fmla="*/ 40 h 58"/>
                <a:gd name="T48" fmla="*/ 8 w 30"/>
                <a:gd name="T49" fmla="*/ 44 h 58"/>
                <a:gd name="T50" fmla="*/ 8 w 30"/>
                <a:gd name="T51" fmla="*/ 46 h 58"/>
                <a:gd name="T52" fmla="*/ 6 w 30"/>
                <a:gd name="T53" fmla="*/ 48 h 58"/>
                <a:gd name="T54" fmla="*/ 0 w 30"/>
                <a:gd name="T55" fmla="*/ 50 h 58"/>
                <a:gd name="T56" fmla="*/ 6 w 30"/>
                <a:gd name="T57" fmla="*/ 52 h 58"/>
                <a:gd name="T58" fmla="*/ 12 w 30"/>
                <a:gd name="T59" fmla="*/ 54 h 58"/>
                <a:gd name="T60" fmla="*/ 18 w 30"/>
                <a:gd name="T61" fmla="*/ 56 h 58"/>
                <a:gd name="T62" fmla="*/ 6 w 30"/>
                <a:gd name="T63" fmla="*/ 5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" h="58">
                  <a:moveTo>
                    <a:pt x="6" y="56"/>
                  </a:moveTo>
                  <a:lnTo>
                    <a:pt x="12" y="58"/>
                  </a:lnTo>
                  <a:lnTo>
                    <a:pt x="16" y="56"/>
                  </a:lnTo>
                  <a:lnTo>
                    <a:pt x="20" y="54"/>
                  </a:lnTo>
                  <a:lnTo>
                    <a:pt x="24" y="50"/>
                  </a:lnTo>
                  <a:lnTo>
                    <a:pt x="26" y="46"/>
                  </a:lnTo>
                  <a:lnTo>
                    <a:pt x="28" y="40"/>
                  </a:lnTo>
                  <a:lnTo>
                    <a:pt x="28" y="36"/>
                  </a:lnTo>
                  <a:lnTo>
                    <a:pt x="30" y="30"/>
                  </a:lnTo>
                  <a:lnTo>
                    <a:pt x="30" y="24"/>
                  </a:lnTo>
                  <a:lnTo>
                    <a:pt x="28" y="20"/>
                  </a:lnTo>
                  <a:lnTo>
                    <a:pt x="26" y="16"/>
                  </a:lnTo>
                  <a:lnTo>
                    <a:pt x="28" y="1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2" y="10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8"/>
                  </a:lnTo>
                  <a:lnTo>
                    <a:pt x="6" y="32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6" y="48"/>
                  </a:lnTo>
                  <a:lnTo>
                    <a:pt x="0" y="50"/>
                  </a:lnTo>
                  <a:lnTo>
                    <a:pt x="6" y="52"/>
                  </a:lnTo>
                  <a:lnTo>
                    <a:pt x="12" y="54"/>
                  </a:lnTo>
                  <a:lnTo>
                    <a:pt x="18" y="56"/>
                  </a:lnTo>
                  <a:lnTo>
                    <a:pt x="6" y="5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5" name="Freeform 100"/>
            <p:cNvSpPr>
              <a:spLocks/>
            </p:cNvSpPr>
            <p:nvPr/>
          </p:nvSpPr>
          <p:spPr bwMode="gray">
            <a:xfrm>
              <a:off x="4061334" y="2807638"/>
              <a:ext cx="71663" cy="141205"/>
            </a:xfrm>
            <a:custGeom>
              <a:avLst/>
              <a:gdLst>
                <a:gd name="T0" fmla="*/ 6 w 30"/>
                <a:gd name="T1" fmla="*/ 56 h 58"/>
                <a:gd name="T2" fmla="*/ 12 w 30"/>
                <a:gd name="T3" fmla="*/ 58 h 58"/>
                <a:gd name="T4" fmla="*/ 16 w 30"/>
                <a:gd name="T5" fmla="*/ 56 h 58"/>
                <a:gd name="T6" fmla="*/ 20 w 30"/>
                <a:gd name="T7" fmla="*/ 54 h 58"/>
                <a:gd name="T8" fmla="*/ 24 w 30"/>
                <a:gd name="T9" fmla="*/ 50 h 58"/>
                <a:gd name="T10" fmla="*/ 26 w 30"/>
                <a:gd name="T11" fmla="*/ 46 h 58"/>
                <a:gd name="T12" fmla="*/ 28 w 30"/>
                <a:gd name="T13" fmla="*/ 40 h 58"/>
                <a:gd name="T14" fmla="*/ 28 w 30"/>
                <a:gd name="T15" fmla="*/ 36 h 58"/>
                <a:gd name="T16" fmla="*/ 30 w 30"/>
                <a:gd name="T17" fmla="*/ 30 h 58"/>
                <a:gd name="T18" fmla="*/ 30 w 30"/>
                <a:gd name="T19" fmla="*/ 24 h 58"/>
                <a:gd name="T20" fmla="*/ 28 w 30"/>
                <a:gd name="T21" fmla="*/ 20 h 58"/>
                <a:gd name="T22" fmla="*/ 26 w 30"/>
                <a:gd name="T23" fmla="*/ 16 h 58"/>
                <a:gd name="T24" fmla="*/ 28 w 30"/>
                <a:gd name="T25" fmla="*/ 10 h 58"/>
                <a:gd name="T26" fmla="*/ 28 w 30"/>
                <a:gd name="T27" fmla="*/ 2 h 58"/>
                <a:gd name="T28" fmla="*/ 22 w 30"/>
                <a:gd name="T29" fmla="*/ 0 h 58"/>
                <a:gd name="T30" fmla="*/ 14 w 30"/>
                <a:gd name="T31" fmla="*/ 0 h 58"/>
                <a:gd name="T32" fmla="*/ 12 w 30"/>
                <a:gd name="T33" fmla="*/ 10 h 58"/>
                <a:gd name="T34" fmla="*/ 12 w 30"/>
                <a:gd name="T35" fmla="*/ 22 h 58"/>
                <a:gd name="T36" fmla="*/ 8 w 30"/>
                <a:gd name="T37" fmla="*/ 22 h 58"/>
                <a:gd name="T38" fmla="*/ 6 w 30"/>
                <a:gd name="T39" fmla="*/ 22 h 58"/>
                <a:gd name="T40" fmla="*/ 6 w 30"/>
                <a:gd name="T41" fmla="*/ 28 h 58"/>
                <a:gd name="T42" fmla="*/ 6 w 30"/>
                <a:gd name="T43" fmla="*/ 32 h 58"/>
                <a:gd name="T44" fmla="*/ 8 w 30"/>
                <a:gd name="T45" fmla="*/ 36 h 58"/>
                <a:gd name="T46" fmla="*/ 8 w 30"/>
                <a:gd name="T47" fmla="*/ 40 h 58"/>
                <a:gd name="T48" fmla="*/ 8 w 30"/>
                <a:gd name="T49" fmla="*/ 44 h 58"/>
                <a:gd name="T50" fmla="*/ 8 w 30"/>
                <a:gd name="T51" fmla="*/ 46 h 58"/>
                <a:gd name="T52" fmla="*/ 6 w 30"/>
                <a:gd name="T53" fmla="*/ 48 h 58"/>
                <a:gd name="T54" fmla="*/ 0 w 30"/>
                <a:gd name="T55" fmla="*/ 50 h 58"/>
                <a:gd name="T56" fmla="*/ 6 w 30"/>
                <a:gd name="T57" fmla="*/ 52 h 58"/>
                <a:gd name="T58" fmla="*/ 12 w 30"/>
                <a:gd name="T59" fmla="*/ 54 h 58"/>
                <a:gd name="T60" fmla="*/ 18 w 30"/>
                <a:gd name="T61" fmla="*/ 56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0" h="58">
                  <a:moveTo>
                    <a:pt x="6" y="56"/>
                  </a:moveTo>
                  <a:lnTo>
                    <a:pt x="12" y="58"/>
                  </a:lnTo>
                  <a:lnTo>
                    <a:pt x="16" y="56"/>
                  </a:lnTo>
                  <a:lnTo>
                    <a:pt x="20" y="54"/>
                  </a:lnTo>
                  <a:lnTo>
                    <a:pt x="24" y="50"/>
                  </a:lnTo>
                  <a:lnTo>
                    <a:pt x="26" y="46"/>
                  </a:lnTo>
                  <a:lnTo>
                    <a:pt x="28" y="40"/>
                  </a:lnTo>
                  <a:lnTo>
                    <a:pt x="28" y="36"/>
                  </a:lnTo>
                  <a:lnTo>
                    <a:pt x="30" y="30"/>
                  </a:lnTo>
                  <a:lnTo>
                    <a:pt x="30" y="24"/>
                  </a:lnTo>
                  <a:lnTo>
                    <a:pt x="28" y="20"/>
                  </a:lnTo>
                  <a:lnTo>
                    <a:pt x="26" y="16"/>
                  </a:lnTo>
                  <a:lnTo>
                    <a:pt x="28" y="10"/>
                  </a:lnTo>
                  <a:lnTo>
                    <a:pt x="28" y="2"/>
                  </a:lnTo>
                  <a:lnTo>
                    <a:pt x="22" y="0"/>
                  </a:lnTo>
                  <a:lnTo>
                    <a:pt x="14" y="0"/>
                  </a:lnTo>
                  <a:lnTo>
                    <a:pt x="12" y="10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6" y="22"/>
                  </a:lnTo>
                  <a:lnTo>
                    <a:pt x="6" y="28"/>
                  </a:lnTo>
                  <a:lnTo>
                    <a:pt x="6" y="32"/>
                  </a:lnTo>
                  <a:lnTo>
                    <a:pt x="8" y="36"/>
                  </a:lnTo>
                  <a:lnTo>
                    <a:pt x="8" y="40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6" y="48"/>
                  </a:lnTo>
                  <a:lnTo>
                    <a:pt x="0" y="50"/>
                  </a:lnTo>
                  <a:lnTo>
                    <a:pt x="6" y="52"/>
                  </a:lnTo>
                  <a:lnTo>
                    <a:pt x="12" y="54"/>
                  </a:lnTo>
                  <a:lnTo>
                    <a:pt x="18" y="56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6" name="Freeform 101"/>
            <p:cNvSpPr>
              <a:spLocks/>
            </p:cNvSpPr>
            <p:nvPr/>
          </p:nvSpPr>
          <p:spPr bwMode="gray">
            <a:xfrm>
              <a:off x="4147698" y="2678945"/>
              <a:ext cx="159865" cy="285984"/>
            </a:xfrm>
            <a:custGeom>
              <a:avLst/>
              <a:gdLst>
                <a:gd name="T0" fmla="*/ 54 w 66"/>
                <a:gd name="T1" fmla="*/ 84 h 116"/>
                <a:gd name="T2" fmla="*/ 50 w 66"/>
                <a:gd name="T3" fmla="*/ 78 h 116"/>
                <a:gd name="T4" fmla="*/ 50 w 66"/>
                <a:gd name="T5" fmla="*/ 72 h 116"/>
                <a:gd name="T6" fmla="*/ 52 w 66"/>
                <a:gd name="T7" fmla="*/ 64 h 116"/>
                <a:gd name="T8" fmla="*/ 50 w 66"/>
                <a:gd name="T9" fmla="*/ 58 h 116"/>
                <a:gd name="T10" fmla="*/ 46 w 66"/>
                <a:gd name="T11" fmla="*/ 54 h 116"/>
                <a:gd name="T12" fmla="*/ 42 w 66"/>
                <a:gd name="T13" fmla="*/ 46 h 116"/>
                <a:gd name="T14" fmla="*/ 42 w 66"/>
                <a:gd name="T15" fmla="*/ 38 h 116"/>
                <a:gd name="T16" fmla="*/ 48 w 66"/>
                <a:gd name="T17" fmla="*/ 34 h 116"/>
                <a:gd name="T18" fmla="*/ 54 w 66"/>
                <a:gd name="T19" fmla="*/ 28 h 116"/>
                <a:gd name="T20" fmla="*/ 48 w 66"/>
                <a:gd name="T21" fmla="*/ 24 h 116"/>
                <a:gd name="T22" fmla="*/ 38 w 66"/>
                <a:gd name="T23" fmla="*/ 20 h 116"/>
                <a:gd name="T24" fmla="*/ 34 w 66"/>
                <a:gd name="T25" fmla="*/ 12 h 116"/>
                <a:gd name="T26" fmla="*/ 28 w 66"/>
                <a:gd name="T27" fmla="*/ 0 h 116"/>
                <a:gd name="T28" fmla="*/ 20 w 66"/>
                <a:gd name="T29" fmla="*/ 6 h 116"/>
                <a:gd name="T30" fmla="*/ 12 w 66"/>
                <a:gd name="T31" fmla="*/ 10 h 116"/>
                <a:gd name="T32" fmla="*/ 4 w 66"/>
                <a:gd name="T33" fmla="*/ 14 h 116"/>
                <a:gd name="T34" fmla="*/ 0 w 66"/>
                <a:gd name="T35" fmla="*/ 22 h 116"/>
                <a:gd name="T36" fmla="*/ 4 w 66"/>
                <a:gd name="T37" fmla="*/ 30 h 116"/>
                <a:gd name="T38" fmla="*/ 6 w 66"/>
                <a:gd name="T39" fmla="*/ 40 h 116"/>
                <a:gd name="T40" fmla="*/ 8 w 66"/>
                <a:gd name="T41" fmla="*/ 46 h 116"/>
                <a:gd name="T42" fmla="*/ 20 w 66"/>
                <a:gd name="T43" fmla="*/ 50 h 116"/>
                <a:gd name="T44" fmla="*/ 28 w 66"/>
                <a:gd name="T45" fmla="*/ 58 h 116"/>
                <a:gd name="T46" fmla="*/ 30 w 66"/>
                <a:gd name="T47" fmla="*/ 70 h 116"/>
                <a:gd name="T48" fmla="*/ 22 w 66"/>
                <a:gd name="T49" fmla="*/ 72 h 116"/>
                <a:gd name="T50" fmla="*/ 20 w 66"/>
                <a:gd name="T51" fmla="*/ 78 h 116"/>
                <a:gd name="T52" fmla="*/ 22 w 66"/>
                <a:gd name="T53" fmla="*/ 88 h 116"/>
                <a:gd name="T54" fmla="*/ 16 w 66"/>
                <a:gd name="T55" fmla="*/ 94 h 116"/>
                <a:gd name="T56" fmla="*/ 4 w 66"/>
                <a:gd name="T57" fmla="*/ 100 h 116"/>
                <a:gd name="T58" fmla="*/ 2 w 66"/>
                <a:gd name="T59" fmla="*/ 116 h 116"/>
                <a:gd name="T60" fmla="*/ 42 w 66"/>
                <a:gd name="T61" fmla="*/ 108 h 116"/>
                <a:gd name="T62" fmla="*/ 58 w 66"/>
                <a:gd name="T63" fmla="*/ 112 h 116"/>
                <a:gd name="T64" fmla="*/ 64 w 66"/>
                <a:gd name="T65" fmla="*/ 106 h 116"/>
                <a:gd name="T66" fmla="*/ 60 w 66"/>
                <a:gd name="T67" fmla="*/ 9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6" h="116">
                  <a:moveTo>
                    <a:pt x="60" y="86"/>
                  </a:moveTo>
                  <a:lnTo>
                    <a:pt x="54" y="84"/>
                  </a:lnTo>
                  <a:lnTo>
                    <a:pt x="50" y="82"/>
                  </a:lnTo>
                  <a:lnTo>
                    <a:pt x="50" y="78"/>
                  </a:lnTo>
                  <a:lnTo>
                    <a:pt x="50" y="76"/>
                  </a:lnTo>
                  <a:lnTo>
                    <a:pt x="50" y="72"/>
                  </a:lnTo>
                  <a:lnTo>
                    <a:pt x="52" y="68"/>
                  </a:lnTo>
                  <a:lnTo>
                    <a:pt x="52" y="64"/>
                  </a:lnTo>
                  <a:lnTo>
                    <a:pt x="52" y="60"/>
                  </a:lnTo>
                  <a:lnTo>
                    <a:pt x="50" y="58"/>
                  </a:lnTo>
                  <a:lnTo>
                    <a:pt x="48" y="56"/>
                  </a:lnTo>
                  <a:lnTo>
                    <a:pt x="46" y="54"/>
                  </a:lnTo>
                  <a:lnTo>
                    <a:pt x="44" y="50"/>
                  </a:lnTo>
                  <a:lnTo>
                    <a:pt x="42" y="46"/>
                  </a:lnTo>
                  <a:lnTo>
                    <a:pt x="42" y="42"/>
                  </a:lnTo>
                  <a:lnTo>
                    <a:pt x="42" y="38"/>
                  </a:lnTo>
                  <a:lnTo>
                    <a:pt x="46" y="36"/>
                  </a:lnTo>
                  <a:lnTo>
                    <a:pt x="48" y="34"/>
                  </a:lnTo>
                  <a:lnTo>
                    <a:pt x="52" y="30"/>
                  </a:lnTo>
                  <a:lnTo>
                    <a:pt x="54" y="28"/>
                  </a:lnTo>
                  <a:lnTo>
                    <a:pt x="56" y="24"/>
                  </a:lnTo>
                  <a:lnTo>
                    <a:pt x="48" y="24"/>
                  </a:lnTo>
                  <a:lnTo>
                    <a:pt x="42" y="22"/>
                  </a:lnTo>
                  <a:lnTo>
                    <a:pt x="38" y="20"/>
                  </a:lnTo>
                  <a:lnTo>
                    <a:pt x="36" y="16"/>
                  </a:lnTo>
                  <a:lnTo>
                    <a:pt x="34" y="12"/>
                  </a:lnTo>
                  <a:lnTo>
                    <a:pt x="30" y="6"/>
                  </a:lnTo>
                  <a:lnTo>
                    <a:pt x="28" y="0"/>
                  </a:lnTo>
                  <a:lnTo>
                    <a:pt x="24" y="4"/>
                  </a:lnTo>
                  <a:lnTo>
                    <a:pt x="20" y="6"/>
                  </a:lnTo>
                  <a:lnTo>
                    <a:pt x="16" y="8"/>
                  </a:lnTo>
                  <a:lnTo>
                    <a:pt x="12" y="10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0" y="20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6" y="40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20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0" y="64"/>
                  </a:lnTo>
                  <a:lnTo>
                    <a:pt x="30" y="70"/>
                  </a:lnTo>
                  <a:lnTo>
                    <a:pt x="26" y="70"/>
                  </a:lnTo>
                  <a:lnTo>
                    <a:pt x="22" y="72"/>
                  </a:lnTo>
                  <a:lnTo>
                    <a:pt x="18" y="72"/>
                  </a:lnTo>
                  <a:lnTo>
                    <a:pt x="20" y="78"/>
                  </a:lnTo>
                  <a:lnTo>
                    <a:pt x="20" y="82"/>
                  </a:lnTo>
                  <a:lnTo>
                    <a:pt x="22" y="88"/>
                  </a:lnTo>
                  <a:lnTo>
                    <a:pt x="24" y="92"/>
                  </a:lnTo>
                  <a:lnTo>
                    <a:pt x="16" y="94"/>
                  </a:lnTo>
                  <a:lnTo>
                    <a:pt x="10" y="96"/>
                  </a:lnTo>
                  <a:lnTo>
                    <a:pt x="4" y="100"/>
                  </a:lnTo>
                  <a:lnTo>
                    <a:pt x="2" y="108"/>
                  </a:lnTo>
                  <a:lnTo>
                    <a:pt x="2" y="116"/>
                  </a:lnTo>
                  <a:lnTo>
                    <a:pt x="22" y="110"/>
                  </a:lnTo>
                  <a:lnTo>
                    <a:pt x="42" y="108"/>
                  </a:lnTo>
                  <a:lnTo>
                    <a:pt x="50" y="110"/>
                  </a:lnTo>
                  <a:lnTo>
                    <a:pt x="58" y="112"/>
                  </a:lnTo>
                  <a:lnTo>
                    <a:pt x="66" y="114"/>
                  </a:lnTo>
                  <a:lnTo>
                    <a:pt x="64" y="106"/>
                  </a:lnTo>
                  <a:lnTo>
                    <a:pt x="62" y="100"/>
                  </a:lnTo>
                  <a:lnTo>
                    <a:pt x="60" y="92"/>
                  </a:lnTo>
                  <a:lnTo>
                    <a:pt x="60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7" name="Freeform 102"/>
            <p:cNvSpPr>
              <a:spLocks/>
            </p:cNvSpPr>
            <p:nvPr/>
          </p:nvSpPr>
          <p:spPr bwMode="gray">
            <a:xfrm>
              <a:off x="4147698" y="2678945"/>
              <a:ext cx="159865" cy="285984"/>
            </a:xfrm>
            <a:custGeom>
              <a:avLst/>
              <a:gdLst>
                <a:gd name="T0" fmla="*/ 54 w 66"/>
                <a:gd name="T1" fmla="*/ 84 h 116"/>
                <a:gd name="T2" fmla="*/ 50 w 66"/>
                <a:gd name="T3" fmla="*/ 78 h 116"/>
                <a:gd name="T4" fmla="*/ 50 w 66"/>
                <a:gd name="T5" fmla="*/ 72 h 116"/>
                <a:gd name="T6" fmla="*/ 52 w 66"/>
                <a:gd name="T7" fmla="*/ 64 h 116"/>
                <a:gd name="T8" fmla="*/ 50 w 66"/>
                <a:gd name="T9" fmla="*/ 58 h 116"/>
                <a:gd name="T10" fmla="*/ 46 w 66"/>
                <a:gd name="T11" fmla="*/ 54 h 116"/>
                <a:gd name="T12" fmla="*/ 42 w 66"/>
                <a:gd name="T13" fmla="*/ 46 h 116"/>
                <a:gd name="T14" fmla="*/ 42 w 66"/>
                <a:gd name="T15" fmla="*/ 38 h 116"/>
                <a:gd name="T16" fmla="*/ 48 w 66"/>
                <a:gd name="T17" fmla="*/ 34 h 116"/>
                <a:gd name="T18" fmla="*/ 54 w 66"/>
                <a:gd name="T19" fmla="*/ 28 h 116"/>
                <a:gd name="T20" fmla="*/ 48 w 66"/>
                <a:gd name="T21" fmla="*/ 24 h 116"/>
                <a:gd name="T22" fmla="*/ 38 w 66"/>
                <a:gd name="T23" fmla="*/ 20 h 116"/>
                <a:gd name="T24" fmla="*/ 34 w 66"/>
                <a:gd name="T25" fmla="*/ 12 h 116"/>
                <a:gd name="T26" fmla="*/ 28 w 66"/>
                <a:gd name="T27" fmla="*/ 0 h 116"/>
                <a:gd name="T28" fmla="*/ 20 w 66"/>
                <a:gd name="T29" fmla="*/ 6 h 116"/>
                <a:gd name="T30" fmla="*/ 12 w 66"/>
                <a:gd name="T31" fmla="*/ 10 h 116"/>
                <a:gd name="T32" fmla="*/ 4 w 66"/>
                <a:gd name="T33" fmla="*/ 14 h 116"/>
                <a:gd name="T34" fmla="*/ 0 w 66"/>
                <a:gd name="T35" fmla="*/ 22 h 116"/>
                <a:gd name="T36" fmla="*/ 4 w 66"/>
                <a:gd name="T37" fmla="*/ 30 h 116"/>
                <a:gd name="T38" fmla="*/ 6 w 66"/>
                <a:gd name="T39" fmla="*/ 40 h 116"/>
                <a:gd name="T40" fmla="*/ 8 w 66"/>
                <a:gd name="T41" fmla="*/ 46 h 116"/>
                <a:gd name="T42" fmla="*/ 20 w 66"/>
                <a:gd name="T43" fmla="*/ 50 h 116"/>
                <a:gd name="T44" fmla="*/ 28 w 66"/>
                <a:gd name="T45" fmla="*/ 58 h 116"/>
                <a:gd name="T46" fmla="*/ 30 w 66"/>
                <a:gd name="T47" fmla="*/ 70 h 116"/>
                <a:gd name="T48" fmla="*/ 22 w 66"/>
                <a:gd name="T49" fmla="*/ 72 h 116"/>
                <a:gd name="T50" fmla="*/ 20 w 66"/>
                <a:gd name="T51" fmla="*/ 78 h 116"/>
                <a:gd name="T52" fmla="*/ 22 w 66"/>
                <a:gd name="T53" fmla="*/ 88 h 116"/>
                <a:gd name="T54" fmla="*/ 16 w 66"/>
                <a:gd name="T55" fmla="*/ 94 h 116"/>
                <a:gd name="T56" fmla="*/ 4 w 66"/>
                <a:gd name="T57" fmla="*/ 100 h 116"/>
                <a:gd name="T58" fmla="*/ 2 w 66"/>
                <a:gd name="T59" fmla="*/ 116 h 116"/>
                <a:gd name="T60" fmla="*/ 42 w 66"/>
                <a:gd name="T61" fmla="*/ 108 h 116"/>
                <a:gd name="T62" fmla="*/ 58 w 66"/>
                <a:gd name="T63" fmla="*/ 112 h 116"/>
                <a:gd name="T64" fmla="*/ 64 w 66"/>
                <a:gd name="T65" fmla="*/ 106 h 116"/>
                <a:gd name="T66" fmla="*/ 60 w 66"/>
                <a:gd name="T67" fmla="*/ 9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6" h="116">
                  <a:moveTo>
                    <a:pt x="60" y="86"/>
                  </a:moveTo>
                  <a:lnTo>
                    <a:pt x="54" y="84"/>
                  </a:lnTo>
                  <a:lnTo>
                    <a:pt x="50" y="82"/>
                  </a:lnTo>
                  <a:lnTo>
                    <a:pt x="50" y="78"/>
                  </a:lnTo>
                  <a:lnTo>
                    <a:pt x="50" y="76"/>
                  </a:lnTo>
                  <a:lnTo>
                    <a:pt x="50" y="72"/>
                  </a:lnTo>
                  <a:lnTo>
                    <a:pt x="52" y="68"/>
                  </a:lnTo>
                  <a:lnTo>
                    <a:pt x="52" y="64"/>
                  </a:lnTo>
                  <a:lnTo>
                    <a:pt x="52" y="60"/>
                  </a:lnTo>
                  <a:lnTo>
                    <a:pt x="50" y="58"/>
                  </a:lnTo>
                  <a:lnTo>
                    <a:pt x="48" y="56"/>
                  </a:lnTo>
                  <a:lnTo>
                    <a:pt x="46" y="54"/>
                  </a:lnTo>
                  <a:lnTo>
                    <a:pt x="44" y="50"/>
                  </a:lnTo>
                  <a:lnTo>
                    <a:pt x="42" y="46"/>
                  </a:lnTo>
                  <a:lnTo>
                    <a:pt x="42" y="42"/>
                  </a:lnTo>
                  <a:lnTo>
                    <a:pt x="42" y="38"/>
                  </a:lnTo>
                  <a:lnTo>
                    <a:pt x="46" y="36"/>
                  </a:lnTo>
                  <a:lnTo>
                    <a:pt x="48" y="34"/>
                  </a:lnTo>
                  <a:lnTo>
                    <a:pt x="52" y="30"/>
                  </a:lnTo>
                  <a:lnTo>
                    <a:pt x="54" y="28"/>
                  </a:lnTo>
                  <a:lnTo>
                    <a:pt x="56" y="24"/>
                  </a:lnTo>
                  <a:lnTo>
                    <a:pt x="48" y="24"/>
                  </a:lnTo>
                  <a:lnTo>
                    <a:pt x="42" y="22"/>
                  </a:lnTo>
                  <a:lnTo>
                    <a:pt x="38" y="20"/>
                  </a:lnTo>
                  <a:lnTo>
                    <a:pt x="36" y="16"/>
                  </a:lnTo>
                  <a:lnTo>
                    <a:pt x="34" y="12"/>
                  </a:lnTo>
                  <a:lnTo>
                    <a:pt x="30" y="6"/>
                  </a:lnTo>
                  <a:lnTo>
                    <a:pt x="28" y="0"/>
                  </a:lnTo>
                  <a:lnTo>
                    <a:pt x="24" y="4"/>
                  </a:lnTo>
                  <a:lnTo>
                    <a:pt x="20" y="6"/>
                  </a:lnTo>
                  <a:lnTo>
                    <a:pt x="16" y="8"/>
                  </a:lnTo>
                  <a:lnTo>
                    <a:pt x="12" y="10"/>
                  </a:lnTo>
                  <a:lnTo>
                    <a:pt x="6" y="12"/>
                  </a:lnTo>
                  <a:lnTo>
                    <a:pt x="4" y="14"/>
                  </a:lnTo>
                  <a:lnTo>
                    <a:pt x="0" y="20"/>
                  </a:lnTo>
                  <a:lnTo>
                    <a:pt x="0" y="22"/>
                  </a:lnTo>
                  <a:lnTo>
                    <a:pt x="2" y="24"/>
                  </a:lnTo>
                  <a:lnTo>
                    <a:pt x="4" y="30"/>
                  </a:lnTo>
                  <a:lnTo>
                    <a:pt x="4" y="34"/>
                  </a:lnTo>
                  <a:lnTo>
                    <a:pt x="6" y="40"/>
                  </a:lnTo>
                  <a:lnTo>
                    <a:pt x="8" y="44"/>
                  </a:lnTo>
                  <a:lnTo>
                    <a:pt x="8" y="46"/>
                  </a:lnTo>
                  <a:lnTo>
                    <a:pt x="14" y="48"/>
                  </a:lnTo>
                  <a:lnTo>
                    <a:pt x="20" y="50"/>
                  </a:lnTo>
                  <a:lnTo>
                    <a:pt x="24" y="54"/>
                  </a:lnTo>
                  <a:lnTo>
                    <a:pt x="28" y="58"/>
                  </a:lnTo>
                  <a:lnTo>
                    <a:pt x="30" y="64"/>
                  </a:lnTo>
                  <a:lnTo>
                    <a:pt x="30" y="70"/>
                  </a:lnTo>
                  <a:lnTo>
                    <a:pt x="26" y="70"/>
                  </a:lnTo>
                  <a:lnTo>
                    <a:pt x="22" y="72"/>
                  </a:lnTo>
                  <a:lnTo>
                    <a:pt x="18" y="72"/>
                  </a:lnTo>
                  <a:lnTo>
                    <a:pt x="20" y="78"/>
                  </a:lnTo>
                  <a:lnTo>
                    <a:pt x="20" y="82"/>
                  </a:lnTo>
                  <a:lnTo>
                    <a:pt x="22" y="88"/>
                  </a:lnTo>
                  <a:lnTo>
                    <a:pt x="24" y="92"/>
                  </a:lnTo>
                  <a:lnTo>
                    <a:pt x="16" y="94"/>
                  </a:lnTo>
                  <a:lnTo>
                    <a:pt x="10" y="96"/>
                  </a:lnTo>
                  <a:lnTo>
                    <a:pt x="4" y="100"/>
                  </a:lnTo>
                  <a:lnTo>
                    <a:pt x="2" y="108"/>
                  </a:lnTo>
                  <a:lnTo>
                    <a:pt x="2" y="116"/>
                  </a:lnTo>
                  <a:lnTo>
                    <a:pt x="22" y="110"/>
                  </a:lnTo>
                  <a:lnTo>
                    <a:pt x="42" y="108"/>
                  </a:lnTo>
                  <a:lnTo>
                    <a:pt x="50" y="110"/>
                  </a:lnTo>
                  <a:lnTo>
                    <a:pt x="58" y="112"/>
                  </a:lnTo>
                  <a:lnTo>
                    <a:pt x="66" y="114"/>
                  </a:lnTo>
                  <a:lnTo>
                    <a:pt x="64" y="106"/>
                  </a:lnTo>
                  <a:lnTo>
                    <a:pt x="62" y="100"/>
                  </a:lnTo>
                  <a:lnTo>
                    <a:pt x="60" y="92"/>
                  </a:lnTo>
                  <a:lnTo>
                    <a:pt x="60" y="86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8" name="Freeform 103"/>
            <p:cNvSpPr>
              <a:spLocks/>
            </p:cNvSpPr>
            <p:nvPr/>
          </p:nvSpPr>
          <p:spPr bwMode="gray">
            <a:xfrm>
              <a:off x="5920910" y="2182047"/>
              <a:ext cx="18375" cy="16087"/>
            </a:xfrm>
            <a:custGeom>
              <a:avLst/>
              <a:gdLst>
                <a:gd name="T0" fmla="*/ 8 w 8"/>
                <a:gd name="T1" fmla="*/ 6 h 6"/>
                <a:gd name="T2" fmla="*/ 4 w 8"/>
                <a:gd name="T3" fmla="*/ 2 h 6"/>
                <a:gd name="T4" fmla="*/ 0 w 8"/>
                <a:gd name="T5" fmla="*/ 0 h 6"/>
                <a:gd name="T6" fmla="*/ 4 w 8"/>
                <a:gd name="T7" fmla="*/ 4 h 6"/>
                <a:gd name="T8" fmla="*/ 8 w 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8" y="6"/>
                  </a:moveTo>
                  <a:lnTo>
                    <a:pt x="4" y="2"/>
                  </a:lnTo>
                  <a:lnTo>
                    <a:pt x="0" y="0"/>
                  </a:lnTo>
                  <a:lnTo>
                    <a:pt x="4" y="4"/>
                  </a:lnTo>
                  <a:lnTo>
                    <a:pt x="8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59" name="Freeform 104"/>
            <p:cNvSpPr>
              <a:spLocks/>
            </p:cNvSpPr>
            <p:nvPr/>
          </p:nvSpPr>
          <p:spPr bwMode="gray">
            <a:xfrm>
              <a:off x="5920910" y="2182047"/>
              <a:ext cx="18375" cy="16087"/>
            </a:xfrm>
            <a:custGeom>
              <a:avLst/>
              <a:gdLst>
                <a:gd name="T0" fmla="*/ 8 w 8"/>
                <a:gd name="T1" fmla="*/ 6 h 6"/>
                <a:gd name="T2" fmla="*/ 4 w 8"/>
                <a:gd name="T3" fmla="*/ 2 h 6"/>
                <a:gd name="T4" fmla="*/ 0 w 8"/>
                <a:gd name="T5" fmla="*/ 0 h 6"/>
                <a:gd name="T6" fmla="*/ 4 w 8"/>
                <a:gd name="T7" fmla="*/ 4 h 6"/>
                <a:gd name="T8" fmla="*/ 8 w 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6">
                  <a:moveTo>
                    <a:pt x="8" y="6"/>
                  </a:moveTo>
                  <a:lnTo>
                    <a:pt x="4" y="2"/>
                  </a:lnTo>
                  <a:lnTo>
                    <a:pt x="0" y="0"/>
                  </a:lnTo>
                  <a:lnTo>
                    <a:pt x="4" y="4"/>
                  </a:lnTo>
                  <a:lnTo>
                    <a:pt x="8" y="6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0" name="Freeform 105"/>
            <p:cNvSpPr>
              <a:spLocks/>
            </p:cNvSpPr>
            <p:nvPr/>
          </p:nvSpPr>
          <p:spPr bwMode="gray">
            <a:xfrm>
              <a:off x="5417428" y="1937173"/>
              <a:ext cx="343617" cy="339606"/>
            </a:xfrm>
            <a:custGeom>
              <a:avLst/>
              <a:gdLst>
                <a:gd name="T0" fmla="*/ 52 w 142"/>
                <a:gd name="T1" fmla="*/ 122 h 138"/>
                <a:gd name="T2" fmla="*/ 38 w 142"/>
                <a:gd name="T3" fmla="*/ 108 h 138"/>
                <a:gd name="T4" fmla="*/ 32 w 142"/>
                <a:gd name="T5" fmla="*/ 94 h 138"/>
                <a:gd name="T6" fmla="*/ 34 w 142"/>
                <a:gd name="T7" fmla="*/ 82 h 138"/>
                <a:gd name="T8" fmla="*/ 44 w 142"/>
                <a:gd name="T9" fmla="*/ 68 h 138"/>
                <a:gd name="T10" fmla="*/ 62 w 142"/>
                <a:gd name="T11" fmla="*/ 56 h 138"/>
                <a:gd name="T12" fmla="*/ 72 w 142"/>
                <a:gd name="T13" fmla="*/ 50 h 138"/>
                <a:gd name="T14" fmla="*/ 88 w 142"/>
                <a:gd name="T15" fmla="*/ 44 h 138"/>
                <a:gd name="T16" fmla="*/ 106 w 142"/>
                <a:gd name="T17" fmla="*/ 38 h 138"/>
                <a:gd name="T18" fmla="*/ 124 w 142"/>
                <a:gd name="T19" fmla="*/ 32 h 138"/>
                <a:gd name="T20" fmla="*/ 136 w 142"/>
                <a:gd name="T21" fmla="*/ 22 h 138"/>
                <a:gd name="T22" fmla="*/ 142 w 142"/>
                <a:gd name="T23" fmla="*/ 12 h 138"/>
                <a:gd name="T24" fmla="*/ 140 w 142"/>
                <a:gd name="T25" fmla="*/ 0 h 138"/>
                <a:gd name="T26" fmla="*/ 116 w 142"/>
                <a:gd name="T27" fmla="*/ 6 h 138"/>
                <a:gd name="T28" fmla="*/ 96 w 142"/>
                <a:gd name="T29" fmla="*/ 12 h 138"/>
                <a:gd name="T30" fmla="*/ 90 w 142"/>
                <a:gd name="T31" fmla="*/ 16 h 138"/>
                <a:gd name="T32" fmla="*/ 84 w 142"/>
                <a:gd name="T33" fmla="*/ 20 h 138"/>
                <a:gd name="T34" fmla="*/ 78 w 142"/>
                <a:gd name="T35" fmla="*/ 22 h 138"/>
                <a:gd name="T36" fmla="*/ 72 w 142"/>
                <a:gd name="T37" fmla="*/ 26 h 138"/>
                <a:gd name="T38" fmla="*/ 66 w 142"/>
                <a:gd name="T39" fmla="*/ 28 h 138"/>
                <a:gd name="T40" fmla="*/ 62 w 142"/>
                <a:gd name="T41" fmla="*/ 28 h 138"/>
                <a:gd name="T42" fmla="*/ 56 w 142"/>
                <a:gd name="T43" fmla="*/ 28 h 138"/>
                <a:gd name="T44" fmla="*/ 52 w 142"/>
                <a:gd name="T45" fmla="*/ 28 h 138"/>
                <a:gd name="T46" fmla="*/ 46 w 142"/>
                <a:gd name="T47" fmla="*/ 30 h 138"/>
                <a:gd name="T48" fmla="*/ 44 w 142"/>
                <a:gd name="T49" fmla="*/ 30 h 138"/>
                <a:gd name="T50" fmla="*/ 40 w 142"/>
                <a:gd name="T51" fmla="*/ 34 h 138"/>
                <a:gd name="T52" fmla="*/ 38 w 142"/>
                <a:gd name="T53" fmla="*/ 38 h 138"/>
                <a:gd name="T54" fmla="*/ 36 w 142"/>
                <a:gd name="T55" fmla="*/ 42 h 138"/>
                <a:gd name="T56" fmla="*/ 34 w 142"/>
                <a:gd name="T57" fmla="*/ 46 h 138"/>
                <a:gd name="T58" fmla="*/ 32 w 142"/>
                <a:gd name="T59" fmla="*/ 52 h 138"/>
                <a:gd name="T60" fmla="*/ 28 w 142"/>
                <a:gd name="T61" fmla="*/ 54 h 138"/>
                <a:gd name="T62" fmla="*/ 24 w 142"/>
                <a:gd name="T63" fmla="*/ 54 h 138"/>
                <a:gd name="T64" fmla="*/ 20 w 142"/>
                <a:gd name="T65" fmla="*/ 56 h 138"/>
                <a:gd name="T66" fmla="*/ 16 w 142"/>
                <a:gd name="T67" fmla="*/ 56 h 138"/>
                <a:gd name="T68" fmla="*/ 12 w 142"/>
                <a:gd name="T69" fmla="*/ 58 h 138"/>
                <a:gd name="T70" fmla="*/ 4 w 142"/>
                <a:gd name="T71" fmla="*/ 70 h 138"/>
                <a:gd name="T72" fmla="*/ 0 w 142"/>
                <a:gd name="T73" fmla="*/ 84 h 138"/>
                <a:gd name="T74" fmla="*/ 0 w 142"/>
                <a:gd name="T75" fmla="*/ 98 h 138"/>
                <a:gd name="T76" fmla="*/ 2 w 142"/>
                <a:gd name="T77" fmla="*/ 112 h 138"/>
                <a:gd name="T78" fmla="*/ 6 w 142"/>
                <a:gd name="T79" fmla="*/ 120 h 138"/>
                <a:gd name="T80" fmla="*/ 8 w 142"/>
                <a:gd name="T81" fmla="*/ 126 h 138"/>
                <a:gd name="T82" fmla="*/ 12 w 142"/>
                <a:gd name="T83" fmla="*/ 130 h 138"/>
                <a:gd name="T84" fmla="*/ 18 w 142"/>
                <a:gd name="T85" fmla="*/ 134 h 138"/>
                <a:gd name="T86" fmla="*/ 24 w 142"/>
                <a:gd name="T87" fmla="*/ 136 h 138"/>
                <a:gd name="T88" fmla="*/ 32 w 142"/>
                <a:gd name="T89" fmla="*/ 136 h 138"/>
                <a:gd name="T90" fmla="*/ 50 w 142"/>
                <a:gd name="T91" fmla="*/ 138 h 138"/>
                <a:gd name="T92" fmla="*/ 70 w 142"/>
                <a:gd name="T93" fmla="*/ 138 h 138"/>
                <a:gd name="T94" fmla="*/ 64 w 142"/>
                <a:gd name="T95" fmla="*/ 132 h 138"/>
                <a:gd name="T96" fmla="*/ 58 w 142"/>
                <a:gd name="T97" fmla="*/ 128 h 138"/>
                <a:gd name="T98" fmla="*/ 52 w 142"/>
                <a:gd name="T99" fmla="*/ 12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2" h="138">
                  <a:moveTo>
                    <a:pt x="52" y="122"/>
                  </a:moveTo>
                  <a:lnTo>
                    <a:pt x="38" y="108"/>
                  </a:lnTo>
                  <a:lnTo>
                    <a:pt x="32" y="94"/>
                  </a:lnTo>
                  <a:lnTo>
                    <a:pt x="34" y="82"/>
                  </a:lnTo>
                  <a:lnTo>
                    <a:pt x="44" y="68"/>
                  </a:lnTo>
                  <a:lnTo>
                    <a:pt x="62" y="56"/>
                  </a:lnTo>
                  <a:lnTo>
                    <a:pt x="72" y="50"/>
                  </a:lnTo>
                  <a:lnTo>
                    <a:pt x="88" y="44"/>
                  </a:lnTo>
                  <a:lnTo>
                    <a:pt x="106" y="38"/>
                  </a:lnTo>
                  <a:lnTo>
                    <a:pt x="124" y="32"/>
                  </a:lnTo>
                  <a:lnTo>
                    <a:pt x="136" y="22"/>
                  </a:lnTo>
                  <a:lnTo>
                    <a:pt x="142" y="12"/>
                  </a:lnTo>
                  <a:lnTo>
                    <a:pt x="140" y="0"/>
                  </a:lnTo>
                  <a:lnTo>
                    <a:pt x="116" y="6"/>
                  </a:lnTo>
                  <a:lnTo>
                    <a:pt x="96" y="12"/>
                  </a:lnTo>
                  <a:lnTo>
                    <a:pt x="90" y="16"/>
                  </a:lnTo>
                  <a:lnTo>
                    <a:pt x="84" y="20"/>
                  </a:lnTo>
                  <a:lnTo>
                    <a:pt x="78" y="22"/>
                  </a:lnTo>
                  <a:lnTo>
                    <a:pt x="72" y="26"/>
                  </a:lnTo>
                  <a:lnTo>
                    <a:pt x="66" y="28"/>
                  </a:lnTo>
                  <a:lnTo>
                    <a:pt x="62" y="28"/>
                  </a:lnTo>
                  <a:lnTo>
                    <a:pt x="56" y="28"/>
                  </a:lnTo>
                  <a:lnTo>
                    <a:pt x="52" y="28"/>
                  </a:lnTo>
                  <a:lnTo>
                    <a:pt x="46" y="30"/>
                  </a:lnTo>
                  <a:lnTo>
                    <a:pt x="44" y="30"/>
                  </a:lnTo>
                  <a:lnTo>
                    <a:pt x="40" y="34"/>
                  </a:lnTo>
                  <a:lnTo>
                    <a:pt x="38" y="38"/>
                  </a:lnTo>
                  <a:lnTo>
                    <a:pt x="36" y="42"/>
                  </a:lnTo>
                  <a:lnTo>
                    <a:pt x="34" y="46"/>
                  </a:lnTo>
                  <a:lnTo>
                    <a:pt x="32" y="52"/>
                  </a:lnTo>
                  <a:lnTo>
                    <a:pt x="28" y="54"/>
                  </a:lnTo>
                  <a:lnTo>
                    <a:pt x="24" y="54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2" y="58"/>
                  </a:lnTo>
                  <a:lnTo>
                    <a:pt x="4" y="70"/>
                  </a:lnTo>
                  <a:lnTo>
                    <a:pt x="0" y="84"/>
                  </a:lnTo>
                  <a:lnTo>
                    <a:pt x="0" y="98"/>
                  </a:lnTo>
                  <a:lnTo>
                    <a:pt x="2" y="112"/>
                  </a:lnTo>
                  <a:lnTo>
                    <a:pt x="6" y="120"/>
                  </a:lnTo>
                  <a:lnTo>
                    <a:pt x="8" y="126"/>
                  </a:lnTo>
                  <a:lnTo>
                    <a:pt x="12" y="130"/>
                  </a:lnTo>
                  <a:lnTo>
                    <a:pt x="18" y="134"/>
                  </a:lnTo>
                  <a:lnTo>
                    <a:pt x="24" y="136"/>
                  </a:lnTo>
                  <a:lnTo>
                    <a:pt x="32" y="136"/>
                  </a:lnTo>
                  <a:lnTo>
                    <a:pt x="50" y="138"/>
                  </a:lnTo>
                  <a:lnTo>
                    <a:pt x="70" y="138"/>
                  </a:lnTo>
                  <a:lnTo>
                    <a:pt x="64" y="132"/>
                  </a:lnTo>
                  <a:lnTo>
                    <a:pt x="58" y="128"/>
                  </a:lnTo>
                  <a:lnTo>
                    <a:pt x="52" y="1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1" name="Freeform 106"/>
            <p:cNvSpPr>
              <a:spLocks/>
            </p:cNvSpPr>
            <p:nvPr/>
          </p:nvSpPr>
          <p:spPr bwMode="gray">
            <a:xfrm>
              <a:off x="5417428" y="1937173"/>
              <a:ext cx="343617" cy="339606"/>
            </a:xfrm>
            <a:custGeom>
              <a:avLst/>
              <a:gdLst>
                <a:gd name="T0" fmla="*/ 52 w 142"/>
                <a:gd name="T1" fmla="*/ 122 h 138"/>
                <a:gd name="T2" fmla="*/ 38 w 142"/>
                <a:gd name="T3" fmla="*/ 108 h 138"/>
                <a:gd name="T4" fmla="*/ 32 w 142"/>
                <a:gd name="T5" fmla="*/ 94 h 138"/>
                <a:gd name="T6" fmla="*/ 34 w 142"/>
                <a:gd name="T7" fmla="*/ 82 h 138"/>
                <a:gd name="T8" fmla="*/ 44 w 142"/>
                <a:gd name="T9" fmla="*/ 68 h 138"/>
                <a:gd name="T10" fmla="*/ 62 w 142"/>
                <a:gd name="T11" fmla="*/ 56 h 138"/>
                <a:gd name="T12" fmla="*/ 72 w 142"/>
                <a:gd name="T13" fmla="*/ 50 h 138"/>
                <a:gd name="T14" fmla="*/ 88 w 142"/>
                <a:gd name="T15" fmla="*/ 44 h 138"/>
                <a:gd name="T16" fmla="*/ 106 w 142"/>
                <a:gd name="T17" fmla="*/ 38 h 138"/>
                <a:gd name="T18" fmla="*/ 124 w 142"/>
                <a:gd name="T19" fmla="*/ 32 h 138"/>
                <a:gd name="T20" fmla="*/ 136 w 142"/>
                <a:gd name="T21" fmla="*/ 22 h 138"/>
                <a:gd name="T22" fmla="*/ 142 w 142"/>
                <a:gd name="T23" fmla="*/ 12 h 138"/>
                <a:gd name="T24" fmla="*/ 140 w 142"/>
                <a:gd name="T25" fmla="*/ 0 h 138"/>
                <a:gd name="T26" fmla="*/ 116 w 142"/>
                <a:gd name="T27" fmla="*/ 6 h 138"/>
                <a:gd name="T28" fmla="*/ 96 w 142"/>
                <a:gd name="T29" fmla="*/ 12 h 138"/>
                <a:gd name="T30" fmla="*/ 90 w 142"/>
                <a:gd name="T31" fmla="*/ 16 h 138"/>
                <a:gd name="T32" fmla="*/ 84 w 142"/>
                <a:gd name="T33" fmla="*/ 20 h 138"/>
                <a:gd name="T34" fmla="*/ 78 w 142"/>
                <a:gd name="T35" fmla="*/ 22 h 138"/>
                <a:gd name="T36" fmla="*/ 72 w 142"/>
                <a:gd name="T37" fmla="*/ 26 h 138"/>
                <a:gd name="T38" fmla="*/ 66 w 142"/>
                <a:gd name="T39" fmla="*/ 28 h 138"/>
                <a:gd name="T40" fmla="*/ 62 w 142"/>
                <a:gd name="T41" fmla="*/ 28 h 138"/>
                <a:gd name="T42" fmla="*/ 56 w 142"/>
                <a:gd name="T43" fmla="*/ 28 h 138"/>
                <a:gd name="T44" fmla="*/ 52 w 142"/>
                <a:gd name="T45" fmla="*/ 28 h 138"/>
                <a:gd name="T46" fmla="*/ 46 w 142"/>
                <a:gd name="T47" fmla="*/ 30 h 138"/>
                <a:gd name="T48" fmla="*/ 44 w 142"/>
                <a:gd name="T49" fmla="*/ 30 h 138"/>
                <a:gd name="T50" fmla="*/ 40 w 142"/>
                <a:gd name="T51" fmla="*/ 34 h 138"/>
                <a:gd name="T52" fmla="*/ 38 w 142"/>
                <a:gd name="T53" fmla="*/ 38 h 138"/>
                <a:gd name="T54" fmla="*/ 36 w 142"/>
                <a:gd name="T55" fmla="*/ 42 h 138"/>
                <a:gd name="T56" fmla="*/ 34 w 142"/>
                <a:gd name="T57" fmla="*/ 46 h 138"/>
                <a:gd name="T58" fmla="*/ 32 w 142"/>
                <a:gd name="T59" fmla="*/ 52 h 138"/>
                <a:gd name="T60" fmla="*/ 28 w 142"/>
                <a:gd name="T61" fmla="*/ 54 h 138"/>
                <a:gd name="T62" fmla="*/ 24 w 142"/>
                <a:gd name="T63" fmla="*/ 54 h 138"/>
                <a:gd name="T64" fmla="*/ 20 w 142"/>
                <a:gd name="T65" fmla="*/ 56 h 138"/>
                <a:gd name="T66" fmla="*/ 16 w 142"/>
                <a:gd name="T67" fmla="*/ 56 h 138"/>
                <a:gd name="T68" fmla="*/ 12 w 142"/>
                <a:gd name="T69" fmla="*/ 58 h 138"/>
                <a:gd name="T70" fmla="*/ 4 w 142"/>
                <a:gd name="T71" fmla="*/ 70 h 138"/>
                <a:gd name="T72" fmla="*/ 0 w 142"/>
                <a:gd name="T73" fmla="*/ 84 h 138"/>
                <a:gd name="T74" fmla="*/ 0 w 142"/>
                <a:gd name="T75" fmla="*/ 98 h 138"/>
                <a:gd name="T76" fmla="*/ 2 w 142"/>
                <a:gd name="T77" fmla="*/ 112 h 138"/>
                <a:gd name="T78" fmla="*/ 6 w 142"/>
                <a:gd name="T79" fmla="*/ 120 h 138"/>
                <a:gd name="T80" fmla="*/ 8 w 142"/>
                <a:gd name="T81" fmla="*/ 126 h 138"/>
                <a:gd name="T82" fmla="*/ 12 w 142"/>
                <a:gd name="T83" fmla="*/ 130 h 138"/>
                <a:gd name="T84" fmla="*/ 18 w 142"/>
                <a:gd name="T85" fmla="*/ 134 h 138"/>
                <a:gd name="T86" fmla="*/ 24 w 142"/>
                <a:gd name="T87" fmla="*/ 136 h 138"/>
                <a:gd name="T88" fmla="*/ 32 w 142"/>
                <a:gd name="T89" fmla="*/ 136 h 138"/>
                <a:gd name="T90" fmla="*/ 50 w 142"/>
                <a:gd name="T91" fmla="*/ 138 h 138"/>
                <a:gd name="T92" fmla="*/ 70 w 142"/>
                <a:gd name="T93" fmla="*/ 138 h 138"/>
                <a:gd name="T94" fmla="*/ 64 w 142"/>
                <a:gd name="T95" fmla="*/ 132 h 138"/>
                <a:gd name="T96" fmla="*/ 58 w 142"/>
                <a:gd name="T97" fmla="*/ 128 h 138"/>
                <a:gd name="T98" fmla="*/ 52 w 142"/>
                <a:gd name="T99" fmla="*/ 122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2" h="138">
                  <a:moveTo>
                    <a:pt x="52" y="122"/>
                  </a:moveTo>
                  <a:lnTo>
                    <a:pt x="38" y="108"/>
                  </a:lnTo>
                  <a:lnTo>
                    <a:pt x="32" y="94"/>
                  </a:lnTo>
                  <a:lnTo>
                    <a:pt x="34" y="82"/>
                  </a:lnTo>
                  <a:lnTo>
                    <a:pt x="44" y="68"/>
                  </a:lnTo>
                  <a:lnTo>
                    <a:pt x="62" y="56"/>
                  </a:lnTo>
                  <a:lnTo>
                    <a:pt x="72" y="50"/>
                  </a:lnTo>
                  <a:lnTo>
                    <a:pt x="88" y="44"/>
                  </a:lnTo>
                  <a:lnTo>
                    <a:pt x="106" y="38"/>
                  </a:lnTo>
                  <a:lnTo>
                    <a:pt x="124" y="32"/>
                  </a:lnTo>
                  <a:lnTo>
                    <a:pt x="136" y="22"/>
                  </a:lnTo>
                  <a:lnTo>
                    <a:pt x="142" y="12"/>
                  </a:lnTo>
                  <a:lnTo>
                    <a:pt x="140" y="0"/>
                  </a:lnTo>
                  <a:lnTo>
                    <a:pt x="116" y="6"/>
                  </a:lnTo>
                  <a:lnTo>
                    <a:pt x="96" y="12"/>
                  </a:lnTo>
                  <a:lnTo>
                    <a:pt x="90" y="16"/>
                  </a:lnTo>
                  <a:lnTo>
                    <a:pt x="84" y="20"/>
                  </a:lnTo>
                  <a:lnTo>
                    <a:pt x="78" y="22"/>
                  </a:lnTo>
                  <a:lnTo>
                    <a:pt x="72" y="26"/>
                  </a:lnTo>
                  <a:lnTo>
                    <a:pt x="66" y="28"/>
                  </a:lnTo>
                  <a:lnTo>
                    <a:pt x="62" y="28"/>
                  </a:lnTo>
                  <a:lnTo>
                    <a:pt x="56" y="28"/>
                  </a:lnTo>
                  <a:lnTo>
                    <a:pt x="52" y="28"/>
                  </a:lnTo>
                  <a:lnTo>
                    <a:pt x="46" y="30"/>
                  </a:lnTo>
                  <a:lnTo>
                    <a:pt x="44" y="30"/>
                  </a:lnTo>
                  <a:lnTo>
                    <a:pt x="40" y="34"/>
                  </a:lnTo>
                  <a:lnTo>
                    <a:pt x="38" y="38"/>
                  </a:lnTo>
                  <a:lnTo>
                    <a:pt x="36" y="42"/>
                  </a:lnTo>
                  <a:lnTo>
                    <a:pt x="34" y="46"/>
                  </a:lnTo>
                  <a:lnTo>
                    <a:pt x="32" y="52"/>
                  </a:lnTo>
                  <a:lnTo>
                    <a:pt x="28" y="54"/>
                  </a:lnTo>
                  <a:lnTo>
                    <a:pt x="24" y="54"/>
                  </a:lnTo>
                  <a:lnTo>
                    <a:pt x="20" y="56"/>
                  </a:lnTo>
                  <a:lnTo>
                    <a:pt x="16" y="56"/>
                  </a:lnTo>
                  <a:lnTo>
                    <a:pt x="12" y="58"/>
                  </a:lnTo>
                  <a:lnTo>
                    <a:pt x="4" y="70"/>
                  </a:lnTo>
                  <a:lnTo>
                    <a:pt x="0" y="84"/>
                  </a:lnTo>
                  <a:lnTo>
                    <a:pt x="0" y="98"/>
                  </a:lnTo>
                  <a:lnTo>
                    <a:pt x="2" y="112"/>
                  </a:lnTo>
                  <a:lnTo>
                    <a:pt x="6" y="120"/>
                  </a:lnTo>
                  <a:lnTo>
                    <a:pt x="8" y="126"/>
                  </a:lnTo>
                  <a:lnTo>
                    <a:pt x="12" y="130"/>
                  </a:lnTo>
                  <a:lnTo>
                    <a:pt x="18" y="134"/>
                  </a:lnTo>
                  <a:lnTo>
                    <a:pt x="24" y="136"/>
                  </a:lnTo>
                  <a:lnTo>
                    <a:pt x="32" y="136"/>
                  </a:lnTo>
                  <a:lnTo>
                    <a:pt x="50" y="138"/>
                  </a:lnTo>
                  <a:lnTo>
                    <a:pt x="70" y="138"/>
                  </a:lnTo>
                  <a:lnTo>
                    <a:pt x="64" y="132"/>
                  </a:lnTo>
                  <a:lnTo>
                    <a:pt x="58" y="128"/>
                  </a:lnTo>
                  <a:lnTo>
                    <a:pt x="52" y="122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2" name="Freeform 107"/>
            <p:cNvSpPr>
              <a:spLocks noEditPoints="1"/>
            </p:cNvSpPr>
            <p:nvPr/>
          </p:nvSpPr>
          <p:spPr bwMode="gray">
            <a:xfrm>
              <a:off x="3910657" y="1942536"/>
              <a:ext cx="4349423" cy="3480072"/>
            </a:xfrm>
            <a:custGeom>
              <a:avLst/>
              <a:gdLst>
                <a:gd name="T0" fmla="*/ 1632 w 1796"/>
                <a:gd name="T1" fmla="*/ 152 h 1416"/>
                <a:gd name="T2" fmla="*/ 1476 w 1796"/>
                <a:gd name="T3" fmla="*/ 114 h 1416"/>
                <a:gd name="T4" fmla="*/ 1368 w 1796"/>
                <a:gd name="T5" fmla="*/ 124 h 1416"/>
                <a:gd name="T6" fmla="*/ 1224 w 1796"/>
                <a:gd name="T7" fmla="*/ 90 h 1416"/>
                <a:gd name="T8" fmla="*/ 1140 w 1796"/>
                <a:gd name="T9" fmla="*/ 88 h 1416"/>
                <a:gd name="T10" fmla="*/ 1150 w 1796"/>
                <a:gd name="T11" fmla="*/ 18 h 1416"/>
                <a:gd name="T12" fmla="*/ 946 w 1796"/>
                <a:gd name="T13" fmla="*/ 30 h 1416"/>
                <a:gd name="T14" fmla="*/ 894 w 1796"/>
                <a:gd name="T15" fmla="*/ 106 h 1416"/>
                <a:gd name="T16" fmla="*/ 876 w 1796"/>
                <a:gd name="T17" fmla="*/ 116 h 1416"/>
                <a:gd name="T18" fmla="*/ 840 w 1796"/>
                <a:gd name="T19" fmla="*/ 120 h 1416"/>
                <a:gd name="T20" fmla="*/ 794 w 1796"/>
                <a:gd name="T21" fmla="*/ 78 h 1416"/>
                <a:gd name="T22" fmla="*/ 696 w 1796"/>
                <a:gd name="T23" fmla="*/ 150 h 1416"/>
                <a:gd name="T24" fmla="*/ 560 w 1796"/>
                <a:gd name="T25" fmla="*/ 174 h 1416"/>
                <a:gd name="T26" fmla="*/ 518 w 1796"/>
                <a:gd name="T27" fmla="*/ 204 h 1416"/>
                <a:gd name="T28" fmla="*/ 466 w 1796"/>
                <a:gd name="T29" fmla="*/ 170 h 1416"/>
                <a:gd name="T30" fmla="*/ 338 w 1796"/>
                <a:gd name="T31" fmla="*/ 114 h 1416"/>
                <a:gd name="T32" fmla="*/ 272 w 1796"/>
                <a:gd name="T33" fmla="*/ 210 h 1416"/>
                <a:gd name="T34" fmla="*/ 206 w 1796"/>
                <a:gd name="T35" fmla="*/ 302 h 1416"/>
                <a:gd name="T36" fmla="*/ 286 w 1796"/>
                <a:gd name="T37" fmla="*/ 344 h 1416"/>
                <a:gd name="T38" fmla="*/ 304 w 1796"/>
                <a:gd name="T39" fmla="*/ 224 h 1416"/>
                <a:gd name="T40" fmla="*/ 368 w 1796"/>
                <a:gd name="T41" fmla="*/ 228 h 1416"/>
                <a:gd name="T42" fmla="*/ 428 w 1796"/>
                <a:gd name="T43" fmla="*/ 266 h 1416"/>
                <a:gd name="T44" fmla="*/ 388 w 1796"/>
                <a:gd name="T45" fmla="*/ 304 h 1416"/>
                <a:gd name="T46" fmla="*/ 258 w 1796"/>
                <a:gd name="T47" fmla="*/ 366 h 1416"/>
                <a:gd name="T48" fmla="*/ 172 w 1796"/>
                <a:gd name="T49" fmla="*/ 414 h 1416"/>
                <a:gd name="T50" fmla="*/ 76 w 1796"/>
                <a:gd name="T51" fmla="*/ 512 h 1416"/>
                <a:gd name="T52" fmla="*/ 150 w 1796"/>
                <a:gd name="T53" fmla="*/ 550 h 1416"/>
                <a:gd name="T54" fmla="*/ 274 w 1796"/>
                <a:gd name="T55" fmla="*/ 536 h 1416"/>
                <a:gd name="T56" fmla="*/ 320 w 1796"/>
                <a:gd name="T57" fmla="*/ 548 h 1416"/>
                <a:gd name="T58" fmla="*/ 350 w 1796"/>
                <a:gd name="T59" fmla="*/ 592 h 1416"/>
                <a:gd name="T60" fmla="*/ 370 w 1796"/>
                <a:gd name="T61" fmla="*/ 538 h 1416"/>
                <a:gd name="T62" fmla="*/ 468 w 1796"/>
                <a:gd name="T63" fmla="*/ 652 h 1416"/>
                <a:gd name="T64" fmla="*/ 254 w 1796"/>
                <a:gd name="T65" fmla="*/ 602 h 1416"/>
                <a:gd name="T66" fmla="*/ 84 w 1796"/>
                <a:gd name="T67" fmla="*/ 638 h 1416"/>
                <a:gd name="T68" fmla="*/ 64 w 1796"/>
                <a:gd name="T69" fmla="*/ 960 h 1416"/>
                <a:gd name="T70" fmla="*/ 230 w 1796"/>
                <a:gd name="T71" fmla="*/ 972 h 1416"/>
                <a:gd name="T72" fmla="*/ 290 w 1796"/>
                <a:gd name="T73" fmla="*/ 1284 h 1416"/>
                <a:gd name="T74" fmla="*/ 458 w 1796"/>
                <a:gd name="T75" fmla="*/ 1292 h 1416"/>
                <a:gd name="T76" fmla="*/ 530 w 1796"/>
                <a:gd name="T77" fmla="*/ 1020 h 1416"/>
                <a:gd name="T78" fmla="*/ 528 w 1796"/>
                <a:gd name="T79" fmla="*/ 870 h 1416"/>
                <a:gd name="T80" fmla="*/ 520 w 1796"/>
                <a:gd name="T81" fmla="*/ 794 h 1416"/>
                <a:gd name="T82" fmla="*/ 656 w 1796"/>
                <a:gd name="T83" fmla="*/ 720 h 1416"/>
                <a:gd name="T84" fmla="*/ 630 w 1796"/>
                <a:gd name="T85" fmla="*/ 710 h 1416"/>
                <a:gd name="T86" fmla="*/ 772 w 1796"/>
                <a:gd name="T87" fmla="*/ 760 h 1416"/>
                <a:gd name="T88" fmla="*/ 858 w 1796"/>
                <a:gd name="T89" fmla="*/ 916 h 1416"/>
                <a:gd name="T90" fmla="*/ 938 w 1796"/>
                <a:gd name="T91" fmla="*/ 772 h 1416"/>
                <a:gd name="T92" fmla="*/ 1004 w 1796"/>
                <a:gd name="T93" fmla="*/ 834 h 1416"/>
                <a:gd name="T94" fmla="*/ 1064 w 1796"/>
                <a:gd name="T95" fmla="*/ 994 h 1416"/>
                <a:gd name="T96" fmla="*/ 1118 w 1796"/>
                <a:gd name="T97" fmla="*/ 862 h 1416"/>
                <a:gd name="T98" fmla="*/ 1148 w 1796"/>
                <a:gd name="T99" fmla="*/ 786 h 1416"/>
                <a:gd name="T100" fmla="*/ 1232 w 1796"/>
                <a:gd name="T101" fmla="*/ 588 h 1416"/>
                <a:gd name="T102" fmla="*/ 1272 w 1796"/>
                <a:gd name="T103" fmla="*/ 566 h 1416"/>
                <a:gd name="T104" fmla="*/ 1300 w 1796"/>
                <a:gd name="T105" fmla="*/ 546 h 1416"/>
                <a:gd name="T106" fmla="*/ 1364 w 1796"/>
                <a:gd name="T107" fmla="*/ 486 h 1416"/>
                <a:gd name="T108" fmla="*/ 1330 w 1796"/>
                <a:gd name="T109" fmla="*/ 366 h 1416"/>
                <a:gd name="T110" fmla="*/ 1532 w 1796"/>
                <a:gd name="T111" fmla="*/ 274 h 1416"/>
                <a:gd name="T112" fmla="*/ 1552 w 1796"/>
                <a:gd name="T113" fmla="*/ 406 h 1416"/>
                <a:gd name="T114" fmla="*/ 1660 w 1796"/>
                <a:gd name="T115" fmla="*/ 278 h 1416"/>
                <a:gd name="T116" fmla="*/ 1768 w 1796"/>
                <a:gd name="T117" fmla="*/ 206 h 1416"/>
                <a:gd name="T118" fmla="*/ 812 w 1796"/>
                <a:gd name="T119" fmla="*/ 188 h 1416"/>
                <a:gd name="T120" fmla="*/ 834 w 1796"/>
                <a:gd name="T121" fmla="*/ 162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96" h="1416">
                  <a:moveTo>
                    <a:pt x="1702" y="140"/>
                  </a:moveTo>
                  <a:lnTo>
                    <a:pt x="1696" y="138"/>
                  </a:lnTo>
                  <a:lnTo>
                    <a:pt x="1692" y="136"/>
                  </a:lnTo>
                  <a:lnTo>
                    <a:pt x="1686" y="136"/>
                  </a:lnTo>
                  <a:lnTo>
                    <a:pt x="1680" y="134"/>
                  </a:lnTo>
                  <a:lnTo>
                    <a:pt x="1676" y="134"/>
                  </a:lnTo>
                  <a:lnTo>
                    <a:pt x="1672" y="134"/>
                  </a:lnTo>
                  <a:lnTo>
                    <a:pt x="1668" y="138"/>
                  </a:lnTo>
                  <a:lnTo>
                    <a:pt x="1666" y="140"/>
                  </a:lnTo>
                  <a:lnTo>
                    <a:pt x="1666" y="144"/>
                  </a:lnTo>
                  <a:lnTo>
                    <a:pt x="1666" y="148"/>
                  </a:lnTo>
                  <a:lnTo>
                    <a:pt x="1666" y="150"/>
                  </a:lnTo>
                  <a:lnTo>
                    <a:pt x="1664" y="154"/>
                  </a:lnTo>
                  <a:lnTo>
                    <a:pt x="1664" y="156"/>
                  </a:lnTo>
                  <a:lnTo>
                    <a:pt x="1660" y="158"/>
                  </a:lnTo>
                  <a:lnTo>
                    <a:pt x="1654" y="160"/>
                  </a:lnTo>
                  <a:lnTo>
                    <a:pt x="1648" y="160"/>
                  </a:lnTo>
                  <a:lnTo>
                    <a:pt x="1642" y="158"/>
                  </a:lnTo>
                  <a:lnTo>
                    <a:pt x="1638" y="154"/>
                  </a:lnTo>
                  <a:lnTo>
                    <a:pt x="1632" y="152"/>
                  </a:lnTo>
                  <a:lnTo>
                    <a:pt x="1628" y="148"/>
                  </a:lnTo>
                  <a:lnTo>
                    <a:pt x="1622" y="146"/>
                  </a:lnTo>
                  <a:lnTo>
                    <a:pt x="1604" y="146"/>
                  </a:lnTo>
                  <a:lnTo>
                    <a:pt x="1590" y="152"/>
                  </a:lnTo>
                  <a:lnTo>
                    <a:pt x="1588" y="150"/>
                  </a:lnTo>
                  <a:lnTo>
                    <a:pt x="1584" y="146"/>
                  </a:lnTo>
                  <a:lnTo>
                    <a:pt x="1582" y="144"/>
                  </a:lnTo>
                  <a:lnTo>
                    <a:pt x="1580" y="140"/>
                  </a:lnTo>
                  <a:lnTo>
                    <a:pt x="1580" y="146"/>
                  </a:lnTo>
                  <a:lnTo>
                    <a:pt x="1580" y="154"/>
                  </a:lnTo>
                  <a:lnTo>
                    <a:pt x="1580" y="160"/>
                  </a:lnTo>
                  <a:lnTo>
                    <a:pt x="1570" y="146"/>
                  </a:lnTo>
                  <a:lnTo>
                    <a:pt x="1566" y="136"/>
                  </a:lnTo>
                  <a:lnTo>
                    <a:pt x="1560" y="128"/>
                  </a:lnTo>
                  <a:lnTo>
                    <a:pt x="1552" y="122"/>
                  </a:lnTo>
                  <a:lnTo>
                    <a:pt x="1536" y="118"/>
                  </a:lnTo>
                  <a:lnTo>
                    <a:pt x="1520" y="118"/>
                  </a:lnTo>
                  <a:lnTo>
                    <a:pt x="1504" y="120"/>
                  </a:lnTo>
                  <a:lnTo>
                    <a:pt x="1488" y="118"/>
                  </a:lnTo>
                  <a:lnTo>
                    <a:pt x="1476" y="114"/>
                  </a:lnTo>
                  <a:lnTo>
                    <a:pt x="1470" y="102"/>
                  </a:lnTo>
                  <a:lnTo>
                    <a:pt x="1472" y="100"/>
                  </a:lnTo>
                  <a:lnTo>
                    <a:pt x="1474" y="98"/>
                  </a:lnTo>
                  <a:lnTo>
                    <a:pt x="1476" y="96"/>
                  </a:lnTo>
                  <a:lnTo>
                    <a:pt x="1462" y="98"/>
                  </a:lnTo>
                  <a:lnTo>
                    <a:pt x="1450" y="108"/>
                  </a:lnTo>
                  <a:lnTo>
                    <a:pt x="1442" y="118"/>
                  </a:lnTo>
                  <a:lnTo>
                    <a:pt x="1442" y="112"/>
                  </a:lnTo>
                  <a:lnTo>
                    <a:pt x="1440" y="106"/>
                  </a:lnTo>
                  <a:lnTo>
                    <a:pt x="1440" y="100"/>
                  </a:lnTo>
                  <a:lnTo>
                    <a:pt x="1428" y="98"/>
                  </a:lnTo>
                  <a:lnTo>
                    <a:pt x="1416" y="96"/>
                  </a:lnTo>
                  <a:lnTo>
                    <a:pt x="1402" y="96"/>
                  </a:lnTo>
                  <a:lnTo>
                    <a:pt x="1390" y="96"/>
                  </a:lnTo>
                  <a:lnTo>
                    <a:pt x="1380" y="98"/>
                  </a:lnTo>
                  <a:lnTo>
                    <a:pt x="1376" y="104"/>
                  </a:lnTo>
                  <a:lnTo>
                    <a:pt x="1376" y="112"/>
                  </a:lnTo>
                  <a:lnTo>
                    <a:pt x="1386" y="122"/>
                  </a:lnTo>
                  <a:lnTo>
                    <a:pt x="1374" y="126"/>
                  </a:lnTo>
                  <a:lnTo>
                    <a:pt x="1368" y="124"/>
                  </a:lnTo>
                  <a:lnTo>
                    <a:pt x="1362" y="120"/>
                  </a:lnTo>
                  <a:lnTo>
                    <a:pt x="1358" y="114"/>
                  </a:lnTo>
                  <a:lnTo>
                    <a:pt x="1354" y="106"/>
                  </a:lnTo>
                  <a:lnTo>
                    <a:pt x="1346" y="104"/>
                  </a:lnTo>
                  <a:lnTo>
                    <a:pt x="1340" y="102"/>
                  </a:lnTo>
                  <a:lnTo>
                    <a:pt x="1334" y="104"/>
                  </a:lnTo>
                  <a:lnTo>
                    <a:pt x="1330" y="106"/>
                  </a:lnTo>
                  <a:lnTo>
                    <a:pt x="1328" y="110"/>
                  </a:lnTo>
                  <a:lnTo>
                    <a:pt x="1324" y="116"/>
                  </a:lnTo>
                  <a:lnTo>
                    <a:pt x="1322" y="120"/>
                  </a:lnTo>
                  <a:lnTo>
                    <a:pt x="1320" y="126"/>
                  </a:lnTo>
                  <a:lnTo>
                    <a:pt x="1318" y="130"/>
                  </a:lnTo>
                  <a:lnTo>
                    <a:pt x="1296" y="116"/>
                  </a:lnTo>
                  <a:lnTo>
                    <a:pt x="1274" y="104"/>
                  </a:lnTo>
                  <a:lnTo>
                    <a:pt x="1248" y="94"/>
                  </a:lnTo>
                  <a:lnTo>
                    <a:pt x="1242" y="92"/>
                  </a:lnTo>
                  <a:lnTo>
                    <a:pt x="1238" y="94"/>
                  </a:lnTo>
                  <a:lnTo>
                    <a:pt x="1234" y="94"/>
                  </a:lnTo>
                  <a:lnTo>
                    <a:pt x="1228" y="92"/>
                  </a:lnTo>
                  <a:lnTo>
                    <a:pt x="1224" y="90"/>
                  </a:lnTo>
                  <a:lnTo>
                    <a:pt x="1222" y="86"/>
                  </a:lnTo>
                  <a:lnTo>
                    <a:pt x="1218" y="82"/>
                  </a:lnTo>
                  <a:lnTo>
                    <a:pt x="1216" y="78"/>
                  </a:lnTo>
                  <a:lnTo>
                    <a:pt x="1212" y="76"/>
                  </a:lnTo>
                  <a:lnTo>
                    <a:pt x="1206" y="76"/>
                  </a:lnTo>
                  <a:lnTo>
                    <a:pt x="1200" y="76"/>
                  </a:lnTo>
                  <a:lnTo>
                    <a:pt x="1196" y="76"/>
                  </a:lnTo>
                  <a:lnTo>
                    <a:pt x="1190" y="76"/>
                  </a:lnTo>
                  <a:lnTo>
                    <a:pt x="1186" y="74"/>
                  </a:lnTo>
                  <a:lnTo>
                    <a:pt x="1184" y="72"/>
                  </a:lnTo>
                  <a:lnTo>
                    <a:pt x="1180" y="68"/>
                  </a:lnTo>
                  <a:lnTo>
                    <a:pt x="1176" y="64"/>
                  </a:lnTo>
                  <a:lnTo>
                    <a:pt x="1172" y="62"/>
                  </a:lnTo>
                  <a:lnTo>
                    <a:pt x="1168" y="62"/>
                  </a:lnTo>
                  <a:lnTo>
                    <a:pt x="1160" y="66"/>
                  </a:lnTo>
                  <a:lnTo>
                    <a:pt x="1154" y="76"/>
                  </a:lnTo>
                  <a:lnTo>
                    <a:pt x="1152" y="86"/>
                  </a:lnTo>
                  <a:lnTo>
                    <a:pt x="1152" y="96"/>
                  </a:lnTo>
                  <a:lnTo>
                    <a:pt x="1146" y="92"/>
                  </a:lnTo>
                  <a:lnTo>
                    <a:pt x="1140" y="88"/>
                  </a:lnTo>
                  <a:lnTo>
                    <a:pt x="1136" y="82"/>
                  </a:lnTo>
                  <a:lnTo>
                    <a:pt x="1132" y="76"/>
                  </a:lnTo>
                  <a:lnTo>
                    <a:pt x="1108" y="90"/>
                  </a:lnTo>
                  <a:lnTo>
                    <a:pt x="1082" y="96"/>
                  </a:lnTo>
                  <a:lnTo>
                    <a:pt x="1084" y="90"/>
                  </a:lnTo>
                  <a:lnTo>
                    <a:pt x="1086" y="84"/>
                  </a:lnTo>
                  <a:lnTo>
                    <a:pt x="1088" y="82"/>
                  </a:lnTo>
                  <a:lnTo>
                    <a:pt x="1092" y="78"/>
                  </a:lnTo>
                  <a:lnTo>
                    <a:pt x="1096" y="76"/>
                  </a:lnTo>
                  <a:lnTo>
                    <a:pt x="1100" y="74"/>
                  </a:lnTo>
                  <a:lnTo>
                    <a:pt x="1104" y="70"/>
                  </a:lnTo>
                  <a:lnTo>
                    <a:pt x="1110" y="66"/>
                  </a:lnTo>
                  <a:lnTo>
                    <a:pt x="1114" y="60"/>
                  </a:lnTo>
                  <a:lnTo>
                    <a:pt x="1118" y="56"/>
                  </a:lnTo>
                  <a:lnTo>
                    <a:pt x="1122" y="52"/>
                  </a:lnTo>
                  <a:lnTo>
                    <a:pt x="1138" y="42"/>
                  </a:lnTo>
                  <a:lnTo>
                    <a:pt x="1154" y="38"/>
                  </a:lnTo>
                  <a:lnTo>
                    <a:pt x="1172" y="36"/>
                  </a:lnTo>
                  <a:lnTo>
                    <a:pt x="1160" y="28"/>
                  </a:lnTo>
                  <a:lnTo>
                    <a:pt x="1150" y="18"/>
                  </a:lnTo>
                  <a:lnTo>
                    <a:pt x="1138" y="12"/>
                  </a:lnTo>
                  <a:lnTo>
                    <a:pt x="1126" y="14"/>
                  </a:lnTo>
                  <a:lnTo>
                    <a:pt x="1114" y="18"/>
                  </a:lnTo>
                  <a:lnTo>
                    <a:pt x="1102" y="20"/>
                  </a:lnTo>
                  <a:lnTo>
                    <a:pt x="1094" y="14"/>
                  </a:lnTo>
                  <a:lnTo>
                    <a:pt x="1088" y="6"/>
                  </a:lnTo>
                  <a:lnTo>
                    <a:pt x="1082" y="0"/>
                  </a:lnTo>
                  <a:lnTo>
                    <a:pt x="1066" y="4"/>
                  </a:lnTo>
                  <a:lnTo>
                    <a:pt x="1052" y="12"/>
                  </a:lnTo>
                  <a:lnTo>
                    <a:pt x="1038" y="22"/>
                  </a:lnTo>
                  <a:lnTo>
                    <a:pt x="1030" y="26"/>
                  </a:lnTo>
                  <a:lnTo>
                    <a:pt x="1018" y="32"/>
                  </a:lnTo>
                  <a:lnTo>
                    <a:pt x="1006" y="40"/>
                  </a:lnTo>
                  <a:lnTo>
                    <a:pt x="1008" y="32"/>
                  </a:lnTo>
                  <a:lnTo>
                    <a:pt x="1010" y="24"/>
                  </a:lnTo>
                  <a:lnTo>
                    <a:pt x="1014" y="18"/>
                  </a:lnTo>
                  <a:lnTo>
                    <a:pt x="1000" y="18"/>
                  </a:lnTo>
                  <a:lnTo>
                    <a:pt x="980" y="20"/>
                  </a:lnTo>
                  <a:lnTo>
                    <a:pt x="962" y="24"/>
                  </a:lnTo>
                  <a:lnTo>
                    <a:pt x="946" y="30"/>
                  </a:lnTo>
                  <a:lnTo>
                    <a:pt x="932" y="36"/>
                  </a:lnTo>
                  <a:lnTo>
                    <a:pt x="916" y="38"/>
                  </a:lnTo>
                  <a:lnTo>
                    <a:pt x="918" y="42"/>
                  </a:lnTo>
                  <a:lnTo>
                    <a:pt x="922" y="46"/>
                  </a:lnTo>
                  <a:lnTo>
                    <a:pt x="928" y="50"/>
                  </a:lnTo>
                  <a:lnTo>
                    <a:pt x="932" y="52"/>
                  </a:lnTo>
                  <a:lnTo>
                    <a:pt x="938" y="54"/>
                  </a:lnTo>
                  <a:lnTo>
                    <a:pt x="932" y="60"/>
                  </a:lnTo>
                  <a:lnTo>
                    <a:pt x="920" y="66"/>
                  </a:lnTo>
                  <a:lnTo>
                    <a:pt x="902" y="70"/>
                  </a:lnTo>
                  <a:lnTo>
                    <a:pt x="886" y="74"/>
                  </a:lnTo>
                  <a:lnTo>
                    <a:pt x="876" y="80"/>
                  </a:lnTo>
                  <a:lnTo>
                    <a:pt x="880" y="82"/>
                  </a:lnTo>
                  <a:lnTo>
                    <a:pt x="884" y="84"/>
                  </a:lnTo>
                  <a:lnTo>
                    <a:pt x="890" y="88"/>
                  </a:lnTo>
                  <a:lnTo>
                    <a:pt x="894" y="90"/>
                  </a:lnTo>
                  <a:lnTo>
                    <a:pt x="896" y="94"/>
                  </a:lnTo>
                  <a:lnTo>
                    <a:pt x="898" y="98"/>
                  </a:lnTo>
                  <a:lnTo>
                    <a:pt x="898" y="102"/>
                  </a:lnTo>
                  <a:lnTo>
                    <a:pt x="894" y="106"/>
                  </a:lnTo>
                  <a:lnTo>
                    <a:pt x="886" y="110"/>
                  </a:lnTo>
                  <a:lnTo>
                    <a:pt x="888" y="114"/>
                  </a:lnTo>
                  <a:lnTo>
                    <a:pt x="890" y="120"/>
                  </a:lnTo>
                  <a:lnTo>
                    <a:pt x="894" y="124"/>
                  </a:lnTo>
                  <a:lnTo>
                    <a:pt x="898" y="126"/>
                  </a:lnTo>
                  <a:lnTo>
                    <a:pt x="902" y="128"/>
                  </a:lnTo>
                  <a:lnTo>
                    <a:pt x="904" y="134"/>
                  </a:lnTo>
                  <a:lnTo>
                    <a:pt x="902" y="140"/>
                  </a:lnTo>
                  <a:lnTo>
                    <a:pt x="900" y="144"/>
                  </a:lnTo>
                  <a:lnTo>
                    <a:pt x="896" y="146"/>
                  </a:lnTo>
                  <a:lnTo>
                    <a:pt x="892" y="146"/>
                  </a:lnTo>
                  <a:lnTo>
                    <a:pt x="888" y="146"/>
                  </a:lnTo>
                  <a:lnTo>
                    <a:pt x="884" y="144"/>
                  </a:lnTo>
                  <a:lnTo>
                    <a:pt x="878" y="140"/>
                  </a:lnTo>
                  <a:lnTo>
                    <a:pt x="874" y="136"/>
                  </a:lnTo>
                  <a:lnTo>
                    <a:pt x="872" y="132"/>
                  </a:lnTo>
                  <a:lnTo>
                    <a:pt x="870" y="126"/>
                  </a:lnTo>
                  <a:lnTo>
                    <a:pt x="872" y="122"/>
                  </a:lnTo>
                  <a:lnTo>
                    <a:pt x="872" y="118"/>
                  </a:lnTo>
                  <a:lnTo>
                    <a:pt x="876" y="116"/>
                  </a:lnTo>
                  <a:lnTo>
                    <a:pt x="878" y="114"/>
                  </a:lnTo>
                  <a:lnTo>
                    <a:pt x="880" y="112"/>
                  </a:lnTo>
                  <a:lnTo>
                    <a:pt x="880" y="108"/>
                  </a:lnTo>
                  <a:lnTo>
                    <a:pt x="880" y="104"/>
                  </a:lnTo>
                  <a:lnTo>
                    <a:pt x="876" y="100"/>
                  </a:lnTo>
                  <a:lnTo>
                    <a:pt x="870" y="96"/>
                  </a:lnTo>
                  <a:lnTo>
                    <a:pt x="864" y="94"/>
                  </a:lnTo>
                  <a:lnTo>
                    <a:pt x="858" y="92"/>
                  </a:lnTo>
                  <a:lnTo>
                    <a:pt x="852" y="90"/>
                  </a:lnTo>
                  <a:lnTo>
                    <a:pt x="852" y="92"/>
                  </a:lnTo>
                  <a:lnTo>
                    <a:pt x="850" y="96"/>
                  </a:lnTo>
                  <a:lnTo>
                    <a:pt x="848" y="100"/>
                  </a:lnTo>
                  <a:lnTo>
                    <a:pt x="848" y="104"/>
                  </a:lnTo>
                  <a:lnTo>
                    <a:pt x="844" y="104"/>
                  </a:lnTo>
                  <a:lnTo>
                    <a:pt x="842" y="102"/>
                  </a:lnTo>
                  <a:lnTo>
                    <a:pt x="846" y="106"/>
                  </a:lnTo>
                  <a:lnTo>
                    <a:pt x="850" y="108"/>
                  </a:lnTo>
                  <a:lnTo>
                    <a:pt x="850" y="114"/>
                  </a:lnTo>
                  <a:lnTo>
                    <a:pt x="850" y="118"/>
                  </a:lnTo>
                  <a:lnTo>
                    <a:pt x="840" y="120"/>
                  </a:lnTo>
                  <a:lnTo>
                    <a:pt x="830" y="118"/>
                  </a:lnTo>
                  <a:lnTo>
                    <a:pt x="822" y="114"/>
                  </a:lnTo>
                  <a:lnTo>
                    <a:pt x="816" y="108"/>
                  </a:lnTo>
                  <a:lnTo>
                    <a:pt x="816" y="104"/>
                  </a:lnTo>
                  <a:lnTo>
                    <a:pt x="816" y="102"/>
                  </a:lnTo>
                  <a:lnTo>
                    <a:pt x="818" y="98"/>
                  </a:lnTo>
                  <a:lnTo>
                    <a:pt x="820" y="96"/>
                  </a:lnTo>
                  <a:lnTo>
                    <a:pt x="822" y="92"/>
                  </a:lnTo>
                  <a:lnTo>
                    <a:pt x="824" y="88"/>
                  </a:lnTo>
                  <a:lnTo>
                    <a:pt x="824" y="86"/>
                  </a:lnTo>
                  <a:lnTo>
                    <a:pt x="824" y="82"/>
                  </a:lnTo>
                  <a:lnTo>
                    <a:pt x="822" y="82"/>
                  </a:lnTo>
                  <a:lnTo>
                    <a:pt x="818" y="80"/>
                  </a:lnTo>
                  <a:lnTo>
                    <a:pt x="812" y="80"/>
                  </a:lnTo>
                  <a:lnTo>
                    <a:pt x="806" y="100"/>
                  </a:lnTo>
                  <a:lnTo>
                    <a:pt x="804" y="126"/>
                  </a:lnTo>
                  <a:lnTo>
                    <a:pt x="796" y="114"/>
                  </a:lnTo>
                  <a:lnTo>
                    <a:pt x="792" y="100"/>
                  </a:lnTo>
                  <a:lnTo>
                    <a:pt x="790" y="90"/>
                  </a:lnTo>
                  <a:lnTo>
                    <a:pt x="794" y="78"/>
                  </a:lnTo>
                  <a:lnTo>
                    <a:pt x="780" y="76"/>
                  </a:lnTo>
                  <a:lnTo>
                    <a:pt x="768" y="82"/>
                  </a:lnTo>
                  <a:lnTo>
                    <a:pt x="760" y="92"/>
                  </a:lnTo>
                  <a:lnTo>
                    <a:pt x="754" y="106"/>
                  </a:lnTo>
                  <a:lnTo>
                    <a:pt x="752" y="120"/>
                  </a:lnTo>
                  <a:lnTo>
                    <a:pt x="754" y="128"/>
                  </a:lnTo>
                  <a:lnTo>
                    <a:pt x="760" y="138"/>
                  </a:lnTo>
                  <a:lnTo>
                    <a:pt x="764" y="148"/>
                  </a:lnTo>
                  <a:lnTo>
                    <a:pt x="766" y="156"/>
                  </a:lnTo>
                  <a:lnTo>
                    <a:pt x="762" y="164"/>
                  </a:lnTo>
                  <a:lnTo>
                    <a:pt x="750" y="166"/>
                  </a:lnTo>
                  <a:lnTo>
                    <a:pt x="740" y="160"/>
                  </a:lnTo>
                  <a:lnTo>
                    <a:pt x="730" y="150"/>
                  </a:lnTo>
                  <a:lnTo>
                    <a:pt x="722" y="142"/>
                  </a:lnTo>
                  <a:lnTo>
                    <a:pt x="712" y="138"/>
                  </a:lnTo>
                  <a:lnTo>
                    <a:pt x="704" y="136"/>
                  </a:lnTo>
                  <a:lnTo>
                    <a:pt x="694" y="136"/>
                  </a:lnTo>
                  <a:lnTo>
                    <a:pt x="696" y="140"/>
                  </a:lnTo>
                  <a:lnTo>
                    <a:pt x="696" y="144"/>
                  </a:lnTo>
                  <a:lnTo>
                    <a:pt x="696" y="150"/>
                  </a:lnTo>
                  <a:lnTo>
                    <a:pt x="692" y="158"/>
                  </a:lnTo>
                  <a:lnTo>
                    <a:pt x="684" y="162"/>
                  </a:lnTo>
                  <a:lnTo>
                    <a:pt x="678" y="160"/>
                  </a:lnTo>
                  <a:lnTo>
                    <a:pt x="668" y="156"/>
                  </a:lnTo>
                  <a:lnTo>
                    <a:pt x="660" y="152"/>
                  </a:lnTo>
                  <a:lnTo>
                    <a:pt x="652" y="150"/>
                  </a:lnTo>
                  <a:lnTo>
                    <a:pt x="646" y="152"/>
                  </a:lnTo>
                  <a:lnTo>
                    <a:pt x="638" y="154"/>
                  </a:lnTo>
                  <a:lnTo>
                    <a:pt x="632" y="158"/>
                  </a:lnTo>
                  <a:lnTo>
                    <a:pt x="626" y="162"/>
                  </a:lnTo>
                  <a:lnTo>
                    <a:pt x="628" y="158"/>
                  </a:lnTo>
                  <a:lnTo>
                    <a:pt x="630" y="152"/>
                  </a:lnTo>
                  <a:lnTo>
                    <a:pt x="634" y="148"/>
                  </a:lnTo>
                  <a:lnTo>
                    <a:pt x="618" y="150"/>
                  </a:lnTo>
                  <a:lnTo>
                    <a:pt x="604" y="160"/>
                  </a:lnTo>
                  <a:lnTo>
                    <a:pt x="588" y="174"/>
                  </a:lnTo>
                  <a:lnTo>
                    <a:pt x="572" y="186"/>
                  </a:lnTo>
                  <a:lnTo>
                    <a:pt x="558" y="188"/>
                  </a:lnTo>
                  <a:lnTo>
                    <a:pt x="558" y="182"/>
                  </a:lnTo>
                  <a:lnTo>
                    <a:pt x="560" y="174"/>
                  </a:lnTo>
                  <a:lnTo>
                    <a:pt x="566" y="168"/>
                  </a:lnTo>
                  <a:lnTo>
                    <a:pt x="562" y="162"/>
                  </a:lnTo>
                  <a:lnTo>
                    <a:pt x="558" y="160"/>
                  </a:lnTo>
                  <a:lnTo>
                    <a:pt x="552" y="158"/>
                  </a:lnTo>
                  <a:lnTo>
                    <a:pt x="546" y="158"/>
                  </a:lnTo>
                  <a:lnTo>
                    <a:pt x="544" y="164"/>
                  </a:lnTo>
                  <a:lnTo>
                    <a:pt x="542" y="170"/>
                  </a:lnTo>
                  <a:lnTo>
                    <a:pt x="542" y="174"/>
                  </a:lnTo>
                  <a:lnTo>
                    <a:pt x="540" y="180"/>
                  </a:lnTo>
                  <a:lnTo>
                    <a:pt x="538" y="184"/>
                  </a:lnTo>
                  <a:lnTo>
                    <a:pt x="534" y="188"/>
                  </a:lnTo>
                  <a:lnTo>
                    <a:pt x="536" y="192"/>
                  </a:lnTo>
                  <a:lnTo>
                    <a:pt x="536" y="196"/>
                  </a:lnTo>
                  <a:lnTo>
                    <a:pt x="534" y="198"/>
                  </a:lnTo>
                  <a:lnTo>
                    <a:pt x="530" y="200"/>
                  </a:lnTo>
                  <a:lnTo>
                    <a:pt x="526" y="200"/>
                  </a:lnTo>
                  <a:lnTo>
                    <a:pt x="522" y="200"/>
                  </a:lnTo>
                  <a:lnTo>
                    <a:pt x="518" y="198"/>
                  </a:lnTo>
                  <a:lnTo>
                    <a:pt x="514" y="196"/>
                  </a:lnTo>
                  <a:lnTo>
                    <a:pt x="518" y="204"/>
                  </a:lnTo>
                  <a:lnTo>
                    <a:pt x="518" y="212"/>
                  </a:lnTo>
                  <a:lnTo>
                    <a:pt x="518" y="220"/>
                  </a:lnTo>
                  <a:lnTo>
                    <a:pt x="512" y="222"/>
                  </a:lnTo>
                  <a:lnTo>
                    <a:pt x="506" y="222"/>
                  </a:lnTo>
                  <a:lnTo>
                    <a:pt x="502" y="220"/>
                  </a:lnTo>
                  <a:lnTo>
                    <a:pt x="500" y="218"/>
                  </a:lnTo>
                  <a:lnTo>
                    <a:pt x="500" y="214"/>
                  </a:lnTo>
                  <a:lnTo>
                    <a:pt x="498" y="210"/>
                  </a:lnTo>
                  <a:lnTo>
                    <a:pt x="498" y="206"/>
                  </a:lnTo>
                  <a:lnTo>
                    <a:pt x="496" y="202"/>
                  </a:lnTo>
                  <a:lnTo>
                    <a:pt x="494" y="196"/>
                  </a:lnTo>
                  <a:lnTo>
                    <a:pt x="486" y="204"/>
                  </a:lnTo>
                  <a:lnTo>
                    <a:pt x="476" y="212"/>
                  </a:lnTo>
                  <a:lnTo>
                    <a:pt x="466" y="218"/>
                  </a:lnTo>
                  <a:lnTo>
                    <a:pt x="466" y="206"/>
                  </a:lnTo>
                  <a:lnTo>
                    <a:pt x="462" y="196"/>
                  </a:lnTo>
                  <a:lnTo>
                    <a:pt x="456" y="188"/>
                  </a:lnTo>
                  <a:lnTo>
                    <a:pt x="450" y="180"/>
                  </a:lnTo>
                  <a:lnTo>
                    <a:pt x="444" y="170"/>
                  </a:lnTo>
                  <a:lnTo>
                    <a:pt x="466" y="170"/>
                  </a:lnTo>
                  <a:lnTo>
                    <a:pt x="488" y="174"/>
                  </a:lnTo>
                  <a:lnTo>
                    <a:pt x="510" y="176"/>
                  </a:lnTo>
                  <a:lnTo>
                    <a:pt x="494" y="150"/>
                  </a:lnTo>
                  <a:lnTo>
                    <a:pt x="474" y="134"/>
                  </a:lnTo>
                  <a:lnTo>
                    <a:pt x="448" y="128"/>
                  </a:lnTo>
                  <a:lnTo>
                    <a:pt x="420" y="130"/>
                  </a:lnTo>
                  <a:lnTo>
                    <a:pt x="422" y="126"/>
                  </a:lnTo>
                  <a:lnTo>
                    <a:pt x="424" y="122"/>
                  </a:lnTo>
                  <a:lnTo>
                    <a:pt x="426" y="118"/>
                  </a:lnTo>
                  <a:lnTo>
                    <a:pt x="428" y="114"/>
                  </a:lnTo>
                  <a:lnTo>
                    <a:pt x="418" y="106"/>
                  </a:lnTo>
                  <a:lnTo>
                    <a:pt x="408" y="106"/>
                  </a:lnTo>
                  <a:lnTo>
                    <a:pt x="398" y="112"/>
                  </a:lnTo>
                  <a:lnTo>
                    <a:pt x="388" y="118"/>
                  </a:lnTo>
                  <a:lnTo>
                    <a:pt x="378" y="120"/>
                  </a:lnTo>
                  <a:lnTo>
                    <a:pt x="366" y="120"/>
                  </a:lnTo>
                  <a:lnTo>
                    <a:pt x="360" y="116"/>
                  </a:lnTo>
                  <a:lnTo>
                    <a:pt x="356" y="112"/>
                  </a:lnTo>
                  <a:lnTo>
                    <a:pt x="350" y="110"/>
                  </a:lnTo>
                  <a:lnTo>
                    <a:pt x="338" y="114"/>
                  </a:lnTo>
                  <a:lnTo>
                    <a:pt x="332" y="118"/>
                  </a:lnTo>
                  <a:lnTo>
                    <a:pt x="326" y="122"/>
                  </a:lnTo>
                  <a:lnTo>
                    <a:pt x="320" y="128"/>
                  </a:lnTo>
                  <a:lnTo>
                    <a:pt x="316" y="134"/>
                  </a:lnTo>
                  <a:lnTo>
                    <a:pt x="314" y="140"/>
                  </a:lnTo>
                  <a:lnTo>
                    <a:pt x="312" y="146"/>
                  </a:lnTo>
                  <a:lnTo>
                    <a:pt x="312" y="150"/>
                  </a:lnTo>
                  <a:lnTo>
                    <a:pt x="312" y="156"/>
                  </a:lnTo>
                  <a:lnTo>
                    <a:pt x="312" y="160"/>
                  </a:lnTo>
                  <a:lnTo>
                    <a:pt x="308" y="166"/>
                  </a:lnTo>
                  <a:lnTo>
                    <a:pt x="302" y="168"/>
                  </a:lnTo>
                  <a:lnTo>
                    <a:pt x="298" y="172"/>
                  </a:lnTo>
                  <a:lnTo>
                    <a:pt x="292" y="174"/>
                  </a:lnTo>
                  <a:lnTo>
                    <a:pt x="288" y="176"/>
                  </a:lnTo>
                  <a:lnTo>
                    <a:pt x="282" y="180"/>
                  </a:lnTo>
                  <a:lnTo>
                    <a:pt x="278" y="184"/>
                  </a:lnTo>
                  <a:lnTo>
                    <a:pt x="274" y="190"/>
                  </a:lnTo>
                  <a:lnTo>
                    <a:pt x="272" y="194"/>
                  </a:lnTo>
                  <a:lnTo>
                    <a:pt x="272" y="200"/>
                  </a:lnTo>
                  <a:lnTo>
                    <a:pt x="272" y="210"/>
                  </a:lnTo>
                  <a:lnTo>
                    <a:pt x="260" y="214"/>
                  </a:lnTo>
                  <a:lnTo>
                    <a:pt x="250" y="220"/>
                  </a:lnTo>
                  <a:lnTo>
                    <a:pt x="242" y="228"/>
                  </a:lnTo>
                  <a:lnTo>
                    <a:pt x="232" y="234"/>
                  </a:lnTo>
                  <a:lnTo>
                    <a:pt x="220" y="234"/>
                  </a:lnTo>
                  <a:lnTo>
                    <a:pt x="220" y="240"/>
                  </a:lnTo>
                  <a:lnTo>
                    <a:pt x="220" y="246"/>
                  </a:lnTo>
                  <a:lnTo>
                    <a:pt x="222" y="252"/>
                  </a:lnTo>
                  <a:lnTo>
                    <a:pt x="220" y="260"/>
                  </a:lnTo>
                  <a:lnTo>
                    <a:pt x="220" y="264"/>
                  </a:lnTo>
                  <a:lnTo>
                    <a:pt x="216" y="268"/>
                  </a:lnTo>
                  <a:lnTo>
                    <a:pt x="212" y="272"/>
                  </a:lnTo>
                  <a:lnTo>
                    <a:pt x="208" y="276"/>
                  </a:lnTo>
                  <a:lnTo>
                    <a:pt x="204" y="278"/>
                  </a:lnTo>
                  <a:lnTo>
                    <a:pt x="200" y="282"/>
                  </a:lnTo>
                  <a:lnTo>
                    <a:pt x="198" y="288"/>
                  </a:lnTo>
                  <a:lnTo>
                    <a:pt x="198" y="292"/>
                  </a:lnTo>
                  <a:lnTo>
                    <a:pt x="200" y="296"/>
                  </a:lnTo>
                  <a:lnTo>
                    <a:pt x="202" y="300"/>
                  </a:lnTo>
                  <a:lnTo>
                    <a:pt x="206" y="302"/>
                  </a:lnTo>
                  <a:lnTo>
                    <a:pt x="210" y="304"/>
                  </a:lnTo>
                  <a:lnTo>
                    <a:pt x="214" y="306"/>
                  </a:lnTo>
                  <a:lnTo>
                    <a:pt x="218" y="308"/>
                  </a:lnTo>
                  <a:lnTo>
                    <a:pt x="220" y="310"/>
                  </a:lnTo>
                  <a:lnTo>
                    <a:pt x="220" y="314"/>
                  </a:lnTo>
                  <a:lnTo>
                    <a:pt x="220" y="318"/>
                  </a:lnTo>
                  <a:lnTo>
                    <a:pt x="240" y="302"/>
                  </a:lnTo>
                  <a:lnTo>
                    <a:pt x="262" y="290"/>
                  </a:lnTo>
                  <a:lnTo>
                    <a:pt x="286" y="286"/>
                  </a:lnTo>
                  <a:lnTo>
                    <a:pt x="286" y="298"/>
                  </a:lnTo>
                  <a:lnTo>
                    <a:pt x="282" y="306"/>
                  </a:lnTo>
                  <a:lnTo>
                    <a:pt x="272" y="310"/>
                  </a:lnTo>
                  <a:lnTo>
                    <a:pt x="262" y="310"/>
                  </a:lnTo>
                  <a:lnTo>
                    <a:pt x="252" y="306"/>
                  </a:lnTo>
                  <a:lnTo>
                    <a:pt x="252" y="316"/>
                  </a:lnTo>
                  <a:lnTo>
                    <a:pt x="258" y="324"/>
                  </a:lnTo>
                  <a:lnTo>
                    <a:pt x="266" y="328"/>
                  </a:lnTo>
                  <a:lnTo>
                    <a:pt x="272" y="334"/>
                  </a:lnTo>
                  <a:lnTo>
                    <a:pt x="274" y="344"/>
                  </a:lnTo>
                  <a:lnTo>
                    <a:pt x="286" y="344"/>
                  </a:lnTo>
                  <a:lnTo>
                    <a:pt x="296" y="340"/>
                  </a:lnTo>
                  <a:lnTo>
                    <a:pt x="302" y="332"/>
                  </a:lnTo>
                  <a:lnTo>
                    <a:pt x="304" y="324"/>
                  </a:lnTo>
                  <a:lnTo>
                    <a:pt x="300" y="316"/>
                  </a:lnTo>
                  <a:lnTo>
                    <a:pt x="290" y="310"/>
                  </a:lnTo>
                  <a:lnTo>
                    <a:pt x="298" y="306"/>
                  </a:lnTo>
                  <a:lnTo>
                    <a:pt x="308" y="304"/>
                  </a:lnTo>
                  <a:lnTo>
                    <a:pt x="318" y="300"/>
                  </a:lnTo>
                  <a:lnTo>
                    <a:pt x="328" y="298"/>
                  </a:lnTo>
                  <a:lnTo>
                    <a:pt x="334" y="290"/>
                  </a:lnTo>
                  <a:lnTo>
                    <a:pt x="334" y="278"/>
                  </a:lnTo>
                  <a:lnTo>
                    <a:pt x="316" y="276"/>
                  </a:lnTo>
                  <a:lnTo>
                    <a:pt x="308" y="272"/>
                  </a:lnTo>
                  <a:lnTo>
                    <a:pt x="306" y="264"/>
                  </a:lnTo>
                  <a:lnTo>
                    <a:pt x="310" y="254"/>
                  </a:lnTo>
                  <a:lnTo>
                    <a:pt x="314" y="242"/>
                  </a:lnTo>
                  <a:lnTo>
                    <a:pt x="320" y="228"/>
                  </a:lnTo>
                  <a:lnTo>
                    <a:pt x="314" y="226"/>
                  </a:lnTo>
                  <a:lnTo>
                    <a:pt x="310" y="224"/>
                  </a:lnTo>
                  <a:lnTo>
                    <a:pt x="304" y="224"/>
                  </a:lnTo>
                  <a:lnTo>
                    <a:pt x="316" y="222"/>
                  </a:lnTo>
                  <a:lnTo>
                    <a:pt x="326" y="220"/>
                  </a:lnTo>
                  <a:lnTo>
                    <a:pt x="336" y="222"/>
                  </a:lnTo>
                  <a:lnTo>
                    <a:pt x="344" y="220"/>
                  </a:lnTo>
                  <a:lnTo>
                    <a:pt x="352" y="216"/>
                  </a:lnTo>
                  <a:lnTo>
                    <a:pt x="356" y="208"/>
                  </a:lnTo>
                  <a:lnTo>
                    <a:pt x="356" y="194"/>
                  </a:lnTo>
                  <a:lnTo>
                    <a:pt x="362" y="194"/>
                  </a:lnTo>
                  <a:lnTo>
                    <a:pt x="368" y="194"/>
                  </a:lnTo>
                  <a:lnTo>
                    <a:pt x="374" y="194"/>
                  </a:lnTo>
                  <a:lnTo>
                    <a:pt x="378" y="194"/>
                  </a:lnTo>
                  <a:lnTo>
                    <a:pt x="380" y="194"/>
                  </a:lnTo>
                  <a:lnTo>
                    <a:pt x="382" y="196"/>
                  </a:lnTo>
                  <a:lnTo>
                    <a:pt x="384" y="200"/>
                  </a:lnTo>
                  <a:lnTo>
                    <a:pt x="384" y="206"/>
                  </a:lnTo>
                  <a:lnTo>
                    <a:pt x="382" y="210"/>
                  </a:lnTo>
                  <a:lnTo>
                    <a:pt x="378" y="214"/>
                  </a:lnTo>
                  <a:lnTo>
                    <a:pt x="376" y="218"/>
                  </a:lnTo>
                  <a:lnTo>
                    <a:pt x="372" y="222"/>
                  </a:lnTo>
                  <a:lnTo>
                    <a:pt x="368" y="228"/>
                  </a:lnTo>
                  <a:lnTo>
                    <a:pt x="366" y="230"/>
                  </a:lnTo>
                  <a:lnTo>
                    <a:pt x="364" y="232"/>
                  </a:lnTo>
                  <a:lnTo>
                    <a:pt x="362" y="234"/>
                  </a:lnTo>
                  <a:lnTo>
                    <a:pt x="360" y="238"/>
                  </a:lnTo>
                  <a:lnTo>
                    <a:pt x="358" y="240"/>
                  </a:lnTo>
                  <a:lnTo>
                    <a:pt x="356" y="242"/>
                  </a:lnTo>
                  <a:lnTo>
                    <a:pt x="356" y="244"/>
                  </a:lnTo>
                  <a:lnTo>
                    <a:pt x="356" y="262"/>
                  </a:lnTo>
                  <a:lnTo>
                    <a:pt x="362" y="274"/>
                  </a:lnTo>
                  <a:lnTo>
                    <a:pt x="374" y="280"/>
                  </a:lnTo>
                  <a:lnTo>
                    <a:pt x="388" y="276"/>
                  </a:lnTo>
                  <a:lnTo>
                    <a:pt x="404" y="266"/>
                  </a:lnTo>
                  <a:lnTo>
                    <a:pt x="408" y="270"/>
                  </a:lnTo>
                  <a:lnTo>
                    <a:pt x="414" y="274"/>
                  </a:lnTo>
                  <a:lnTo>
                    <a:pt x="420" y="276"/>
                  </a:lnTo>
                  <a:lnTo>
                    <a:pt x="424" y="278"/>
                  </a:lnTo>
                  <a:lnTo>
                    <a:pt x="432" y="278"/>
                  </a:lnTo>
                  <a:lnTo>
                    <a:pt x="432" y="274"/>
                  </a:lnTo>
                  <a:lnTo>
                    <a:pt x="430" y="270"/>
                  </a:lnTo>
                  <a:lnTo>
                    <a:pt x="428" y="266"/>
                  </a:lnTo>
                  <a:lnTo>
                    <a:pt x="426" y="262"/>
                  </a:lnTo>
                  <a:lnTo>
                    <a:pt x="424" y="258"/>
                  </a:lnTo>
                  <a:lnTo>
                    <a:pt x="424" y="254"/>
                  </a:lnTo>
                  <a:lnTo>
                    <a:pt x="426" y="250"/>
                  </a:lnTo>
                  <a:lnTo>
                    <a:pt x="428" y="246"/>
                  </a:lnTo>
                  <a:lnTo>
                    <a:pt x="434" y="246"/>
                  </a:lnTo>
                  <a:lnTo>
                    <a:pt x="438" y="246"/>
                  </a:lnTo>
                  <a:lnTo>
                    <a:pt x="444" y="250"/>
                  </a:lnTo>
                  <a:lnTo>
                    <a:pt x="448" y="254"/>
                  </a:lnTo>
                  <a:lnTo>
                    <a:pt x="450" y="260"/>
                  </a:lnTo>
                  <a:lnTo>
                    <a:pt x="452" y="264"/>
                  </a:lnTo>
                  <a:lnTo>
                    <a:pt x="452" y="268"/>
                  </a:lnTo>
                  <a:lnTo>
                    <a:pt x="448" y="280"/>
                  </a:lnTo>
                  <a:lnTo>
                    <a:pt x="438" y="286"/>
                  </a:lnTo>
                  <a:lnTo>
                    <a:pt x="424" y="290"/>
                  </a:lnTo>
                  <a:lnTo>
                    <a:pt x="408" y="292"/>
                  </a:lnTo>
                  <a:lnTo>
                    <a:pt x="396" y="294"/>
                  </a:lnTo>
                  <a:lnTo>
                    <a:pt x="396" y="298"/>
                  </a:lnTo>
                  <a:lnTo>
                    <a:pt x="398" y="302"/>
                  </a:lnTo>
                  <a:lnTo>
                    <a:pt x="388" y="304"/>
                  </a:lnTo>
                  <a:lnTo>
                    <a:pt x="376" y="306"/>
                  </a:lnTo>
                  <a:lnTo>
                    <a:pt x="366" y="306"/>
                  </a:lnTo>
                  <a:lnTo>
                    <a:pt x="366" y="308"/>
                  </a:lnTo>
                  <a:lnTo>
                    <a:pt x="364" y="312"/>
                  </a:lnTo>
                  <a:lnTo>
                    <a:pt x="364" y="314"/>
                  </a:lnTo>
                  <a:lnTo>
                    <a:pt x="370" y="314"/>
                  </a:lnTo>
                  <a:lnTo>
                    <a:pt x="374" y="314"/>
                  </a:lnTo>
                  <a:lnTo>
                    <a:pt x="370" y="318"/>
                  </a:lnTo>
                  <a:lnTo>
                    <a:pt x="366" y="320"/>
                  </a:lnTo>
                  <a:lnTo>
                    <a:pt x="360" y="322"/>
                  </a:lnTo>
                  <a:lnTo>
                    <a:pt x="354" y="322"/>
                  </a:lnTo>
                  <a:lnTo>
                    <a:pt x="350" y="324"/>
                  </a:lnTo>
                  <a:lnTo>
                    <a:pt x="346" y="328"/>
                  </a:lnTo>
                  <a:lnTo>
                    <a:pt x="340" y="338"/>
                  </a:lnTo>
                  <a:lnTo>
                    <a:pt x="340" y="354"/>
                  </a:lnTo>
                  <a:lnTo>
                    <a:pt x="340" y="366"/>
                  </a:lnTo>
                  <a:lnTo>
                    <a:pt x="316" y="372"/>
                  </a:lnTo>
                  <a:lnTo>
                    <a:pt x="290" y="372"/>
                  </a:lnTo>
                  <a:lnTo>
                    <a:pt x="264" y="368"/>
                  </a:lnTo>
                  <a:lnTo>
                    <a:pt x="258" y="366"/>
                  </a:lnTo>
                  <a:lnTo>
                    <a:pt x="252" y="366"/>
                  </a:lnTo>
                  <a:lnTo>
                    <a:pt x="250" y="366"/>
                  </a:lnTo>
                  <a:lnTo>
                    <a:pt x="248" y="366"/>
                  </a:lnTo>
                  <a:lnTo>
                    <a:pt x="248" y="368"/>
                  </a:lnTo>
                  <a:lnTo>
                    <a:pt x="246" y="368"/>
                  </a:lnTo>
                  <a:lnTo>
                    <a:pt x="246" y="370"/>
                  </a:lnTo>
                  <a:lnTo>
                    <a:pt x="244" y="372"/>
                  </a:lnTo>
                  <a:lnTo>
                    <a:pt x="242" y="374"/>
                  </a:lnTo>
                  <a:lnTo>
                    <a:pt x="238" y="378"/>
                  </a:lnTo>
                  <a:lnTo>
                    <a:pt x="220" y="388"/>
                  </a:lnTo>
                  <a:lnTo>
                    <a:pt x="200" y="392"/>
                  </a:lnTo>
                  <a:lnTo>
                    <a:pt x="200" y="398"/>
                  </a:lnTo>
                  <a:lnTo>
                    <a:pt x="198" y="400"/>
                  </a:lnTo>
                  <a:lnTo>
                    <a:pt x="196" y="402"/>
                  </a:lnTo>
                  <a:lnTo>
                    <a:pt x="192" y="404"/>
                  </a:lnTo>
                  <a:lnTo>
                    <a:pt x="190" y="406"/>
                  </a:lnTo>
                  <a:lnTo>
                    <a:pt x="186" y="408"/>
                  </a:lnTo>
                  <a:lnTo>
                    <a:pt x="184" y="410"/>
                  </a:lnTo>
                  <a:lnTo>
                    <a:pt x="178" y="412"/>
                  </a:lnTo>
                  <a:lnTo>
                    <a:pt x="172" y="414"/>
                  </a:lnTo>
                  <a:lnTo>
                    <a:pt x="166" y="414"/>
                  </a:lnTo>
                  <a:lnTo>
                    <a:pt x="166" y="418"/>
                  </a:lnTo>
                  <a:lnTo>
                    <a:pt x="166" y="424"/>
                  </a:lnTo>
                  <a:lnTo>
                    <a:pt x="164" y="428"/>
                  </a:lnTo>
                  <a:lnTo>
                    <a:pt x="156" y="434"/>
                  </a:lnTo>
                  <a:lnTo>
                    <a:pt x="144" y="440"/>
                  </a:lnTo>
                  <a:lnTo>
                    <a:pt x="130" y="444"/>
                  </a:lnTo>
                  <a:lnTo>
                    <a:pt x="120" y="450"/>
                  </a:lnTo>
                  <a:lnTo>
                    <a:pt x="134" y="458"/>
                  </a:lnTo>
                  <a:lnTo>
                    <a:pt x="146" y="468"/>
                  </a:lnTo>
                  <a:lnTo>
                    <a:pt x="154" y="480"/>
                  </a:lnTo>
                  <a:lnTo>
                    <a:pt x="156" y="492"/>
                  </a:lnTo>
                  <a:lnTo>
                    <a:pt x="152" y="506"/>
                  </a:lnTo>
                  <a:lnTo>
                    <a:pt x="138" y="516"/>
                  </a:lnTo>
                  <a:lnTo>
                    <a:pt x="126" y="520"/>
                  </a:lnTo>
                  <a:lnTo>
                    <a:pt x="114" y="516"/>
                  </a:lnTo>
                  <a:lnTo>
                    <a:pt x="102" y="512"/>
                  </a:lnTo>
                  <a:lnTo>
                    <a:pt x="92" y="508"/>
                  </a:lnTo>
                  <a:lnTo>
                    <a:pt x="82" y="506"/>
                  </a:lnTo>
                  <a:lnTo>
                    <a:pt x="76" y="512"/>
                  </a:lnTo>
                  <a:lnTo>
                    <a:pt x="74" y="516"/>
                  </a:lnTo>
                  <a:lnTo>
                    <a:pt x="74" y="522"/>
                  </a:lnTo>
                  <a:lnTo>
                    <a:pt x="76" y="526"/>
                  </a:lnTo>
                  <a:lnTo>
                    <a:pt x="78" y="530"/>
                  </a:lnTo>
                  <a:lnTo>
                    <a:pt x="82" y="534"/>
                  </a:lnTo>
                  <a:lnTo>
                    <a:pt x="82" y="538"/>
                  </a:lnTo>
                  <a:lnTo>
                    <a:pt x="82" y="544"/>
                  </a:lnTo>
                  <a:lnTo>
                    <a:pt x="80" y="550"/>
                  </a:lnTo>
                  <a:lnTo>
                    <a:pt x="78" y="554"/>
                  </a:lnTo>
                  <a:lnTo>
                    <a:pt x="76" y="560"/>
                  </a:lnTo>
                  <a:lnTo>
                    <a:pt x="76" y="564"/>
                  </a:lnTo>
                  <a:lnTo>
                    <a:pt x="76" y="580"/>
                  </a:lnTo>
                  <a:lnTo>
                    <a:pt x="82" y="588"/>
                  </a:lnTo>
                  <a:lnTo>
                    <a:pt x="90" y="590"/>
                  </a:lnTo>
                  <a:lnTo>
                    <a:pt x="100" y="588"/>
                  </a:lnTo>
                  <a:lnTo>
                    <a:pt x="112" y="582"/>
                  </a:lnTo>
                  <a:lnTo>
                    <a:pt x="124" y="574"/>
                  </a:lnTo>
                  <a:lnTo>
                    <a:pt x="134" y="566"/>
                  </a:lnTo>
                  <a:lnTo>
                    <a:pt x="144" y="556"/>
                  </a:lnTo>
                  <a:lnTo>
                    <a:pt x="150" y="550"/>
                  </a:lnTo>
                  <a:lnTo>
                    <a:pt x="160" y="536"/>
                  </a:lnTo>
                  <a:lnTo>
                    <a:pt x="168" y="518"/>
                  </a:lnTo>
                  <a:lnTo>
                    <a:pt x="176" y="508"/>
                  </a:lnTo>
                  <a:lnTo>
                    <a:pt x="188" y="502"/>
                  </a:lnTo>
                  <a:lnTo>
                    <a:pt x="200" y="502"/>
                  </a:lnTo>
                  <a:lnTo>
                    <a:pt x="212" y="500"/>
                  </a:lnTo>
                  <a:lnTo>
                    <a:pt x="222" y="490"/>
                  </a:lnTo>
                  <a:lnTo>
                    <a:pt x="226" y="494"/>
                  </a:lnTo>
                  <a:lnTo>
                    <a:pt x="230" y="498"/>
                  </a:lnTo>
                  <a:lnTo>
                    <a:pt x="234" y="500"/>
                  </a:lnTo>
                  <a:lnTo>
                    <a:pt x="240" y="500"/>
                  </a:lnTo>
                  <a:lnTo>
                    <a:pt x="244" y="502"/>
                  </a:lnTo>
                  <a:lnTo>
                    <a:pt x="248" y="506"/>
                  </a:lnTo>
                  <a:lnTo>
                    <a:pt x="252" y="512"/>
                  </a:lnTo>
                  <a:lnTo>
                    <a:pt x="256" y="516"/>
                  </a:lnTo>
                  <a:lnTo>
                    <a:pt x="258" y="522"/>
                  </a:lnTo>
                  <a:lnTo>
                    <a:pt x="262" y="528"/>
                  </a:lnTo>
                  <a:lnTo>
                    <a:pt x="266" y="530"/>
                  </a:lnTo>
                  <a:lnTo>
                    <a:pt x="270" y="534"/>
                  </a:lnTo>
                  <a:lnTo>
                    <a:pt x="274" y="536"/>
                  </a:lnTo>
                  <a:lnTo>
                    <a:pt x="278" y="538"/>
                  </a:lnTo>
                  <a:lnTo>
                    <a:pt x="282" y="542"/>
                  </a:lnTo>
                  <a:lnTo>
                    <a:pt x="286" y="548"/>
                  </a:lnTo>
                  <a:lnTo>
                    <a:pt x="288" y="554"/>
                  </a:lnTo>
                  <a:lnTo>
                    <a:pt x="290" y="562"/>
                  </a:lnTo>
                  <a:lnTo>
                    <a:pt x="290" y="572"/>
                  </a:lnTo>
                  <a:lnTo>
                    <a:pt x="272" y="576"/>
                  </a:lnTo>
                  <a:lnTo>
                    <a:pt x="254" y="580"/>
                  </a:lnTo>
                  <a:lnTo>
                    <a:pt x="268" y="588"/>
                  </a:lnTo>
                  <a:lnTo>
                    <a:pt x="282" y="594"/>
                  </a:lnTo>
                  <a:lnTo>
                    <a:pt x="298" y="598"/>
                  </a:lnTo>
                  <a:lnTo>
                    <a:pt x="310" y="596"/>
                  </a:lnTo>
                  <a:lnTo>
                    <a:pt x="314" y="590"/>
                  </a:lnTo>
                  <a:lnTo>
                    <a:pt x="314" y="582"/>
                  </a:lnTo>
                  <a:lnTo>
                    <a:pt x="308" y="572"/>
                  </a:lnTo>
                  <a:lnTo>
                    <a:pt x="304" y="564"/>
                  </a:lnTo>
                  <a:lnTo>
                    <a:pt x="300" y="554"/>
                  </a:lnTo>
                  <a:lnTo>
                    <a:pt x="306" y="552"/>
                  </a:lnTo>
                  <a:lnTo>
                    <a:pt x="312" y="550"/>
                  </a:lnTo>
                  <a:lnTo>
                    <a:pt x="320" y="548"/>
                  </a:lnTo>
                  <a:lnTo>
                    <a:pt x="304" y="538"/>
                  </a:lnTo>
                  <a:lnTo>
                    <a:pt x="288" y="524"/>
                  </a:lnTo>
                  <a:lnTo>
                    <a:pt x="270" y="510"/>
                  </a:lnTo>
                  <a:lnTo>
                    <a:pt x="252" y="500"/>
                  </a:lnTo>
                  <a:lnTo>
                    <a:pt x="234" y="496"/>
                  </a:lnTo>
                  <a:lnTo>
                    <a:pt x="250" y="492"/>
                  </a:lnTo>
                  <a:lnTo>
                    <a:pt x="266" y="488"/>
                  </a:lnTo>
                  <a:lnTo>
                    <a:pt x="280" y="484"/>
                  </a:lnTo>
                  <a:lnTo>
                    <a:pt x="292" y="474"/>
                  </a:lnTo>
                  <a:lnTo>
                    <a:pt x="298" y="488"/>
                  </a:lnTo>
                  <a:lnTo>
                    <a:pt x="306" y="500"/>
                  </a:lnTo>
                  <a:lnTo>
                    <a:pt x="316" y="512"/>
                  </a:lnTo>
                  <a:lnTo>
                    <a:pt x="322" y="520"/>
                  </a:lnTo>
                  <a:lnTo>
                    <a:pt x="330" y="526"/>
                  </a:lnTo>
                  <a:lnTo>
                    <a:pt x="336" y="532"/>
                  </a:lnTo>
                  <a:lnTo>
                    <a:pt x="340" y="542"/>
                  </a:lnTo>
                  <a:lnTo>
                    <a:pt x="348" y="558"/>
                  </a:lnTo>
                  <a:lnTo>
                    <a:pt x="350" y="574"/>
                  </a:lnTo>
                  <a:lnTo>
                    <a:pt x="346" y="592"/>
                  </a:lnTo>
                  <a:lnTo>
                    <a:pt x="350" y="592"/>
                  </a:lnTo>
                  <a:lnTo>
                    <a:pt x="356" y="592"/>
                  </a:lnTo>
                  <a:lnTo>
                    <a:pt x="362" y="592"/>
                  </a:lnTo>
                  <a:lnTo>
                    <a:pt x="368" y="592"/>
                  </a:lnTo>
                  <a:lnTo>
                    <a:pt x="372" y="590"/>
                  </a:lnTo>
                  <a:lnTo>
                    <a:pt x="378" y="586"/>
                  </a:lnTo>
                  <a:lnTo>
                    <a:pt x="380" y="584"/>
                  </a:lnTo>
                  <a:lnTo>
                    <a:pt x="380" y="580"/>
                  </a:lnTo>
                  <a:lnTo>
                    <a:pt x="378" y="578"/>
                  </a:lnTo>
                  <a:lnTo>
                    <a:pt x="376" y="576"/>
                  </a:lnTo>
                  <a:lnTo>
                    <a:pt x="374" y="572"/>
                  </a:lnTo>
                  <a:lnTo>
                    <a:pt x="372" y="568"/>
                  </a:lnTo>
                  <a:lnTo>
                    <a:pt x="370" y="566"/>
                  </a:lnTo>
                  <a:lnTo>
                    <a:pt x="368" y="562"/>
                  </a:lnTo>
                  <a:lnTo>
                    <a:pt x="364" y="560"/>
                  </a:lnTo>
                  <a:lnTo>
                    <a:pt x="362" y="556"/>
                  </a:lnTo>
                  <a:lnTo>
                    <a:pt x="360" y="552"/>
                  </a:lnTo>
                  <a:lnTo>
                    <a:pt x="360" y="548"/>
                  </a:lnTo>
                  <a:lnTo>
                    <a:pt x="362" y="544"/>
                  </a:lnTo>
                  <a:lnTo>
                    <a:pt x="366" y="540"/>
                  </a:lnTo>
                  <a:lnTo>
                    <a:pt x="370" y="538"/>
                  </a:lnTo>
                  <a:lnTo>
                    <a:pt x="376" y="536"/>
                  </a:lnTo>
                  <a:lnTo>
                    <a:pt x="382" y="538"/>
                  </a:lnTo>
                  <a:lnTo>
                    <a:pt x="388" y="540"/>
                  </a:lnTo>
                  <a:lnTo>
                    <a:pt x="398" y="548"/>
                  </a:lnTo>
                  <a:lnTo>
                    <a:pt x="400" y="560"/>
                  </a:lnTo>
                  <a:lnTo>
                    <a:pt x="400" y="574"/>
                  </a:lnTo>
                  <a:lnTo>
                    <a:pt x="402" y="586"/>
                  </a:lnTo>
                  <a:lnTo>
                    <a:pt x="404" y="596"/>
                  </a:lnTo>
                  <a:lnTo>
                    <a:pt x="414" y="604"/>
                  </a:lnTo>
                  <a:lnTo>
                    <a:pt x="426" y="606"/>
                  </a:lnTo>
                  <a:lnTo>
                    <a:pt x="438" y="604"/>
                  </a:lnTo>
                  <a:lnTo>
                    <a:pt x="448" y="600"/>
                  </a:lnTo>
                  <a:lnTo>
                    <a:pt x="458" y="602"/>
                  </a:lnTo>
                  <a:lnTo>
                    <a:pt x="466" y="610"/>
                  </a:lnTo>
                  <a:lnTo>
                    <a:pt x="470" y="608"/>
                  </a:lnTo>
                  <a:lnTo>
                    <a:pt x="474" y="606"/>
                  </a:lnTo>
                  <a:lnTo>
                    <a:pt x="478" y="604"/>
                  </a:lnTo>
                  <a:lnTo>
                    <a:pt x="484" y="620"/>
                  </a:lnTo>
                  <a:lnTo>
                    <a:pt x="478" y="638"/>
                  </a:lnTo>
                  <a:lnTo>
                    <a:pt x="468" y="652"/>
                  </a:lnTo>
                  <a:lnTo>
                    <a:pt x="452" y="664"/>
                  </a:lnTo>
                  <a:lnTo>
                    <a:pt x="438" y="672"/>
                  </a:lnTo>
                  <a:lnTo>
                    <a:pt x="420" y="674"/>
                  </a:lnTo>
                  <a:lnTo>
                    <a:pt x="404" y="672"/>
                  </a:lnTo>
                  <a:lnTo>
                    <a:pt x="390" y="666"/>
                  </a:lnTo>
                  <a:lnTo>
                    <a:pt x="376" y="660"/>
                  </a:lnTo>
                  <a:lnTo>
                    <a:pt x="362" y="654"/>
                  </a:lnTo>
                  <a:lnTo>
                    <a:pt x="346" y="654"/>
                  </a:lnTo>
                  <a:lnTo>
                    <a:pt x="342" y="664"/>
                  </a:lnTo>
                  <a:lnTo>
                    <a:pt x="332" y="668"/>
                  </a:lnTo>
                  <a:lnTo>
                    <a:pt x="320" y="666"/>
                  </a:lnTo>
                  <a:lnTo>
                    <a:pt x="306" y="662"/>
                  </a:lnTo>
                  <a:lnTo>
                    <a:pt x="290" y="656"/>
                  </a:lnTo>
                  <a:lnTo>
                    <a:pt x="276" y="648"/>
                  </a:lnTo>
                  <a:lnTo>
                    <a:pt x="264" y="644"/>
                  </a:lnTo>
                  <a:lnTo>
                    <a:pt x="254" y="642"/>
                  </a:lnTo>
                  <a:lnTo>
                    <a:pt x="250" y="622"/>
                  </a:lnTo>
                  <a:lnTo>
                    <a:pt x="252" y="604"/>
                  </a:lnTo>
                  <a:lnTo>
                    <a:pt x="254" y="608"/>
                  </a:lnTo>
                  <a:lnTo>
                    <a:pt x="254" y="602"/>
                  </a:lnTo>
                  <a:lnTo>
                    <a:pt x="254" y="598"/>
                  </a:lnTo>
                  <a:lnTo>
                    <a:pt x="254" y="592"/>
                  </a:lnTo>
                  <a:lnTo>
                    <a:pt x="236" y="590"/>
                  </a:lnTo>
                  <a:lnTo>
                    <a:pt x="214" y="590"/>
                  </a:lnTo>
                  <a:lnTo>
                    <a:pt x="194" y="590"/>
                  </a:lnTo>
                  <a:lnTo>
                    <a:pt x="174" y="592"/>
                  </a:lnTo>
                  <a:lnTo>
                    <a:pt x="162" y="594"/>
                  </a:lnTo>
                  <a:lnTo>
                    <a:pt x="156" y="596"/>
                  </a:lnTo>
                  <a:lnTo>
                    <a:pt x="148" y="602"/>
                  </a:lnTo>
                  <a:lnTo>
                    <a:pt x="140" y="606"/>
                  </a:lnTo>
                  <a:lnTo>
                    <a:pt x="126" y="608"/>
                  </a:lnTo>
                  <a:lnTo>
                    <a:pt x="114" y="604"/>
                  </a:lnTo>
                  <a:lnTo>
                    <a:pt x="104" y="606"/>
                  </a:lnTo>
                  <a:lnTo>
                    <a:pt x="102" y="608"/>
                  </a:lnTo>
                  <a:lnTo>
                    <a:pt x="98" y="612"/>
                  </a:lnTo>
                  <a:lnTo>
                    <a:pt x="96" y="618"/>
                  </a:lnTo>
                  <a:lnTo>
                    <a:pt x="92" y="624"/>
                  </a:lnTo>
                  <a:lnTo>
                    <a:pt x="90" y="628"/>
                  </a:lnTo>
                  <a:lnTo>
                    <a:pt x="88" y="632"/>
                  </a:lnTo>
                  <a:lnTo>
                    <a:pt x="84" y="638"/>
                  </a:lnTo>
                  <a:lnTo>
                    <a:pt x="78" y="642"/>
                  </a:lnTo>
                  <a:lnTo>
                    <a:pt x="74" y="646"/>
                  </a:lnTo>
                  <a:lnTo>
                    <a:pt x="72" y="652"/>
                  </a:lnTo>
                  <a:lnTo>
                    <a:pt x="68" y="658"/>
                  </a:lnTo>
                  <a:lnTo>
                    <a:pt x="58" y="676"/>
                  </a:lnTo>
                  <a:lnTo>
                    <a:pt x="46" y="690"/>
                  </a:lnTo>
                  <a:lnTo>
                    <a:pt x="32" y="708"/>
                  </a:lnTo>
                  <a:lnTo>
                    <a:pt x="20" y="726"/>
                  </a:lnTo>
                  <a:lnTo>
                    <a:pt x="8" y="746"/>
                  </a:lnTo>
                  <a:lnTo>
                    <a:pt x="2" y="766"/>
                  </a:lnTo>
                  <a:lnTo>
                    <a:pt x="2" y="790"/>
                  </a:lnTo>
                  <a:lnTo>
                    <a:pt x="4" y="812"/>
                  </a:lnTo>
                  <a:lnTo>
                    <a:pt x="4" y="832"/>
                  </a:lnTo>
                  <a:lnTo>
                    <a:pt x="2" y="848"/>
                  </a:lnTo>
                  <a:lnTo>
                    <a:pt x="0" y="864"/>
                  </a:lnTo>
                  <a:lnTo>
                    <a:pt x="4" y="880"/>
                  </a:lnTo>
                  <a:lnTo>
                    <a:pt x="16" y="898"/>
                  </a:lnTo>
                  <a:lnTo>
                    <a:pt x="30" y="920"/>
                  </a:lnTo>
                  <a:lnTo>
                    <a:pt x="48" y="942"/>
                  </a:lnTo>
                  <a:lnTo>
                    <a:pt x="64" y="960"/>
                  </a:lnTo>
                  <a:lnTo>
                    <a:pt x="80" y="972"/>
                  </a:lnTo>
                  <a:lnTo>
                    <a:pt x="96" y="978"/>
                  </a:lnTo>
                  <a:lnTo>
                    <a:pt x="112" y="982"/>
                  </a:lnTo>
                  <a:lnTo>
                    <a:pt x="126" y="978"/>
                  </a:lnTo>
                  <a:lnTo>
                    <a:pt x="130" y="976"/>
                  </a:lnTo>
                  <a:lnTo>
                    <a:pt x="132" y="972"/>
                  </a:lnTo>
                  <a:lnTo>
                    <a:pt x="134" y="968"/>
                  </a:lnTo>
                  <a:lnTo>
                    <a:pt x="138" y="962"/>
                  </a:lnTo>
                  <a:lnTo>
                    <a:pt x="140" y="960"/>
                  </a:lnTo>
                  <a:lnTo>
                    <a:pt x="146" y="958"/>
                  </a:lnTo>
                  <a:lnTo>
                    <a:pt x="150" y="958"/>
                  </a:lnTo>
                  <a:lnTo>
                    <a:pt x="156" y="958"/>
                  </a:lnTo>
                  <a:lnTo>
                    <a:pt x="162" y="958"/>
                  </a:lnTo>
                  <a:lnTo>
                    <a:pt x="174" y="952"/>
                  </a:lnTo>
                  <a:lnTo>
                    <a:pt x="186" y="944"/>
                  </a:lnTo>
                  <a:lnTo>
                    <a:pt x="198" y="942"/>
                  </a:lnTo>
                  <a:lnTo>
                    <a:pt x="210" y="948"/>
                  </a:lnTo>
                  <a:lnTo>
                    <a:pt x="218" y="962"/>
                  </a:lnTo>
                  <a:lnTo>
                    <a:pt x="220" y="976"/>
                  </a:lnTo>
                  <a:lnTo>
                    <a:pt x="230" y="972"/>
                  </a:lnTo>
                  <a:lnTo>
                    <a:pt x="240" y="968"/>
                  </a:lnTo>
                  <a:lnTo>
                    <a:pt x="250" y="960"/>
                  </a:lnTo>
                  <a:lnTo>
                    <a:pt x="250" y="980"/>
                  </a:lnTo>
                  <a:lnTo>
                    <a:pt x="250" y="998"/>
                  </a:lnTo>
                  <a:lnTo>
                    <a:pt x="246" y="1018"/>
                  </a:lnTo>
                  <a:lnTo>
                    <a:pt x="244" y="1032"/>
                  </a:lnTo>
                  <a:lnTo>
                    <a:pt x="248" y="1044"/>
                  </a:lnTo>
                  <a:lnTo>
                    <a:pt x="254" y="1056"/>
                  </a:lnTo>
                  <a:lnTo>
                    <a:pt x="264" y="1072"/>
                  </a:lnTo>
                  <a:lnTo>
                    <a:pt x="270" y="1086"/>
                  </a:lnTo>
                  <a:lnTo>
                    <a:pt x="272" y="1096"/>
                  </a:lnTo>
                  <a:lnTo>
                    <a:pt x="270" y="1108"/>
                  </a:lnTo>
                  <a:lnTo>
                    <a:pt x="268" y="1120"/>
                  </a:lnTo>
                  <a:lnTo>
                    <a:pt x="268" y="1134"/>
                  </a:lnTo>
                  <a:lnTo>
                    <a:pt x="270" y="1154"/>
                  </a:lnTo>
                  <a:lnTo>
                    <a:pt x="272" y="1174"/>
                  </a:lnTo>
                  <a:lnTo>
                    <a:pt x="270" y="1194"/>
                  </a:lnTo>
                  <a:lnTo>
                    <a:pt x="272" y="1222"/>
                  </a:lnTo>
                  <a:lnTo>
                    <a:pt x="280" y="1254"/>
                  </a:lnTo>
                  <a:lnTo>
                    <a:pt x="290" y="1284"/>
                  </a:lnTo>
                  <a:lnTo>
                    <a:pt x="300" y="1314"/>
                  </a:lnTo>
                  <a:lnTo>
                    <a:pt x="310" y="1346"/>
                  </a:lnTo>
                  <a:lnTo>
                    <a:pt x="318" y="1380"/>
                  </a:lnTo>
                  <a:lnTo>
                    <a:pt x="322" y="1416"/>
                  </a:lnTo>
                  <a:lnTo>
                    <a:pt x="346" y="1412"/>
                  </a:lnTo>
                  <a:lnTo>
                    <a:pt x="366" y="1404"/>
                  </a:lnTo>
                  <a:lnTo>
                    <a:pt x="382" y="1394"/>
                  </a:lnTo>
                  <a:lnTo>
                    <a:pt x="400" y="1382"/>
                  </a:lnTo>
                  <a:lnTo>
                    <a:pt x="418" y="1370"/>
                  </a:lnTo>
                  <a:lnTo>
                    <a:pt x="424" y="1366"/>
                  </a:lnTo>
                  <a:lnTo>
                    <a:pt x="430" y="1364"/>
                  </a:lnTo>
                  <a:lnTo>
                    <a:pt x="436" y="1360"/>
                  </a:lnTo>
                  <a:lnTo>
                    <a:pt x="440" y="1358"/>
                  </a:lnTo>
                  <a:lnTo>
                    <a:pt x="442" y="1354"/>
                  </a:lnTo>
                  <a:lnTo>
                    <a:pt x="446" y="1350"/>
                  </a:lnTo>
                  <a:lnTo>
                    <a:pt x="448" y="1342"/>
                  </a:lnTo>
                  <a:lnTo>
                    <a:pt x="448" y="1326"/>
                  </a:lnTo>
                  <a:lnTo>
                    <a:pt x="446" y="1310"/>
                  </a:lnTo>
                  <a:lnTo>
                    <a:pt x="446" y="1294"/>
                  </a:lnTo>
                  <a:lnTo>
                    <a:pt x="458" y="1292"/>
                  </a:lnTo>
                  <a:lnTo>
                    <a:pt x="466" y="1286"/>
                  </a:lnTo>
                  <a:lnTo>
                    <a:pt x="468" y="1276"/>
                  </a:lnTo>
                  <a:lnTo>
                    <a:pt x="468" y="1264"/>
                  </a:lnTo>
                  <a:lnTo>
                    <a:pt x="466" y="1252"/>
                  </a:lnTo>
                  <a:lnTo>
                    <a:pt x="466" y="1240"/>
                  </a:lnTo>
                  <a:lnTo>
                    <a:pt x="468" y="1224"/>
                  </a:lnTo>
                  <a:lnTo>
                    <a:pt x="476" y="1214"/>
                  </a:lnTo>
                  <a:lnTo>
                    <a:pt x="486" y="1208"/>
                  </a:lnTo>
                  <a:lnTo>
                    <a:pt x="496" y="1204"/>
                  </a:lnTo>
                  <a:lnTo>
                    <a:pt x="508" y="1200"/>
                  </a:lnTo>
                  <a:lnTo>
                    <a:pt x="518" y="1192"/>
                  </a:lnTo>
                  <a:lnTo>
                    <a:pt x="526" y="1180"/>
                  </a:lnTo>
                  <a:lnTo>
                    <a:pt x="530" y="1160"/>
                  </a:lnTo>
                  <a:lnTo>
                    <a:pt x="526" y="1140"/>
                  </a:lnTo>
                  <a:lnTo>
                    <a:pt x="518" y="1118"/>
                  </a:lnTo>
                  <a:lnTo>
                    <a:pt x="508" y="1096"/>
                  </a:lnTo>
                  <a:lnTo>
                    <a:pt x="504" y="1076"/>
                  </a:lnTo>
                  <a:lnTo>
                    <a:pt x="506" y="1056"/>
                  </a:lnTo>
                  <a:lnTo>
                    <a:pt x="516" y="1038"/>
                  </a:lnTo>
                  <a:lnTo>
                    <a:pt x="530" y="1020"/>
                  </a:lnTo>
                  <a:lnTo>
                    <a:pt x="548" y="1002"/>
                  </a:lnTo>
                  <a:lnTo>
                    <a:pt x="564" y="986"/>
                  </a:lnTo>
                  <a:lnTo>
                    <a:pt x="580" y="970"/>
                  </a:lnTo>
                  <a:lnTo>
                    <a:pt x="586" y="960"/>
                  </a:lnTo>
                  <a:lnTo>
                    <a:pt x="596" y="948"/>
                  </a:lnTo>
                  <a:lnTo>
                    <a:pt x="606" y="932"/>
                  </a:lnTo>
                  <a:lnTo>
                    <a:pt x="616" y="918"/>
                  </a:lnTo>
                  <a:lnTo>
                    <a:pt x="620" y="904"/>
                  </a:lnTo>
                  <a:lnTo>
                    <a:pt x="618" y="892"/>
                  </a:lnTo>
                  <a:lnTo>
                    <a:pt x="608" y="884"/>
                  </a:lnTo>
                  <a:lnTo>
                    <a:pt x="594" y="882"/>
                  </a:lnTo>
                  <a:lnTo>
                    <a:pt x="580" y="886"/>
                  </a:lnTo>
                  <a:lnTo>
                    <a:pt x="564" y="892"/>
                  </a:lnTo>
                  <a:lnTo>
                    <a:pt x="550" y="894"/>
                  </a:lnTo>
                  <a:lnTo>
                    <a:pt x="536" y="890"/>
                  </a:lnTo>
                  <a:lnTo>
                    <a:pt x="534" y="888"/>
                  </a:lnTo>
                  <a:lnTo>
                    <a:pt x="532" y="884"/>
                  </a:lnTo>
                  <a:lnTo>
                    <a:pt x="530" y="878"/>
                  </a:lnTo>
                  <a:lnTo>
                    <a:pt x="530" y="874"/>
                  </a:lnTo>
                  <a:lnTo>
                    <a:pt x="528" y="870"/>
                  </a:lnTo>
                  <a:lnTo>
                    <a:pt x="524" y="862"/>
                  </a:lnTo>
                  <a:lnTo>
                    <a:pt x="518" y="856"/>
                  </a:lnTo>
                  <a:lnTo>
                    <a:pt x="514" y="850"/>
                  </a:lnTo>
                  <a:lnTo>
                    <a:pt x="504" y="830"/>
                  </a:lnTo>
                  <a:lnTo>
                    <a:pt x="496" y="810"/>
                  </a:lnTo>
                  <a:lnTo>
                    <a:pt x="488" y="794"/>
                  </a:lnTo>
                  <a:lnTo>
                    <a:pt x="478" y="780"/>
                  </a:lnTo>
                  <a:lnTo>
                    <a:pt x="468" y="766"/>
                  </a:lnTo>
                  <a:lnTo>
                    <a:pt x="462" y="742"/>
                  </a:lnTo>
                  <a:lnTo>
                    <a:pt x="456" y="718"/>
                  </a:lnTo>
                  <a:lnTo>
                    <a:pt x="446" y="694"/>
                  </a:lnTo>
                  <a:lnTo>
                    <a:pt x="458" y="688"/>
                  </a:lnTo>
                  <a:lnTo>
                    <a:pt x="468" y="690"/>
                  </a:lnTo>
                  <a:lnTo>
                    <a:pt x="474" y="698"/>
                  </a:lnTo>
                  <a:lnTo>
                    <a:pt x="480" y="708"/>
                  </a:lnTo>
                  <a:lnTo>
                    <a:pt x="484" y="720"/>
                  </a:lnTo>
                  <a:lnTo>
                    <a:pt x="502" y="750"/>
                  </a:lnTo>
                  <a:lnTo>
                    <a:pt x="518" y="780"/>
                  </a:lnTo>
                  <a:lnTo>
                    <a:pt x="520" y="788"/>
                  </a:lnTo>
                  <a:lnTo>
                    <a:pt x="520" y="794"/>
                  </a:lnTo>
                  <a:lnTo>
                    <a:pt x="520" y="800"/>
                  </a:lnTo>
                  <a:lnTo>
                    <a:pt x="522" y="806"/>
                  </a:lnTo>
                  <a:lnTo>
                    <a:pt x="524" y="810"/>
                  </a:lnTo>
                  <a:lnTo>
                    <a:pt x="526" y="814"/>
                  </a:lnTo>
                  <a:lnTo>
                    <a:pt x="528" y="818"/>
                  </a:lnTo>
                  <a:lnTo>
                    <a:pt x="532" y="824"/>
                  </a:lnTo>
                  <a:lnTo>
                    <a:pt x="540" y="850"/>
                  </a:lnTo>
                  <a:lnTo>
                    <a:pt x="548" y="876"/>
                  </a:lnTo>
                  <a:lnTo>
                    <a:pt x="590" y="856"/>
                  </a:lnTo>
                  <a:lnTo>
                    <a:pt x="634" y="830"/>
                  </a:lnTo>
                  <a:lnTo>
                    <a:pt x="672" y="800"/>
                  </a:lnTo>
                  <a:lnTo>
                    <a:pt x="684" y="790"/>
                  </a:lnTo>
                  <a:lnTo>
                    <a:pt x="692" y="778"/>
                  </a:lnTo>
                  <a:lnTo>
                    <a:pt x="694" y="766"/>
                  </a:lnTo>
                  <a:lnTo>
                    <a:pt x="686" y="752"/>
                  </a:lnTo>
                  <a:lnTo>
                    <a:pt x="678" y="746"/>
                  </a:lnTo>
                  <a:lnTo>
                    <a:pt x="670" y="742"/>
                  </a:lnTo>
                  <a:lnTo>
                    <a:pt x="664" y="740"/>
                  </a:lnTo>
                  <a:lnTo>
                    <a:pt x="660" y="732"/>
                  </a:lnTo>
                  <a:lnTo>
                    <a:pt x="656" y="720"/>
                  </a:lnTo>
                  <a:lnTo>
                    <a:pt x="652" y="718"/>
                  </a:lnTo>
                  <a:lnTo>
                    <a:pt x="646" y="718"/>
                  </a:lnTo>
                  <a:lnTo>
                    <a:pt x="644" y="718"/>
                  </a:lnTo>
                  <a:lnTo>
                    <a:pt x="642" y="720"/>
                  </a:lnTo>
                  <a:lnTo>
                    <a:pt x="638" y="724"/>
                  </a:lnTo>
                  <a:lnTo>
                    <a:pt x="636" y="728"/>
                  </a:lnTo>
                  <a:lnTo>
                    <a:pt x="634" y="732"/>
                  </a:lnTo>
                  <a:lnTo>
                    <a:pt x="632" y="734"/>
                  </a:lnTo>
                  <a:lnTo>
                    <a:pt x="630" y="738"/>
                  </a:lnTo>
                  <a:lnTo>
                    <a:pt x="626" y="740"/>
                  </a:lnTo>
                  <a:lnTo>
                    <a:pt x="612" y="726"/>
                  </a:lnTo>
                  <a:lnTo>
                    <a:pt x="596" y="712"/>
                  </a:lnTo>
                  <a:lnTo>
                    <a:pt x="584" y="696"/>
                  </a:lnTo>
                  <a:lnTo>
                    <a:pt x="576" y="676"/>
                  </a:lnTo>
                  <a:lnTo>
                    <a:pt x="590" y="672"/>
                  </a:lnTo>
                  <a:lnTo>
                    <a:pt x="600" y="676"/>
                  </a:lnTo>
                  <a:lnTo>
                    <a:pt x="608" y="684"/>
                  </a:lnTo>
                  <a:lnTo>
                    <a:pt x="614" y="694"/>
                  </a:lnTo>
                  <a:lnTo>
                    <a:pt x="620" y="704"/>
                  </a:lnTo>
                  <a:lnTo>
                    <a:pt x="630" y="710"/>
                  </a:lnTo>
                  <a:lnTo>
                    <a:pt x="642" y="712"/>
                  </a:lnTo>
                  <a:lnTo>
                    <a:pt x="656" y="708"/>
                  </a:lnTo>
                  <a:lnTo>
                    <a:pt x="668" y="706"/>
                  </a:lnTo>
                  <a:lnTo>
                    <a:pt x="672" y="720"/>
                  </a:lnTo>
                  <a:lnTo>
                    <a:pt x="680" y="726"/>
                  </a:lnTo>
                  <a:lnTo>
                    <a:pt x="690" y="728"/>
                  </a:lnTo>
                  <a:lnTo>
                    <a:pt x="704" y="726"/>
                  </a:lnTo>
                  <a:lnTo>
                    <a:pt x="718" y="724"/>
                  </a:lnTo>
                  <a:lnTo>
                    <a:pt x="730" y="724"/>
                  </a:lnTo>
                  <a:lnTo>
                    <a:pt x="736" y="724"/>
                  </a:lnTo>
                  <a:lnTo>
                    <a:pt x="740" y="726"/>
                  </a:lnTo>
                  <a:lnTo>
                    <a:pt x="742" y="726"/>
                  </a:lnTo>
                  <a:lnTo>
                    <a:pt x="744" y="726"/>
                  </a:lnTo>
                  <a:lnTo>
                    <a:pt x="744" y="728"/>
                  </a:lnTo>
                  <a:lnTo>
                    <a:pt x="744" y="730"/>
                  </a:lnTo>
                  <a:lnTo>
                    <a:pt x="746" y="732"/>
                  </a:lnTo>
                  <a:lnTo>
                    <a:pt x="748" y="736"/>
                  </a:lnTo>
                  <a:lnTo>
                    <a:pt x="750" y="742"/>
                  </a:lnTo>
                  <a:lnTo>
                    <a:pt x="760" y="752"/>
                  </a:lnTo>
                  <a:lnTo>
                    <a:pt x="772" y="760"/>
                  </a:lnTo>
                  <a:lnTo>
                    <a:pt x="786" y="760"/>
                  </a:lnTo>
                  <a:lnTo>
                    <a:pt x="786" y="766"/>
                  </a:lnTo>
                  <a:lnTo>
                    <a:pt x="784" y="770"/>
                  </a:lnTo>
                  <a:lnTo>
                    <a:pt x="780" y="774"/>
                  </a:lnTo>
                  <a:lnTo>
                    <a:pt x="776" y="776"/>
                  </a:lnTo>
                  <a:lnTo>
                    <a:pt x="780" y="780"/>
                  </a:lnTo>
                  <a:lnTo>
                    <a:pt x="786" y="784"/>
                  </a:lnTo>
                  <a:lnTo>
                    <a:pt x="792" y="784"/>
                  </a:lnTo>
                  <a:lnTo>
                    <a:pt x="800" y="786"/>
                  </a:lnTo>
                  <a:lnTo>
                    <a:pt x="800" y="810"/>
                  </a:lnTo>
                  <a:lnTo>
                    <a:pt x="804" y="834"/>
                  </a:lnTo>
                  <a:lnTo>
                    <a:pt x="812" y="858"/>
                  </a:lnTo>
                  <a:lnTo>
                    <a:pt x="822" y="874"/>
                  </a:lnTo>
                  <a:lnTo>
                    <a:pt x="832" y="892"/>
                  </a:lnTo>
                  <a:lnTo>
                    <a:pt x="840" y="910"/>
                  </a:lnTo>
                  <a:lnTo>
                    <a:pt x="844" y="928"/>
                  </a:lnTo>
                  <a:lnTo>
                    <a:pt x="848" y="926"/>
                  </a:lnTo>
                  <a:lnTo>
                    <a:pt x="852" y="924"/>
                  </a:lnTo>
                  <a:lnTo>
                    <a:pt x="854" y="922"/>
                  </a:lnTo>
                  <a:lnTo>
                    <a:pt x="858" y="916"/>
                  </a:lnTo>
                  <a:lnTo>
                    <a:pt x="856" y="928"/>
                  </a:lnTo>
                  <a:lnTo>
                    <a:pt x="858" y="938"/>
                  </a:lnTo>
                  <a:lnTo>
                    <a:pt x="864" y="950"/>
                  </a:lnTo>
                  <a:lnTo>
                    <a:pt x="874" y="958"/>
                  </a:lnTo>
                  <a:lnTo>
                    <a:pt x="876" y="942"/>
                  </a:lnTo>
                  <a:lnTo>
                    <a:pt x="872" y="926"/>
                  </a:lnTo>
                  <a:lnTo>
                    <a:pt x="866" y="910"/>
                  </a:lnTo>
                  <a:lnTo>
                    <a:pt x="864" y="890"/>
                  </a:lnTo>
                  <a:lnTo>
                    <a:pt x="864" y="870"/>
                  </a:lnTo>
                  <a:lnTo>
                    <a:pt x="866" y="850"/>
                  </a:lnTo>
                  <a:lnTo>
                    <a:pt x="866" y="836"/>
                  </a:lnTo>
                  <a:lnTo>
                    <a:pt x="870" y="830"/>
                  </a:lnTo>
                  <a:lnTo>
                    <a:pt x="874" y="826"/>
                  </a:lnTo>
                  <a:lnTo>
                    <a:pt x="884" y="824"/>
                  </a:lnTo>
                  <a:lnTo>
                    <a:pt x="896" y="818"/>
                  </a:lnTo>
                  <a:lnTo>
                    <a:pt x="908" y="806"/>
                  </a:lnTo>
                  <a:lnTo>
                    <a:pt x="918" y="792"/>
                  </a:lnTo>
                  <a:lnTo>
                    <a:pt x="930" y="780"/>
                  </a:lnTo>
                  <a:lnTo>
                    <a:pt x="932" y="776"/>
                  </a:lnTo>
                  <a:lnTo>
                    <a:pt x="938" y="772"/>
                  </a:lnTo>
                  <a:lnTo>
                    <a:pt x="944" y="766"/>
                  </a:lnTo>
                  <a:lnTo>
                    <a:pt x="948" y="762"/>
                  </a:lnTo>
                  <a:lnTo>
                    <a:pt x="954" y="758"/>
                  </a:lnTo>
                  <a:lnTo>
                    <a:pt x="958" y="756"/>
                  </a:lnTo>
                  <a:lnTo>
                    <a:pt x="964" y="754"/>
                  </a:lnTo>
                  <a:lnTo>
                    <a:pt x="968" y="754"/>
                  </a:lnTo>
                  <a:lnTo>
                    <a:pt x="970" y="754"/>
                  </a:lnTo>
                  <a:lnTo>
                    <a:pt x="972" y="756"/>
                  </a:lnTo>
                  <a:lnTo>
                    <a:pt x="974" y="760"/>
                  </a:lnTo>
                  <a:lnTo>
                    <a:pt x="974" y="762"/>
                  </a:lnTo>
                  <a:lnTo>
                    <a:pt x="974" y="766"/>
                  </a:lnTo>
                  <a:lnTo>
                    <a:pt x="974" y="772"/>
                  </a:lnTo>
                  <a:lnTo>
                    <a:pt x="974" y="776"/>
                  </a:lnTo>
                  <a:lnTo>
                    <a:pt x="976" y="780"/>
                  </a:lnTo>
                  <a:lnTo>
                    <a:pt x="982" y="792"/>
                  </a:lnTo>
                  <a:lnTo>
                    <a:pt x="988" y="800"/>
                  </a:lnTo>
                  <a:lnTo>
                    <a:pt x="994" y="810"/>
                  </a:lnTo>
                  <a:lnTo>
                    <a:pt x="998" y="820"/>
                  </a:lnTo>
                  <a:lnTo>
                    <a:pt x="996" y="834"/>
                  </a:lnTo>
                  <a:lnTo>
                    <a:pt x="1004" y="834"/>
                  </a:lnTo>
                  <a:lnTo>
                    <a:pt x="1012" y="832"/>
                  </a:lnTo>
                  <a:lnTo>
                    <a:pt x="1018" y="828"/>
                  </a:lnTo>
                  <a:lnTo>
                    <a:pt x="1020" y="850"/>
                  </a:lnTo>
                  <a:lnTo>
                    <a:pt x="1026" y="868"/>
                  </a:lnTo>
                  <a:lnTo>
                    <a:pt x="1032" y="888"/>
                  </a:lnTo>
                  <a:lnTo>
                    <a:pt x="1032" y="902"/>
                  </a:lnTo>
                  <a:lnTo>
                    <a:pt x="1032" y="916"/>
                  </a:lnTo>
                  <a:lnTo>
                    <a:pt x="1034" y="930"/>
                  </a:lnTo>
                  <a:lnTo>
                    <a:pt x="1038" y="936"/>
                  </a:lnTo>
                  <a:lnTo>
                    <a:pt x="1042" y="940"/>
                  </a:lnTo>
                  <a:lnTo>
                    <a:pt x="1048" y="946"/>
                  </a:lnTo>
                  <a:lnTo>
                    <a:pt x="1052" y="950"/>
                  </a:lnTo>
                  <a:lnTo>
                    <a:pt x="1054" y="956"/>
                  </a:lnTo>
                  <a:lnTo>
                    <a:pt x="1056" y="962"/>
                  </a:lnTo>
                  <a:lnTo>
                    <a:pt x="1056" y="970"/>
                  </a:lnTo>
                  <a:lnTo>
                    <a:pt x="1058" y="976"/>
                  </a:lnTo>
                  <a:lnTo>
                    <a:pt x="1058" y="980"/>
                  </a:lnTo>
                  <a:lnTo>
                    <a:pt x="1060" y="986"/>
                  </a:lnTo>
                  <a:lnTo>
                    <a:pt x="1062" y="990"/>
                  </a:lnTo>
                  <a:lnTo>
                    <a:pt x="1064" y="994"/>
                  </a:lnTo>
                  <a:lnTo>
                    <a:pt x="1068" y="996"/>
                  </a:lnTo>
                  <a:lnTo>
                    <a:pt x="1074" y="998"/>
                  </a:lnTo>
                  <a:lnTo>
                    <a:pt x="1080" y="996"/>
                  </a:lnTo>
                  <a:lnTo>
                    <a:pt x="1080" y="980"/>
                  </a:lnTo>
                  <a:lnTo>
                    <a:pt x="1074" y="966"/>
                  </a:lnTo>
                  <a:lnTo>
                    <a:pt x="1064" y="954"/>
                  </a:lnTo>
                  <a:lnTo>
                    <a:pt x="1054" y="942"/>
                  </a:lnTo>
                  <a:lnTo>
                    <a:pt x="1048" y="928"/>
                  </a:lnTo>
                  <a:lnTo>
                    <a:pt x="1042" y="908"/>
                  </a:lnTo>
                  <a:lnTo>
                    <a:pt x="1042" y="886"/>
                  </a:lnTo>
                  <a:lnTo>
                    <a:pt x="1044" y="866"/>
                  </a:lnTo>
                  <a:lnTo>
                    <a:pt x="1056" y="864"/>
                  </a:lnTo>
                  <a:lnTo>
                    <a:pt x="1066" y="870"/>
                  </a:lnTo>
                  <a:lnTo>
                    <a:pt x="1074" y="880"/>
                  </a:lnTo>
                  <a:lnTo>
                    <a:pt x="1080" y="894"/>
                  </a:lnTo>
                  <a:lnTo>
                    <a:pt x="1086" y="906"/>
                  </a:lnTo>
                  <a:lnTo>
                    <a:pt x="1090" y="918"/>
                  </a:lnTo>
                  <a:lnTo>
                    <a:pt x="1104" y="902"/>
                  </a:lnTo>
                  <a:lnTo>
                    <a:pt x="1114" y="884"/>
                  </a:lnTo>
                  <a:lnTo>
                    <a:pt x="1118" y="862"/>
                  </a:lnTo>
                  <a:lnTo>
                    <a:pt x="1112" y="842"/>
                  </a:lnTo>
                  <a:lnTo>
                    <a:pt x="1104" y="832"/>
                  </a:lnTo>
                  <a:lnTo>
                    <a:pt x="1096" y="824"/>
                  </a:lnTo>
                  <a:lnTo>
                    <a:pt x="1090" y="816"/>
                  </a:lnTo>
                  <a:lnTo>
                    <a:pt x="1090" y="804"/>
                  </a:lnTo>
                  <a:lnTo>
                    <a:pt x="1094" y="792"/>
                  </a:lnTo>
                  <a:lnTo>
                    <a:pt x="1104" y="782"/>
                  </a:lnTo>
                  <a:lnTo>
                    <a:pt x="1116" y="774"/>
                  </a:lnTo>
                  <a:lnTo>
                    <a:pt x="1128" y="768"/>
                  </a:lnTo>
                  <a:lnTo>
                    <a:pt x="1130" y="774"/>
                  </a:lnTo>
                  <a:lnTo>
                    <a:pt x="1128" y="784"/>
                  </a:lnTo>
                  <a:lnTo>
                    <a:pt x="1124" y="794"/>
                  </a:lnTo>
                  <a:lnTo>
                    <a:pt x="1120" y="804"/>
                  </a:lnTo>
                  <a:lnTo>
                    <a:pt x="1118" y="812"/>
                  </a:lnTo>
                  <a:lnTo>
                    <a:pt x="1118" y="818"/>
                  </a:lnTo>
                  <a:lnTo>
                    <a:pt x="1124" y="820"/>
                  </a:lnTo>
                  <a:lnTo>
                    <a:pt x="1134" y="818"/>
                  </a:lnTo>
                  <a:lnTo>
                    <a:pt x="1146" y="810"/>
                  </a:lnTo>
                  <a:lnTo>
                    <a:pt x="1148" y="800"/>
                  </a:lnTo>
                  <a:lnTo>
                    <a:pt x="1148" y="786"/>
                  </a:lnTo>
                  <a:lnTo>
                    <a:pt x="1148" y="774"/>
                  </a:lnTo>
                  <a:lnTo>
                    <a:pt x="1152" y="764"/>
                  </a:lnTo>
                  <a:lnTo>
                    <a:pt x="1160" y="756"/>
                  </a:lnTo>
                  <a:lnTo>
                    <a:pt x="1172" y="752"/>
                  </a:lnTo>
                  <a:lnTo>
                    <a:pt x="1184" y="750"/>
                  </a:lnTo>
                  <a:lnTo>
                    <a:pt x="1196" y="748"/>
                  </a:lnTo>
                  <a:lnTo>
                    <a:pt x="1208" y="742"/>
                  </a:lnTo>
                  <a:lnTo>
                    <a:pt x="1216" y="730"/>
                  </a:lnTo>
                  <a:lnTo>
                    <a:pt x="1218" y="716"/>
                  </a:lnTo>
                  <a:lnTo>
                    <a:pt x="1218" y="700"/>
                  </a:lnTo>
                  <a:lnTo>
                    <a:pt x="1224" y="688"/>
                  </a:lnTo>
                  <a:lnTo>
                    <a:pt x="1232" y="674"/>
                  </a:lnTo>
                  <a:lnTo>
                    <a:pt x="1232" y="660"/>
                  </a:lnTo>
                  <a:lnTo>
                    <a:pt x="1228" y="652"/>
                  </a:lnTo>
                  <a:lnTo>
                    <a:pt x="1222" y="644"/>
                  </a:lnTo>
                  <a:lnTo>
                    <a:pt x="1216" y="634"/>
                  </a:lnTo>
                  <a:lnTo>
                    <a:pt x="1212" y="624"/>
                  </a:lnTo>
                  <a:lnTo>
                    <a:pt x="1214" y="610"/>
                  </a:lnTo>
                  <a:lnTo>
                    <a:pt x="1222" y="598"/>
                  </a:lnTo>
                  <a:lnTo>
                    <a:pt x="1232" y="588"/>
                  </a:lnTo>
                  <a:lnTo>
                    <a:pt x="1222" y="586"/>
                  </a:lnTo>
                  <a:lnTo>
                    <a:pt x="1212" y="588"/>
                  </a:lnTo>
                  <a:lnTo>
                    <a:pt x="1204" y="590"/>
                  </a:lnTo>
                  <a:lnTo>
                    <a:pt x="1196" y="586"/>
                  </a:lnTo>
                  <a:lnTo>
                    <a:pt x="1194" y="576"/>
                  </a:lnTo>
                  <a:lnTo>
                    <a:pt x="1196" y="564"/>
                  </a:lnTo>
                  <a:lnTo>
                    <a:pt x="1206" y="552"/>
                  </a:lnTo>
                  <a:lnTo>
                    <a:pt x="1218" y="542"/>
                  </a:lnTo>
                  <a:lnTo>
                    <a:pt x="1230" y="536"/>
                  </a:lnTo>
                  <a:lnTo>
                    <a:pt x="1242" y="534"/>
                  </a:lnTo>
                  <a:lnTo>
                    <a:pt x="1242" y="542"/>
                  </a:lnTo>
                  <a:lnTo>
                    <a:pt x="1240" y="548"/>
                  </a:lnTo>
                  <a:lnTo>
                    <a:pt x="1236" y="556"/>
                  </a:lnTo>
                  <a:lnTo>
                    <a:pt x="1232" y="562"/>
                  </a:lnTo>
                  <a:lnTo>
                    <a:pt x="1238" y="562"/>
                  </a:lnTo>
                  <a:lnTo>
                    <a:pt x="1248" y="560"/>
                  </a:lnTo>
                  <a:lnTo>
                    <a:pt x="1256" y="558"/>
                  </a:lnTo>
                  <a:lnTo>
                    <a:pt x="1264" y="558"/>
                  </a:lnTo>
                  <a:lnTo>
                    <a:pt x="1270" y="560"/>
                  </a:lnTo>
                  <a:lnTo>
                    <a:pt x="1272" y="566"/>
                  </a:lnTo>
                  <a:lnTo>
                    <a:pt x="1268" y="578"/>
                  </a:lnTo>
                  <a:lnTo>
                    <a:pt x="1280" y="582"/>
                  </a:lnTo>
                  <a:lnTo>
                    <a:pt x="1282" y="590"/>
                  </a:lnTo>
                  <a:lnTo>
                    <a:pt x="1282" y="600"/>
                  </a:lnTo>
                  <a:lnTo>
                    <a:pt x="1276" y="610"/>
                  </a:lnTo>
                  <a:lnTo>
                    <a:pt x="1272" y="620"/>
                  </a:lnTo>
                  <a:lnTo>
                    <a:pt x="1270" y="628"/>
                  </a:lnTo>
                  <a:lnTo>
                    <a:pt x="1278" y="626"/>
                  </a:lnTo>
                  <a:lnTo>
                    <a:pt x="1284" y="624"/>
                  </a:lnTo>
                  <a:lnTo>
                    <a:pt x="1292" y="618"/>
                  </a:lnTo>
                  <a:lnTo>
                    <a:pt x="1296" y="610"/>
                  </a:lnTo>
                  <a:lnTo>
                    <a:pt x="1300" y="600"/>
                  </a:lnTo>
                  <a:lnTo>
                    <a:pt x="1300" y="592"/>
                  </a:lnTo>
                  <a:lnTo>
                    <a:pt x="1296" y="588"/>
                  </a:lnTo>
                  <a:lnTo>
                    <a:pt x="1290" y="580"/>
                  </a:lnTo>
                  <a:lnTo>
                    <a:pt x="1286" y="572"/>
                  </a:lnTo>
                  <a:lnTo>
                    <a:pt x="1284" y="562"/>
                  </a:lnTo>
                  <a:lnTo>
                    <a:pt x="1288" y="556"/>
                  </a:lnTo>
                  <a:lnTo>
                    <a:pt x="1294" y="550"/>
                  </a:lnTo>
                  <a:lnTo>
                    <a:pt x="1300" y="546"/>
                  </a:lnTo>
                  <a:lnTo>
                    <a:pt x="1306" y="536"/>
                  </a:lnTo>
                  <a:lnTo>
                    <a:pt x="1306" y="532"/>
                  </a:lnTo>
                  <a:lnTo>
                    <a:pt x="1306" y="528"/>
                  </a:lnTo>
                  <a:lnTo>
                    <a:pt x="1304" y="526"/>
                  </a:lnTo>
                  <a:lnTo>
                    <a:pt x="1304" y="522"/>
                  </a:lnTo>
                  <a:lnTo>
                    <a:pt x="1304" y="518"/>
                  </a:lnTo>
                  <a:lnTo>
                    <a:pt x="1306" y="514"/>
                  </a:lnTo>
                  <a:lnTo>
                    <a:pt x="1310" y="510"/>
                  </a:lnTo>
                  <a:lnTo>
                    <a:pt x="1314" y="506"/>
                  </a:lnTo>
                  <a:lnTo>
                    <a:pt x="1320" y="502"/>
                  </a:lnTo>
                  <a:lnTo>
                    <a:pt x="1326" y="500"/>
                  </a:lnTo>
                  <a:lnTo>
                    <a:pt x="1330" y="494"/>
                  </a:lnTo>
                  <a:lnTo>
                    <a:pt x="1330" y="500"/>
                  </a:lnTo>
                  <a:lnTo>
                    <a:pt x="1330" y="504"/>
                  </a:lnTo>
                  <a:lnTo>
                    <a:pt x="1334" y="508"/>
                  </a:lnTo>
                  <a:lnTo>
                    <a:pt x="1336" y="512"/>
                  </a:lnTo>
                  <a:lnTo>
                    <a:pt x="1340" y="516"/>
                  </a:lnTo>
                  <a:lnTo>
                    <a:pt x="1346" y="518"/>
                  </a:lnTo>
                  <a:lnTo>
                    <a:pt x="1352" y="502"/>
                  </a:lnTo>
                  <a:lnTo>
                    <a:pt x="1364" y="486"/>
                  </a:lnTo>
                  <a:lnTo>
                    <a:pt x="1376" y="472"/>
                  </a:lnTo>
                  <a:lnTo>
                    <a:pt x="1386" y="458"/>
                  </a:lnTo>
                  <a:lnTo>
                    <a:pt x="1394" y="442"/>
                  </a:lnTo>
                  <a:lnTo>
                    <a:pt x="1398" y="424"/>
                  </a:lnTo>
                  <a:lnTo>
                    <a:pt x="1398" y="410"/>
                  </a:lnTo>
                  <a:lnTo>
                    <a:pt x="1394" y="396"/>
                  </a:lnTo>
                  <a:lnTo>
                    <a:pt x="1388" y="386"/>
                  </a:lnTo>
                  <a:lnTo>
                    <a:pt x="1378" y="382"/>
                  </a:lnTo>
                  <a:lnTo>
                    <a:pt x="1364" y="384"/>
                  </a:lnTo>
                  <a:lnTo>
                    <a:pt x="1362" y="380"/>
                  </a:lnTo>
                  <a:lnTo>
                    <a:pt x="1360" y="376"/>
                  </a:lnTo>
                  <a:lnTo>
                    <a:pt x="1360" y="374"/>
                  </a:lnTo>
                  <a:lnTo>
                    <a:pt x="1356" y="374"/>
                  </a:lnTo>
                  <a:lnTo>
                    <a:pt x="1352" y="374"/>
                  </a:lnTo>
                  <a:lnTo>
                    <a:pt x="1346" y="374"/>
                  </a:lnTo>
                  <a:lnTo>
                    <a:pt x="1342" y="374"/>
                  </a:lnTo>
                  <a:lnTo>
                    <a:pt x="1338" y="374"/>
                  </a:lnTo>
                  <a:lnTo>
                    <a:pt x="1334" y="372"/>
                  </a:lnTo>
                  <a:lnTo>
                    <a:pt x="1332" y="370"/>
                  </a:lnTo>
                  <a:lnTo>
                    <a:pt x="1330" y="366"/>
                  </a:lnTo>
                  <a:lnTo>
                    <a:pt x="1330" y="362"/>
                  </a:lnTo>
                  <a:lnTo>
                    <a:pt x="1332" y="356"/>
                  </a:lnTo>
                  <a:lnTo>
                    <a:pt x="1340" y="350"/>
                  </a:lnTo>
                  <a:lnTo>
                    <a:pt x="1352" y="346"/>
                  </a:lnTo>
                  <a:lnTo>
                    <a:pt x="1366" y="344"/>
                  </a:lnTo>
                  <a:lnTo>
                    <a:pt x="1376" y="340"/>
                  </a:lnTo>
                  <a:lnTo>
                    <a:pt x="1384" y="334"/>
                  </a:lnTo>
                  <a:lnTo>
                    <a:pt x="1390" y="328"/>
                  </a:lnTo>
                  <a:lnTo>
                    <a:pt x="1396" y="320"/>
                  </a:lnTo>
                  <a:lnTo>
                    <a:pt x="1402" y="312"/>
                  </a:lnTo>
                  <a:lnTo>
                    <a:pt x="1424" y="294"/>
                  </a:lnTo>
                  <a:lnTo>
                    <a:pt x="1446" y="282"/>
                  </a:lnTo>
                  <a:lnTo>
                    <a:pt x="1472" y="278"/>
                  </a:lnTo>
                  <a:lnTo>
                    <a:pt x="1500" y="278"/>
                  </a:lnTo>
                  <a:lnTo>
                    <a:pt x="1498" y="290"/>
                  </a:lnTo>
                  <a:lnTo>
                    <a:pt x="1494" y="300"/>
                  </a:lnTo>
                  <a:lnTo>
                    <a:pt x="1508" y="300"/>
                  </a:lnTo>
                  <a:lnTo>
                    <a:pt x="1518" y="294"/>
                  </a:lnTo>
                  <a:lnTo>
                    <a:pt x="1524" y="284"/>
                  </a:lnTo>
                  <a:lnTo>
                    <a:pt x="1532" y="274"/>
                  </a:lnTo>
                  <a:lnTo>
                    <a:pt x="1540" y="264"/>
                  </a:lnTo>
                  <a:lnTo>
                    <a:pt x="1548" y="260"/>
                  </a:lnTo>
                  <a:lnTo>
                    <a:pt x="1560" y="258"/>
                  </a:lnTo>
                  <a:lnTo>
                    <a:pt x="1570" y="258"/>
                  </a:lnTo>
                  <a:lnTo>
                    <a:pt x="1578" y="262"/>
                  </a:lnTo>
                  <a:lnTo>
                    <a:pt x="1580" y="270"/>
                  </a:lnTo>
                  <a:lnTo>
                    <a:pt x="1588" y="258"/>
                  </a:lnTo>
                  <a:lnTo>
                    <a:pt x="1600" y="246"/>
                  </a:lnTo>
                  <a:lnTo>
                    <a:pt x="1614" y="242"/>
                  </a:lnTo>
                  <a:lnTo>
                    <a:pt x="1614" y="260"/>
                  </a:lnTo>
                  <a:lnTo>
                    <a:pt x="1608" y="274"/>
                  </a:lnTo>
                  <a:lnTo>
                    <a:pt x="1598" y="286"/>
                  </a:lnTo>
                  <a:lnTo>
                    <a:pt x="1584" y="296"/>
                  </a:lnTo>
                  <a:lnTo>
                    <a:pt x="1572" y="306"/>
                  </a:lnTo>
                  <a:lnTo>
                    <a:pt x="1560" y="316"/>
                  </a:lnTo>
                  <a:lnTo>
                    <a:pt x="1550" y="330"/>
                  </a:lnTo>
                  <a:lnTo>
                    <a:pt x="1540" y="358"/>
                  </a:lnTo>
                  <a:lnTo>
                    <a:pt x="1538" y="388"/>
                  </a:lnTo>
                  <a:lnTo>
                    <a:pt x="1544" y="420"/>
                  </a:lnTo>
                  <a:lnTo>
                    <a:pt x="1552" y="406"/>
                  </a:lnTo>
                  <a:lnTo>
                    <a:pt x="1560" y="390"/>
                  </a:lnTo>
                  <a:lnTo>
                    <a:pt x="1568" y="376"/>
                  </a:lnTo>
                  <a:lnTo>
                    <a:pt x="1574" y="372"/>
                  </a:lnTo>
                  <a:lnTo>
                    <a:pt x="1578" y="368"/>
                  </a:lnTo>
                  <a:lnTo>
                    <a:pt x="1584" y="364"/>
                  </a:lnTo>
                  <a:lnTo>
                    <a:pt x="1588" y="358"/>
                  </a:lnTo>
                  <a:lnTo>
                    <a:pt x="1592" y="352"/>
                  </a:lnTo>
                  <a:lnTo>
                    <a:pt x="1598" y="336"/>
                  </a:lnTo>
                  <a:lnTo>
                    <a:pt x="1602" y="322"/>
                  </a:lnTo>
                  <a:lnTo>
                    <a:pt x="1606" y="308"/>
                  </a:lnTo>
                  <a:lnTo>
                    <a:pt x="1614" y="296"/>
                  </a:lnTo>
                  <a:lnTo>
                    <a:pt x="1628" y="284"/>
                  </a:lnTo>
                  <a:lnTo>
                    <a:pt x="1632" y="284"/>
                  </a:lnTo>
                  <a:lnTo>
                    <a:pt x="1638" y="282"/>
                  </a:lnTo>
                  <a:lnTo>
                    <a:pt x="1644" y="282"/>
                  </a:lnTo>
                  <a:lnTo>
                    <a:pt x="1650" y="280"/>
                  </a:lnTo>
                  <a:lnTo>
                    <a:pt x="1654" y="280"/>
                  </a:lnTo>
                  <a:lnTo>
                    <a:pt x="1656" y="278"/>
                  </a:lnTo>
                  <a:lnTo>
                    <a:pt x="1658" y="278"/>
                  </a:lnTo>
                  <a:lnTo>
                    <a:pt x="1660" y="278"/>
                  </a:lnTo>
                  <a:lnTo>
                    <a:pt x="1662" y="278"/>
                  </a:lnTo>
                  <a:lnTo>
                    <a:pt x="1664" y="276"/>
                  </a:lnTo>
                  <a:lnTo>
                    <a:pt x="1666" y="274"/>
                  </a:lnTo>
                  <a:lnTo>
                    <a:pt x="1672" y="270"/>
                  </a:lnTo>
                  <a:lnTo>
                    <a:pt x="1688" y="256"/>
                  </a:lnTo>
                  <a:lnTo>
                    <a:pt x="1700" y="250"/>
                  </a:lnTo>
                  <a:lnTo>
                    <a:pt x="1714" y="248"/>
                  </a:lnTo>
                  <a:lnTo>
                    <a:pt x="1732" y="248"/>
                  </a:lnTo>
                  <a:lnTo>
                    <a:pt x="1732" y="242"/>
                  </a:lnTo>
                  <a:lnTo>
                    <a:pt x="1730" y="238"/>
                  </a:lnTo>
                  <a:lnTo>
                    <a:pt x="1728" y="232"/>
                  </a:lnTo>
                  <a:lnTo>
                    <a:pt x="1724" y="228"/>
                  </a:lnTo>
                  <a:lnTo>
                    <a:pt x="1736" y="226"/>
                  </a:lnTo>
                  <a:lnTo>
                    <a:pt x="1744" y="218"/>
                  </a:lnTo>
                  <a:lnTo>
                    <a:pt x="1746" y="208"/>
                  </a:lnTo>
                  <a:lnTo>
                    <a:pt x="1746" y="194"/>
                  </a:lnTo>
                  <a:lnTo>
                    <a:pt x="1752" y="194"/>
                  </a:lnTo>
                  <a:lnTo>
                    <a:pt x="1758" y="198"/>
                  </a:lnTo>
                  <a:lnTo>
                    <a:pt x="1764" y="202"/>
                  </a:lnTo>
                  <a:lnTo>
                    <a:pt x="1768" y="206"/>
                  </a:lnTo>
                  <a:lnTo>
                    <a:pt x="1774" y="210"/>
                  </a:lnTo>
                  <a:lnTo>
                    <a:pt x="1778" y="214"/>
                  </a:lnTo>
                  <a:lnTo>
                    <a:pt x="1792" y="204"/>
                  </a:lnTo>
                  <a:lnTo>
                    <a:pt x="1796" y="194"/>
                  </a:lnTo>
                  <a:lnTo>
                    <a:pt x="1790" y="184"/>
                  </a:lnTo>
                  <a:lnTo>
                    <a:pt x="1778" y="172"/>
                  </a:lnTo>
                  <a:lnTo>
                    <a:pt x="1764" y="162"/>
                  </a:lnTo>
                  <a:lnTo>
                    <a:pt x="1746" y="154"/>
                  </a:lnTo>
                  <a:lnTo>
                    <a:pt x="1728" y="146"/>
                  </a:lnTo>
                  <a:lnTo>
                    <a:pt x="1712" y="142"/>
                  </a:lnTo>
                  <a:lnTo>
                    <a:pt x="1702" y="140"/>
                  </a:lnTo>
                  <a:close/>
                  <a:moveTo>
                    <a:pt x="818" y="196"/>
                  </a:moveTo>
                  <a:lnTo>
                    <a:pt x="822" y="188"/>
                  </a:lnTo>
                  <a:lnTo>
                    <a:pt x="824" y="182"/>
                  </a:lnTo>
                  <a:lnTo>
                    <a:pt x="828" y="174"/>
                  </a:lnTo>
                  <a:lnTo>
                    <a:pt x="824" y="172"/>
                  </a:lnTo>
                  <a:lnTo>
                    <a:pt x="822" y="170"/>
                  </a:lnTo>
                  <a:lnTo>
                    <a:pt x="818" y="176"/>
                  </a:lnTo>
                  <a:lnTo>
                    <a:pt x="816" y="182"/>
                  </a:lnTo>
                  <a:lnTo>
                    <a:pt x="812" y="188"/>
                  </a:lnTo>
                  <a:lnTo>
                    <a:pt x="808" y="194"/>
                  </a:lnTo>
                  <a:lnTo>
                    <a:pt x="804" y="198"/>
                  </a:lnTo>
                  <a:lnTo>
                    <a:pt x="798" y="200"/>
                  </a:lnTo>
                  <a:lnTo>
                    <a:pt x="792" y="200"/>
                  </a:lnTo>
                  <a:lnTo>
                    <a:pt x="790" y="194"/>
                  </a:lnTo>
                  <a:lnTo>
                    <a:pt x="790" y="190"/>
                  </a:lnTo>
                  <a:lnTo>
                    <a:pt x="792" y="186"/>
                  </a:lnTo>
                  <a:lnTo>
                    <a:pt x="794" y="184"/>
                  </a:lnTo>
                  <a:lnTo>
                    <a:pt x="798" y="182"/>
                  </a:lnTo>
                  <a:lnTo>
                    <a:pt x="802" y="178"/>
                  </a:lnTo>
                  <a:lnTo>
                    <a:pt x="804" y="176"/>
                  </a:lnTo>
                  <a:lnTo>
                    <a:pt x="808" y="170"/>
                  </a:lnTo>
                  <a:lnTo>
                    <a:pt x="810" y="166"/>
                  </a:lnTo>
                  <a:lnTo>
                    <a:pt x="812" y="164"/>
                  </a:lnTo>
                  <a:lnTo>
                    <a:pt x="814" y="160"/>
                  </a:lnTo>
                  <a:lnTo>
                    <a:pt x="814" y="158"/>
                  </a:lnTo>
                  <a:lnTo>
                    <a:pt x="814" y="154"/>
                  </a:lnTo>
                  <a:lnTo>
                    <a:pt x="812" y="148"/>
                  </a:lnTo>
                  <a:lnTo>
                    <a:pt x="826" y="154"/>
                  </a:lnTo>
                  <a:lnTo>
                    <a:pt x="834" y="162"/>
                  </a:lnTo>
                  <a:lnTo>
                    <a:pt x="842" y="172"/>
                  </a:lnTo>
                  <a:lnTo>
                    <a:pt x="844" y="182"/>
                  </a:lnTo>
                  <a:lnTo>
                    <a:pt x="840" y="190"/>
                  </a:lnTo>
                  <a:lnTo>
                    <a:pt x="832" y="196"/>
                  </a:lnTo>
                  <a:lnTo>
                    <a:pt x="818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3" name="Freeform 108"/>
            <p:cNvSpPr>
              <a:spLocks/>
            </p:cNvSpPr>
            <p:nvPr/>
          </p:nvSpPr>
          <p:spPr bwMode="gray">
            <a:xfrm>
              <a:off x="3910657" y="1942536"/>
              <a:ext cx="4349423" cy="3480072"/>
            </a:xfrm>
            <a:custGeom>
              <a:avLst/>
              <a:gdLst>
                <a:gd name="T0" fmla="*/ 1638 w 1796"/>
                <a:gd name="T1" fmla="*/ 154 h 1416"/>
                <a:gd name="T2" fmla="*/ 1504 w 1796"/>
                <a:gd name="T3" fmla="*/ 120 h 1416"/>
                <a:gd name="T4" fmla="*/ 1376 w 1796"/>
                <a:gd name="T5" fmla="*/ 112 h 1416"/>
                <a:gd name="T6" fmla="*/ 1242 w 1796"/>
                <a:gd name="T7" fmla="*/ 92 h 1416"/>
                <a:gd name="T8" fmla="*/ 1160 w 1796"/>
                <a:gd name="T9" fmla="*/ 66 h 1416"/>
                <a:gd name="T10" fmla="*/ 1118 w 1796"/>
                <a:gd name="T11" fmla="*/ 56 h 1416"/>
                <a:gd name="T12" fmla="*/ 1006 w 1796"/>
                <a:gd name="T13" fmla="*/ 40 h 1416"/>
                <a:gd name="T14" fmla="*/ 876 w 1796"/>
                <a:gd name="T15" fmla="*/ 80 h 1416"/>
                <a:gd name="T16" fmla="*/ 892 w 1796"/>
                <a:gd name="T17" fmla="*/ 146 h 1416"/>
                <a:gd name="T18" fmla="*/ 852 w 1796"/>
                <a:gd name="T19" fmla="*/ 92 h 1416"/>
                <a:gd name="T20" fmla="*/ 824 w 1796"/>
                <a:gd name="T21" fmla="*/ 88 h 1416"/>
                <a:gd name="T22" fmla="*/ 764 w 1796"/>
                <a:gd name="T23" fmla="*/ 148 h 1416"/>
                <a:gd name="T24" fmla="*/ 646 w 1796"/>
                <a:gd name="T25" fmla="*/ 152 h 1416"/>
                <a:gd name="T26" fmla="*/ 544 w 1796"/>
                <a:gd name="T27" fmla="*/ 164 h 1416"/>
                <a:gd name="T28" fmla="*/ 502 w 1796"/>
                <a:gd name="T29" fmla="*/ 220 h 1416"/>
                <a:gd name="T30" fmla="*/ 474 w 1796"/>
                <a:gd name="T31" fmla="*/ 134 h 1416"/>
                <a:gd name="T32" fmla="*/ 320 w 1796"/>
                <a:gd name="T33" fmla="*/ 128 h 1416"/>
                <a:gd name="T34" fmla="*/ 250 w 1796"/>
                <a:gd name="T35" fmla="*/ 220 h 1416"/>
                <a:gd name="T36" fmla="*/ 210 w 1796"/>
                <a:gd name="T37" fmla="*/ 304 h 1416"/>
                <a:gd name="T38" fmla="*/ 286 w 1796"/>
                <a:gd name="T39" fmla="*/ 344 h 1416"/>
                <a:gd name="T40" fmla="*/ 310 w 1796"/>
                <a:gd name="T41" fmla="*/ 224 h 1416"/>
                <a:gd name="T42" fmla="*/ 376 w 1796"/>
                <a:gd name="T43" fmla="*/ 218 h 1416"/>
                <a:gd name="T44" fmla="*/ 432 w 1796"/>
                <a:gd name="T45" fmla="*/ 278 h 1416"/>
                <a:gd name="T46" fmla="*/ 408 w 1796"/>
                <a:gd name="T47" fmla="*/ 292 h 1416"/>
                <a:gd name="T48" fmla="*/ 340 w 1796"/>
                <a:gd name="T49" fmla="*/ 354 h 1416"/>
                <a:gd name="T50" fmla="*/ 196 w 1796"/>
                <a:gd name="T51" fmla="*/ 402 h 1416"/>
                <a:gd name="T52" fmla="*/ 152 w 1796"/>
                <a:gd name="T53" fmla="*/ 506 h 1416"/>
                <a:gd name="T54" fmla="*/ 76 w 1796"/>
                <a:gd name="T55" fmla="*/ 580 h 1416"/>
                <a:gd name="T56" fmla="*/ 240 w 1796"/>
                <a:gd name="T57" fmla="*/ 500 h 1416"/>
                <a:gd name="T58" fmla="*/ 282 w 1796"/>
                <a:gd name="T59" fmla="*/ 594 h 1416"/>
                <a:gd name="T60" fmla="*/ 292 w 1796"/>
                <a:gd name="T61" fmla="*/ 474 h 1416"/>
                <a:gd name="T62" fmla="*/ 378 w 1796"/>
                <a:gd name="T63" fmla="*/ 578 h 1416"/>
                <a:gd name="T64" fmla="*/ 402 w 1796"/>
                <a:gd name="T65" fmla="*/ 586 h 1416"/>
                <a:gd name="T66" fmla="*/ 376 w 1796"/>
                <a:gd name="T67" fmla="*/ 660 h 1416"/>
                <a:gd name="T68" fmla="*/ 194 w 1796"/>
                <a:gd name="T69" fmla="*/ 590 h 1416"/>
                <a:gd name="T70" fmla="*/ 68 w 1796"/>
                <a:gd name="T71" fmla="*/ 658 h 1416"/>
                <a:gd name="T72" fmla="*/ 112 w 1796"/>
                <a:gd name="T73" fmla="*/ 982 h 1416"/>
                <a:gd name="T74" fmla="*/ 250 w 1796"/>
                <a:gd name="T75" fmla="*/ 960 h 1416"/>
                <a:gd name="T76" fmla="*/ 300 w 1796"/>
                <a:gd name="T77" fmla="*/ 1314 h 1416"/>
                <a:gd name="T78" fmla="*/ 458 w 1796"/>
                <a:gd name="T79" fmla="*/ 1292 h 1416"/>
                <a:gd name="T80" fmla="*/ 516 w 1796"/>
                <a:gd name="T81" fmla="*/ 1038 h 1416"/>
                <a:gd name="T82" fmla="*/ 530 w 1796"/>
                <a:gd name="T83" fmla="*/ 878 h 1416"/>
                <a:gd name="T84" fmla="*/ 502 w 1796"/>
                <a:gd name="T85" fmla="*/ 750 h 1416"/>
                <a:gd name="T86" fmla="*/ 678 w 1796"/>
                <a:gd name="T87" fmla="*/ 746 h 1416"/>
                <a:gd name="T88" fmla="*/ 590 w 1796"/>
                <a:gd name="T89" fmla="*/ 672 h 1416"/>
                <a:gd name="T90" fmla="*/ 744 w 1796"/>
                <a:gd name="T91" fmla="*/ 728 h 1416"/>
                <a:gd name="T92" fmla="*/ 822 w 1796"/>
                <a:gd name="T93" fmla="*/ 874 h 1416"/>
                <a:gd name="T94" fmla="*/ 870 w 1796"/>
                <a:gd name="T95" fmla="*/ 830 h 1416"/>
                <a:gd name="T96" fmla="*/ 974 w 1796"/>
                <a:gd name="T97" fmla="*/ 766 h 1416"/>
                <a:gd name="T98" fmla="*/ 1042 w 1796"/>
                <a:gd name="T99" fmla="*/ 940 h 1416"/>
                <a:gd name="T100" fmla="*/ 1042 w 1796"/>
                <a:gd name="T101" fmla="*/ 908 h 1416"/>
                <a:gd name="T102" fmla="*/ 1116 w 1796"/>
                <a:gd name="T103" fmla="*/ 774 h 1416"/>
                <a:gd name="T104" fmla="*/ 1208 w 1796"/>
                <a:gd name="T105" fmla="*/ 742 h 1416"/>
                <a:gd name="T106" fmla="*/ 1196 w 1796"/>
                <a:gd name="T107" fmla="*/ 564 h 1416"/>
                <a:gd name="T108" fmla="*/ 1276 w 1796"/>
                <a:gd name="T109" fmla="*/ 610 h 1416"/>
                <a:gd name="T110" fmla="*/ 1304 w 1796"/>
                <a:gd name="T111" fmla="*/ 526 h 1416"/>
                <a:gd name="T112" fmla="*/ 1394 w 1796"/>
                <a:gd name="T113" fmla="*/ 442 h 1416"/>
                <a:gd name="T114" fmla="*/ 1332 w 1796"/>
                <a:gd name="T115" fmla="*/ 356 h 1416"/>
                <a:gd name="T116" fmla="*/ 1540 w 1796"/>
                <a:gd name="T117" fmla="*/ 264 h 1416"/>
                <a:gd name="T118" fmla="*/ 1552 w 1796"/>
                <a:gd name="T119" fmla="*/ 406 h 1416"/>
                <a:gd name="T120" fmla="*/ 1658 w 1796"/>
                <a:gd name="T121" fmla="*/ 278 h 1416"/>
                <a:gd name="T122" fmla="*/ 1758 w 1796"/>
                <a:gd name="T123" fmla="*/ 198 h 14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96" h="1416">
                  <a:moveTo>
                    <a:pt x="1702" y="140"/>
                  </a:moveTo>
                  <a:lnTo>
                    <a:pt x="1696" y="138"/>
                  </a:lnTo>
                  <a:lnTo>
                    <a:pt x="1692" y="136"/>
                  </a:lnTo>
                  <a:lnTo>
                    <a:pt x="1686" y="136"/>
                  </a:lnTo>
                  <a:lnTo>
                    <a:pt x="1680" y="134"/>
                  </a:lnTo>
                  <a:lnTo>
                    <a:pt x="1676" y="134"/>
                  </a:lnTo>
                  <a:lnTo>
                    <a:pt x="1672" y="134"/>
                  </a:lnTo>
                  <a:lnTo>
                    <a:pt x="1668" y="138"/>
                  </a:lnTo>
                  <a:lnTo>
                    <a:pt x="1666" y="140"/>
                  </a:lnTo>
                  <a:lnTo>
                    <a:pt x="1666" y="144"/>
                  </a:lnTo>
                  <a:lnTo>
                    <a:pt x="1666" y="148"/>
                  </a:lnTo>
                  <a:lnTo>
                    <a:pt x="1666" y="150"/>
                  </a:lnTo>
                  <a:lnTo>
                    <a:pt x="1664" y="154"/>
                  </a:lnTo>
                  <a:lnTo>
                    <a:pt x="1664" y="156"/>
                  </a:lnTo>
                  <a:lnTo>
                    <a:pt x="1660" y="158"/>
                  </a:lnTo>
                  <a:lnTo>
                    <a:pt x="1654" y="160"/>
                  </a:lnTo>
                  <a:lnTo>
                    <a:pt x="1648" y="160"/>
                  </a:lnTo>
                  <a:lnTo>
                    <a:pt x="1642" y="158"/>
                  </a:lnTo>
                  <a:lnTo>
                    <a:pt x="1638" y="154"/>
                  </a:lnTo>
                  <a:lnTo>
                    <a:pt x="1632" y="152"/>
                  </a:lnTo>
                  <a:lnTo>
                    <a:pt x="1628" y="148"/>
                  </a:lnTo>
                  <a:lnTo>
                    <a:pt x="1622" y="146"/>
                  </a:lnTo>
                  <a:lnTo>
                    <a:pt x="1604" y="146"/>
                  </a:lnTo>
                  <a:lnTo>
                    <a:pt x="1590" y="152"/>
                  </a:lnTo>
                  <a:lnTo>
                    <a:pt x="1588" y="150"/>
                  </a:lnTo>
                  <a:lnTo>
                    <a:pt x="1584" y="146"/>
                  </a:lnTo>
                  <a:lnTo>
                    <a:pt x="1582" y="144"/>
                  </a:lnTo>
                  <a:lnTo>
                    <a:pt x="1580" y="140"/>
                  </a:lnTo>
                  <a:lnTo>
                    <a:pt x="1580" y="146"/>
                  </a:lnTo>
                  <a:lnTo>
                    <a:pt x="1580" y="154"/>
                  </a:lnTo>
                  <a:lnTo>
                    <a:pt x="1580" y="160"/>
                  </a:lnTo>
                  <a:lnTo>
                    <a:pt x="1570" y="146"/>
                  </a:lnTo>
                  <a:lnTo>
                    <a:pt x="1566" y="136"/>
                  </a:lnTo>
                  <a:lnTo>
                    <a:pt x="1560" y="128"/>
                  </a:lnTo>
                  <a:lnTo>
                    <a:pt x="1552" y="122"/>
                  </a:lnTo>
                  <a:lnTo>
                    <a:pt x="1536" y="118"/>
                  </a:lnTo>
                  <a:lnTo>
                    <a:pt x="1520" y="118"/>
                  </a:lnTo>
                  <a:lnTo>
                    <a:pt x="1504" y="120"/>
                  </a:lnTo>
                  <a:lnTo>
                    <a:pt x="1488" y="118"/>
                  </a:lnTo>
                  <a:lnTo>
                    <a:pt x="1476" y="114"/>
                  </a:lnTo>
                  <a:lnTo>
                    <a:pt x="1470" y="102"/>
                  </a:lnTo>
                  <a:lnTo>
                    <a:pt x="1472" y="100"/>
                  </a:lnTo>
                  <a:lnTo>
                    <a:pt x="1474" y="98"/>
                  </a:lnTo>
                  <a:lnTo>
                    <a:pt x="1476" y="96"/>
                  </a:lnTo>
                  <a:lnTo>
                    <a:pt x="1462" y="98"/>
                  </a:lnTo>
                  <a:lnTo>
                    <a:pt x="1450" y="108"/>
                  </a:lnTo>
                  <a:lnTo>
                    <a:pt x="1442" y="118"/>
                  </a:lnTo>
                  <a:lnTo>
                    <a:pt x="1442" y="112"/>
                  </a:lnTo>
                  <a:lnTo>
                    <a:pt x="1440" y="106"/>
                  </a:lnTo>
                  <a:lnTo>
                    <a:pt x="1440" y="100"/>
                  </a:lnTo>
                  <a:lnTo>
                    <a:pt x="1428" y="98"/>
                  </a:lnTo>
                  <a:lnTo>
                    <a:pt x="1416" y="96"/>
                  </a:lnTo>
                  <a:lnTo>
                    <a:pt x="1402" y="96"/>
                  </a:lnTo>
                  <a:lnTo>
                    <a:pt x="1390" y="96"/>
                  </a:lnTo>
                  <a:lnTo>
                    <a:pt x="1380" y="98"/>
                  </a:lnTo>
                  <a:lnTo>
                    <a:pt x="1376" y="104"/>
                  </a:lnTo>
                  <a:lnTo>
                    <a:pt x="1376" y="112"/>
                  </a:lnTo>
                  <a:lnTo>
                    <a:pt x="1386" y="122"/>
                  </a:lnTo>
                  <a:lnTo>
                    <a:pt x="1374" y="126"/>
                  </a:lnTo>
                  <a:lnTo>
                    <a:pt x="1368" y="124"/>
                  </a:lnTo>
                  <a:lnTo>
                    <a:pt x="1362" y="120"/>
                  </a:lnTo>
                  <a:lnTo>
                    <a:pt x="1358" y="114"/>
                  </a:lnTo>
                  <a:lnTo>
                    <a:pt x="1354" y="106"/>
                  </a:lnTo>
                  <a:lnTo>
                    <a:pt x="1346" y="104"/>
                  </a:lnTo>
                  <a:lnTo>
                    <a:pt x="1340" y="102"/>
                  </a:lnTo>
                  <a:lnTo>
                    <a:pt x="1334" y="104"/>
                  </a:lnTo>
                  <a:lnTo>
                    <a:pt x="1330" y="106"/>
                  </a:lnTo>
                  <a:lnTo>
                    <a:pt x="1328" y="110"/>
                  </a:lnTo>
                  <a:lnTo>
                    <a:pt x="1324" y="116"/>
                  </a:lnTo>
                  <a:lnTo>
                    <a:pt x="1322" y="120"/>
                  </a:lnTo>
                  <a:lnTo>
                    <a:pt x="1320" y="126"/>
                  </a:lnTo>
                  <a:lnTo>
                    <a:pt x="1318" y="130"/>
                  </a:lnTo>
                  <a:lnTo>
                    <a:pt x="1296" y="116"/>
                  </a:lnTo>
                  <a:lnTo>
                    <a:pt x="1274" y="104"/>
                  </a:lnTo>
                  <a:lnTo>
                    <a:pt x="1248" y="94"/>
                  </a:lnTo>
                  <a:lnTo>
                    <a:pt x="1242" y="92"/>
                  </a:lnTo>
                  <a:lnTo>
                    <a:pt x="1238" y="94"/>
                  </a:lnTo>
                  <a:lnTo>
                    <a:pt x="1234" y="94"/>
                  </a:lnTo>
                  <a:lnTo>
                    <a:pt x="1228" y="92"/>
                  </a:lnTo>
                  <a:lnTo>
                    <a:pt x="1224" y="90"/>
                  </a:lnTo>
                  <a:lnTo>
                    <a:pt x="1222" y="86"/>
                  </a:lnTo>
                  <a:lnTo>
                    <a:pt x="1218" y="82"/>
                  </a:lnTo>
                  <a:lnTo>
                    <a:pt x="1216" y="78"/>
                  </a:lnTo>
                  <a:lnTo>
                    <a:pt x="1212" y="76"/>
                  </a:lnTo>
                  <a:lnTo>
                    <a:pt x="1206" y="76"/>
                  </a:lnTo>
                  <a:lnTo>
                    <a:pt x="1200" y="76"/>
                  </a:lnTo>
                  <a:lnTo>
                    <a:pt x="1196" y="76"/>
                  </a:lnTo>
                  <a:lnTo>
                    <a:pt x="1190" y="76"/>
                  </a:lnTo>
                  <a:lnTo>
                    <a:pt x="1186" y="74"/>
                  </a:lnTo>
                  <a:lnTo>
                    <a:pt x="1184" y="72"/>
                  </a:lnTo>
                  <a:lnTo>
                    <a:pt x="1180" y="68"/>
                  </a:lnTo>
                  <a:lnTo>
                    <a:pt x="1176" y="64"/>
                  </a:lnTo>
                  <a:lnTo>
                    <a:pt x="1172" y="62"/>
                  </a:lnTo>
                  <a:lnTo>
                    <a:pt x="1168" y="62"/>
                  </a:lnTo>
                  <a:lnTo>
                    <a:pt x="1160" y="66"/>
                  </a:lnTo>
                  <a:lnTo>
                    <a:pt x="1154" y="76"/>
                  </a:lnTo>
                  <a:lnTo>
                    <a:pt x="1152" y="86"/>
                  </a:lnTo>
                  <a:lnTo>
                    <a:pt x="1152" y="96"/>
                  </a:lnTo>
                  <a:lnTo>
                    <a:pt x="1146" y="92"/>
                  </a:lnTo>
                  <a:lnTo>
                    <a:pt x="1140" y="88"/>
                  </a:lnTo>
                  <a:lnTo>
                    <a:pt x="1136" y="82"/>
                  </a:lnTo>
                  <a:lnTo>
                    <a:pt x="1132" y="76"/>
                  </a:lnTo>
                  <a:lnTo>
                    <a:pt x="1108" y="90"/>
                  </a:lnTo>
                  <a:lnTo>
                    <a:pt x="1082" y="96"/>
                  </a:lnTo>
                  <a:lnTo>
                    <a:pt x="1084" y="90"/>
                  </a:lnTo>
                  <a:lnTo>
                    <a:pt x="1086" y="84"/>
                  </a:lnTo>
                  <a:lnTo>
                    <a:pt x="1088" y="82"/>
                  </a:lnTo>
                  <a:lnTo>
                    <a:pt x="1092" y="78"/>
                  </a:lnTo>
                  <a:lnTo>
                    <a:pt x="1096" y="76"/>
                  </a:lnTo>
                  <a:lnTo>
                    <a:pt x="1100" y="74"/>
                  </a:lnTo>
                  <a:lnTo>
                    <a:pt x="1104" y="70"/>
                  </a:lnTo>
                  <a:lnTo>
                    <a:pt x="1110" y="66"/>
                  </a:lnTo>
                  <a:lnTo>
                    <a:pt x="1114" y="60"/>
                  </a:lnTo>
                  <a:lnTo>
                    <a:pt x="1118" y="56"/>
                  </a:lnTo>
                  <a:lnTo>
                    <a:pt x="1122" y="52"/>
                  </a:lnTo>
                  <a:lnTo>
                    <a:pt x="1138" y="42"/>
                  </a:lnTo>
                  <a:lnTo>
                    <a:pt x="1154" y="38"/>
                  </a:lnTo>
                  <a:lnTo>
                    <a:pt x="1172" y="36"/>
                  </a:lnTo>
                  <a:lnTo>
                    <a:pt x="1160" y="28"/>
                  </a:lnTo>
                  <a:lnTo>
                    <a:pt x="1150" y="18"/>
                  </a:lnTo>
                  <a:lnTo>
                    <a:pt x="1138" y="12"/>
                  </a:lnTo>
                  <a:lnTo>
                    <a:pt x="1126" y="14"/>
                  </a:lnTo>
                  <a:lnTo>
                    <a:pt x="1114" y="18"/>
                  </a:lnTo>
                  <a:lnTo>
                    <a:pt x="1102" y="20"/>
                  </a:lnTo>
                  <a:lnTo>
                    <a:pt x="1094" y="14"/>
                  </a:lnTo>
                  <a:lnTo>
                    <a:pt x="1088" y="6"/>
                  </a:lnTo>
                  <a:lnTo>
                    <a:pt x="1082" y="0"/>
                  </a:lnTo>
                  <a:lnTo>
                    <a:pt x="1066" y="4"/>
                  </a:lnTo>
                  <a:lnTo>
                    <a:pt x="1052" y="12"/>
                  </a:lnTo>
                  <a:lnTo>
                    <a:pt x="1038" y="22"/>
                  </a:lnTo>
                  <a:lnTo>
                    <a:pt x="1030" y="26"/>
                  </a:lnTo>
                  <a:lnTo>
                    <a:pt x="1018" y="32"/>
                  </a:lnTo>
                  <a:lnTo>
                    <a:pt x="1006" y="40"/>
                  </a:lnTo>
                  <a:lnTo>
                    <a:pt x="1008" y="32"/>
                  </a:lnTo>
                  <a:lnTo>
                    <a:pt x="1010" y="24"/>
                  </a:lnTo>
                  <a:lnTo>
                    <a:pt x="1014" y="18"/>
                  </a:lnTo>
                  <a:lnTo>
                    <a:pt x="1000" y="18"/>
                  </a:lnTo>
                  <a:lnTo>
                    <a:pt x="980" y="20"/>
                  </a:lnTo>
                  <a:lnTo>
                    <a:pt x="962" y="24"/>
                  </a:lnTo>
                  <a:lnTo>
                    <a:pt x="946" y="30"/>
                  </a:lnTo>
                  <a:lnTo>
                    <a:pt x="932" y="36"/>
                  </a:lnTo>
                  <a:lnTo>
                    <a:pt x="916" y="38"/>
                  </a:lnTo>
                  <a:lnTo>
                    <a:pt x="918" y="42"/>
                  </a:lnTo>
                  <a:lnTo>
                    <a:pt x="922" y="46"/>
                  </a:lnTo>
                  <a:lnTo>
                    <a:pt x="928" y="50"/>
                  </a:lnTo>
                  <a:lnTo>
                    <a:pt x="932" y="52"/>
                  </a:lnTo>
                  <a:lnTo>
                    <a:pt x="938" y="54"/>
                  </a:lnTo>
                  <a:lnTo>
                    <a:pt x="932" y="60"/>
                  </a:lnTo>
                  <a:lnTo>
                    <a:pt x="920" y="66"/>
                  </a:lnTo>
                  <a:lnTo>
                    <a:pt x="902" y="70"/>
                  </a:lnTo>
                  <a:lnTo>
                    <a:pt x="886" y="74"/>
                  </a:lnTo>
                  <a:lnTo>
                    <a:pt x="876" y="80"/>
                  </a:lnTo>
                  <a:lnTo>
                    <a:pt x="880" y="82"/>
                  </a:lnTo>
                  <a:lnTo>
                    <a:pt x="884" y="84"/>
                  </a:lnTo>
                  <a:lnTo>
                    <a:pt x="890" y="88"/>
                  </a:lnTo>
                  <a:lnTo>
                    <a:pt x="894" y="90"/>
                  </a:lnTo>
                  <a:lnTo>
                    <a:pt x="896" y="94"/>
                  </a:lnTo>
                  <a:lnTo>
                    <a:pt x="898" y="98"/>
                  </a:lnTo>
                  <a:lnTo>
                    <a:pt x="898" y="102"/>
                  </a:lnTo>
                  <a:lnTo>
                    <a:pt x="894" y="106"/>
                  </a:lnTo>
                  <a:lnTo>
                    <a:pt x="886" y="110"/>
                  </a:lnTo>
                  <a:lnTo>
                    <a:pt x="888" y="114"/>
                  </a:lnTo>
                  <a:lnTo>
                    <a:pt x="890" y="120"/>
                  </a:lnTo>
                  <a:lnTo>
                    <a:pt x="894" y="124"/>
                  </a:lnTo>
                  <a:lnTo>
                    <a:pt x="898" y="126"/>
                  </a:lnTo>
                  <a:lnTo>
                    <a:pt x="902" y="128"/>
                  </a:lnTo>
                  <a:lnTo>
                    <a:pt x="904" y="134"/>
                  </a:lnTo>
                  <a:lnTo>
                    <a:pt x="902" y="140"/>
                  </a:lnTo>
                  <a:lnTo>
                    <a:pt x="900" y="144"/>
                  </a:lnTo>
                  <a:lnTo>
                    <a:pt x="896" y="146"/>
                  </a:lnTo>
                  <a:lnTo>
                    <a:pt x="892" y="146"/>
                  </a:lnTo>
                  <a:lnTo>
                    <a:pt x="888" y="146"/>
                  </a:lnTo>
                  <a:lnTo>
                    <a:pt x="884" y="144"/>
                  </a:lnTo>
                  <a:lnTo>
                    <a:pt x="878" y="140"/>
                  </a:lnTo>
                  <a:lnTo>
                    <a:pt x="874" y="136"/>
                  </a:lnTo>
                  <a:lnTo>
                    <a:pt x="872" y="132"/>
                  </a:lnTo>
                  <a:lnTo>
                    <a:pt x="870" y="126"/>
                  </a:lnTo>
                  <a:lnTo>
                    <a:pt x="872" y="122"/>
                  </a:lnTo>
                  <a:lnTo>
                    <a:pt x="872" y="118"/>
                  </a:lnTo>
                  <a:lnTo>
                    <a:pt x="876" y="116"/>
                  </a:lnTo>
                  <a:lnTo>
                    <a:pt x="878" y="114"/>
                  </a:lnTo>
                  <a:lnTo>
                    <a:pt x="880" y="112"/>
                  </a:lnTo>
                  <a:lnTo>
                    <a:pt x="880" y="108"/>
                  </a:lnTo>
                  <a:lnTo>
                    <a:pt x="880" y="104"/>
                  </a:lnTo>
                  <a:lnTo>
                    <a:pt x="876" y="100"/>
                  </a:lnTo>
                  <a:lnTo>
                    <a:pt x="870" y="96"/>
                  </a:lnTo>
                  <a:lnTo>
                    <a:pt x="864" y="94"/>
                  </a:lnTo>
                  <a:lnTo>
                    <a:pt x="858" y="92"/>
                  </a:lnTo>
                  <a:lnTo>
                    <a:pt x="852" y="90"/>
                  </a:lnTo>
                  <a:lnTo>
                    <a:pt x="852" y="92"/>
                  </a:lnTo>
                  <a:lnTo>
                    <a:pt x="850" y="96"/>
                  </a:lnTo>
                  <a:lnTo>
                    <a:pt x="848" y="100"/>
                  </a:lnTo>
                  <a:lnTo>
                    <a:pt x="848" y="104"/>
                  </a:lnTo>
                  <a:lnTo>
                    <a:pt x="844" y="104"/>
                  </a:lnTo>
                  <a:lnTo>
                    <a:pt x="842" y="102"/>
                  </a:lnTo>
                  <a:lnTo>
                    <a:pt x="846" y="106"/>
                  </a:lnTo>
                  <a:lnTo>
                    <a:pt x="850" y="108"/>
                  </a:lnTo>
                  <a:lnTo>
                    <a:pt x="850" y="114"/>
                  </a:lnTo>
                  <a:lnTo>
                    <a:pt x="850" y="118"/>
                  </a:lnTo>
                  <a:lnTo>
                    <a:pt x="840" y="120"/>
                  </a:lnTo>
                  <a:lnTo>
                    <a:pt x="830" y="118"/>
                  </a:lnTo>
                  <a:lnTo>
                    <a:pt x="822" y="114"/>
                  </a:lnTo>
                  <a:lnTo>
                    <a:pt x="816" y="108"/>
                  </a:lnTo>
                  <a:lnTo>
                    <a:pt x="816" y="104"/>
                  </a:lnTo>
                  <a:lnTo>
                    <a:pt x="816" y="102"/>
                  </a:lnTo>
                  <a:lnTo>
                    <a:pt x="818" y="98"/>
                  </a:lnTo>
                  <a:lnTo>
                    <a:pt x="820" y="96"/>
                  </a:lnTo>
                  <a:lnTo>
                    <a:pt x="822" y="92"/>
                  </a:lnTo>
                  <a:lnTo>
                    <a:pt x="824" y="88"/>
                  </a:lnTo>
                  <a:lnTo>
                    <a:pt x="824" y="86"/>
                  </a:lnTo>
                  <a:lnTo>
                    <a:pt x="824" y="82"/>
                  </a:lnTo>
                  <a:lnTo>
                    <a:pt x="822" y="82"/>
                  </a:lnTo>
                  <a:lnTo>
                    <a:pt x="818" y="80"/>
                  </a:lnTo>
                  <a:lnTo>
                    <a:pt x="812" y="80"/>
                  </a:lnTo>
                  <a:lnTo>
                    <a:pt x="806" y="100"/>
                  </a:lnTo>
                  <a:lnTo>
                    <a:pt x="804" y="126"/>
                  </a:lnTo>
                  <a:lnTo>
                    <a:pt x="796" y="114"/>
                  </a:lnTo>
                  <a:lnTo>
                    <a:pt x="792" y="100"/>
                  </a:lnTo>
                  <a:lnTo>
                    <a:pt x="790" y="90"/>
                  </a:lnTo>
                  <a:lnTo>
                    <a:pt x="794" y="78"/>
                  </a:lnTo>
                  <a:lnTo>
                    <a:pt x="780" y="76"/>
                  </a:lnTo>
                  <a:lnTo>
                    <a:pt x="768" y="82"/>
                  </a:lnTo>
                  <a:lnTo>
                    <a:pt x="760" y="92"/>
                  </a:lnTo>
                  <a:lnTo>
                    <a:pt x="754" y="106"/>
                  </a:lnTo>
                  <a:lnTo>
                    <a:pt x="752" y="120"/>
                  </a:lnTo>
                  <a:lnTo>
                    <a:pt x="754" y="128"/>
                  </a:lnTo>
                  <a:lnTo>
                    <a:pt x="760" y="138"/>
                  </a:lnTo>
                  <a:lnTo>
                    <a:pt x="764" y="148"/>
                  </a:lnTo>
                  <a:lnTo>
                    <a:pt x="766" y="156"/>
                  </a:lnTo>
                  <a:lnTo>
                    <a:pt x="762" y="164"/>
                  </a:lnTo>
                  <a:lnTo>
                    <a:pt x="750" y="166"/>
                  </a:lnTo>
                  <a:lnTo>
                    <a:pt x="740" y="160"/>
                  </a:lnTo>
                  <a:lnTo>
                    <a:pt x="730" y="150"/>
                  </a:lnTo>
                  <a:lnTo>
                    <a:pt x="722" y="142"/>
                  </a:lnTo>
                  <a:lnTo>
                    <a:pt x="712" y="138"/>
                  </a:lnTo>
                  <a:lnTo>
                    <a:pt x="704" y="136"/>
                  </a:lnTo>
                  <a:lnTo>
                    <a:pt x="694" y="136"/>
                  </a:lnTo>
                  <a:lnTo>
                    <a:pt x="696" y="140"/>
                  </a:lnTo>
                  <a:lnTo>
                    <a:pt x="696" y="144"/>
                  </a:lnTo>
                  <a:lnTo>
                    <a:pt x="696" y="150"/>
                  </a:lnTo>
                  <a:lnTo>
                    <a:pt x="692" y="158"/>
                  </a:lnTo>
                  <a:lnTo>
                    <a:pt x="684" y="162"/>
                  </a:lnTo>
                  <a:lnTo>
                    <a:pt x="678" y="160"/>
                  </a:lnTo>
                  <a:lnTo>
                    <a:pt x="668" y="156"/>
                  </a:lnTo>
                  <a:lnTo>
                    <a:pt x="660" y="152"/>
                  </a:lnTo>
                  <a:lnTo>
                    <a:pt x="652" y="150"/>
                  </a:lnTo>
                  <a:lnTo>
                    <a:pt x="646" y="152"/>
                  </a:lnTo>
                  <a:lnTo>
                    <a:pt x="638" y="154"/>
                  </a:lnTo>
                  <a:lnTo>
                    <a:pt x="632" y="158"/>
                  </a:lnTo>
                  <a:lnTo>
                    <a:pt x="626" y="162"/>
                  </a:lnTo>
                  <a:lnTo>
                    <a:pt x="628" y="158"/>
                  </a:lnTo>
                  <a:lnTo>
                    <a:pt x="630" y="152"/>
                  </a:lnTo>
                  <a:lnTo>
                    <a:pt x="634" y="148"/>
                  </a:lnTo>
                  <a:lnTo>
                    <a:pt x="618" y="150"/>
                  </a:lnTo>
                  <a:lnTo>
                    <a:pt x="604" y="160"/>
                  </a:lnTo>
                  <a:lnTo>
                    <a:pt x="588" y="174"/>
                  </a:lnTo>
                  <a:lnTo>
                    <a:pt x="572" y="186"/>
                  </a:lnTo>
                  <a:lnTo>
                    <a:pt x="558" y="188"/>
                  </a:lnTo>
                  <a:lnTo>
                    <a:pt x="558" y="182"/>
                  </a:lnTo>
                  <a:lnTo>
                    <a:pt x="560" y="174"/>
                  </a:lnTo>
                  <a:lnTo>
                    <a:pt x="566" y="168"/>
                  </a:lnTo>
                  <a:lnTo>
                    <a:pt x="562" y="162"/>
                  </a:lnTo>
                  <a:lnTo>
                    <a:pt x="558" y="160"/>
                  </a:lnTo>
                  <a:lnTo>
                    <a:pt x="552" y="158"/>
                  </a:lnTo>
                  <a:lnTo>
                    <a:pt x="546" y="158"/>
                  </a:lnTo>
                  <a:lnTo>
                    <a:pt x="544" y="164"/>
                  </a:lnTo>
                  <a:lnTo>
                    <a:pt x="542" y="170"/>
                  </a:lnTo>
                  <a:lnTo>
                    <a:pt x="542" y="174"/>
                  </a:lnTo>
                  <a:lnTo>
                    <a:pt x="540" y="180"/>
                  </a:lnTo>
                  <a:lnTo>
                    <a:pt x="538" y="184"/>
                  </a:lnTo>
                  <a:lnTo>
                    <a:pt x="534" y="188"/>
                  </a:lnTo>
                  <a:lnTo>
                    <a:pt x="536" y="192"/>
                  </a:lnTo>
                  <a:lnTo>
                    <a:pt x="536" y="196"/>
                  </a:lnTo>
                  <a:lnTo>
                    <a:pt x="534" y="198"/>
                  </a:lnTo>
                  <a:lnTo>
                    <a:pt x="530" y="200"/>
                  </a:lnTo>
                  <a:lnTo>
                    <a:pt x="526" y="200"/>
                  </a:lnTo>
                  <a:lnTo>
                    <a:pt x="522" y="200"/>
                  </a:lnTo>
                  <a:lnTo>
                    <a:pt x="518" y="198"/>
                  </a:lnTo>
                  <a:lnTo>
                    <a:pt x="514" y="196"/>
                  </a:lnTo>
                  <a:lnTo>
                    <a:pt x="518" y="204"/>
                  </a:lnTo>
                  <a:lnTo>
                    <a:pt x="518" y="212"/>
                  </a:lnTo>
                  <a:lnTo>
                    <a:pt x="518" y="220"/>
                  </a:lnTo>
                  <a:lnTo>
                    <a:pt x="512" y="222"/>
                  </a:lnTo>
                  <a:lnTo>
                    <a:pt x="506" y="222"/>
                  </a:lnTo>
                  <a:lnTo>
                    <a:pt x="502" y="220"/>
                  </a:lnTo>
                  <a:lnTo>
                    <a:pt x="500" y="218"/>
                  </a:lnTo>
                  <a:lnTo>
                    <a:pt x="500" y="214"/>
                  </a:lnTo>
                  <a:lnTo>
                    <a:pt x="498" y="210"/>
                  </a:lnTo>
                  <a:lnTo>
                    <a:pt x="498" y="206"/>
                  </a:lnTo>
                  <a:lnTo>
                    <a:pt x="496" y="202"/>
                  </a:lnTo>
                  <a:lnTo>
                    <a:pt x="494" y="196"/>
                  </a:lnTo>
                  <a:lnTo>
                    <a:pt x="486" y="204"/>
                  </a:lnTo>
                  <a:lnTo>
                    <a:pt x="476" y="212"/>
                  </a:lnTo>
                  <a:lnTo>
                    <a:pt x="466" y="218"/>
                  </a:lnTo>
                  <a:lnTo>
                    <a:pt x="466" y="206"/>
                  </a:lnTo>
                  <a:lnTo>
                    <a:pt x="462" y="196"/>
                  </a:lnTo>
                  <a:lnTo>
                    <a:pt x="456" y="188"/>
                  </a:lnTo>
                  <a:lnTo>
                    <a:pt x="450" y="180"/>
                  </a:lnTo>
                  <a:lnTo>
                    <a:pt x="444" y="170"/>
                  </a:lnTo>
                  <a:lnTo>
                    <a:pt x="466" y="170"/>
                  </a:lnTo>
                  <a:lnTo>
                    <a:pt x="488" y="174"/>
                  </a:lnTo>
                  <a:lnTo>
                    <a:pt x="510" y="176"/>
                  </a:lnTo>
                  <a:lnTo>
                    <a:pt x="494" y="150"/>
                  </a:lnTo>
                  <a:lnTo>
                    <a:pt x="474" y="134"/>
                  </a:lnTo>
                  <a:lnTo>
                    <a:pt x="448" y="128"/>
                  </a:lnTo>
                  <a:lnTo>
                    <a:pt x="420" y="130"/>
                  </a:lnTo>
                  <a:lnTo>
                    <a:pt x="422" y="126"/>
                  </a:lnTo>
                  <a:lnTo>
                    <a:pt x="424" y="122"/>
                  </a:lnTo>
                  <a:lnTo>
                    <a:pt x="426" y="118"/>
                  </a:lnTo>
                  <a:lnTo>
                    <a:pt x="428" y="114"/>
                  </a:lnTo>
                  <a:lnTo>
                    <a:pt x="418" y="106"/>
                  </a:lnTo>
                  <a:lnTo>
                    <a:pt x="408" y="106"/>
                  </a:lnTo>
                  <a:lnTo>
                    <a:pt x="398" y="112"/>
                  </a:lnTo>
                  <a:lnTo>
                    <a:pt x="388" y="118"/>
                  </a:lnTo>
                  <a:lnTo>
                    <a:pt x="378" y="120"/>
                  </a:lnTo>
                  <a:lnTo>
                    <a:pt x="366" y="120"/>
                  </a:lnTo>
                  <a:lnTo>
                    <a:pt x="360" y="116"/>
                  </a:lnTo>
                  <a:lnTo>
                    <a:pt x="356" y="112"/>
                  </a:lnTo>
                  <a:lnTo>
                    <a:pt x="350" y="110"/>
                  </a:lnTo>
                  <a:lnTo>
                    <a:pt x="338" y="114"/>
                  </a:lnTo>
                  <a:lnTo>
                    <a:pt x="332" y="118"/>
                  </a:lnTo>
                  <a:lnTo>
                    <a:pt x="326" y="122"/>
                  </a:lnTo>
                  <a:lnTo>
                    <a:pt x="320" y="128"/>
                  </a:lnTo>
                  <a:lnTo>
                    <a:pt x="316" y="134"/>
                  </a:lnTo>
                  <a:lnTo>
                    <a:pt x="314" y="140"/>
                  </a:lnTo>
                  <a:lnTo>
                    <a:pt x="312" y="146"/>
                  </a:lnTo>
                  <a:lnTo>
                    <a:pt x="312" y="150"/>
                  </a:lnTo>
                  <a:lnTo>
                    <a:pt x="312" y="156"/>
                  </a:lnTo>
                  <a:lnTo>
                    <a:pt x="312" y="160"/>
                  </a:lnTo>
                  <a:lnTo>
                    <a:pt x="308" y="166"/>
                  </a:lnTo>
                  <a:lnTo>
                    <a:pt x="302" y="168"/>
                  </a:lnTo>
                  <a:lnTo>
                    <a:pt x="298" y="172"/>
                  </a:lnTo>
                  <a:lnTo>
                    <a:pt x="292" y="174"/>
                  </a:lnTo>
                  <a:lnTo>
                    <a:pt x="288" y="176"/>
                  </a:lnTo>
                  <a:lnTo>
                    <a:pt x="282" y="180"/>
                  </a:lnTo>
                  <a:lnTo>
                    <a:pt x="278" y="184"/>
                  </a:lnTo>
                  <a:lnTo>
                    <a:pt x="274" y="190"/>
                  </a:lnTo>
                  <a:lnTo>
                    <a:pt x="272" y="194"/>
                  </a:lnTo>
                  <a:lnTo>
                    <a:pt x="272" y="200"/>
                  </a:lnTo>
                  <a:lnTo>
                    <a:pt x="272" y="210"/>
                  </a:lnTo>
                  <a:lnTo>
                    <a:pt x="260" y="214"/>
                  </a:lnTo>
                  <a:lnTo>
                    <a:pt x="250" y="220"/>
                  </a:lnTo>
                  <a:lnTo>
                    <a:pt x="242" y="228"/>
                  </a:lnTo>
                  <a:lnTo>
                    <a:pt x="232" y="234"/>
                  </a:lnTo>
                  <a:lnTo>
                    <a:pt x="220" y="234"/>
                  </a:lnTo>
                  <a:lnTo>
                    <a:pt x="220" y="240"/>
                  </a:lnTo>
                  <a:lnTo>
                    <a:pt x="220" y="246"/>
                  </a:lnTo>
                  <a:lnTo>
                    <a:pt x="222" y="252"/>
                  </a:lnTo>
                  <a:lnTo>
                    <a:pt x="220" y="260"/>
                  </a:lnTo>
                  <a:lnTo>
                    <a:pt x="220" y="264"/>
                  </a:lnTo>
                  <a:lnTo>
                    <a:pt x="216" y="268"/>
                  </a:lnTo>
                  <a:lnTo>
                    <a:pt x="212" y="272"/>
                  </a:lnTo>
                  <a:lnTo>
                    <a:pt x="208" y="276"/>
                  </a:lnTo>
                  <a:lnTo>
                    <a:pt x="204" y="278"/>
                  </a:lnTo>
                  <a:lnTo>
                    <a:pt x="200" y="282"/>
                  </a:lnTo>
                  <a:lnTo>
                    <a:pt x="198" y="288"/>
                  </a:lnTo>
                  <a:lnTo>
                    <a:pt x="198" y="292"/>
                  </a:lnTo>
                  <a:lnTo>
                    <a:pt x="200" y="296"/>
                  </a:lnTo>
                  <a:lnTo>
                    <a:pt x="202" y="300"/>
                  </a:lnTo>
                  <a:lnTo>
                    <a:pt x="206" y="302"/>
                  </a:lnTo>
                  <a:lnTo>
                    <a:pt x="210" y="304"/>
                  </a:lnTo>
                  <a:lnTo>
                    <a:pt x="214" y="306"/>
                  </a:lnTo>
                  <a:lnTo>
                    <a:pt x="218" y="308"/>
                  </a:lnTo>
                  <a:lnTo>
                    <a:pt x="220" y="310"/>
                  </a:lnTo>
                  <a:lnTo>
                    <a:pt x="220" y="314"/>
                  </a:lnTo>
                  <a:lnTo>
                    <a:pt x="220" y="318"/>
                  </a:lnTo>
                  <a:lnTo>
                    <a:pt x="240" y="302"/>
                  </a:lnTo>
                  <a:lnTo>
                    <a:pt x="262" y="290"/>
                  </a:lnTo>
                  <a:lnTo>
                    <a:pt x="286" y="286"/>
                  </a:lnTo>
                  <a:lnTo>
                    <a:pt x="286" y="298"/>
                  </a:lnTo>
                  <a:lnTo>
                    <a:pt x="282" y="306"/>
                  </a:lnTo>
                  <a:lnTo>
                    <a:pt x="272" y="310"/>
                  </a:lnTo>
                  <a:lnTo>
                    <a:pt x="262" y="310"/>
                  </a:lnTo>
                  <a:lnTo>
                    <a:pt x="252" y="306"/>
                  </a:lnTo>
                  <a:lnTo>
                    <a:pt x="252" y="316"/>
                  </a:lnTo>
                  <a:lnTo>
                    <a:pt x="258" y="324"/>
                  </a:lnTo>
                  <a:lnTo>
                    <a:pt x="266" y="328"/>
                  </a:lnTo>
                  <a:lnTo>
                    <a:pt x="272" y="334"/>
                  </a:lnTo>
                  <a:lnTo>
                    <a:pt x="274" y="344"/>
                  </a:lnTo>
                  <a:lnTo>
                    <a:pt x="286" y="344"/>
                  </a:lnTo>
                  <a:lnTo>
                    <a:pt x="296" y="340"/>
                  </a:lnTo>
                  <a:lnTo>
                    <a:pt x="302" y="332"/>
                  </a:lnTo>
                  <a:lnTo>
                    <a:pt x="304" y="324"/>
                  </a:lnTo>
                  <a:lnTo>
                    <a:pt x="300" y="316"/>
                  </a:lnTo>
                  <a:lnTo>
                    <a:pt x="290" y="310"/>
                  </a:lnTo>
                  <a:lnTo>
                    <a:pt x="298" y="306"/>
                  </a:lnTo>
                  <a:lnTo>
                    <a:pt x="308" y="304"/>
                  </a:lnTo>
                  <a:lnTo>
                    <a:pt x="318" y="300"/>
                  </a:lnTo>
                  <a:lnTo>
                    <a:pt x="328" y="298"/>
                  </a:lnTo>
                  <a:lnTo>
                    <a:pt x="334" y="290"/>
                  </a:lnTo>
                  <a:lnTo>
                    <a:pt x="334" y="278"/>
                  </a:lnTo>
                  <a:lnTo>
                    <a:pt x="316" y="276"/>
                  </a:lnTo>
                  <a:lnTo>
                    <a:pt x="308" y="272"/>
                  </a:lnTo>
                  <a:lnTo>
                    <a:pt x="306" y="264"/>
                  </a:lnTo>
                  <a:lnTo>
                    <a:pt x="310" y="254"/>
                  </a:lnTo>
                  <a:lnTo>
                    <a:pt x="314" y="242"/>
                  </a:lnTo>
                  <a:lnTo>
                    <a:pt x="320" y="228"/>
                  </a:lnTo>
                  <a:lnTo>
                    <a:pt x="314" y="226"/>
                  </a:lnTo>
                  <a:lnTo>
                    <a:pt x="310" y="224"/>
                  </a:lnTo>
                  <a:lnTo>
                    <a:pt x="304" y="224"/>
                  </a:lnTo>
                  <a:lnTo>
                    <a:pt x="316" y="222"/>
                  </a:lnTo>
                  <a:lnTo>
                    <a:pt x="326" y="220"/>
                  </a:lnTo>
                  <a:lnTo>
                    <a:pt x="336" y="222"/>
                  </a:lnTo>
                  <a:lnTo>
                    <a:pt x="344" y="220"/>
                  </a:lnTo>
                  <a:lnTo>
                    <a:pt x="352" y="216"/>
                  </a:lnTo>
                  <a:lnTo>
                    <a:pt x="356" y="208"/>
                  </a:lnTo>
                  <a:lnTo>
                    <a:pt x="356" y="194"/>
                  </a:lnTo>
                  <a:lnTo>
                    <a:pt x="362" y="194"/>
                  </a:lnTo>
                  <a:lnTo>
                    <a:pt x="368" y="194"/>
                  </a:lnTo>
                  <a:lnTo>
                    <a:pt x="374" y="194"/>
                  </a:lnTo>
                  <a:lnTo>
                    <a:pt x="378" y="194"/>
                  </a:lnTo>
                  <a:lnTo>
                    <a:pt x="380" y="194"/>
                  </a:lnTo>
                  <a:lnTo>
                    <a:pt x="382" y="196"/>
                  </a:lnTo>
                  <a:lnTo>
                    <a:pt x="384" y="200"/>
                  </a:lnTo>
                  <a:lnTo>
                    <a:pt x="384" y="206"/>
                  </a:lnTo>
                  <a:lnTo>
                    <a:pt x="382" y="210"/>
                  </a:lnTo>
                  <a:lnTo>
                    <a:pt x="378" y="214"/>
                  </a:lnTo>
                  <a:lnTo>
                    <a:pt x="376" y="218"/>
                  </a:lnTo>
                  <a:lnTo>
                    <a:pt x="372" y="222"/>
                  </a:lnTo>
                  <a:lnTo>
                    <a:pt x="368" y="228"/>
                  </a:lnTo>
                  <a:lnTo>
                    <a:pt x="366" y="230"/>
                  </a:lnTo>
                  <a:lnTo>
                    <a:pt x="364" y="232"/>
                  </a:lnTo>
                  <a:lnTo>
                    <a:pt x="362" y="234"/>
                  </a:lnTo>
                  <a:lnTo>
                    <a:pt x="360" y="238"/>
                  </a:lnTo>
                  <a:lnTo>
                    <a:pt x="358" y="240"/>
                  </a:lnTo>
                  <a:lnTo>
                    <a:pt x="356" y="242"/>
                  </a:lnTo>
                  <a:lnTo>
                    <a:pt x="356" y="244"/>
                  </a:lnTo>
                  <a:lnTo>
                    <a:pt x="356" y="262"/>
                  </a:lnTo>
                  <a:lnTo>
                    <a:pt x="362" y="274"/>
                  </a:lnTo>
                  <a:lnTo>
                    <a:pt x="374" y="280"/>
                  </a:lnTo>
                  <a:lnTo>
                    <a:pt x="388" y="276"/>
                  </a:lnTo>
                  <a:lnTo>
                    <a:pt x="404" y="266"/>
                  </a:lnTo>
                  <a:lnTo>
                    <a:pt x="408" y="270"/>
                  </a:lnTo>
                  <a:lnTo>
                    <a:pt x="414" y="274"/>
                  </a:lnTo>
                  <a:lnTo>
                    <a:pt x="420" y="276"/>
                  </a:lnTo>
                  <a:lnTo>
                    <a:pt x="424" y="278"/>
                  </a:lnTo>
                  <a:lnTo>
                    <a:pt x="432" y="278"/>
                  </a:lnTo>
                  <a:lnTo>
                    <a:pt x="432" y="274"/>
                  </a:lnTo>
                  <a:lnTo>
                    <a:pt x="430" y="270"/>
                  </a:lnTo>
                  <a:lnTo>
                    <a:pt x="428" y="266"/>
                  </a:lnTo>
                  <a:lnTo>
                    <a:pt x="426" y="262"/>
                  </a:lnTo>
                  <a:lnTo>
                    <a:pt x="424" y="258"/>
                  </a:lnTo>
                  <a:lnTo>
                    <a:pt x="424" y="254"/>
                  </a:lnTo>
                  <a:lnTo>
                    <a:pt x="426" y="250"/>
                  </a:lnTo>
                  <a:lnTo>
                    <a:pt x="428" y="246"/>
                  </a:lnTo>
                  <a:lnTo>
                    <a:pt x="434" y="246"/>
                  </a:lnTo>
                  <a:lnTo>
                    <a:pt x="438" y="246"/>
                  </a:lnTo>
                  <a:lnTo>
                    <a:pt x="444" y="250"/>
                  </a:lnTo>
                  <a:lnTo>
                    <a:pt x="448" y="254"/>
                  </a:lnTo>
                  <a:lnTo>
                    <a:pt x="450" y="260"/>
                  </a:lnTo>
                  <a:lnTo>
                    <a:pt x="452" y="264"/>
                  </a:lnTo>
                  <a:lnTo>
                    <a:pt x="452" y="268"/>
                  </a:lnTo>
                  <a:lnTo>
                    <a:pt x="448" y="280"/>
                  </a:lnTo>
                  <a:lnTo>
                    <a:pt x="438" y="286"/>
                  </a:lnTo>
                  <a:lnTo>
                    <a:pt x="424" y="290"/>
                  </a:lnTo>
                  <a:lnTo>
                    <a:pt x="408" y="292"/>
                  </a:lnTo>
                  <a:lnTo>
                    <a:pt x="396" y="294"/>
                  </a:lnTo>
                  <a:lnTo>
                    <a:pt x="396" y="298"/>
                  </a:lnTo>
                  <a:lnTo>
                    <a:pt x="398" y="302"/>
                  </a:lnTo>
                  <a:lnTo>
                    <a:pt x="388" y="304"/>
                  </a:lnTo>
                  <a:lnTo>
                    <a:pt x="376" y="306"/>
                  </a:lnTo>
                  <a:lnTo>
                    <a:pt x="366" y="306"/>
                  </a:lnTo>
                  <a:lnTo>
                    <a:pt x="366" y="308"/>
                  </a:lnTo>
                  <a:lnTo>
                    <a:pt x="364" y="312"/>
                  </a:lnTo>
                  <a:lnTo>
                    <a:pt x="364" y="314"/>
                  </a:lnTo>
                  <a:lnTo>
                    <a:pt x="370" y="314"/>
                  </a:lnTo>
                  <a:lnTo>
                    <a:pt x="374" y="314"/>
                  </a:lnTo>
                  <a:lnTo>
                    <a:pt x="370" y="318"/>
                  </a:lnTo>
                  <a:lnTo>
                    <a:pt x="366" y="320"/>
                  </a:lnTo>
                  <a:lnTo>
                    <a:pt x="360" y="322"/>
                  </a:lnTo>
                  <a:lnTo>
                    <a:pt x="354" y="322"/>
                  </a:lnTo>
                  <a:lnTo>
                    <a:pt x="350" y="324"/>
                  </a:lnTo>
                  <a:lnTo>
                    <a:pt x="346" y="328"/>
                  </a:lnTo>
                  <a:lnTo>
                    <a:pt x="340" y="338"/>
                  </a:lnTo>
                  <a:lnTo>
                    <a:pt x="340" y="354"/>
                  </a:lnTo>
                  <a:lnTo>
                    <a:pt x="340" y="366"/>
                  </a:lnTo>
                  <a:lnTo>
                    <a:pt x="316" y="372"/>
                  </a:lnTo>
                  <a:lnTo>
                    <a:pt x="290" y="372"/>
                  </a:lnTo>
                  <a:lnTo>
                    <a:pt x="264" y="368"/>
                  </a:lnTo>
                  <a:lnTo>
                    <a:pt x="258" y="366"/>
                  </a:lnTo>
                  <a:lnTo>
                    <a:pt x="252" y="366"/>
                  </a:lnTo>
                  <a:lnTo>
                    <a:pt x="250" y="366"/>
                  </a:lnTo>
                  <a:lnTo>
                    <a:pt x="248" y="366"/>
                  </a:lnTo>
                  <a:lnTo>
                    <a:pt x="248" y="368"/>
                  </a:lnTo>
                  <a:lnTo>
                    <a:pt x="246" y="368"/>
                  </a:lnTo>
                  <a:lnTo>
                    <a:pt x="246" y="370"/>
                  </a:lnTo>
                  <a:lnTo>
                    <a:pt x="244" y="372"/>
                  </a:lnTo>
                  <a:lnTo>
                    <a:pt x="242" y="374"/>
                  </a:lnTo>
                  <a:lnTo>
                    <a:pt x="238" y="378"/>
                  </a:lnTo>
                  <a:lnTo>
                    <a:pt x="220" y="388"/>
                  </a:lnTo>
                  <a:lnTo>
                    <a:pt x="200" y="392"/>
                  </a:lnTo>
                  <a:lnTo>
                    <a:pt x="200" y="398"/>
                  </a:lnTo>
                  <a:lnTo>
                    <a:pt x="198" y="400"/>
                  </a:lnTo>
                  <a:lnTo>
                    <a:pt x="196" y="402"/>
                  </a:lnTo>
                  <a:lnTo>
                    <a:pt x="192" y="404"/>
                  </a:lnTo>
                  <a:lnTo>
                    <a:pt x="190" y="406"/>
                  </a:lnTo>
                  <a:lnTo>
                    <a:pt x="186" y="408"/>
                  </a:lnTo>
                  <a:lnTo>
                    <a:pt x="184" y="410"/>
                  </a:lnTo>
                  <a:lnTo>
                    <a:pt x="178" y="412"/>
                  </a:lnTo>
                  <a:lnTo>
                    <a:pt x="172" y="414"/>
                  </a:lnTo>
                  <a:lnTo>
                    <a:pt x="166" y="414"/>
                  </a:lnTo>
                  <a:lnTo>
                    <a:pt x="166" y="418"/>
                  </a:lnTo>
                  <a:lnTo>
                    <a:pt x="166" y="424"/>
                  </a:lnTo>
                  <a:lnTo>
                    <a:pt x="164" y="428"/>
                  </a:lnTo>
                  <a:lnTo>
                    <a:pt x="156" y="434"/>
                  </a:lnTo>
                  <a:lnTo>
                    <a:pt x="144" y="440"/>
                  </a:lnTo>
                  <a:lnTo>
                    <a:pt x="130" y="444"/>
                  </a:lnTo>
                  <a:lnTo>
                    <a:pt x="120" y="450"/>
                  </a:lnTo>
                  <a:lnTo>
                    <a:pt x="134" y="458"/>
                  </a:lnTo>
                  <a:lnTo>
                    <a:pt x="146" y="468"/>
                  </a:lnTo>
                  <a:lnTo>
                    <a:pt x="154" y="480"/>
                  </a:lnTo>
                  <a:lnTo>
                    <a:pt x="156" y="492"/>
                  </a:lnTo>
                  <a:lnTo>
                    <a:pt x="152" y="506"/>
                  </a:lnTo>
                  <a:lnTo>
                    <a:pt x="138" y="516"/>
                  </a:lnTo>
                  <a:lnTo>
                    <a:pt x="126" y="520"/>
                  </a:lnTo>
                  <a:lnTo>
                    <a:pt x="114" y="516"/>
                  </a:lnTo>
                  <a:lnTo>
                    <a:pt x="102" y="512"/>
                  </a:lnTo>
                  <a:lnTo>
                    <a:pt x="92" y="508"/>
                  </a:lnTo>
                  <a:lnTo>
                    <a:pt x="82" y="506"/>
                  </a:lnTo>
                  <a:lnTo>
                    <a:pt x="76" y="512"/>
                  </a:lnTo>
                  <a:lnTo>
                    <a:pt x="74" y="516"/>
                  </a:lnTo>
                  <a:lnTo>
                    <a:pt x="74" y="522"/>
                  </a:lnTo>
                  <a:lnTo>
                    <a:pt x="76" y="526"/>
                  </a:lnTo>
                  <a:lnTo>
                    <a:pt x="78" y="530"/>
                  </a:lnTo>
                  <a:lnTo>
                    <a:pt x="82" y="534"/>
                  </a:lnTo>
                  <a:lnTo>
                    <a:pt x="82" y="538"/>
                  </a:lnTo>
                  <a:lnTo>
                    <a:pt x="82" y="544"/>
                  </a:lnTo>
                  <a:lnTo>
                    <a:pt x="80" y="550"/>
                  </a:lnTo>
                  <a:lnTo>
                    <a:pt x="78" y="554"/>
                  </a:lnTo>
                  <a:lnTo>
                    <a:pt x="76" y="560"/>
                  </a:lnTo>
                  <a:lnTo>
                    <a:pt x="76" y="564"/>
                  </a:lnTo>
                  <a:lnTo>
                    <a:pt x="76" y="580"/>
                  </a:lnTo>
                  <a:lnTo>
                    <a:pt x="82" y="588"/>
                  </a:lnTo>
                  <a:lnTo>
                    <a:pt x="90" y="590"/>
                  </a:lnTo>
                  <a:lnTo>
                    <a:pt x="100" y="588"/>
                  </a:lnTo>
                  <a:lnTo>
                    <a:pt x="112" y="582"/>
                  </a:lnTo>
                  <a:lnTo>
                    <a:pt x="124" y="574"/>
                  </a:lnTo>
                  <a:lnTo>
                    <a:pt x="134" y="566"/>
                  </a:lnTo>
                  <a:lnTo>
                    <a:pt x="144" y="556"/>
                  </a:lnTo>
                  <a:lnTo>
                    <a:pt x="150" y="550"/>
                  </a:lnTo>
                  <a:lnTo>
                    <a:pt x="160" y="536"/>
                  </a:lnTo>
                  <a:lnTo>
                    <a:pt x="168" y="518"/>
                  </a:lnTo>
                  <a:lnTo>
                    <a:pt x="176" y="508"/>
                  </a:lnTo>
                  <a:lnTo>
                    <a:pt x="188" y="502"/>
                  </a:lnTo>
                  <a:lnTo>
                    <a:pt x="200" y="502"/>
                  </a:lnTo>
                  <a:lnTo>
                    <a:pt x="212" y="500"/>
                  </a:lnTo>
                  <a:lnTo>
                    <a:pt x="222" y="490"/>
                  </a:lnTo>
                  <a:lnTo>
                    <a:pt x="226" y="494"/>
                  </a:lnTo>
                  <a:lnTo>
                    <a:pt x="230" y="498"/>
                  </a:lnTo>
                  <a:lnTo>
                    <a:pt x="234" y="500"/>
                  </a:lnTo>
                  <a:lnTo>
                    <a:pt x="240" y="500"/>
                  </a:lnTo>
                  <a:lnTo>
                    <a:pt x="244" y="502"/>
                  </a:lnTo>
                  <a:lnTo>
                    <a:pt x="248" y="506"/>
                  </a:lnTo>
                  <a:lnTo>
                    <a:pt x="252" y="512"/>
                  </a:lnTo>
                  <a:lnTo>
                    <a:pt x="256" y="516"/>
                  </a:lnTo>
                  <a:lnTo>
                    <a:pt x="258" y="522"/>
                  </a:lnTo>
                  <a:lnTo>
                    <a:pt x="262" y="528"/>
                  </a:lnTo>
                  <a:lnTo>
                    <a:pt x="266" y="530"/>
                  </a:lnTo>
                  <a:lnTo>
                    <a:pt x="270" y="534"/>
                  </a:lnTo>
                  <a:lnTo>
                    <a:pt x="274" y="536"/>
                  </a:lnTo>
                  <a:lnTo>
                    <a:pt x="278" y="538"/>
                  </a:lnTo>
                  <a:lnTo>
                    <a:pt x="282" y="542"/>
                  </a:lnTo>
                  <a:lnTo>
                    <a:pt x="286" y="548"/>
                  </a:lnTo>
                  <a:lnTo>
                    <a:pt x="288" y="554"/>
                  </a:lnTo>
                  <a:lnTo>
                    <a:pt x="290" y="562"/>
                  </a:lnTo>
                  <a:lnTo>
                    <a:pt x="290" y="572"/>
                  </a:lnTo>
                  <a:lnTo>
                    <a:pt x="272" y="576"/>
                  </a:lnTo>
                  <a:lnTo>
                    <a:pt x="254" y="580"/>
                  </a:lnTo>
                  <a:lnTo>
                    <a:pt x="268" y="588"/>
                  </a:lnTo>
                  <a:lnTo>
                    <a:pt x="282" y="594"/>
                  </a:lnTo>
                  <a:lnTo>
                    <a:pt x="298" y="598"/>
                  </a:lnTo>
                  <a:lnTo>
                    <a:pt x="310" y="596"/>
                  </a:lnTo>
                  <a:lnTo>
                    <a:pt x="314" y="590"/>
                  </a:lnTo>
                  <a:lnTo>
                    <a:pt x="314" y="582"/>
                  </a:lnTo>
                  <a:lnTo>
                    <a:pt x="308" y="572"/>
                  </a:lnTo>
                  <a:lnTo>
                    <a:pt x="304" y="564"/>
                  </a:lnTo>
                  <a:lnTo>
                    <a:pt x="300" y="554"/>
                  </a:lnTo>
                  <a:lnTo>
                    <a:pt x="306" y="552"/>
                  </a:lnTo>
                  <a:lnTo>
                    <a:pt x="312" y="550"/>
                  </a:lnTo>
                  <a:lnTo>
                    <a:pt x="320" y="548"/>
                  </a:lnTo>
                  <a:lnTo>
                    <a:pt x="304" y="538"/>
                  </a:lnTo>
                  <a:lnTo>
                    <a:pt x="288" y="524"/>
                  </a:lnTo>
                  <a:lnTo>
                    <a:pt x="270" y="510"/>
                  </a:lnTo>
                  <a:lnTo>
                    <a:pt x="252" y="500"/>
                  </a:lnTo>
                  <a:lnTo>
                    <a:pt x="234" y="496"/>
                  </a:lnTo>
                  <a:lnTo>
                    <a:pt x="250" y="492"/>
                  </a:lnTo>
                  <a:lnTo>
                    <a:pt x="266" y="488"/>
                  </a:lnTo>
                  <a:lnTo>
                    <a:pt x="280" y="484"/>
                  </a:lnTo>
                  <a:lnTo>
                    <a:pt x="292" y="474"/>
                  </a:lnTo>
                  <a:lnTo>
                    <a:pt x="298" y="488"/>
                  </a:lnTo>
                  <a:lnTo>
                    <a:pt x="306" y="500"/>
                  </a:lnTo>
                  <a:lnTo>
                    <a:pt x="316" y="512"/>
                  </a:lnTo>
                  <a:lnTo>
                    <a:pt x="322" y="520"/>
                  </a:lnTo>
                  <a:lnTo>
                    <a:pt x="330" y="526"/>
                  </a:lnTo>
                  <a:lnTo>
                    <a:pt x="336" y="532"/>
                  </a:lnTo>
                  <a:lnTo>
                    <a:pt x="340" y="542"/>
                  </a:lnTo>
                  <a:lnTo>
                    <a:pt x="348" y="558"/>
                  </a:lnTo>
                  <a:lnTo>
                    <a:pt x="350" y="574"/>
                  </a:lnTo>
                  <a:lnTo>
                    <a:pt x="346" y="592"/>
                  </a:lnTo>
                  <a:lnTo>
                    <a:pt x="350" y="592"/>
                  </a:lnTo>
                  <a:lnTo>
                    <a:pt x="356" y="592"/>
                  </a:lnTo>
                  <a:lnTo>
                    <a:pt x="362" y="592"/>
                  </a:lnTo>
                  <a:lnTo>
                    <a:pt x="368" y="592"/>
                  </a:lnTo>
                  <a:lnTo>
                    <a:pt x="372" y="590"/>
                  </a:lnTo>
                  <a:lnTo>
                    <a:pt x="378" y="586"/>
                  </a:lnTo>
                  <a:lnTo>
                    <a:pt x="380" y="584"/>
                  </a:lnTo>
                  <a:lnTo>
                    <a:pt x="380" y="580"/>
                  </a:lnTo>
                  <a:lnTo>
                    <a:pt x="378" y="578"/>
                  </a:lnTo>
                  <a:lnTo>
                    <a:pt x="376" y="576"/>
                  </a:lnTo>
                  <a:lnTo>
                    <a:pt x="374" y="572"/>
                  </a:lnTo>
                  <a:lnTo>
                    <a:pt x="372" y="568"/>
                  </a:lnTo>
                  <a:lnTo>
                    <a:pt x="370" y="566"/>
                  </a:lnTo>
                  <a:lnTo>
                    <a:pt x="368" y="562"/>
                  </a:lnTo>
                  <a:lnTo>
                    <a:pt x="364" y="560"/>
                  </a:lnTo>
                  <a:lnTo>
                    <a:pt x="362" y="556"/>
                  </a:lnTo>
                  <a:lnTo>
                    <a:pt x="360" y="552"/>
                  </a:lnTo>
                  <a:lnTo>
                    <a:pt x="360" y="548"/>
                  </a:lnTo>
                  <a:lnTo>
                    <a:pt x="362" y="544"/>
                  </a:lnTo>
                  <a:lnTo>
                    <a:pt x="366" y="540"/>
                  </a:lnTo>
                  <a:lnTo>
                    <a:pt x="370" y="538"/>
                  </a:lnTo>
                  <a:lnTo>
                    <a:pt x="376" y="536"/>
                  </a:lnTo>
                  <a:lnTo>
                    <a:pt x="382" y="538"/>
                  </a:lnTo>
                  <a:lnTo>
                    <a:pt x="388" y="540"/>
                  </a:lnTo>
                  <a:lnTo>
                    <a:pt x="398" y="548"/>
                  </a:lnTo>
                  <a:lnTo>
                    <a:pt x="400" y="560"/>
                  </a:lnTo>
                  <a:lnTo>
                    <a:pt x="400" y="574"/>
                  </a:lnTo>
                  <a:lnTo>
                    <a:pt x="402" y="586"/>
                  </a:lnTo>
                  <a:lnTo>
                    <a:pt x="404" y="596"/>
                  </a:lnTo>
                  <a:lnTo>
                    <a:pt x="414" y="604"/>
                  </a:lnTo>
                  <a:lnTo>
                    <a:pt x="426" y="606"/>
                  </a:lnTo>
                  <a:lnTo>
                    <a:pt x="438" y="604"/>
                  </a:lnTo>
                  <a:lnTo>
                    <a:pt x="448" y="600"/>
                  </a:lnTo>
                  <a:lnTo>
                    <a:pt x="458" y="602"/>
                  </a:lnTo>
                  <a:lnTo>
                    <a:pt x="466" y="610"/>
                  </a:lnTo>
                  <a:lnTo>
                    <a:pt x="470" y="608"/>
                  </a:lnTo>
                  <a:lnTo>
                    <a:pt x="474" y="606"/>
                  </a:lnTo>
                  <a:lnTo>
                    <a:pt x="478" y="604"/>
                  </a:lnTo>
                  <a:lnTo>
                    <a:pt x="484" y="620"/>
                  </a:lnTo>
                  <a:lnTo>
                    <a:pt x="478" y="638"/>
                  </a:lnTo>
                  <a:lnTo>
                    <a:pt x="468" y="652"/>
                  </a:lnTo>
                  <a:lnTo>
                    <a:pt x="452" y="664"/>
                  </a:lnTo>
                  <a:lnTo>
                    <a:pt x="438" y="672"/>
                  </a:lnTo>
                  <a:lnTo>
                    <a:pt x="420" y="674"/>
                  </a:lnTo>
                  <a:lnTo>
                    <a:pt x="404" y="672"/>
                  </a:lnTo>
                  <a:lnTo>
                    <a:pt x="390" y="666"/>
                  </a:lnTo>
                  <a:lnTo>
                    <a:pt x="376" y="660"/>
                  </a:lnTo>
                  <a:lnTo>
                    <a:pt x="362" y="654"/>
                  </a:lnTo>
                  <a:lnTo>
                    <a:pt x="346" y="654"/>
                  </a:lnTo>
                  <a:lnTo>
                    <a:pt x="342" y="664"/>
                  </a:lnTo>
                  <a:lnTo>
                    <a:pt x="332" y="668"/>
                  </a:lnTo>
                  <a:lnTo>
                    <a:pt x="320" y="666"/>
                  </a:lnTo>
                  <a:lnTo>
                    <a:pt x="306" y="662"/>
                  </a:lnTo>
                  <a:lnTo>
                    <a:pt x="290" y="656"/>
                  </a:lnTo>
                  <a:lnTo>
                    <a:pt x="276" y="648"/>
                  </a:lnTo>
                  <a:lnTo>
                    <a:pt x="264" y="644"/>
                  </a:lnTo>
                  <a:lnTo>
                    <a:pt x="254" y="642"/>
                  </a:lnTo>
                  <a:lnTo>
                    <a:pt x="250" y="622"/>
                  </a:lnTo>
                  <a:lnTo>
                    <a:pt x="252" y="604"/>
                  </a:lnTo>
                  <a:lnTo>
                    <a:pt x="254" y="608"/>
                  </a:lnTo>
                  <a:lnTo>
                    <a:pt x="254" y="602"/>
                  </a:lnTo>
                  <a:lnTo>
                    <a:pt x="254" y="598"/>
                  </a:lnTo>
                  <a:lnTo>
                    <a:pt x="254" y="592"/>
                  </a:lnTo>
                  <a:lnTo>
                    <a:pt x="236" y="590"/>
                  </a:lnTo>
                  <a:lnTo>
                    <a:pt x="214" y="590"/>
                  </a:lnTo>
                  <a:lnTo>
                    <a:pt x="194" y="590"/>
                  </a:lnTo>
                  <a:lnTo>
                    <a:pt x="174" y="592"/>
                  </a:lnTo>
                  <a:lnTo>
                    <a:pt x="162" y="594"/>
                  </a:lnTo>
                  <a:lnTo>
                    <a:pt x="156" y="596"/>
                  </a:lnTo>
                  <a:lnTo>
                    <a:pt x="148" y="602"/>
                  </a:lnTo>
                  <a:lnTo>
                    <a:pt x="140" y="606"/>
                  </a:lnTo>
                  <a:lnTo>
                    <a:pt x="126" y="608"/>
                  </a:lnTo>
                  <a:lnTo>
                    <a:pt x="114" y="604"/>
                  </a:lnTo>
                  <a:lnTo>
                    <a:pt x="104" y="606"/>
                  </a:lnTo>
                  <a:lnTo>
                    <a:pt x="102" y="608"/>
                  </a:lnTo>
                  <a:lnTo>
                    <a:pt x="98" y="612"/>
                  </a:lnTo>
                  <a:lnTo>
                    <a:pt x="96" y="618"/>
                  </a:lnTo>
                  <a:lnTo>
                    <a:pt x="92" y="624"/>
                  </a:lnTo>
                  <a:lnTo>
                    <a:pt x="90" y="628"/>
                  </a:lnTo>
                  <a:lnTo>
                    <a:pt x="88" y="632"/>
                  </a:lnTo>
                  <a:lnTo>
                    <a:pt x="84" y="638"/>
                  </a:lnTo>
                  <a:lnTo>
                    <a:pt x="78" y="642"/>
                  </a:lnTo>
                  <a:lnTo>
                    <a:pt x="74" y="646"/>
                  </a:lnTo>
                  <a:lnTo>
                    <a:pt x="72" y="652"/>
                  </a:lnTo>
                  <a:lnTo>
                    <a:pt x="68" y="658"/>
                  </a:lnTo>
                  <a:lnTo>
                    <a:pt x="58" y="676"/>
                  </a:lnTo>
                  <a:lnTo>
                    <a:pt x="46" y="690"/>
                  </a:lnTo>
                  <a:lnTo>
                    <a:pt x="32" y="708"/>
                  </a:lnTo>
                  <a:lnTo>
                    <a:pt x="20" y="726"/>
                  </a:lnTo>
                  <a:lnTo>
                    <a:pt x="8" y="746"/>
                  </a:lnTo>
                  <a:lnTo>
                    <a:pt x="2" y="766"/>
                  </a:lnTo>
                  <a:lnTo>
                    <a:pt x="2" y="790"/>
                  </a:lnTo>
                  <a:lnTo>
                    <a:pt x="4" y="812"/>
                  </a:lnTo>
                  <a:lnTo>
                    <a:pt x="4" y="832"/>
                  </a:lnTo>
                  <a:lnTo>
                    <a:pt x="2" y="848"/>
                  </a:lnTo>
                  <a:lnTo>
                    <a:pt x="0" y="864"/>
                  </a:lnTo>
                  <a:lnTo>
                    <a:pt x="4" y="880"/>
                  </a:lnTo>
                  <a:lnTo>
                    <a:pt x="16" y="898"/>
                  </a:lnTo>
                  <a:lnTo>
                    <a:pt x="30" y="920"/>
                  </a:lnTo>
                  <a:lnTo>
                    <a:pt x="48" y="942"/>
                  </a:lnTo>
                  <a:lnTo>
                    <a:pt x="64" y="960"/>
                  </a:lnTo>
                  <a:lnTo>
                    <a:pt x="80" y="972"/>
                  </a:lnTo>
                  <a:lnTo>
                    <a:pt x="96" y="978"/>
                  </a:lnTo>
                  <a:lnTo>
                    <a:pt x="112" y="982"/>
                  </a:lnTo>
                  <a:lnTo>
                    <a:pt x="126" y="978"/>
                  </a:lnTo>
                  <a:lnTo>
                    <a:pt x="130" y="976"/>
                  </a:lnTo>
                  <a:lnTo>
                    <a:pt x="132" y="972"/>
                  </a:lnTo>
                  <a:lnTo>
                    <a:pt x="134" y="968"/>
                  </a:lnTo>
                  <a:lnTo>
                    <a:pt x="138" y="962"/>
                  </a:lnTo>
                  <a:lnTo>
                    <a:pt x="140" y="960"/>
                  </a:lnTo>
                  <a:lnTo>
                    <a:pt x="146" y="958"/>
                  </a:lnTo>
                  <a:lnTo>
                    <a:pt x="150" y="958"/>
                  </a:lnTo>
                  <a:lnTo>
                    <a:pt x="156" y="958"/>
                  </a:lnTo>
                  <a:lnTo>
                    <a:pt x="162" y="958"/>
                  </a:lnTo>
                  <a:lnTo>
                    <a:pt x="174" y="952"/>
                  </a:lnTo>
                  <a:lnTo>
                    <a:pt x="186" y="944"/>
                  </a:lnTo>
                  <a:lnTo>
                    <a:pt x="198" y="942"/>
                  </a:lnTo>
                  <a:lnTo>
                    <a:pt x="210" y="948"/>
                  </a:lnTo>
                  <a:lnTo>
                    <a:pt x="218" y="962"/>
                  </a:lnTo>
                  <a:lnTo>
                    <a:pt x="220" y="976"/>
                  </a:lnTo>
                  <a:lnTo>
                    <a:pt x="230" y="972"/>
                  </a:lnTo>
                  <a:lnTo>
                    <a:pt x="240" y="968"/>
                  </a:lnTo>
                  <a:lnTo>
                    <a:pt x="250" y="960"/>
                  </a:lnTo>
                  <a:lnTo>
                    <a:pt x="250" y="980"/>
                  </a:lnTo>
                  <a:lnTo>
                    <a:pt x="250" y="998"/>
                  </a:lnTo>
                  <a:lnTo>
                    <a:pt x="246" y="1018"/>
                  </a:lnTo>
                  <a:lnTo>
                    <a:pt x="244" y="1032"/>
                  </a:lnTo>
                  <a:lnTo>
                    <a:pt x="248" y="1044"/>
                  </a:lnTo>
                  <a:lnTo>
                    <a:pt x="254" y="1056"/>
                  </a:lnTo>
                  <a:lnTo>
                    <a:pt x="264" y="1072"/>
                  </a:lnTo>
                  <a:lnTo>
                    <a:pt x="270" y="1086"/>
                  </a:lnTo>
                  <a:lnTo>
                    <a:pt x="272" y="1096"/>
                  </a:lnTo>
                  <a:lnTo>
                    <a:pt x="270" y="1108"/>
                  </a:lnTo>
                  <a:lnTo>
                    <a:pt x="268" y="1120"/>
                  </a:lnTo>
                  <a:lnTo>
                    <a:pt x="268" y="1134"/>
                  </a:lnTo>
                  <a:lnTo>
                    <a:pt x="270" y="1154"/>
                  </a:lnTo>
                  <a:lnTo>
                    <a:pt x="272" y="1174"/>
                  </a:lnTo>
                  <a:lnTo>
                    <a:pt x="270" y="1194"/>
                  </a:lnTo>
                  <a:lnTo>
                    <a:pt x="272" y="1222"/>
                  </a:lnTo>
                  <a:lnTo>
                    <a:pt x="280" y="1254"/>
                  </a:lnTo>
                  <a:lnTo>
                    <a:pt x="290" y="1284"/>
                  </a:lnTo>
                  <a:lnTo>
                    <a:pt x="300" y="1314"/>
                  </a:lnTo>
                  <a:lnTo>
                    <a:pt x="310" y="1346"/>
                  </a:lnTo>
                  <a:lnTo>
                    <a:pt x="318" y="1380"/>
                  </a:lnTo>
                  <a:lnTo>
                    <a:pt x="322" y="1416"/>
                  </a:lnTo>
                  <a:lnTo>
                    <a:pt x="346" y="1412"/>
                  </a:lnTo>
                  <a:lnTo>
                    <a:pt x="366" y="1404"/>
                  </a:lnTo>
                  <a:lnTo>
                    <a:pt x="382" y="1394"/>
                  </a:lnTo>
                  <a:lnTo>
                    <a:pt x="400" y="1382"/>
                  </a:lnTo>
                  <a:lnTo>
                    <a:pt x="418" y="1370"/>
                  </a:lnTo>
                  <a:lnTo>
                    <a:pt x="424" y="1366"/>
                  </a:lnTo>
                  <a:lnTo>
                    <a:pt x="430" y="1364"/>
                  </a:lnTo>
                  <a:lnTo>
                    <a:pt x="436" y="1360"/>
                  </a:lnTo>
                  <a:lnTo>
                    <a:pt x="440" y="1358"/>
                  </a:lnTo>
                  <a:lnTo>
                    <a:pt x="442" y="1354"/>
                  </a:lnTo>
                  <a:lnTo>
                    <a:pt x="446" y="1350"/>
                  </a:lnTo>
                  <a:lnTo>
                    <a:pt x="448" y="1342"/>
                  </a:lnTo>
                  <a:lnTo>
                    <a:pt x="448" y="1326"/>
                  </a:lnTo>
                  <a:lnTo>
                    <a:pt x="446" y="1310"/>
                  </a:lnTo>
                  <a:lnTo>
                    <a:pt x="446" y="1294"/>
                  </a:lnTo>
                  <a:lnTo>
                    <a:pt x="458" y="1292"/>
                  </a:lnTo>
                  <a:lnTo>
                    <a:pt x="466" y="1286"/>
                  </a:lnTo>
                  <a:lnTo>
                    <a:pt x="468" y="1276"/>
                  </a:lnTo>
                  <a:lnTo>
                    <a:pt x="468" y="1264"/>
                  </a:lnTo>
                  <a:lnTo>
                    <a:pt x="466" y="1252"/>
                  </a:lnTo>
                  <a:lnTo>
                    <a:pt x="466" y="1240"/>
                  </a:lnTo>
                  <a:lnTo>
                    <a:pt x="468" y="1224"/>
                  </a:lnTo>
                  <a:lnTo>
                    <a:pt x="476" y="1214"/>
                  </a:lnTo>
                  <a:lnTo>
                    <a:pt x="486" y="1208"/>
                  </a:lnTo>
                  <a:lnTo>
                    <a:pt x="496" y="1204"/>
                  </a:lnTo>
                  <a:lnTo>
                    <a:pt x="508" y="1200"/>
                  </a:lnTo>
                  <a:lnTo>
                    <a:pt x="518" y="1192"/>
                  </a:lnTo>
                  <a:lnTo>
                    <a:pt x="526" y="1180"/>
                  </a:lnTo>
                  <a:lnTo>
                    <a:pt x="530" y="1160"/>
                  </a:lnTo>
                  <a:lnTo>
                    <a:pt x="526" y="1140"/>
                  </a:lnTo>
                  <a:lnTo>
                    <a:pt x="518" y="1118"/>
                  </a:lnTo>
                  <a:lnTo>
                    <a:pt x="508" y="1096"/>
                  </a:lnTo>
                  <a:lnTo>
                    <a:pt x="504" y="1076"/>
                  </a:lnTo>
                  <a:lnTo>
                    <a:pt x="506" y="1056"/>
                  </a:lnTo>
                  <a:lnTo>
                    <a:pt x="516" y="1038"/>
                  </a:lnTo>
                  <a:lnTo>
                    <a:pt x="530" y="1020"/>
                  </a:lnTo>
                  <a:lnTo>
                    <a:pt x="548" y="1002"/>
                  </a:lnTo>
                  <a:lnTo>
                    <a:pt x="564" y="986"/>
                  </a:lnTo>
                  <a:lnTo>
                    <a:pt x="580" y="970"/>
                  </a:lnTo>
                  <a:lnTo>
                    <a:pt x="586" y="960"/>
                  </a:lnTo>
                  <a:lnTo>
                    <a:pt x="596" y="948"/>
                  </a:lnTo>
                  <a:lnTo>
                    <a:pt x="606" y="932"/>
                  </a:lnTo>
                  <a:lnTo>
                    <a:pt x="616" y="918"/>
                  </a:lnTo>
                  <a:lnTo>
                    <a:pt x="620" y="904"/>
                  </a:lnTo>
                  <a:lnTo>
                    <a:pt x="618" y="892"/>
                  </a:lnTo>
                  <a:lnTo>
                    <a:pt x="608" y="884"/>
                  </a:lnTo>
                  <a:lnTo>
                    <a:pt x="594" y="882"/>
                  </a:lnTo>
                  <a:lnTo>
                    <a:pt x="580" y="886"/>
                  </a:lnTo>
                  <a:lnTo>
                    <a:pt x="564" y="892"/>
                  </a:lnTo>
                  <a:lnTo>
                    <a:pt x="550" y="894"/>
                  </a:lnTo>
                  <a:lnTo>
                    <a:pt x="536" y="890"/>
                  </a:lnTo>
                  <a:lnTo>
                    <a:pt x="534" y="888"/>
                  </a:lnTo>
                  <a:lnTo>
                    <a:pt x="532" y="884"/>
                  </a:lnTo>
                  <a:lnTo>
                    <a:pt x="530" y="878"/>
                  </a:lnTo>
                  <a:lnTo>
                    <a:pt x="530" y="874"/>
                  </a:lnTo>
                  <a:lnTo>
                    <a:pt x="528" y="870"/>
                  </a:lnTo>
                  <a:lnTo>
                    <a:pt x="524" y="862"/>
                  </a:lnTo>
                  <a:lnTo>
                    <a:pt x="518" y="856"/>
                  </a:lnTo>
                  <a:lnTo>
                    <a:pt x="514" y="850"/>
                  </a:lnTo>
                  <a:lnTo>
                    <a:pt x="504" y="830"/>
                  </a:lnTo>
                  <a:lnTo>
                    <a:pt x="496" y="810"/>
                  </a:lnTo>
                  <a:lnTo>
                    <a:pt x="488" y="794"/>
                  </a:lnTo>
                  <a:lnTo>
                    <a:pt x="478" y="780"/>
                  </a:lnTo>
                  <a:lnTo>
                    <a:pt x="468" y="766"/>
                  </a:lnTo>
                  <a:lnTo>
                    <a:pt x="462" y="742"/>
                  </a:lnTo>
                  <a:lnTo>
                    <a:pt x="456" y="718"/>
                  </a:lnTo>
                  <a:lnTo>
                    <a:pt x="446" y="694"/>
                  </a:lnTo>
                  <a:lnTo>
                    <a:pt x="458" y="688"/>
                  </a:lnTo>
                  <a:lnTo>
                    <a:pt x="468" y="690"/>
                  </a:lnTo>
                  <a:lnTo>
                    <a:pt x="474" y="698"/>
                  </a:lnTo>
                  <a:lnTo>
                    <a:pt x="480" y="708"/>
                  </a:lnTo>
                  <a:lnTo>
                    <a:pt x="484" y="720"/>
                  </a:lnTo>
                  <a:lnTo>
                    <a:pt x="502" y="750"/>
                  </a:lnTo>
                  <a:lnTo>
                    <a:pt x="518" y="780"/>
                  </a:lnTo>
                  <a:lnTo>
                    <a:pt x="520" y="788"/>
                  </a:lnTo>
                  <a:lnTo>
                    <a:pt x="520" y="794"/>
                  </a:lnTo>
                  <a:lnTo>
                    <a:pt x="520" y="800"/>
                  </a:lnTo>
                  <a:lnTo>
                    <a:pt x="522" y="806"/>
                  </a:lnTo>
                  <a:lnTo>
                    <a:pt x="524" y="810"/>
                  </a:lnTo>
                  <a:lnTo>
                    <a:pt x="526" y="814"/>
                  </a:lnTo>
                  <a:lnTo>
                    <a:pt x="528" y="818"/>
                  </a:lnTo>
                  <a:lnTo>
                    <a:pt x="532" y="824"/>
                  </a:lnTo>
                  <a:lnTo>
                    <a:pt x="540" y="850"/>
                  </a:lnTo>
                  <a:lnTo>
                    <a:pt x="548" y="876"/>
                  </a:lnTo>
                  <a:lnTo>
                    <a:pt x="590" y="856"/>
                  </a:lnTo>
                  <a:lnTo>
                    <a:pt x="634" y="830"/>
                  </a:lnTo>
                  <a:lnTo>
                    <a:pt x="672" y="800"/>
                  </a:lnTo>
                  <a:lnTo>
                    <a:pt x="684" y="790"/>
                  </a:lnTo>
                  <a:lnTo>
                    <a:pt x="692" y="778"/>
                  </a:lnTo>
                  <a:lnTo>
                    <a:pt x="694" y="766"/>
                  </a:lnTo>
                  <a:lnTo>
                    <a:pt x="686" y="752"/>
                  </a:lnTo>
                  <a:lnTo>
                    <a:pt x="678" y="746"/>
                  </a:lnTo>
                  <a:lnTo>
                    <a:pt x="670" y="742"/>
                  </a:lnTo>
                  <a:lnTo>
                    <a:pt x="664" y="740"/>
                  </a:lnTo>
                  <a:lnTo>
                    <a:pt x="660" y="732"/>
                  </a:lnTo>
                  <a:lnTo>
                    <a:pt x="656" y="720"/>
                  </a:lnTo>
                  <a:lnTo>
                    <a:pt x="652" y="718"/>
                  </a:lnTo>
                  <a:lnTo>
                    <a:pt x="646" y="718"/>
                  </a:lnTo>
                  <a:lnTo>
                    <a:pt x="644" y="718"/>
                  </a:lnTo>
                  <a:lnTo>
                    <a:pt x="642" y="720"/>
                  </a:lnTo>
                  <a:lnTo>
                    <a:pt x="638" y="724"/>
                  </a:lnTo>
                  <a:lnTo>
                    <a:pt x="636" y="728"/>
                  </a:lnTo>
                  <a:lnTo>
                    <a:pt x="634" y="732"/>
                  </a:lnTo>
                  <a:lnTo>
                    <a:pt x="632" y="734"/>
                  </a:lnTo>
                  <a:lnTo>
                    <a:pt x="630" y="738"/>
                  </a:lnTo>
                  <a:lnTo>
                    <a:pt x="626" y="740"/>
                  </a:lnTo>
                  <a:lnTo>
                    <a:pt x="612" y="726"/>
                  </a:lnTo>
                  <a:lnTo>
                    <a:pt x="596" y="712"/>
                  </a:lnTo>
                  <a:lnTo>
                    <a:pt x="584" y="696"/>
                  </a:lnTo>
                  <a:lnTo>
                    <a:pt x="576" y="676"/>
                  </a:lnTo>
                  <a:lnTo>
                    <a:pt x="590" y="672"/>
                  </a:lnTo>
                  <a:lnTo>
                    <a:pt x="600" y="676"/>
                  </a:lnTo>
                  <a:lnTo>
                    <a:pt x="608" y="684"/>
                  </a:lnTo>
                  <a:lnTo>
                    <a:pt x="614" y="694"/>
                  </a:lnTo>
                  <a:lnTo>
                    <a:pt x="620" y="704"/>
                  </a:lnTo>
                  <a:lnTo>
                    <a:pt x="630" y="710"/>
                  </a:lnTo>
                  <a:lnTo>
                    <a:pt x="642" y="712"/>
                  </a:lnTo>
                  <a:lnTo>
                    <a:pt x="656" y="708"/>
                  </a:lnTo>
                  <a:lnTo>
                    <a:pt x="668" y="706"/>
                  </a:lnTo>
                  <a:lnTo>
                    <a:pt x="672" y="720"/>
                  </a:lnTo>
                  <a:lnTo>
                    <a:pt x="680" y="726"/>
                  </a:lnTo>
                  <a:lnTo>
                    <a:pt x="690" y="728"/>
                  </a:lnTo>
                  <a:lnTo>
                    <a:pt x="704" y="726"/>
                  </a:lnTo>
                  <a:lnTo>
                    <a:pt x="718" y="724"/>
                  </a:lnTo>
                  <a:lnTo>
                    <a:pt x="730" y="724"/>
                  </a:lnTo>
                  <a:lnTo>
                    <a:pt x="736" y="724"/>
                  </a:lnTo>
                  <a:lnTo>
                    <a:pt x="740" y="726"/>
                  </a:lnTo>
                  <a:lnTo>
                    <a:pt x="742" y="726"/>
                  </a:lnTo>
                  <a:lnTo>
                    <a:pt x="744" y="726"/>
                  </a:lnTo>
                  <a:lnTo>
                    <a:pt x="744" y="728"/>
                  </a:lnTo>
                  <a:lnTo>
                    <a:pt x="744" y="730"/>
                  </a:lnTo>
                  <a:lnTo>
                    <a:pt x="746" y="732"/>
                  </a:lnTo>
                  <a:lnTo>
                    <a:pt x="748" y="736"/>
                  </a:lnTo>
                  <a:lnTo>
                    <a:pt x="750" y="742"/>
                  </a:lnTo>
                  <a:lnTo>
                    <a:pt x="760" y="752"/>
                  </a:lnTo>
                  <a:lnTo>
                    <a:pt x="772" y="760"/>
                  </a:lnTo>
                  <a:lnTo>
                    <a:pt x="786" y="760"/>
                  </a:lnTo>
                  <a:lnTo>
                    <a:pt x="786" y="766"/>
                  </a:lnTo>
                  <a:lnTo>
                    <a:pt x="784" y="770"/>
                  </a:lnTo>
                  <a:lnTo>
                    <a:pt x="780" y="774"/>
                  </a:lnTo>
                  <a:lnTo>
                    <a:pt x="776" y="776"/>
                  </a:lnTo>
                  <a:lnTo>
                    <a:pt x="780" y="780"/>
                  </a:lnTo>
                  <a:lnTo>
                    <a:pt x="786" y="784"/>
                  </a:lnTo>
                  <a:lnTo>
                    <a:pt x="792" y="784"/>
                  </a:lnTo>
                  <a:lnTo>
                    <a:pt x="800" y="786"/>
                  </a:lnTo>
                  <a:lnTo>
                    <a:pt x="800" y="810"/>
                  </a:lnTo>
                  <a:lnTo>
                    <a:pt x="804" y="834"/>
                  </a:lnTo>
                  <a:lnTo>
                    <a:pt x="812" y="858"/>
                  </a:lnTo>
                  <a:lnTo>
                    <a:pt x="822" y="874"/>
                  </a:lnTo>
                  <a:lnTo>
                    <a:pt x="832" y="892"/>
                  </a:lnTo>
                  <a:lnTo>
                    <a:pt x="840" y="910"/>
                  </a:lnTo>
                  <a:lnTo>
                    <a:pt x="844" y="928"/>
                  </a:lnTo>
                  <a:lnTo>
                    <a:pt x="848" y="926"/>
                  </a:lnTo>
                  <a:lnTo>
                    <a:pt x="852" y="924"/>
                  </a:lnTo>
                  <a:lnTo>
                    <a:pt x="854" y="922"/>
                  </a:lnTo>
                  <a:lnTo>
                    <a:pt x="858" y="916"/>
                  </a:lnTo>
                  <a:lnTo>
                    <a:pt x="856" y="928"/>
                  </a:lnTo>
                  <a:lnTo>
                    <a:pt x="858" y="938"/>
                  </a:lnTo>
                  <a:lnTo>
                    <a:pt x="864" y="950"/>
                  </a:lnTo>
                  <a:lnTo>
                    <a:pt x="874" y="958"/>
                  </a:lnTo>
                  <a:lnTo>
                    <a:pt x="876" y="942"/>
                  </a:lnTo>
                  <a:lnTo>
                    <a:pt x="872" y="926"/>
                  </a:lnTo>
                  <a:lnTo>
                    <a:pt x="866" y="910"/>
                  </a:lnTo>
                  <a:lnTo>
                    <a:pt x="864" y="890"/>
                  </a:lnTo>
                  <a:lnTo>
                    <a:pt x="864" y="870"/>
                  </a:lnTo>
                  <a:lnTo>
                    <a:pt x="866" y="850"/>
                  </a:lnTo>
                  <a:lnTo>
                    <a:pt x="866" y="836"/>
                  </a:lnTo>
                  <a:lnTo>
                    <a:pt x="870" y="830"/>
                  </a:lnTo>
                  <a:lnTo>
                    <a:pt x="874" y="826"/>
                  </a:lnTo>
                  <a:lnTo>
                    <a:pt x="884" y="824"/>
                  </a:lnTo>
                  <a:lnTo>
                    <a:pt x="896" y="818"/>
                  </a:lnTo>
                  <a:lnTo>
                    <a:pt x="908" y="806"/>
                  </a:lnTo>
                  <a:lnTo>
                    <a:pt x="918" y="792"/>
                  </a:lnTo>
                  <a:lnTo>
                    <a:pt x="930" y="780"/>
                  </a:lnTo>
                  <a:lnTo>
                    <a:pt x="932" y="776"/>
                  </a:lnTo>
                  <a:lnTo>
                    <a:pt x="938" y="772"/>
                  </a:lnTo>
                  <a:lnTo>
                    <a:pt x="944" y="766"/>
                  </a:lnTo>
                  <a:lnTo>
                    <a:pt x="948" y="762"/>
                  </a:lnTo>
                  <a:lnTo>
                    <a:pt x="954" y="758"/>
                  </a:lnTo>
                  <a:lnTo>
                    <a:pt x="958" y="756"/>
                  </a:lnTo>
                  <a:lnTo>
                    <a:pt x="964" y="754"/>
                  </a:lnTo>
                  <a:lnTo>
                    <a:pt x="968" y="754"/>
                  </a:lnTo>
                  <a:lnTo>
                    <a:pt x="970" y="754"/>
                  </a:lnTo>
                  <a:lnTo>
                    <a:pt x="972" y="756"/>
                  </a:lnTo>
                  <a:lnTo>
                    <a:pt x="974" y="760"/>
                  </a:lnTo>
                  <a:lnTo>
                    <a:pt x="974" y="762"/>
                  </a:lnTo>
                  <a:lnTo>
                    <a:pt x="974" y="766"/>
                  </a:lnTo>
                  <a:lnTo>
                    <a:pt x="974" y="772"/>
                  </a:lnTo>
                  <a:lnTo>
                    <a:pt x="974" y="776"/>
                  </a:lnTo>
                  <a:lnTo>
                    <a:pt x="976" y="780"/>
                  </a:lnTo>
                  <a:lnTo>
                    <a:pt x="982" y="792"/>
                  </a:lnTo>
                  <a:lnTo>
                    <a:pt x="988" y="800"/>
                  </a:lnTo>
                  <a:lnTo>
                    <a:pt x="994" y="810"/>
                  </a:lnTo>
                  <a:lnTo>
                    <a:pt x="998" y="820"/>
                  </a:lnTo>
                  <a:lnTo>
                    <a:pt x="996" y="834"/>
                  </a:lnTo>
                  <a:lnTo>
                    <a:pt x="1004" y="834"/>
                  </a:lnTo>
                  <a:lnTo>
                    <a:pt x="1012" y="832"/>
                  </a:lnTo>
                  <a:lnTo>
                    <a:pt x="1018" y="828"/>
                  </a:lnTo>
                  <a:lnTo>
                    <a:pt x="1020" y="850"/>
                  </a:lnTo>
                  <a:lnTo>
                    <a:pt x="1026" y="868"/>
                  </a:lnTo>
                  <a:lnTo>
                    <a:pt x="1032" y="888"/>
                  </a:lnTo>
                  <a:lnTo>
                    <a:pt x="1032" y="902"/>
                  </a:lnTo>
                  <a:lnTo>
                    <a:pt x="1032" y="916"/>
                  </a:lnTo>
                  <a:lnTo>
                    <a:pt x="1034" y="930"/>
                  </a:lnTo>
                  <a:lnTo>
                    <a:pt x="1038" y="936"/>
                  </a:lnTo>
                  <a:lnTo>
                    <a:pt x="1042" y="940"/>
                  </a:lnTo>
                  <a:lnTo>
                    <a:pt x="1048" y="946"/>
                  </a:lnTo>
                  <a:lnTo>
                    <a:pt x="1052" y="950"/>
                  </a:lnTo>
                  <a:lnTo>
                    <a:pt x="1054" y="956"/>
                  </a:lnTo>
                  <a:lnTo>
                    <a:pt x="1056" y="962"/>
                  </a:lnTo>
                  <a:lnTo>
                    <a:pt x="1056" y="970"/>
                  </a:lnTo>
                  <a:lnTo>
                    <a:pt x="1058" y="976"/>
                  </a:lnTo>
                  <a:lnTo>
                    <a:pt x="1058" y="980"/>
                  </a:lnTo>
                  <a:lnTo>
                    <a:pt x="1060" y="986"/>
                  </a:lnTo>
                  <a:lnTo>
                    <a:pt x="1062" y="990"/>
                  </a:lnTo>
                  <a:lnTo>
                    <a:pt x="1064" y="994"/>
                  </a:lnTo>
                  <a:lnTo>
                    <a:pt x="1068" y="996"/>
                  </a:lnTo>
                  <a:lnTo>
                    <a:pt x="1074" y="998"/>
                  </a:lnTo>
                  <a:lnTo>
                    <a:pt x="1080" y="996"/>
                  </a:lnTo>
                  <a:lnTo>
                    <a:pt x="1080" y="980"/>
                  </a:lnTo>
                  <a:lnTo>
                    <a:pt x="1074" y="966"/>
                  </a:lnTo>
                  <a:lnTo>
                    <a:pt x="1064" y="954"/>
                  </a:lnTo>
                  <a:lnTo>
                    <a:pt x="1054" y="942"/>
                  </a:lnTo>
                  <a:lnTo>
                    <a:pt x="1048" y="928"/>
                  </a:lnTo>
                  <a:lnTo>
                    <a:pt x="1042" y="908"/>
                  </a:lnTo>
                  <a:lnTo>
                    <a:pt x="1042" y="886"/>
                  </a:lnTo>
                  <a:lnTo>
                    <a:pt x="1044" y="866"/>
                  </a:lnTo>
                  <a:lnTo>
                    <a:pt x="1056" y="864"/>
                  </a:lnTo>
                  <a:lnTo>
                    <a:pt x="1066" y="870"/>
                  </a:lnTo>
                  <a:lnTo>
                    <a:pt x="1074" y="880"/>
                  </a:lnTo>
                  <a:lnTo>
                    <a:pt x="1080" y="894"/>
                  </a:lnTo>
                  <a:lnTo>
                    <a:pt x="1086" y="906"/>
                  </a:lnTo>
                  <a:lnTo>
                    <a:pt x="1090" y="918"/>
                  </a:lnTo>
                  <a:lnTo>
                    <a:pt x="1104" y="902"/>
                  </a:lnTo>
                  <a:lnTo>
                    <a:pt x="1114" y="884"/>
                  </a:lnTo>
                  <a:lnTo>
                    <a:pt x="1118" y="862"/>
                  </a:lnTo>
                  <a:lnTo>
                    <a:pt x="1112" y="842"/>
                  </a:lnTo>
                  <a:lnTo>
                    <a:pt x="1104" y="832"/>
                  </a:lnTo>
                  <a:lnTo>
                    <a:pt x="1096" y="824"/>
                  </a:lnTo>
                  <a:lnTo>
                    <a:pt x="1090" y="816"/>
                  </a:lnTo>
                  <a:lnTo>
                    <a:pt x="1090" y="804"/>
                  </a:lnTo>
                  <a:lnTo>
                    <a:pt x="1094" y="792"/>
                  </a:lnTo>
                  <a:lnTo>
                    <a:pt x="1104" y="782"/>
                  </a:lnTo>
                  <a:lnTo>
                    <a:pt x="1116" y="774"/>
                  </a:lnTo>
                  <a:lnTo>
                    <a:pt x="1128" y="768"/>
                  </a:lnTo>
                  <a:lnTo>
                    <a:pt x="1130" y="774"/>
                  </a:lnTo>
                  <a:lnTo>
                    <a:pt x="1128" y="784"/>
                  </a:lnTo>
                  <a:lnTo>
                    <a:pt x="1124" y="794"/>
                  </a:lnTo>
                  <a:lnTo>
                    <a:pt x="1120" y="804"/>
                  </a:lnTo>
                  <a:lnTo>
                    <a:pt x="1118" y="812"/>
                  </a:lnTo>
                  <a:lnTo>
                    <a:pt x="1118" y="818"/>
                  </a:lnTo>
                  <a:lnTo>
                    <a:pt x="1124" y="820"/>
                  </a:lnTo>
                  <a:lnTo>
                    <a:pt x="1134" y="818"/>
                  </a:lnTo>
                  <a:lnTo>
                    <a:pt x="1146" y="810"/>
                  </a:lnTo>
                  <a:lnTo>
                    <a:pt x="1148" y="800"/>
                  </a:lnTo>
                  <a:lnTo>
                    <a:pt x="1148" y="786"/>
                  </a:lnTo>
                  <a:lnTo>
                    <a:pt x="1148" y="774"/>
                  </a:lnTo>
                  <a:lnTo>
                    <a:pt x="1152" y="764"/>
                  </a:lnTo>
                  <a:lnTo>
                    <a:pt x="1160" y="756"/>
                  </a:lnTo>
                  <a:lnTo>
                    <a:pt x="1172" y="752"/>
                  </a:lnTo>
                  <a:lnTo>
                    <a:pt x="1184" y="750"/>
                  </a:lnTo>
                  <a:lnTo>
                    <a:pt x="1196" y="748"/>
                  </a:lnTo>
                  <a:lnTo>
                    <a:pt x="1208" y="742"/>
                  </a:lnTo>
                  <a:lnTo>
                    <a:pt x="1216" y="730"/>
                  </a:lnTo>
                  <a:lnTo>
                    <a:pt x="1218" y="716"/>
                  </a:lnTo>
                  <a:lnTo>
                    <a:pt x="1218" y="700"/>
                  </a:lnTo>
                  <a:lnTo>
                    <a:pt x="1224" y="688"/>
                  </a:lnTo>
                  <a:lnTo>
                    <a:pt x="1232" y="674"/>
                  </a:lnTo>
                  <a:lnTo>
                    <a:pt x="1232" y="660"/>
                  </a:lnTo>
                  <a:lnTo>
                    <a:pt x="1228" y="652"/>
                  </a:lnTo>
                  <a:lnTo>
                    <a:pt x="1222" y="644"/>
                  </a:lnTo>
                  <a:lnTo>
                    <a:pt x="1216" y="634"/>
                  </a:lnTo>
                  <a:lnTo>
                    <a:pt x="1212" y="624"/>
                  </a:lnTo>
                  <a:lnTo>
                    <a:pt x="1214" y="610"/>
                  </a:lnTo>
                  <a:lnTo>
                    <a:pt x="1222" y="598"/>
                  </a:lnTo>
                  <a:lnTo>
                    <a:pt x="1232" y="588"/>
                  </a:lnTo>
                  <a:lnTo>
                    <a:pt x="1222" y="586"/>
                  </a:lnTo>
                  <a:lnTo>
                    <a:pt x="1212" y="588"/>
                  </a:lnTo>
                  <a:lnTo>
                    <a:pt x="1204" y="590"/>
                  </a:lnTo>
                  <a:lnTo>
                    <a:pt x="1196" y="586"/>
                  </a:lnTo>
                  <a:lnTo>
                    <a:pt x="1194" y="576"/>
                  </a:lnTo>
                  <a:lnTo>
                    <a:pt x="1196" y="564"/>
                  </a:lnTo>
                  <a:lnTo>
                    <a:pt x="1206" y="552"/>
                  </a:lnTo>
                  <a:lnTo>
                    <a:pt x="1218" y="542"/>
                  </a:lnTo>
                  <a:lnTo>
                    <a:pt x="1230" y="536"/>
                  </a:lnTo>
                  <a:lnTo>
                    <a:pt x="1242" y="534"/>
                  </a:lnTo>
                  <a:lnTo>
                    <a:pt x="1242" y="542"/>
                  </a:lnTo>
                  <a:lnTo>
                    <a:pt x="1240" y="548"/>
                  </a:lnTo>
                  <a:lnTo>
                    <a:pt x="1236" y="556"/>
                  </a:lnTo>
                  <a:lnTo>
                    <a:pt x="1232" y="562"/>
                  </a:lnTo>
                  <a:lnTo>
                    <a:pt x="1238" y="562"/>
                  </a:lnTo>
                  <a:lnTo>
                    <a:pt x="1248" y="560"/>
                  </a:lnTo>
                  <a:lnTo>
                    <a:pt x="1256" y="558"/>
                  </a:lnTo>
                  <a:lnTo>
                    <a:pt x="1264" y="558"/>
                  </a:lnTo>
                  <a:lnTo>
                    <a:pt x="1270" y="560"/>
                  </a:lnTo>
                  <a:lnTo>
                    <a:pt x="1272" y="566"/>
                  </a:lnTo>
                  <a:lnTo>
                    <a:pt x="1268" y="578"/>
                  </a:lnTo>
                  <a:lnTo>
                    <a:pt x="1280" y="582"/>
                  </a:lnTo>
                  <a:lnTo>
                    <a:pt x="1282" y="590"/>
                  </a:lnTo>
                  <a:lnTo>
                    <a:pt x="1282" y="600"/>
                  </a:lnTo>
                  <a:lnTo>
                    <a:pt x="1276" y="610"/>
                  </a:lnTo>
                  <a:lnTo>
                    <a:pt x="1272" y="620"/>
                  </a:lnTo>
                  <a:lnTo>
                    <a:pt x="1270" y="628"/>
                  </a:lnTo>
                  <a:lnTo>
                    <a:pt x="1278" y="626"/>
                  </a:lnTo>
                  <a:lnTo>
                    <a:pt x="1284" y="624"/>
                  </a:lnTo>
                  <a:lnTo>
                    <a:pt x="1292" y="618"/>
                  </a:lnTo>
                  <a:lnTo>
                    <a:pt x="1296" y="610"/>
                  </a:lnTo>
                  <a:lnTo>
                    <a:pt x="1300" y="600"/>
                  </a:lnTo>
                  <a:lnTo>
                    <a:pt x="1300" y="592"/>
                  </a:lnTo>
                  <a:lnTo>
                    <a:pt x="1296" y="588"/>
                  </a:lnTo>
                  <a:lnTo>
                    <a:pt x="1290" y="580"/>
                  </a:lnTo>
                  <a:lnTo>
                    <a:pt x="1286" y="572"/>
                  </a:lnTo>
                  <a:lnTo>
                    <a:pt x="1284" y="562"/>
                  </a:lnTo>
                  <a:lnTo>
                    <a:pt x="1288" y="556"/>
                  </a:lnTo>
                  <a:lnTo>
                    <a:pt x="1294" y="550"/>
                  </a:lnTo>
                  <a:lnTo>
                    <a:pt x="1300" y="546"/>
                  </a:lnTo>
                  <a:lnTo>
                    <a:pt x="1306" y="536"/>
                  </a:lnTo>
                  <a:lnTo>
                    <a:pt x="1306" y="532"/>
                  </a:lnTo>
                  <a:lnTo>
                    <a:pt x="1306" y="528"/>
                  </a:lnTo>
                  <a:lnTo>
                    <a:pt x="1304" y="526"/>
                  </a:lnTo>
                  <a:lnTo>
                    <a:pt x="1304" y="522"/>
                  </a:lnTo>
                  <a:lnTo>
                    <a:pt x="1304" y="518"/>
                  </a:lnTo>
                  <a:lnTo>
                    <a:pt x="1306" y="514"/>
                  </a:lnTo>
                  <a:lnTo>
                    <a:pt x="1310" y="510"/>
                  </a:lnTo>
                  <a:lnTo>
                    <a:pt x="1314" y="506"/>
                  </a:lnTo>
                  <a:lnTo>
                    <a:pt x="1320" y="502"/>
                  </a:lnTo>
                  <a:lnTo>
                    <a:pt x="1326" y="500"/>
                  </a:lnTo>
                  <a:lnTo>
                    <a:pt x="1330" y="494"/>
                  </a:lnTo>
                  <a:lnTo>
                    <a:pt x="1330" y="500"/>
                  </a:lnTo>
                  <a:lnTo>
                    <a:pt x="1330" y="504"/>
                  </a:lnTo>
                  <a:lnTo>
                    <a:pt x="1334" y="508"/>
                  </a:lnTo>
                  <a:lnTo>
                    <a:pt x="1336" y="512"/>
                  </a:lnTo>
                  <a:lnTo>
                    <a:pt x="1340" y="516"/>
                  </a:lnTo>
                  <a:lnTo>
                    <a:pt x="1346" y="518"/>
                  </a:lnTo>
                  <a:lnTo>
                    <a:pt x="1352" y="502"/>
                  </a:lnTo>
                  <a:lnTo>
                    <a:pt x="1364" y="486"/>
                  </a:lnTo>
                  <a:lnTo>
                    <a:pt x="1376" y="472"/>
                  </a:lnTo>
                  <a:lnTo>
                    <a:pt x="1386" y="458"/>
                  </a:lnTo>
                  <a:lnTo>
                    <a:pt x="1394" y="442"/>
                  </a:lnTo>
                  <a:lnTo>
                    <a:pt x="1398" y="424"/>
                  </a:lnTo>
                  <a:lnTo>
                    <a:pt x="1398" y="410"/>
                  </a:lnTo>
                  <a:lnTo>
                    <a:pt x="1394" y="396"/>
                  </a:lnTo>
                  <a:lnTo>
                    <a:pt x="1388" y="386"/>
                  </a:lnTo>
                  <a:lnTo>
                    <a:pt x="1378" y="382"/>
                  </a:lnTo>
                  <a:lnTo>
                    <a:pt x="1364" y="384"/>
                  </a:lnTo>
                  <a:lnTo>
                    <a:pt x="1362" y="380"/>
                  </a:lnTo>
                  <a:lnTo>
                    <a:pt x="1360" y="376"/>
                  </a:lnTo>
                  <a:lnTo>
                    <a:pt x="1360" y="374"/>
                  </a:lnTo>
                  <a:lnTo>
                    <a:pt x="1356" y="374"/>
                  </a:lnTo>
                  <a:lnTo>
                    <a:pt x="1352" y="374"/>
                  </a:lnTo>
                  <a:lnTo>
                    <a:pt x="1346" y="374"/>
                  </a:lnTo>
                  <a:lnTo>
                    <a:pt x="1342" y="374"/>
                  </a:lnTo>
                  <a:lnTo>
                    <a:pt x="1338" y="374"/>
                  </a:lnTo>
                  <a:lnTo>
                    <a:pt x="1334" y="372"/>
                  </a:lnTo>
                  <a:lnTo>
                    <a:pt x="1332" y="370"/>
                  </a:lnTo>
                  <a:lnTo>
                    <a:pt x="1330" y="366"/>
                  </a:lnTo>
                  <a:lnTo>
                    <a:pt x="1330" y="362"/>
                  </a:lnTo>
                  <a:lnTo>
                    <a:pt x="1332" y="356"/>
                  </a:lnTo>
                  <a:lnTo>
                    <a:pt x="1340" y="350"/>
                  </a:lnTo>
                  <a:lnTo>
                    <a:pt x="1352" y="346"/>
                  </a:lnTo>
                  <a:lnTo>
                    <a:pt x="1366" y="344"/>
                  </a:lnTo>
                  <a:lnTo>
                    <a:pt x="1376" y="340"/>
                  </a:lnTo>
                  <a:lnTo>
                    <a:pt x="1384" y="334"/>
                  </a:lnTo>
                  <a:lnTo>
                    <a:pt x="1390" y="328"/>
                  </a:lnTo>
                  <a:lnTo>
                    <a:pt x="1396" y="320"/>
                  </a:lnTo>
                  <a:lnTo>
                    <a:pt x="1402" y="312"/>
                  </a:lnTo>
                  <a:lnTo>
                    <a:pt x="1424" y="294"/>
                  </a:lnTo>
                  <a:lnTo>
                    <a:pt x="1446" y="282"/>
                  </a:lnTo>
                  <a:lnTo>
                    <a:pt x="1472" y="278"/>
                  </a:lnTo>
                  <a:lnTo>
                    <a:pt x="1500" y="278"/>
                  </a:lnTo>
                  <a:lnTo>
                    <a:pt x="1498" y="290"/>
                  </a:lnTo>
                  <a:lnTo>
                    <a:pt x="1494" y="300"/>
                  </a:lnTo>
                  <a:lnTo>
                    <a:pt x="1508" y="300"/>
                  </a:lnTo>
                  <a:lnTo>
                    <a:pt x="1518" y="294"/>
                  </a:lnTo>
                  <a:lnTo>
                    <a:pt x="1524" y="284"/>
                  </a:lnTo>
                  <a:lnTo>
                    <a:pt x="1532" y="274"/>
                  </a:lnTo>
                  <a:lnTo>
                    <a:pt x="1540" y="264"/>
                  </a:lnTo>
                  <a:lnTo>
                    <a:pt x="1548" y="260"/>
                  </a:lnTo>
                  <a:lnTo>
                    <a:pt x="1560" y="258"/>
                  </a:lnTo>
                  <a:lnTo>
                    <a:pt x="1570" y="258"/>
                  </a:lnTo>
                  <a:lnTo>
                    <a:pt x="1578" y="262"/>
                  </a:lnTo>
                  <a:lnTo>
                    <a:pt x="1580" y="270"/>
                  </a:lnTo>
                  <a:lnTo>
                    <a:pt x="1588" y="258"/>
                  </a:lnTo>
                  <a:lnTo>
                    <a:pt x="1600" y="246"/>
                  </a:lnTo>
                  <a:lnTo>
                    <a:pt x="1614" y="242"/>
                  </a:lnTo>
                  <a:lnTo>
                    <a:pt x="1614" y="260"/>
                  </a:lnTo>
                  <a:lnTo>
                    <a:pt x="1608" y="274"/>
                  </a:lnTo>
                  <a:lnTo>
                    <a:pt x="1598" y="286"/>
                  </a:lnTo>
                  <a:lnTo>
                    <a:pt x="1584" y="296"/>
                  </a:lnTo>
                  <a:lnTo>
                    <a:pt x="1572" y="306"/>
                  </a:lnTo>
                  <a:lnTo>
                    <a:pt x="1560" y="316"/>
                  </a:lnTo>
                  <a:lnTo>
                    <a:pt x="1550" y="330"/>
                  </a:lnTo>
                  <a:lnTo>
                    <a:pt x="1540" y="358"/>
                  </a:lnTo>
                  <a:lnTo>
                    <a:pt x="1538" y="388"/>
                  </a:lnTo>
                  <a:lnTo>
                    <a:pt x="1544" y="420"/>
                  </a:lnTo>
                  <a:lnTo>
                    <a:pt x="1552" y="406"/>
                  </a:lnTo>
                  <a:lnTo>
                    <a:pt x="1560" y="390"/>
                  </a:lnTo>
                  <a:lnTo>
                    <a:pt x="1568" y="376"/>
                  </a:lnTo>
                  <a:lnTo>
                    <a:pt x="1574" y="372"/>
                  </a:lnTo>
                  <a:lnTo>
                    <a:pt x="1578" y="368"/>
                  </a:lnTo>
                  <a:lnTo>
                    <a:pt x="1584" y="364"/>
                  </a:lnTo>
                  <a:lnTo>
                    <a:pt x="1588" y="358"/>
                  </a:lnTo>
                  <a:lnTo>
                    <a:pt x="1592" y="352"/>
                  </a:lnTo>
                  <a:lnTo>
                    <a:pt x="1598" y="336"/>
                  </a:lnTo>
                  <a:lnTo>
                    <a:pt x="1602" y="322"/>
                  </a:lnTo>
                  <a:lnTo>
                    <a:pt x="1606" y="308"/>
                  </a:lnTo>
                  <a:lnTo>
                    <a:pt x="1614" y="296"/>
                  </a:lnTo>
                  <a:lnTo>
                    <a:pt x="1628" y="284"/>
                  </a:lnTo>
                  <a:lnTo>
                    <a:pt x="1632" y="284"/>
                  </a:lnTo>
                  <a:lnTo>
                    <a:pt x="1638" y="282"/>
                  </a:lnTo>
                  <a:lnTo>
                    <a:pt x="1644" y="282"/>
                  </a:lnTo>
                  <a:lnTo>
                    <a:pt x="1650" y="280"/>
                  </a:lnTo>
                  <a:lnTo>
                    <a:pt x="1654" y="280"/>
                  </a:lnTo>
                  <a:lnTo>
                    <a:pt x="1656" y="278"/>
                  </a:lnTo>
                  <a:lnTo>
                    <a:pt x="1658" y="278"/>
                  </a:lnTo>
                  <a:lnTo>
                    <a:pt x="1660" y="278"/>
                  </a:lnTo>
                  <a:lnTo>
                    <a:pt x="1662" y="278"/>
                  </a:lnTo>
                  <a:lnTo>
                    <a:pt x="1664" y="276"/>
                  </a:lnTo>
                  <a:lnTo>
                    <a:pt x="1666" y="274"/>
                  </a:lnTo>
                  <a:lnTo>
                    <a:pt x="1672" y="270"/>
                  </a:lnTo>
                  <a:lnTo>
                    <a:pt x="1688" y="256"/>
                  </a:lnTo>
                  <a:lnTo>
                    <a:pt x="1700" y="250"/>
                  </a:lnTo>
                  <a:lnTo>
                    <a:pt x="1714" y="248"/>
                  </a:lnTo>
                  <a:lnTo>
                    <a:pt x="1732" y="248"/>
                  </a:lnTo>
                  <a:lnTo>
                    <a:pt x="1732" y="242"/>
                  </a:lnTo>
                  <a:lnTo>
                    <a:pt x="1730" y="238"/>
                  </a:lnTo>
                  <a:lnTo>
                    <a:pt x="1728" y="232"/>
                  </a:lnTo>
                  <a:lnTo>
                    <a:pt x="1724" y="228"/>
                  </a:lnTo>
                  <a:lnTo>
                    <a:pt x="1736" y="226"/>
                  </a:lnTo>
                  <a:lnTo>
                    <a:pt x="1744" y="218"/>
                  </a:lnTo>
                  <a:lnTo>
                    <a:pt x="1746" y="208"/>
                  </a:lnTo>
                  <a:lnTo>
                    <a:pt x="1746" y="194"/>
                  </a:lnTo>
                  <a:lnTo>
                    <a:pt x="1752" y="194"/>
                  </a:lnTo>
                  <a:lnTo>
                    <a:pt x="1758" y="198"/>
                  </a:lnTo>
                  <a:lnTo>
                    <a:pt x="1764" y="202"/>
                  </a:lnTo>
                  <a:lnTo>
                    <a:pt x="1768" y="206"/>
                  </a:lnTo>
                  <a:lnTo>
                    <a:pt x="1774" y="210"/>
                  </a:lnTo>
                  <a:lnTo>
                    <a:pt x="1778" y="214"/>
                  </a:lnTo>
                  <a:lnTo>
                    <a:pt x="1792" y="204"/>
                  </a:lnTo>
                  <a:lnTo>
                    <a:pt x="1796" y="194"/>
                  </a:lnTo>
                  <a:lnTo>
                    <a:pt x="1790" y="184"/>
                  </a:lnTo>
                  <a:lnTo>
                    <a:pt x="1778" y="172"/>
                  </a:lnTo>
                  <a:lnTo>
                    <a:pt x="1764" y="162"/>
                  </a:lnTo>
                  <a:lnTo>
                    <a:pt x="1746" y="154"/>
                  </a:lnTo>
                  <a:lnTo>
                    <a:pt x="1728" y="146"/>
                  </a:lnTo>
                  <a:lnTo>
                    <a:pt x="1712" y="142"/>
                  </a:lnTo>
                  <a:lnTo>
                    <a:pt x="1702" y="14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4" name="Freeform 109"/>
            <p:cNvSpPr>
              <a:spLocks/>
            </p:cNvSpPr>
            <p:nvPr/>
          </p:nvSpPr>
          <p:spPr bwMode="gray">
            <a:xfrm>
              <a:off x="5823521" y="2305378"/>
              <a:ext cx="130464" cy="128693"/>
            </a:xfrm>
            <a:custGeom>
              <a:avLst/>
              <a:gdLst>
                <a:gd name="T0" fmla="*/ 28 w 54"/>
                <a:gd name="T1" fmla="*/ 48 h 52"/>
                <a:gd name="T2" fmla="*/ 32 w 54"/>
                <a:gd name="T3" fmla="*/ 40 h 52"/>
                <a:gd name="T4" fmla="*/ 34 w 54"/>
                <a:gd name="T5" fmla="*/ 34 h 52"/>
                <a:gd name="T6" fmla="*/ 38 w 54"/>
                <a:gd name="T7" fmla="*/ 26 h 52"/>
                <a:gd name="T8" fmla="*/ 34 w 54"/>
                <a:gd name="T9" fmla="*/ 24 h 52"/>
                <a:gd name="T10" fmla="*/ 32 w 54"/>
                <a:gd name="T11" fmla="*/ 22 h 52"/>
                <a:gd name="T12" fmla="*/ 28 w 54"/>
                <a:gd name="T13" fmla="*/ 28 h 52"/>
                <a:gd name="T14" fmla="*/ 26 w 54"/>
                <a:gd name="T15" fmla="*/ 34 h 52"/>
                <a:gd name="T16" fmla="*/ 22 w 54"/>
                <a:gd name="T17" fmla="*/ 40 h 52"/>
                <a:gd name="T18" fmla="*/ 18 w 54"/>
                <a:gd name="T19" fmla="*/ 46 h 52"/>
                <a:gd name="T20" fmla="*/ 14 w 54"/>
                <a:gd name="T21" fmla="*/ 50 h 52"/>
                <a:gd name="T22" fmla="*/ 8 w 54"/>
                <a:gd name="T23" fmla="*/ 52 h 52"/>
                <a:gd name="T24" fmla="*/ 2 w 54"/>
                <a:gd name="T25" fmla="*/ 52 h 52"/>
                <a:gd name="T26" fmla="*/ 0 w 54"/>
                <a:gd name="T27" fmla="*/ 46 h 52"/>
                <a:gd name="T28" fmla="*/ 0 w 54"/>
                <a:gd name="T29" fmla="*/ 42 h 52"/>
                <a:gd name="T30" fmla="*/ 2 w 54"/>
                <a:gd name="T31" fmla="*/ 38 h 52"/>
                <a:gd name="T32" fmla="*/ 4 w 54"/>
                <a:gd name="T33" fmla="*/ 36 h 52"/>
                <a:gd name="T34" fmla="*/ 8 w 54"/>
                <a:gd name="T35" fmla="*/ 34 h 52"/>
                <a:gd name="T36" fmla="*/ 12 w 54"/>
                <a:gd name="T37" fmla="*/ 30 h 52"/>
                <a:gd name="T38" fmla="*/ 14 w 54"/>
                <a:gd name="T39" fmla="*/ 28 h 52"/>
                <a:gd name="T40" fmla="*/ 18 w 54"/>
                <a:gd name="T41" fmla="*/ 22 h 52"/>
                <a:gd name="T42" fmla="*/ 20 w 54"/>
                <a:gd name="T43" fmla="*/ 18 h 52"/>
                <a:gd name="T44" fmla="*/ 22 w 54"/>
                <a:gd name="T45" fmla="*/ 16 h 52"/>
                <a:gd name="T46" fmla="*/ 24 w 54"/>
                <a:gd name="T47" fmla="*/ 12 h 52"/>
                <a:gd name="T48" fmla="*/ 24 w 54"/>
                <a:gd name="T49" fmla="*/ 10 h 52"/>
                <a:gd name="T50" fmla="*/ 24 w 54"/>
                <a:gd name="T51" fmla="*/ 6 h 52"/>
                <a:gd name="T52" fmla="*/ 22 w 54"/>
                <a:gd name="T53" fmla="*/ 0 h 52"/>
                <a:gd name="T54" fmla="*/ 36 w 54"/>
                <a:gd name="T55" fmla="*/ 6 h 52"/>
                <a:gd name="T56" fmla="*/ 44 w 54"/>
                <a:gd name="T57" fmla="*/ 14 h 52"/>
                <a:gd name="T58" fmla="*/ 52 w 54"/>
                <a:gd name="T59" fmla="*/ 24 h 52"/>
                <a:gd name="T60" fmla="*/ 54 w 54"/>
                <a:gd name="T61" fmla="*/ 34 h 52"/>
                <a:gd name="T62" fmla="*/ 50 w 54"/>
                <a:gd name="T63" fmla="*/ 42 h 52"/>
                <a:gd name="T64" fmla="*/ 42 w 54"/>
                <a:gd name="T65" fmla="*/ 48 h 52"/>
                <a:gd name="T66" fmla="*/ 28 w 54"/>
                <a:gd name="T67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4" h="52">
                  <a:moveTo>
                    <a:pt x="28" y="48"/>
                  </a:moveTo>
                  <a:lnTo>
                    <a:pt x="32" y="40"/>
                  </a:lnTo>
                  <a:lnTo>
                    <a:pt x="34" y="34"/>
                  </a:lnTo>
                  <a:lnTo>
                    <a:pt x="38" y="26"/>
                  </a:lnTo>
                  <a:lnTo>
                    <a:pt x="34" y="24"/>
                  </a:lnTo>
                  <a:lnTo>
                    <a:pt x="32" y="22"/>
                  </a:lnTo>
                  <a:lnTo>
                    <a:pt x="28" y="28"/>
                  </a:lnTo>
                  <a:lnTo>
                    <a:pt x="26" y="34"/>
                  </a:lnTo>
                  <a:lnTo>
                    <a:pt x="22" y="40"/>
                  </a:lnTo>
                  <a:lnTo>
                    <a:pt x="18" y="46"/>
                  </a:lnTo>
                  <a:lnTo>
                    <a:pt x="14" y="50"/>
                  </a:lnTo>
                  <a:lnTo>
                    <a:pt x="8" y="52"/>
                  </a:lnTo>
                  <a:lnTo>
                    <a:pt x="2" y="52"/>
                  </a:lnTo>
                  <a:lnTo>
                    <a:pt x="0" y="46"/>
                  </a:lnTo>
                  <a:lnTo>
                    <a:pt x="0" y="42"/>
                  </a:lnTo>
                  <a:lnTo>
                    <a:pt x="2" y="38"/>
                  </a:lnTo>
                  <a:lnTo>
                    <a:pt x="4" y="36"/>
                  </a:lnTo>
                  <a:lnTo>
                    <a:pt x="8" y="34"/>
                  </a:lnTo>
                  <a:lnTo>
                    <a:pt x="12" y="30"/>
                  </a:lnTo>
                  <a:lnTo>
                    <a:pt x="14" y="28"/>
                  </a:lnTo>
                  <a:lnTo>
                    <a:pt x="18" y="22"/>
                  </a:lnTo>
                  <a:lnTo>
                    <a:pt x="20" y="18"/>
                  </a:lnTo>
                  <a:lnTo>
                    <a:pt x="22" y="16"/>
                  </a:lnTo>
                  <a:lnTo>
                    <a:pt x="24" y="12"/>
                  </a:lnTo>
                  <a:lnTo>
                    <a:pt x="24" y="10"/>
                  </a:lnTo>
                  <a:lnTo>
                    <a:pt x="24" y="6"/>
                  </a:lnTo>
                  <a:lnTo>
                    <a:pt x="22" y="0"/>
                  </a:lnTo>
                  <a:lnTo>
                    <a:pt x="36" y="6"/>
                  </a:lnTo>
                  <a:lnTo>
                    <a:pt x="44" y="14"/>
                  </a:lnTo>
                  <a:lnTo>
                    <a:pt x="52" y="24"/>
                  </a:lnTo>
                  <a:lnTo>
                    <a:pt x="54" y="34"/>
                  </a:lnTo>
                  <a:lnTo>
                    <a:pt x="50" y="42"/>
                  </a:lnTo>
                  <a:lnTo>
                    <a:pt x="42" y="48"/>
                  </a:lnTo>
                  <a:lnTo>
                    <a:pt x="28" y="48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5" name="Freeform 110"/>
            <p:cNvSpPr>
              <a:spLocks/>
            </p:cNvSpPr>
            <p:nvPr/>
          </p:nvSpPr>
          <p:spPr bwMode="gray">
            <a:xfrm>
              <a:off x="7049151" y="2836237"/>
              <a:ext cx="435494" cy="761433"/>
            </a:xfrm>
            <a:custGeom>
              <a:avLst/>
              <a:gdLst>
                <a:gd name="T0" fmla="*/ 118 w 180"/>
                <a:gd name="T1" fmla="*/ 116 h 310"/>
                <a:gd name="T2" fmla="*/ 122 w 180"/>
                <a:gd name="T3" fmla="*/ 96 h 310"/>
                <a:gd name="T4" fmla="*/ 144 w 180"/>
                <a:gd name="T5" fmla="*/ 86 h 310"/>
                <a:gd name="T6" fmla="*/ 126 w 180"/>
                <a:gd name="T7" fmla="*/ 28 h 310"/>
                <a:gd name="T8" fmla="*/ 110 w 180"/>
                <a:gd name="T9" fmla="*/ 10 h 310"/>
                <a:gd name="T10" fmla="*/ 102 w 180"/>
                <a:gd name="T11" fmla="*/ 34 h 310"/>
                <a:gd name="T12" fmla="*/ 106 w 180"/>
                <a:gd name="T13" fmla="*/ 38 h 310"/>
                <a:gd name="T14" fmla="*/ 106 w 180"/>
                <a:gd name="T15" fmla="*/ 42 h 310"/>
                <a:gd name="T16" fmla="*/ 108 w 180"/>
                <a:gd name="T17" fmla="*/ 56 h 310"/>
                <a:gd name="T18" fmla="*/ 102 w 180"/>
                <a:gd name="T19" fmla="*/ 90 h 310"/>
                <a:gd name="T20" fmla="*/ 102 w 180"/>
                <a:gd name="T21" fmla="*/ 114 h 310"/>
                <a:gd name="T22" fmla="*/ 102 w 180"/>
                <a:gd name="T23" fmla="*/ 140 h 310"/>
                <a:gd name="T24" fmla="*/ 98 w 180"/>
                <a:gd name="T25" fmla="*/ 148 h 310"/>
                <a:gd name="T26" fmla="*/ 94 w 180"/>
                <a:gd name="T27" fmla="*/ 152 h 310"/>
                <a:gd name="T28" fmla="*/ 92 w 180"/>
                <a:gd name="T29" fmla="*/ 156 h 310"/>
                <a:gd name="T30" fmla="*/ 94 w 180"/>
                <a:gd name="T31" fmla="*/ 164 h 310"/>
                <a:gd name="T32" fmla="*/ 96 w 180"/>
                <a:gd name="T33" fmla="*/ 172 h 310"/>
                <a:gd name="T34" fmla="*/ 100 w 180"/>
                <a:gd name="T35" fmla="*/ 180 h 310"/>
                <a:gd name="T36" fmla="*/ 100 w 180"/>
                <a:gd name="T37" fmla="*/ 190 h 310"/>
                <a:gd name="T38" fmla="*/ 96 w 180"/>
                <a:gd name="T39" fmla="*/ 200 h 310"/>
                <a:gd name="T40" fmla="*/ 92 w 180"/>
                <a:gd name="T41" fmla="*/ 212 h 310"/>
                <a:gd name="T42" fmla="*/ 88 w 180"/>
                <a:gd name="T43" fmla="*/ 222 h 310"/>
                <a:gd name="T44" fmla="*/ 52 w 180"/>
                <a:gd name="T45" fmla="*/ 248 h 310"/>
                <a:gd name="T46" fmla="*/ 10 w 180"/>
                <a:gd name="T47" fmla="*/ 258 h 310"/>
                <a:gd name="T48" fmla="*/ 0 w 180"/>
                <a:gd name="T49" fmla="*/ 310 h 310"/>
                <a:gd name="T50" fmla="*/ 8 w 180"/>
                <a:gd name="T51" fmla="*/ 310 h 310"/>
                <a:gd name="T52" fmla="*/ 10 w 180"/>
                <a:gd name="T53" fmla="*/ 292 h 310"/>
                <a:gd name="T54" fmla="*/ 12 w 180"/>
                <a:gd name="T55" fmla="*/ 282 h 310"/>
                <a:gd name="T56" fmla="*/ 24 w 180"/>
                <a:gd name="T57" fmla="*/ 272 h 310"/>
                <a:gd name="T58" fmla="*/ 32 w 180"/>
                <a:gd name="T59" fmla="*/ 270 h 310"/>
                <a:gd name="T60" fmla="*/ 38 w 180"/>
                <a:gd name="T61" fmla="*/ 268 h 310"/>
                <a:gd name="T62" fmla="*/ 44 w 180"/>
                <a:gd name="T63" fmla="*/ 260 h 310"/>
                <a:gd name="T64" fmla="*/ 48 w 180"/>
                <a:gd name="T65" fmla="*/ 268 h 310"/>
                <a:gd name="T66" fmla="*/ 52 w 180"/>
                <a:gd name="T67" fmla="*/ 274 h 310"/>
                <a:gd name="T68" fmla="*/ 76 w 180"/>
                <a:gd name="T69" fmla="*/ 264 h 310"/>
                <a:gd name="T70" fmla="*/ 98 w 180"/>
                <a:gd name="T71" fmla="*/ 256 h 310"/>
                <a:gd name="T72" fmla="*/ 108 w 180"/>
                <a:gd name="T73" fmla="*/ 232 h 310"/>
                <a:gd name="T74" fmla="*/ 114 w 180"/>
                <a:gd name="T75" fmla="*/ 204 h 310"/>
                <a:gd name="T76" fmla="*/ 118 w 180"/>
                <a:gd name="T77" fmla="*/ 194 h 310"/>
                <a:gd name="T78" fmla="*/ 120 w 180"/>
                <a:gd name="T79" fmla="*/ 182 h 310"/>
                <a:gd name="T80" fmla="*/ 118 w 180"/>
                <a:gd name="T81" fmla="*/ 176 h 310"/>
                <a:gd name="T82" fmla="*/ 112 w 180"/>
                <a:gd name="T83" fmla="*/ 168 h 310"/>
                <a:gd name="T84" fmla="*/ 108 w 180"/>
                <a:gd name="T85" fmla="*/ 162 h 310"/>
                <a:gd name="T86" fmla="*/ 104 w 180"/>
                <a:gd name="T87" fmla="*/ 160 h 310"/>
                <a:gd name="T88" fmla="*/ 122 w 180"/>
                <a:gd name="T89" fmla="*/ 154 h 310"/>
                <a:gd name="T90" fmla="*/ 140 w 180"/>
                <a:gd name="T91" fmla="*/ 138 h 310"/>
                <a:gd name="T92" fmla="*/ 166 w 180"/>
                <a:gd name="T93" fmla="*/ 128 h 310"/>
                <a:gd name="T94" fmla="*/ 180 w 180"/>
                <a:gd name="T95" fmla="*/ 106 h 310"/>
                <a:gd name="T96" fmla="*/ 154 w 180"/>
                <a:gd name="T97" fmla="*/ 124 h 310"/>
                <a:gd name="T98" fmla="*/ 126 w 180"/>
                <a:gd name="T99" fmla="*/ 126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0" h="310">
                  <a:moveTo>
                    <a:pt x="126" y="126"/>
                  </a:moveTo>
                  <a:lnTo>
                    <a:pt x="118" y="116"/>
                  </a:lnTo>
                  <a:lnTo>
                    <a:pt x="116" y="106"/>
                  </a:lnTo>
                  <a:lnTo>
                    <a:pt x="122" y="96"/>
                  </a:lnTo>
                  <a:lnTo>
                    <a:pt x="132" y="88"/>
                  </a:lnTo>
                  <a:lnTo>
                    <a:pt x="144" y="86"/>
                  </a:lnTo>
                  <a:lnTo>
                    <a:pt x="132" y="58"/>
                  </a:lnTo>
                  <a:lnTo>
                    <a:pt x="126" y="28"/>
                  </a:lnTo>
                  <a:lnTo>
                    <a:pt x="118" y="0"/>
                  </a:lnTo>
                  <a:lnTo>
                    <a:pt x="110" y="10"/>
                  </a:lnTo>
                  <a:lnTo>
                    <a:pt x="104" y="22"/>
                  </a:lnTo>
                  <a:lnTo>
                    <a:pt x="102" y="34"/>
                  </a:lnTo>
                  <a:lnTo>
                    <a:pt x="104" y="36"/>
                  </a:lnTo>
                  <a:lnTo>
                    <a:pt x="106" y="38"/>
                  </a:lnTo>
                  <a:lnTo>
                    <a:pt x="106" y="40"/>
                  </a:lnTo>
                  <a:lnTo>
                    <a:pt x="106" y="42"/>
                  </a:lnTo>
                  <a:lnTo>
                    <a:pt x="110" y="42"/>
                  </a:lnTo>
                  <a:lnTo>
                    <a:pt x="108" y="56"/>
                  </a:lnTo>
                  <a:lnTo>
                    <a:pt x="106" y="74"/>
                  </a:lnTo>
                  <a:lnTo>
                    <a:pt x="102" y="90"/>
                  </a:lnTo>
                  <a:lnTo>
                    <a:pt x="100" y="102"/>
                  </a:lnTo>
                  <a:lnTo>
                    <a:pt x="102" y="114"/>
                  </a:lnTo>
                  <a:lnTo>
                    <a:pt x="104" y="128"/>
                  </a:lnTo>
                  <a:lnTo>
                    <a:pt x="102" y="140"/>
                  </a:lnTo>
                  <a:lnTo>
                    <a:pt x="100" y="146"/>
                  </a:lnTo>
                  <a:lnTo>
                    <a:pt x="98" y="148"/>
                  </a:lnTo>
                  <a:lnTo>
                    <a:pt x="96" y="150"/>
                  </a:lnTo>
                  <a:lnTo>
                    <a:pt x="94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4" y="164"/>
                  </a:lnTo>
                  <a:lnTo>
                    <a:pt x="94" y="168"/>
                  </a:lnTo>
                  <a:lnTo>
                    <a:pt x="96" y="172"/>
                  </a:lnTo>
                  <a:lnTo>
                    <a:pt x="98" y="176"/>
                  </a:lnTo>
                  <a:lnTo>
                    <a:pt x="100" y="180"/>
                  </a:lnTo>
                  <a:lnTo>
                    <a:pt x="100" y="184"/>
                  </a:lnTo>
                  <a:lnTo>
                    <a:pt x="100" y="190"/>
                  </a:lnTo>
                  <a:lnTo>
                    <a:pt x="98" y="194"/>
                  </a:lnTo>
                  <a:lnTo>
                    <a:pt x="96" y="200"/>
                  </a:lnTo>
                  <a:lnTo>
                    <a:pt x="94" y="206"/>
                  </a:lnTo>
                  <a:lnTo>
                    <a:pt x="92" y="212"/>
                  </a:lnTo>
                  <a:lnTo>
                    <a:pt x="90" y="218"/>
                  </a:lnTo>
                  <a:lnTo>
                    <a:pt x="88" y="222"/>
                  </a:lnTo>
                  <a:lnTo>
                    <a:pt x="74" y="236"/>
                  </a:lnTo>
                  <a:lnTo>
                    <a:pt x="52" y="248"/>
                  </a:lnTo>
                  <a:lnTo>
                    <a:pt x="30" y="256"/>
                  </a:lnTo>
                  <a:lnTo>
                    <a:pt x="10" y="258"/>
                  </a:lnTo>
                  <a:lnTo>
                    <a:pt x="2" y="284"/>
                  </a:lnTo>
                  <a:lnTo>
                    <a:pt x="0" y="310"/>
                  </a:lnTo>
                  <a:lnTo>
                    <a:pt x="4" y="310"/>
                  </a:lnTo>
                  <a:lnTo>
                    <a:pt x="8" y="310"/>
                  </a:lnTo>
                  <a:lnTo>
                    <a:pt x="10" y="300"/>
                  </a:lnTo>
                  <a:lnTo>
                    <a:pt x="10" y="292"/>
                  </a:lnTo>
                  <a:lnTo>
                    <a:pt x="10" y="288"/>
                  </a:lnTo>
                  <a:lnTo>
                    <a:pt x="12" y="282"/>
                  </a:lnTo>
                  <a:lnTo>
                    <a:pt x="20" y="274"/>
                  </a:lnTo>
                  <a:lnTo>
                    <a:pt x="24" y="272"/>
                  </a:lnTo>
                  <a:lnTo>
                    <a:pt x="28" y="270"/>
                  </a:lnTo>
                  <a:lnTo>
                    <a:pt x="32" y="270"/>
                  </a:lnTo>
                  <a:lnTo>
                    <a:pt x="34" y="270"/>
                  </a:lnTo>
                  <a:lnTo>
                    <a:pt x="38" y="268"/>
                  </a:lnTo>
                  <a:lnTo>
                    <a:pt x="40" y="266"/>
                  </a:lnTo>
                  <a:lnTo>
                    <a:pt x="44" y="260"/>
                  </a:lnTo>
                  <a:lnTo>
                    <a:pt x="46" y="264"/>
                  </a:lnTo>
                  <a:lnTo>
                    <a:pt x="48" y="268"/>
                  </a:lnTo>
                  <a:lnTo>
                    <a:pt x="50" y="270"/>
                  </a:lnTo>
                  <a:lnTo>
                    <a:pt x="52" y="274"/>
                  </a:lnTo>
                  <a:lnTo>
                    <a:pt x="64" y="266"/>
                  </a:lnTo>
                  <a:lnTo>
                    <a:pt x="76" y="264"/>
                  </a:lnTo>
                  <a:lnTo>
                    <a:pt x="86" y="262"/>
                  </a:lnTo>
                  <a:lnTo>
                    <a:pt x="98" y="256"/>
                  </a:lnTo>
                  <a:lnTo>
                    <a:pt x="104" y="246"/>
                  </a:lnTo>
                  <a:lnTo>
                    <a:pt x="108" y="232"/>
                  </a:lnTo>
                  <a:lnTo>
                    <a:pt x="112" y="216"/>
                  </a:lnTo>
                  <a:lnTo>
                    <a:pt x="114" y="204"/>
                  </a:lnTo>
                  <a:lnTo>
                    <a:pt x="116" y="198"/>
                  </a:lnTo>
                  <a:lnTo>
                    <a:pt x="118" y="194"/>
                  </a:lnTo>
                  <a:lnTo>
                    <a:pt x="120" y="188"/>
                  </a:lnTo>
                  <a:lnTo>
                    <a:pt x="120" y="182"/>
                  </a:lnTo>
                  <a:lnTo>
                    <a:pt x="120" y="180"/>
                  </a:lnTo>
                  <a:lnTo>
                    <a:pt x="118" y="176"/>
                  </a:lnTo>
                  <a:lnTo>
                    <a:pt x="114" y="172"/>
                  </a:lnTo>
                  <a:lnTo>
                    <a:pt x="112" y="168"/>
                  </a:lnTo>
                  <a:lnTo>
                    <a:pt x="108" y="164"/>
                  </a:lnTo>
                  <a:lnTo>
                    <a:pt x="108" y="162"/>
                  </a:lnTo>
                  <a:lnTo>
                    <a:pt x="106" y="160"/>
                  </a:lnTo>
                  <a:lnTo>
                    <a:pt x="104" y="160"/>
                  </a:lnTo>
                  <a:lnTo>
                    <a:pt x="112" y="158"/>
                  </a:lnTo>
                  <a:lnTo>
                    <a:pt x="122" y="154"/>
                  </a:lnTo>
                  <a:lnTo>
                    <a:pt x="132" y="148"/>
                  </a:lnTo>
                  <a:lnTo>
                    <a:pt x="140" y="138"/>
                  </a:lnTo>
                  <a:lnTo>
                    <a:pt x="152" y="136"/>
                  </a:lnTo>
                  <a:lnTo>
                    <a:pt x="166" y="128"/>
                  </a:lnTo>
                  <a:lnTo>
                    <a:pt x="176" y="120"/>
                  </a:lnTo>
                  <a:lnTo>
                    <a:pt x="180" y="106"/>
                  </a:lnTo>
                  <a:lnTo>
                    <a:pt x="166" y="116"/>
                  </a:lnTo>
                  <a:lnTo>
                    <a:pt x="154" y="124"/>
                  </a:lnTo>
                  <a:lnTo>
                    <a:pt x="138" y="128"/>
                  </a:lnTo>
                  <a:lnTo>
                    <a:pt x="126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6" name="Freeform 111"/>
            <p:cNvSpPr>
              <a:spLocks/>
            </p:cNvSpPr>
            <p:nvPr/>
          </p:nvSpPr>
          <p:spPr bwMode="gray">
            <a:xfrm>
              <a:off x="7049151" y="2836237"/>
              <a:ext cx="435494" cy="761433"/>
            </a:xfrm>
            <a:custGeom>
              <a:avLst/>
              <a:gdLst>
                <a:gd name="T0" fmla="*/ 118 w 180"/>
                <a:gd name="T1" fmla="*/ 116 h 310"/>
                <a:gd name="T2" fmla="*/ 122 w 180"/>
                <a:gd name="T3" fmla="*/ 96 h 310"/>
                <a:gd name="T4" fmla="*/ 144 w 180"/>
                <a:gd name="T5" fmla="*/ 86 h 310"/>
                <a:gd name="T6" fmla="*/ 126 w 180"/>
                <a:gd name="T7" fmla="*/ 28 h 310"/>
                <a:gd name="T8" fmla="*/ 110 w 180"/>
                <a:gd name="T9" fmla="*/ 10 h 310"/>
                <a:gd name="T10" fmla="*/ 102 w 180"/>
                <a:gd name="T11" fmla="*/ 34 h 310"/>
                <a:gd name="T12" fmla="*/ 106 w 180"/>
                <a:gd name="T13" fmla="*/ 38 h 310"/>
                <a:gd name="T14" fmla="*/ 106 w 180"/>
                <a:gd name="T15" fmla="*/ 42 h 310"/>
                <a:gd name="T16" fmla="*/ 108 w 180"/>
                <a:gd name="T17" fmla="*/ 56 h 310"/>
                <a:gd name="T18" fmla="*/ 102 w 180"/>
                <a:gd name="T19" fmla="*/ 90 h 310"/>
                <a:gd name="T20" fmla="*/ 102 w 180"/>
                <a:gd name="T21" fmla="*/ 114 h 310"/>
                <a:gd name="T22" fmla="*/ 102 w 180"/>
                <a:gd name="T23" fmla="*/ 140 h 310"/>
                <a:gd name="T24" fmla="*/ 98 w 180"/>
                <a:gd name="T25" fmla="*/ 148 h 310"/>
                <a:gd name="T26" fmla="*/ 94 w 180"/>
                <a:gd name="T27" fmla="*/ 152 h 310"/>
                <a:gd name="T28" fmla="*/ 92 w 180"/>
                <a:gd name="T29" fmla="*/ 156 h 310"/>
                <a:gd name="T30" fmla="*/ 94 w 180"/>
                <a:gd name="T31" fmla="*/ 164 h 310"/>
                <a:gd name="T32" fmla="*/ 96 w 180"/>
                <a:gd name="T33" fmla="*/ 172 h 310"/>
                <a:gd name="T34" fmla="*/ 100 w 180"/>
                <a:gd name="T35" fmla="*/ 180 h 310"/>
                <a:gd name="T36" fmla="*/ 100 w 180"/>
                <a:gd name="T37" fmla="*/ 190 h 310"/>
                <a:gd name="T38" fmla="*/ 96 w 180"/>
                <a:gd name="T39" fmla="*/ 200 h 310"/>
                <a:gd name="T40" fmla="*/ 92 w 180"/>
                <a:gd name="T41" fmla="*/ 212 h 310"/>
                <a:gd name="T42" fmla="*/ 88 w 180"/>
                <a:gd name="T43" fmla="*/ 222 h 310"/>
                <a:gd name="T44" fmla="*/ 52 w 180"/>
                <a:gd name="T45" fmla="*/ 248 h 310"/>
                <a:gd name="T46" fmla="*/ 10 w 180"/>
                <a:gd name="T47" fmla="*/ 258 h 310"/>
                <a:gd name="T48" fmla="*/ 0 w 180"/>
                <a:gd name="T49" fmla="*/ 310 h 310"/>
                <a:gd name="T50" fmla="*/ 8 w 180"/>
                <a:gd name="T51" fmla="*/ 310 h 310"/>
                <a:gd name="T52" fmla="*/ 10 w 180"/>
                <a:gd name="T53" fmla="*/ 292 h 310"/>
                <a:gd name="T54" fmla="*/ 12 w 180"/>
                <a:gd name="T55" fmla="*/ 282 h 310"/>
                <a:gd name="T56" fmla="*/ 24 w 180"/>
                <a:gd name="T57" fmla="*/ 272 h 310"/>
                <a:gd name="T58" fmla="*/ 32 w 180"/>
                <a:gd name="T59" fmla="*/ 270 h 310"/>
                <a:gd name="T60" fmla="*/ 38 w 180"/>
                <a:gd name="T61" fmla="*/ 268 h 310"/>
                <a:gd name="T62" fmla="*/ 44 w 180"/>
                <a:gd name="T63" fmla="*/ 260 h 310"/>
                <a:gd name="T64" fmla="*/ 48 w 180"/>
                <a:gd name="T65" fmla="*/ 268 h 310"/>
                <a:gd name="T66" fmla="*/ 52 w 180"/>
                <a:gd name="T67" fmla="*/ 274 h 310"/>
                <a:gd name="T68" fmla="*/ 76 w 180"/>
                <a:gd name="T69" fmla="*/ 264 h 310"/>
                <a:gd name="T70" fmla="*/ 98 w 180"/>
                <a:gd name="T71" fmla="*/ 256 h 310"/>
                <a:gd name="T72" fmla="*/ 108 w 180"/>
                <a:gd name="T73" fmla="*/ 232 h 310"/>
                <a:gd name="T74" fmla="*/ 114 w 180"/>
                <a:gd name="T75" fmla="*/ 204 h 310"/>
                <a:gd name="T76" fmla="*/ 118 w 180"/>
                <a:gd name="T77" fmla="*/ 194 h 310"/>
                <a:gd name="T78" fmla="*/ 120 w 180"/>
                <a:gd name="T79" fmla="*/ 182 h 310"/>
                <a:gd name="T80" fmla="*/ 118 w 180"/>
                <a:gd name="T81" fmla="*/ 176 h 310"/>
                <a:gd name="T82" fmla="*/ 112 w 180"/>
                <a:gd name="T83" fmla="*/ 168 h 310"/>
                <a:gd name="T84" fmla="*/ 108 w 180"/>
                <a:gd name="T85" fmla="*/ 162 h 310"/>
                <a:gd name="T86" fmla="*/ 104 w 180"/>
                <a:gd name="T87" fmla="*/ 160 h 310"/>
                <a:gd name="T88" fmla="*/ 122 w 180"/>
                <a:gd name="T89" fmla="*/ 154 h 310"/>
                <a:gd name="T90" fmla="*/ 140 w 180"/>
                <a:gd name="T91" fmla="*/ 138 h 310"/>
                <a:gd name="T92" fmla="*/ 166 w 180"/>
                <a:gd name="T93" fmla="*/ 128 h 310"/>
                <a:gd name="T94" fmla="*/ 180 w 180"/>
                <a:gd name="T95" fmla="*/ 106 h 310"/>
                <a:gd name="T96" fmla="*/ 154 w 180"/>
                <a:gd name="T97" fmla="*/ 124 h 310"/>
                <a:gd name="T98" fmla="*/ 126 w 180"/>
                <a:gd name="T99" fmla="*/ 126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80" h="310">
                  <a:moveTo>
                    <a:pt x="126" y="126"/>
                  </a:moveTo>
                  <a:lnTo>
                    <a:pt x="118" y="116"/>
                  </a:lnTo>
                  <a:lnTo>
                    <a:pt x="116" y="106"/>
                  </a:lnTo>
                  <a:lnTo>
                    <a:pt x="122" y="96"/>
                  </a:lnTo>
                  <a:lnTo>
                    <a:pt x="132" y="88"/>
                  </a:lnTo>
                  <a:lnTo>
                    <a:pt x="144" y="86"/>
                  </a:lnTo>
                  <a:lnTo>
                    <a:pt x="132" y="58"/>
                  </a:lnTo>
                  <a:lnTo>
                    <a:pt x="126" y="28"/>
                  </a:lnTo>
                  <a:lnTo>
                    <a:pt x="118" y="0"/>
                  </a:lnTo>
                  <a:lnTo>
                    <a:pt x="110" y="10"/>
                  </a:lnTo>
                  <a:lnTo>
                    <a:pt x="104" y="22"/>
                  </a:lnTo>
                  <a:lnTo>
                    <a:pt x="102" y="34"/>
                  </a:lnTo>
                  <a:lnTo>
                    <a:pt x="104" y="36"/>
                  </a:lnTo>
                  <a:lnTo>
                    <a:pt x="106" y="38"/>
                  </a:lnTo>
                  <a:lnTo>
                    <a:pt x="106" y="40"/>
                  </a:lnTo>
                  <a:lnTo>
                    <a:pt x="106" y="42"/>
                  </a:lnTo>
                  <a:lnTo>
                    <a:pt x="110" y="42"/>
                  </a:lnTo>
                  <a:lnTo>
                    <a:pt x="108" y="56"/>
                  </a:lnTo>
                  <a:lnTo>
                    <a:pt x="106" y="74"/>
                  </a:lnTo>
                  <a:lnTo>
                    <a:pt x="102" y="90"/>
                  </a:lnTo>
                  <a:lnTo>
                    <a:pt x="100" y="102"/>
                  </a:lnTo>
                  <a:lnTo>
                    <a:pt x="102" y="114"/>
                  </a:lnTo>
                  <a:lnTo>
                    <a:pt x="104" y="128"/>
                  </a:lnTo>
                  <a:lnTo>
                    <a:pt x="102" y="140"/>
                  </a:lnTo>
                  <a:lnTo>
                    <a:pt x="100" y="146"/>
                  </a:lnTo>
                  <a:lnTo>
                    <a:pt x="98" y="148"/>
                  </a:lnTo>
                  <a:lnTo>
                    <a:pt x="96" y="150"/>
                  </a:lnTo>
                  <a:lnTo>
                    <a:pt x="94" y="152"/>
                  </a:lnTo>
                  <a:lnTo>
                    <a:pt x="94" y="154"/>
                  </a:lnTo>
                  <a:lnTo>
                    <a:pt x="92" y="156"/>
                  </a:lnTo>
                  <a:lnTo>
                    <a:pt x="92" y="160"/>
                  </a:lnTo>
                  <a:lnTo>
                    <a:pt x="94" y="164"/>
                  </a:lnTo>
                  <a:lnTo>
                    <a:pt x="94" y="168"/>
                  </a:lnTo>
                  <a:lnTo>
                    <a:pt x="96" y="172"/>
                  </a:lnTo>
                  <a:lnTo>
                    <a:pt x="98" y="176"/>
                  </a:lnTo>
                  <a:lnTo>
                    <a:pt x="100" y="180"/>
                  </a:lnTo>
                  <a:lnTo>
                    <a:pt x="100" y="184"/>
                  </a:lnTo>
                  <a:lnTo>
                    <a:pt x="100" y="190"/>
                  </a:lnTo>
                  <a:lnTo>
                    <a:pt x="98" y="194"/>
                  </a:lnTo>
                  <a:lnTo>
                    <a:pt x="96" y="200"/>
                  </a:lnTo>
                  <a:lnTo>
                    <a:pt x="94" y="206"/>
                  </a:lnTo>
                  <a:lnTo>
                    <a:pt x="92" y="212"/>
                  </a:lnTo>
                  <a:lnTo>
                    <a:pt x="90" y="218"/>
                  </a:lnTo>
                  <a:lnTo>
                    <a:pt x="88" y="222"/>
                  </a:lnTo>
                  <a:lnTo>
                    <a:pt x="74" y="236"/>
                  </a:lnTo>
                  <a:lnTo>
                    <a:pt x="52" y="248"/>
                  </a:lnTo>
                  <a:lnTo>
                    <a:pt x="30" y="256"/>
                  </a:lnTo>
                  <a:lnTo>
                    <a:pt x="10" y="258"/>
                  </a:lnTo>
                  <a:lnTo>
                    <a:pt x="2" y="284"/>
                  </a:lnTo>
                  <a:lnTo>
                    <a:pt x="0" y="310"/>
                  </a:lnTo>
                  <a:lnTo>
                    <a:pt x="4" y="310"/>
                  </a:lnTo>
                  <a:lnTo>
                    <a:pt x="8" y="310"/>
                  </a:lnTo>
                  <a:lnTo>
                    <a:pt x="10" y="300"/>
                  </a:lnTo>
                  <a:lnTo>
                    <a:pt x="10" y="292"/>
                  </a:lnTo>
                  <a:lnTo>
                    <a:pt x="10" y="288"/>
                  </a:lnTo>
                  <a:lnTo>
                    <a:pt x="12" y="282"/>
                  </a:lnTo>
                  <a:lnTo>
                    <a:pt x="20" y="274"/>
                  </a:lnTo>
                  <a:lnTo>
                    <a:pt x="24" y="272"/>
                  </a:lnTo>
                  <a:lnTo>
                    <a:pt x="28" y="270"/>
                  </a:lnTo>
                  <a:lnTo>
                    <a:pt x="32" y="270"/>
                  </a:lnTo>
                  <a:lnTo>
                    <a:pt x="34" y="270"/>
                  </a:lnTo>
                  <a:lnTo>
                    <a:pt x="38" y="268"/>
                  </a:lnTo>
                  <a:lnTo>
                    <a:pt x="40" y="266"/>
                  </a:lnTo>
                  <a:lnTo>
                    <a:pt x="44" y="260"/>
                  </a:lnTo>
                  <a:lnTo>
                    <a:pt x="46" y="264"/>
                  </a:lnTo>
                  <a:lnTo>
                    <a:pt x="48" y="268"/>
                  </a:lnTo>
                  <a:lnTo>
                    <a:pt x="50" y="270"/>
                  </a:lnTo>
                  <a:lnTo>
                    <a:pt x="52" y="274"/>
                  </a:lnTo>
                  <a:lnTo>
                    <a:pt x="64" y="266"/>
                  </a:lnTo>
                  <a:lnTo>
                    <a:pt x="76" y="264"/>
                  </a:lnTo>
                  <a:lnTo>
                    <a:pt x="86" y="262"/>
                  </a:lnTo>
                  <a:lnTo>
                    <a:pt x="98" y="256"/>
                  </a:lnTo>
                  <a:lnTo>
                    <a:pt x="104" y="246"/>
                  </a:lnTo>
                  <a:lnTo>
                    <a:pt x="108" y="232"/>
                  </a:lnTo>
                  <a:lnTo>
                    <a:pt x="112" y="216"/>
                  </a:lnTo>
                  <a:lnTo>
                    <a:pt x="114" y="204"/>
                  </a:lnTo>
                  <a:lnTo>
                    <a:pt x="116" y="198"/>
                  </a:lnTo>
                  <a:lnTo>
                    <a:pt x="118" y="194"/>
                  </a:lnTo>
                  <a:lnTo>
                    <a:pt x="120" y="188"/>
                  </a:lnTo>
                  <a:lnTo>
                    <a:pt x="120" y="182"/>
                  </a:lnTo>
                  <a:lnTo>
                    <a:pt x="120" y="180"/>
                  </a:lnTo>
                  <a:lnTo>
                    <a:pt x="118" y="176"/>
                  </a:lnTo>
                  <a:lnTo>
                    <a:pt x="114" y="172"/>
                  </a:lnTo>
                  <a:lnTo>
                    <a:pt x="112" y="168"/>
                  </a:lnTo>
                  <a:lnTo>
                    <a:pt x="108" y="164"/>
                  </a:lnTo>
                  <a:lnTo>
                    <a:pt x="108" y="162"/>
                  </a:lnTo>
                  <a:lnTo>
                    <a:pt x="106" y="160"/>
                  </a:lnTo>
                  <a:lnTo>
                    <a:pt x="104" y="160"/>
                  </a:lnTo>
                  <a:lnTo>
                    <a:pt x="112" y="158"/>
                  </a:lnTo>
                  <a:lnTo>
                    <a:pt x="122" y="154"/>
                  </a:lnTo>
                  <a:lnTo>
                    <a:pt x="132" y="148"/>
                  </a:lnTo>
                  <a:lnTo>
                    <a:pt x="140" y="138"/>
                  </a:lnTo>
                  <a:lnTo>
                    <a:pt x="152" y="136"/>
                  </a:lnTo>
                  <a:lnTo>
                    <a:pt x="166" y="128"/>
                  </a:lnTo>
                  <a:lnTo>
                    <a:pt x="176" y="120"/>
                  </a:lnTo>
                  <a:lnTo>
                    <a:pt x="180" y="106"/>
                  </a:lnTo>
                  <a:lnTo>
                    <a:pt x="166" y="116"/>
                  </a:lnTo>
                  <a:lnTo>
                    <a:pt x="154" y="124"/>
                  </a:lnTo>
                  <a:lnTo>
                    <a:pt x="138" y="128"/>
                  </a:lnTo>
                  <a:lnTo>
                    <a:pt x="126" y="126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7" name="Freeform 112"/>
            <p:cNvSpPr>
              <a:spLocks/>
            </p:cNvSpPr>
            <p:nvPr/>
          </p:nvSpPr>
          <p:spPr bwMode="gray">
            <a:xfrm>
              <a:off x="6665108" y="3796072"/>
              <a:ext cx="378530" cy="845441"/>
            </a:xfrm>
            <a:custGeom>
              <a:avLst/>
              <a:gdLst>
                <a:gd name="T0" fmla="*/ 116 w 156"/>
                <a:gd name="T1" fmla="*/ 82 h 344"/>
                <a:gd name="T2" fmla="*/ 116 w 156"/>
                <a:gd name="T3" fmla="*/ 108 h 344"/>
                <a:gd name="T4" fmla="*/ 124 w 156"/>
                <a:gd name="T5" fmla="*/ 130 h 344"/>
                <a:gd name="T6" fmla="*/ 148 w 156"/>
                <a:gd name="T7" fmla="*/ 146 h 344"/>
                <a:gd name="T8" fmla="*/ 150 w 156"/>
                <a:gd name="T9" fmla="*/ 170 h 344"/>
                <a:gd name="T10" fmla="*/ 152 w 156"/>
                <a:gd name="T11" fmla="*/ 196 h 344"/>
                <a:gd name="T12" fmla="*/ 154 w 156"/>
                <a:gd name="T13" fmla="*/ 224 h 344"/>
                <a:gd name="T14" fmla="*/ 136 w 156"/>
                <a:gd name="T15" fmla="*/ 216 h 344"/>
                <a:gd name="T16" fmla="*/ 118 w 156"/>
                <a:gd name="T17" fmla="*/ 208 h 344"/>
                <a:gd name="T18" fmla="*/ 122 w 156"/>
                <a:gd name="T19" fmla="*/ 198 h 344"/>
                <a:gd name="T20" fmla="*/ 126 w 156"/>
                <a:gd name="T21" fmla="*/ 188 h 344"/>
                <a:gd name="T22" fmla="*/ 132 w 156"/>
                <a:gd name="T23" fmla="*/ 168 h 344"/>
                <a:gd name="T24" fmla="*/ 132 w 156"/>
                <a:gd name="T25" fmla="*/ 150 h 344"/>
                <a:gd name="T26" fmla="*/ 118 w 156"/>
                <a:gd name="T27" fmla="*/ 152 h 344"/>
                <a:gd name="T28" fmla="*/ 100 w 156"/>
                <a:gd name="T29" fmla="*/ 176 h 344"/>
                <a:gd name="T30" fmla="*/ 88 w 156"/>
                <a:gd name="T31" fmla="*/ 196 h 344"/>
                <a:gd name="T32" fmla="*/ 92 w 156"/>
                <a:gd name="T33" fmla="*/ 218 h 344"/>
                <a:gd name="T34" fmla="*/ 100 w 156"/>
                <a:gd name="T35" fmla="*/ 238 h 344"/>
                <a:gd name="T36" fmla="*/ 100 w 156"/>
                <a:gd name="T37" fmla="*/ 250 h 344"/>
                <a:gd name="T38" fmla="*/ 96 w 156"/>
                <a:gd name="T39" fmla="*/ 256 h 344"/>
                <a:gd name="T40" fmla="*/ 86 w 156"/>
                <a:gd name="T41" fmla="*/ 266 h 344"/>
                <a:gd name="T42" fmla="*/ 76 w 156"/>
                <a:gd name="T43" fmla="*/ 282 h 344"/>
                <a:gd name="T44" fmla="*/ 82 w 156"/>
                <a:gd name="T45" fmla="*/ 296 h 344"/>
                <a:gd name="T46" fmla="*/ 86 w 156"/>
                <a:gd name="T47" fmla="*/ 320 h 344"/>
                <a:gd name="T48" fmla="*/ 74 w 156"/>
                <a:gd name="T49" fmla="*/ 336 h 344"/>
                <a:gd name="T50" fmla="*/ 44 w 156"/>
                <a:gd name="T51" fmla="*/ 330 h 344"/>
                <a:gd name="T52" fmla="*/ 10 w 156"/>
                <a:gd name="T53" fmla="*/ 296 h 344"/>
                <a:gd name="T54" fmla="*/ 18 w 156"/>
                <a:gd name="T55" fmla="*/ 272 h 344"/>
                <a:gd name="T56" fmla="*/ 44 w 156"/>
                <a:gd name="T57" fmla="*/ 248 h 344"/>
                <a:gd name="T58" fmla="*/ 74 w 156"/>
                <a:gd name="T59" fmla="*/ 226 h 344"/>
                <a:gd name="T60" fmla="*/ 82 w 156"/>
                <a:gd name="T61" fmla="*/ 184 h 344"/>
                <a:gd name="T62" fmla="*/ 106 w 156"/>
                <a:gd name="T63" fmla="*/ 144 h 344"/>
                <a:gd name="T64" fmla="*/ 128 w 156"/>
                <a:gd name="T65" fmla="*/ 72 h 344"/>
                <a:gd name="T66" fmla="*/ 132 w 156"/>
                <a:gd name="T67" fmla="*/ 46 h 344"/>
                <a:gd name="T68" fmla="*/ 130 w 156"/>
                <a:gd name="T69" fmla="*/ 18 h 344"/>
                <a:gd name="T70" fmla="*/ 120 w 156"/>
                <a:gd name="T71" fmla="*/ 2 h 344"/>
                <a:gd name="T72" fmla="*/ 92 w 156"/>
                <a:gd name="T73" fmla="*/ 8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6" h="344">
                  <a:moveTo>
                    <a:pt x="110" y="82"/>
                  </a:moveTo>
                  <a:lnTo>
                    <a:pt x="116" y="82"/>
                  </a:lnTo>
                  <a:lnTo>
                    <a:pt x="124" y="84"/>
                  </a:lnTo>
                  <a:lnTo>
                    <a:pt x="116" y="108"/>
                  </a:lnTo>
                  <a:lnTo>
                    <a:pt x="108" y="130"/>
                  </a:lnTo>
                  <a:lnTo>
                    <a:pt x="124" y="130"/>
                  </a:lnTo>
                  <a:lnTo>
                    <a:pt x="136" y="136"/>
                  </a:lnTo>
                  <a:lnTo>
                    <a:pt x="148" y="146"/>
                  </a:lnTo>
                  <a:lnTo>
                    <a:pt x="156" y="158"/>
                  </a:lnTo>
                  <a:lnTo>
                    <a:pt x="150" y="170"/>
                  </a:lnTo>
                  <a:lnTo>
                    <a:pt x="150" y="184"/>
                  </a:lnTo>
                  <a:lnTo>
                    <a:pt x="152" y="196"/>
                  </a:lnTo>
                  <a:lnTo>
                    <a:pt x="156" y="210"/>
                  </a:lnTo>
                  <a:lnTo>
                    <a:pt x="154" y="224"/>
                  </a:lnTo>
                  <a:lnTo>
                    <a:pt x="146" y="220"/>
                  </a:lnTo>
                  <a:lnTo>
                    <a:pt x="136" y="216"/>
                  </a:lnTo>
                  <a:lnTo>
                    <a:pt x="126" y="212"/>
                  </a:lnTo>
                  <a:lnTo>
                    <a:pt x="118" y="208"/>
                  </a:lnTo>
                  <a:lnTo>
                    <a:pt x="118" y="198"/>
                  </a:lnTo>
                  <a:lnTo>
                    <a:pt x="122" y="198"/>
                  </a:lnTo>
                  <a:lnTo>
                    <a:pt x="126" y="196"/>
                  </a:lnTo>
                  <a:lnTo>
                    <a:pt x="126" y="188"/>
                  </a:lnTo>
                  <a:lnTo>
                    <a:pt x="128" y="178"/>
                  </a:lnTo>
                  <a:lnTo>
                    <a:pt x="132" y="168"/>
                  </a:lnTo>
                  <a:lnTo>
                    <a:pt x="134" y="158"/>
                  </a:lnTo>
                  <a:lnTo>
                    <a:pt x="132" y="150"/>
                  </a:lnTo>
                  <a:lnTo>
                    <a:pt x="124" y="148"/>
                  </a:lnTo>
                  <a:lnTo>
                    <a:pt x="118" y="152"/>
                  </a:lnTo>
                  <a:lnTo>
                    <a:pt x="108" y="162"/>
                  </a:lnTo>
                  <a:lnTo>
                    <a:pt x="100" y="176"/>
                  </a:lnTo>
                  <a:lnTo>
                    <a:pt x="92" y="188"/>
                  </a:lnTo>
                  <a:lnTo>
                    <a:pt x="88" y="196"/>
                  </a:lnTo>
                  <a:lnTo>
                    <a:pt x="88" y="208"/>
                  </a:lnTo>
                  <a:lnTo>
                    <a:pt x="92" y="218"/>
                  </a:lnTo>
                  <a:lnTo>
                    <a:pt x="98" y="226"/>
                  </a:lnTo>
                  <a:lnTo>
                    <a:pt x="100" y="238"/>
                  </a:lnTo>
                  <a:lnTo>
                    <a:pt x="100" y="244"/>
                  </a:lnTo>
                  <a:lnTo>
                    <a:pt x="100" y="250"/>
                  </a:lnTo>
                  <a:lnTo>
                    <a:pt x="98" y="252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86" y="266"/>
                  </a:lnTo>
                  <a:lnTo>
                    <a:pt x="78" y="276"/>
                  </a:lnTo>
                  <a:lnTo>
                    <a:pt x="76" y="282"/>
                  </a:lnTo>
                  <a:lnTo>
                    <a:pt x="78" y="288"/>
                  </a:lnTo>
                  <a:lnTo>
                    <a:pt x="82" y="296"/>
                  </a:lnTo>
                  <a:lnTo>
                    <a:pt x="86" y="308"/>
                  </a:lnTo>
                  <a:lnTo>
                    <a:pt x="86" y="320"/>
                  </a:lnTo>
                  <a:lnTo>
                    <a:pt x="82" y="330"/>
                  </a:lnTo>
                  <a:lnTo>
                    <a:pt x="74" y="336"/>
                  </a:lnTo>
                  <a:lnTo>
                    <a:pt x="60" y="344"/>
                  </a:lnTo>
                  <a:lnTo>
                    <a:pt x="44" y="330"/>
                  </a:lnTo>
                  <a:lnTo>
                    <a:pt x="26" y="314"/>
                  </a:lnTo>
                  <a:lnTo>
                    <a:pt x="10" y="296"/>
                  </a:lnTo>
                  <a:lnTo>
                    <a:pt x="0" y="278"/>
                  </a:lnTo>
                  <a:lnTo>
                    <a:pt x="18" y="272"/>
                  </a:lnTo>
                  <a:lnTo>
                    <a:pt x="32" y="260"/>
                  </a:lnTo>
                  <a:lnTo>
                    <a:pt x="44" y="248"/>
                  </a:lnTo>
                  <a:lnTo>
                    <a:pt x="56" y="234"/>
                  </a:lnTo>
                  <a:lnTo>
                    <a:pt x="74" y="226"/>
                  </a:lnTo>
                  <a:lnTo>
                    <a:pt x="72" y="204"/>
                  </a:lnTo>
                  <a:lnTo>
                    <a:pt x="82" y="184"/>
                  </a:lnTo>
                  <a:lnTo>
                    <a:pt x="94" y="164"/>
                  </a:lnTo>
                  <a:lnTo>
                    <a:pt x="106" y="144"/>
                  </a:lnTo>
                  <a:lnTo>
                    <a:pt x="120" y="110"/>
                  </a:lnTo>
                  <a:lnTo>
                    <a:pt x="128" y="72"/>
                  </a:lnTo>
                  <a:lnTo>
                    <a:pt x="130" y="60"/>
                  </a:lnTo>
                  <a:lnTo>
                    <a:pt x="132" y="46"/>
                  </a:lnTo>
                  <a:lnTo>
                    <a:pt x="132" y="32"/>
                  </a:lnTo>
                  <a:lnTo>
                    <a:pt x="130" y="18"/>
                  </a:lnTo>
                  <a:lnTo>
                    <a:pt x="126" y="8"/>
                  </a:lnTo>
                  <a:lnTo>
                    <a:pt x="120" y="2"/>
                  </a:lnTo>
                  <a:lnTo>
                    <a:pt x="108" y="0"/>
                  </a:lnTo>
                  <a:lnTo>
                    <a:pt x="92" y="8"/>
                  </a:lnTo>
                  <a:lnTo>
                    <a:pt x="110" y="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8" name="Freeform 113"/>
            <p:cNvSpPr>
              <a:spLocks/>
            </p:cNvSpPr>
            <p:nvPr/>
          </p:nvSpPr>
          <p:spPr bwMode="gray">
            <a:xfrm>
              <a:off x="6666945" y="3787135"/>
              <a:ext cx="378530" cy="845441"/>
            </a:xfrm>
            <a:custGeom>
              <a:avLst/>
              <a:gdLst>
                <a:gd name="T0" fmla="*/ 116 w 156"/>
                <a:gd name="T1" fmla="*/ 82 h 344"/>
                <a:gd name="T2" fmla="*/ 116 w 156"/>
                <a:gd name="T3" fmla="*/ 108 h 344"/>
                <a:gd name="T4" fmla="*/ 124 w 156"/>
                <a:gd name="T5" fmla="*/ 130 h 344"/>
                <a:gd name="T6" fmla="*/ 148 w 156"/>
                <a:gd name="T7" fmla="*/ 146 h 344"/>
                <a:gd name="T8" fmla="*/ 150 w 156"/>
                <a:gd name="T9" fmla="*/ 170 h 344"/>
                <a:gd name="T10" fmla="*/ 152 w 156"/>
                <a:gd name="T11" fmla="*/ 196 h 344"/>
                <a:gd name="T12" fmla="*/ 154 w 156"/>
                <a:gd name="T13" fmla="*/ 224 h 344"/>
                <a:gd name="T14" fmla="*/ 136 w 156"/>
                <a:gd name="T15" fmla="*/ 216 h 344"/>
                <a:gd name="T16" fmla="*/ 118 w 156"/>
                <a:gd name="T17" fmla="*/ 208 h 344"/>
                <a:gd name="T18" fmla="*/ 122 w 156"/>
                <a:gd name="T19" fmla="*/ 198 h 344"/>
                <a:gd name="T20" fmla="*/ 126 w 156"/>
                <a:gd name="T21" fmla="*/ 188 h 344"/>
                <a:gd name="T22" fmla="*/ 132 w 156"/>
                <a:gd name="T23" fmla="*/ 168 h 344"/>
                <a:gd name="T24" fmla="*/ 132 w 156"/>
                <a:gd name="T25" fmla="*/ 150 h 344"/>
                <a:gd name="T26" fmla="*/ 118 w 156"/>
                <a:gd name="T27" fmla="*/ 152 h 344"/>
                <a:gd name="T28" fmla="*/ 100 w 156"/>
                <a:gd name="T29" fmla="*/ 176 h 344"/>
                <a:gd name="T30" fmla="*/ 88 w 156"/>
                <a:gd name="T31" fmla="*/ 196 h 344"/>
                <a:gd name="T32" fmla="*/ 92 w 156"/>
                <a:gd name="T33" fmla="*/ 218 h 344"/>
                <a:gd name="T34" fmla="*/ 100 w 156"/>
                <a:gd name="T35" fmla="*/ 238 h 344"/>
                <a:gd name="T36" fmla="*/ 100 w 156"/>
                <a:gd name="T37" fmla="*/ 250 h 344"/>
                <a:gd name="T38" fmla="*/ 96 w 156"/>
                <a:gd name="T39" fmla="*/ 256 h 344"/>
                <a:gd name="T40" fmla="*/ 86 w 156"/>
                <a:gd name="T41" fmla="*/ 266 h 344"/>
                <a:gd name="T42" fmla="*/ 76 w 156"/>
                <a:gd name="T43" fmla="*/ 282 h 344"/>
                <a:gd name="T44" fmla="*/ 82 w 156"/>
                <a:gd name="T45" fmla="*/ 296 h 344"/>
                <a:gd name="T46" fmla="*/ 86 w 156"/>
                <a:gd name="T47" fmla="*/ 320 h 344"/>
                <a:gd name="T48" fmla="*/ 74 w 156"/>
                <a:gd name="T49" fmla="*/ 336 h 344"/>
                <a:gd name="T50" fmla="*/ 44 w 156"/>
                <a:gd name="T51" fmla="*/ 330 h 344"/>
                <a:gd name="T52" fmla="*/ 10 w 156"/>
                <a:gd name="T53" fmla="*/ 296 h 344"/>
                <a:gd name="T54" fmla="*/ 18 w 156"/>
                <a:gd name="T55" fmla="*/ 272 h 344"/>
                <a:gd name="T56" fmla="*/ 44 w 156"/>
                <a:gd name="T57" fmla="*/ 248 h 344"/>
                <a:gd name="T58" fmla="*/ 74 w 156"/>
                <a:gd name="T59" fmla="*/ 226 h 344"/>
                <a:gd name="T60" fmla="*/ 82 w 156"/>
                <a:gd name="T61" fmla="*/ 184 h 344"/>
                <a:gd name="T62" fmla="*/ 106 w 156"/>
                <a:gd name="T63" fmla="*/ 144 h 344"/>
                <a:gd name="T64" fmla="*/ 128 w 156"/>
                <a:gd name="T65" fmla="*/ 72 h 344"/>
                <a:gd name="T66" fmla="*/ 132 w 156"/>
                <a:gd name="T67" fmla="*/ 46 h 344"/>
                <a:gd name="T68" fmla="*/ 130 w 156"/>
                <a:gd name="T69" fmla="*/ 18 h 344"/>
                <a:gd name="T70" fmla="*/ 120 w 156"/>
                <a:gd name="T71" fmla="*/ 2 h 344"/>
                <a:gd name="T72" fmla="*/ 92 w 156"/>
                <a:gd name="T73" fmla="*/ 8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6" h="344">
                  <a:moveTo>
                    <a:pt x="110" y="82"/>
                  </a:moveTo>
                  <a:lnTo>
                    <a:pt x="116" y="82"/>
                  </a:lnTo>
                  <a:lnTo>
                    <a:pt x="124" y="84"/>
                  </a:lnTo>
                  <a:lnTo>
                    <a:pt x="116" y="108"/>
                  </a:lnTo>
                  <a:lnTo>
                    <a:pt x="108" y="130"/>
                  </a:lnTo>
                  <a:lnTo>
                    <a:pt x="124" y="130"/>
                  </a:lnTo>
                  <a:lnTo>
                    <a:pt x="136" y="136"/>
                  </a:lnTo>
                  <a:lnTo>
                    <a:pt x="148" y="146"/>
                  </a:lnTo>
                  <a:lnTo>
                    <a:pt x="156" y="158"/>
                  </a:lnTo>
                  <a:lnTo>
                    <a:pt x="150" y="170"/>
                  </a:lnTo>
                  <a:lnTo>
                    <a:pt x="150" y="184"/>
                  </a:lnTo>
                  <a:lnTo>
                    <a:pt x="152" y="196"/>
                  </a:lnTo>
                  <a:lnTo>
                    <a:pt x="156" y="210"/>
                  </a:lnTo>
                  <a:lnTo>
                    <a:pt x="154" y="224"/>
                  </a:lnTo>
                  <a:lnTo>
                    <a:pt x="146" y="220"/>
                  </a:lnTo>
                  <a:lnTo>
                    <a:pt x="136" y="216"/>
                  </a:lnTo>
                  <a:lnTo>
                    <a:pt x="126" y="212"/>
                  </a:lnTo>
                  <a:lnTo>
                    <a:pt x="118" y="208"/>
                  </a:lnTo>
                  <a:lnTo>
                    <a:pt x="118" y="198"/>
                  </a:lnTo>
                  <a:lnTo>
                    <a:pt x="122" y="198"/>
                  </a:lnTo>
                  <a:lnTo>
                    <a:pt x="126" y="196"/>
                  </a:lnTo>
                  <a:lnTo>
                    <a:pt x="126" y="188"/>
                  </a:lnTo>
                  <a:lnTo>
                    <a:pt x="128" y="178"/>
                  </a:lnTo>
                  <a:lnTo>
                    <a:pt x="132" y="168"/>
                  </a:lnTo>
                  <a:lnTo>
                    <a:pt x="134" y="158"/>
                  </a:lnTo>
                  <a:lnTo>
                    <a:pt x="132" y="150"/>
                  </a:lnTo>
                  <a:lnTo>
                    <a:pt x="124" y="148"/>
                  </a:lnTo>
                  <a:lnTo>
                    <a:pt x="118" y="152"/>
                  </a:lnTo>
                  <a:lnTo>
                    <a:pt x="108" y="162"/>
                  </a:lnTo>
                  <a:lnTo>
                    <a:pt x="100" y="176"/>
                  </a:lnTo>
                  <a:lnTo>
                    <a:pt x="92" y="188"/>
                  </a:lnTo>
                  <a:lnTo>
                    <a:pt x="88" y="196"/>
                  </a:lnTo>
                  <a:lnTo>
                    <a:pt x="88" y="208"/>
                  </a:lnTo>
                  <a:lnTo>
                    <a:pt x="92" y="218"/>
                  </a:lnTo>
                  <a:lnTo>
                    <a:pt x="98" y="226"/>
                  </a:lnTo>
                  <a:lnTo>
                    <a:pt x="100" y="238"/>
                  </a:lnTo>
                  <a:lnTo>
                    <a:pt x="100" y="244"/>
                  </a:lnTo>
                  <a:lnTo>
                    <a:pt x="100" y="250"/>
                  </a:lnTo>
                  <a:lnTo>
                    <a:pt x="98" y="252"/>
                  </a:lnTo>
                  <a:lnTo>
                    <a:pt x="96" y="256"/>
                  </a:lnTo>
                  <a:lnTo>
                    <a:pt x="92" y="260"/>
                  </a:lnTo>
                  <a:lnTo>
                    <a:pt x="86" y="266"/>
                  </a:lnTo>
                  <a:lnTo>
                    <a:pt x="78" y="276"/>
                  </a:lnTo>
                  <a:lnTo>
                    <a:pt x="76" y="282"/>
                  </a:lnTo>
                  <a:lnTo>
                    <a:pt x="78" y="288"/>
                  </a:lnTo>
                  <a:lnTo>
                    <a:pt x="82" y="296"/>
                  </a:lnTo>
                  <a:lnTo>
                    <a:pt x="86" y="308"/>
                  </a:lnTo>
                  <a:lnTo>
                    <a:pt x="86" y="320"/>
                  </a:lnTo>
                  <a:lnTo>
                    <a:pt x="82" y="330"/>
                  </a:lnTo>
                  <a:lnTo>
                    <a:pt x="74" y="336"/>
                  </a:lnTo>
                  <a:lnTo>
                    <a:pt x="60" y="344"/>
                  </a:lnTo>
                  <a:lnTo>
                    <a:pt x="44" y="330"/>
                  </a:lnTo>
                  <a:lnTo>
                    <a:pt x="26" y="314"/>
                  </a:lnTo>
                  <a:lnTo>
                    <a:pt x="10" y="296"/>
                  </a:lnTo>
                  <a:lnTo>
                    <a:pt x="0" y="278"/>
                  </a:lnTo>
                  <a:lnTo>
                    <a:pt x="18" y="272"/>
                  </a:lnTo>
                  <a:lnTo>
                    <a:pt x="32" y="260"/>
                  </a:lnTo>
                  <a:lnTo>
                    <a:pt x="44" y="248"/>
                  </a:lnTo>
                  <a:lnTo>
                    <a:pt x="56" y="234"/>
                  </a:lnTo>
                  <a:lnTo>
                    <a:pt x="74" y="226"/>
                  </a:lnTo>
                  <a:lnTo>
                    <a:pt x="72" y="204"/>
                  </a:lnTo>
                  <a:lnTo>
                    <a:pt x="82" y="184"/>
                  </a:lnTo>
                  <a:lnTo>
                    <a:pt x="94" y="164"/>
                  </a:lnTo>
                  <a:lnTo>
                    <a:pt x="106" y="144"/>
                  </a:lnTo>
                  <a:lnTo>
                    <a:pt x="120" y="110"/>
                  </a:lnTo>
                  <a:lnTo>
                    <a:pt x="128" y="72"/>
                  </a:lnTo>
                  <a:lnTo>
                    <a:pt x="130" y="60"/>
                  </a:lnTo>
                  <a:lnTo>
                    <a:pt x="132" y="46"/>
                  </a:lnTo>
                  <a:lnTo>
                    <a:pt x="132" y="32"/>
                  </a:lnTo>
                  <a:lnTo>
                    <a:pt x="130" y="18"/>
                  </a:lnTo>
                  <a:lnTo>
                    <a:pt x="126" y="8"/>
                  </a:lnTo>
                  <a:lnTo>
                    <a:pt x="120" y="2"/>
                  </a:lnTo>
                  <a:lnTo>
                    <a:pt x="108" y="0"/>
                  </a:lnTo>
                  <a:lnTo>
                    <a:pt x="92" y="8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69" name="Freeform 114"/>
            <p:cNvSpPr>
              <a:spLocks/>
            </p:cNvSpPr>
            <p:nvPr/>
          </p:nvSpPr>
          <p:spPr bwMode="gray">
            <a:xfrm>
              <a:off x="6312303" y="4262584"/>
              <a:ext cx="650484" cy="452213"/>
            </a:xfrm>
            <a:custGeom>
              <a:avLst/>
              <a:gdLst>
                <a:gd name="T0" fmla="*/ 6 w 268"/>
                <a:gd name="T1" fmla="*/ 2 h 184"/>
                <a:gd name="T2" fmla="*/ 22 w 268"/>
                <a:gd name="T3" fmla="*/ 4 h 184"/>
                <a:gd name="T4" fmla="*/ 40 w 268"/>
                <a:gd name="T5" fmla="*/ 24 h 184"/>
                <a:gd name="T6" fmla="*/ 54 w 268"/>
                <a:gd name="T7" fmla="*/ 44 h 184"/>
                <a:gd name="T8" fmla="*/ 74 w 268"/>
                <a:gd name="T9" fmla="*/ 62 h 184"/>
                <a:gd name="T10" fmla="*/ 102 w 268"/>
                <a:gd name="T11" fmla="*/ 84 h 184"/>
                <a:gd name="T12" fmla="*/ 108 w 268"/>
                <a:gd name="T13" fmla="*/ 104 h 184"/>
                <a:gd name="T14" fmla="*/ 106 w 268"/>
                <a:gd name="T15" fmla="*/ 120 h 184"/>
                <a:gd name="T16" fmla="*/ 102 w 268"/>
                <a:gd name="T17" fmla="*/ 124 h 184"/>
                <a:gd name="T18" fmla="*/ 100 w 268"/>
                <a:gd name="T19" fmla="*/ 130 h 184"/>
                <a:gd name="T20" fmla="*/ 102 w 268"/>
                <a:gd name="T21" fmla="*/ 134 h 184"/>
                <a:gd name="T22" fmla="*/ 114 w 268"/>
                <a:gd name="T23" fmla="*/ 140 h 184"/>
                <a:gd name="T24" fmla="*/ 144 w 268"/>
                <a:gd name="T25" fmla="*/ 140 h 184"/>
                <a:gd name="T26" fmla="*/ 164 w 268"/>
                <a:gd name="T27" fmla="*/ 148 h 184"/>
                <a:gd name="T28" fmla="*/ 176 w 268"/>
                <a:gd name="T29" fmla="*/ 156 h 184"/>
                <a:gd name="T30" fmla="*/ 190 w 268"/>
                <a:gd name="T31" fmla="*/ 164 h 184"/>
                <a:gd name="T32" fmla="*/ 218 w 268"/>
                <a:gd name="T33" fmla="*/ 164 h 184"/>
                <a:gd name="T34" fmla="*/ 240 w 268"/>
                <a:gd name="T35" fmla="*/ 162 h 184"/>
                <a:gd name="T36" fmla="*/ 260 w 268"/>
                <a:gd name="T37" fmla="*/ 164 h 184"/>
                <a:gd name="T38" fmla="*/ 268 w 268"/>
                <a:gd name="T39" fmla="*/ 176 h 184"/>
                <a:gd name="T40" fmla="*/ 250 w 268"/>
                <a:gd name="T41" fmla="*/ 184 h 184"/>
                <a:gd name="T42" fmla="*/ 222 w 268"/>
                <a:gd name="T43" fmla="*/ 184 h 184"/>
                <a:gd name="T44" fmla="*/ 198 w 268"/>
                <a:gd name="T45" fmla="*/ 182 h 184"/>
                <a:gd name="T46" fmla="*/ 176 w 268"/>
                <a:gd name="T47" fmla="*/ 174 h 184"/>
                <a:gd name="T48" fmla="*/ 148 w 268"/>
                <a:gd name="T49" fmla="*/ 162 h 184"/>
                <a:gd name="T50" fmla="*/ 114 w 268"/>
                <a:gd name="T51" fmla="*/ 158 h 184"/>
                <a:gd name="T52" fmla="*/ 86 w 268"/>
                <a:gd name="T53" fmla="*/ 146 h 184"/>
                <a:gd name="T54" fmla="*/ 84 w 268"/>
                <a:gd name="T55" fmla="*/ 136 h 184"/>
                <a:gd name="T56" fmla="*/ 82 w 268"/>
                <a:gd name="T57" fmla="*/ 128 h 184"/>
                <a:gd name="T58" fmla="*/ 78 w 268"/>
                <a:gd name="T59" fmla="*/ 120 h 184"/>
                <a:gd name="T60" fmla="*/ 70 w 268"/>
                <a:gd name="T61" fmla="*/ 116 h 184"/>
                <a:gd name="T62" fmla="*/ 56 w 268"/>
                <a:gd name="T63" fmla="*/ 96 h 184"/>
                <a:gd name="T64" fmla="*/ 38 w 268"/>
                <a:gd name="T65" fmla="*/ 66 h 184"/>
                <a:gd name="T66" fmla="*/ 18 w 268"/>
                <a:gd name="T67" fmla="*/ 40 h 184"/>
                <a:gd name="T68" fmla="*/ 4 w 268"/>
                <a:gd name="T69" fmla="*/ 16 h 184"/>
                <a:gd name="T70" fmla="*/ 12 w 268"/>
                <a:gd name="T71" fmla="*/ 8 h 184"/>
                <a:gd name="T72" fmla="*/ 16 w 268"/>
                <a:gd name="T73" fmla="*/ 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8" h="184">
                  <a:moveTo>
                    <a:pt x="0" y="12"/>
                  </a:moveTo>
                  <a:lnTo>
                    <a:pt x="6" y="2"/>
                  </a:lnTo>
                  <a:lnTo>
                    <a:pt x="14" y="0"/>
                  </a:lnTo>
                  <a:lnTo>
                    <a:pt x="22" y="4"/>
                  </a:lnTo>
                  <a:lnTo>
                    <a:pt x="30" y="12"/>
                  </a:lnTo>
                  <a:lnTo>
                    <a:pt x="40" y="24"/>
                  </a:lnTo>
                  <a:lnTo>
                    <a:pt x="46" y="36"/>
                  </a:lnTo>
                  <a:lnTo>
                    <a:pt x="54" y="44"/>
                  </a:lnTo>
                  <a:lnTo>
                    <a:pt x="58" y="50"/>
                  </a:lnTo>
                  <a:lnTo>
                    <a:pt x="74" y="62"/>
                  </a:lnTo>
                  <a:lnTo>
                    <a:pt x="92" y="74"/>
                  </a:lnTo>
                  <a:lnTo>
                    <a:pt x="102" y="84"/>
                  </a:lnTo>
                  <a:lnTo>
                    <a:pt x="106" y="94"/>
                  </a:lnTo>
                  <a:lnTo>
                    <a:pt x="108" y="104"/>
                  </a:lnTo>
                  <a:lnTo>
                    <a:pt x="108" y="116"/>
                  </a:lnTo>
                  <a:lnTo>
                    <a:pt x="106" y="120"/>
                  </a:lnTo>
                  <a:lnTo>
                    <a:pt x="104" y="122"/>
                  </a:lnTo>
                  <a:lnTo>
                    <a:pt x="102" y="124"/>
                  </a:lnTo>
                  <a:lnTo>
                    <a:pt x="102" y="128"/>
                  </a:lnTo>
                  <a:lnTo>
                    <a:pt x="100" y="130"/>
                  </a:lnTo>
                  <a:lnTo>
                    <a:pt x="100" y="132"/>
                  </a:lnTo>
                  <a:lnTo>
                    <a:pt x="102" y="134"/>
                  </a:lnTo>
                  <a:lnTo>
                    <a:pt x="106" y="138"/>
                  </a:lnTo>
                  <a:lnTo>
                    <a:pt x="114" y="140"/>
                  </a:lnTo>
                  <a:lnTo>
                    <a:pt x="128" y="140"/>
                  </a:lnTo>
                  <a:lnTo>
                    <a:pt x="144" y="140"/>
                  </a:lnTo>
                  <a:lnTo>
                    <a:pt x="158" y="144"/>
                  </a:lnTo>
                  <a:lnTo>
                    <a:pt x="164" y="148"/>
                  </a:lnTo>
                  <a:lnTo>
                    <a:pt x="170" y="152"/>
                  </a:lnTo>
                  <a:lnTo>
                    <a:pt x="176" y="156"/>
                  </a:lnTo>
                  <a:lnTo>
                    <a:pt x="182" y="160"/>
                  </a:lnTo>
                  <a:lnTo>
                    <a:pt x="190" y="164"/>
                  </a:lnTo>
                  <a:lnTo>
                    <a:pt x="204" y="166"/>
                  </a:lnTo>
                  <a:lnTo>
                    <a:pt x="218" y="164"/>
                  </a:lnTo>
                  <a:lnTo>
                    <a:pt x="232" y="162"/>
                  </a:lnTo>
                  <a:lnTo>
                    <a:pt x="240" y="162"/>
                  </a:lnTo>
                  <a:lnTo>
                    <a:pt x="250" y="162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68" y="176"/>
                  </a:lnTo>
                  <a:lnTo>
                    <a:pt x="262" y="180"/>
                  </a:lnTo>
                  <a:lnTo>
                    <a:pt x="250" y="184"/>
                  </a:lnTo>
                  <a:lnTo>
                    <a:pt x="236" y="184"/>
                  </a:lnTo>
                  <a:lnTo>
                    <a:pt x="222" y="184"/>
                  </a:lnTo>
                  <a:lnTo>
                    <a:pt x="212" y="184"/>
                  </a:lnTo>
                  <a:lnTo>
                    <a:pt x="198" y="182"/>
                  </a:lnTo>
                  <a:lnTo>
                    <a:pt x="186" y="180"/>
                  </a:lnTo>
                  <a:lnTo>
                    <a:pt x="176" y="174"/>
                  </a:lnTo>
                  <a:lnTo>
                    <a:pt x="162" y="166"/>
                  </a:lnTo>
                  <a:lnTo>
                    <a:pt x="148" y="162"/>
                  </a:lnTo>
                  <a:lnTo>
                    <a:pt x="132" y="160"/>
                  </a:lnTo>
                  <a:lnTo>
                    <a:pt x="114" y="158"/>
                  </a:lnTo>
                  <a:lnTo>
                    <a:pt x="98" y="154"/>
                  </a:lnTo>
                  <a:lnTo>
                    <a:pt x="86" y="146"/>
                  </a:lnTo>
                  <a:lnTo>
                    <a:pt x="84" y="142"/>
                  </a:lnTo>
                  <a:lnTo>
                    <a:pt x="84" y="136"/>
                  </a:lnTo>
                  <a:lnTo>
                    <a:pt x="82" y="132"/>
                  </a:lnTo>
                  <a:lnTo>
                    <a:pt x="82" y="128"/>
                  </a:lnTo>
                  <a:lnTo>
                    <a:pt x="80" y="124"/>
                  </a:lnTo>
                  <a:lnTo>
                    <a:pt x="78" y="120"/>
                  </a:lnTo>
                  <a:lnTo>
                    <a:pt x="74" y="118"/>
                  </a:lnTo>
                  <a:lnTo>
                    <a:pt x="70" y="116"/>
                  </a:lnTo>
                  <a:lnTo>
                    <a:pt x="66" y="114"/>
                  </a:lnTo>
                  <a:lnTo>
                    <a:pt x="56" y="96"/>
                  </a:lnTo>
                  <a:lnTo>
                    <a:pt x="46" y="76"/>
                  </a:lnTo>
                  <a:lnTo>
                    <a:pt x="38" y="66"/>
                  </a:lnTo>
                  <a:lnTo>
                    <a:pt x="28" y="54"/>
                  </a:lnTo>
                  <a:lnTo>
                    <a:pt x="18" y="40"/>
                  </a:lnTo>
                  <a:lnTo>
                    <a:pt x="8" y="28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6" y="6"/>
                  </a:lnTo>
                  <a:lnTo>
                    <a:pt x="0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0" name="Freeform 115"/>
            <p:cNvSpPr>
              <a:spLocks/>
            </p:cNvSpPr>
            <p:nvPr/>
          </p:nvSpPr>
          <p:spPr bwMode="gray">
            <a:xfrm>
              <a:off x="6312303" y="4262584"/>
              <a:ext cx="650484" cy="452213"/>
            </a:xfrm>
            <a:custGeom>
              <a:avLst/>
              <a:gdLst>
                <a:gd name="T0" fmla="*/ 6 w 268"/>
                <a:gd name="T1" fmla="*/ 2 h 184"/>
                <a:gd name="T2" fmla="*/ 22 w 268"/>
                <a:gd name="T3" fmla="*/ 4 h 184"/>
                <a:gd name="T4" fmla="*/ 40 w 268"/>
                <a:gd name="T5" fmla="*/ 24 h 184"/>
                <a:gd name="T6" fmla="*/ 54 w 268"/>
                <a:gd name="T7" fmla="*/ 44 h 184"/>
                <a:gd name="T8" fmla="*/ 74 w 268"/>
                <a:gd name="T9" fmla="*/ 62 h 184"/>
                <a:gd name="T10" fmla="*/ 102 w 268"/>
                <a:gd name="T11" fmla="*/ 84 h 184"/>
                <a:gd name="T12" fmla="*/ 108 w 268"/>
                <a:gd name="T13" fmla="*/ 104 h 184"/>
                <a:gd name="T14" fmla="*/ 106 w 268"/>
                <a:gd name="T15" fmla="*/ 120 h 184"/>
                <a:gd name="T16" fmla="*/ 102 w 268"/>
                <a:gd name="T17" fmla="*/ 124 h 184"/>
                <a:gd name="T18" fmla="*/ 100 w 268"/>
                <a:gd name="T19" fmla="*/ 130 h 184"/>
                <a:gd name="T20" fmla="*/ 102 w 268"/>
                <a:gd name="T21" fmla="*/ 134 h 184"/>
                <a:gd name="T22" fmla="*/ 114 w 268"/>
                <a:gd name="T23" fmla="*/ 140 h 184"/>
                <a:gd name="T24" fmla="*/ 144 w 268"/>
                <a:gd name="T25" fmla="*/ 140 h 184"/>
                <a:gd name="T26" fmla="*/ 164 w 268"/>
                <a:gd name="T27" fmla="*/ 148 h 184"/>
                <a:gd name="T28" fmla="*/ 176 w 268"/>
                <a:gd name="T29" fmla="*/ 156 h 184"/>
                <a:gd name="T30" fmla="*/ 190 w 268"/>
                <a:gd name="T31" fmla="*/ 164 h 184"/>
                <a:gd name="T32" fmla="*/ 218 w 268"/>
                <a:gd name="T33" fmla="*/ 164 h 184"/>
                <a:gd name="T34" fmla="*/ 240 w 268"/>
                <a:gd name="T35" fmla="*/ 162 h 184"/>
                <a:gd name="T36" fmla="*/ 260 w 268"/>
                <a:gd name="T37" fmla="*/ 164 h 184"/>
                <a:gd name="T38" fmla="*/ 268 w 268"/>
                <a:gd name="T39" fmla="*/ 176 h 184"/>
                <a:gd name="T40" fmla="*/ 250 w 268"/>
                <a:gd name="T41" fmla="*/ 184 h 184"/>
                <a:gd name="T42" fmla="*/ 222 w 268"/>
                <a:gd name="T43" fmla="*/ 184 h 184"/>
                <a:gd name="T44" fmla="*/ 198 w 268"/>
                <a:gd name="T45" fmla="*/ 182 h 184"/>
                <a:gd name="T46" fmla="*/ 176 w 268"/>
                <a:gd name="T47" fmla="*/ 174 h 184"/>
                <a:gd name="T48" fmla="*/ 148 w 268"/>
                <a:gd name="T49" fmla="*/ 162 h 184"/>
                <a:gd name="T50" fmla="*/ 114 w 268"/>
                <a:gd name="T51" fmla="*/ 158 h 184"/>
                <a:gd name="T52" fmla="*/ 86 w 268"/>
                <a:gd name="T53" fmla="*/ 146 h 184"/>
                <a:gd name="T54" fmla="*/ 84 w 268"/>
                <a:gd name="T55" fmla="*/ 136 h 184"/>
                <a:gd name="T56" fmla="*/ 82 w 268"/>
                <a:gd name="T57" fmla="*/ 128 h 184"/>
                <a:gd name="T58" fmla="*/ 78 w 268"/>
                <a:gd name="T59" fmla="*/ 120 h 184"/>
                <a:gd name="T60" fmla="*/ 70 w 268"/>
                <a:gd name="T61" fmla="*/ 116 h 184"/>
                <a:gd name="T62" fmla="*/ 56 w 268"/>
                <a:gd name="T63" fmla="*/ 96 h 184"/>
                <a:gd name="T64" fmla="*/ 38 w 268"/>
                <a:gd name="T65" fmla="*/ 66 h 184"/>
                <a:gd name="T66" fmla="*/ 18 w 268"/>
                <a:gd name="T67" fmla="*/ 40 h 184"/>
                <a:gd name="T68" fmla="*/ 4 w 268"/>
                <a:gd name="T69" fmla="*/ 16 h 184"/>
                <a:gd name="T70" fmla="*/ 12 w 268"/>
                <a:gd name="T71" fmla="*/ 8 h 184"/>
                <a:gd name="T72" fmla="*/ 16 w 268"/>
                <a:gd name="T73" fmla="*/ 6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68" h="184">
                  <a:moveTo>
                    <a:pt x="0" y="12"/>
                  </a:moveTo>
                  <a:lnTo>
                    <a:pt x="6" y="2"/>
                  </a:lnTo>
                  <a:lnTo>
                    <a:pt x="14" y="0"/>
                  </a:lnTo>
                  <a:lnTo>
                    <a:pt x="22" y="4"/>
                  </a:lnTo>
                  <a:lnTo>
                    <a:pt x="30" y="12"/>
                  </a:lnTo>
                  <a:lnTo>
                    <a:pt x="40" y="24"/>
                  </a:lnTo>
                  <a:lnTo>
                    <a:pt x="46" y="36"/>
                  </a:lnTo>
                  <a:lnTo>
                    <a:pt x="54" y="44"/>
                  </a:lnTo>
                  <a:lnTo>
                    <a:pt x="58" y="50"/>
                  </a:lnTo>
                  <a:lnTo>
                    <a:pt x="74" y="62"/>
                  </a:lnTo>
                  <a:lnTo>
                    <a:pt x="92" y="74"/>
                  </a:lnTo>
                  <a:lnTo>
                    <a:pt x="102" y="84"/>
                  </a:lnTo>
                  <a:lnTo>
                    <a:pt x="106" y="94"/>
                  </a:lnTo>
                  <a:lnTo>
                    <a:pt x="108" y="104"/>
                  </a:lnTo>
                  <a:lnTo>
                    <a:pt x="108" y="116"/>
                  </a:lnTo>
                  <a:lnTo>
                    <a:pt x="106" y="120"/>
                  </a:lnTo>
                  <a:lnTo>
                    <a:pt x="104" y="122"/>
                  </a:lnTo>
                  <a:lnTo>
                    <a:pt x="102" y="124"/>
                  </a:lnTo>
                  <a:lnTo>
                    <a:pt x="102" y="128"/>
                  </a:lnTo>
                  <a:lnTo>
                    <a:pt x="100" y="130"/>
                  </a:lnTo>
                  <a:lnTo>
                    <a:pt x="100" y="132"/>
                  </a:lnTo>
                  <a:lnTo>
                    <a:pt x="102" y="134"/>
                  </a:lnTo>
                  <a:lnTo>
                    <a:pt x="106" y="138"/>
                  </a:lnTo>
                  <a:lnTo>
                    <a:pt x="114" y="140"/>
                  </a:lnTo>
                  <a:lnTo>
                    <a:pt x="128" y="140"/>
                  </a:lnTo>
                  <a:lnTo>
                    <a:pt x="144" y="140"/>
                  </a:lnTo>
                  <a:lnTo>
                    <a:pt x="158" y="144"/>
                  </a:lnTo>
                  <a:lnTo>
                    <a:pt x="164" y="148"/>
                  </a:lnTo>
                  <a:lnTo>
                    <a:pt x="170" y="152"/>
                  </a:lnTo>
                  <a:lnTo>
                    <a:pt x="176" y="156"/>
                  </a:lnTo>
                  <a:lnTo>
                    <a:pt x="182" y="160"/>
                  </a:lnTo>
                  <a:lnTo>
                    <a:pt x="190" y="164"/>
                  </a:lnTo>
                  <a:lnTo>
                    <a:pt x="204" y="166"/>
                  </a:lnTo>
                  <a:lnTo>
                    <a:pt x="218" y="164"/>
                  </a:lnTo>
                  <a:lnTo>
                    <a:pt x="232" y="162"/>
                  </a:lnTo>
                  <a:lnTo>
                    <a:pt x="240" y="162"/>
                  </a:lnTo>
                  <a:lnTo>
                    <a:pt x="250" y="162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68" y="176"/>
                  </a:lnTo>
                  <a:lnTo>
                    <a:pt x="262" y="180"/>
                  </a:lnTo>
                  <a:lnTo>
                    <a:pt x="250" y="184"/>
                  </a:lnTo>
                  <a:lnTo>
                    <a:pt x="236" y="184"/>
                  </a:lnTo>
                  <a:lnTo>
                    <a:pt x="222" y="184"/>
                  </a:lnTo>
                  <a:lnTo>
                    <a:pt x="212" y="184"/>
                  </a:lnTo>
                  <a:lnTo>
                    <a:pt x="198" y="182"/>
                  </a:lnTo>
                  <a:lnTo>
                    <a:pt x="186" y="180"/>
                  </a:lnTo>
                  <a:lnTo>
                    <a:pt x="176" y="174"/>
                  </a:lnTo>
                  <a:lnTo>
                    <a:pt x="162" y="166"/>
                  </a:lnTo>
                  <a:lnTo>
                    <a:pt x="148" y="162"/>
                  </a:lnTo>
                  <a:lnTo>
                    <a:pt x="132" y="160"/>
                  </a:lnTo>
                  <a:lnTo>
                    <a:pt x="114" y="158"/>
                  </a:lnTo>
                  <a:lnTo>
                    <a:pt x="98" y="154"/>
                  </a:lnTo>
                  <a:lnTo>
                    <a:pt x="86" y="146"/>
                  </a:lnTo>
                  <a:lnTo>
                    <a:pt x="84" y="142"/>
                  </a:lnTo>
                  <a:lnTo>
                    <a:pt x="84" y="136"/>
                  </a:lnTo>
                  <a:lnTo>
                    <a:pt x="82" y="132"/>
                  </a:lnTo>
                  <a:lnTo>
                    <a:pt x="82" y="128"/>
                  </a:lnTo>
                  <a:lnTo>
                    <a:pt x="80" y="124"/>
                  </a:lnTo>
                  <a:lnTo>
                    <a:pt x="78" y="120"/>
                  </a:lnTo>
                  <a:lnTo>
                    <a:pt x="74" y="118"/>
                  </a:lnTo>
                  <a:lnTo>
                    <a:pt x="70" y="116"/>
                  </a:lnTo>
                  <a:lnTo>
                    <a:pt x="66" y="114"/>
                  </a:lnTo>
                  <a:lnTo>
                    <a:pt x="56" y="96"/>
                  </a:lnTo>
                  <a:lnTo>
                    <a:pt x="46" y="76"/>
                  </a:lnTo>
                  <a:lnTo>
                    <a:pt x="38" y="66"/>
                  </a:lnTo>
                  <a:lnTo>
                    <a:pt x="28" y="54"/>
                  </a:lnTo>
                  <a:lnTo>
                    <a:pt x="18" y="40"/>
                  </a:lnTo>
                  <a:lnTo>
                    <a:pt x="8" y="28"/>
                  </a:lnTo>
                  <a:lnTo>
                    <a:pt x="4" y="16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4" y="6"/>
                  </a:lnTo>
                  <a:lnTo>
                    <a:pt x="16" y="6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1" name="Freeform 116"/>
            <p:cNvSpPr>
              <a:spLocks/>
            </p:cNvSpPr>
            <p:nvPr/>
          </p:nvSpPr>
          <p:spPr bwMode="gray">
            <a:xfrm>
              <a:off x="6729421" y="4364466"/>
              <a:ext cx="814024" cy="1303016"/>
            </a:xfrm>
            <a:custGeom>
              <a:avLst/>
              <a:gdLst>
                <a:gd name="T0" fmla="*/ 268 w 336"/>
                <a:gd name="T1" fmla="*/ 126 h 530"/>
                <a:gd name="T2" fmla="*/ 236 w 336"/>
                <a:gd name="T3" fmla="*/ 164 h 530"/>
                <a:gd name="T4" fmla="*/ 218 w 336"/>
                <a:gd name="T5" fmla="*/ 228 h 530"/>
                <a:gd name="T6" fmla="*/ 184 w 336"/>
                <a:gd name="T7" fmla="*/ 180 h 530"/>
                <a:gd name="T8" fmla="*/ 190 w 336"/>
                <a:gd name="T9" fmla="*/ 166 h 530"/>
                <a:gd name="T10" fmla="*/ 148 w 336"/>
                <a:gd name="T11" fmla="*/ 160 h 530"/>
                <a:gd name="T12" fmla="*/ 134 w 336"/>
                <a:gd name="T13" fmla="*/ 174 h 530"/>
                <a:gd name="T14" fmla="*/ 118 w 336"/>
                <a:gd name="T15" fmla="*/ 186 h 530"/>
                <a:gd name="T16" fmla="*/ 142 w 336"/>
                <a:gd name="T17" fmla="*/ 208 h 530"/>
                <a:gd name="T18" fmla="*/ 110 w 336"/>
                <a:gd name="T19" fmla="*/ 190 h 530"/>
                <a:gd name="T20" fmla="*/ 76 w 336"/>
                <a:gd name="T21" fmla="*/ 210 h 530"/>
                <a:gd name="T22" fmla="*/ 52 w 336"/>
                <a:gd name="T23" fmla="*/ 236 h 530"/>
                <a:gd name="T24" fmla="*/ 28 w 336"/>
                <a:gd name="T25" fmla="*/ 258 h 530"/>
                <a:gd name="T26" fmla="*/ 14 w 336"/>
                <a:gd name="T27" fmla="*/ 296 h 530"/>
                <a:gd name="T28" fmla="*/ 4 w 336"/>
                <a:gd name="T29" fmla="*/ 334 h 530"/>
                <a:gd name="T30" fmla="*/ 10 w 336"/>
                <a:gd name="T31" fmla="*/ 392 h 530"/>
                <a:gd name="T32" fmla="*/ 22 w 336"/>
                <a:gd name="T33" fmla="*/ 414 h 530"/>
                <a:gd name="T34" fmla="*/ 34 w 336"/>
                <a:gd name="T35" fmla="*/ 400 h 530"/>
                <a:gd name="T36" fmla="*/ 72 w 336"/>
                <a:gd name="T37" fmla="*/ 402 h 530"/>
                <a:gd name="T38" fmla="*/ 98 w 336"/>
                <a:gd name="T39" fmla="*/ 384 h 530"/>
                <a:gd name="T40" fmla="*/ 140 w 336"/>
                <a:gd name="T41" fmla="*/ 372 h 530"/>
                <a:gd name="T42" fmla="*/ 182 w 336"/>
                <a:gd name="T43" fmla="*/ 408 h 530"/>
                <a:gd name="T44" fmla="*/ 202 w 336"/>
                <a:gd name="T45" fmla="*/ 402 h 530"/>
                <a:gd name="T46" fmla="*/ 236 w 336"/>
                <a:gd name="T47" fmla="*/ 454 h 530"/>
                <a:gd name="T48" fmla="*/ 272 w 336"/>
                <a:gd name="T49" fmla="*/ 470 h 530"/>
                <a:gd name="T50" fmla="*/ 262 w 336"/>
                <a:gd name="T51" fmla="*/ 502 h 530"/>
                <a:gd name="T52" fmla="*/ 286 w 336"/>
                <a:gd name="T53" fmla="*/ 526 h 530"/>
                <a:gd name="T54" fmla="*/ 286 w 336"/>
                <a:gd name="T55" fmla="*/ 496 h 530"/>
                <a:gd name="T56" fmla="*/ 270 w 336"/>
                <a:gd name="T57" fmla="*/ 486 h 530"/>
                <a:gd name="T58" fmla="*/ 268 w 336"/>
                <a:gd name="T59" fmla="*/ 468 h 530"/>
                <a:gd name="T60" fmla="*/ 280 w 336"/>
                <a:gd name="T61" fmla="*/ 462 h 530"/>
                <a:gd name="T62" fmla="*/ 298 w 336"/>
                <a:gd name="T63" fmla="*/ 450 h 530"/>
                <a:gd name="T64" fmla="*/ 308 w 336"/>
                <a:gd name="T65" fmla="*/ 428 h 530"/>
                <a:gd name="T66" fmla="*/ 306 w 336"/>
                <a:gd name="T67" fmla="*/ 404 h 530"/>
                <a:gd name="T68" fmla="*/ 324 w 336"/>
                <a:gd name="T69" fmla="*/ 384 h 530"/>
                <a:gd name="T70" fmla="*/ 316 w 336"/>
                <a:gd name="T71" fmla="*/ 298 h 530"/>
                <a:gd name="T72" fmla="*/ 278 w 336"/>
                <a:gd name="T73" fmla="*/ 236 h 530"/>
                <a:gd name="T74" fmla="*/ 258 w 336"/>
                <a:gd name="T75" fmla="*/ 168 h 530"/>
                <a:gd name="T76" fmla="*/ 194 w 336"/>
                <a:gd name="T77" fmla="*/ 132 h 530"/>
                <a:gd name="T78" fmla="*/ 198 w 336"/>
                <a:gd name="T79" fmla="*/ 90 h 530"/>
                <a:gd name="T80" fmla="*/ 162 w 336"/>
                <a:gd name="T81" fmla="*/ 64 h 530"/>
                <a:gd name="T82" fmla="*/ 132 w 336"/>
                <a:gd name="T83" fmla="*/ 36 h 530"/>
                <a:gd name="T84" fmla="*/ 116 w 336"/>
                <a:gd name="T85" fmla="*/ 0 h 530"/>
                <a:gd name="T86" fmla="*/ 142 w 336"/>
                <a:gd name="T87" fmla="*/ 18 h 530"/>
                <a:gd name="T88" fmla="*/ 152 w 336"/>
                <a:gd name="T89" fmla="*/ 26 h 530"/>
                <a:gd name="T90" fmla="*/ 162 w 336"/>
                <a:gd name="T91" fmla="*/ 28 h 530"/>
                <a:gd name="T92" fmla="*/ 176 w 336"/>
                <a:gd name="T93" fmla="*/ 36 h 530"/>
                <a:gd name="T94" fmla="*/ 178 w 336"/>
                <a:gd name="T95" fmla="*/ 48 h 530"/>
                <a:gd name="T96" fmla="*/ 184 w 336"/>
                <a:gd name="T97" fmla="*/ 66 h 530"/>
                <a:gd name="T98" fmla="*/ 200 w 336"/>
                <a:gd name="T99" fmla="*/ 70 h 530"/>
                <a:gd name="T100" fmla="*/ 206 w 336"/>
                <a:gd name="T101" fmla="*/ 48 h 530"/>
                <a:gd name="T102" fmla="*/ 228 w 336"/>
                <a:gd name="T103" fmla="*/ 54 h 530"/>
                <a:gd name="T104" fmla="*/ 260 w 336"/>
                <a:gd name="T105" fmla="*/ 80 h 530"/>
                <a:gd name="T106" fmla="*/ 270 w 336"/>
                <a:gd name="T107" fmla="*/ 98 h 530"/>
                <a:gd name="T108" fmla="*/ 290 w 336"/>
                <a:gd name="T109" fmla="*/ 116 h 530"/>
                <a:gd name="T110" fmla="*/ 302 w 336"/>
                <a:gd name="T111" fmla="*/ 152 h 530"/>
                <a:gd name="T112" fmla="*/ 296 w 336"/>
                <a:gd name="T113" fmla="*/ 15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530">
                  <a:moveTo>
                    <a:pt x="300" y="138"/>
                  </a:moveTo>
                  <a:lnTo>
                    <a:pt x="288" y="136"/>
                  </a:lnTo>
                  <a:lnTo>
                    <a:pt x="278" y="132"/>
                  </a:lnTo>
                  <a:lnTo>
                    <a:pt x="268" y="126"/>
                  </a:lnTo>
                  <a:lnTo>
                    <a:pt x="260" y="124"/>
                  </a:lnTo>
                  <a:lnTo>
                    <a:pt x="252" y="128"/>
                  </a:lnTo>
                  <a:lnTo>
                    <a:pt x="244" y="142"/>
                  </a:lnTo>
                  <a:lnTo>
                    <a:pt x="236" y="164"/>
                  </a:lnTo>
                  <a:lnTo>
                    <a:pt x="234" y="188"/>
                  </a:lnTo>
                  <a:lnTo>
                    <a:pt x="234" y="210"/>
                  </a:lnTo>
                  <a:lnTo>
                    <a:pt x="236" y="234"/>
                  </a:lnTo>
                  <a:lnTo>
                    <a:pt x="218" y="228"/>
                  </a:lnTo>
                  <a:lnTo>
                    <a:pt x="202" y="216"/>
                  </a:lnTo>
                  <a:lnTo>
                    <a:pt x="190" y="200"/>
                  </a:lnTo>
                  <a:lnTo>
                    <a:pt x="184" y="182"/>
                  </a:lnTo>
                  <a:lnTo>
                    <a:pt x="184" y="180"/>
                  </a:lnTo>
                  <a:lnTo>
                    <a:pt x="186" y="176"/>
                  </a:lnTo>
                  <a:lnTo>
                    <a:pt x="190" y="172"/>
                  </a:lnTo>
                  <a:lnTo>
                    <a:pt x="190" y="170"/>
                  </a:lnTo>
                  <a:lnTo>
                    <a:pt x="190" y="166"/>
                  </a:lnTo>
                  <a:lnTo>
                    <a:pt x="184" y="158"/>
                  </a:lnTo>
                  <a:lnTo>
                    <a:pt x="172" y="156"/>
                  </a:lnTo>
                  <a:lnTo>
                    <a:pt x="158" y="156"/>
                  </a:lnTo>
                  <a:lnTo>
                    <a:pt x="148" y="160"/>
                  </a:lnTo>
                  <a:lnTo>
                    <a:pt x="142" y="162"/>
                  </a:lnTo>
                  <a:lnTo>
                    <a:pt x="140" y="166"/>
                  </a:lnTo>
                  <a:lnTo>
                    <a:pt x="136" y="170"/>
                  </a:lnTo>
                  <a:lnTo>
                    <a:pt x="134" y="174"/>
                  </a:lnTo>
                  <a:lnTo>
                    <a:pt x="132" y="178"/>
                  </a:lnTo>
                  <a:lnTo>
                    <a:pt x="128" y="182"/>
                  </a:lnTo>
                  <a:lnTo>
                    <a:pt x="124" y="184"/>
                  </a:lnTo>
                  <a:lnTo>
                    <a:pt x="118" y="186"/>
                  </a:lnTo>
                  <a:lnTo>
                    <a:pt x="132" y="190"/>
                  </a:lnTo>
                  <a:lnTo>
                    <a:pt x="144" y="194"/>
                  </a:lnTo>
                  <a:lnTo>
                    <a:pt x="154" y="202"/>
                  </a:lnTo>
                  <a:lnTo>
                    <a:pt x="142" y="208"/>
                  </a:lnTo>
                  <a:lnTo>
                    <a:pt x="132" y="206"/>
                  </a:lnTo>
                  <a:lnTo>
                    <a:pt x="124" y="202"/>
                  </a:lnTo>
                  <a:lnTo>
                    <a:pt x="118" y="196"/>
                  </a:lnTo>
                  <a:lnTo>
                    <a:pt x="110" y="190"/>
                  </a:lnTo>
                  <a:lnTo>
                    <a:pt x="100" y="188"/>
                  </a:lnTo>
                  <a:lnTo>
                    <a:pt x="88" y="192"/>
                  </a:lnTo>
                  <a:lnTo>
                    <a:pt x="82" y="200"/>
                  </a:lnTo>
                  <a:lnTo>
                    <a:pt x="76" y="210"/>
                  </a:lnTo>
                  <a:lnTo>
                    <a:pt x="70" y="220"/>
                  </a:lnTo>
                  <a:lnTo>
                    <a:pt x="60" y="228"/>
                  </a:lnTo>
                  <a:lnTo>
                    <a:pt x="48" y="230"/>
                  </a:lnTo>
                  <a:lnTo>
                    <a:pt x="52" y="236"/>
                  </a:lnTo>
                  <a:lnTo>
                    <a:pt x="54" y="242"/>
                  </a:lnTo>
                  <a:lnTo>
                    <a:pt x="56" y="250"/>
                  </a:lnTo>
                  <a:lnTo>
                    <a:pt x="42" y="254"/>
                  </a:lnTo>
                  <a:lnTo>
                    <a:pt x="28" y="258"/>
                  </a:lnTo>
                  <a:lnTo>
                    <a:pt x="18" y="262"/>
                  </a:lnTo>
                  <a:lnTo>
                    <a:pt x="12" y="270"/>
                  </a:lnTo>
                  <a:lnTo>
                    <a:pt x="10" y="280"/>
                  </a:lnTo>
                  <a:lnTo>
                    <a:pt x="14" y="296"/>
                  </a:lnTo>
                  <a:lnTo>
                    <a:pt x="4" y="300"/>
                  </a:lnTo>
                  <a:lnTo>
                    <a:pt x="0" y="310"/>
                  </a:lnTo>
                  <a:lnTo>
                    <a:pt x="0" y="322"/>
                  </a:lnTo>
                  <a:lnTo>
                    <a:pt x="4" y="334"/>
                  </a:lnTo>
                  <a:lnTo>
                    <a:pt x="6" y="346"/>
                  </a:lnTo>
                  <a:lnTo>
                    <a:pt x="8" y="356"/>
                  </a:lnTo>
                  <a:lnTo>
                    <a:pt x="8" y="372"/>
                  </a:lnTo>
                  <a:lnTo>
                    <a:pt x="10" y="392"/>
                  </a:lnTo>
                  <a:lnTo>
                    <a:pt x="12" y="406"/>
                  </a:lnTo>
                  <a:lnTo>
                    <a:pt x="12" y="414"/>
                  </a:lnTo>
                  <a:lnTo>
                    <a:pt x="18" y="414"/>
                  </a:lnTo>
                  <a:lnTo>
                    <a:pt x="22" y="414"/>
                  </a:lnTo>
                  <a:lnTo>
                    <a:pt x="24" y="410"/>
                  </a:lnTo>
                  <a:lnTo>
                    <a:pt x="28" y="408"/>
                  </a:lnTo>
                  <a:lnTo>
                    <a:pt x="32" y="404"/>
                  </a:lnTo>
                  <a:lnTo>
                    <a:pt x="34" y="400"/>
                  </a:lnTo>
                  <a:lnTo>
                    <a:pt x="38" y="398"/>
                  </a:lnTo>
                  <a:lnTo>
                    <a:pt x="50" y="398"/>
                  </a:lnTo>
                  <a:lnTo>
                    <a:pt x="60" y="400"/>
                  </a:lnTo>
                  <a:lnTo>
                    <a:pt x="72" y="402"/>
                  </a:lnTo>
                  <a:lnTo>
                    <a:pt x="86" y="396"/>
                  </a:lnTo>
                  <a:lnTo>
                    <a:pt x="90" y="392"/>
                  </a:lnTo>
                  <a:lnTo>
                    <a:pt x="94" y="388"/>
                  </a:lnTo>
                  <a:lnTo>
                    <a:pt x="98" y="384"/>
                  </a:lnTo>
                  <a:lnTo>
                    <a:pt x="102" y="378"/>
                  </a:lnTo>
                  <a:lnTo>
                    <a:pt x="108" y="374"/>
                  </a:lnTo>
                  <a:lnTo>
                    <a:pt x="124" y="372"/>
                  </a:lnTo>
                  <a:lnTo>
                    <a:pt x="140" y="372"/>
                  </a:lnTo>
                  <a:lnTo>
                    <a:pt x="156" y="372"/>
                  </a:lnTo>
                  <a:lnTo>
                    <a:pt x="164" y="388"/>
                  </a:lnTo>
                  <a:lnTo>
                    <a:pt x="174" y="396"/>
                  </a:lnTo>
                  <a:lnTo>
                    <a:pt x="182" y="408"/>
                  </a:lnTo>
                  <a:lnTo>
                    <a:pt x="188" y="400"/>
                  </a:lnTo>
                  <a:lnTo>
                    <a:pt x="194" y="392"/>
                  </a:lnTo>
                  <a:lnTo>
                    <a:pt x="200" y="384"/>
                  </a:lnTo>
                  <a:lnTo>
                    <a:pt x="202" y="402"/>
                  </a:lnTo>
                  <a:lnTo>
                    <a:pt x="200" y="418"/>
                  </a:lnTo>
                  <a:lnTo>
                    <a:pt x="210" y="428"/>
                  </a:lnTo>
                  <a:lnTo>
                    <a:pt x="224" y="440"/>
                  </a:lnTo>
                  <a:lnTo>
                    <a:pt x="236" y="454"/>
                  </a:lnTo>
                  <a:lnTo>
                    <a:pt x="248" y="464"/>
                  </a:lnTo>
                  <a:lnTo>
                    <a:pt x="260" y="468"/>
                  </a:lnTo>
                  <a:lnTo>
                    <a:pt x="272" y="462"/>
                  </a:lnTo>
                  <a:lnTo>
                    <a:pt x="272" y="470"/>
                  </a:lnTo>
                  <a:lnTo>
                    <a:pt x="268" y="478"/>
                  </a:lnTo>
                  <a:lnTo>
                    <a:pt x="262" y="486"/>
                  </a:lnTo>
                  <a:lnTo>
                    <a:pt x="258" y="496"/>
                  </a:lnTo>
                  <a:lnTo>
                    <a:pt x="262" y="502"/>
                  </a:lnTo>
                  <a:lnTo>
                    <a:pt x="266" y="512"/>
                  </a:lnTo>
                  <a:lnTo>
                    <a:pt x="274" y="522"/>
                  </a:lnTo>
                  <a:lnTo>
                    <a:pt x="278" y="530"/>
                  </a:lnTo>
                  <a:lnTo>
                    <a:pt x="286" y="526"/>
                  </a:lnTo>
                  <a:lnTo>
                    <a:pt x="290" y="516"/>
                  </a:lnTo>
                  <a:lnTo>
                    <a:pt x="292" y="506"/>
                  </a:lnTo>
                  <a:lnTo>
                    <a:pt x="292" y="496"/>
                  </a:lnTo>
                  <a:lnTo>
                    <a:pt x="286" y="496"/>
                  </a:lnTo>
                  <a:lnTo>
                    <a:pt x="280" y="496"/>
                  </a:lnTo>
                  <a:lnTo>
                    <a:pt x="276" y="494"/>
                  </a:lnTo>
                  <a:lnTo>
                    <a:pt x="272" y="490"/>
                  </a:lnTo>
                  <a:lnTo>
                    <a:pt x="270" y="486"/>
                  </a:lnTo>
                  <a:lnTo>
                    <a:pt x="268" y="480"/>
                  </a:lnTo>
                  <a:lnTo>
                    <a:pt x="266" y="474"/>
                  </a:lnTo>
                  <a:lnTo>
                    <a:pt x="268" y="470"/>
                  </a:lnTo>
                  <a:lnTo>
                    <a:pt x="268" y="468"/>
                  </a:lnTo>
                  <a:lnTo>
                    <a:pt x="270" y="466"/>
                  </a:lnTo>
                  <a:lnTo>
                    <a:pt x="274" y="464"/>
                  </a:lnTo>
                  <a:lnTo>
                    <a:pt x="276" y="464"/>
                  </a:lnTo>
                  <a:lnTo>
                    <a:pt x="280" y="462"/>
                  </a:lnTo>
                  <a:lnTo>
                    <a:pt x="284" y="460"/>
                  </a:lnTo>
                  <a:lnTo>
                    <a:pt x="290" y="456"/>
                  </a:lnTo>
                  <a:lnTo>
                    <a:pt x="294" y="452"/>
                  </a:lnTo>
                  <a:lnTo>
                    <a:pt x="298" y="450"/>
                  </a:lnTo>
                  <a:lnTo>
                    <a:pt x="302" y="446"/>
                  </a:lnTo>
                  <a:lnTo>
                    <a:pt x="306" y="440"/>
                  </a:lnTo>
                  <a:lnTo>
                    <a:pt x="308" y="432"/>
                  </a:lnTo>
                  <a:lnTo>
                    <a:pt x="308" y="428"/>
                  </a:lnTo>
                  <a:lnTo>
                    <a:pt x="308" y="422"/>
                  </a:lnTo>
                  <a:lnTo>
                    <a:pt x="306" y="416"/>
                  </a:lnTo>
                  <a:lnTo>
                    <a:pt x="306" y="410"/>
                  </a:lnTo>
                  <a:lnTo>
                    <a:pt x="306" y="404"/>
                  </a:lnTo>
                  <a:lnTo>
                    <a:pt x="310" y="398"/>
                  </a:lnTo>
                  <a:lnTo>
                    <a:pt x="314" y="394"/>
                  </a:lnTo>
                  <a:lnTo>
                    <a:pt x="320" y="390"/>
                  </a:lnTo>
                  <a:lnTo>
                    <a:pt x="324" y="384"/>
                  </a:lnTo>
                  <a:lnTo>
                    <a:pt x="336" y="362"/>
                  </a:lnTo>
                  <a:lnTo>
                    <a:pt x="336" y="340"/>
                  </a:lnTo>
                  <a:lnTo>
                    <a:pt x="328" y="318"/>
                  </a:lnTo>
                  <a:lnTo>
                    <a:pt x="316" y="298"/>
                  </a:lnTo>
                  <a:lnTo>
                    <a:pt x="300" y="278"/>
                  </a:lnTo>
                  <a:lnTo>
                    <a:pt x="288" y="262"/>
                  </a:lnTo>
                  <a:lnTo>
                    <a:pt x="280" y="250"/>
                  </a:lnTo>
                  <a:lnTo>
                    <a:pt x="278" y="236"/>
                  </a:lnTo>
                  <a:lnTo>
                    <a:pt x="276" y="220"/>
                  </a:lnTo>
                  <a:lnTo>
                    <a:pt x="274" y="200"/>
                  </a:lnTo>
                  <a:lnTo>
                    <a:pt x="268" y="182"/>
                  </a:lnTo>
                  <a:lnTo>
                    <a:pt x="258" y="168"/>
                  </a:lnTo>
                  <a:lnTo>
                    <a:pt x="242" y="156"/>
                  </a:lnTo>
                  <a:lnTo>
                    <a:pt x="226" y="150"/>
                  </a:lnTo>
                  <a:lnTo>
                    <a:pt x="208" y="142"/>
                  </a:lnTo>
                  <a:lnTo>
                    <a:pt x="194" y="132"/>
                  </a:lnTo>
                  <a:lnTo>
                    <a:pt x="188" y="120"/>
                  </a:lnTo>
                  <a:lnTo>
                    <a:pt x="190" y="110"/>
                  </a:lnTo>
                  <a:lnTo>
                    <a:pt x="194" y="100"/>
                  </a:lnTo>
                  <a:lnTo>
                    <a:pt x="198" y="90"/>
                  </a:lnTo>
                  <a:lnTo>
                    <a:pt x="198" y="80"/>
                  </a:lnTo>
                  <a:lnTo>
                    <a:pt x="190" y="76"/>
                  </a:lnTo>
                  <a:lnTo>
                    <a:pt x="178" y="70"/>
                  </a:lnTo>
                  <a:lnTo>
                    <a:pt x="162" y="64"/>
                  </a:lnTo>
                  <a:lnTo>
                    <a:pt x="150" y="56"/>
                  </a:lnTo>
                  <a:lnTo>
                    <a:pt x="144" y="48"/>
                  </a:lnTo>
                  <a:lnTo>
                    <a:pt x="146" y="40"/>
                  </a:lnTo>
                  <a:lnTo>
                    <a:pt x="132" y="36"/>
                  </a:lnTo>
                  <a:lnTo>
                    <a:pt x="120" y="28"/>
                  </a:lnTo>
                  <a:lnTo>
                    <a:pt x="110" y="18"/>
                  </a:lnTo>
                  <a:lnTo>
                    <a:pt x="104" y="4"/>
                  </a:lnTo>
                  <a:lnTo>
                    <a:pt x="116" y="0"/>
                  </a:lnTo>
                  <a:lnTo>
                    <a:pt x="124" y="0"/>
                  </a:lnTo>
                  <a:lnTo>
                    <a:pt x="130" y="4"/>
                  </a:lnTo>
                  <a:lnTo>
                    <a:pt x="136" y="10"/>
                  </a:lnTo>
                  <a:lnTo>
                    <a:pt x="142" y="18"/>
                  </a:lnTo>
                  <a:lnTo>
                    <a:pt x="146" y="22"/>
                  </a:lnTo>
                  <a:lnTo>
                    <a:pt x="148" y="24"/>
                  </a:lnTo>
                  <a:lnTo>
                    <a:pt x="150" y="26"/>
                  </a:lnTo>
                  <a:lnTo>
                    <a:pt x="152" y="26"/>
                  </a:lnTo>
                  <a:lnTo>
                    <a:pt x="154" y="26"/>
                  </a:lnTo>
                  <a:lnTo>
                    <a:pt x="156" y="26"/>
                  </a:lnTo>
                  <a:lnTo>
                    <a:pt x="158" y="28"/>
                  </a:lnTo>
                  <a:lnTo>
                    <a:pt x="162" y="28"/>
                  </a:lnTo>
                  <a:lnTo>
                    <a:pt x="168" y="30"/>
                  </a:lnTo>
                  <a:lnTo>
                    <a:pt x="172" y="32"/>
                  </a:lnTo>
                  <a:lnTo>
                    <a:pt x="174" y="34"/>
                  </a:lnTo>
                  <a:lnTo>
                    <a:pt x="176" y="36"/>
                  </a:lnTo>
                  <a:lnTo>
                    <a:pt x="176" y="38"/>
                  </a:lnTo>
                  <a:lnTo>
                    <a:pt x="176" y="42"/>
                  </a:lnTo>
                  <a:lnTo>
                    <a:pt x="176" y="44"/>
                  </a:lnTo>
                  <a:lnTo>
                    <a:pt x="178" y="48"/>
                  </a:lnTo>
                  <a:lnTo>
                    <a:pt x="180" y="54"/>
                  </a:lnTo>
                  <a:lnTo>
                    <a:pt x="180" y="58"/>
                  </a:lnTo>
                  <a:lnTo>
                    <a:pt x="182" y="62"/>
                  </a:lnTo>
                  <a:lnTo>
                    <a:pt x="184" y="66"/>
                  </a:lnTo>
                  <a:lnTo>
                    <a:pt x="186" y="68"/>
                  </a:lnTo>
                  <a:lnTo>
                    <a:pt x="190" y="70"/>
                  </a:lnTo>
                  <a:lnTo>
                    <a:pt x="194" y="70"/>
                  </a:lnTo>
                  <a:lnTo>
                    <a:pt x="200" y="70"/>
                  </a:lnTo>
                  <a:lnTo>
                    <a:pt x="200" y="62"/>
                  </a:lnTo>
                  <a:lnTo>
                    <a:pt x="200" y="56"/>
                  </a:lnTo>
                  <a:lnTo>
                    <a:pt x="202" y="50"/>
                  </a:lnTo>
                  <a:lnTo>
                    <a:pt x="206" y="48"/>
                  </a:lnTo>
                  <a:lnTo>
                    <a:pt x="208" y="46"/>
                  </a:lnTo>
                  <a:lnTo>
                    <a:pt x="214" y="48"/>
                  </a:lnTo>
                  <a:lnTo>
                    <a:pt x="220" y="50"/>
                  </a:lnTo>
                  <a:lnTo>
                    <a:pt x="228" y="54"/>
                  </a:lnTo>
                  <a:lnTo>
                    <a:pt x="240" y="62"/>
                  </a:lnTo>
                  <a:lnTo>
                    <a:pt x="250" y="68"/>
                  </a:lnTo>
                  <a:lnTo>
                    <a:pt x="256" y="74"/>
                  </a:lnTo>
                  <a:lnTo>
                    <a:pt x="260" y="80"/>
                  </a:lnTo>
                  <a:lnTo>
                    <a:pt x="262" y="86"/>
                  </a:lnTo>
                  <a:lnTo>
                    <a:pt x="264" y="92"/>
                  </a:lnTo>
                  <a:lnTo>
                    <a:pt x="268" y="96"/>
                  </a:lnTo>
                  <a:lnTo>
                    <a:pt x="270" y="98"/>
                  </a:lnTo>
                  <a:lnTo>
                    <a:pt x="274" y="98"/>
                  </a:lnTo>
                  <a:lnTo>
                    <a:pt x="276" y="100"/>
                  </a:lnTo>
                  <a:lnTo>
                    <a:pt x="280" y="100"/>
                  </a:lnTo>
                  <a:lnTo>
                    <a:pt x="290" y="116"/>
                  </a:lnTo>
                  <a:lnTo>
                    <a:pt x="302" y="132"/>
                  </a:lnTo>
                  <a:lnTo>
                    <a:pt x="316" y="146"/>
                  </a:lnTo>
                  <a:lnTo>
                    <a:pt x="310" y="150"/>
                  </a:lnTo>
                  <a:lnTo>
                    <a:pt x="302" y="152"/>
                  </a:lnTo>
                  <a:lnTo>
                    <a:pt x="294" y="152"/>
                  </a:lnTo>
                  <a:lnTo>
                    <a:pt x="294" y="152"/>
                  </a:lnTo>
                  <a:lnTo>
                    <a:pt x="294" y="152"/>
                  </a:lnTo>
                  <a:lnTo>
                    <a:pt x="296" y="150"/>
                  </a:lnTo>
                  <a:lnTo>
                    <a:pt x="298" y="150"/>
                  </a:lnTo>
                  <a:lnTo>
                    <a:pt x="300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2" name="Freeform 117"/>
            <p:cNvSpPr>
              <a:spLocks/>
            </p:cNvSpPr>
            <p:nvPr/>
          </p:nvSpPr>
          <p:spPr bwMode="gray">
            <a:xfrm>
              <a:off x="6729421" y="4364466"/>
              <a:ext cx="814024" cy="1303016"/>
            </a:xfrm>
            <a:custGeom>
              <a:avLst/>
              <a:gdLst>
                <a:gd name="T0" fmla="*/ 268 w 336"/>
                <a:gd name="T1" fmla="*/ 126 h 530"/>
                <a:gd name="T2" fmla="*/ 236 w 336"/>
                <a:gd name="T3" fmla="*/ 164 h 530"/>
                <a:gd name="T4" fmla="*/ 218 w 336"/>
                <a:gd name="T5" fmla="*/ 228 h 530"/>
                <a:gd name="T6" fmla="*/ 184 w 336"/>
                <a:gd name="T7" fmla="*/ 180 h 530"/>
                <a:gd name="T8" fmla="*/ 190 w 336"/>
                <a:gd name="T9" fmla="*/ 166 h 530"/>
                <a:gd name="T10" fmla="*/ 148 w 336"/>
                <a:gd name="T11" fmla="*/ 160 h 530"/>
                <a:gd name="T12" fmla="*/ 134 w 336"/>
                <a:gd name="T13" fmla="*/ 174 h 530"/>
                <a:gd name="T14" fmla="*/ 118 w 336"/>
                <a:gd name="T15" fmla="*/ 186 h 530"/>
                <a:gd name="T16" fmla="*/ 142 w 336"/>
                <a:gd name="T17" fmla="*/ 208 h 530"/>
                <a:gd name="T18" fmla="*/ 110 w 336"/>
                <a:gd name="T19" fmla="*/ 190 h 530"/>
                <a:gd name="T20" fmla="*/ 76 w 336"/>
                <a:gd name="T21" fmla="*/ 210 h 530"/>
                <a:gd name="T22" fmla="*/ 52 w 336"/>
                <a:gd name="T23" fmla="*/ 236 h 530"/>
                <a:gd name="T24" fmla="*/ 28 w 336"/>
                <a:gd name="T25" fmla="*/ 258 h 530"/>
                <a:gd name="T26" fmla="*/ 14 w 336"/>
                <a:gd name="T27" fmla="*/ 296 h 530"/>
                <a:gd name="T28" fmla="*/ 4 w 336"/>
                <a:gd name="T29" fmla="*/ 334 h 530"/>
                <a:gd name="T30" fmla="*/ 10 w 336"/>
                <a:gd name="T31" fmla="*/ 392 h 530"/>
                <a:gd name="T32" fmla="*/ 22 w 336"/>
                <a:gd name="T33" fmla="*/ 414 h 530"/>
                <a:gd name="T34" fmla="*/ 34 w 336"/>
                <a:gd name="T35" fmla="*/ 400 h 530"/>
                <a:gd name="T36" fmla="*/ 72 w 336"/>
                <a:gd name="T37" fmla="*/ 402 h 530"/>
                <a:gd name="T38" fmla="*/ 98 w 336"/>
                <a:gd name="T39" fmla="*/ 384 h 530"/>
                <a:gd name="T40" fmla="*/ 140 w 336"/>
                <a:gd name="T41" fmla="*/ 372 h 530"/>
                <a:gd name="T42" fmla="*/ 182 w 336"/>
                <a:gd name="T43" fmla="*/ 408 h 530"/>
                <a:gd name="T44" fmla="*/ 202 w 336"/>
                <a:gd name="T45" fmla="*/ 402 h 530"/>
                <a:gd name="T46" fmla="*/ 236 w 336"/>
                <a:gd name="T47" fmla="*/ 454 h 530"/>
                <a:gd name="T48" fmla="*/ 272 w 336"/>
                <a:gd name="T49" fmla="*/ 470 h 530"/>
                <a:gd name="T50" fmla="*/ 262 w 336"/>
                <a:gd name="T51" fmla="*/ 502 h 530"/>
                <a:gd name="T52" fmla="*/ 286 w 336"/>
                <a:gd name="T53" fmla="*/ 526 h 530"/>
                <a:gd name="T54" fmla="*/ 286 w 336"/>
                <a:gd name="T55" fmla="*/ 496 h 530"/>
                <a:gd name="T56" fmla="*/ 270 w 336"/>
                <a:gd name="T57" fmla="*/ 486 h 530"/>
                <a:gd name="T58" fmla="*/ 268 w 336"/>
                <a:gd name="T59" fmla="*/ 468 h 530"/>
                <a:gd name="T60" fmla="*/ 280 w 336"/>
                <a:gd name="T61" fmla="*/ 462 h 530"/>
                <a:gd name="T62" fmla="*/ 298 w 336"/>
                <a:gd name="T63" fmla="*/ 450 h 530"/>
                <a:gd name="T64" fmla="*/ 308 w 336"/>
                <a:gd name="T65" fmla="*/ 428 h 530"/>
                <a:gd name="T66" fmla="*/ 306 w 336"/>
                <a:gd name="T67" fmla="*/ 404 h 530"/>
                <a:gd name="T68" fmla="*/ 324 w 336"/>
                <a:gd name="T69" fmla="*/ 384 h 530"/>
                <a:gd name="T70" fmla="*/ 316 w 336"/>
                <a:gd name="T71" fmla="*/ 298 h 530"/>
                <a:gd name="T72" fmla="*/ 278 w 336"/>
                <a:gd name="T73" fmla="*/ 236 h 530"/>
                <a:gd name="T74" fmla="*/ 258 w 336"/>
                <a:gd name="T75" fmla="*/ 168 h 530"/>
                <a:gd name="T76" fmla="*/ 194 w 336"/>
                <a:gd name="T77" fmla="*/ 132 h 530"/>
                <a:gd name="T78" fmla="*/ 198 w 336"/>
                <a:gd name="T79" fmla="*/ 90 h 530"/>
                <a:gd name="T80" fmla="*/ 162 w 336"/>
                <a:gd name="T81" fmla="*/ 64 h 530"/>
                <a:gd name="T82" fmla="*/ 132 w 336"/>
                <a:gd name="T83" fmla="*/ 36 h 530"/>
                <a:gd name="T84" fmla="*/ 116 w 336"/>
                <a:gd name="T85" fmla="*/ 0 h 530"/>
                <a:gd name="T86" fmla="*/ 142 w 336"/>
                <a:gd name="T87" fmla="*/ 18 h 530"/>
                <a:gd name="T88" fmla="*/ 152 w 336"/>
                <a:gd name="T89" fmla="*/ 26 h 530"/>
                <a:gd name="T90" fmla="*/ 162 w 336"/>
                <a:gd name="T91" fmla="*/ 28 h 530"/>
                <a:gd name="T92" fmla="*/ 176 w 336"/>
                <a:gd name="T93" fmla="*/ 36 h 530"/>
                <a:gd name="T94" fmla="*/ 178 w 336"/>
                <a:gd name="T95" fmla="*/ 48 h 530"/>
                <a:gd name="T96" fmla="*/ 184 w 336"/>
                <a:gd name="T97" fmla="*/ 66 h 530"/>
                <a:gd name="T98" fmla="*/ 200 w 336"/>
                <a:gd name="T99" fmla="*/ 70 h 530"/>
                <a:gd name="T100" fmla="*/ 206 w 336"/>
                <a:gd name="T101" fmla="*/ 48 h 530"/>
                <a:gd name="T102" fmla="*/ 228 w 336"/>
                <a:gd name="T103" fmla="*/ 54 h 530"/>
                <a:gd name="T104" fmla="*/ 260 w 336"/>
                <a:gd name="T105" fmla="*/ 80 h 530"/>
                <a:gd name="T106" fmla="*/ 270 w 336"/>
                <a:gd name="T107" fmla="*/ 98 h 530"/>
                <a:gd name="T108" fmla="*/ 290 w 336"/>
                <a:gd name="T109" fmla="*/ 116 h 530"/>
                <a:gd name="T110" fmla="*/ 302 w 336"/>
                <a:gd name="T111" fmla="*/ 152 h 530"/>
                <a:gd name="T112" fmla="*/ 296 w 336"/>
                <a:gd name="T113" fmla="*/ 15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36" h="530">
                  <a:moveTo>
                    <a:pt x="300" y="138"/>
                  </a:moveTo>
                  <a:lnTo>
                    <a:pt x="288" y="136"/>
                  </a:lnTo>
                  <a:lnTo>
                    <a:pt x="278" y="132"/>
                  </a:lnTo>
                  <a:lnTo>
                    <a:pt x="268" y="126"/>
                  </a:lnTo>
                  <a:lnTo>
                    <a:pt x="260" y="124"/>
                  </a:lnTo>
                  <a:lnTo>
                    <a:pt x="252" y="128"/>
                  </a:lnTo>
                  <a:lnTo>
                    <a:pt x="244" y="142"/>
                  </a:lnTo>
                  <a:lnTo>
                    <a:pt x="236" y="164"/>
                  </a:lnTo>
                  <a:lnTo>
                    <a:pt x="234" y="188"/>
                  </a:lnTo>
                  <a:lnTo>
                    <a:pt x="234" y="210"/>
                  </a:lnTo>
                  <a:lnTo>
                    <a:pt x="236" y="234"/>
                  </a:lnTo>
                  <a:lnTo>
                    <a:pt x="218" y="228"/>
                  </a:lnTo>
                  <a:lnTo>
                    <a:pt x="202" y="216"/>
                  </a:lnTo>
                  <a:lnTo>
                    <a:pt x="190" y="200"/>
                  </a:lnTo>
                  <a:lnTo>
                    <a:pt x="184" y="182"/>
                  </a:lnTo>
                  <a:lnTo>
                    <a:pt x="184" y="180"/>
                  </a:lnTo>
                  <a:lnTo>
                    <a:pt x="186" y="176"/>
                  </a:lnTo>
                  <a:lnTo>
                    <a:pt x="190" y="172"/>
                  </a:lnTo>
                  <a:lnTo>
                    <a:pt x="190" y="170"/>
                  </a:lnTo>
                  <a:lnTo>
                    <a:pt x="190" y="166"/>
                  </a:lnTo>
                  <a:lnTo>
                    <a:pt x="184" y="158"/>
                  </a:lnTo>
                  <a:lnTo>
                    <a:pt x="172" y="156"/>
                  </a:lnTo>
                  <a:lnTo>
                    <a:pt x="158" y="156"/>
                  </a:lnTo>
                  <a:lnTo>
                    <a:pt x="148" y="160"/>
                  </a:lnTo>
                  <a:lnTo>
                    <a:pt x="142" y="162"/>
                  </a:lnTo>
                  <a:lnTo>
                    <a:pt x="140" y="166"/>
                  </a:lnTo>
                  <a:lnTo>
                    <a:pt x="136" y="170"/>
                  </a:lnTo>
                  <a:lnTo>
                    <a:pt x="134" y="174"/>
                  </a:lnTo>
                  <a:lnTo>
                    <a:pt x="132" y="178"/>
                  </a:lnTo>
                  <a:lnTo>
                    <a:pt x="128" y="182"/>
                  </a:lnTo>
                  <a:lnTo>
                    <a:pt x="124" y="184"/>
                  </a:lnTo>
                  <a:lnTo>
                    <a:pt x="118" y="186"/>
                  </a:lnTo>
                  <a:lnTo>
                    <a:pt x="132" y="190"/>
                  </a:lnTo>
                  <a:lnTo>
                    <a:pt x="144" y="194"/>
                  </a:lnTo>
                  <a:lnTo>
                    <a:pt x="154" y="202"/>
                  </a:lnTo>
                  <a:lnTo>
                    <a:pt x="142" y="208"/>
                  </a:lnTo>
                  <a:lnTo>
                    <a:pt x="132" y="206"/>
                  </a:lnTo>
                  <a:lnTo>
                    <a:pt x="124" y="202"/>
                  </a:lnTo>
                  <a:lnTo>
                    <a:pt x="118" y="196"/>
                  </a:lnTo>
                  <a:lnTo>
                    <a:pt x="110" y="190"/>
                  </a:lnTo>
                  <a:lnTo>
                    <a:pt x="100" y="188"/>
                  </a:lnTo>
                  <a:lnTo>
                    <a:pt x="88" y="192"/>
                  </a:lnTo>
                  <a:lnTo>
                    <a:pt x="82" y="200"/>
                  </a:lnTo>
                  <a:lnTo>
                    <a:pt x="76" y="210"/>
                  </a:lnTo>
                  <a:lnTo>
                    <a:pt x="70" y="220"/>
                  </a:lnTo>
                  <a:lnTo>
                    <a:pt x="60" y="228"/>
                  </a:lnTo>
                  <a:lnTo>
                    <a:pt x="48" y="230"/>
                  </a:lnTo>
                  <a:lnTo>
                    <a:pt x="52" y="236"/>
                  </a:lnTo>
                  <a:lnTo>
                    <a:pt x="54" y="242"/>
                  </a:lnTo>
                  <a:lnTo>
                    <a:pt x="56" y="250"/>
                  </a:lnTo>
                  <a:lnTo>
                    <a:pt x="42" y="254"/>
                  </a:lnTo>
                  <a:lnTo>
                    <a:pt x="28" y="258"/>
                  </a:lnTo>
                  <a:lnTo>
                    <a:pt x="18" y="262"/>
                  </a:lnTo>
                  <a:lnTo>
                    <a:pt x="12" y="270"/>
                  </a:lnTo>
                  <a:lnTo>
                    <a:pt x="10" y="280"/>
                  </a:lnTo>
                  <a:lnTo>
                    <a:pt x="14" y="296"/>
                  </a:lnTo>
                  <a:lnTo>
                    <a:pt x="4" y="300"/>
                  </a:lnTo>
                  <a:lnTo>
                    <a:pt x="0" y="310"/>
                  </a:lnTo>
                  <a:lnTo>
                    <a:pt x="0" y="322"/>
                  </a:lnTo>
                  <a:lnTo>
                    <a:pt x="4" y="334"/>
                  </a:lnTo>
                  <a:lnTo>
                    <a:pt x="6" y="346"/>
                  </a:lnTo>
                  <a:lnTo>
                    <a:pt x="8" y="356"/>
                  </a:lnTo>
                  <a:lnTo>
                    <a:pt x="8" y="372"/>
                  </a:lnTo>
                  <a:lnTo>
                    <a:pt x="10" y="392"/>
                  </a:lnTo>
                  <a:lnTo>
                    <a:pt x="12" y="406"/>
                  </a:lnTo>
                  <a:lnTo>
                    <a:pt x="12" y="414"/>
                  </a:lnTo>
                  <a:lnTo>
                    <a:pt x="18" y="414"/>
                  </a:lnTo>
                  <a:lnTo>
                    <a:pt x="22" y="414"/>
                  </a:lnTo>
                  <a:lnTo>
                    <a:pt x="24" y="410"/>
                  </a:lnTo>
                  <a:lnTo>
                    <a:pt x="28" y="408"/>
                  </a:lnTo>
                  <a:lnTo>
                    <a:pt x="32" y="404"/>
                  </a:lnTo>
                  <a:lnTo>
                    <a:pt x="34" y="400"/>
                  </a:lnTo>
                  <a:lnTo>
                    <a:pt x="38" y="398"/>
                  </a:lnTo>
                  <a:lnTo>
                    <a:pt x="50" y="398"/>
                  </a:lnTo>
                  <a:lnTo>
                    <a:pt x="60" y="400"/>
                  </a:lnTo>
                  <a:lnTo>
                    <a:pt x="72" y="402"/>
                  </a:lnTo>
                  <a:lnTo>
                    <a:pt x="86" y="396"/>
                  </a:lnTo>
                  <a:lnTo>
                    <a:pt x="90" y="392"/>
                  </a:lnTo>
                  <a:lnTo>
                    <a:pt x="94" y="388"/>
                  </a:lnTo>
                  <a:lnTo>
                    <a:pt x="98" y="384"/>
                  </a:lnTo>
                  <a:lnTo>
                    <a:pt x="102" y="378"/>
                  </a:lnTo>
                  <a:lnTo>
                    <a:pt x="108" y="374"/>
                  </a:lnTo>
                  <a:lnTo>
                    <a:pt x="124" y="372"/>
                  </a:lnTo>
                  <a:lnTo>
                    <a:pt x="140" y="372"/>
                  </a:lnTo>
                  <a:lnTo>
                    <a:pt x="156" y="372"/>
                  </a:lnTo>
                  <a:lnTo>
                    <a:pt x="164" y="388"/>
                  </a:lnTo>
                  <a:lnTo>
                    <a:pt x="174" y="396"/>
                  </a:lnTo>
                  <a:lnTo>
                    <a:pt x="182" y="408"/>
                  </a:lnTo>
                  <a:lnTo>
                    <a:pt x="188" y="400"/>
                  </a:lnTo>
                  <a:lnTo>
                    <a:pt x="194" y="392"/>
                  </a:lnTo>
                  <a:lnTo>
                    <a:pt x="200" y="384"/>
                  </a:lnTo>
                  <a:lnTo>
                    <a:pt x="202" y="402"/>
                  </a:lnTo>
                  <a:lnTo>
                    <a:pt x="200" y="418"/>
                  </a:lnTo>
                  <a:lnTo>
                    <a:pt x="210" y="428"/>
                  </a:lnTo>
                  <a:lnTo>
                    <a:pt x="224" y="440"/>
                  </a:lnTo>
                  <a:lnTo>
                    <a:pt x="236" y="454"/>
                  </a:lnTo>
                  <a:lnTo>
                    <a:pt x="248" y="464"/>
                  </a:lnTo>
                  <a:lnTo>
                    <a:pt x="260" y="468"/>
                  </a:lnTo>
                  <a:lnTo>
                    <a:pt x="272" y="462"/>
                  </a:lnTo>
                  <a:lnTo>
                    <a:pt x="272" y="470"/>
                  </a:lnTo>
                  <a:lnTo>
                    <a:pt x="268" y="478"/>
                  </a:lnTo>
                  <a:lnTo>
                    <a:pt x="262" y="486"/>
                  </a:lnTo>
                  <a:lnTo>
                    <a:pt x="258" y="496"/>
                  </a:lnTo>
                  <a:lnTo>
                    <a:pt x="262" y="502"/>
                  </a:lnTo>
                  <a:lnTo>
                    <a:pt x="266" y="512"/>
                  </a:lnTo>
                  <a:lnTo>
                    <a:pt x="274" y="522"/>
                  </a:lnTo>
                  <a:lnTo>
                    <a:pt x="278" y="530"/>
                  </a:lnTo>
                  <a:lnTo>
                    <a:pt x="286" y="526"/>
                  </a:lnTo>
                  <a:lnTo>
                    <a:pt x="290" y="516"/>
                  </a:lnTo>
                  <a:lnTo>
                    <a:pt x="292" y="506"/>
                  </a:lnTo>
                  <a:lnTo>
                    <a:pt x="292" y="496"/>
                  </a:lnTo>
                  <a:lnTo>
                    <a:pt x="286" y="496"/>
                  </a:lnTo>
                  <a:lnTo>
                    <a:pt x="280" y="496"/>
                  </a:lnTo>
                  <a:lnTo>
                    <a:pt x="276" y="494"/>
                  </a:lnTo>
                  <a:lnTo>
                    <a:pt x="272" y="490"/>
                  </a:lnTo>
                  <a:lnTo>
                    <a:pt x="270" y="486"/>
                  </a:lnTo>
                  <a:lnTo>
                    <a:pt x="268" y="480"/>
                  </a:lnTo>
                  <a:lnTo>
                    <a:pt x="266" y="474"/>
                  </a:lnTo>
                  <a:lnTo>
                    <a:pt x="268" y="470"/>
                  </a:lnTo>
                  <a:lnTo>
                    <a:pt x="268" y="468"/>
                  </a:lnTo>
                  <a:lnTo>
                    <a:pt x="270" y="466"/>
                  </a:lnTo>
                  <a:lnTo>
                    <a:pt x="274" y="464"/>
                  </a:lnTo>
                  <a:lnTo>
                    <a:pt x="276" y="464"/>
                  </a:lnTo>
                  <a:lnTo>
                    <a:pt x="280" y="462"/>
                  </a:lnTo>
                  <a:lnTo>
                    <a:pt x="284" y="460"/>
                  </a:lnTo>
                  <a:lnTo>
                    <a:pt x="290" y="456"/>
                  </a:lnTo>
                  <a:lnTo>
                    <a:pt x="294" y="452"/>
                  </a:lnTo>
                  <a:lnTo>
                    <a:pt x="298" y="450"/>
                  </a:lnTo>
                  <a:lnTo>
                    <a:pt x="302" y="446"/>
                  </a:lnTo>
                  <a:lnTo>
                    <a:pt x="306" y="440"/>
                  </a:lnTo>
                  <a:lnTo>
                    <a:pt x="308" y="432"/>
                  </a:lnTo>
                  <a:lnTo>
                    <a:pt x="308" y="428"/>
                  </a:lnTo>
                  <a:lnTo>
                    <a:pt x="308" y="422"/>
                  </a:lnTo>
                  <a:lnTo>
                    <a:pt x="306" y="416"/>
                  </a:lnTo>
                  <a:lnTo>
                    <a:pt x="306" y="410"/>
                  </a:lnTo>
                  <a:lnTo>
                    <a:pt x="306" y="404"/>
                  </a:lnTo>
                  <a:lnTo>
                    <a:pt x="310" y="398"/>
                  </a:lnTo>
                  <a:lnTo>
                    <a:pt x="314" y="394"/>
                  </a:lnTo>
                  <a:lnTo>
                    <a:pt x="320" y="390"/>
                  </a:lnTo>
                  <a:lnTo>
                    <a:pt x="324" y="384"/>
                  </a:lnTo>
                  <a:lnTo>
                    <a:pt x="336" y="362"/>
                  </a:lnTo>
                  <a:lnTo>
                    <a:pt x="336" y="340"/>
                  </a:lnTo>
                  <a:lnTo>
                    <a:pt x="328" y="318"/>
                  </a:lnTo>
                  <a:lnTo>
                    <a:pt x="316" y="298"/>
                  </a:lnTo>
                  <a:lnTo>
                    <a:pt x="300" y="278"/>
                  </a:lnTo>
                  <a:lnTo>
                    <a:pt x="288" y="262"/>
                  </a:lnTo>
                  <a:lnTo>
                    <a:pt x="280" y="250"/>
                  </a:lnTo>
                  <a:lnTo>
                    <a:pt x="278" y="236"/>
                  </a:lnTo>
                  <a:lnTo>
                    <a:pt x="276" y="220"/>
                  </a:lnTo>
                  <a:lnTo>
                    <a:pt x="274" y="200"/>
                  </a:lnTo>
                  <a:lnTo>
                    <a:pt x="268" y="182"/>
                  </a:lnTo>
                  <a:lnTo>
                    <a:pt x="258" y="168"/>
                  </a:lnTo>
                  <a:lnTo>
                    <a:pt x="242" y="156"/>
                  </a:lnTo>
                  <a:lnTo>
                    <a:pt x="226" y="150"/>
                  </a:lnTo>
                  <a:lnTo>
                    <a:pt x="208" y="142"/>
                  </a:lnTo>
                  <a:lnTo>
                    <a:pt x="194" y="132"/>
                  </a:lnTo>
                  <a:lnTo>
                    <a:pt x="188" y="120"/>
                  </a:lnTo>
                  <a:lnTo>
                    <a:pt x="190" y="110"/>
                  </a:lnTo>
                  <a:lnTo>
                    <a:pt x="194" y="100"/>
                  </a:lnTo>
                  <a:lnTo>
                    <a:pt x="198" y="90"/>
                  </a:lnTo>
                  <a:lnTo>
                    <a:pt x="198" y="80"/>
                  </a:lnTo>
                  <a:lnTo>
                    <a:pt x="190" y="76"/>
                  </a:lnTo>
                  <a:lnTo>
                    <a:pt x="178" y="70"/>
                  </a:lnTo>
                  <a:lnTo>
                    <a:pt x="162" y="64"/>
                  </a:lnTo>
                  <a:lnTo>
                    <a:pt x="150" y="56"/>
                  </a:lnTo>
                  <a:lnTo>
                    <a:pt x="144" y="48"/>
                  </a:lnTo>
                  <a:lnTo>
                    <a:pt x="146" y="40"/>
                  </a:lnTo>
                  <a:lnTo>
                    <a:pt x="132" y="36"/>
                  </a:lnTo>
                  <a:lnTo>
                    <a:pt x="120" y="28"/>
                  </a:lnTo>
                  <a:lnTo>
                    <a:pt x="110" y="18"/>
                  </a:lnTo>
                  <a:lnTo>
                    <a:pt x="104" y="4"/>
                  </a:lnTo>
                  <a:lnTo>
                    <a:pt x="116" y="0"/>
                  </a:lnTo>
                  <a:lnTo>
                    <a:pt x="124" y="0"/>
                  </a:lnTo>
                  <a:lnTo>
                    <a:pt x="130" y="4"/>
                  </a:lnTo>
                  <a:lnTo>
                    <a:pt x="136" y="10"/>
                  </a:lnTo>
                  <a:lnTo>
                    <a:pt x="142" y="18"/>
                  </a:lnTo>
                  <a:lnTo>
                    <a:pt x="146" y="22"/>
                  </a:lnTo>
                  <a:lnTo>
                    <a:pt x="148" y="24"/>
                  </a:lnTo>
                  <a:lnTo>
                    <a:pt x="150" y="26"/>
                  </a:lnTo>
                  <a:lnTo>
                    <a:pt x="152" y="26"/>
                  </a:lnTo>
                  <a:lnTo>
                    <a:pt x="154" y="26"/>
                  </a:lnTo>
                  <a:lnTo>
                    <a:pt x="156" y="26"/>
                  </a:lnTo>
                  <a:lnTo>
                    <a:pt x="158" y="28"/>
                  </a:lnTo>
                  <a:lnTo>
                    <a:pt x="162" y="28"/>
                  </a:lnTo>
                  <a:lnTo>
                    <a:pt x="168" y="30"/>
                  </a:lnTo>
                  <a:lnTo>
                    <a:pt x="172" y="32"/>
                  </a:lnTo>
                  <a:lnTo>
                    <a:pt x="174" y="34"/>
                  </a:lnTo>
                  <a:lnTo>
                    <a:pt x="176" y="36"/>
                  </a:lnTo>
                  <a:lnTo>
                    <a:pt x="176" y="38"/>
                  </a:lnTo>
                  <a:lnTo>
                    <a:pt x="176" y="42"/>
                  </a:lnTo>
                  <a:lnTo>
                    <a:pt x="176" y="44"/>
                  </a:lnTo>
                  <a:lnTo>
                    <a:pt x="178" y="48"/>
                  </a:lnTo>
                  <a:lnTo>
                    <a:pt x="180" y="54"/>
                  </a:lnTo>
                  <a:lnTo>
                    <a:pt x="180" y="58"/>
                  </a:lnTo>
                  <a:lnTo>
                    <a:pt x="182" y="62"/>
                  </a:lnTo>
                  <a:lnTo>
                    <a:pt x="184" y="66"/>
                  </a:lnTo>
                  <a:lnTo>
                    <a:pt x="186" y="68"/>
                  </a:lnTo>
                  <a:lnTo>
                    <a:pt x="190" y="70"/>
                  </a:lnTo>
                  <a:lnTo>
                    <a:pt x="194" y="70"/>
                  </a:lnTo>
                  <a:lnTo>
                    <a:pt x="200" y="70"/>
                  </a:lnTo>
                  <a:lnTo>
                    <a:pt x="200" y="62"/>
                  </a:lnTo>
                  <a:lnTo>
                    <a:pt x="200" y="56"/>
                  </a:lnTo>
                  <a:lnTo>
                    <a:pt x="202" y="50"/>
                  </a:lnTo>
                  <a:lnTo>
                    <a:pt x="206" y="48"/>
                  </a:lnTo>
                  <a:lnTo>
                    <a:pt x="208" y="46"/>
                  </a:lnTo>
                  <a:lnTo>
                    <a:pt x="214" y="48"/>
                  </a:lnTo>
                  <a:lnTo>
                    <a:pt x="220" y="50"/>
                  </a:lnTo>
                  <a:lnTo>
                    <a:pt x="228" y="54"/>
                  </a:lnTo>
                  <a:lnTo>
                    <a:pt x="240" y="62"/>
                  </a:lnTo>
                  <a:lnTo>
                    <a:pt x="250" y="68"/>
                  </a:lnTo>
                  <a:lnTo>
                    <a:pt x="256" y="74"/>
                  </a:lnTo>
                  <a:lnTo>
                    <a:pt x="260" y="80"/>
                  </a:lnTo>
                  <a:lnTo>
                    <a:pt x="262" y="86"/>
                  </a:lnTo>
                  <a:lnTo>
                    <a:pt x="264" y="92"/>
                  </a:lnTo>
                  <a:lnTo>
                    <a:pt x="268" y="96"/>
                  </a:lnTo>
                  <a:lnTo>
                    <a:pt x="270" y="98"/>
                  </a:lnTo>
                  <a:lnTo>
                    <a:pt x="274" y="98"/>
                  </a:lnTo>
                  <a:lnTo>
                    <a:pt x="276" y="100"/>
                  </a:lnTo>
                  <a:lnTo>
                    <a:pt x="280" y="100"/>
                  </a:lnTo>
                  <a:lnTo>
                    <a:pt x="290" y="116"/>
                  </a:lnTo>
                  <a:lnTo>
                    <a:pt x="302" y="132"/>
                  </a:lnTo>
                  <a:lnTo>
                    <a:pt x="316" y="146"/>
                  </a:lnTo>
                  <a:lnTo>
                    <a:pt x="310" y="150"/>
                  </a:lnTo>
                  <a:lnTo>
                    <a:pt x="302" y="152"/>
                  </a:lnTo>
                  <a:lnTo>
                    <a:pt x="294" y="152"/>
                  </a:lnTo>
                  <a:lnTo>
                    <a:pt x="294" y="152"/>
                  </a:lnTo>
                  <a:lnTo>
                    <a:pt x="294" y="152"/>
                  </a:lnTo>
                  <a:lnTo>
                    <a:pt x="296" y="150"/>
                  </a:lnTo>
                  <a:lnTo>
                    <a:pt x="298" y="15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3" name="Freeform 118"/>
            <p:cNvSpPr>
              <a:spLocks/>
            </p:cNvSpPr>
            <p:nvPr/>
          </p:nvSpPr>
          <p:spPr bwMode="gray">
            <a:xfrm>
              <a:off x="5193250" y="4768418"/>
              <a:ext cx="165377" cy="378929"/>
            </a:xfrm>
            <a:custGeom>
              <a:avLst/>
              <a:gdLst>
                <a:gd name="T0" fmla="*/ 68 w 68"/>
                <a:gd name="T1" fmla="*/ 0 h 154"/>
                <a:gd name="T2" fmla="*/ 64 w 68"/>
                <a:gd name="T3" fmla="*/ 2 h 154"/>
                <a:gd name="T4" fmla="*/ 60 w 68"/>
                <a:gd name="T5" fmla="*/ 4 h 154"/>
                <a:gd name="T6" fmla="*/ 56 w 68"/>
                <a:gd name="T7" fmla="*/ 8 h 154"/>
                <a:gd name="T8" fmla="*/ 50 w 68"/>
                <a:gd name="T9" fmla="*/ 12 h 154"/>
                <a:gd name="T10" fmla="*/ 46 w 68"/>
                <a:gd name="T11" fmla="*/ 16 h 154"/>
                <a:gd name="T12" fmla="*/ 44 w 68"/>
                <a:gd name="T13" fmla="*/ 20 h 154"/>
                <a:gd name="T14" fmla="*/ 44 w 68"/>
                <a:gd name="T15" fmla="*/ 24 h 154"/>
                <a:gd name="T16" fmla="*/ 42 w 68"/>
                <a:gd name="T17" fmla="*/ 30 h 154"/>
                <a:gd name="T18" fmla="*/ 42 w 68"/>
                <a:gd name="T19" fmla="*/ 34 h 154"/>
                <a:gd name="T20" fmla="*/ 40 w 68"/>
                <a:gd name="T21" fmla="*/ 36 h 154"/>
                <a:gd name="T22" fmla="*/ 34 w 68"/>
                <a:gd name="T23" fmla="*/ 42 h 154"/>
                <a:gd name="T24" fmla="*/ 28 w 68"/>
                <a:gd name="T25" fmla="*/ 44 h 154"/>
                <a:gd name="T26" fmla="*/ 24 w 68"/>
                <a:gd name="T27" fmla="*/ 48 h 154"/>
                <a:gd name="T28" fmla="*/ 18 w 68"/>
                <a:gd name="T29" fmla="*/ 50 h 154"/>
                <a:gd name="T30" fmla="*/ 14 w 68"/>
                <a:gd name="T31" fmla="*/ 54 h 154"/>
                <a:gd name="T32" fmla="*/ 10 w 68"/>
                <a:gd name="T33" fmla="*/ 60 h 154"/>
                <a:gd name="T34" fmla="*/ 6 w 68"/>
                <a:gd name="T35" fmla="*/ 70 h 154"/>
                <a:gd name="T36" fmla="*/ 6 w 68"/>
                <a:gd name="T37" fmla="*/ 80 h 154"/>
                <a:gd name="T38" fmla="*/ 8 w 68"/>
                <a:gd name="T39" fmla="*/ 88 h 154"/>
                <a:gd name="T40" fmla="*/ 12 w 68"/>
                <a:gd name="T41" fmla="*/ 100 h 154"/>
                <a:gd name="T42" fmla="*/ 14 w 68"/>
                <a:gd name="T43" fmla="*/ 104 h 154"/>
                <a:gd name="T44" fmla="*/ 16 w 68"/>
                <a:gd name="T45" fmla="*/ 106 h 154"/>
                <a:gd name="T46" fmla="*/ 16 w 68"/>
                <a:gd name="T47" fmla="*/ 108 h 154"/>
                <a:gd name="T48" fmla="*/ 18 w 68"/>
                <a:gd name="T49" fmla="*/ 108 h 154"/>
                <a:gd name="T50" fmla="*/ 18 w 68"/>
                <a:gd name="T51" fmla="*/ 110 h 154"/>
                <a:gd name="T52" fmla="*/ 16 w 68"/>
                <a:gd name="T53" fmla="*/ 114 h 154"/>
                <a:gd name="T54" fmla="*/ 14 w 68"/>
                <a:gd name="T55" fmla="*/ 118 h 154"/>
                <a:gd name="T56" fmla="*/ 12 w 68"/>
                <a:gd name="T57" fmla="*/ 120 h 154"/>
                <a:gd name="T58" fmla="*/ 8 w 68"/>
                <a:gd name="T59" fmla="*/ 124 h 154"/>
                <a:gd name="T60" fmla="*/ 4 w 68"/>
                <a:gd name="T61" fmla="*/ 126 h 154"/>
                <a:gd name="T62" fmla="*/ 0 w 68"/>
                <a:gd name="T63" fmla="*/ 128 h 154"/>
                <a:gd name="T64" fmla="*/ 0 w 68"/>
                <a:gd name="T65" fmla="*/ 132 h 154"/>
                <a:gd name="T66" fmla="*/ 0 w 68"/>
                <a:gd name="T67" fmla="*/ 136 h 154"/>
                <a:gd name="T68" fmla="*/ 2 w 68"/>
                <a:gd name="T69" fmla="*/ 140 h 154"/>
                <a:gd name="T70" fmla="*/ 8 w 68"/>
                <a:gd name="T71" fmla="*/ 144 h 154"/>
                <a:gd name="T72" fmla="*/ 12 w 68"/>
                <a:gd name="T73" fmla="*/ 148 h 154"/>
                <a:gd name="T74" fmla="*/ 18 w 68"/>
                <a:gd name="T75" fmla="*/ 152 h 154"/>
                <a:gd name="T76" fmla="*/ 24 w 68"/>
                <a:gd name="T77" fmla="*/ 154 h 154"/>
                <a:gd name="T78" fmla="*/ 28 w 68"/>
                <a:gd name="T79" fmla="*/ 154 h 154"/>
                <a:gd name="T80" fmla="*/ 38 w 68"/>
                <a:gd name="T81" fmla="*/ 148 h 154"/>
                <a:gd name="T82" fmla="*/ 44 w 68"/>
                <a:gd name="T83" fmla="*/ 132 h 154"/>
                <a:gd name="T84" fmla="*/ 48 w 68"/>
                <a:gd name="T85" fmla="*/ 114 h 154"/>
                <a:gd name="T86" fmla="*/ 50 w 68"/>
                <a:gd name="T87" fmla="*/ 96 h 154"/>
                <a:gd name="T88" fmla="*/ 54 w 68"/>
                <a:gd name="T89" fmla="*/ 82 h 154"/>
                <a:gd name="T90" fmla="*/ 56 w 68"/>
                <a:gd name="T91" fmla="*/ 74 h 154"/>
                <a:gd name="T92" fmla="*/ 60 w 68"/>
                <a:gd name="T93" fmla="*/ 62 h 154"/>
                <a:gd name="T94" fmla="*/ 62 w 68"/>
                <a:gd name="T95" fmla="*/ 50 h 154"/>
                <a:gd name="T96" fmla="*/ 66 w 68"/>
                <a:gd name="T97" fmla="*/ 36 h 154"/>
                <a:gd name="T98" fmla="*/ 66 w 68"/>
                <a:gd name="T99" fmla="*/ 24 h 154"/>
                <a:gd name="T100" fmla="*/ 64 w 68"/>
                <a:gd name="T101" fmla="*/ 14 h 154"/>
                <a:gd name="T102" fmla="*/ 60 w 68"/>
                <a:gd name="T103" fmla="*/ 6 h 154"/>
                <a:gd name="T104" fmla="*/ 52 w 68"/>
                <a:gd name="T105" fmla="*/ 6 h 154"/>
                <a:gd name="T106" fmla="*/ 38 w 68"/>
                <a:gd name="T107" fmla="*/ 12 h 154"/>
                <a:gd name="T108" fmla="*/ 68 w 68"/>
                <a:gd name="T10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8" h="154">
                  <a:moveTo>
                    <a:pt x="68" y="0"/>
                  </a:moveTo>
                  <a:lnTo>
                    <a:pt x="64" y="2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0" y="12"/>
                  </a:lnTo>
                  <a:lnTo>
                    <a:pt x="46" y="16"/>
                  </a:lnTo>
                  <a:lnTo>
                    <a:pt x="44" y="20"/>
                  </a:lnTo>
                  <a:lnTo>
                    <a:pt x="44" y="24"/>
                  </a:lnTo>
                  <a:lnTo>
                    <a:pt x="42" y="30"/>
                  </a:lnTo>
                  <a:lnTo>
                    <a:pt x="42" y="34"/>
                  </a:lnTo>
                  <a:lnTo>
                    <a:pt x="40" y="36"/>
                  </a:lnTo>
                  <a:lnTo>
                    <a:pt x="34" y="42"/>
                  </a:lnTo>
                  <a:lnTo>
                    <a:pt x="28" y="44"/>
                  </a:lnTo>
                  <a:lnTo>
                    <a:pt x="24" y="48"/>
                  </a:lnTo>
                  <a:lnTo>
                    <a:pt x="18" y="50"/>
                  </a:lnTo>
                  <a:lnTo>
                    <a:pt x="14" y="54"/>
                  </a:lnTo>
                  <a:lnTo>
                    <a:pt x="10" y="60"/>
                  </a:lnTo>
                  <a:lnTo>
                    <a:pt x="6" y="70"/>
                  </a:lnTo>
                  <a:lnTo>
                    <a:pt x="6" y="80"/>
                  </a:lnTo>
                  <a:lnTo>
                    <a:pt x="8" y="88"/>
                  </a:lnTo>
                  <a:lnTo>
                    <a:pt x="12" y="100"/>
                  </a:lnTo>
                  <a:lnTo>
                    <a:pt x="14" y="104"/>
                  </a:lnTo>
                  <a:lnTo>
                    <a:pt x="16" y="106"/>
                  </a:lnTo>
                  <a:lnTo>
                    <a:pt x="16" y="108"/>
                  </a:lnTo>
                  <a:lnTo>
                    <a:pt x="18" y="108"/>
                  </a:lnTo>
                  <a:lnTo>
                    <a:pt x="18" y="110"/>
                  </a:lnTo>
                  <a:lnTo>
                    <a:pt x="16" y="114"/>
                  </a:lnTo>
                  <a:lnTo>
                    <a:pt x="14" y="118"/>
                  </a:lnTo>
                  <a:lnTo>
                    <a:pt x="12" y="120"/>
                  </a:lnTo>
                  <a:lnTo>
                    <a:pt x="8" y="124"/>
                  </a:lnTo>
                  <a:lnTo>
                    <a:pt x="4" y="126"/>
                  </a:lnTo>
                  <a:lnTo>
                    <a:pt x="0" y="128"/>
                  </a:lnTo>
                  <a:lnTo>
                    <a:pt x="0" y="132"/>
                  </a:lnTo>
                  <a:lnTo>
                    <a:pt x="0" y="136"/>
                  </a:lnTo>
                  <a:lnTo>
                    <a:pt x="2" y="140"/>
                  </a:lnTo>
                  <a:lnTo>
                    <a:pt x="8" y="144"/>
                  </a:lnTo>
                  <a:lnTo>
                    <a:pt x="12" y="148"/>
                  </a:lnTo>
                  <a:lnTo>
                    <a:pt x="18" y="152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38" y="148"/>
                  </a:lnTo>
                  <a:lnTo>
                    <a:pt x="44" y="132"/>
                  </a:lnTo>
                  <a:lnTo>
                    <a:pt x="48" y="114"/>
                  </a:lnTo>
                  <a:lnTo>
                    <a:pt x="50" y="96"/>
                  </a:lnTo>
                  <a:lnTo>
                    <a:pt x="54" y="82"/>
                  </a:lnTo>
                  <a:lnTo>
                    <a:pt x="56" y="74"/>
                  </a:lnTo>
                  <a:lnTo>
                    <a:pt x="60" y="62"/>
                  </a:lnTo>
                  <a:lnTo>
                    <a:pt x="62" y="50"/>
                  </a:lnTo>
                  <a:lnTo>
                    <a:pt x="66" y="36"/>
                  </a:lnTo>
                  <a:lnTo>
                    <a:pt x="66" y="24"/>
                  </a:lnTo>
                  <a:lnTo>
                    <a:pt x="64" y="14"/>
                  </a:lnTo>
                  <a:lnTo>
                    <a:pt x="60" y="6"/>
                  </a:lnTo>
                  <a:lnTo>
                    <a:pt x="52" y="6"/>
                  </a:lnTo>
                  <a:lnTo>
                    <a:pt x="38" y="12"/>
                  </a:lnTo>
                  <a:lnTo>
                    <a:pt x="6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4" name="Freeform 119"/>
            <p:cNvSpPr>
              <a:spLocks/>
            </p:cNvSpPr>
            <p:nvPr/>
          </p:nvSpPr>
          <p:spPr bwMode="gray">
            <a:xfrm>
              <a:off x="5193250" y="4768418"/>
              <a:ext cx="165377" cy="378929"/>
            </a:xfrm>
            <a:custGeom>
              <a:avLst/>
              <a:gdLst>
                <a:gd name="T0" fmla="*/ 68 w 68"/>
                <a:gd name="T1" fmla="*/ 0 h 154"/>
                <a:gd name="T2" fmla="*/ 64 w 68"/>
                <a:gd name="T3" fmla="*/ 2 h 154"/>
                <a:gd name="T4" fmla="*/ 60 w 68"/>
                <a:gd name="T5" fmla="*/ 4 h 154"/>
                <a:gd name="T6" fmla="*/ 56 w 68"/>
                <a:gd name="T7" fmla="*/ 8 h 154"/>
                <a:gd name="T8" fmla="*/ 50 w 68"/>
                <a:gd name="T9" fmla="*/ 12 h 154"/>
                <a:gd name="T10" fmla="*/ 46 w 68"/>
                <a:gd name="T11" fmla="*/ 16 h 154"/>
                <a:gd name="T12" fmla="*/ 44 w 68"/>
                <a:gd name="T13" fmla="*/ 20 h 154"/>
                <a:gd name="T14" fmla="*/ 44 w 68"/>
                <a:gd name="T15" fmla="*/ 24 h 154"/>
                <a:gd name="T16" fmla="*/ 42 w 68"/>
                <a:gd name="T17" fmla="*/ 30 h 154"/>
                <a:gd name="T18" fmla="*/ 42 w 68"/>
                <a:gd name="T19" fmla="*/ 34 h 154"/>
                <a:gd name="T20" fmla="*/ 40 w 68"/>
                <a:gd name="T21" fmla="*/ 36 h 154"/>
                <a:gd name="T22" fmla="*/ 34 w 68"/>
                <a:gd name="T23" fmla="*/ 42 h 154"/>
                <a:gd name="T24" fmla="*/ 28 w 68"/>
                <a:gd name="T25" fmla="*/ 44 h 154"/>
                <a:gd name="T26" fmla="*/ 24 w 68"/>
                <a:gd name="T27" fmla="*/ 48 h 154"/>
                <a:gd name="T28" fmla="*/ 18 w 68"/>
                <a:gd name="T29" fmla="*/ 50 h 154"/>
                <a:gd name="T30" fmla="*/ 14 w 68"/>
                <a:gd name="T31" fmla="*/ 54 h 154"/>
                <a:gd name="T32" fmla="*/ 10 w 68"/>
                <a:gd name="T33" fmla="*/ 60 h 154"/>
                <a:gd name="T34" fmla="*/ 6 w 68"/>
                <a:gd name="T35" fmla="*/ 70 h 154"/>
                <a:gd name="T36" fmla="*/ 6 w 68"/>
                <a:gd name="T37" fmla="*/ 80 h 154"/>
                <a:gd name="T38" fmla="*/ 8 w 68"/>
                <a:gd name="T39" fmla="*/ 88 h 154"/>
                <a:gd name="T40" fmla="*/ 12 w 68"/>
                <a:gd name="T41" fmla="*/ 100 h 154"/>
                <a:gd name="T42" fmla="*/ 14 w 68"/>
                <a:gd name="T43" fmla="*/ 104 h 154"/>
                <a:gd name="T44" fmla="*/ 16 w 68"/>
                <a:gd name="T45" fmla="*/ 106 h 154"/>
                <a:gd name="T46" fmla="*/ 16 w 68"/>
                <a:gd name="T47" fmla="*/ 108 h 154"/>
                <a:gd name="T48" fmla="*/ 18 w 68"/>
                <a:gd name="T49" fmla="*/ 108 h 154"/>
                <a:gd name="T50" fmla="*/ 18 w 68"/>
                <a:gd name="T51" fmla="*/ 110 h 154"/>
                <a:gd name="T52" fmla="*/ 16 w 68"/>
                <a:gd name="T53" fmla="*/ 114 h 154"/>
                <a:gd name="T54" fmla="*/ 14 w 68"/>
                <a:gd name="T55" fmla="*/ 118 h 154"/>
                <a:gd name="T56" fmla="*/ 12 w 68"/>
                <a:gd name="T57" fmla="*/ 120 h 154"/>
                <a:gd name="T58" fmla="*/ 8 w 68"/>
                <a:gd name="T59" fmla="*/ 124 h 154"/>
                <a:gd name="T60" fmla="*/ 4 w 68"/>
                <a:gd name="T61" fmla="*/ 126 h 154"/>
                <a:gd name="T62" fmla="*/ 0 w 68"/>
                <a:gd name="T63" fmla="*/ 128 h 154"/>
                <a:gd name="T64" fmla="*/ 0 w 68"/>
                <a:gd name="T65" fmla="*/ 132 h 154"/>
                <a:gd name="T66" fmla="*/ 0 w 68"/>
                <a:gd name="T67" fmla="*/ 136 h 154"/>
                <a:gd name="T68" fmla="*/ 2 w 68"/>
                <a:gd name="T69" fmla="*/ 140 h 154"/>
                <a:gd name="T70" fmla="*/ 8 w 68"/>
                <a:gd name="T71" fmla="*/ 144 h 154"/>
                <a:gd name="T72" fmla="*/ 12 w 68"/>
                <a:gd name="T73" fmla="*/ 148 h 154"/>
                <a:gd name="T74" fmla="*/ 18 w 68"/>
                <a:gd name="T75" fmla="*/ 152 h 154"/>
                <a:gd name="T76" fmla="*/ 24 w 68"/>
                <a:gd name="T77" fmla="*/ 154 h 154"/>
                <a:gd name="T78" fmla="*/ 28 w 68"/>
                <a:gd name="T79" fmla="*/ 154 h 154"/>
                <a:gd name="T80" fmla="*/ 38 w 68"/>
                <a:gd name="T81" fmla="*/ 148 h 154"/>
                <a:gd name="T82" fmla="*/ 44 w 68"/>
                <a:gd name="T83" fmla="*/ 132 h 154"/>
                <a:gd name="T84" fmla="*/ 48 w 68"/>
                <a:gd name="T85" fmla="*/ 114 h 154"/>
                <a:gd name="T86" fmla="*/ 50 w 68"/>
                <a:gd name="T87" fmla="*/ 96 h 154"/>
                <a:gd name="T88" fmla="*/ 54 w 68"/>
                <a:gd name="T89" fmla="*/ 82 h 154"/>
                <a:gd name="T90" fmla="*/ 56 w 68"/>
                <a:gd name="T91" fmla="*/ 74 h 154"/>
                <a:gd name="T92" fmla="*/ 60 w 68"/>
                <a:gd name="T93" fmla="*/ 62 h 154"/>
                <a:gd name="T94" fmla="*/ 62 w 68"/>
                <a:gd name="T95" fmla="*/ 50 h 154"/>
                <a:gd name="T96" fmla="*/ 66 w 68"/>
                <a:gd name="T97" fmla="*/ 36 h 154"/>
                <a:gd name="T98" fmla="*/ 66 w 68"/>
                <a:gd name="T99" fmla="*/ 24 h 154"/>
                <a:gd name="T100" fmla="*/ 64 w 68"/>
                <a:gd name="T101" fmla="*/ 14 h 154"/>
                <a:gd name="T102" fmla="*/ 60 w 68"/>
                <a:gd name="T103" fmla="*/ 6 h 154"/>
                <a:gd name="T104" fmla="*/ 52 w 68"/>
                <a:gd name="T105" fmla="*/ 6 h 154"/>
                <a:gd name="T106" fmla="*/ 38 w 68"/>
                <a:gd name="T107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8" h="154">
                  <a:moveTo>
                    <a:pt x="68" y="0"/>
                  </a:moveTo>
                  <a:lnTo>
                    <a:pt x="64" y="2"/>
                  </a:lnTo>
                  <a:lnTo>
                    <a:pt x="60" y="4"/>
                  </a:lnTo>
                  <a:lnTo>
                    <a:pt x="56" y="8"/>
                  </a:lnTo>
                  <a:lnTo>
                    <a:pt x="50" y="12"/>
                  </a:lnTo>
                  <a:lnTo>
                    <a:pt x="46" y="16"/>
                  </a:lnTo>
                  <a:lnTo>
                    <a:pt x="44" y="20"/>
                  </a:lnTo>
                  <a:lnTo>
                    <a:pt x="44" y="24"/>
                  </a:lnTo>
                  <a:lnTo>
                    <a:pt x="42" y="30"/>
                  </a:lnTo>
                  <a:lnTo>
                    <a:pt x="42" y="34"/>
                  </a:lnTo>
                  <a:lnTo>
                    <a:pt x="40" y="36"/>
                  </a:lnTo>
                  <a:lnTo>
                    <a:pt x="34" y="42"/>
                  </a:lnTo>
                  <a:lnTo>
                    <a:pt x="28" y="44"/>
                  </a:lnTo>
                  <a:lnTo>
                    <a:pt x="24" y="48"/>
                  </a:lnTo>
                  <a:lnTo>
                    <a:pt x="18" y="50"/>
                  </a:lnTo>
                  <a:lnTo>
                    <a:pt x="14" y="54"/>
                  </a:lnTo>
                  <a:lnTo>
                    <a:pt x="10" y="60"/>
                  </a:lnTo>
                  <a:lnTo>
                    <a:pt x="6" y="70"/>
                  </a:lnTo>
                  <a:lnTo>
                    <a:pt x="6" y="80"/>
                  </a:lnTo>
                  <a:lnTo>
                    <a:pt x="8" y="88"/>
                  </a:lnTo>
                  <a:lnTo>
                    <a:pt x="12" y="100"/>
                  </a:lnTo>
                  <a:lnTo>
                    <a:pt x="14" y="104"/>
                  </a:lnTo>
                  <a:lnTo>
                    <a:pt x="16" y="106"/>
                  </a:lnTo>
                  <a:lnTo>
                    <a:pt x="16" y="108"/>
                  </a:lnTo>
                  <a:lnTo>
                    <a:pt x="18" y="108"/>
                  </a:lnTo>
                  <a:lnTo>
                    <a:pt x="18" y="110"/>
                  </a:lnTo>
                  <a:lnTo>
                    <a:pt x="16" y="114"/>
                  </a:lnTo>
                  <a:lnTo>
                    <a:pt x="14" y="118"/>
                  </a:lnTo>
                  <a:lnTo>
                    <a:pt x="12" y="120"/>
                  </a:lnTo>
                  <a:lnTo>
                    <a:pt x="8" y="124"/>
                  </a:lnTo>
                  <a:lnTo>
                    <a:pt x="4" y="126"/>
                  </a:lnTo>
                  <a:lnTo>
                    <a:pt x="0" y="128"/>
                  </a:lnTo>
                  <a:lnTo>
                    <a:pt x="0" y="132"/>
                  </a:lnTo>
                  <a:lnTo>
                    <a:pt x="0" y="136"/>
                  </a:lnTo>
                  <a:lnTo>
                    <a:pt x="2" y="140"/>
                  </a:lnTo>
                  <a:lnTo>
                    <a:pt x="8" y="144"/>
                  </a:lnTo>
                  <a:lnTo>
                    <a:pt x="12" y="148"/>
                  </a:lnTo>
                  <a:lnTo>
                    <a:pt x="18" y="152"/>
                  </a:lnTo>
                  <a:lnTo>
                    <a:pt x="24" y="154"/>
                  </a:lnTo>
                  <a:lnTo>
                    <a:pt x="28" y="154"/>
                  </a:lnTo>
                  <a:lnTo>
                    <a:pt x="38" y="148"/>
                  </a:lnTo>
                  <a:lnTo>
                    <a:pt x="44" y="132"/>
                  </a:lnTo>
                  <a:lnTo>
                    <a:pt x="48" y="114"/>
                  </a:lnTo>
                  <a:lnTo>
                    <a:pt x="50" y="96"/>
                  </a:lnTo>
                  <a:lnTo>
                    <a:pt x="54" y="82"/>
                  </a:lnTo>
                  <a:lnTo>
                    <a:pt x="56" y="74"/>
                  </a:lnTo>
                  <a:lnTo>
                    <a:pt x="60" y="62"/>
                  </a:lnTo>
                  <a:lnTo>
                    <a:pt x="62" y="50"/>
                  </a:lnTo>
                  <a:lnTo>
                    <a:pt x="66" y="36"/>
                  </a:lnTo>
                  <a:lnTo>
                    <a:pt x="66" y="24"/>
                  </a:lnTo>
                  <a:lnTo>
                    <a:pt x="64" y="14"/>
                  </a:lnTo>
                  <a:lnTo>
                    <a:pt x="60" y="6"/>
                  </a:lnTo>
                  <a:lnTo>
                    <a:pt x="52" y="6"/>
                  </a:lnTo>
                  <a:lnTo>
                    <a:pt x="38" y="12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5" name="Freeform 120"/>
            <p:cNvSpPr>
              <a:spLocks/>
            </p:cNvSpPr>
            <p:nvPr/>
          </p:nvSpPr>
          <p:spPr bwMode="gray">
            <a:xfrm>
              <a:off x="7896250" y="5785450"/>
              <a:ext cx="14700" cy="19661"/>
            </a:xfrm>
            <a:custGeom>
              <a:avLst/>
              <a:gdLst>
                <a:gd name="T0" fmla="*/ 4 w 6"/>
                <a:gd name="T1" fmla="*/ 8 h 8"/>
                <a:gd name="T2" fmla="*/ 4 w 6"/>
                <a:gd name="T3" fmla="*/ 4 h 8"/>
                <a:gd name="T4" fmla="*/ 6 w 6"/>
                <a:gd name="T5" fmla="*/ 0 h 8"/>
                <a:gd name="T6" fmla="*/ 2 w 6"/>
                <a:gd name="T7" fmla="*/ 4 h 8"/>
                <a:gd name="T8" fmla="*/ 0 w 6"/>
                <a:gd name="T9" fmla="*/ 6 h 8"/>
                <a:gd name="T10" fmla="*/ 4 w 6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8">
                  <a:moveTo>
                    <a:pt x="4" y="8"/>
                  </a:moveTo>
                  <a:lnTo>
                    <a:pt x="4" y="4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4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6" name="Freeform 121"/>
            <p:cNvSpPr>
              <a:spLocks/>
            </p:cNvSpPr>
            <p:nvPr/>
          </p:nvSpPr>
          <p:spPr bwMode="gray">
            <a:xfrm>
              <a:off x="7896250" y="5785450"/>
              <a:ext cx="14700" cy="19661"/>
            </a:xfrm>
            <a:custGeom>
              <a:avLst/>
              <a:gdLst>
                <a:gd name="T0" fmla="*/ 4 w 6"/>
                <a:gd name="T1" fmla="*/ 8 h 8"/>
                <a:gd name="T2" fmla="*/ 4 w 6"/>
                <a:gd name="T3" fmla="*/ 4 h 8"/>
                <a:gd name="T4" fmla="*/ 6 w 6"/>
                <a:gd name="T5" fmla="*/ 0 h 8"/>
                <a:gd name="T6" fmla="*/ 2 w 6"/>
                <a:gd name="T7" fmla="*/ 4 h 8"/>
                <a:gd name="T8" fmla="*/ 0 w 6"/>
                <a:gd name="T9" fmla="*/ 6 h 8"/>
                <a:gd name="T10" fmla="*/ 4 w 6"/>
                <a:gd name="T11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8">
                  <a:moveTo>
                    <a:pt x="4" y="8"/>
                  </a:moveTo>
                  <a:lnTo>
                    <a:pt x="4" y="4"/>
                  </a:lnTo>
                  <a:lnTo>
                    <a:pt x="6" y="0"/>
                  </a:lnTo>
                  <a:lnTo>
                    <a:pt x="2" y="4"/>
                  </a:lnTo>
                  <a:lnTo>
                    <a:pt x="0" y="6"/>
                  </a:lnTo>
                  <a:lnTo>
                    <a:pt x="4" y="8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7" name="Freeform 122"/>
            <p:cNvSpPr>
              <a:spLocks/>
            </p:cNvSpPr>
            <p:nvPr/>
          </p:nvSpPr>
          <p:spPr bwMode="gray">
            <a:xfrm>
              <a:off x="7910950" y="5402946"/>
              <a:ext cx="165377" cy="382504"/>
            </a:xfrm>
            <a:custGeom>
              <a:avLst/>
              <a:gdLst>
                <a:gd name="T0" fmla="*/ 68 w 68"/>
                <a:gd name="T1" fmla="*/ 30 h 156"/>
                <a:gd name="T2" fmla="*/ 54 w 68"/>
                <a:gd name="T3" fmla="*/ 28 h 156"/>
                <a:gd name="T4" fmla="*/ 46 w 68"/>
                <a:gd name="T5" fmla="*/ 22 h 156"/>
                <a:gd name="T6" fmla="*/ 40 w 68"/>
                <a:gd name="T7" fmla="*/ 14 h 156"/>
                <a:gd name="T8" fmla="*/ 36 w 68"/>
                <a:gd name="T9" fmla="*/ 0 h 156"/>
                <a:gd name="T10" fmla="*/ 32 w 68"/>
                <a:gd name="T11" fmla="*/ 0 h 156"/>
                <a:gd name="T12" fmla="*/ 26 w 68"/>
                <a:gd name="T13" fmla="*/ 2 h 156"/>
                <a:gd name="T14" fmla="*/ 22 w 68"/>
                <a:gd name="T15" fmla="*/ 6 h 156"/>
                <a:gd name="T16" fmla="*/ 28 w 68"/>
                <a:gd name="T17" fmla="*/ 22 h 156"/>
                <a:gd name="T18" fmla="*/ 28 w 68"/>
                <a:gd name="T19" fmla="*/ 40 h 156"/>
                <a:gd name="T20" fmla="*/ 24 w 68"/>
                <a:gd name="T21" fmla="*/ 60 h 156"/>
                <a:gd name="T22" fmla="*/ 18 w 68"/>
                <a:gd name="T23" fmla="*/ 78 h 156"/>
                <a:gd name="T24" fmla="*/ 14 w 68"/>
                <a:gd name="T25" fmla="*/ 96 h 156"/>
                <a:gd name="T26" fmla="*/ 8 w 68"/>
                <a:gd name="T27" fmla="*/ 118 h 156"/>
                <a:gd name="T28" fmla="*/ 4 w 68"/>
                <a:gd name="T29" fmla="*/ 136 h 156"/>
                <a:gd name="T30" fmla="*/ 0 w 68"/>
                <a:gd name="T31" fmla="*/ 156 h 156"/>
                <a:gd name="T32" fmla="*/ 12 w 68"/>
                <a:gd name="T33" fmla="*/ 144 h 156"/>
                <a:gd name="T34" fmla="*/ 24 w 68"/>
                <a:gd name="T35" fmla="*/ 126 h 156"/>
                <a:gd name="T36" fmla="*/ 38 w 68"/>
                <a:gd name="T37" fmla="*/ 104 h 156"/>
                <a:gd name="T38" fmla="*/ 50 w 68"/>
                <a:gd name="T39" fmla="*/ 84 h 156"/>
                <a:gd name="T40" fmla="*/ 60 w 68"/>
                <a:gd name="T41" fmla="*/ 62 h 156"/>
                <a:gd name="T42" fmla="*/ 66 w 68"/>
                <a:gd name="T43" fmla="*/ 44 h 156"/>
                <a:gd name="T44" fmla="*/ 68 w 68"/>
                <a:gd name="T45" fmla="*/ 3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" h="156">
                  <a:moveTo>
                    <a:pt x="68" y="30"/>
                  </a:moveTo>
                  <a:lnTo>
                    <a:pt x="54" y="28"/>
                  </a:lnTo>
                  <a:lnTo>
                    <a:pt x="46" y="22"/>
                  </a:lnTo>
                  <a:lnTo>
                    <a:pt x="40" y="14"/>
                  </a:lnTo>
                  <a:lnTo>
                    <a:pt x="36" y="0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2" y="6"/>
                  </a:lnTo>
                  <a:lnTo>
                    <a:pt x="28" y="22"/>
                  </a:lnTo>
                  <a:lnTo>
                    <a:pt x="28" y="40"/>
                  </a:lnTo>
                  <a:lnTo>
                    <a:pt x="24" y="60"/>
                  </a:lnTo>
                  <a:lnTo>
                    <a:pt x="18" y="78"/>
                  </a:lnTo>
                  <a:lnTo>
                    <a:pt x="14" y="96"/>
                  </a:lnTo>
                  <a:lnTo>
                    <a:pt x="8" y="118"/>
                  </a:lnTo>
                  <a:lnTo>
                    <a:pt x="4" y="136"/>
                  </a:lnTo>
                  <a:lnTo>
                    <a:pt x="0" y="156"/>
                  </a:lnTo>
                  <a:lnTo>
                    <a:pt x="12" y="144"/>
                  </a:lnTo>
                  <a:lnTo>
                    <a:pt x="24" y="126"/>
                  </a:lnTo>
                  <a:lnTo>
                    <a:pt x="38" y="104"/>
                  </a:lnTo>
                  <a:lnTo>
                    <a:pt x="50" y="84"/>
                  </a:lnTo>
                  <a:lnTo>
                    <a:pt x="60" y="62"/>
                  </a:lnTo>
                  <a:lnTo>
                    <a:pt x="66" y="44"/>
                  </a:lnTo>
                  <a:lnTo>
                    <a:pt x="68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8" name="Freeform 123"/>
            <p:cNvSpPr>
              <a:spLocks/>
            </p:cNvSpPr>
            <p:nvPr/>
          </p:nvSpPr>
          <p:spPr bwMode="gray">
            <a:xfrm>
              <a:off x="7910950" y="5402946"/>
              <a:ext cx="165377" cy="382504"/>
            </a:xfrm>
            <a:custGeom>
              <a:avLst/>
              <a:gdLst>
                <a:gd name="T0" fmla="*/ 68 w 68"/>
                <a:gd name="T1" fmla="*/ 30 h 156"/>
                <a:gd name="T2" fmla="*/ 54 w 68"/>
                <a:gd name="T3" fmla="*/ 28 h 156"/>
                <a:gd name="T4" fmla="*/ 46 w 68"/>
                <a:gd name="T5" fmla="*/ 22 h 156"/>
                <a:gd name="T6" fmla="*/ 40 w 68"/>
                <a:gd name="T7" fmla="*/ 14 h 156"/>
                <a:gd name="T8" fmla="*/ 36 w 68"/>
                <a:gd name="T9" fmla="*/ 0 h 156"/>
                <a:gd name="T10" fmla="*/ 32 w 68"/>
                <a:gd name="T11" fmla="*/ 0 h 156"/>
                <a:gd name="T12" fmla="*/ 26 w 68"/>
                <a:gd name="T13" fmla="*/ 2 h 156"/>
                <a:gd name="T14" fmla="*/ 22 w 68"/>
                <a:gd name="T15" fmla="*/ 6 h 156"/>
                <a:gd name="T16" fmla="*/ 28 w 68"/>
                <a:gd name="T17" fmla="*/ 22 h 156"/>
                <a:gd name="T18" fmla="*/ 28 w 68"/>
                <a:gd name="T19" fmla="*/ 40 h 156"/>
                <a:gd name="T20" fmla="*/ 24 w 68"/>
                <a:gd name="T21" fmla="*/ 60 h 156"/>
                <a:gd name="T22" fmla="*/ 18 w 68"/>
                <a:gd name="T23" fmla="*/ 78 h 156"/>
                <a:gd name="T24" fmla="*/ 14 w 68"/>
                <a:gd name="T25" fmla="*/ 96 h 156"/>
                <a:gd name="T26" fmla="*/ 8 w 68"/>
                <a:gd name="T27" fmla="*/ 118 h 156"/>
                <a:gd name="T28" fmla="*/ 4 w 68"/>
                <a:gd name="T29" fmla="*/ 136 h 156"/>
                <a:gd name="T30" fmla="*/ 0 w 68"/>
                <a:gd name="T31" fmla="*/ 156 h 156"/>
                <a:gd name="T32" fmla="*/ 12 w 68"/>
                <a:gd name="T33" fmla="*/ 144 h 156"/>
                <a:gd name="T34" fmla="*/ 24 w 68"/>
                <a:gd name="T35" fmla="*/ 126 h 156"/>
                <a:gd name="T36" fmla="*/ 38 w 68"/>
                <a:gd name="T37" fmla="*/ 104 h 156"/>
                <a:gd name="T38" fmla="*/ 50 w 68"/>
                <a:gd name="T39" fmla="*/ 84 h 156"/>
                <a:gd name="T40" fmla="*/ 60 w 68"/>
                <a:gd name="T41" fmla="*/ 62 h 156"/>
                <a:gd name="T42" fmla="*/ 66 w 68"/>
                <a:gd name="T43" fmla="*/ 44 h 156"/>
                <a:gd name="T44" fmla="*/ 68 w 68"/>
                <a:gd name="T45" fmla="*/ 3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8" h="156">
                  <a:moveTo>
                    <a:pt x="68" y="30"/>
                  </a:moveTo>
                  <a:lnTo>
                    <a:pt x="54" y="28"/>
                  </a:lnTo>
                  <a:lnTo>
                    <a:pt x="46" y="22"/>
                  </a:lnTo>
                  <a:lnTo>
                    <a:pt x="40" y="14"/>
                  </a:lnTo>
                  <a:lnTo>
                    <a:pt x="36" y="0"/>
                  </a:lnTo>
                  <a:lnTo>
                    <a:pt x="32" y="0"/>
                  </a:lnTo>
                  <a:lnTo>
                    <a:pt x="26" y="2"/>
                  </a:lnTo>
                  <a:lnTo>
                    <a:pt x="22" y="6"/>
                  </a:lnTo>
                  <a:lnTo>
                    <a:pt x="28" y="22"/>
                  </a:lnTo>
                  <a:lnTo>
                    <a:pt x="28" y="40"/>
                  </a:lnTo>
                  <a:lnTo>
                    <a:pt x="24" y="60"/>
                  </a:lnTo>
                  <a:lnTo>
                    <a:pt x="18" y="78"/>
                  </a:lnTo>
                  <a:lnTo>
                    <a:pt x="14" y="96"/>
                  </a:lnTo>
                  <a:lnTo>
                    <a:pt x="8" y="118"/>
                  </a:lnTo>
                  <a:lnTo>
                    <a:pt x="4" y="136"/>
                  </a:lnTo>
                  <a:lnTo>
                    <a:pt x="0" y="156"/>
                  </a:lnTo>
                  <a:lnTo>
                    <a:pt x="12" y="144"/>
                  </a:lnTo>
                  <a:lnTo>
                    <a:pt x="24" y="126"/>
                  </a:lnTo>
                  <a:lnTo>
                    <a:pt x="38" y="104"/>
                  </a:lnTo>
                  <a:lnTo>
                    <a:pt x="50" y="84"/>
                  </a:lnTo>
                  <a:lnTo>
                    <a:pt x="60" y="62"/>
                  </a:lnTo>
                  <a:lnTo>
                    <a:pt x="66" y="44"/>
                  </a:lnTo>
                  <a:lnTo>
                    <a:pt x="68" y="3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79" name="Freeform 124"/>
            <p:cNvSpPr>
              <a:spLocks/>
            </p:cNvSpPr>
            <p:nvPr/>
          </p:nvSpPr>
          <p:spPr bwMode="gray">
            <a:xfrm>
              <a:off x="2883481" y="3111497"/>
              <a:ext cx="23888" cy="5362"/>
            </a:xfrm>
            <a:custGeom>
              <a:avLst/>
              <a:gdLst>
                <a:gd name="T0" fmla="*/ 10 w 10"/>
                <a:gd name="T1" fmla="*/ 2 h 2"/>
                <a:gd name="T2" fmla="*/ 4 w 10"/>
                <a:gd name="T3" fmla="*/ 0 h 2"/>
                <a:gd name="T4" fmla="*/ 0 w 10"/>
                <a:gd name="T5" fmla="*/ 0 h 2"/>
                <a:gd name="T6" fmla="*/ 10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10" y="2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1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F0F0F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  <p:sp>
          <p:nvSpPr>
            <p:cNvPr id="80" name="Freeform 125"/>
            <p:cNvSpPr>
              <a:spLocks/>
            </p:cNvSpPr>
            <p:nvPr/>
          </p:nvSpPr>
          <p:spPr bwMode="gray">
            <a:xfrm>
              <a:off x="2883481" y="3111497"/>
              <a:ext cx="23888" cy="5362"/>
            </a:xfrm>
            <a:custGeom>
              <a:avLst/>
              <a:gdLst>
                <a:gd name="T0" fmla="*/ 10 w 10"/>
                <a:gd name="T1" fmla="*/ 2 h 2"/>
                <a:gd name="T2" fmla="*/ 4 w 10"/>
                <a:gd name="T3" fmla="*/ 0 h 2"/>
                <a:gd name="T4" fmla="*/ 0 w 10"/>
                <a:gd name="T5" fmla="*/ 0 h 2"/>
                <a:gd name="T6" fmla="*/ 10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10" y="2"/>
                  </a:moveTo>
                  <a:lnTo>
                    <a:pt x="4" y="0"/>
                  </a:lnTo>
                  <a:lnTo>
                    <a:pt x="0" y="0"/>
                  </a:lnTo>
                  <a:lnTo>
                    <a:pt x="10" y="2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>
                <a:latin typeface="Arial Unicode MS" panose="020B0604020202020204" pitchFamily="34" charset="-120"/>
                <a:ea typeface="文鼎圓體M" pitchFamily="34" charset="-120"/>
              </a:endParaRPr>
            </a:p>
          </p:txBody>
        </p:sp>
      </p:grpSp>
      <p:sp>
        <p:nvSpPr>
          <p:cNvPr id="36" name="文字方塊 35"/>
          <p:cNvSpPr txBox="1"/>
          <p:nvPr/>
        </p:nvSpPr>
        <p:spPr>
          <a:xfrm>
            <a:off x="591992" y="2856036"/>
            <a:ext cx="3231355" cy="27238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</a:t>
            </a:r>
            <a:r>
              <a:rPr kumimoji="1"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與雙邊經貿</a:t>
            </a: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結盟</a:t>
            </a:r>
            <a:endParaRPr kumimoji="1" lang="en-US" altLang="zh-TW" sz="2400" b="1" dirty="0" smtClean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新興經濟勢力崛起</a:t>
            </a:r>
            <a:endParaRPr kumimoji="1" lang="zh-TW" altLang="en-US" sz="2400" b="1" dirty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新工業革命衝擊</a:t>
            </a:r>
            <a:endParaRPr kumimoji="1" lang="en-US" altLang="zh-TW" sz="2400" b="1" dirty="0" smtClean="0">
              <a:solidFill>
                <a:srgbClr val="6C320A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85750" indent="-285750">
              <a:spcBef>
                <a:spcPts val="3000"/>
              </a:spcBef>
              <a:buFont typeface="Arial" panose="020B0604020202020204" pitchFamily="34" charset="0"/>
              <a:buChar char="•"/>
            </a:pP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綠色</a:t>
            </a:r>
            <a:r>
              <a:rPr kumimoji="1" lang="zh-TW" altLang="en-US" sz="2400" b="1" dirty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節能</a:t>
            </a:r>
            <a:r>
              <a:rPr kumimoji="1" lang="zh-TW" altLang="en-US" sz="2400" b="1" dirty="0" smtClean="0">
                <a:solidFill>
                  <a:srgbClr val="6C320A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風潮</a:t>
            </a:r>
            <a:endParaRPr lang="zh-TW" altLang="en-US" sz="2400" dirty="0">
              <a:solidFill>
                <a:srgbClr val="6C320A"/>
              </a:solidFill>
            </a:endParaRPr>
          </a:p>
        </p:txBody>
      </p:sp>
      <p:grpSp>
        <p:nvGrpSpPr>
          <p:cNvPr id="84" name="Group 30"/>
          <p:cNvGrpSpPr>
            <a:grpSpLocks/>
          </p:cNvGrpSpPr>
          <p:nvPr/>
        </p:nvGrpSpPr>
        <p:grpSpPr bwMode="auto">
          <a:xfrm>
            <a:off x="917529" y="1761153"/>
            <a:ext cx="2766702" cy="667214"/>
            <a:chOff x="816" y="2304"/>
            <a:chExt cx="1440" cy="448"/>
          </a:xfrm>
        </p:grpSpPr>
        <p:sp>
          <p:nvSpPr>
            <p:cNvPr id="85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86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78824"/>
                    <a:invGamma/>
                  </a:scheme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外在挑戰</a:t>
              </a:r>
              <a:endParaRPr lang="en-US" altLang="zh-TW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90" name="Group 30"/>
          <p:cNvGrpSpPr>
            <a:grpSpLocks/>
          </p:cNvGrpSpPr>
          <p:nvPr/>
        </p:nvGrpSpPr>
        <p:grpSpPr bwMode="auto">
          <a:xfrm>
            <a:off x="6012047" y="1761153"/>
            <a:ext cx="2655143" cy="667214"/>
            <a:chOff x="816" y="2304"/>
            <a:chExt cx="1440" cy="448"/>
          </a:xfrm>
        </p:grpSpPr>
        <p:sp>
          <p:nvSpPr>
            <p:cNvPr id="91" name="Freeform 31"/>
            <p:cNvSpPr>
              <a:spLocks/>
            </p:cNvSpPr>
            <p:nvPr/>
          </p:nvSpPr>
          <p:spPr bwMode="gray">
            <a:xfrm>
              <a:off x="901" y="2562"/>
              <a:ext cx="1270" cy="190"/>
            </a:xfrm>
            <a:custGeom>
              <a:avLst/>
              <a:gdLst>
                <a:gd name="T0" fmla="*/ 1120 w 1120"/>
                <a:gd name="T1" fmla="*/ 252 h 252"/>
                <a:gd name="T2" fmla="*/ 1116 w 1120"/>
                <a:gd name="T3" fmla="*/ 250 h 252"/>
                <a:gd name="T4" fmla="*/ 1100 w 1120"/>
                <a:gd name="T5" fmla="*/ 246 h 252"/>
                <a:gd name="T6" fmla="*/ 1074 w 1120"/>
                <a:gd name="T7" fmla="*/ 240 h 252"/>
                <a:gd name="T8" fmla="*/ 1038 w 1120"/>
                <a:gd name="T9" fmla="*/ 232 h 252"/>
                <a:gd name="T10" fmla="*/ 992 w 1120"/>
                <a:gd name="T11" fmla="*/ 222 h 252"/>
                <a:gd name="T12" fmla="*/ 938 w 1120"/>
                <a:gd name="T13" fmla="*/ 212 h 252"/>
                <a:gd name="T14" fmla="*/ 876 w 1120"/>
                <a:gd name="T15" fmla="*/ 204 h 252"/>
                <a:gd name="T16" fmla="*/ 806 w 1120"/>
                <a:gd name="T17" fmla="*/ 196 h 252"/>
                <a:gd name="T18" fmla="*/ 730 w 1120"/>
                <a:gd name="T19" fmla="*/ 190 h 252"/>
                <a:gd name="T20" fmla="*/ 646 w 1120"/>
                <a:gd name="T21" fmla="*/ 184 h 252"/>
                <a:gd name="T22" fmla="*/ 556 w 1120"/>
                <a:gd name="T23" fmla="*/ 184 h 252"/>
                <a:gd name="T24" fmla="*/ 466 w 1120"/>
                <a:gd name="T25" fmla="*/ 184 h 252"/>
                <a:gd name="T26" fmla="*/ 384 w 1120"/>
                <a:gd name="T27" fmla="*/ 190 h 252"/>
                <a:gd name="T28" fmla="*/ 308 w 1120"/>
                <a:gd name="T29" fmla="*/ 196 h 252"/>
                <a:gd name="T30" fmla="*/ 238 w 1120"/>
                <a:gd name="T31" fmla="*/ 204 h 252"/>
                <a:gd name="T32" fmla="*/ 178 w 1120"/>
                <a:gd name="T33" fmla="*/ 212 h 252"/>
                <a:gd name="T34" fmla="*/ 126 w 1120"/>
                <a:gd name="T35" fmla="*/ 222 h 252"/>
                <a:gd name="T36" fmla="*/ 82 w 1120"/>
                <a:gd name="T37" fmla="*/ 232 h 252"/>
                <a:gd name="T38" fmla="*/ 46 w 1120"/>
                <a:gd name="T39" fmla="*/ 240 h 252"/>
                <a:gd name="T40" fmla="*/ 20 w 1120"/>
                <a:gd name="T41" fmla="*/ 246 h 252"/>
                <a:gd name="T42" fmla="*/ 6 w 1120"/>
                <a:gd name="T43" fmla="*/ 250 h 252"/>
                <a:gd name="T44" fmla="*/ 0 w 1120"/>
                <a:gd name="T45" fmla="*/ 252 h 252"/>
                <a:gd name="T46" fmla="*/ 0 w 1120"/>
                <a:gd name="T47" fmla="*/ 62 h 252"/>
                <a:gd name="T48" fmla="*/ 560 w 1120"/>
                <a:gd name="T49" fmla="*/ 0 h 252"/>
                <a:gd name="T50" fmla="*/ 1120 w 1120"/>
                <a:gd name="T51" fmla="*/ 62 h 252"/>
                <a:gd name="T52" fmla="*/ 1120 w 1120"/>
                <a:gd name="T53" fmla="*/ 252 h 252"/>
                <a:gd name="T54" fmla="*/ 1120 w 1120"/>
                <a:gd name="T55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20" h="252">
                  <a:moveTo>
                    <a:pt x="1120" y="252"/>
                  </a:moveTo>
                  <a:lnTo>
                    <a:pt x="1116" y="250"/>
                  </a:lnTo>
                  <a:lnTo>
                    <a:pt x="1100" y="246"/>
                  </a:lnTo>
                  <a:lnTo>
                    <a:pt x="1074" y="240"/>
                  </a:lnTo>
                  <a:lnTo>
                    <a:pt x="1038" y="232"/>
                  </a:lnTo>
                  <a:lnTo>
                    <a:pt x="992" y="222"/>
                  </a:lnTo>
                  <a:lnTo>
                    <a:pt x="938" y="212"/>
                  </a:lnTo>
                  <a:lnTo>
                    <a:pt x="876" y="204"/>
                  </a:lnTo>
                  <a:lnTo>
                    <a:pt x="806" y="196"/>
                  </a:lnTo>
                  <a:lnTo>
                    <a:pt x="730" y="190"/>
                  </a:lnTo>
                  <a:lnTo>
                    <a:pt x="646" y="184"/>
                  </a:lnTo>
                  <a:lnTo>
                    <a:pt x="556" y="184"/>
                  </a:lnTo>
                  <a:lnTo>
                    <a:pt x="466" y="184"/>
                  </a:lnTo>
                  <a:lnTo>
                    <a:pt x="384" y="190"/>
                  </a:lnTo>
                  <a:lnTo>
                    <a:pt x="308" y="196"/>
                  </a:lnTo>
                  <a:lnTo>
                    <a:pt x="238" y="204"/>
                  </a:lnTo>
                  <a:lnTo>
                    <a:pt x="178" y="212"/>
                  </a:lnTo>
                  <a:lnTo>
                    <a:pt x="126" y="222"/>
                  </a:lnTo>
                  <a:lnTo>
                    <a:pt x="82" y="232"/>
                  </a:lnTo>
                  <a:lnTo>
                    <a:pt x="46" y="240"/>
                  </a:lnTo>
                  <a:lnTo>
                    <a:pt x="20" y="246"/>
                  </a:lnTo>
                  <a:lnTo>
                    <a:pt x="6" y="250"/>
                  </a:lnTo>
                  <a:lnTo>
                    <a:pt x="0" y="252"/>
                  </a:lnTo>
                  <a:lnTo>
                    <a:pt x="0" y="62"/>
                  </a:lnTo>
                  <a:lnTo>
                    <a:pt x="560" y="0"/>
                  </a:lnTo>
                  <a:lnTo>
                    <a:pt x="1120" y="62"/>
                  </a:lnTo>
                  <a:lnTo>
                    <a:pt x="1120" y="252"/>
                  </a:lnTo>
                  <a:lnTo>
                    <a:pt x="1120" y="252"/>
                  </a:lnTo>
                  <a:close/>
                </a:path>
              </a:pathLst>
            </a:custGeom>
            <a:gradFill rotWithShape="1">
              <a:gsLst>
                <a:gs pos="0">
                  <a:srgbClr val="000000"/>
                </a:gs>
                <a:gs pos="100000">
                  <a:srgbClr val="000000">
                    <a:gamma/>
                    <a:shade val="78824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DF5908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2" name="Rectangle 32"/>
            <p:cNvSpPr>
              <a:spLocks noChangeArrowheads="1"/>
            </p:cNvSpPr>
            <p:nvPr/>
          </p:nvSpPr>
          <p:spPr bwMode="gray">
            <a:xfrm>
              <a:off x="816" y="2304"/>
              <a:ext cx="1440" cy="393"/>
            </a:xfrm>
            <a:prstGeom prst="rect">
              <a:avLst/>
            </a:prstGeom>
            <a:gradFill rotWithShape="1">
              <a:gsLst>
                <a:gs pos="0">
                  <a:schemeClr val="accent6">
                    <a:lumMod val="75000"/>
                  </a:schemeClr>
                </a:gs>
                <a:gs pos="100000">
                  <a:srgbClr val="008200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TW" altLang="en-US" sz="2800" b="1" dirty="0" smtClean="0">
                  <a:solidFill>
                    <a:schemeClr val="bg1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內在課題</a:t>
              </a:r>
              <a:endParaRPr lang="en-US" altLang="zh-TW" sz="2800" b="1" dirty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76133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10741-0906-4A19-A1A0-8C6D7EFB324A}" type="slidenum">
              <a:rPr lang="en-US" altLang="zh-TW" b="1">
                <a:ea typeface="+mj-ea"/>
                <a:cs typeface="Times New Roman" pitchFamily="18" charset="0"/>
              </a:rPr>
              <a:pPr/>
              <a:t>7</a:t>
            </a:fld>
            <a:endParaRPr lang="en-US" altLang="zh-TW" b="1" dirty="0">
              <a:ea typeface="+mj-ea"/>
              <a:cs typeface="Times New Roman" pitchFamily="18" charset="0"/>
            </a:endParaRPr>
          </a:p>
        </p:txBody>
      </p:sp>
      <p:sp>
        <p:nvSpPr>
          <p:cNvPr id="93" name="Rectangle 2"/>
          <p:cNvSpPr txBox="1">
            <a:spLocks/>
          </p:cNvSpPr>
          <p:nvPr/>
        </p:nvSpPr>
        <p:spPr bwMode="auto">
          <a:xfrm>
            <a:off x="0" y="0"/>
            <a:ext cx="8424367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/>
              <a:t>施政願</a:t>
            </a:r>
            <a:r>
              <a:rPr lang="zh-TW" altLang="en-US" dirty="0"/>
              <a:t>景與目標</a:t>
            </a:r>
          </a:p>
        </p:txBody>
      </p:sp>
      <p:sp>
        <p:nvSpPr>
          <p:cNvPr id="94" name="流程圖: 換頁接點 93"/>
          <p:cNvSpPr/>
          <p:nvPr/>
        </p:nvSpPr>
        <p:spPr>
          <a:xfrm>
            <a:off x="7609814" y="1401727"/>
            <a:ext cx="1079500" cy="900112"/>
          </a:xfrm>
          <a:prstGeom prst="flowChartOffpageConnector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2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願</a:t>
            </a:r>
            <a:r>
              <a:rPr lang="zh-TW" altLang="en-US" sz="2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景</a:t>
            </a:r>
          </a:p>
        </p:txBody>
      </p:sp>
      <p:grpSp>
        <p:nvGrpSpPr>
          <p:cNvPr id="98" name="群組 13"/>
          <p:cNvGrpSpPr>
            <a:grpSpLocks/>
          </p:cNvGrpSpPr>
          <p:nvPr/>
        </p:nvGrpSpPr>
        <p:grpSpPr bwMode="auto">
          <a:xfrm>
            <a:off x="7367814" y="2625688"/>
            <a:ext cx="250499" cy="3968751"/>
            <a:chOff x="7740352" y="2384888"/>
            <a:chExt cx="222364" cy="3384000"/>
          </a:xfrm>
        </p:grpSpPr>
        <p:grpSp>
          <p:nvGrpSpPr>
            <p:cNvPr id="102" name="群組 98"/>
            <p:cNvGrpSpPr>
              <a:grpSpLocks/>
            </p:cNvGrpSpPr>
            <p:nvPr/>
          </p:nvGrpSpPr>
          <p:grpSpPr bwMode="auto">
            <a:xfrm>
              <a:off x="7740352" y="2384888"/>
              <a:ext cx="222364" cy="3384000"/>
              <a:chOff x="3925135" y="2420888"/>
              <a:chExt cx="222364" cy="3384000"/>
            </a:xfrm>
          </p:grpSpPr>
          <p:grpSp>
            <p:nvGrpSpPr>
              <p:cNvPr id="115" name="群組 99"/>
              <p:cNvGrpSpPr>
                <a:grpSpLocks/>
              </p:cNvGrpSpPr>
              <p:nvPr/>
            </p:nvGrpSpPr>
            <p:grpSpPr bwMode="auto">
              <a:xfrm>
                <a:off x="3925135" y="2420888"/>
                <a:ext cx="214815" cy="3384000"/>
                <a:chOff x="1238563" y="2420888"/>
                <a:chExt cx="292246" cy="3384000"/>
              </a:xfrm>
            </p:grpSpPr>
            <p:cxnSp>
              <p:nvCxnSpPr>
                <p:cNvPr id="145" name="直線接點 144"/>
                <p:cNvCxnSpPr/>
                <p:nvPr/>
              </p:nvCxnSpPr>
              <p:spPr>
                <a:xfrm>
                  <a:off x="1259588" y="2420888"/>
                  <a:ext cx="0" cy="3384000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" name="直線接點 148"/>
                <p:cNvCxnSpPr/>
                <p:nvPr/>
              </p:nvCxnSpPr>
              <p:spPr>
                <a:xfrm>
                  <a:off x="1242768" y="5789016"/>
                  <a:ext cx="288041" cy="0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" name="直線接點 151"/>
                <p:cNvCxnSpPr/>
                <p:nvPr/>
              </p:nvCxnSpPr>
              <p:spPr>
                <a:xfrm>
                  <a:off x="1238563" y="2435174"/>
                  <a:ext cx="288041" cy="0"/>
                </a:xfrm>
                <a:prstGeom prst="line">
                  <a:avLst/>
                </a:prstGeom>
                <a:ln w="38100">
                  <a:solidFill>
                    <a:schemeClr val="accent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117" name="直線接點 116"/>
              <p:cNvCxnSpPr>
                <a:stCxn id="159" idx="1"/>
              </p:cNvCxnSpPr>
              <p:nvPr/>
            </p:nvCxnSpPr>
            <p:spPr>
              <a:xfrm flipH="1">
                <a:off x="3952003" y="3068348"/>
                <a:ext cx="195496" cy="7841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9" name="直線接點 108"/>
            <p:cNvCxnSpPr/>
            <p:nvPr/>
          </p:nvCxnSpPr>
          <p:spPr>
            <a:xfrm flipH="1">
              <a:off x="7742867" y="4319024"/>
              <a:ext cx="17927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直線接點 111"/>
            <p:cNvCxnSpPr/>
            <p:nvPr/>
          </p:nvCxnSpPr>
          <p:spPr>
            <a:xfrm flipH="1">
              <a:off x="7749381" y="3354438"/>
              <a:ext cx="17927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4" name="文字方塊 153"/>
          <p:cNvSpPr txBox="1"/>
          <p:nvPr/>
        </p:nvSpPr>
        <p:spPr>
          <a:xfrm>
            <a:off x="7572606" y="2458809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活力經濟</a:t>
            </a:r>
          </a:p>
        </p:txBody>
      </p:sp>
      <p:sp>
        <p:nvSpPr>
          <p:cNvPr id="158" name="文字方塊 157"/>
          <p:cNvSpPr txBox="1"/>
          <p:nvPr/>
        </p:nvSpPr>
        <p:spPr>
          <a:xfrm>
            <a:off x="7572606" y="3563426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廉能政府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59" name="文字方塊 158"/>
          <p:cNvSpPr txBox="1"/>
          <p:nvPr/>
        </p:nvSpPr>
        <p:spPr>
          <a:xfrm>
            <a:off x="7568252" y="2991011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公義</a:t>
            </a: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社會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0" name="文字方塊 159"/>
          <p:cNvSpPr txBox="1"/>
          <p:nvPr/>
        </p:nvSpPr>
        <p:spPr>
          <a:xfrm>
            <a:off x="7574143" y="4128270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優質文教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1" name="文字方塊 160"/>
          <p:cNvSpPr txBox="1"/>
          <p:nvPr/>
        </p:nvSpPr>
        <p:spPr>
          <a:xfrm>
            <a:off x="7574143" y="5795411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和平兩岸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62" name="文字方塊 161"/>
          <p:cNvSpPr txBox="1"/>
          <p:nvPr/>
        </p:nvSpPr>
        <p:spPr>
          <a:xfrm>
            <a:off x="7568252" y="4687319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永續環境</a:t>
            </a:r>
          </a:p>
        </p:txBody>
      </p:sp>
      <p:grpSp>
        <p:nvGrpSpPr>
          <p:cNvPr id="163" name="群組 49"/>
          <p:cNvGrpSpPr>
            <a:grpSpLocks/>
          </p:cNvGrpSpPr>
          <p:nvPr/>
        </p:nvGrpSpPr>
        <p:grpSpPr bwMode="auto">
          <a:xfrm flipH="1">
            <a:off x="3306574" y="4065552"/>
            <a:ext cx="377229" cy="1981200"/>
            <a:chOff x="845377" y="2420888"/>
            <a:chExt cx="642202" cy="3384000"/>
          </a:xfrm>
        </p:grpSpPr>
        <p:cxnSp>
          <p:nvCxnSpPr>
            <p:cNvPr id="164" name="直線接點 163"/>
            <p:cNvCxnSpPr/>
            <p:nvPr/>
          </p:nvCxnSpPr>
          <p:spPr>
            <a:xfrm>
              <a:off x="845377" y="4329811"/>
              <a:ext cx="396264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直線接點 164"/>
            <p:cNvCxnSpPr/>
            <p:nvPr/>
          </p:nvCxnSpPr>
          <p:spPr>
            <a:xfrm>
              <a:off x="1260561" y="2420888"/>
              <a:ext cx="0" cy="338400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直線接點 165"/>
            <p:cNvCxnSpPr/>
            <p:nvPr/>
          </p:nvCxnSpPr>
          <p:spPr>
            <a:xfrm>
              <a:off x="1241642" y="5788619"/>
              <a:ext cx="24593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直線接點 166"/>
            <p:cNvCxnSpPr/>
            <p:nvPr/>
          </p:nvCxnSpPr>
          <p:spPr>
            <a:xfrm>
              <a:off x="1241642" y="2437157"/>
              <a:ext cx="245937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2" name="群組 124"/>
          <p:cNvGrpSpPr>
            <a:grpSpLocks/>
          </p:cNvGrpSpPr>
          <p:nvPr/>
        </p:nvGrpSpPr>
        <p:grpSpPr bwMode="auto">
          <a:xfrm flipH="1">
            <a:off x="7122706" y="2641564"/>
            <a:ext cx="247946" cy="3368675"/>
            <a:chOff x="943244" y="2421072"/>
            <a:chExt cx="603873" cy="3384000"/>
          </a:xfrm>
        </p:grpSpPr>
        <p:cxnSp>
          <p:nvCxnSpPr>
            <p:cNvPr id="173" name="直線接點 172"/>
            <p:cNvCxnSpPr/>
            <p:nvPr/>
          </p:nvCxnSpPr>
          <p:spPr>
            <a:xfrm>
              <a:off x="943244" y="4126699"/>
              <a:ext cx="603873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直線接點 173"/>
            <p:cNvCxnSpPr/>
            <p:nvPr/>
          </p:nvCxnSpPr>
          <p:spPr>
            <a:xfrm>
              <a:off x="1247853" y="2421072"/>
              <a:ext cx="0" cy="338400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直線接點 174"/>
            <p:cNvCxnSpPr/>
            <p:nvPr/>
          </p:nvCxnSpPr>
          <p:spPr>
            <a:xfrm>
              <a:off x="1243985" y="5789125"/>
              <a:ext cx="243582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直線接點 175"/>
            <p:cNvCxnSpPr/>
            <p:nvPr/>
          </p:nvCxnSpPr>
          <p:spPr>
            <a:xfrm>
              <a:off x="1243985" y="2435425"/>
              <a:ext cx="243582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7" name="群組 134"/>
          <p:cNvGrpSpPr>
            <a:grpSpLocks/>
          </p:cNvGrpSpPr>
          <p:nvPr/>
        </p:nvGrpSpPr>
        <p:grpSpPr bwMode="auto">
          <a:xfrm flipH="1">
            <a:off x="984458" y="3094002"/>
            <a:ext cx="1692000" cy="2700000"/>
            <a:chOff x="1023548" y="2420888"/>
            <a:chExt cx="507261" cy="3384000"/>
          </a:xfrm>
        </p:grpSpPr>
        <p:cxnSp>
          <p:nvCxnSpPr>
            <p:cNvPr id="178" name="直線接點 177"/>
            <p:cNvCxnSpPr/>
            <p:nvPr/>
          </p:nvCxnSpPr>
          <p:spPr>
            <a:xfrm>
              <a:off x="1023548" y="4078563"/>
              <a:ext cx="481114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直線接點 178"/>
            <p:cNvCxnSpPr/>
            <p:nvPr/>
          </p:nvCxnSpPr>
          <p:spPr>
            <a:xfrm>
              <a:off x="1261489" y="2420888"/>
              <a:ext cx="0" cy="338400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直線接點 179"/>
            <p:cNvCxnSpPr/>
            <p:nvPr/>
          </p:nvCxnSpPr>
          <p:spPr>
            <a:xfrm>
              <a:off x="1260989" y="5788735"/>
              <a:ext cx="26982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直線接點 180"/>
            <p:cNvCxnSpPr/>
            <p:nvPr/>
          </p:nvCxnSpPr>
          <p:spPr>
            <a:xfrm>
              <a:off x="1255759" y="2435021"/>
              <a:ext cx="26982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2" name="流程圖: 換頁接點 181"/>
          <p:cNvSpPr/>
          <p:nvPr/>
        </p:nvSpPr>
        <p:spPr>
          <a:xfrm>
            <a:off x="480402" y="1401727"/>
            <a:ext cx="1008062" cy="900112"/>
          </a:xfrm>
          <a:prstGeom prst="flowChartOffpageConnector">
            <a:avLst/>
          </a:prstGeom>
          <a:solidFill>
            <a:schemeClr val="bg1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2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關鍵</a:t>
            </a:r>
            <a:endParaRPr lang="en-US" altLang="zh-TW" sz="2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  <a:p>
            <a:pPr algn="ctr">
              <a:defRPr/>
            </a:pPr>
            <a:r>
              <a:rPr lang="zh-TW" altLang="en-US" sz="2200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階段</a:t>
            </a:r>
            <a:endParaRPr lang="zh-TW" altLang="en-US" sz="2200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3" name="圓角矩形 182"/>
          <p:cNvSpPr/>
          <p:nvPr/>
        </p:nvSpPr>
        <p:spPr>
          <a:xfrm>
            <a:off x="408394" y="2625688"/>
            <a:ext cx="1224136" cy="1080000"/>
          </a:xfrm>
          <a:prstGeom prst="roundRect">
            <a:avLst/>
          </a:prstGeom>
          <a:solidFill>
            <a:schemeClr val="bg1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全球政經秩序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重整</a:t>
            </a:r>
            <a:endParaRPr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4" name="圓角矩形 183"/>
          <p:cNvSpPr/>
          <p:nvPr/>
        </p:nvSpPr>
        <p:spPr>
          <a:xfrm>
            <a:off x="408394" y="3957602"/>
            <a:ext cx="1224136" cy="1080000"/>
          </a:xfrm>
          <a:prstGeom prst="roundRect">
            <a:avLst/>
          </a:prstGeom>
          <a:solidFill>
            <a:schemeClr val="bg1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兩岸關係穩定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進展</a:t>
            </a:r>
            <a:endParaRPr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185" name="圓角矩形 184"/>
          <p:cNvSpPr/>
          <p:nvPr/>
        </p:nvSpPr>
        <p:spPr>
          <a:xfrm>
            <a:off x="408394" y="5291102"/>
            <a:ext cx="1224136" cy="1080000"/>
          </a:xfrm>
          <a:prstGeom prst="roundRect">
            <a:avLst/>
          </a:prstGeom>
          <a:solidFill>
            <a:schemeClr val="bg1"/>
          </a:solidFill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臺灣經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社蛻變</a:t>
            </a: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轉</a:t>
            </a:r>
            <a:r>
              <a:rPr lang="zh-TW" altLang="en-US" b="1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骨</a:t>
            </a:r>
            <a:endParaRPr lang="zh-TW" altLang="en-US" b="1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186" name="群組 20"/>
          <p:cNvGrpSpPr>
            <a:grpSpLocks/>
          </p:cNvGrpSpPr>
          <p:nvPr/>
        </p:nvGrpSpPr>
        <p:grpSpPr bwMode="auto">
          <a:xfrm>
            <a:off x="5449772" y="2700302"/>
            <a:ext cx="503239" cy="3706812"/>
            <a:chOff x="5508104" y="2492896"/>
            <a:chExt cx="504057" cy="3295513"/>
          </a:xfrm>
        </p:grpSpPr>
        <p:grpSp>
          <p:nvGrpSpPr>
            <p:cNvPr id="187" name="群組 129"/>
            <p:cNvGrpSpPr>
              <a:grpSpLocks/>
            </p:cNvGrpSpPr>
            <p:nvPr/>
          </p:nvGrpSpPr>
          <p:grpSpPr bwMode="auto">
            <a:xfrm>
              <a:off x="5678244" y="2673550"/>
              <a:ext cx="333917" cy="2624453"/>
              <a:chOff x="1146322" y="2421589"/>
              <a:chExt cx="341257" cy="2921137"/>
            </a:xfrm>
          </p:grpSpPr>
          <p:cxnSp>
            <p:nvCxnSpPr>
              <p:cNvPr id="195" name="直線接點 194"/>
              <p:cNvCxnSpPr/>
              <p:nvPr/>
            </p:nvCxnSpPr>
            <p:spPr>
              <a:xfrm>
                <a:off x="1146322" y="4064753"/>
                <a:ext cx="217755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6" name="直線接點 195"/>
              <p:cNvCxnSpPr/>
              <p:nvPr/>
            </p:nvCxnSpPr>
            <p:spPr>
              <a:xfrm>
                <a:off x="1260074" y="2421589"/>
                <a:ext cx="0" cy="2921137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直線接點 196"/>
              <p:cNvCxnSpPr/>
              <p:nvPr/>
            </p:nvCxnSpPr>
            <p:spPr>
              <a:xfrm>
                <a:off x="1242198" y="5317989"/>
                <a:ext cx="245381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直線接點 197"/>
              <p:cNvCxnSpPr/>
              <p:nvPr/>
            </p:nvCxnSpPr>
            <p:spPr>
              <a:xfrm>
                <a:off x="1242198" y="2437298"/>
                <a:ext cx="245381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8" name="群組 96"/>
            <p:cNvGrpSpPr>
              <a:grpSpLocks/>
            </p:cNvGrpSpPr>
            <p:nvPr/>
          </p:nvGrpSpPr>
          <p:grpSpPr bwMode="auto">
            <a:xfrm flipH="1">
              <a:off x="5544832" y="2492896"/>
              <a:ext cx="143383" cy="3295513"/>
              <a:chOff x="1242695" y="2420888"/>
              <a:chExt cx="244884" cy="3384000"/>
            </a:xfrm>
          </p:grpSpPr>
          <p:cxnSp>
            <p:nvCxnSpPr>
              <p:cNvPr id="192" name="直線接點 191"/>
              <p:cNvCxnSpPr/>
              <p:nvPr/>
            </p:nvCxnSpPr>
            <p:spPr>
              <a:xfrm>
                <a:off x="1259725" y="2420888"/>
                <a:ext cx="0" cy="338400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直線接點 192"/>
              <p:cNvCxnSpPr/>
              <p:nvPr/>
            </p:nvCxnSpPr>
            <p:spPr>
              <a:xfrm>
                <a:off x="1243431" y="5788947"/>
                <a:ext cx="24441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直線接點 193"/>
              <p:cNvCxnSpPr/>
              <p:nvPr/>
            </p:nvCxnSpPr>
            <p:spPr>
              <a:xfrm>
                <a:off x="1243431" y="2435381"/>
                <a:ext cx="24441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89" name="直線接點 188"/>
            <p:cNvCxnSpPr/>
            <p:nvPr/>
          </p:nvCxnSpPr>
          <p:spPr>
            <a:xfrm>
              <a:off x="5511284" y="3675611"/>
              <a:ext cx="166959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直線接點 189"/>
            <p:cNvCxnSpPr/>
            <p:nvPr/>
          </p:nvCxnSpPr>
          <p:spPr>
            <a:xfrm>
              <a:off x="5700503" y="4148415"/>
              <a:ext cx="252410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直線接點 190"/>
            <p:cNvCxnSpPr/>
            <p:nvPr/>
          </p:nvCxnSpPr>
          <p:spPr>
            <a:xfrm>
              <a:off x="5508104" y="4700255"/>
              <a:ext cx="166959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群組 1"/>
          <p:cNvGrpSpPr/>
          <p:nvPr/>
        </p:nvGrpSpPr>
        <p:grpSpPr>
          <a:xfrm>
            <a:off x="3648754" y="2700302"/>
            <a:ext cx="395287" cy="3706812"/>
            <a:chOff x="3635896" y="2459038"/>
            <a:chExt cx="395287" cy="3706812"/>
          </a:xfrm>
        </p:grpSpPr>
        <p:grpSp>
          <p:nvGrpSpPr>
            <p:cNvPr id="168" name="群組 37"/>
            <p:cNvGrpSpPr>
              <a:grpSpLocks/>
            </p:cNvGrpSpPr>
            <p:nvPr/>
          </p:nvGrpSpPr>
          <p:grpSpPr bwMode="auto">
            <a:xfrm>
              <a:off x="3635896" y="2459038"/>
              <a:ext cx="395287" cy="3706812"/>
              <a:chOff x="1242695" y="2420888"/>
              <a:chExt cx="244884" cy="3384000"/>
            </a:xfrm>
          </p:grpSpPr>
          <p:cxnSp>
            <p:nvCxnSpPr>
              <p:cNvPr id="169" name="直線接點 168"/>
              <p:cNvCxnSpPr/>
              <p:nvPr/>
            </p:nvCxnSpPr>
            <p:spPr>
              <a:xfrm>
                <a:off x="1249979" y="2420888"/>
                <a:ext cx="0" cy="338400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直線接點 169"/>
              <p:cNvCxnSpPr/>
              <p:nvPr/>
            </p:nvCxnSpPr>
            <p:spPr>
              <a:xfrm>
                <a:off x="1242695" y="5788947"/>
                <a:ext cx="24488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直線接點 170"/>
              <p:cNvCxnSpPr/>
              <p:nvPr/>
            </p:nvCxnSpPr>
            <p:spPr>
              <a:xfrm>
                <a:off x="1242695" y="2435381"/>
                <a:ext cx="244884" cy="0"/>
              </a:xfrm>
              <a:prstGeom prst="line">
                <a:avLst/>
              </a:prstGeom>
              <a:ln w="3810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99" name="直線接點 198"/>
            <p:cNvCxnSpPr/>
            <p:nvPr/>
          </p:nvCxnSpPr>
          <p:spPr>
            <a:xfrm flipH="1">
              <a:off x="3670945" y="3789363"/>
              <a:ext cx="180975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0" name="流程圖: 換頁接點 199"/>
          <p:cNvSpPr/>
          <p:nvPr/>
        </p:nvSpPr>
        <p:spPr>
          <a:xfrm>
            <a:off x="3828141" y="1401727"/>
            <a:ext cx="1621631" cy="900112"/>
          </a:xfrm>
          <a:prstGeom prst="flowChartOffpageConnector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hangingPunct="0">
              <a:defRPr/>
            </a:pPr>
            <a:r>
              <a:rPr lang="zh-TW" altLang="en-US" sz="22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新</a:t>
            </a:r>
            <a:r>
              <a:rPr lang="zh-TW" altLang="en-US" sz="22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思維</a:t>
            </a:r>
          </a:p>
        </p:txBody>
      </p:sp>
      <p:grpSp>
        <p:nvGrpSpPr>
          <p:cNvPr id="201" name="群組 152"/>
          <p:cNvGrpSpPr>
            <a:grpSpLocks/>
          </p:cNvGrpSpPr>
          <p:nvPr/>
        </p:nvGrpSpPr>
        <p:grpSpPr bwMode="auto">
          <a:xfrm rot="10800000" flipH="1">
            <a:off x="2136587" y="4025864"/>
            <a:ext cx="127000" cy="2020888"/>
            <a:chOff x="1242695" y="2420888"/>
            <a:chExt cx="244884" cy="3384000"/>
          </a:xfrm>
        </p:grpSpPr>
        <p:cxnSp>
          <p:nvCxnSpPr>
            <p:cNvPr id="202" name="直線接點 201"/>
            <p:cNvCxnSpPr/>
            <p:nvPr/>
          </p:nvCxnSpPr>
          <p:spPr>
            <a:xfrm>
              <a:off x="1261061" y="2420888"/>
              <a:ext cx="0" cy="338400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直線接點 202"/>
            <p:cNvCxnSpPr/>
            <p:nvPr/>
          </p:nvCxnSpPr>
          <p:spPr>
            <a:xfrm>
              <a:off x="1242695" y="5772989"/>
              <a:ext cx="244884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" name="直線接點 203"/>
            <p:cNvCxnSpPr/>
            <p:nvPr/>
          </p:nvCxnSpPr>
          <p:spPr>
            <a:xfrm>
              <a:off x="1224329" y="2420888"/>
              <a:ext cx="244884" cy="0"/>
            </a:xfrm>
            <a:prstGeom prst="line">
              <a:avLst/>
            </a:prstGeom>
            <a:ln w="3810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5" name="流程圖: 換頁接點 204"/>
          <p:cNvSpPr/>
          <p:nvPr/>
        </p:nvSpPr>
        <p:spPr>
          <a:xfrm>
            <a:off x="2263587" y="1401727"/>
            <a:ext cx="1079500" cy="900112"/>
          </a:xfrm>
          <a:prstGeom prst="flowChartOffpageConnector">
            <a:avLst/>
          </a:prstGeom>
          <a:solidFill>
            <a:schemeClr val="bg1"/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sz="2200" b="1" spc="-15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總目標</a:t>
            </a:r>
          </a:p>
        </p:txBody>
      </p:sp>
      <p:sp>
        <p:nvSpPr>
          <p:cNvPr id="206" name="圓角矩形 205"/>
          <p:cNvSpPr/>
          <p:nvPr/>
        </p:nvSpPr>
        <p:spPr>
          <a:xfrm>
            <a:off x="2230249" y="3598827"/>
            <a:ext cx="1152525" cy="2735262"/>
          </a:xfrm>
          <a:prstGeom prst="roundRect">
            <a:avLst/>
          </a:prstGeom>
          <a:solidFill>
            <a:schemeClr val="bg1"/>
          </a:solidFill>
          <a:ln w="38100" cmpd="dbl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chemeClr val="tx1"/>
              </a:solidFill>
            </a:endParaRPr>
          </a:p>
        </p:txBody>
      </p:sp>
      <p:sp>
        <p:nvSpPr>
          <p:cNvPr id="207" name="文字方塊 206"/>
          <p:cNvSpPr txBox="1"/>
          <p:nvPr/>
        </p:nvSpPr>
        <p:spPr>
          <a:xfrm>
            <a:off x="2299277" y="2497299"/>
            <a:ext cx="972000" cy="908864"/>
          </a:xfrm>
          <a:prstGeom prst="ellipse">
            <a:avLst/>
          </a:prstGeom>
          <a:solidFill>
            <a:schemeClr val="bg1"/>
          </a:solidFill>
          <a:effectLst>
            <a:glow rad="228600">
              <a:srgbClr val="FF0000">
                <a:alpha val="40000"/>
              </a:srgbClr>
            </a:glo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15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幸福</a:t>
            </a:r>
            <a:endParaRPr lang="en-US" altLang="zh-TW" b="1" spc="-150" dirty="0">
              <a:latin typeface="標楷體" pitchFamily="65" charset="-120"/>
              <a:ea typeface="標楷體" pitchFamily="65" charset="-120"/>
              <a:cs typeface="Times New Roman" pitchFamily="18" charset="0"/>
            </a:endParaRPr>
          </a:p>
          <a:p>
            <a:pPr algn="ctr">
              <a:defRPr/>
            </a:pPr>
            <a:r>
              <a:rPr lang="zh-TW" altLang="en-US" b="1" spc="-150" dirty="0">
                <a:latin typeface="標楷體" pitchFamily="65" charset="-120"/>
                <a:ea typeface="標楷體" pitchFamily="65" charset="-120"/>
                <a:cs typeface="Times New Roman" pitchFamily="18" charset="0"/>
              </a:rPr>
              <a:t>臺灣</a:t>
            </a:r>
          </a:p>
        </p:txBody>
      </p:sp>
      <p:sp>
        <p:nvSpPr>
          <p:cNvPr id="208" name="文字方塊 207"/>
          <p:cNvSpPr txBox="1"/>
          <p:nvPr/>
        </p:nvSpPr>
        <p:spPr>
          <a:xfrm>
            <a:off x="2335024" y="3862034"/>
            <a:ext cx="900113" cy="408623"/>
          </a:xfrm>
          <a:prstGeom prst="round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繁 榮</a:t>
            </a:r>
          </a:p>
        </p:txBody>
      </p:sp>
      <p:sp>
        <p:nvSpPr>
          <p:cNvPr id="209" name="文字方塊 208"/>
          <p:cNvSpPr txBox="1"/>
          <p:nvPr/>
        </p:nvSpPr>
        <p:spPr>
          <a:xfrm>
            <a:off x="2335024" y="4726428"/>
            <a:ext cx="900113" cy="408623"/>
          </a:xfrm>
          <a:prstGeom prst="round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和 諧</a:t>
            </a:r>
          </a:p>
        </p:txBody>
      </p:sp>
      <p:sp>
        <p:nvSpPr>
          <p:cNvPr id="210" name="文字方塊 209"/>
          <p:cNvSpPr txBox="1"/>
          <p:nvPr/>
        </p:nvSpPr>
        <p:spPr>
          <a:xfrm>
            <a:off x="2338199" y="5573002"/>
            <a:ext cx="900113" cy="442674"/>
          </a:xfrm>
          <a:prstGeom prst="roundRect">
            <a:avLst/>
          </a:prstGeom>
          <a:solidFill>
            <a:schemeClr val="bg1"/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sz="2000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永 續</a:t>
            </a:r>
          </a:p>
        </p:txBody>
      </p:sp>
      <p:grpSp>
        <p:nvGrpSpPr>
          <p:cNvPr id="211" name="群組 210"/>
          <p:cNvGrpSpPr/>
          <p:nvPr/>
        </p:nvGrpSpPr>
        <p:grpSpPr>
          <a:xfrm>
            <a:off x="5881001" y="1401727"/>
            <a:ext cx="1259805" cy="4932833"/>
            <a:chOff x="5470599" y="1160463"/>
            <a:chExt cx="1657350" cy="4932833"/>
          </a:xfrm>
        </p:grpSpPr>
        <p:sp>
          <p:nvSpPr>
            <p:cNvPr id="212" name="流程圖: 換頁接點 211"/>
            <p:cNvSpPr/>
            <p:nvPr/>
          </p:nvSpPr>
          <p:spPr>
            <a:xfrm>
              <a:off x="5470599" y="1160463"/>
              <a:ext cx="1633538" cy="900112"/>
            </a:xfrm>
            <a:prstGeom prst="flowChartOffpageConnector">
              <a:avLst/>
            </a:prstGeom>
            <a:solidFill>
              <a:schemeClr val="bg1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zh-TW" altLang="en-US" sz="2200" b="1" dirty="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驅動力</a:t>
              </a:r>
            </a:p>
          </p:txBody>
        </p:sp>
        <p:sp>
          <p:nvSpPr>
            <p:cNvPr id="213" name="文字方塊 212"/>
            <p:cNvSpPr txBox="1"/>
            <p:nvPr/>
          </p:nvSpPr>
          <p:spPr>
            <a:xfrm>
              <a:off x="5470599" y="2204984"/>
              <a:ext cx="1657350" cy="1080000"/>
            </a:xfrm>
            <a:prstGeom prst="roundRect">
              <a:avLst/>
            </a:prstGeom>
            <a:solidFill>
              <a:schemeClr val="bg1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7200" rIns="7200"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zh-TW" altLang="en-US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創 </a:t>
              </a:r>
              <a:r>
                <a:rPr lang="zh-TW" altLang="en-US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新</a:t>
              </a:r>
              <a:endParaRPr lang="zh-TW" altLang="en-US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  <p:sp>
          <p:nvSpPr>
            <p:cNvPr id="214" name="文字方塊 213"/>
            <p:cNvSpPr txBox="1"/>
            <p:nvPr/>
          </p:nvSpPr>
          <p:spPr>
            <a:xfrm>
              <a:off x="5470599" y="3644899"/>
              <a:ext cx="1657350" cy="1080000"/>
            </a:xfrm>
            <a:prstGeom prst="roundRect">
              <a:avLst/>
            </a:prstGeom>
            <a:solidFill>
              <a:schemeClr val="bg1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7200" rIns="7200"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zh-TW" altLang="en-US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開 </a:t>
              </a:r>
              <a:r>
                <a:rPr lang="zh-TW" altLang="en-US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放</a:t>
              </a:r>
              <a:endParaRPr lang="zh-TW" altLang="en-US" sz="1400" b="1" spc="-150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sp>
          <p:nvSpPr>
            <p:cNvPr id="215" name="文字方塊 214"/>
            <p:cNvSpPr txBox="1"/>
            <p:nvPr/>
          </p:nvSpPr>
          <p:spPr>
            <a:xfrm>
              <a:off x="5470599" y="5013296"/>
              <a:ext cx="1657350" cy="1080000"/>
            </a:xfrm>
            <a:prstGeom prst="roundRect">
              <a:avLst/>
            </a:prstGeom>
            <a:solidFill>
              <a:schemeClr val="bg1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lIns="7200" rIns="7200" anchor="ctr"/>
            <a:lstStyle/>
            <a:p>
              <a:pPr algn="ctr">
                <a:spcAft>
                  <a:spcPts val="600"/>
                </a:spcAft>
                <a:defRPr/>
              </a:pPr>
              <a:r>
                <a:rPr lang="zh-TW" altLang="en-US" b="1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調</a:t>
              </a:r>
              <a:r>
                <a:rPr lang="zh-TW" altLang="en-US" b="1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rPr>
                <a:t>結構</a:t>
              </a:r>
              <a:endParaRPr lang="en-US" altLang="zh-TW" b="1" dirty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endParaRPr>
            </a:p>
          </p:txBody>
        </p:sp>
      </p:grpSp>
      <p:sp>
        <p:nvSpPr>
          <p:cNvPr id="216" name="文字方塊 215"/>
          <p:cNvSpPr txBox="1"/>
          <p:nvPr/>
        </p:nvSpPr>
        <p:spPr bwMode="auto">
          <a:xfrm>
            <a:off x="3828141" y="2374864"/>
            <a:ext cx="1624806" cy="985479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" rIns="7200" anchor="ctr"/>
          <a:lstStyle/>
          <a:p>
            <a:pPr marL="35388" algn="just" hangingPunct="0">
              <a:lnSpc>
                <a:spcPts val="2000"/>
              </a:lnSpc>
              <a:defRPr/>
            </a:pPr>
            <a:r>
              <a:rPr lang="zh-TW" altLang="en-US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從「效率導向」邁向「開放創新」的成長模式</a:t>
            </a:r>
          </a:p>
        </p:txBody>
      </p:sp>
      <p:sp>
        <p:nvSpPr>
          <p:cNvPr id="217" name="文字方塊 216"/>
          <p:cNvSpPr txBox="1"/>
          <p:nvPr/>
        </p:nvSpPr>
        <p:spPr bwMode="auto">
          <a:xfrm>
            <a:off x="3828141" y="3416325"/>
            <a:ext cx="1621631" cy="97155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" rIns="7200" anchor="ctr"/>
          <a:lstStyle/>
          <a:p>
            <a:pPr marL="35388" algn="just" hangingPunct="0">
              <a:lnSpc>
                <a:spcPts val="2000"/>
              </a:lnSpc>
              <a:defRPr/>
            </a:pPr>
            <a:r>
              <a:rPr lang="zh-TW" altLang="en-US" sz="1600" b="1" dirty="0" smtClean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從「</a:t>
            </a:r>
            <a:r>
              <a:rPr lang="en-US" altLang="zh-TW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GDP</a:t>
            </a:r>
            <a:r>
              <a:rPr lang="zh-TW" altLang="en-US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」邁向「</a:t>
            </a:r>
            <a:r>
              <a:rPr lang="en-US" altLang="zh-TW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GNH</a:t>
            </a:r>
            <a:r>
              <a:rPr lang="zh-TW" altLang="en-US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」的政策關照模式</a:t>
            </a:r>
          </a:p>
        </p:txBody>
      </p:sp>
      <p:sp>
        <p:nvSpPr>
          <p:cNvPr id="218" name="文字方塊 217"/>
          <p:cNvSpPr txBox="1"/>
          <p:nvPr/>
        </p:nvSpPr>
        <p:spPr bwMode="auto">
          <a:xfrm>
            <a:off x="3846397" y="4415452"/>
            <a:ext cx="1621631" cy="1152525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" rIns="7200" anchor="ctr"/>
          <a:lstStyle/>
          <a:p>
            <a:pPr marL="35388" algn="just" hangingPunct="0">
              <a:lnSpc>
                <a:spcPts val="1700"/>
              </a:lnSpc>
              <a:defRPr/>
            </a:pPr>
            <a:r>
              <a:rPr lang="zh-TW" altLang="en-US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從「硬實力」擴及「軟實力」與「巧實力」的國力拓展模式</a:t>
            </a:r>
          </a:p>
        </p:txBody>
      </p:sp>
      <p:sp>
        <p:nvSpPr>
          <p:cNvPr id="219" name="文字方塊 218"/>
          <p:cNvSpPr txBox="1"/>
          <p:nvPr/>
        </p:nvSpPr>
        <p:spPr bwMode="auto">
          <a:xfrm>
            <a:off x="3828140" y="5606430"/>
            <a:ext cx="1621631" cy="991220"/>
          </a:xfrm>
          <a:prstGeom prst="roundRect">
            <a:avLst/>
          </a:prstGeom>
          <a:solidFill>
            <a:schemeClr val="bg1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" rIns="7200" anchor="ctr"/>
          <a:lstStyle/>
          <a:p>
            <a:pPr marL="35388" algn="just" hangingPunct="0">
              <a:lnSpc>
                <a:spcPts val="2000"/>
              </a:lnSpc>
              <a:defRPr/>
            </a:pPr>
            <a:r>
              <a:rPr lang="zh-TW" altLang="en-US" sz="1600" b="1" dirty="0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從「自力發展」到「策略聯盟」的經貿拓展模式</a:t>
            </a:r>
            <a:endParaRPr lang="en-US" altLang="zh-TW" sz="1600" b="1" dirty="0">
              <a:solidFill>
                <a:schemeClr val="tx1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</p:txBody>
      </p:sp>
      <p:cxnSp>
        <p:nvCxnSpPr>
          <p:cNvPr id="79" name="直線接點 78"/>
          <p:cNvCxnSpPr/>
          <p:nvPr/>
        </p:nvCxnSpPr>
        <p:spPr bwMode="auto">
          <a:xfrm flipH="1">
            <a:off x="7405106" y="5994364"/>
            <a:ext cx="170901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字方塊 80"/>
          <p:cNvSpPr txBox="1"/>
          <p:nvPr/>
        </p:nvSpPr>
        <p:spPr>
          <a:xfrm>
            <a:off x="7568252" y="5237098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全面建設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2" name="文字方塊 81"/>
          <p:cNvSpPr txBox="1"/>
          <p:nvPr/>
        </p:nvSpPr>
        <p:spPr>
          <a:xfrm>
            <a:off x="7568252" y="6337735"/>
            <a:ext cx="1079500" cy="369332"/>
          </a:xfrm>
          <a:prstGeom prst="rect">
            <a:avLst/>
          </a:prstGeom>
          <a:solidFill>
            <a:schemeClr val="bg1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zh-TW" altLang="en-US" b="1" spc="-300" dirty="0" smtClean="0">
                <a:solidFill>
                  <a:schemeClr val="tx1"/>
                </a:solidFill>
                <a:latin typeface="標楷體" pitchFamily="65" charset="-120"/>
                <a:ea typeface="標楷體" pitchFamily="65" charset="-120"/>
              </a:rPr>
              <a:t>友善國際</a:t>
            </a:r>
            <a:endParaRPr lang="zh-TW" altLang="en-US" b="1" spc="-300" dirty="0">
              <a:solidFill>
                <a:schemeClr val="tx1"/>
              </a:solidFill>
              <a:latin typeface="標楷體" pitchFamily="65" charset="-120"/>
              <a:ea typeface="標楷體" pitchFamily="65" charset="-120"/>
            </a:endParaRPr>
          </a:p>
        </p:txBody>
      </p:sp>
      <p:cxnSp>
        <p:nvCxnSpPr>
          <p:cNvPr id="83" name="直線接點 82"/>
          <p:cNvCxnSpPr/>
          <p:nvPr/>
        </p:nvCxnSpPr>
        <p:spPr bwMode="auto">
          <a:xfrm flipH="1">
            <a:off x="7370653" y="5421764"/>
            <a:ext cx="20195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接點 87"/>
          <p:cNvCxnSpPr/>
          <p:nvPr/>
        </p:nvCxnSpPr>
        <p:spPr bwMode="auto">
          <a:xfrm flipH="1">
            <a:off x="7385228" y="4339467"/>
            <a:ext cx="201953" cy="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文字方塊 1"/>
          <p:cNvSpPr txBox="1">
            <a:spLocks noChangeArrowheads="1"/>
          </p:cNvSpPr>
          <p:nvPr/>
        </p:nvSpPr>
        <p:spPr bwMode="auto">
          <a:xfrm>
            <a:off x="0" y="645708"/>
            <a:ext cx="8424367" cy="768045"/>
          </a:xfrm>
          <a:prstGeom prst="rect">
            <a:avLst/>
          </a:prstGeom>
          <a:extLst/>
        </p:spPr>
        <p:txBody>
          <a:bodyPr anchor="ctr">
            <a:noAutofit/>
          </a:bodyPr>
          <a:lstStyle>
            <a:defPPr>
              <a:defRPr lang="zh-TW"/>
            </a:defPPr>
            <a:lvl1pPr algn="ctr">
              <a:spcBef>
                <a:spcPct val="0"/>
              </a:spcBef>
              <a:buNone/>
              <a:defRPr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</a:lstStyle>
          <a:p>
            <a:r>
              <a:rPr lang="zh-TW" altLang="en-US" sz="2800" dirty="0"/>
              <a:t>「黃金十年」八大願景</a:t>
            </a:r>
          </a:p>
        </p:txBody>
      </p:sp>
    </p:spTree>
    <p:extLst>
      <p:ext uri="{BB962C8B-B14F-4D97-AF65-F5344CB8AC3E}">
        <p14:creationId xmlns:p14="http://schemas.microsoft.com/office/powerpoint/2010/main" xmlns="" val="4119291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231494" y="2272400"/>
            <a:ext cx="8912506" cy="1682791"/>
            <a:chOff x="358814" y="2333961"/>
            <a:chExt cx="8912506" cy="1682791"/>
          </a:xfrm>
        </p:grpSpPr>
        <p:sp>
          <p:nvSpPr>
            <p:cNvPr id="4" name="流程圖: 結束點 3"/>
            <p:cNvSpPr/>
            <p:nvPr/>
          </p:nvSpPr>
          <p:spPr>
            <a:xfrm>
              <a:off x="358814" y="2333961"/>
              <a:ext cx="8785185" cy="1682791"/>
            </a:xfrm>
            <a:prstGeom prst="flowChartTerminator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358814" y="2759856"/>
              <a:ext cx="89125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參</a:t>
              </a:r>
              <a:r>
                <a:rPr lang="zh-TW" altLang="en-US" sz="4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、 施政績效檢視</a:t>
              </a:r>
              <a:endParaRPr lang="zh-TW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815837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標題 3"/>
          <p:cNvSpPr txBox="1">
            <a:spLocks noChangeAspect="1"/>
          </p:cNvSpPr>
          <p:nvPr/>
        </p:nvSpPr>
        <p:spPr>
          <a:xfrm>
            <a:off x="-1" y="1"/>
            <a:ext cx="9144001" cy="544286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32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320952" y="1333462"/>
            <a:ext cx="8419920" cy="5049910"/>
            <a:chOff x="326335" y="1526279"/>
            <a:chExt cx="8419920" cy="5049910"/>
          </a:xfrm>
        </p:grpSpPr>
        <p:grpSp>
          <p:nvGrpSpPr>
            <p:cNvPr id="21517" name="群組 21516"/>
            <p:cNvGrpSpPr/>
            <p:nvPr/>
          </p:nvGrpSpPr>
          <p:grpSpPr>
            <a:xfrm>
              <a:off x="2850236" y="4126516"/>
              <a:ext cx="3326377" cy="1655762"/>
              <a:chOff x="3874237" y="3889086"/>
              <a:chExt cx="1561859" cy="1655762"/>
            </a:xfrm>
          </p:grpSpPr>
          <p:cxnSp>
            <p:nvCxnSpPr>
              <p:cNvPr id="22" name="直線接點 21"/>
              <p:cNvCxnSpPr/>
              <p:nvPr/>
            </p:nvCxnSpPr>
            <p:spPr bwMode="auto">
              <a:xfrm>
                <a:off x="3874237" y="3903002"/>
                <a:ext cx="1561859" cy="0"/>
              </a:xfrm>
              <a:prstGeom prst="lin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直線接點 27"/>
              <p:cNvCxnSpPr/>
              <p:nvPr/>
            </p:nvCxnSpPr>
            <p:spPr bwMode="auto">
              <a:xfrm>
                <a:off x="3874237" y="3889087"/>
                <a:ext cx="0" cy="1655761"/>
              </a:xfrm>
              <a:prstGeom prst="lin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直線接點 29"/>
              <p:cNvCxnSpPr/>
              <p:nvPr/>
            </p:nvCxnSpPr>
            <p:spPr bwMode="auto">
              <a:xfrm>
                <a:off x="5431613" y="3889086"/>
                <a:ext cx="0" cy="1655761"/>
              </a:xfrm>
              <a:prstGeom prst="lin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506" name="群組 21505"/>
            <p:cNvGrpSpPr/>
            <p:nvPr/>
          </p:nvGrpSpPr>
          <p:grpSpPr>
            <a:xfrm>
              <a:off x="1104203" y="2159037"/>
              <a:ext cx="6889595" cy="3780330"/>
              <a:chOff x="764806" y="1561777"/>
              <a:chExt cx="7596100" cy="4508130"/>
            </a:xfrm>
          </p:grpSpPr>
          <p:cxnSp>
            <p:nvCxnSpPr>
              <p:cNvPr id="6" name="直線接點 5"/>
              <p:cNvCxnSpPr/>
              <p:nvPr/>
            </p:nvCxnSpPr>
            <p:spPr bwMode="auto">
              <a:xfrm>
                <a:off x="764806" y="1917701"/>
                <a:ext cx="7556213" cy="0"/>
              </a:xfrm>
              <a:prstGeom prst="line">
                <a:avLst/>
              </a:prstGeom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直線接點 15"/>
              <p:cNvCxnSpPr/>
              <p:nvPr/>
            </p:nvCxnSpPr>
            <p:spPr bwMode="auto">
              <a:xfrm flipH="1">
                <a:off x="781587" y="1927763"/>
                <a:ext cx="1993" cy="3728633"/>
              </a:xfrm>
              <a:prstGeom prst="line">
                <a:avLst/>
              </a:prstGeom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" name="直線接點 16"/>
              <p:cNvCxnSpPr/>
              <p:nvPr/>
            </p:nvCxnSpPr>
            <p:spPr bwMode="auto">
              <a:xfrm>
                <a:off x="8315715" y="1892613"/>
                <a:ext cx="45191" cy="4177294"/>
              </a:xfrm>
              <a:prstGeom prst="line">
                <a:avLst/>
              </a:prstGeom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線接點 28"/>
              <p:cNvCxnSpPr/>
              <p:nvPr/>
            </p:nvCxnSpPr>
            <p:spPr bwMode="auto">
              <a:xfrm flipH="1">
                <a:off x="4509341" y="1561777"/>
                <a:ext cx="8990" cy="4320798"/>
              </a:xfrm>
              <a:prstGeom prst="line">
                <a:avLst/>
              </a:prstGeom>
              <a:ln w="38100">
                <a:solidFill>
                  <a:srgbClr val="75DBF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群組 47"/>
            <p:cNvGrpSpPr/>
            <p:nvPr/>
          </p:nvGrpSpPr>
          <p:grpSpPr>
            <a:xfrm>
              <a:off x="513566" y="4376271"/>
              <a:ext cx="1216522" cy="2199918"/>
              <a:chOff x="507313" y="4002880"/>
              <a:chExt cx="1216522" cy="2199918"/>
            </a:xfrm>
          </p:grpSpPr>
          <p:sp>
            <p:nvSpPr>
              <p:cNvPr id="10" name="手繪多邊形 9"/>
              <p:cNvSpPr/>
              <p:nvPr/>
            </p:nvSpPr>
            <p:spPr>
              <a:xfrm>
                <a:off x="507313" y="4002880"/>
                <a:ext cx="1216522" cy="413591"/>
              </a:xfrm>
              <a:custGeom>
                <a:avLst/>
                <a:gdLst>
                  <a:gd name="connsiteX0" fmla="*/ 0 w 1017673"/>
                  <a:gd name="connsiteY0" fmla="*/ 41359 h 413591"/>
                  <a:gd name="connsiteX1" fmla="*/ 41359 w 1017673"/>
                  <a:gd name="connsiteY1" fmla="*/ 0 h 413591"/>
                  <a:gd name="connsiteX2" fmla="*/ 976314 w 1017673"/>
                  <a:gd name="connsiteY2" fmla="*/ 0 h 413591"/>
                  <a:gd name="connsiteX3" fmla="*/ 1017673 w 1017673"/>
                  <a:gd name="connsiteY3" fmla="*/ 41359 h 413591"/>
                  <a:gd name="connsiteX4" fmla="*/ 1017673 w 1017673"/>
                  <a:gd name="connsiteY4" fmla="*/ 372232 h 413591"/>
                  <a:gd name="connsiteX5" fmla="*/ 976314 w 1017673"/>
                  <a:gd name="connsiteY5" fmla="*/ 413591 h 413591"/>
                  <a:gd name="connsiteX6" fmla="*/ 41359 w 1017673"/>
                  <a:gd name="connsiteY6" fmla="*/ 413591 h 413591"/>
                  <a:gd name="connsiteX7" fmla="*/ 0 w 1017673"/>
                  <a:gd name="connsiteY7" fmla="*/ 372232 h 413591"/>
                  <a:gd name="connsiteX8" fmla="*/ 0 w 1017673"/>
                  <a:gd name="connsiteY8" fmla="*/ 41359 h 413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7673" h="413591">
                    <a:moveTo>
                      <a:pt x="0" y="41359"/>
                    </a:moveTo>
                    <a:cubicBezTo>
                      <a:pt x="0" y="18517"/>
                      <a:pt x="18517" y="0"/>
                      <a:pt x="41359" y="0"/>
                    </a:cubicBezTo>
                    <a:lnTo>
                      <a:pt x="976314" y="0"/>
                    </a:lnTo>
                    <a:cubicBezTo>
                      <a:pt x="999156" y="0"/>
                      <a:pt x="1017673" y="18517"/>
                      <a:pt x="1017673" y="41359"/>
                    </a:cubicBezTo>
                    <a:lnTo>
                      <a:pt x="1017673" y="372232"/>
                    </a:lnTo>
                    <a:cubicBezTo>
                      <a:pt x="1017673" y="395074"/>
                      <a:pt x="999156" y="413591"/>
                      <a:pt x="976314" y="413591"/>
                    </a:cubicBezTo>
                    <a:lnTo>
                      <a:pt x="41359" y="413591"/>
                    </a:lnTo>
                    <a:cubicBezTo>
                      <a:pt x="18517" y="413591"/>
                      <a:pt x="0" y="395074"/>
                      <a:pt x="0" y="372232"/>
                    </a:cubicBezTo>
                    <a:lnTo>
                      <a:pt x="0" y="41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C00000"/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spcFirstLastPara="0" vert="horz" wrap="square" lIns="80694" tIns="80694" rIns="80694" bIns="80694" numCol="1" spcCol="1270" anchor="ctr" anchorCtr="0">
                <a:noAutofit/>
              </a:bodyPr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活力經濟</a:t>
                </a:r>
                <a:endParaRPr lang="zh-TW" altLang="en-US" sz="2000" b="1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12" name="手繪多邊形 11"/>
              <p:cNvSpPr/>
              <p:nvPr/>
            </p:nvSpPr>
            <p:spPr>
              <a:xfrm>
                <a:off x="631108" y="4754012"/>
                <a:ext cx="1004181" cy="1448786"/>
              </a:xfrm>
              <a:custGeom>
                <a:avLst/>
                <a:gdLst>
                  <a:gd name="connsiteX0" fmla="*/ 0 w 1004181"/>
                  <a:gd name="connsiteY0" fmla="*/ 100418 h 1810845"/>
                  <a:gd name="connsiteX1" fmla="*/ 100418 w 1004181"/>
                  <a:gd name="connsiteY1" fmla="*/ 0 h 1810845"/>
                  <a:gd name="connsiteX2" fmla="*/ 903763 w 1004181"/>
                  <a:gd name="connsiteY2" fmla="*/ 0 h 1810845"/>
                  <a:gd name="connsiteX3" fmla="*/ 1004181 w 1004181"/>
                  <a:gd name="connsiteY3" fmla="*/ 100418 h 1810845"/>
                  <a:gd name="connsiteX4" fmla="*/ 1004181 w 1004181"/>
                  <a:gd name="connsiteY4" fmla="*/ 1710427 h 1810845"/>
                  <a:gd name="connsiteX5" fmla="*/ 903763 w 1004181"/>
                  <a:gd name="connsiteY5" fmla="*/ 1810845 h 1810845"/>
                  <a:gd name="connsiteX6" fmla="*/ 100418 w 1004181"/>
                  <a:gd name="connsiteY6" fmla="*/ 1810845 h 1810845"/>
                  <a:gd name="connsiteX7" fmla="*/ 0 w 1004181"/>
                  <a:gd name="connsiteY7" fmla="*/ 1710427 h 1810845"/>
                  <a:gd name="connsiteX8" fmla="*/ 0 w 1004181"/>
                  <a:gd name="connsiteY8" fmla="*/ 100418 h 1810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4181" h="1810845">
                    <a:moveTo>
                      <a:pt x="0" y="100418"/>
                    </a:moveTo>
                    <a:cubicBezTo>
                      <a:pt x="0" y="44959"/>
                      <a:pt x="44959" y="0"/>
                      <a:pt x="100418" y="0"/>
                    </a:cubicBezTo>
                    <a:lnTo>
                      <a:pt x="903763" y="0"/>
                    </a:lnTo>
                    <a:cubicBezTo>
                      <a:pt x="959222" y="0"/>
                      <a:pt x="1004181" y="44959"/>
                      <a:pt x="1004181" y="100418"/>
                    </a:cubicBezTo>
                    <a:lnTo>
                      <a:pt x="1004181" y="1710427"/>
                    </a:lnTo>
                    <a:cubicBezTo>
                      <a:pt x="1004181" y="1765886"/>
                      <a:pt x="959222" y="1810845"/>
                      <a:pt x="903763" y="1810845"/>
                    </a:cubicBezTo>
                    <a:lnTo>
                      <a:pt x="100418" y="1810845"/>
                    </a:lnTo>
                    <a:cubicBezTo>
                      <a:pt x="44959" y="1810845"/>
                      <a:pt x="0" y="1765886"/>
                      <a:pt x="0" y="1710427"/>
                    </a:cubicBezTo>
                    <a:lnTo>
                      <a:pt x="0" y="1004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C00000"/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spcFirstLastPara="0" vert="horz" wrap="square" lIns="90371" tIns="137411" rIns="90371" bIns="90371" numCol="1" spcCol="1270" anchor="t" anchorCtr="0">
                <a:noAutofit/>
              </a:bodyPr>
              <a:lstStyle/>
              <a:p>
                <a:pPr lvl="0"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穩定</a:t>
                </a: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經濟</a:t>
                </a:r>
                <a:endParaRPr lang="en-US" altLang="zh-TW" sz="1600" spc="-15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創新</a:t>
                </a: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產業厚植人力</a:t>
                </a:r>
                <a:endParaRPr lang="zh-TW" altLang="en-US" sz="1600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46" name="群組 45"/>
            <p:cNvGrpSpPr/>
            <p:nvPr/>
          </p:nvGrpSpPr>
          <p:grpSpPr>
            <a:xfrm>
              <a:off x="2304775" y="4387645"/>
              <a:ext cx="1216522" cy="2188544"/>
              <a:chOff x="2170362" y="4014254"/>
              <a:chExt cx="1216522" cy="2061959"/>
            </a:xfrm>
          </p:grpSpPr>
          <p:sp>
            <p:nvSpPr>
              <p:cNvPr id="21510" name="手繪多邊形 21509"/>
              <p:cNvSpPr/>
              <p:nvPr/>
            </p:nvSpPr>
            <p:spPr>
              <a:xfrm>
                <a:off x="2170362" y="4014254"/>
                <a:ext cx="1216522" cy="358977"/>
              </a:xfrm>
              <a:custGeom>
                <a:avLst/>
                <a:gdLst>
                  <a:gd name="connsiteX0" fmla="*/ 0 w 1017673"/>
                  <a:gd name="connsiteY0" fmla="*/ 41359 h 413591"/>
                  <a:gd name="connsiteX1" fmla="*/ 41359 w 1017673"/>
                  <a:gd name="connsiteY1" fmla="*/ 0 h 413591"/>
                  <a:gd name="connsiteX2" fmla="*/ 976314 w 1017673"/>
                  <a:gd name="connsiteY2" fmla="*/ 0 h 413591"/>
                  <a:gd name="connsiteX3" fmla="*/ 1017673 w 1017673"/>
                  <a:gd name="connsiteY3" fmla="*/ 41359 h 413591"/>
                  <a:gd name="connsiteX4" fmla="*/ 1017673 w 1017673"/>
                  <a:gd name="connsiteY4" fmla="*/ 372232 h 413591"/>
                  <a:gd name="connsiteX5" fmla="*/ 976314 w 1017673"/>
                  <a:gd name="connsiteY5" fmla="*/ 413591 h 413591"/>
                  <a:gd name="connsiteX6" fmla="*/ 41359 w 1017673"/>
                  <a:gd name="connsiteY6" fmla="*/ 413591 h 413591"/>
                  <a:gd name="connsiteX7" fmla="*/ 0 w 1017673"/>
                  <a:gd name="connsiteY7" fmla="*/ 372232 h 413591"/>
                  <a:gd name="connsiteX8" fmla="*/ 0 w 1017673"/>
                  <a:gd name="connsiteY8" fmla="*/ 41359 h 413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7673" h="413591">
                    <a:moveTo>
                      <a:pt x="0" y="41359"/>
                    </a:moveTo>
                    <a:cubicBezTo>
                      <a:pt x="0" y="18517"/>
                      <a:pt x="18517" y="0"/>
                      <a:pt x="41359" y="0"/>
                    </a:cubicBezTo>
                    <a:lnTo>
                      <a:pt x="976314" y="0"/>
                    </a:lnTo>
                    <a:cubicBezTo>
                      <a:pt x="999156" y="0"/>
                      <a:pt x="1017673" y="18517"/>
                      <a:pt x="1017673" y="41359"/>
                    </a:cubicBezTo>
                    <a:lnTo>
                      <a:pt x="1017673" y="372232"/>
                    </a:lnTo>
                    <a:cubicBezTo>
                      <a:pt x="1017673" y="395074"/>
                      <a:pt x="999156" y="413591"/>
                      <a:pt x="976314" y="413591"/>
                    </a:cubicBezTo>
                    <a:lnTo>
                      <a:pt x="41359" y="413591"/>
                    </a:lnTo>
                    <a:cubicBezTo>
                      <a:pt x="18517" y="413591"/>
                      <a:pt x="0" y="395074"/>
                      <a:pt x="0" y="372232"/>
                    </a:cubicBezTo>
                    <a:lnTo>
                      <a:pt x="0" y="41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80694" tIns="80694" rIns="80694" bIns="80694" numCol="1" spcCol="1270" anchor="ctr" anchorCtr="0">
                <a:noAutofit/>
              </a:bodyPr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公義社會</a:t>
                </a:r>
                <a:endParaRPr lang="zh-TW" altLang="en-US" sz="2000" b="1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21512" name="手繪多邊形 21511"/>
              <p:cNvSpPr/>
              <p:nvPr/>
            </p:nvSpPr>
            <p:spPr>
              <a:xfrm>
                <a:off x="2270456" y="4754012"/>
                <a:ext cx="1004181" cy="1322201"/>
              </a:xfrm>
              <a:custGeom>
                <a:avLst/>
                <a:gdLst>
                  <a:gd name="connsiteX0" fmla="*/ 0 w 1004181"/>
                  <a:gd name="connsiteY0" fmla="*/ 100418 h 1810845"/>
                  <a:gd name="connsiteX1" fmla="*/ 100418 w 1004181"/>
                  <a:gd name="connsiteY1" fmla="*/ 0 h 1810845"/>
                  <a:gd name="connsiteX2" fmla="*/ 903763 w 1004181"/>
                  <a:gd name="connsiteY2" fmla="*/ 0 h 1810845"/>
                  <a:gd name="connsiteX3" fmla="*/ 1004181 w 1004181"/>
                  <a:gd name="connsiteY3" fmla="*/ 100418 h 1810845"/>
                  <a:gd name="connsiteX4" fmla="*/ 1004181 w 1004181"/>
                  <a:gd name="connsiteY4" fmla="*/ 1710427 h 1810845"/>
                  <a:gd name="connsiteX5" fmla="*/ 903763 w 1004181"/>
                  <a:gd name="connsiteY5" fmla="*/ 1810845 h 1810845"/>
                  <a:gd name="connsiteX6" fmla="*/ 100418 w 1004181"/>
                  <a:gd name="connsiteY6" fmla="*/ 1810845 h 1810845"/>
                  <a:gd name="connsiteX7" fmla="*/ 0 w 1004181"/>
                  <a:gd name="connsiteY7" fmla="*/ 1710427 h 1810845"/>
                  <a:gd name="connsiteX8" fmla="*/ 0 w 1004181"/>
                  <a:gd name="connsiteY8" fmla="*/ 100418 h 1810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4181" h="1810845">
                    <a:moveTo>
                      <a:pt x="0" y="100418"/>
                    </a:moveTo>
                    <a:cubicBezTo>
                      <a:pt x="0" y="44959"/>
                      <a:pt x="44959" y="0"/>
                      <a:pt x="100418" y="0"/>
                    </a:cubicBezTo>
                    <a:lnTo>
                      <a:pt x="903763" y="0"/>
                    </a:lnTo>
                    <a:cubicBezTo>
                      <a:pt x="959222" y="0"/>
                      <a:pt x="1004181" y="44959"/>
                      <a:pt x="1004181" y="100418"/>
                    </a:cubicBezTo>
                    <a:lnTo>
                      <a:pt x="1004181" y="1710427"/>
                    </a:lnTo>
                    <a:cubicBezTo>
                      <a:pt x="1004181" y="1765886"/>
                      <a:pt x="959222" y="1810845"/>
                      <a:pt x="903763" y="1810845"/>
                    </a:cubicBezTo>
                    <a:lnTo>
                      <a:pt x="100418" y="1810845"/>
                    </a:lnTo>
                    <a:cubicBezTo>
                      <a:pt x="44959" y="1810845"/>
                      <a:pt x="0" y="1765886"/>
                      <a:pt x="0" y="1710427"/>
                    </a:cubicBezTo>
                    <a:lnTo>
                      <a:pt x="0" y="1004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90371" tIns="137411" rIns="90371" bIns="90371" numCol="1" spcCol="1270" anchor="t" anchorCtr="0">
                <a:noAutofit/>
              </a:bodyPr>
              <a:lstStyle/>
              <a:p>
                <a:pPr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社會治安</a:t>
                </a:r>
                <a:endParaRPr lang="en-US" altLang="zh-TW" sz="16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社會福利</a:t>
                </a:r>
                <a:endParaRPr lang="en-US" altLang="zh-TW" sz="1600" spc="-15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所得分配</a:t>
                </a:r>
                <a:endParaRPr lang="zh-TW" altLang="en-US" sz="16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45" name="群組 44"/>
            <p:cNvGrpSpPr/>
            <p:nvPr/>
          </p:nvGrpSpPr>
          <p:grpSpPr>
            <a:xfrm>
              <a:off x="3941443" y="4376270"/>
              <a:ext cx="1216522" cy="2199917"/>
              <a:chOff x="3872436" y="4049973"/>
              <a:chExt cx="1216522" cy="1803760"/>
            </a:xfrm>
          </p:grpSpPr>
          <p:sp>
            <p:nvSpPr>
              <p:cNvPr id="21519" name="手繪多邊形 21518"/>
              <p:cNvSpPr/>
              <p:nvPr/>
            </p:nvSpPr>
            <p:spPr>
              <a:xfrm>
                <a:off x="3872436" y="4049973"/>
                <a:ext cx="1216522" cy="339112"/>
              </a:xfrm>
              <a:custGeom>
                <a:avLst/>
                <a:gdLst>
                  <a:gd name="connsiteX0" fmla="*/ 0 w 1017673"/>
                  <a:gd name="connsiteY0" fmla="*/ 41359 h 413591"/>
                  <a:gd name="connsiteX1" fmla="*/ 41359 w 1017673"/>
                  <a:gd name="connsiteY1" fmla="*/ 0 h 413591"/>
                  <a:gd name="connsiteX2" fmla="*/ 976314 w 1017673"/>
                  <a:gd name="connsiteY2" fmla="*/ 0 h 413591"/>
                  <a:gd name="connsiteX3" fmla="*/ 1017673 w 1017673"/>
                  <a:gd name="connsiteY3" fmla="*/ 41359 h 413591"/>
                  <a:gd name="connsiteX4" fmla="*/ 1017673 w 1017673"/>
                  <a:gd name="connsiteY4" fmla="*/ 372232 h 413591"/>
                  <a:gd name="connsiteX5" fmla="*/ 976314 w 1017673"/>
                  <a:gd name="connsiteY5" fmla="*/ 413591 h 413591"/>
                  <a:gd name="connsiteX6" fmla="*/ 41359 w 1017673"/>
                  <a:gd name="connsiteY6" fmla="*/ 413591 h 413591"/>
                  <a:gd name="connsiteX7" fmla="*/ 0 w 1017673"/>
                  <a:gd name="connsiteY7" fmla="*/ 372232 h 413591"/>
                  <a:gd name="connsiteX8" fmla="*/ 0 w 1017673"/>
                  <a:gd name="connsiteY8" fmla="*/ 41359 h 413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7673" h="413591">
                    <a:moveTo>
                      <a:pt x="0" y="41359"/>
                    </a:moveTo>
                    <a:cubicBezTo>
                      <a:pt x="0" y="18517"/>
                      <a:pt x="18517" y="0"/>
                      <a:pt x="41359" y="0"/>
                    </a:cubicBezTo>
                    <a:lnTo>
                      <a:pt x="976314" y="0"/>
                    </a:lnTo>
                    <a:cubicBezTo>
                      <a:pt x="999156" y="0"/>
                      <a:pt x="1017673" y="18517"/>
                      <a:pt x="1017673" y="41359"/>
                    </a:cubicBezTo>
                    <a:lnTo>
                      <a:pt x="1017673" y="372232"/>
                    </a:lnTo>
                    <a:cubicBezTo>
                      <a:pt x="1017673" y="395074"/>
                      <a:pt x="999156" y="413591"/>
                      <a:pt x="976314" y="413591"/>
                    </a:cubicBezTo>
                    <a:lnTo>
                      <a:pt x="41359" y="413591"/>
                    </a:lnTo>
                    <a:cubicBezTo>
                      <a:pt x="18517" y="413591"/>
                      <a:pt x="0" y="395074"/>
                      <a:pt x="0" y="372232"/>
                    </a:cubicBezTo>
                    <a:lnTo>
                      <a:pt x="0" y="41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80694" tIns="80694" rIns="80694" bIns="80694" numCol="1" spcCol="1270" anchor="ctr" anchorCtr="0">
                <a:noAutofit/>
              </a:bodyPr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和平兩岸</a:t>
                </a:r>
                <a:endParaRPr lang="zh-TW" altLang="en-US" sz="2000" b="1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21521" name="手繪多邊形 21520"/>
              <p:cNvSpPr/>
              <p:nvPr/>
            </p:nvSpPr>
            <p:spPr>
              <a:xfrm>
                <a:off x="3962207" y="4703078"/>
                <a:ext cx="1004181" cy="1150655"/>
              </a:xfrm>
              <a:custGeom>
                <a:avLst/>
                <a:gdLst>
                  <a:gd name="connsiteX0" fmla="*/ 0 w 1004181"/>
                  <a:gd name="connsiteY0" fmla="*/ 100418 h 1810845"/>
                  <a:gd name="connsiteX1" fmla="*/ 100418 w 1004181"/>
                  <a:gd name="connsiteY1" fmla="*/ 0 h 1810845"/>
                  <a:gd name="connsiteX2" fmla="*/ 903763 w 1004181"/>
                  <a:gd name="connsiteY2" fmla="*/ 0 h 1810845"/>
                  <a:gd name="connsiteX3" fmla="*/ 1004181 w 1004181"/>
                  <a:gd name="connsiteY3" fmla="*/ 100418 h 1810845"/>
                  <a:gd name="connsiteX4" fmla="*/ 1004181 w 1004181"/>
                  <a:gd name="connsiteY4" fmla="*/ 1710427 h 1810845"/>
                  <a:gd name="connsiteX5" fmla="*/ 903763 w 1004181"/>
                  <a:gd name="connsiteY5" fmla="*/ 1810845 h 1810845"/>
                  <a:gd name="connsiteX6" fmla="*/ 100418 w 1004181"/>
                  <a:gd name="connsiteY6" fmla="*/ 1810845 h 1810845"/>
                  <a:gd name="connsiteX7" fmla="*/ 0 w 1004181"/>
                  <a:gd name="connsiteY7" fmla="*/ 1710427 h 1810845"/>
                  <a:gd name="connsiteX8" fmla="*/ 0 w 1004181"/>
                  <a:gd name="connsiteY8" fmla="*/ 100418 h 1810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4181" h="1810845">
                    <a:moveTo>
                      <a:pt x="0" y="100418"/>
                    </a:moveTo>
                    <a:cubicBezTo>
                      <a:pt x="0" y="44959"/>
                      <a:pt x="44959" y="0"/>
                      <a:pt x="100418" y="0"/>
                    </a:cubicBezTo>
                    <a:lnTo>
                      <a:pt x="903763" y="0"/>
                    </a:lnTo>
                    <a:cubicBezTo>
                      <a:pt x="959222" y="0"/>
                      <a:pt x="1004181" y="44959"/>
                      <a:pt x="1004181" y="100418"/>
                    </a:cubicBezTo>
                    <a:lnTo>
                      <a:pt x="1004181" y="1710427"/>
                    </a:lnTo>
                    <a:cubicBezTo>
                      <a:pt x="1004181" y="1765886"/>
                      <a:pt x="959222" y="1810845"/>
                      <a:pt x="903763" y="1810845"/>
                    </a:cubicBezTo>
                    <a:lnTo>
                      <a:pt x="100418" y="1810845"/>
                    </a:lnTo>
                    <a:cubicBezTo>
                      <a:pt x="44959" y="1810845"/>
                      <a:pt x="0" y="1765886"/>
                      <a:pt x="0" y="1710427"/>
                    </a:cubicBezTo>
                    <a:lnTo>
                      <a:pt x="0" y="1004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90371" tIns="137411" rIns="90371" bIns="90371" numCol="1" spcCol="1270" anchor="t" anchorCtr="0">
                <a:noAutofit/>
              </a:bodyPr>
              <a:lstStyle/>
              <a:p>
                <a:pPr lvl="0"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兩岸交流</a:t>
                </a:r>
                <a:endParaRPr lang="en-US" altLang="zh-TW" sz="1600" kern="1200" spc="-150" dirty="0" smtClean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  <a:p>
                <a:pPr lvl="0"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國防安全</a:t>
                </a:r>
                <a:endParaRPr lang="zh-TW" altLang="en-US" sz="1600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sp>
          <p:nvSpPr>
            <p:cNvPr id="21530" name="手繪多邊形 21529"/>
            <p:cNvSpPr/>
            <p:nvPr/>
          </p:nvSpPr>
          <p:spPr>
            <a:xfrm>
              <a:off x="7694434" y="3913809"/>
              <a:ext cx="499128" cy="594806"/>
            </a:xfrm>
            <a:custGeom>
              <a:avLst/>
              <a:gdLst/>
              <a:ahLst/>
              <a:cxnLst/>
              <a:rect l="0" t="0" r="0" b="0"/>
              <a:pathLst>
                <a:path>
                  <a:moveTo>
                    <a:pt x="0" y="0"/>
                  </a:moveTo>
                  <a:lnTo>
                    <a:pt x="0" y="297403"/>
                  </a:lnTo>
                  <a:lnTo>
                    <a:pt x="499128" y="297403"/>
                  </a:lnTo>
                  <a:lnTo>
                    <a:pt x="499128" y="594806"/>
                  </a:lnTo>
                </a:path>
              </a:pathLst>
            </a:custGeom>
            <a:noFill/>
            <a:ln>
              <a:noFill/>
            </a:ln>
          </p:spPr>
          <p:style>
            <a:lnRef idx="2">
              <a:scrgbClr r="0" g="0" b="0"/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grpSp>
          <p:nvGrpSpPr>
            <p:cNvPr id="47" name="群組 46"/>
            <p:cNvGrpSpPr/>
            <p:nvPr/>
          </p:nvGrpSpPr>
          <p:grpSpPr>
            <a:xfrm>
              <a:off x="7344019" y="4355069"/>
              <a:ext cx="1199958" cy="2221118"/>
              <a:chOff x="7419389" y="4015079"/>
              <a:chExt cx="1199958" cy="2221118"/>
            </a:xfrm>
          </p:grpSpPr>
          <p:sp>
            <p:nvSpPr>
              <p:cNvPr id="21531" name="手繪多邊形 21530"/>
              <p:cNvSpPr/>
              <p:nvPr/>
            </p:nvSpPr>
            <p:spPr>
              <a:xfrm>
                <a:off x="7419389" y="4015079"/>
                <a:ext cx="1199958" cy="413591"/>
              </a:xfrm>
              <a:custGeom>
                <a:avLst/>
                <a:gdLst>
                  <a:gd name="connsiteX0" fmla="*/ 0 w 1017673"/>
                  <a:gd name="connsiteY0" fmla="*/ 41359 h 413591"/>
                  <a:gd name="connsiteX1" fmla="*/ 41359 w 1017673"/>
                  <a:gd name="connsiteY1" fmla="*/ 0 h 413591"/>
                  <a:gd name="connsiteX2" fmla="*/ 976314 w 1017673"/>
                  <a:gd name="connsiteY2" fmla="*/ 0 h 413591"/>
                  <a:gd name="connsiteX3" fmla="*/ 1017673 w 1017673"/>
                  <a:gd name="connsiteY3" fmla="*/ 41359 h 413591"/>
                  <a:gd name="connsiteX4" fmla="*/ 1017673 w 1017673"/>
                  <a:gd name="connsiteY4" fmla="*/ 372232 h 413591"/>
                  <a:gd name="connsiteX5" fmla="*/ 976314 w 1017673"/>
                  <a:gd name="connsiteY5" fmla="*/ 413591 h 413591"/>
                  <a:gd name="connsiteX6" fmla="*/ 41359 w 1017673"/>
                  <a:gd name="connsiteY6" fmla="*/ 413591 h 413591"/>
                  <a:gd name="connsiteX7" fmla="*/ 0 w 1017673"/>
                  <a:gd name="connsiteY7" fmla="*/ 372232 h 413591"/>
                  <a:gd name="connsiteX8" fmla="*/ 0 w 1017673"/>
                  <a:gd name="connsiteY8" fmla="*/ 41359 h 413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7673" h="413591">
                    <a:moveTo>
                      <a:pt x="0" y="41359"/>
                    </a:moveTo>
                    <a:cubicBezTo>
                      <a:pt x="0" y="18517"/>
                      <a:pt x="18517" y="0"/>
                      <a:pt x="41359" y="0"/>
                    </a:cubicBezTo>
                    <a:lnTo>
                      <a:pt x="976314" y="0"/>
                    </a:lnTo>
                    <a:cubicBezTo>
                      <a:pt x="999156" y="0"/>
                      <a:pt x="1017673" y="18517"/>
                      <a:pt x="1017673" y="41359"/>
                    </a:cubicBezTo>
                    <a:lnTo>
                      <a:pt x="1017673" y="372232"/>
                    </a:lnTo>
                    <a:cubicBezTo>
                      <a:pt x="1017673" y="395074"/>
                      <a:pt x="999156" y="413591"/>
                      <a:pt x="976314" y="413591"/>
                    </a:cubicBezTo>
                    <a:lnTo>
                      <a:pt x="41359" y="413591"/>
                    </a:lnTo>
                    <a:cubicBezTo>
                      <a:pt x="18517" y="413591"/>
                      <a:pt x="0" y="395074"/>
                      <a:pt x="0" y="372232"/>
                    </a:cubicBezTo>
                    <a:lnTo>
                      <a:pt x="0" y="41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spcFirstLastPara="0" vert="horz" wrap="square" lIns="80694" tIns="80694" rIns="80694" bIns="80694" numCol="1" spcCol="1270" anchor="ctr" anchorCtr="0">
                <a:noAutofit/>
              </a:bodyPr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永續環境</a:t>
                </a:r>
                <a:endParaRPr lang="zh-TW" altLang="en-US" sz="2000" b="1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21533" name="手繪多邊形 21532"/>
              <p:cNvSpPr/>
              <p:nvPr/>
            </p:nvSpPr>
            <p:spPr>
              <a:xfrm>
                <a:off x="7545817" y="4750253"/>
                <a:ext cx="1004181" cy="1485944"/>
              </a:xfrm>
              <a:custGeom>
                <a:avLst/>
                <a:gdLst>
                  <a:gd name="connsiteX0" fmla="*/ 0 w 1004181"/>
                  <a:gd name="connsiteY0" fmla="*/ 100418 h 1810845"/>
                  <a:gd name="connsiteX1" fmla="*/ 100418 w 1004181"/>
                  <a:gd name="connsiteY1" fmla="*/ 0 h 1810845"/>
                  <a:gd name="connsiteX2" fmla="*/ 903763 w 1004181"/>
                  <a:gd name="connsiteY2" fmla="*/ 0 h 1810845"/>
                  <a:gd name="connsiteX3" fmla="*/ 1004181 w 1004181"/>
                  <a:gd name="connsiteY3" fmla="*/ 100418 h 1810845"/>
                  <a:gd name="connsiteX4" fmla="*/ 1004181 w 1004181"/>
                  <a:gd name="connsiteY4" fmla="*/ 1710427 h 1810845"/>
                  <a:gd name="connsiteX5" fmla="*/ 903763 w 1004181"/>
                  <a:gd name="connsiteY5" fmla="*/ 1810845 h 1810845"/>
                  <a:gd name="connsiteX6" fmla="*/ 100418 w 1004181"/>
                  <a:gd name="connsiteY6" fmla="*/ 1810845 h 1810845"/>
                  <a:gd name="connsiteX7" fmla="*/ 0 w 1004181"/>
                  <a:gd name="connsiteY7" fmla="*/ 1710427 h 1810845"/>
                  <a:gd name="connsiteX8" fmla="*/ 0 w 1004181"/>
                  <a:gd name="connsiteY8" fmla="*/ 100418 h 1810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4181" h="1810845">
                    <a:moveTo>
                      <a:pt x="0" y="100418"/>
                    </a:moveTo>
                    <a:cubicBezTo>
                      <a:pt x="0" y="44959"/>
                      <a:pt x="44959" y="0"/>
                      <a:pt x="100418" y="0"/>
                    </a:cubicBezTo>
                    <a:lnTo>
                      <a:pt x="903763" y="0"/>
                    </a:lnTo>
                    <a:cubicBezTo>
                      <a:pt x="959222" y="0"/>
                      <a:pt x="1004181" y="44959"/>
                      <a:pt x="1004181" y="100418"/>
                    </a:cubicBezTo>
                    <a:lnTo>
                      <a:pt x="1004181" y="1710427"/>
                    </a:lnTo>
                    <a:cubicBezTo>
                      <a:pt x="1004181" y="1765886"/>
                      <a:pt x="959222" y="1810845"/>
                      <a:pt x="903763" y="1810845"/>
                    </a:cubicBezTo>
                    <a:lnTo>
                      <a:pt x="100418" y="1810845"/>
                    </a:lnTo>
                    <a:cubicBezTo>
                      <a:pt x="44959" y="1810845"/>
                      <a:pt x="0" y="1765886"/>
                      <a:pt x="0" y="1710427"/>
                    </a:cubicBezTo>
                    <a:lnTo>
                      <a:pt x="0" y="1004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spcFirstLastPara="0" vert="horz" wrap="square" lIns="90371" tIns="137411" rIns="90371" bIns="90371" numCol="1" spcCol="1270" anchor="t" anchorCtr="0">
                <a:noAutofit/>
              </a:bodyPr>
              <a:lstStyle/>
              <a:p>
                <a:pPr lvl="0"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災害防救</a:t>
                </a: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綠</a:t>
                </a: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能減</a:t>
                </a: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碳區域平衡</a:t>
                </a:r>
                <a:endParaRPr lang="zh-TW" altLang="en-US" sz="1600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  <p:grpSp>
          <p:nvGrpSpPr>
            <p:cNvPr id="18" name="群組 17"/>
            <p:cNvGrpSpPr/>
            <p:nvPr/>
          </p:nvGrpSpPr>
          <p:grpSpPr>
            <a:xfrm>
              <a:off x="326335" y="2697581"/>
              <a:ext cx="1586175" cy="1191031"/>
              <a:chOff x="273163" y="2041547"/>
              <a:chExt cx="1519756" cy="1293430"/>
            </a:xfrm>
          </p:grpSpPr>
          <p:sp>
            <p:nvSpPr>
              <p:cNvPr id="8" name="手繪多邊形 7"/>
              <p:cNvSpPr/>
              <p:nvPr/>
            </p:nvSpPr>
            <p:spPr>
              <a:xfrm>
                <a:off x="273163" y="2041547"/>
                <a:ext cx="1519756" cy="1293430"/>
              </a:xfrm>
              <a:custGeom>
                <a:avLst/>
                <a:gdLst>
                  <a:gd name="connsiteX0" fmla="*/ 0 w 1519756"/>
                  <a:gd name="connsiteY0" fmla="*/ 129343 h 1293430"/>
                  <a:gd name="connsiteX1" fmla="*/ 129343 w 1519756"/>
                  <a:gd name="connsiteY1" fmla="*/ 0 h 1293430"/>
                  <a:gd name="connsiteX2" fmla="*/ 1390413 w 1519756"/>
                  <a:gd name="connsiteY2" fmla="*/ 0 h 1293430"/>
                  <a:gd name="connsiteX3" fmla="*/ 1519756 w 1519756"/>
                  <a:gd name="connsiteY3" fmla="*/ 129343 h 1293430"/>
                  <a:gd name="connsiteX4" fmla="*/ 1519756 w 1519756"/>
                  <a:gd name="connsiteY4" fmla="*/ 1164087 h 1293430"/>
                  <a:gd name="connsiteX5" fmla="*/ 1390413 w 1519756"/>
                  <a:gd name="connsiteY5" fmla="*/ 1293430 h 1293430"/>
                  <a:gd name="connsiteX6" fmla="*/ 129343 w 1519756"/>
                  <a:gd name="connsiteY6" fmla="*/ 1293430 h 1293430"/>
                  <a:gd name="connsiteX7" fmla="*/ 0 w 1519756"/>
                  <a:gd name="connsiteY7" fmla="*/ 1164087 h 1293430"/>
                  <a:gd name="connsiteX8" fmla="*/ 0 w 1519756"/>
                  <a:gd name="connsiteY8" fmla="*/ 129343 h 1293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19756" h="1293430">
                    <a:moveTo>
                      <a:pt x="0" y="129343"/>
                    </a:moveTo>
                    <a:cubicBezTo>
                      <a:pt x="0" y="57909"/>
                      <a:pt x="57909" y="0"/>
                      <a:pt x="129343" y="0"/>
                    </a:cubicBezTo>
                    <a:lnTo>
                      <a:pt x="1390413" y="0"/>
                    </a:lnTo>
                    <a:cubicBezTo>
                      <a:pt x="1461847" y="0"/>
                      <a:pt x="1519756" y="57909"/>
                      <a:pt x="1519756" y="129343"/>
                    </a:cubicBezTo>
                    <a:lnTo>
                      <a:pt x="1519756" y="1164087"/>
                    </a:lnTo>
                    <a:cubicBezTo>
                      <a:pt x="1519756" y="1235521"/>
                      <a:pt x="1461847" y="1293430"/>
                      <a:pt x="1390413" y="1293430"/>
                    </a:cubicBezTo>
                    <a:lnTo>
                      <a:pt x="129343" y="1293430"/>
                    </a:lnTo>
                    <a:cubicBezTo>
                      <a:pt x="57909" y="1293430"/>
                      <a:pt x="0" y="1235521"/>
                      <a:pt x="0" y="1164087"/>
                    </a:cubicBezTo>
                    <a:lnTo>
                      <a:pt x="0" y="12934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rgbClr val="C00000"/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2"/>
              </a:lnRef>
              <a:fillRef idx="2">
                <a:schemeClr val="accent2"/>
              </a:fillRef>
              <a:effectRef idx="1">
                <a:schemeClr val="accent2"/>
              </a:effectRef>
              <a:fontRef idx="minor">
                <a:schemeClr val="dk1"/>
              </a:fontRef>
            </p:style>
            <p:txBody>
              <a:bodyPr spcFirstLastPara="0" vert="horz" wrap="square" lIns="114083" tIns="114083" rIns="114083" bIns="114083" numCol="1" spcCol="1270" anchor="t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200" b="1" kern="1200" dirty="0" smtClean="0">
                    <a:solidFill>
                      <a:srgbClr val="C00000"/>
                    </a:solidFill>
                    <a:latin typeface="標楷體" pitchFamily="65" charset="-120"/>
                    <a:ea typeface="標楷體" pitchFamily="65" charset="-120"/>
                  </a:rPr>
                  <a:t>繁 榮</a:t>
                </a:r>
                <a:endParaRPr lang="zh-TW" altLang="en-US" sz="2200" b="1" kern="1200" dirty="0">
                  <a:solidFill>
                    <a:srgbClr val="C00000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4" name="橢圓 33"/>
              <p:cNvSpPr/>
              <p:nvPr/>
            </p:nvSpPr>
            <p:spPr>
              <a:xfrm>
                <a:off x="547403" y="2489499"/>
                <a:ext cx="877888" cy="827088"/>
              </a:xfrm>
              <a:prstGeom prst="ellipse">
                <a:avLst/>
              </a:prstGeom>
              <a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3" name="群組 2"/>
            <p:cNvGrpSpPr/>
            <p:nvPr/>
          </p:nvGrpSpPr>
          <p:grpSpPr>
            <a:xfrm>
              <a:off x="3684698" y="2717425"/>
              <a:ext cx="1631530" cy="1174097"/>
              <a:chOff x="3779912" y="2028242"/>
              <a:chExt cx="1519756" cy="1292746"/>
            </a:xfrm>
          </p:grpSpPr>
          <p:sp>
            <p:nvSpPr>
              <p:cNvPr id="21505" name="手繪多邊形 21504"/>
              <p:cNvSpPr/>
              <p:nvPr/>
            </p:nvSpPr>
            <p:spPr>
              <a:xfrm>
                <a:off x="3779912" y="2028242"/>
                <a:ext cx="1519756" cy="1292746"/>
              </a:xfrm>
              <a:custGeom>
                <a:avLst/>
                <a:gdLst>
                  <a:gd name="connsiteX0" fmla="*/ 0 w 1519756"/>
                  <a:gd name="connsiteY0" fmla="*/ 129275 h 1292746"/>
                  <a:gd name="connsiteX1" fmla="*/ 129275 w 1519756"/>
                  <a:gd name="connsiteY1" fmla="*/ 0 h 1292746"/>
                  <a:gd name="connsiteX2" fmla="*/ 1390481 w 1519756"/>
                  <a:gd name="connsiteY2" fmla="*/ 0 h 1292746"/>
                  <a:gd name="connsiteX3" fmla="*/ 1519756 w 1519756"/>
                  <a:gd name="connsiteY3" fmla="*/ 129275 h 1292746"/>
                  <a:gd name="connsiteX4" fmla="*/ 1519756 w 1519756"/>
                  <a:gd name="connsiteY4" fmla="*/ 1163471 h 1292746"/>
                  <a:gd name="connsiteX5" fmla="*/ 1390481 w 1519756"/>
                  <a:gd name="connsiteY5" fmla="*/ 1292746 h 1292746"/>
                  <a:gd name="connsiteX6" fmla="*/ 129275 w 1519756"/>
                  <a:gd name="connsiteY6" fmla="*/ 1292746 h 1292746"/>
                  <a:gd name="connsiteX7" fmla="*/ 0 w 1519756"/>
                  <a:gd name="connsiteY7" fmla="*/ 1163471 h 1292746"/>
                  <a:gd name="connsiteX8" fmla="*/ 0 w 1519756"/>
                  <a:gd name="connsiteY8" fmla="*/ 129275 h 1292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19756" h="1292746">
                    <a:moveTo>
                      <a:pt x="0" y="129275"/>
                    </a:moveTo>
                    <a:cubicBezTo>
                      <a:pt x="0" y="57878"/>
                      <a:pt x="57878" y="0"/>
                      <a:pt x="129275" y="0"/>
                    </a:cubicBezTo>
                    <a:lnTo>
                      <a:pt x="1390481" y="0"/>
                    </a:lnTo>
                    <a:cubicBezTo>
                      <a:pt x="1461878" y="0"/>
                      <a:pt x="1519756" y="57878"/>
                      <a:pt x="1519756" y="129275"/>
                    </a:cubicBezTo>
                    <a:lnTo>
                      <a:pt x="1519756" y="1163471"/>
                    </a:lnTo>
                    <a:cubicBezTo>
                      <a:pt x="1519756" y="1234868"/>
                      <a:pt x="1461878" y="1292746"/>
                      <a:pt x="1390481" y="1292746"/>
                    </a:cubicBezTo>
                    <a:lnTo>
                      <a:pt x="129275" y="1292746"/>
                    </a:lnTo>
                    <a:cubicBezTo>
                      <a:pt x="57878" y="1292746"/>
                      <a:pt x="0" y="1234868"/>
                      <a:pt x="0" y="1163471"/>
                    </a:cubicBezTo>
                    <a:lnTo>
                      <a:pt x="0" y="1292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114063" tIns="114063" rIns="114063" bIns="114063" numCol="1" spcCol="1270" anchor="t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200" b="1" kern="1200" dirty="0" smtClean="0">
                    <a:solidFill>
                      <a:schemeClr val="accent4">
                        <a:lumMod val="50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和 諧</a:t>
                </a:r>
                <a:endParaRPr lang="zh-TW" altLang="en-US" sz="2200" b="1" kern="1200" dirty="0">
                  <a:solidFill>
                    <a:schemeClr val="accent4">
                      <a:lumMod val="50000"/>
                    </a:schemeClr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5" name="橢圓 34"/>
              <p:cNvSpPr/>
              <p:nvPr/>
            </p:nvSpPr>
            <p:spPr>
              <a:xfrm>
                <a:off x="4067944" y="2457450"/>
                <a:ext cx="877887" cy="827088"/>
              </a:xfrm>
              <a:prstGeom prst="ellipse">
                <a:avLst/>
              </a:prstGeom>
              <a:blipFill rotWithShape="1">
                <a:blip r:embed="rId4" cstate="print"/>
                <a:stretch>
                  <a:fillRect/>
                </a:stretch>
              </a:blipFill>
              <a:ln>
                <a:solidFill>
                  <a:srgbClr val="9FC6FF"/>
                </a:solidFill>
              </a:ln>
            </p:spPr>
            <p:style>
              <a:lnRef idx="1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grpSp>
          <p:nvGrpSpPr>
            <p:cNvPr id="2" name="群組 1"/>
            <p:cNvGrpSpPr/>
            <p:nvPr/>
          </p:nvGrpSpPr>
          <p:grpSpPr>
            <a:xfrm>
              <a:off x="7141740" y="2764256"/>
              <a:ext cx="1604515" cy="1201180"/>
              <a:chOff x="6804248" y="2009498"/>
              <a:chExt cx="1519756" cy="1292746"/>
            </a:xfrm>
          </p:grpSpPr>
          <p:sp>
            <p:nvSpPr>
              <p:cNvPr id="21524" name="手繪多邊形 21523"/>
              <p:cNvSpPr/>
              <p:nvPr/>
            </p:nvSpPr>
            <p:spPr>
              <a:xfrm>
                <a:off x="6804248" y="2009498"/>
                <a:ext cx="1519756" cy="1292746"/>
              </a:xfrm>
              <a:custGeom>
                <a:avLst/>
                <a:gdLst>
                  <a:gd name="connsiteX0" fmla="*/ 0 w 1519756"/>
                  <a:gd name="connsiteY0" fmla="*/ 129275 h 1292746"/>
                  <a:gd name="connsiteX1" fmla="*/ 129275 w 1519756"/>
                  <a:gd name="connsiteY1" fmla="*/ 0 h 1292746"/>
                  <a:gd name="connsiteX2" fmla="*/ 1390481 w 1519756"/>
                  <a:gd name="connsiteY2" fmla="*/ 0 h 1292746"/>
                  <a:gd name="connsiteX3" fmla="*/ 1519756 w 1519756"/>
                  <a:gd name="connsiteY3" fmla="*/ 129275 h 1292746"/>
                  <a:gd name="connsiteX4" fmla="*/ 1519756 w 1519756"/>
                  <a:gd name="connsiteY4" fmla="*/ 1163471 h 1292746"/>
                  <a:gd name="connsiteX5" fmla="*/ 1390481 w 1519756"/>
                  <a:gd name="connsiteY5" fmla="*/ 1292746 h 1292746"/>
                  <a:gd name="connsiteX6" fmla="*/ 129275 w 1519756"/>
                  <a:gd name="connsiteY6" fmla="*/ 1292746 h 1292746"/>
                  <a:gd name="connsiteX7" fmla="*/ 0 w 1519756"/>
                  <a:gd name="connsiteY7" fmla="*/ 1163471 h 1292746"/>
                  <a:gd name="connsiteX8" fmla="*/ 0 w 1519756"/>
                  <a:gd name="connsiteY8" fmla="*/ 129275 h 12927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519756" h="1292746">
                    <a:moveTo>
                      <a:pt x="0" y="129275"/>
                    </a:moveTo>
                    <a:cubicBezTo>
                      <a:pt x="0" y="57878"/>
                      <a:pt x="57878" y="0"/>
                      <a:pt x="129275" y="0"/>
                    </a:cubicBezTo>
                    <a:lnTo>
                      <a:pt x="1390481" y="0"/>
                    </a:lnTo>
                    <a:cubicBezTo>
                      <a:pt x="1461878" y="0"/>
                      <a:pt x="1519756" y="57878"/>
                      <a:pt x="1519756" y="129275"/>
                    </a:cubicBezTo>
                    <a:lnTo>
                      <a:pt x="1519756" y="1163471"/>
                    </a:lnTo>
                    <a:cubicBezTo>
                      <a:pt x="1519756" y="1234868"/>
                      <a:pt x="1461878" y="1292746"/>
                      <a:pt x="1390481" y="1292746"/>
                    </a:cubicBezTo>
                    <a:lnTo>
                      <a:pt x="129275" y="1292746"/>
                    </a:lnTo>
                    <a:cubicBezTo>
                      <a:pt x="57878" y="1292746"/>
                      <a:pt x="0" y="1234868"/>
                      <a:pt x="0" y="1163471"/>
                    </a:cubicBezTo>
                    <a:lnTo>
                      <a:pt x="0" y="12927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6">
                    <a:lumMod val="75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spcFirstLastPara="0" vert="horz" wrap="square" lIns="114063" tIns="114063" rIns="114063" bIns="114063" numCol="1" spcCol="1270" anchor="t" anchorCtr="0">
                <a:noAutofit/>
              </a:bodyPr>
              <a:lstStyle/>
              <a:p>
                <a:pPr lvl="0" algn="ctr" defTabSz="889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dirty="0" smtClean="0">
                    <a:solidFill>
                      <a:schemeClr val="accent6">
                        <a:lumMod val="50000"/>
                      </a:schemeClr>
                    </a:solidFill>
                    <a:latin typeface="標楷體" pitchFamily="65" charset="-120"/>
                    <a:ea typeface="標楷體" pitchFamily="65" charset="-120"/>
                  </a:rPr>
                  <a:t>永 續</a:t>
                </a:r>
                <a:endParaRPr lang="zh-TW" altLang="en-US" sz="2000" b="1" kern="1200" dirty="0">
                  <a:solidFill>
                    <a:schemeClr val="accent6">
                      <a:lumMod val="50000"/>
                    </a:schemeClr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38" name="橢圓 37"/>
              <p:cNvSpPr/>
              <p:nvPr/>
            </p:nvSpPr>
            <p:spPr>
              <a:xfrm>
                <a:off x="7164288" y="2457450"/>
                <a:ext cx="877887" cy="827088"/>
              </a:xfrm>
              <a:prstGeom prst="ellipse">
                <a:avLst/>
              </a:prstGeom>
              <a:blipFill rotWithShape="1">
                <a:blip r:embed="rId5" cstate="print"/>
                <a:stretch>
                  <a:fillRect/>
                </a:stretch>
              </a:blipFill>
              <a:ln>
                <a:solidFill>
                  <a:schemeClr val="accent6">
                    <a:lumMod val="75000"/>
                  </a:schemeClr>
                </a:solidFill>
              </a:ln>
            </p:spPr>
            <p:style>
              <a:lnRef idx="1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</p:grpSp>
        <p:sp>
          <p:nvSpPr>
            <p:cNvPr id="36" name="標題 1"/>
            <p:cNvSpPr txBox="1">
              <a:spLocks/>
            </p:cNvSpPr>
            <p:nvPr/>
          </p:nvSpPr>
          <p:spPr>
            <a:xfrm>
              <a:off x="1671012" y="1526279"/>
              <a:ext cx="5719800" cy="632758"/>
            </a:xfrm>
            <a:prstGeom prst="round2DiagRect">
              <a:avLst>
                <a:gd name="adj1" fmla="val 50000"/>
                <a:gd name="adj2" fmla="val 50000"/>
              </a:avLst>
            </a:prstGeom>
            <a:solidFill>
              <a:schemeClr val="bg1"/>
            </a:solidFill>
            <a:ln>
              <a:gradFill>
                <a:gsLst>
                  <a:gs pos="0">
                    <a:schemeClr val="accent1">
                      <a:lumMod val="75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0"/>
              </a:gra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anchor="ctr"/>
            <a:lstStyle>
              <a:lvl1pPr algn="ctr" defTabSz="914400" rtl="0" eaLnBrk="1" latinLnBrk="0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marL="801688" indent="-801688" fontAlgn="auto">
                <a:spcAft>
                  <a:spcPts val="0"/>
                </a:spcAft>
                <a:defRPr/>
              </a:pPr>
              <a:r>
                <a:rPr kumimoji="0" lang="zh-TW" altLang="en-US" sz="2800" b="1" dirty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繁榮</a:t>
              </a:r>
              <a:r>
                <a:rPr kumimoji="0" lang="zh-TW" altLang="en-US" sz="2800" b="1" dirty="0" smtClean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、和諧</a:t>
              </a:r>
              <a:r>
                <a:rPr kumimoji="0" lang="zh-TW" altLang="en-US" sz="2800" b="1" dirty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、</a:t>
              </a:r>
              <a:r>
                <a:rPr kumimoji="0" lang="zh-TW" altLang="en-US" sz="2800" b="1" dirty="0" smtClean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永</a:t>
              </a:r>
              <a:r>
                <a:rPr kumimoji="0" lang="zh-TW" altLang="en-US" sz="2800" b="1" dirty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續</a:t>
              </a:r>
              <a:r>
                <a:rPr kumimoji="0" lang="zh-TW" altLang="en-US" sz="2800" b="1" dirty="0" smtClean="0">
                  <a:solidFill>
                    <a:srgbClr val="0000FF"/>
                  </a:solidFill>
                  <a:latin typeface="Times New Roman" pitchFamily="18" charset="0"/>
                  <a:ea typeface="標楷體" pitchFamily="65" charset="-120"/>
                  <a:cs typeface="Times New Roman" pitchFamily="18" charset="0"/>
                </a:rPr>
                <a:t>的幸福臺灣</a:t>
              </a:r>
              <a:endParaRPr kumimoji="0" lang="zh-TW" altLang="en-US" sz="28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endParaRPr>
            </a:p>
          </p:txBody>
        </p:sp>
        <p:grpSp>
          <p:nvGrpSpPr>
            <p:cNvPr id="44" name="群組 43"/>
            <p:cNvGrpSpPr/>
            <p:nvPr/>
          </p:nvGrpSpPr>
          <p:grpSpPr>
            <a:xfrm>
              <a:off x="5576634" y="4376271"/>
              <a:ext cx="1199958" cy="2199918"/>
              <a:chOff x="5695073" y="4050439"/>
              <a:chExt cx="1199958" cy="2199918"/>
            </a:xfrm>
          </p:grpSpPr>
          <p:sp>
            <p:nvSpPr>
              <p:cNvPr id="60" name="手繪多邊形 59"/>
              <p:cNvSpPr/>
              <p:nvPr/>
            </p:nvSpPr>
            <p:spPr>
              <a:xfrm>
                <a:off x="5695073" y="4050439"/>
                <a:ext cx="1199958" cy="413591"/>
              </a:xfrm>
              <a:custGeom>
                <a:avLst/>
                <a:gdLst>
                  <a:gd name="connsiteX0" fmla="*/ 0 w 1017673"/>
                  <a:gd name="connsiteY0" fmla="*/ 41359 h 413591"/>
                  <a:gd name="connsiteX1" fmla="*/ 41359 w 1017673"/>
                  <a:gd name="connsiteY1" fmla="*/ 0 h 413591"/>
                  <a:gd name="connsiteX2" fmla="*/ 976314 w 1017673"/>
                  <a:gd name="connsiteY2" fmla="*/ 0 h 413591"/>
                  <a:gd name="connsiteX3" fmla="*/ 1017673 w 1017673"/>
                  <a:gd name="connsiteY3" fmla="*/ 41359 h 413591"/>
                  <a:gd name="connsiteX4" fmla="*/ 1017673 w 1017673"/>
                  <a:gd name="connsiteY4" fmla="*/ 372232 h 413591"/>
                  <a:gd name="connsiteX5" fmla="*/ 976314 w 1017673"/>
                  <a:gd name="connsiteY5" fmla="*/ 413591 h 413591"/>
                  <a:gd name="connsiteX6" fmla="*/ 41359 w 1017673"/>
                  <a:gd name="connsiteY6" fmla="*/ 413591 h 413591"/>
                  <a:gd name="connsiteX7" fmla="*/ 0 w 1017673"/>
                  <a:gd name="connsiteY7" fmla="*/ 372232 h 413591"/>
                  <a:gd name="connsiteX8" fmla="*/ 0 w 1017673"/>
                  <a:gd name="connsiteY8" fmla="*/ 41359 h 4135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17673" h="413591">
                    <a:moveTo>
                      <a:pt x="0" y="41359"/>
                    </a:moveTo>
                    <a:cubicBezTo>
                      <a:pt x="0" y="18517"/>
                      <a:pt x="18517" y="0"/>
                      <a:pt x="41359" y="0"/>
                    </a:cubicBezTo>
                    <a:lnTo>
                      <a:pt x="976314" y="0"/>
                    </a:lnTo>
                    <a:cubicBezTo>
                      <a:pt x="999156" y="0"/>
                      <a:pt x="1017673" y="18517"/>
                      <a:pt x="1017673" y="41359"/>
                    </a:cubicBezTo>
                    <a:lnTo>
                      <a:pt x="1017673" y="372232"/>
                    </a:lnTo>
                    <a:cubicBezTo>
                      <a:pt x="1017673" y="395074"/>
                      <a:pt x="999156" y="413591"/>
                      <a:pt x="976314" y="413591"/>
                    </a:cubicBezTo>
                    <a:lnTo>
                      <a:pt x="41359" y="413591"/>
                    </a:lnTo>
                    <a:cubicBezTo>
                      <a:pt x="18517" y="413591"/>
                      <a:pt x="0" y="395074"/>
                      <a:pt x="0" y="372232"/>
                    </a:cubicBezTo>
                    <a:lnTo>
                      <a:pt x="0" y="413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80694" tIns="80694" rIns="80694" bIns="80694" numCol="1" spcCol="1270" anchor="ctr" anchorCtr="0">
                <a:noAutofit/>
              </a:bodyPr>
              <a:lstStyle/>
              <a:p>
                <a:pPr lvl="0" algn="ctr" defTabSz="8001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zh-TW" altLang="en-US" sz="2000" b="1" kern="12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友善國際</a:t>
                </a:r>
                <a:endParaRPr lang="zh-TW" altLang="en-US" sz="2000" b="1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  <p:sp>
            <p:nvSpPr>
              <p:cNvPr id="61" name="手繪多邊形 60"/>
              <p:cNvSpPr/>
              <p:nvPr/>
            </p:nvSpPr>
            <p:spPr>
              <a:xfrm>
                <a:off x="5783413" y="4776914"/>
                <a:ext cx="1004181" cy="1473443"/>
              </a:xfrm>
              <a:custGeom>
                <a:avLst/>
                <a:gdLst>
                  <a:gd name="connsiteX0" fmla="*/ 0 w 1004181"/>
                  <a:gd name="connsiteY0" fmla="*/ 100418 h 1810845"/>
                  <a:gd name="connsiteX1" fmla="*/ 100418 w 1004181"/>
                  <a:gd name="connsiteY1" fmla="*/ 0 h 1810845"/>
                  <a:gd name="connsiteX2" fmla="*/ 903763 w 1004181"/>
                  <a:gd name="connsiteY2" fmla="*/ 0 h 1810845"/>
                  <a:gd name="connsiteX3" fmla="*/ 1004181 w 1004181"/>
                  <a:gd name="connsiteY3" fmla="*/ 100418 h 1810845"/>
                  <a:gd name="connsiteX4" fmla="*/ 1004181 w 1004181"/>
                  <a:gd name="connsiteY4" fmla="*/ 1710427 h 1810845"/>
                  <a:gd name="connsiteX5" fmla="*/ 903763 w 1004181"/>
                  <a:gd name="connsiteY5" fmla="*/ 1810845 h 1810845"/>
                  <a:gd name="connsiteX6" fmla="*/ 100418 w 1004181"/>
                  <a:gd name="connsiteY6" fmla="*/ 1810845 h 1810845"/>
                  <a:gd name="connsiteX7" fmla="*/ 0 w 1004181"/>
                  <a:gd name="connsiteY7" fmla="*/ 1710427 h 1810845"/>
                  <a:gd name="connsiteX8" fmla="*/ 0 w 1004181"/>
                  <a:gd name="connsiteY8" fmla="*/ 100418 h 18108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04181" h="1810845">
                    <a:moveTo>
                      <a:pt x="0" y="100418"/>
                    </a:moveTo>
                    <a:cubicBezTo>
                      <a:pt x="0" y="44959"/>
                      <a:pt x="44959" y="0"/>
                      <a:pt x="100418" y="0"/>
                    </a:cubicBezTo>
                    <a:lnTo>
                      <a:pt x="903763" y="0"/>
                    </a:lnTo>
                    <a:cubicBezTo>
                      <a:pt x="959222" y="0"/>
                      <a:pt x="1004181" y="44959"/>
                      <a:pt x="1004181" y="100418"/>
                    </a:cubicBezTo>
                    <a:lnTo>
                      <a:pt x="1004181" y="1710427"/>
                    </a:lnTo>
                    <a:cubicBezTo>
                      <a:pt x="1004181" y="1765886"/>
                      <a:pt x="959222" y="1810845"/>
                      <a:pt x="903763" y="1810845"/>
                    </a:cubicBezTo>
                    <a:lnTo>
                      <a:pt x="100418" y="1810845"/>
                    </a:lnTo>
                    <a:cubicBezTo>
                      <a:pt x="44959" y="1810845"/>
                      <a:pt x="0" y="1765886"/>
                      <a:pt x="0" y="1710427"/>
                    </a:cubicBezTo>
                    <a:lnTo>
                      <a:pt x="0" y="10041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flat" dir="t"/>
              </a:scene3d>
              <a:sp3d prstMaterial="dkEdge">
                <a:bevelT w="8200" h="38100"/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2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1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/>
              </a:fontRef>
            </p:style>
            <p:txBody>
              <a:bodyPr spcFirstLastPara="0" vert="horz" wrap="square" lIns="90371" tIns="137411" rIns="90371" bIns="90371" numCol="1" spcCol="1270" anchor="t" anchorCtr="0">
                <a:noAutofit/>
              </a:bodyPr>
              <a:lstStyle/>
              <a:p>
                <a:pPr lvl="0" algn="ctr" defTabSz="711200">
                  <a:lnSpc>
                    <a:spcPct val="150000"/>
                  </a:lnSpc>
                  <a:spcBef>
                    <a:spcPct val="0"/>
                  </a:spcBef>
                  <a:spcAft>
                    <a:spcPts val="300"/>
                  </a:spcAft>
                </a:pP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活路</a:t>
                </a:r>
                <a:r>
                  <a:rPr lang="zh-TW" altLang="en-US" sz="1600" spc="-150" dirty="0" smtClean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外交區域合作觀光</a:t>
                </a:r>
                <a:r>
                  <a:rPr lang="zh-TW" altLang="en-US" sz="1600" spc="-150" dirty="0">
                    <a:solidFill>
                      <a:schemeClr val="tx1"/>
                    </a:solidFill>
                    <a:latin typeface="標楷體" pitchFamily="65" charset="-120"/>
                    <a:ea typeface="標楷體" pitchFamily="65" charset="-120"/>
                  </a:rPr>
                  <a:t>升級</a:t>
                </a:r>
                <a:endParaRPr lang="zh-TW" altLang="en-US" sz="1600" kern="1200" spc="-150" dirty="0">
                  <a:solidFill>
                    <a:schemeClr val="tx1"/>
                  </a:solidFill>
                  <a:latin typeface="標楷體" pitchFamily="65" charset="-120"/>
                  <a:ea typeface="標楷體" pitchFamily="65" charset="-120"/>
                </a:endParaRPr>
              </a:p>
            </p:txBody>
          </p:sp>
        </p:grpSp>
      </p:grpSp>
      <p:sp>
        <p:nvSpPr>
          <p:cNvPr id="42" name="文字方塊 1"/>
          <p:cNvSpPr txBox="1">
            <a:spLocks noChangeArrowheads="1"/>
          </p:cNvSpPr>
          <p:nvPr/>
        </p:nvSpPr>
        <p:spPr bwMode="auto">
          <a:xfrm>
            <a:off x="34050" y="277431"/>
            <a:ext cx="841465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marL="457200" indent="-369888" algn="just" hangingPunct="0">
              <a:spcBef>
                <a:spcPts val="1800"/>
              </a:spcBef>
              <a:spcAft>
                <a:spcPts val="600"/>
              </a:spcAft>
              <a:buSzPct val="80000"/>
              <a:buFont typeface="Wingdings" panose="05000000000000000000" pitchFamily="2" charset="2"/>
              <a:buChar char="u"/>
            </a:pPr>
            <a:r>
              <a:rPr lang="zh-TW" altLang="en-US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以活力經濟、公義社會、和平兩岸、友善國際及永續環境五大面向，說明行政團隊建構繁榮、和諧、永續臺灣的努力</a:t>
            </a:r>
            <a:endParaRPr lang="zh-TW" altLang="en-US" sz="20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084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6" name="直線單箭頭接點 95"/>
          <p:cNvCxnSpPr/>
          <p:nvPr/>
        </p:nvCxnSpPr>
        <p:spPr>
          <a:xfrm flipV="1">
            <a:off x="2177519" y="3355046"/>
            <a:ext cx="14751" cy="1785171"/>
          </a:xfrm>
          <a:prstGeom prst="straightConnector1">
            <a:avLst/>
          </a:prstGeom>
          <a:ln w="254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直線單箭頭接點 167"/>
          <p:cNvCxnSpPr/>
          <p:nvPr/>
        </p:nvCxnSpPr>
        <p:spPr>
          <a:xfrm flipV="1">
            <a:off x="5849177" y="3320297"/>
            <a:ext cx="0" cy="2690214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直線單箭頭接點 103"/>
          <p:cNvCxnSpPr/>
          <p:nvPr/>
        </p:nvCxnSpPr>
        <p:spPr>
          <a:xfrm flipV="1">
            <a:off x="2177519" y="3490631"/>
            <a:ext cx="14751" cy="2264369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2"/>
          <p:cNvSpPr txBox="1">
            <a:spLocks/>
          </p:cNvSpPr>
          <p:nvPr/>
        </p:nvSpPr>
        <p:spPr bwMode="auto">
          <a:xfrm>
            <a:off x="799" y="0"/>
            <a:ext cx="8460000" cy="60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一、 打造活力經濟－政策盤點</a:t>
            </a:r>
            <a:endParaRPr lang="zh-TW" altLang="en-US" dirty="0">
              <a:solidFill>
                <a:prstClr val="black"/>
              </a:solidFill>
            </a:endParaRPr>
          </a:p>
        </p:txBody>
      </p:sp>
      <p:cxnSp>
        <p:nvCxnSpPr>
          <p:cNvPr id="80" name="直線單箭頭接點 79"/>
          <p:cNvCxnSpPr/>
          <p:nvPr/>
        </p:nvCxnSpPr>
        <p:spPr>
          <a:xfrm>
            <a:off x="4657042" y="1203393"/>
            <a:ext cx="7688" cy="1336643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單箭頭接點 13"/>
          <p:cNvCxnSpPr/>
          <p:nvPr/>
        </p:nvCxnSpPr>
        <p:spPr>
          <a:xfrm>
            <a:off x="973501" y="1203393"/>
            <a:ext cx="0" cy="1348846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單箭頭接點 16"/>
          <p:cNvCxnSpPr/>
          <p:nvPr/>
        </p:nvCxnSpPr>
        <p:spPr>
          <a:xfrm flipV="1">
            <a:off x="3403838" y="3355045"/>
            <a:ext cx="0" cy="1267771"/>
          </a:xfrm>
          <a:prstGeom prst="straightConnector1">
            <a:avLst/>
          </a:prstGeom>
          <a:ln w="254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單箭頭接點 17"/>
          <p:cNvCxnSpPr/>
          <p:nvPr/>
        </p:nvCxnSpPr>
        <p:spPr>
          <a:xfrm flipV="1">
            <a:off x="1491531" y="3341542"/>
            <a:ext cx="0" cy="1281273"/>
          </a:xfrm>
          <a:prstGeom prst="straightConnector1">
            <a:avLst/>
          </a:prstGeom>
          <a:ln w="254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線單箭頭接點 71"/>
          <p:cNvCxnSpPr/>
          <p:nvPr/>
        </p:nvCxnSpPr>
        <p:spPr>
          <a:xfrm>
            <a:off x="4060801" y="1941352"/>
            <a:ext cx="0" cy="598684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單箭頭接點 80"/>
          <p:cNvCxnSpPr/>
          <p:nvPr/>
        </p:nvCxnSpPr>
        <p:spPr>
          <a:xfrm>
            <a:off x="5349987" y="1881310"/>
            <a:ext cx="0" cy="642052"/>
          </a:xfrm>
          <a:prstGeom prst="straightConnector1">
            <a:avLst/>
          </a:prstGeom>
          <a:ln w="25400">
            <a:solidFill>
              <a:srgbClr val="0000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" name="群組 91"/>
          <p:cNvGrpSpPr/>
          <p:nvPr/>
        </p:nvGrpSpPr>
        <p:grpSpPr>
          <a:xfrm>
            <a:off x="563367" y="3695711"/>
            <a:ext cx="1324942" cy="443808"/>
            <a:chOff x="-4822260" y="-1318609"/>
            <a:chExt cx="1591335" cy="701622"/>
          </a:xfrm>
        </p:grpSpPr>
        <p:sp>
          <p:nvSpPr>
            <p:cNvPr id="93" name="圓角矩形 92"/>
            <p:cNvSpPr/>
            <p:nvPr/>
          </p:nvSpPr>
          <p:spPr>
            <a:xfrm>
              <a:off x="-4822260" y="-1305283"/>
              <a:ext cx="1591335" cy="688296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94" name="文字方塊 93"/>
            <p:cNvSpPr txBox="1"/>
            <p:nvPr/>
          </p:nvSpPr>
          <p:spPr>
            <a:xfrm>
              <a:off x="-4822260" y="-1318609"/>
              <a:ext cx="1591335" cy="47705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六大新興產業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2009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年推動）</a:t>
              </a:r>
              <a:endParaRPr lang="zh-TW" altLang="en-US" dirty="0"/>
            </a:p>
          </p:txBody>
        </p:sp>
      </p:grpSp>
      <p:grpSp>
        <p:nvGrpSpPr>
          <p:cNvPr id="39" name="群組 38"/>
          <p:cNvGrpSpPr/>
          <p:nvPr/>
        </p:nvGrpSpPr>
        <p:grpSpPr>
          <a:xfrm>
            <a:off x="1940619" y="3674601"/>
            <a:ext cx="1463219" cy="491215"/>
            <a:chOff x="2428961" y="4248286"/>
            <a:chExt cx="1463219" cy="491215"/>
          </a:xfrm>
        </p:grpSpPr>
        <p:sp>
          <p:nvSpPr>
            <p:cNvPr id="100" name="圓角矩形 99"/>
            <p:cNvSpPr/>
            <p:nvPr/>
          </p:nvSpPr>
          <p:spPr>
            <a:xfrm>
              <a:off x="2486918" y="4248286"/>
              <a:ext cx="1325248" cy="49121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01" name="文字方塊 100"/>
            <p:cNvSpPr txBox="1"/>
            <p:nvPr/>
          </p:nvSpPr>
          <p:spPr>
            <a:xfrm>
              <a:off x="2428961" y="4259213"/>
              <a:ext cx="1463219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四大智慧型產業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年起推動）</a:t>
              </a:r>
              <a:endParaRPr lang="zh-TW" altLang="en-US" dirty="0"/>
            </a:p>
          </p:txBody>
        </p:sp>
      </p:grpSp>
      <p:cxnSp>
        <p:nvCxnSpPr>
          <p:cNvPr id="112" name="直線單箭頭接點 111"/>
          <p:cNvCxnSpPr/>
          <p:nvPr/>
        </p:nvCxnSpPr>
        <p:spPr>
          <a:xfrm flipV="1">
            <a:off x="4657042" y="3341540"/>
            <a:ext cx="14751" cy="619282"/>
          </a:xfrm>
          <a:prstGeom prst="straightConnector1">
            <a:avLst/>
          </a:prstGeom>
          <a:ln w="254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線單箭頭接點 116"/>
          <p:cNvCxnSpPr/>
          <p:nvPr/>
        </p:nvCxnSpPr>
        <p:spPr>
          <a:xfrm flipV="1">
            <a:off x="5378748" y="3328128"/>
            <a:ext cx="0" cy="1294688"/>
          </a:xfrm>
          <a:prstGeom prst="straightConnector1">
            <a:avLst/>
          </a:prstGeom>
          <a:ln w="38100">
            <a:solidFill>
              <a:srgbClr val="0099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群組 20"/>
          <p:cNvGrpSpPr/>
          <p:nvPr/>
        </p:nvGrpSpPr>
        <p:grpSpPr>
          <a:xfrm>
            <a:off x="682005" y="2331976"/>
            <a:ext cx="6000110" cy="1243268"/>
            <a:chOff x="651534" y="3238500"/>
            <a:chExt cx="8492466" cy="1243268"/>
          </a:xfrm>
        </p:grpSpPr>
        <p:sp>
          <p:nvSpPr>
            <p:cNvPr id="3" name="AutoShape 14"/>
            <p:cNvSpPr>
              <a:spLocks noChangeArrowheads="1"/>
            </p:cNvSpPr>
            <p:nvPr/>
          </p:nvSpPr>
          <p:spPr bwMode="gray">
            <a:xfrm>
              <a:off x="696108" y="3238500"/>
              <a:ext cx="8447892" cy="1243268"/>
            </a:xfrm>
            <a:prstGeom prst="rightArrow">
              <a:avLst>
                <a:gd name="adj1" fmla="val 50000"/>
                <a:gd name="adj2" fmla="val 61198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12700">
              <a:noFill/>
              <a:miter lim="800000"/>
              <a:headEnd/>
              <a:tailEnd/>
            </a:ln>
            <a:effectLst/>
            <a:extLst/>
          </p:spPr>
          <p:txBody>
            <a:bodyPr wrap="none" lIns="92075" tIns="46038" rIns="92075" bIns="46038" anchor="ctr"/>
            <a:lstStyle/>
            <a:p>
              <a:pPr algn="l" eaLnBrk="0" latinLnBrk="0" hangingPunct="0">
                <a:lnSpc>
                  <a:spcPct val="90000"/>
                </a:lnSpc>
              </a:pPr>
              <a:endParaRPr lang="en-US" altLang="ko-KR" sz="20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4" name="群組 3"/>
            <p:cNvGrpSpPr/>
            <p:nvPr/>
          </p:nvGrpSpPr>
          <p:grpSpPr>
            <a:xfrm>
              <a:off x="715189" y="3879012"/>
              <a:ext cx="8054988" cy="308921"/>
              <a:chOff x="905799" y="5124751"/>
              <a:chExt cx="7333983" cy="308921"/>
            </a:xfrm>
          </p:grpSpPr>
          <p:cxnSp>
            <p:nvCxnSpPr>
              <p:cNvPr id="5" name="直線接點 4"/>
              <p:cNvCxnSpPr/>
              <p:nvPr/>
            </p:nvCxnSpPr>
            <p:spPr>
              <a:xfrm flipH="1">
                <a:off x="905799" y="5124751"/>
                <a:ext cx="7333983" cy="0"/>
              </a:xfrm>
              <a:prstGeom prst="line">
                <a:avLst/>
              </a:prstGeom>
              <a:ln w="47625">
                <a:solidFill>
                  <a:srgbClr val="002060"/>
                </a:solidFill>
                <a:headEnd type="stealth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" name="文字方塊 5"/>
              <p:cNvSpPr txBox="1"/>
              <p:nvPr/>
            </p:nvSpPr>
            <p:spPr>
              <a:xfrm>
                <a:off x="911500" y="5156673"/>
                <a:ext cx="979572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2008</a:t>
                </a:r>
                <a:endParaRPr lang="zh-TW" alt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7" name="文字方塊 6"/>
              <p:cNvSpPr txBox="1"/>
              <p:nvPr/>
            </p:nvSpPr>
            <p:spPr>
              <a:xfrm>
                <a:off x="2522892" y="5156672"/>
                <a:ext cx="921457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2010</a:t>
                </a:r>
                <a:endParaRPr lang="zh-TW" alt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" name="文字方塊 7"/>
              <p:cNvSpPr txBox="1"/>
              <p:nvPr/>
            </p:nvSpPr>
            <p:spPr>
              <a:xfrm>
                <a:off x="4038251" y="5154667"/>
                <a:ext cx="1025805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2012</a:t>
                </a:r>
                <a:endParaRPr lang="zh-TW" alt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9" name="文字方塊 8"/>
              <p:cNvSpPr txBox="1"/>
              <p:nvPr/>
            </p:nvSpPr>
            <p:spPr>
              <a:xfrm>
                <a:off x="5651884" y="5153480"/>
                <a:ext cx="103834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2014</a:t>
                </a:r>
                <a:endParaRPr lang="zh-TW" alt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0" name="文字方塊 9"/>
              <p:cNvSpPr txBox="1"/>
              <p:nvPr/>
            </p:nvSpPr>
            <p:spPr>
              <a:xfrm>
                <a:off x="7210669" y="5153479"/>
                <a:ext cx="100159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12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2016 </a:t>
                </a:r>
                <a:r>
                  <a:rPr lang="zh-TW" altLang="en-US" sz="1200" dirty="0" smtClean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</a:t>
                </a:r>
                <a:endParaRPr lang="zh-TW" altLang="en-US" sz="1200" dirty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71" name="Text Box 100"/>
            <p:cNvSpPr txBox="1">
              <a:spLocks noChangeArrowheads="1"/>
            </p:cNvSpPr>
            <p:nvPr/>
          </p:nvSpPr>
          <p:spPr bwMode="gray">
            <a:xfrm>
              <a:off x="651534" y="3577031"/>
              <a:ext cx="1839725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TW" altLang="en-US" sz="1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全球金融風暴</a:t>
              </a:r>
              <a:endParaRPr lang="en-US" altLang="zh-TW" sz="1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6" name="Text Box 100"/>
            <p:cNvSpPr txBox="1">
              <a:spLocks noChangeArrowheads="1"/>
            </p:cNvSpPr>
            <p:nvPr/>
          </p:nvSpPr>
          <p:spPr bwMode="gray">
            <a:xfrm>
              <a:off x="2352444" y="3568776"/>
              <a:ext cx="1425626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TW" altLang="en-US" sz="1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歐債危機</a:t>
              </a:r>
              <a:endParaRPr lang="en-US" altLang="zh-TW" sz="1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77" name="Text Box 100"/>
            <p:cNvSpPr txBox="1">
              <a:spLocks noChangeArrowheads="1"/>
            </p:cNvSpPr>
            <p:nvPr/>
          </p:nvSpPr>
          <p:spPr bwMode="gray">
            <a:xfrm>
              <a:off x="6288624" y="3563553"/>
              <a:ext cx="2702537" cy="2769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 eaLnBrk="0" hangingPunct="0"/>
              <a:r>
                <a:rPr lang="zh-TW" altLang="en-US" sz="12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後金融危機新平庸世代</a:t>
              </a:r>
              <a:endParaRPr lang="en-US" altLang="zh-TW" sz="1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5" name="群組 34"/>
          <p:cNvGrpSpPr/>
          <p:nvPr/>
        </p:nvGrpSpPr>
        <p:grpSpPr>
          <a:xfrm>
            <a:off x="-30111" y="791964"/>
            <a:ext cx="712116" cy="2122225"/>
            <a:chOff x="-1278821" y="827232"/>
            <a:chExt cx="712116" cy="2203013"/>
          </a:xfrm>
        </p:grpSpPr>
        <p:sp>
          <p:nvSpPr>
            <p:cNvPr id="13" name="向右箭號 12"/>
            <p:cNvSpPr/>
            <p:nvPr/>
          </p:nvSpPr>
          <p:spPr>
            <a:xfrm>
              <a:off x="-1230609" y="827232"/>
              <a:ext cx="663904" cy="2203013"/>
            </a:xfrm>
            <a:prstGeom prst="rightArrow">
              <a:avLst>
                <a:gd name="adj1" fmla="val 73110"/>
                <a:gd name="adj2" fmla="val 53826"/>
              </a:avLst>
            </a:prstGeom>
            <a:solidFill>
              <a:schemeClr val="bg1"/>
            </a:solidFill>
            <a:ln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59" name="文字方塊 58"/>
            <p:cNvSpPr txBox="1"/>
            <p:nvPr/>
          </p:nvSpPr>
          <p:spPr>
            <a:xfrm>
              <a:off x="-1061811" y="1193642"/>
              <a:ext cx="403280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400" b="1" dirty="0" smtClean="0">
                  <a:solidFill>
                    <a:schemeClr val="accent5">
                      <a:lumMod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穩定經濟</a:t>
              </a:r>
              <a:endParaRPr lang="en-US" altLang="zh-TW" sz="1400" b="1" dirty="0" smtClean="0">
                <a:solidFill>
                  <a:schemeClr val="accent5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r>
                <a:rPr lang="zh-TW" altLang="en-US" sz="1400" b="1" dirty="0" smtClean="0">
                  <a:solidFill>
                    <a:schemeClr val="accent5">
                      <a:lumMod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措施</a:t>
              </a:r>
              <a:endParaRPr lang="zh-TW" altLang="en-US" sz="1400" b="1" dirty="0">
                <a:solidFill>
                  <a:schemeClr val="accent5">
                    <a:lumMod val="50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4" name="文字方塊 33"/>
            <p:cNvSpPr txBox="1"/>
            <p:nvPr/>
          </p:nvSpPr>
          <p:spPr>
            <a:xfrm>
              <a:off x="-1278821" y="1590925"/>
              <a:ext cx="3238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solidFill>
                    <a:schemeClr val="accent5">
                      <a:lumMod val="50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短期</a:t>
              </a:r>
            </a:p>
          </p:txBody>
        </p:sp>
      </p:grpSp>
      <p:grpSp>
        <p:nvGrpSpPr>
          <p:cNvPr id="36" name="群組 35"/>
          <p:cNvGrpSpPr/>
          <p:nvPr/>
        </p:nvGrpSpPr>
        <p:grpSpPr>
          <a:xfrm>
            <a:off x="-70854" y="3885334"/>
            <a:ext cx="712460" cy="2509766"/>
            <a:chOff x="-1335479" y="3414784"/>
            <a:chExt cx="712460" cy="2509766"/>
          </a:xfrm>
        </p:grpSpPr>
        <p:sp>
          <p:nvSpPr>
            <p:cNvPr id="88" name="向右箭號 87"/>
            <p:cNvSpPr/>
            <p:nvPr/>
          </p:nvSpPr>
          <p:spPr>
            <a:xfrm>
              <a:off x="-1286923" y="3414784"/>
              <a:ext cx="663904" cy="2509766"/>
            </a:xfrm>
            <a:prstGeom prst="rightArrow">
              <a:avLst>
                <a:gd name="adj1" fmla="val 73110"/>
                <a:gd name="adj2" fmla="val 53826"/>
              </a:avLst>
            </a:prstGeom>
            <a:solidFill>
              <a:schemeClr val="bg1"/>
            </a:solidFill>
            <a:ln>
              <a:solidFill>
                <a:srgbClr val="C0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89" name="文字方塊 88"/>
            <p:cNvSpPr txBox="1"/>
            <p:nvPr/>
          </p:nvSpPr>
          <p:spPr>
            <a:xfrm flipH="1">
              <a:off x="-1116429" y="3962918"/>
              <a:ext cx="437763" cy="138499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zh-TW" altLang="en-US" sz="14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結構調整政策</a:t>
              </a:r>
              <a:endParaRPr lang="zh-TW" altLang="en-US" sz="1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8" name="文字方塊 97"/>
            <p:cNvSpPr txBox="1"/>
            <p:nvPr/>
          </p:nvSpPr>
          <p:spPr>
            <a:xfrm>
              <a:off x="-1335479" y="4254168"/>
              <a:ext cx="32385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中長期</a:t>
              </a:r>
              <a:endParaRPr lang="zh-TW" altLang="en-US" sz="1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02" name="群組 101"/>
          <p:cNvGrpSpPr/>
          <p:nvPr/>
        </p:nvGrpSpPr>
        <p:grpSpPr>
          <a:xfrm>
            <a:off x="1824314" y="4296549"/>
            <a:ext cx="1464813" cy="491215"/>
            <a:chOff x="2417135" y="4248286"/>
            <a:chExt cx="1464813" cy="491215"/>
          </a:xfrm>
        </p:grpSpPr>
        <p:sp>
          <p:nvSpPr>
            <p:cNvPr id="103" name="圓角矩形 102"/>
            <p:cNvSpPr/>
            <p:nvPr/>
          </p:nvSpPr>
          <p:spPr>
            <a:xfrm>
              <a:off x="2486918" y="4248286"/>
              <a:ext cx="1325248" cy="491215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07" name="文字方塊 106"/>
            <p:cNvSpPr txBox="1"/>
            <p:nvPr/>
          </p:nvSpPr>
          <p:spPr>
            <a:xfrm>
              <a:off x="2417135" y="4249992"/>
              <a:ext cx="1464813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十大重點服務業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年起推動）</a:t>
              </a:r>
              <a:endParaRPr lang="zh-TW" altLang="en-US" dirty="0"/>
            </a:p>
          </p:txBody>
        </p:sp>
      </p:grpSp>
      <p:cxnSp>
        <p:nvCxnSpPr>
          <p:cNvPr id="119" name="直線單箭頭接點 118"/>
          <p:cNvCxnSpPr/>
          <p:nvPr/>
        </p:nvCxnSpPr>
        <p:spPr>
          <a:xfrm flipV="1">
            <a:off x="4657042" y="3554094"/>
            <a:ext cx="14751" cy="1989962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群組 54"/>
          <p:cNvGrpSpPr/>
          <p:nvPr/>
        </p:nvGrpSpPr>
        <p:grpSpPr>
          <a:xfrm>
            <a:off x="3651193" y="3704140"/>
            <a:ext cx="1293101" cy="497733"/>
            <a:chOff x="-2458421" y="4345707"/>
            <a:chExt cx="1293101" cy="497733"/>
          </a:xfrm>
        </p:grpSpPr>
        <p:sp>
          <p:nvSpPr>
            <p:cNvPr id="114" name="圓角矩形 113"/>
            <p:cNvSpPr/>
            <p:nvPr/>
          </p:nvSpPr>
          <p:spPr>
            <a:xfrm>
              <a:off x="-2448507" y="4345707"/>
              <a:ext cx="1283187" cy="497733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15" name="文字方塊 114"/>
            <p:cNvSpPr txBox="1"/>
            <p:nvPr/>
          </p:nvSpPr>
          <p:spPr>
            <a:xfrm>
              <a:off x="-2458421" y="4363249"/>
              <a:ext cx="1283187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創業拔萃方案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2018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/>
            </a:p>
          </p:txBody>
        </p:sp>
      </p:grpSp>
      <p:grpSp>
        <p:nvGrpSpPr>
          <p:cNvPr id="108" name="群組 107"/>
          <p:cNvGrpSpPr/>
          <p:nvPr/>
        </p:nvGrpSpPr>
        <p:grpSpPr>
          <a:xfrm>
            <a:off x="3241977" y="4243141"/>
            <a:ext cx="1652675" cy="557005"/>
            <a:chOff x="-4822262" y="-1305283"/>
            <a:chExt cx="1591337" cy="688296"/>
          </a:xfrm>
        </p:grpSpPr>
        <p:sp>
          <p:nvSpPr>
            <p:cNvPr id="109" name="圓角矩形 108"/>
            <p:cNvSpPr/>
            <p:nvPr/>
          </p:nvSpPr>
          <p:spPr>
            <a:xfrm>
              <a:off x="-4822260" y="-1305283"/>
              <a:ext cx="1591335" cy="688296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10" name="文字方塊 109"/>
            <p:cNvSpPr txBox="1"/>
            <p:nvPr/>
          </p:nvSpPr>
          <p:spPr>
            <a:xfrm>
              <a:off x="-4822262" y="-1238134"/>
              <a:ext cx="1591335" cy="47705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傳統產業維新方案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2012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）</a:t>
              </a:r>
              <a:endParaRPr lang="zh-TW" altLang="en-US" dirty="0"/>
            </a:p>
          </p:txBody>
        </p:sp>
      </p:grpSp>
      <p:grpSp>
        <p:nvGrpSpPr>
          <p:cNvPr id="48" name="群組 47"/>
          <p:cNvGrpSpPr/>
          <p:nvPr/>
        </p:nvGrpSpPr>
        <p:grpSpPr>
          <a:xfrm>
            <a:off x="6598006" y="1154385"/>
            <a:ext cx="2493519" cy="4945849"/>
            <a:chOff x="6624111" y="1489958"/>
            <a:chExt cx="2493519" cy="4945849"/>
          </a:xfrm>
        </p:grpSpPr>
        <p:sp>
          <p:nvSpPr>
            <p:cNvPr id="141" name="AutoShape 5"/>
            <p:cNvSpPr>
              <a:spLocks noChangeArrowheads="1"/>
            </p:cNvSpPr>
            <p:nvPr/>
          </p:nvSpPr>
          <p:spPr bwMode="auto">
            <a:xfrm>
              <a:off x="6666080" y="1489958"/>
              <a:ext cx="2451550" cy="4945849"/>
            </a:xfrm>
            <a:prstGeom prst="roundRect">
              <a:avLst>
                <a:gd name="adj" fmla="val 3481"/>
              </a:avLst>
            </a:prstGeom>
            <a:noFill/>
            <a:ln w="19050" cap="rnd">
              <a:solidFill>
                <a:schemeClr val="bg1">
                  <a:lumMod val="50000"/>
                </a:schemeClr>
              </a:solidFill>
              <a:prstDash val="sysDot"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TW" altLang="en-US"/>
            </a:p>
          </p:txBody>
        </p:sp>
        <p:grpSp>
          <p:nvGrpSpPr>
            <p:cNvPr id="138" name="群組 137"/>
            <p:cNvGrpSpPr/>
            <p:nvPr/>
          </p:nvGrpSpPr>
          <p:grpSpPr>
            <a:xfrm>
              <a:off x="7706537" y="2383656"/>
              <a:ext cx="1322710" cy="3362965"/>
              <a:chOff x="7290646" y="2418614"/>
              <a:chExt cx="1402642" cy="3086854"/>
            </a:xfrm>
          </p:grpSpPr>
          <p:pic>
            <p:nvPicPr>
              <p:cNvPr id="139" name="Picture 4" descr="D:\cychiu\Documents\_job\10009 APEC WES\own\taiwan golden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lum bright="70000" contrast="-70000"/>
                <a:extLst>
                  <a:ext uri="{BEBA8EAE-BF5A-486C-A8C5-ECC9F3942E4B}">
                    <a14:imgProps xmlns:a14="http://schemas.microsoft.com/office/drawing/2010/main" xmlns="">
                      <a14:imgLayer r:embed="rId4">
                        <a14:imgEffect>
                          <a14:colorTemperature colorTemp="4700"/>
                        </a14:imgEffect>
                        <a14:imgEffect>
                          <a14:saturation sat="4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290646" y="2746896"/>
                <a:ext cx="1402642" cy="2386086"/>
              </a:xfrm>
              <a:prstGeom prst="rect">
                <a:avLst/>
              </a:prstGeom>
              <a:noFill/>
              <a:effectLst>
                <a:glow rad="101600">
                  <a:schemeClr val="accent1">
                    <a:satMod val="175000"/>
                    <a:alpha val="40000"/>
                  </a:schemeClr>
                </a:glow>
              </a:effectLst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0" name="文字方塊 139"/>
              <p:cNvSpPr txBox="1"/>
              <p:nvPr/>
            </p:nvSpPr>
            <p:spPr>
              <a:xfrm>
                <a:off x="7730866" y="2418614"/>
                <a:ext cx="587476" cy="3086854"/>
              </a:xfrm>
              <a:prstGeom prst="rect">
                <a:avLst/>
              </a:prstGeom>
              <a:noFill/>
            </p:spPr>
            <p:txBody>
              <a:bodyPr vert="eaVert" wrap="square" rtlCol="0">
                <a:spAutoFit/>
              </a:bodyPr>
              <a:lstStyle/>
              <a:p>
                <a:pPr algn="dist"/>
                <a:r>
                  <a:rPr lang="zh-TW" altLang="en-US" sz="2400" b="1" dirty="0" smtClean="0">
                    <a:solidFill>
                      <a:schemeClr val="accent2">
                        <a:lumMod val="75000"/>
                      </a:schemeClr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提升國家整體競爭力</a:t>
                </a:r>
                <a:endParaRPr lang="zh-TW" altLang="en-US" sz="2400" b="1" dirty="0">
                  <a:solidFill>
                    <a:schemeClr val="accent2">
                      <a:lumMod val="75000"/>
                    </a:schemeClr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47" name="群組 46"/>
            <p:cNvGrpSpPr/>
            <p:nvPr/>
          </p:nvGrpSpPr>
          <p:grpSpPr>
            <a:xfrm>
              <a:off x="6666080" y="1870282"/>
              <a:ext cx="1040457" cy="1005327"/>
              <a:chOff x="6670924" y="1698999"/>
              <a:chExt cx="1040457" cy="1005327"/>
            </a:xfrm>
          </p:grpSpPr>
          <p:grpSp>
            <p:nvGrpSpPr>
              <p:cNvPr id="144" name="Group 6"/>
              <p:cNvGrpSpPr>
                <a:grpSpLocks/>
              </p:cNvGrpSpPr>
              <p:nvPr/>
            </p:nvGrpSpPr>
            <p:grpSpPr bwMode="auto">
              <a:xfrm>
                <a:off x="6781359" y="1698999"/>
                <a:ext cx="930022" cy="1005327"/>
                <a:chOff x="2326" y="1200"/>
                <a:chExt cx="1536" cy="703"/>
              </a:xfrm>
            </p:grpSpPr>
            <p:sp>
              <p:nvSpPr>
                <p:cNvPr id="145" name="AutoShape 7"/>
                <p:cNvSpPr>
                  <a:spLocks noChangeArrowheads="1"/>
                </p:cNvSpPr>
                <p:nvPr/>
              </p:nvSpPr>
              <p:spPr bwMode="gray">
                <a:xfrm>
                  <a:off x="2334" y="1200"/>
                  <a:ext cx="1528" cy="703"/>
                </a:xfrm>
                <a:prstGeom prst="roundRect">
                  <a:avLst>
                    <a:gd name="adj" fmla="val 10889"/>
                  </a:avLst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8100">
                      <a:solidFill>
                        <a:srgbClr val="FFFFFF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35003" dir="2928844" algn="ctr" rotWithShape="0">
                          <a:srgbClr val="00000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46" name="AutoShape 8"/>
                <p:cNvSpPr>
                  <a:spLocks noChangeArrowheads="1"/>
                </p:cNvSpPr>
                <p:nvPr/>
              </p:nvSpPr>
              <p:spPr bwMode="gray">
                <a:xfrm>
                  <a:off x="2326" y="1245"/>
                  <a:ext cx="1536" cy="612"/>
                </a:xfrm>
                <a:prstGeom prst="rightArrow">
                  <a:avLst>
                    <a:gd name="adj1" fmla="val 50000"/>
                    <a:gd name="adj2" fmla="val 58333"/>
                  </a:avLst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 sz="16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sp>
            <p:nvSpPr>
              <p:cNvPr id="45" name="文字方塊 44"/>
              <p:cNvSpPr txBox="1"/>
              <p:nvPr/>
            </p:nvSpPr>
            <p:spPr>
              <a:xfrm>
                <a:off x="6670924" y="2017367"/>
                <a:ext cx="10356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600" b="1" dirty="0" smtClean="0">
                    <a:solidFill>
                      <a:srgbClr val="0000FF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穩定經濟</a:t>
                </a:r>
                <a:endParaRPr lang="zh-TW" altLang="en-US" sz="1600" b="1" dirty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157" name="群組 156"/>
            <p:cNvGrpSpPr/>
            <p:nvPr/>
          </p:nvGrpSpPr>
          <p:grpSpPr>
            <a:xfrm>
              <a:off x="6624111" y="3529939"/>
              <a:ext cx="1040457" cy="1005327"/>
              <a:chOff x="6670924" y="1698999"/>
              <a:chExt cx="1040457" cy="1005327"/>
            </a:xfrm>
          </p:grpSpPr>
          <p:grpSp>
            <p:nvGrpSpPr>
              <p:cNvPr id="158" name="Group 6"/>
              <p:cNvGrpSpPr>
                <a:grpSpLocks/>
              </p:cNvGrpSpPr>
              <p:nvPr/>
            </p:nvGrpSpPr>
            <p:grpSpPr bwMode="auto">
              <a:xfrm>
                <a:off x="6781359" y="1698999"/>
                <a:ext cx="930022" cy="1005327"/>
                <a:chOff x="2326" y="1200"/>
                <a:chExt cx="1536" cy="703"/>
              </a:xfrm>
            </p:grpSpPr>
            <p:sp>
              <p:nvSpPr>
                <p:cNvPr id="160" name="AutoShape 7"/>
                <p:cNvSpPr>
                  <a:spLocks noChangeArrowheads="1"/>
                </p:cNvSpPr>
                <p:nvPr/>
              </p:nvSpPr>
              <p:spPr bwMode="gray">
                <a:xfrm>
                  <a:off x="2334" y="1200"/>
                  <a:ext cx="1528" cy="703"/>
                </a:xfrm>
                <a:prstGeom prst="roundRect">
                  <a:avLst>
                    <a:gd name="adj" fmla="val 10889"/>
                  </a:avLst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8100">
                      <a:solidFill>
                        <a:srgbClr val="FFFFFF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35003" dir="2928844" algn="ctr" rotWithShape="0">
                          <a:srgbClr val="00000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61" name="AutoShape 8"/>
                <p:cNvSpPr>
                  <a:spLocks noChangeArrowheads="1"/>
                </p:cNvSpPr>
                <p:nvPr/>
              </p:nvSpPr>
              <p:spPr bwMode="gray">
                <a:xfrm>
                  <a:off x="2326" y="1245"/>
                  <a:ext cx="1536" cy="612"/>
                </a:xfrm>
                <a:prstGeom prst="rightArrow">
                  <a:avLst>
                    <a:gd name="adj1" fmla="val 50000"/>
                    <a:gd name="adj2" fmla="val 58333"/>
                  </a:avLst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 sz="16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sp>
            <p:nvSpPr>
              <p:cNvPr id="159" name="文字方塊 158"/>
              <p:cNvSpPr txBox="1"/>
              <p:nvPr/>
            </p:nvSpPr>
            <p:spPr>
              <a:xfrm>
                <a:off x="6670924" y="2017367"/>
                <a:ext cx="10356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600" b="1" dirty="0" smtClean="0">
                    <a:solidFill>
                      <a:srgbClr val="0099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創新產業</a:t>
                </a:r>
                <a:endParaRPr lang="zh-TW" altLang="en-US" sz="1600" b="1" dirty="0">
                  <a:solidFill>
                    <a:srgbClr val="0099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grpSp>
          <p:nvGrpSpPr>
            <p:cNvPr id="162" name="群組 161"/>
            <p:cNvGrpSpPr/>
            <p:nvPr/>
          </p:nvGrpSpPr>
          <p:grpSpPr>
            <a:xfrm>
              <a:off x="6624111" y="5244673"/>
              <a:ext cx="1040457" cy="1005327"/>
              <a:chOff x="6670924" y="1698999"/>
              <a:chExt cx="1040457" cy="1005327"/>
            </a:xfrm>
          </p:grpSpPr>
          <p:grpSp>
            <p:nvGrpSpPr>
              <p:cNvPr id="163" name="Group 6"/>
              <p:cNvGrpSpPr>
                <a:grpSpLocks/>
              </p:cNvGrpSpPr>
              <p:nvPr/>
            </p:nvGrpSpPr>
            <p:grpSpPr bwMode="auto">
              <a:xfrm>
                <a:off x="6781359" y="1698999"/>
                <a:ext cx="930022" cy="1005327"/>
                <a:chOff x="2326" y="1200"/>
                <a:chExt cx="1536" cy="703"/>
              </a:xfrm>
            </p:grpSpPr>
            <p:sp>
              <p:nvSpPr>
                <p:cNvPr id="165" name="AutoShape 7"/>
                <p:cNvSpPr>
                  <a:spLocks noChangeArrowheads="1"/>
                </p:cNvSpPr>
                <p:nvPr/>
              </p:nvSpPr>
              <p:spPr bwMode="gray">
                <a:xfrm>
                  <a:off x="2334" y="1200"/>
                  <a:ext cx="1528" cy="703"/>
                </a:xfrm>
                <a:prstGeom prst="roundRect">
                  <a:avLst>
                    <a:gd name="adj" fmla="val 10889"/>
                  </a:avLst>
                </a:pr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38100">
                      <a:solidFill>
                        <a:srgbClr val="FFFFFF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35003" dir="2928844" algn="ctr" rotWithShape="0">
                          <a:srgbClr val="000000">
                            <a:alpha val="50000"/>
                          </a:srgb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/>
                </a:p>
              </p:txBody>
            </p:sp>
            <p:sp>
              <p:nvSpPr>
                <p:cNvPr id="166" name="AutoShape 8"/>
                <p:cNvSpPr>
                  <a:spLocks noChangeArrowheads="1"/>
                </p:cNvSpPr>
                <p:nvPr/>
              </p:nvSpPr>
              <p:spPr bwMode="gray">
                <a:xfrm>
                  <a:off x="2326" y="1245"/>
                  <a:ext cx="1536" cy="612"/>
                </a:xfrm>
                <a:prstGeom prst="rightArrow">
                  <a:avLst>
                    <a:gd name="adj1" fmla="val 50000"/>
                    <a:gd name="adj2" fmla="val 58333"/>
                  </a:avLst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TW" altLang="en-US" sz="1600" b="1" dirty="0">
                    <a:solidFill>
                      <a:srgbClr val="00206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  <p:sp>
            <p:nvSpPr>
              <p:cNvPr id="164" name="文字方塊 163"/>
              <p:cNvSpPr txBox="1"/>
              <p:nvPr/>
            </p:nvSpPr>
            <p:spPr>
              <a:xfrm>
                <a:off x="6670924" y="2017367"/>
                <a:ext cx="1035613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TW" altLang="en-US" sz="1600" b="1" dirty="0" smtClean="0">
                    <a:solidFill>
                      <a:srgbClr val="C0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厚植人力</a:t>
                </a:r>
                <a:endParaRPr lang="zh-TW" altLang="en-US" sz="1600" b="1" dirty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</p:grpSp>
      <p:cxnSp>
        <p:nvCxnSpPr>
          <p:cNvPr id="167" name="直線單箭頭接點 166"/>
          <p:cNvCxnSpPr/>
          <p:nvPr/>
        </p:nvCxnSpPr>
        <p:spPr>
          <a:xfrm flipV="1">
            <a:off x="5378748" y="3522670"/>
            <a:ext cx="0" cy="2021386"/>
          </a:xfrm>
          <a:prstGeom prst="straightConnector1">
            <a:avLst/>
          </a:prstGeom>
          <a:ln w="254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0" name="群組 119"/>
          <p:cNvGrpSpPr/>
          <p:nvPr/>
        </p:nvGrpSpPr>
        <p:grpSpPr>
          <a:xfrm>
            <a:off x="5067461" y="3674601"/>
            <a:ext cx="1329183" cy="685734"/>
            <a:chOff x="-4707332" y="-1305283"/>
            <a:chExt cx="1164325" cy="875110"/>
          </a:xfrm>
        </p:grpSpPr>
        <p:sp>
          <p:nvSpPr>
            <p:cNvPr id="121" name="圓角矩形 120"/>
            <p:cNvSpPr/>
            <p:nvPr/>
          </p:nvSpPr>
          <p:spPr>
            <a:xfrm>
              <a:off x="-4688625" y="-1305283"/>
              <a:ext cx="1080923" cy="875109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22" name="文字方塊 121"/>
            <p:cNvSpPr txBox="1"/>
            <p:nvPr/>
          </p:nvSpPr>
          <p:spPr>
            <a:xfrm>
              <a:off x="-4707332" y="-1304095"/>
              <a:ext cx="1164325" cy="8739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創意臺灣政策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白皮書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2020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/>
            </a:p>
          </p:txBody>
        </p:sp>
      </p:grpSp>
      <p:grpSp>
        <p:nvGrpSpPr>
          <p:cNvPr id="123" name="群組 122"/>
          <p:cNvGrpSpPr/>
          <p:nvPr/>
        </p:nvGrpSpPr>
        <p:grpSpPr>
          <a:xfrm>
            <a:off x="5015897" y="4437165"/>
            <a:ext cx="1306892" cy="520015"/>
            <a:chOff x="-4822261" y="-1238134"/>
            <a:chExt cx="1758948" cy="621147"/>
          </a:xfrm>
        </p:grpSpPr>
        <p:sp>
          <p:nvSpPr>
            <p:cNvPr id="124" name="圓角矩形 123"/>
            <p:cNvSpPr/>
            <p:nvPr/>
          </p:nvSpPr>
          <p:spPr>
            <a:xfrm>
              <a:off x="-4822261" y="-1238134"/>
              <a:ext cx="1591336" cy="621147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8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25" name="文字方塊 124"/>
            <p:cNvSpPr txBox="1"/>
            <p:nvPr/>
          </p:nvSpPr>
          <p:spPr>
            <a:xfrm>
              <a:off x="-4654649" y="-1238134"/>
              <a:ext cx="1591336" cy="51424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生產力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4.0</a:t>
              </a: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2024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/>
            </a:p>
          </p:txBody>
        </p:sp>
      </p:grpSp>
      <p:grpSp>
        <p:nvGrpSpPr>
          <p:cNvPr id="106" name="群組 105"/>
          <p:cNvGrpSpPr/>
          <p:nvPr/>
        </p:nvGrpSpPr>
        <p:grpSpPr>
          <a:xfrm>
            <a:off x="1403753" y="5673589"/>
            <a:ext cx="1704976" cy="481676"/>
            <a:chOff x="-2171700" y="2229763"/>
            <a:chExt cx="1704976" cy="481676"/>
          </a:xfrm>
        </p:grpSpPr>
        <p:sp>
          <p:nvSpPr>
            <p:cNvPr id="113" name="矩形 112"/>
            <p:cNvSpPr/>
            <p:nvPr/>
          </p:nvSpPr>
          <p:spPr>
            <a:xfrm>
              <a:off x="-2171700" y="2229763"/>
              <a:ext cx="1679353" cy="481676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6" name="文字方塊 135"/>
            <p:cNvSpPr txBox="1"/>
            <p:nvPr/>
          </p:nvSpPr>
          <p:spPr>
            <a:xfrm>
              <a:off x="-2171700" y="2242080"/>
              <a:ext cx="1704976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技職教育再造計畫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年起）</a:t>
              </a:r>
              <a:endParaRPr lang="zh-TW" altLang="en-US" sz="1400" dirty="0"/>
            </a:p>
          </p:txBody>
        </p:sp>
      </p:grpSp>
      <p:grpSp>
        <p:nvGrpSpPr>
          <p:cNvPr id="137" name="群組 136"/>
          <p:cNvGrpSpPr/>
          <p:nvPr/>
        </p:nvGrpSpPr>
        <p:grpSpPr>
          <a:xfrm>
            <a:off x="3350504" y="4975067"/>
            <a:ext cx="1704976" cy="697120"/>
            <a:chOff x="-2171700" y="2229763"/>
            <a:chExt cx="1704976" cy="697120"/>
          </a:xfrm>
        </p:grpSpPr>
        <p:sp>
          <p:nvSpPr>
            <p:cNvPr id="142" name="矩形 141"/>
            <p:cNvSpPr/>
            <p:nvPr/>
          </p:nvSpPr>
          <p:spPr>
            <a:xfrm>
              <a:off x="-2171700" y="2229763"/>
              <a:ext cx="1679353" cy="67592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3" name="文字方塊 142"/>
            <p:cNvSpPr txBox="1"/>
            <p:nvPr/>
          </p:nvSpPr>
          <p:spPr>
            <a:xfrm>
              <a:off x="-2171700" y="2242080"/>
              <a:ext cx="1704976" cy="68480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育才、留才及攬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才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整合</a:t>
              </a:r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方案</a:t>
              </a: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/>
            </a:p>
          </p:txBody>
        </p:sp>
      </p:grpSp>
      <p:grpSp>
        <p:nvGrpSpPr>
          <p:cNvPr id="147" name="群組 146"/>
          <p:cNvGrpSpPr/>
          <p:nvPr/>
        </p:nvGrpSpPr>
        <p:grpSpPr>
          <a:xfrm>
            <a:off x="5088817" y="5650995"/>
            <a:ext cx="1418551" cy="768115"/>
            <a:chOff x="-2171700" y="2280146"/>
            <a:chExt cx="1939374" cy="768115"/>
          </a:xfrm>
        </p:grpSpPr>
        <p:sp>
          <p:nvSpPr>
            <p:cNvPr id="148" name="矩形 147"/>
            <p:cNvSpPr/>
            <p:nvPr/>
          </p:nvSpPr>
          <p:spPr>
            <a:xfrm>
              <a:off x="-2171700" y="2287073"/>
              <a:ext cx="1939374" cy="76118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9" name="文字方塊 148"/>
            <p:cNvSpPr txBox="1"/>
            <p:nvPr/>
          </p:nvSpPr>
          <p:spPr>
            <a:xfrm>
              <a:off x="-2171700" y="2280146"/>
              <a:ext cx="1939374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完善生養環境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方案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2017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年起）</a:t>
              </a:r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5084500" y="5072150"/>
            <a:ext cx="1422867" cy="518455"/>
            <a:chOff x="-2171701" y="2229763"/>
            <a:chExt cx="1544828" cy="518455"/>
          </a:xfrm>
        </p:grpSpPr>
        <p:sp>
          <p:nvSpPr>
            <p:cNvPr id="12" name="矩形 11"/>
            <p:cNvSpPr/>
            <p:nvPr/>
          </p:nvSpPr>
          <p:spPr>
            <a:xfrm>
              <a:off x="-2171699" y="2229763"/>
              <a:ext cx="1447800" cy="518455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29" name="文字方塊 128"/>
            <p:cNvSpPr txBox="1"/>
            <p:nvPr/>
          </p:nvSpPr>
          <p:spPr>
            <a:xfrm>
              <a:off x="-2171701" y="2242080"/>
              <a:ext cx="1544828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全球競才方案</a:t>
              </a:r>
            </a:p>
            <a:p>
              <a:pPr algn="ctr"/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sz="1200" dirty="0"/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713497" y="930770"/>
            <a:ext cx="2419350" cy="684803"/>
            <a:chOff x="713497" y="930770"/>
            <a:chExt cx="2419350" cy="684803"/>
          </a:xfrm>
        </p:grpSpPr>
        <p:sp>
          <p:nvSpPr>
            <p:cNvPr id="16" name="圓角化對角線角落矩形 15"/>
            <p:cNvSpPr/>
            <p:nvPr/>
          </p:nvSpPr>
          <p:spPr>
            <a:xfrm>
              <a:off x="729135" y="947283"/>
              <a:ext cx="2309812" cy="651778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0" name="文字方塊 149"/>
            <p:cNvSpPr txBox="1"/>
            <p:nvPr/>
          </p:nvSpPr>
          <p:spPr>
            <a:xfrm>
              <a:off x="713497" y="930770"/>
              <a:ext cx="2419350" cy="68480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因應金融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海嘯振興</a:t>
              </a:r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經濟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措施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－含發放消費券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2008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2012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）</a:t>
              </a:r>
              <a:endParaRPr lang="zh-TW" altLang="en-US" dirty="0"/>
            </a:p>
          </p:txBody>
        </p:sp>
      </p:grpSp>
      <p:grpSp>
        <p:nvGrpSpPr>
          <p:cNvPr id="151" name="群組 150"/>
          <p:cNvGrpSpPr/>
          <p:nvPr/>
        </p:nvGrpSpPr>
        <p:grpSpPr>
          <a:xfrm>
            <a:off x="675378" y="1805089"/>
            <a:ext cx="1809751" cy="485987"/>
            <a:chOff x="-2709864" y="245094"/>
            <a:chExt cx="2419350" cy="485987"/>
          </a:xfrm>
        </p:grpSpPr>
        <p:sp>
          <p:nvSpPr>
            <p:cNvPr id="152" name="圓角化對角線角落矩形 151"/>
            <p:cNvSpPr/>
            <p:nvPr/>
          </p:nvSpPr>
          <p:spPr>
            <a:xfrm>
              <a:off x="-2600326" y="245094"/>
              <a:ext cx="2200275" cy="459756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3" name="文字方塊 152"/>
            <p:cNvSpPr txBox="1"/>
            <p:nvPr/>
          </p:nvSpPr>
          <p:spPr>
            <a:xfrm>
              <a:off x="-2709864" y="261722"/>
              <a:ext cx="2419350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當前物價穩定方案</a:t>
              </a:r>
              <a:endPara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2008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年起）</a:t>
              </a:r>
              <a:endParaRPr lang="zh-TW" altLang="en-US" sz="1400" dirty="0"/>
            </a:p>
          </p:txBody>
        </p:sp>
      </p:grpSp>
      <p:grpSp>
        <p:nvGrpSpPr>
          <p:cNvPr id="154" name="群組 153"/>
          <p:cNvGrpSpPr/>
          <p:nvPr/>
        </p:nvGrpSpPr>
        <p:grpSpPr>
          <a:xfrm>
            <a:off x="2792930" y="1780554"/>
            <a:ext cx="1809751" cy="475556"/>
            <a:chOff x="-2709864" y="245094"/>
            <a:chExt cx="2419350" cy="475556"/>
          </a:xfrm>
        </p:grpSpPr>
        <p:sp>
          <p:nvSpPr>
            <p:cNvPr id="155" name="圓角化對角線角落矩形 154"/>
            <p:cNvSpPr/>
            <p:nvPr/>
          </p:nvSpPr>
          <p:spPr>
            <a:xfrm>
              <a:off x="-2600326" y="245094"/>
              <a:ext cx="2200275" cy="459756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6" name="文字方塊 155"/>
            <p:cNvSpPr txBox="1"/>
            <p:nvPr/>
          </p:nvSpPr>
          <p:spPr>
            <a:xfrm>
              <a:off x="-2709864" y="251291"/>
              <a:ext cx="2419350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振興景氣因應措施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2013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</a:p>
          </p:txBody>
        </p:sp>
      </p:grpSp>
      <p:grpSp>
        <p:nvGrpSpPr>
          <p:cNvPr id="170" name="群組 169"/>
          <p:cNvGrpSpPr/>
          <p:nvPr/>
        </p:nvGrpSpPr>
        <p:grpSpPr>
          <a:xfrm>
            <a:off x="4812714" y="1738638"/>
            <a:ext cx="1809751" cy="475556"/>
            <a:chOff x="-2709864" y="245094"/>
            <a:chExt cx="2419350" cy="475556"/>
          </a:xfrm>
        </p:grpSpPr>
        <p:sp>
          <p:nvSpPr>
            <p:cNvPr id="171" name="圓角化對角線角落矩形 170"/>
            <p:cNvSpPr/>
            <p:nvPr/>
          </p:nvSpPr>
          <p:spPr>
            <a:xfrm>
              <a:off x="-2600326" y="245094"/>
              <a:ext cx="2200275" cy="459756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2" name="文字方塊 171"/>
            <p:cNvSpPr txBox="1"/>
            <p:nvPr/>
          </p:nvSpPr>
          <p:spPr>
            <a:xfrm>
              <a:off x="-2709864" y="251291"/>
              <a:ext cx="2419350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經濟體質強化措施</a:t>
              </a:r>
              <a:endParaRPr lang="en-US" altLang="zh-TW" sz="140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lvl="0" algn="ctr"/>
              <a:r>
                <a:rPr lang="zh-TW" altLang="en-US" sz="9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2018</a:t>
              </a:r>
              <a:r>
                <a:rPr lang="zh-TW" altLang="en-US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73" name="群組 172"/>
          <p:cNvGrpSpPr/>
          <p:nvPr/>
        </p:nvGrpSpPr>
        <p:grpSpPr>
          <a:xfrm>
            <a:off x="3807760" y="960399"/>
            <a:ext cx="2200277" cy="485987"/>
            <a:chOff x="-2709864" y="245094"/>
            <a:chExt cx="2419350" cy="485987"/>
          </a:xfrm>
        </p:grpSpPr>
        <p:sp>
          <p:nvSpPr>
            <p:cNvPr id="174" name="圓角化對角線角落矩形 173"/>
            <p:cNvSpPr/>
            <p:nvPr/>
          </p:nvSpPr>
          <p:spPr>
            <a:xfrm>
              <a:off x="-2600326" y="245094"/>
              <a:ext cx="2200275" cy="459756"/>
            </a:xfrm>
            <a:prstGeom prst="round2DiagRect">
              <a:avLst/>
            </a:prstGeom>
            <a:solidFill>
              <a:schemeClr val="bg1"/>
            </a:solidFill>
            <a:ln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75" name="文字方塊 174"/>
            <p:cNvSpPr txBox="1"/>
            <p:nvPr/>
          </p:nvSpPr>
          <p:spPr>
            <a:xfrm>
              <a:off x="-2709864" y="261722"/>
              <a:ext cx="2419350" cy="4693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TW" altLang="en-US" sz="140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商品出口轉型</a:t>
              </a:r>
              <a:r>
                <a:rPr lang="zh-TW" altLang="en-US" sz="140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行動方案</a:t>
              </a:r>
              <a:endParaRPr lang="en-US" altLang="zh-TW" sz="1400" dirty="0" smtClean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lvl="0" algn="ctr"/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11" name="群組 110"/>
          <p:cNvGrpSpPr/>
          <p:nvPr/>
        </p:nvGrpSpPr>
        <p:grpSpPr>
          <a:xfrm>
            <a:off x="554802" y="4227813"/>
            <a:ext cx="1324942" cy="469359"/>
            <a:chOff x="-4822260" y="-1318609"/>
            <a:chExt cx="1591335" cy="742016"/>
          </a:xfrm>
        </p:grpSpPr>
        <p:sp>
          <p:nvSpPr>
            <p:cNvPr id="116" name="圓角矩形 115"/>
            <p:cNvSpPr/>
            <p:nvPr/>
          </p:nvSpPr>
          <p:spPr>
            <a:xfrm>
              <a:off x="-4822260" y="-1305283"/>
              <a:ext cx="1469134" cy="688297"/>
            </a:xfrm>
            <a:prstGeom prst="roundRect">
              <a:avLst/>
            </a:prstGeom>
            <a:solidFill>
              <a:schemeClr val="bg1"/>
            </a:solidFill>
            <a:ln w="12700">
              <a:solidFill>
                <a:srgbClr val="0099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400">
                <a:solidFill>
                  <a:srgbClr val="660033"/>
                </a:solidFill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118" name="文字方塊 117"/>
            <p:cNvSpPr txBox="1"/>
            <p:nvPr/>
          </p:nvSpPr>
          <p:spPr>
            <a:xfrm>
              <a:off x="-4822260" y="-1318609"/>
              <a:ext cx="1591335" cy="74201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愛臺</a:t>
              </a:r>
              <a:r>
                <a:rPr lang="en-US" altLang="zh-TW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12</a:t>
              </a:r>
              <a:r>
                <a:rPr lang="zh-TW" altLang="en-US" sz="14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建設</a:t>
              </a:r>
              <a:endPara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/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2009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</a:t>
              </a:r>
              <a:r>
                <a:rPr lang="en-US" altLang="zh-TW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年）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82392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2"/>
          <p:cNvSpPr txBox="1">
            <a:spLocks/>
          </p:cNvSpPr>
          <p:nvPr/>
        </p:nvSpPr>
        <p:spPr bwMode="auto">
          <a:xfrm>
            <a:off x="1" y="78648"/>
            <a:ext cx="8360228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一、 打造活力經濟－施政績效</a:t>
            </a:r>
            <a:r>
              <a:rPr lang="en-US" altLang="zh-TW" dirty="0" smtClean="0">
                <a:solidFill>
                  <a:prstClr val="black"/>
                </a:solidFill>
              </a:rPr>
              <a:t>(1/</a:t>
            </a:r>
            <a:r>
              <a:rPr lang="zh-TW" altLang="en-US" dirty="0" smtClean="0">
                <a:solidFill>
                  <a:prstClr val="black"/>
                </a:solidFill>
              </a:rPr>
              <a:t> </a:t>
            </a:r>
            <a:r>
              <a:rPr lang="en-US" altLang="zh-TW" dirty="0" smtClean="0">
                <a:solidFill>
                  <a:prstClr val="black"/>
                </a:solidFill>
              </a:rPr>
              <a:t>2)</a:t>
            </a:r>
            <a:endParaRPr lang="zh-TW" altLang="en-US" dirty="0">
              <a:solidFill>
                <a:prstClr val="black"/>
              </a:solidFill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06344500"/>
              </p:ext>
            </p:extLst>
          </p:nvPr>
        </p:nvGraphicFramePr>
        <p:xfrm>
          <a:off x="286135" y="1375760"/>
          <a:ext cx="8647930" cy="4431768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2310109"/>
                <a:gridCol w="6337821"/>
              </a:tblGrid>
              <a:tr h="46830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endParaRPr lang="zh-TW" altLang="en-US" sz="2000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全球排名</a:t>
                      </a:r>
                      <a:endParaRPr lang="zh-TW" altLang="en-US" sz="2000" b="1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937233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IMD</a:t>
                      </a:r>
                      <a:r>
                        <a:rPr lang="zh-TW" altLang="en-US" sz="18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世界競爭力</a:t>
                      </a:r>
                      <a:endParaRPr lang="zh-TW" altLang="en-US" sz="1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00025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年排名第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名，較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2009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年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23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進步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名</a:t>
                      </a:r>
                      <a:endParaRPr lang="en-US" altLang="zh-TW" sz="16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indent="-200025">
                        <a:spcBef>
                          <a:spcPts val="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年平均總排名為第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名，優於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2000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至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2007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年（第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名）</a:t>
                      </a:r>
                      <a:endParaRPr lang="en-US" altLang="zh-TW" sz="16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95250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WB</a:t>
                      </a:r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經商便利度</a:t>
                      </a:r>
                      <a:endParaRPr lang="zh-TW" altLang="en-US" sz="18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名，較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年（第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61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名）大幅躍升</a:t>
                      </a:r>
                      <a:endParaRPr lang="en-US" altLang="zh-TW" sz="16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  <a:p>
                      <a:pPr marL="285750" marR="0" indent="-200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至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年平均總排名為第 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28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名，較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2006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至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2007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年（第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44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名）大幅進步 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16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 名</a:t>
                      </a:r>
                      <a:r>
                        <a:rPr lang="en-US" altLang="zh-TW" sz="1600" baseline="30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博德曼轉型指數</a:t>
                      </a:r>
                      <a:r>
                        <a:rPr lang="en-US" altLang="zh-TW" sz="1800" baseline="30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</a:t>
                      </a:r>
                      <a:endParaRPr lang="zh-TW" altLang="en-US" sz="1800" baseline="30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年躍居第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名，較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年的第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名，進步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800100">
                <a:tc>
                  <a:txBody>
                    <a:bodyPr/>
                    <a:lstStyle/>
                    <a:p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GEDI</a:t>
                      </a:r>
                      <a:r>
                        <a:rPr lang="zh-TW" altLang="en-US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全球創業精神暨發展指數</a:t>
                      </a:r>
                      <a:r>
                        <a:rPr lang="en-US" altLang="zh-TW" sz="1800" baseline="30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  <a:endParaRPr lang="zh-TW" altLang="en-US" sz="1800" baseline="30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2016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年排名第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名，為亞洲第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altLang="zh-TW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名，並連續</a:t>
                      </a:r>
                      <a:r>
                        <a:rPr lang="en-US" altLang="zh-TW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年排名全球前</a:t>
                      </a:r>
                      <a:r>
                        <a:rPr lang="en-US" altLang="zh-TW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lang="zh-TW" altLang="en-US" sz="1600" baseline="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大</a:t>
                      </a:r>
                      <a:endParaRPr lang="zh-TW" altLang="en-US" sz="16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7828">
                <a:tc>
                  <a:txBody>
                    <a:bodyPr/>
                    <a:lstStyle/>
                    <a:p>
                      <a:r>
                        <a:rPr lang="zh-TW" altLang="en-US" sz="18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富裕國家排名</a:t>
                      </a:r>
                      <a:endParaRPr lang="zh-TW" altLang="en-US" sz="1800" kern="12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年排名第 </a:t>
                      </a:r>
                      <a:r>
                        <a:rPr lang="en-US" altLang="zh-TW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19</a:t>
                      </a:r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名，超越英、法、日、韓等國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文字方塊 7"/>
          <p:cNvSpPr txBox="1"/>
          <p:nvPr/>
        </p:nvSpPr>
        <p:spPr>
          <a:xfrm>
            <a:off x="326569" y="5810771"/>
            <a:ext cx="8567057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5113" indent="-265113"/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 WB 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經商便利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度自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2006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年起開始排名；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博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德曼轉型指數自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2006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年起每兩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年公布評比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結果，內容涵蓋「民主品質」、「市場經濟」及「政府管理」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大面向；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美國華府研究機構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全球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創業精神暨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發展構構」（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The Global Entrepreneurship and Development Institute 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GEDI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）自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年起進行全球創業發展評比，臺灣自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年起列入受評國家</a:t>
            </a:r>
            <a:endParaRPr lang="en-US" altLang="zh-TW" sz="11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723900" indent="-723900"/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資料來源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：洛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桑國際管理學院（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IMD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）世界競爭力各期報告、德國智庫「博德曼基金會」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(Bertelsmann </a:t>
            </a:r>
            <a:r>
              <a:rPr lang="en-US" altLang="zh-TW" sz="1100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Stiftung</a:t>
            </a:r>
            <a:r>
              <a:rPr lang="en-US" altLang="zh-TW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官方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網站、全球</a:t>
            </a:r>
            <a:r>
              <a:rPr lang="zh-TW" altLang="en-US" sz="11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創業精神暨發展構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構（</a:t>
            </a:r>
            <a:r>
              <a:rPr lang="en-US" altLang="zh-TW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GEDI</a:t>
            </a:r>
            <a:r>
              <a:rPr lang="zh-TW" altLang="en-US" sz="11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）、美國全球金融雜誌</a:t>
            </a:r>
            <a:endParaRPr lang="zh-TW" altLang="en-US" sz="11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952500" y="842165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我國經貿國際評比</a:t>
            </a:r>
            <a:endParaRPr lang="zh-TW" altLang="en-US" sz="24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413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/>
          </p:cNvSpPr>
          <p:nvPr/>
        </p:nvSpPr>
        <p:spPr bwMode="auto">
          <a:xfrm>
            <a:off x="1" y="0"/>
            <a:ext cx="8360228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一、 打造活力經濟－施政績效</a:t>
            </a:r>
            <a:r>
              <a:rPr lang="en-US" altLang="zh-TW" dirty="0" smtClean="0">
                <a:solidFill>
                  <a:prstClr val="black"/>
                </a:solidFill>
              </a:rPr>
              <a:t>(2/2)</a:t>
            </a:r>
            <a:endParaRPr lang="zh-TW" altLang="en-US" dirty="0">
              <a:solidFill>
                <a:prstClr val="black"/>
              </a:solidFill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0332475"/>
              </p:ext>
            </p:extLst>
          </p:nvPr>
        </p:nvGraphicFramePr>
        <p:xfrm>
          <a:off x="322489" y="1240870"/>
          <a:ext cx="8678977" cy="4851955"/>
        </p:xfrm>
        <a:graphic>
          <a:graphicData uri="http://schemas.openxmlformats.org/drawingml/2006/table">
            <a:tbl>
              <a:tblPr firstRow="1" bandRow="1">
                <a:tableStyleId>{69012ECD-51FC-41F1-AA8D-1B2483CD663E}</a:tableStyleId>
              </a:tblPr>
              <a:tblGrid>
                <a:gridCol w="1373302"/>
                <a:gridCol w="1428750"/>
                <a:gridCol w="5876925"/>
              </a:tblGrid>
              <a:tr h="48022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項目</a:t>
                      </a:r>
                      <a:endParaRPr lang="zh-TW" altLang="en-US" sz="1800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四小龍排名</a:t>
                      </a:r>
                      <a:endParaRPr lang="zh-TW" altLang="en-US" sz="1800" b="1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 smtClean="0">
                          <a:solidFill>
                            <a:srgbClr val="002060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說明</a:t>
                      </a:r>
                      <a:endParaRPr lang="zh-TW" altLang="en-US" sz="1800" b="1" dirty="0">
                        <a:solidFill>
                          <a:srgbClr val="002060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60915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經濟成長率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buFont typeface="Arial" panose="020B0604020202020204" pitchFamily="34" charset="0"/>
                        <a:buNone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00025" algn="just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年，世界貿易量成長率及經濟成長率分別為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3.1%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與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3.2%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，較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2000 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2007 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年（</a:t>
                      </a:r>
                      <a:r>
                        <a:rPr lang="en-US" altLang="zh-TW" sz="140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7.3%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及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4.5%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）分別下降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4.1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及 </a:t>
                      </a:r>
                      <a:r>
                        <a:rPr lang="en-US" altLang="zh-TW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1.3</a:t>
                      </a:r>
                      <a:r>
                        <a:rPr lang="zh-TW" altLang="en-US" sz="1400" u="none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個百分點</a:t>
                      </a:r>
                    </a:p>
                    <a:p>
                      <a:pPr marL="285750" indent="-200025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年我國經濟成長受出口下滑影響，平均成長率為 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2.81%</a:t>
                      </a:r>
                      <a:r>
                        <a:rPr lang="zh-TW" altLang="en-US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，惟仍優於香港的 </a:t>
                      </a:r>
                      <a:r>
                        <a:rPr lang="en-US" altLang="zh-TW" sz="14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2.64%</a:t>
                      </a:r>
                      <a:endParaRPr lang="en-US" altLang="zh-TW" sz="18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39960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實質購買力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buFont typeface="Arial" panose="020B0604020202020204" pitchFamily="34" charset="0"/>
                        <a:buNone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00025" algn="l" defTabSz="914400" rtl="0" eaLnBrk="1" latinLnBrk="0" hangingPunct="1">
                        <a:buFont typeface="Arial" panose="020B0604020202020204" pitchFamily="34" charset="0"/>
                        <a:buChar char="•"/>
                      </a:pP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依據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IMF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估計，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年我國以購買力平價計算的每人國內生產毛額（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GDP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）為 </a:t>
                      </a:r>
                      <a:r>
                        <a:rPr lang="en-US" altLang="zh-TW" sz="140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46,783 </a:t>
                      </a:r>
                      <a:r>
                        <a:rPr lang="zh-TW" altLang="en-US" sz="140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美元，優於韓國，與英、法等歐洲國家</a:t>
                      </a:r>
                      <a:endParaRPr lang="en-US" altLang="zh-TW" sz="1400" u="none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8650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痛苦指數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18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年我國痛苦指數平均為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5.58%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，為亞洲四小龍最低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28650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物價年增率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18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2008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至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年，我國平均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CPI 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年增率僅略升至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1.08%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，遠低於其他三小龍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84715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失業率</a:t>
                      </a:r>
                      <a:endParaRPr lang="zh-TW" altLang="en-US" sz="16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indent="0" algn="ctr">
                        <a:buFont typeface="Arial" panose="020B0604020202020204" pitchFamily="34" charset="0"/>
                        <a:buNone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indent="-200025" algn="just">
                        <a:buFont typeface="Arial" panose="020B0604020202020204" pitchFamily="34" charset="0"/>
                        <a:buChar char="•"/>
                      </a:pP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年平均失業率為 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3.78%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，雖居四小龍之末，</a:t>
                      </a:r>
                      <a:r>
                        <a:rPr lang="zh-TW" altLang="en-US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惟 </a:t>
                      </a:r>
                      <a:r>
                        <a:rPr lang="en-US" altLang="zh-TW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2009</a:t>
                      </a:r>
                      <a:r>
                        <a:rPr lang="zh-TW" altLang="en-US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至 </a:t>
                      </a:r>
                      <a:r>
                        <a:rPr lang="en-US" altLang="zh-TW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2015</a:t>
                      </a:r>
                      <a:r>
                        <a:rPr lang="zh-TW" altLang="en-US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 年的失業率降幅達 </a:t>
                      </a:r>
                      <a:r>
                        <a:rPr lang="en-US" altLang="zh-TW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2.07%</a:t>
                      </a:r>
                      <a:r>
                        <a:rPr lang="zh-TW" altLang="en-US" sz="1400" b="0" u="none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，居四小龍之冠</a:t>
                      </a:r>
                      <a:endParaRPr lang="en-US" altLang="zh-TW" sz="1400" b="0" u="none" kern="1200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550571">
                <a:tc>
                  <a:txBody>
                    <a:bodyPr/>
                    <a:lstStyle/>
                    <a:p>
                      <a:r>
                        <a:rPr lang="zh-TW" altLang="en-US" sz="16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非典型就業</a:t>
                      </a:r>
                      <a:r>
                        <a:rPr lang="zh-TW" altLang="en-US" sz="1600" baseline="300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＊</a:t>
                      </a:r>
                      <a:endParaRPr lang="zh-TW" altLang="en-US" sz="1600" baseline="30000" dirty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85725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zh-TW" sz="1800" dirty="0" smtClean="0"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</a:t>
                      </a:r>
                      <a:endParaRPr lang="zh-TW" altLang="en-US" sz="1800" dirty="0" smtClean="0">
                        <a:latin typeface="Times New Roman" panose="02020603050405020304" pitchFamily="18" charset="0"/>
                        <a:ea typeface="標楷體" panose="03000509000000000000" pitchFamily="65" charset="-12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285750" marR="0" indent="-200025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2013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年我國非典型就業人口相對為低，部分工時及臨時性就業勞工比重分別為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3.2%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2.4%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，遠低於韓國（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11.1%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22.4%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）、新加坡（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10.0%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及</a:t>
                      </a:r>
                      <a:r>
                        <a:rPr lang="en-US" altLang="zh-TW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6.5%</a:t>
                      </a:r>
                      <a:r>
                        <a:rPr lang="zh-TW" altLang="en-US" sz="1400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34" name="文字方塊 33"/>
          <p:cNvSpPr txBox="1"/>
          <p:nvPr/>
        </p:nvSpPr>
        <p:spPr>
          <a:xfrm>
            <a:off x="1045028" y="640676"/>
            <a:ext cx="7315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2008</a:t>
            </a:r>
            <a:r>
              <a:rPr lang="zh-TW" alt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年期間總體經濟表現</a:t>
            </a:r>
            <a:endParaRPr lang="zh-TW" altLang="en-US" sz="2400" b="1" dirty="0">
              <a:solidFill>
                <a:srgbClr val="00206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5" name="文字方塊 34"/>
          <p:cNvSpPr txBox="1"/>
          <p:nvPr/>
        </p:nvSpPr>
        <p:spPr>
          <a:xfrm>
            <a:off x="376916" y="6142556"/>
            <a:ext cx="7983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9625" indent="-809625"/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註：非典型就業資料未包含香港資料</a:t>
            </a:r>
            <a:endParaRPr lang="en-US" altLang="zh-TW" sz="12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809625" indent="-809625"/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資料</a:t>
            </a:r>
            <a:r>
              <a:rPr lang="zh-TW" altLang="en-US" sz="12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來源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：行政院主計總處、各國官方網站、</a:t>
            </a:r>
            <a:r>
              <a:rPr lang="en-US" altLang="zh-TW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IMF</a:t>
            </a:r>
            <a:r>
              <a:rPr lang="zh-TW" altLang="en-US" sz="12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綱站、勞動部</a:t>
            </a:r>
            <a:endParaRPr lang="zh-TW" altLang="en-US" sz="12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14908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0" name="直線單箭頭接點 99"/>
          <p:cNvCxnSpPr/>
          <p:nvPr/>
        </p:nvCxnSpPr>
        <p:spPr>
          <a:xfrm flipH="1" flipV="1">
            <a:off x="6896819" y="4134452"/>
            <a:ext cx="1" cy="1591916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線單箭頭接點 98"/>
          <p:cNvCxnSpPr/>
          <p:nvPr/>
        </p:nvCxnSpPr>
        <p:spPr>
          <a:xfrm>
            <a:off x="6640648" y="1834443"/>
            <a:ext cx="0" cy="2232237"/>
          </a:xfrm>
          <a:prstGeom prst="straightConnector1">
            <a:avLst/>
          </a:prstGeom>
          <a:ln w="254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直線單箭頭接點 94"/>
          <p:cNvCxnSpPr/>
          <p:nvPr/>
        </p:nvCxnSpPr>
        <p:spPr>
          <a:xfrm>
            <a:off x="3621129" y="3054480"/>
            <a:ext cx="0" cy="999555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直線單箭頭接點 155"/>
          <p:cNvCxnSpPr/>
          <p:nvPr/>
        </p:nvCxnSpPr>
        <p:spPr>
          <a:xfrm>
            <a:off x="2133962" y="1926635"/>
            <a:ext cx="0" cy="2171220"/>
          </a:xfrm>
          <a:prstGeom prst="straightConnector1">
            <a:avLst/>
          </a:prstGeom>
          <a:ln w="25400">
            <a:solidFill>
              <a:srgbClr val="00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直線單箭頭接點 126"/>
          <p:cNvCxnSpPr/>
          <p:nvPr/>
        </p:nvCxnSpPr>
        <p:spPr>
          <a:xfrm flipV="1">
            <a:off x="5117989" y="4118953"/>
            <a:ext cx="0" cy="1262380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線單箭頭接點 108"/>
          <p:cNvCxnSpPr/>
          <p:nvPr/>
        </p:nvCxnSpPr>
        <p:spPr>
          <a:xfrm flipV="1">
            <a:off x="2825654" y="4405928"/>
            <a:ext cx="0" cy="1741834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線單箭頭接點 83"/>
          <p:cNvCxnSpPr/>
          <p:nvPr/>
        </p:nvCxnSpPr>
        <p:spPr>
          <a:xfrm>
            <a:off x="2663186" y="2736096"/>
            <a:ext cx="0" cy="137368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ctangle 2"/>
          <p:cNvSpPr txBox="1">
            <a:spLocks/>
          </p:cNvSpPr>
          <p:nvPr/>
        </p:nvSpPr>
        <p:spPr bwMode="auto">
          <a:xfrm>
            <a:off x="-33701" y="98131"/>
            <a:ext cx="8460000" cy="645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>
                <a:solidFill>
                  <a:schemeClr val="tx1"/>
                </a:solidFill>
              </a:rPr>
              <a:t>二、 </a:t>
            </a:r>
            <a:r>
              <a:rPr lang="zh-TW" altLang="en-US" dirty="0" smtClean="0">
                <a:solidFill>
                  <a:schemeClr val="tx1"/>
                </a:solidFill>
              </a:rPr>
              <a:t>建構公</a:t>
            </a:r>
            <a:r>
              <a:rPr lang="zh-TW" altLang="en-US" dirty="0">
                <a:solidFill>
                  <a:schemeClr val="tx1"/>
                </a:solidFill>
              </a:rPr>
              <a:t>義社會－政策盤點</a:t>
            </a:r>
          </a:p>
        </p:txBody>
      </p:sp>
      <p:cxnSp>
        <p:nvCxnSpPr>
          <p:cNvPr id="88" name="直線單箭頭接點 87"/>
          <p:cNvCxnSpPr/>
          <p:nvPr/>
        </p:nvCxnSpPr>
        <p:spPr>
          <a:xfrm flipV="1">
            <a:off x="8074663" y="4405928"/>
            <a:ext cx="0" cy="1685915"/>
          </a:xfrm>
          <a:prstGeom prst="straightConnector1">
            <a:avLst/>
          </a:prstGeom>
          <a:ln w="254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直線單箭頭接點 100"/>
          <p:cNvCxnSpPr/>
          <p:nvPr/>
        </p:nvCxnSpPr>
        <p:spPr>
          <a:xfrm>
            <a:off x="1810518" y="3248463"/>
            <a:ext cx="3193" cy="86288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群組 79"/>
          <p:cNvGrpSpPr/>
          <p:nvPr/>
        </p:nvGrpSpPr>
        <p:grpSpPr>
          <a:xfrm>
            <a:off x="4529336" y="4849895"/>
            <a:ext cx="1533527" cy="775686"/>
            <a:chOff x="-3539081" y="4783988"/>
            <a:chExt cx="1206147" cy="775686"/>
          </a:xfrm>
        </p:grpSpPr>
        <p:sp>
          <p:nvSpPr>
            <p:cNvPr id="81" name="匾額 80"/>
            <p:cNvSpPr/>
            <p:nvPr/>
          </p:nvSpPr>
          <p:spPr>
            <a:xfrm>
              <a:off x="-3539081" y="4783988"/>
              <a:ext cx="1206147" cy="775685"/>
            </a:xfrm>
            <a:prstGeom prst="plaque">
              <a:avLst/>
            </a:prstGeom>
            <a:solidFill>
              <a:schemeClr val="bg1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82" name="文字方塊 81"/>
            <p:cNvSpPr txBox="1"/>
            <p:nvPr/>
          </p:nvSpPr>
          <p:spPr>
            <a:xfrm>
              <a:off x="-3539081" y="4790233"/>
              <a:ext cx="1206146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實施不動產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lvl="0" algn="ctr"/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實價登錄制度  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lvl="0" algn="ctr"/>
              <a:r>
                <a:rPr lang="zh-TW" altLang="en-US" sz="105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2012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8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月起）</a:t>
              </a:r>
              <a:endParaRPr lang="zh-TW" altLang="en-US" sz="1200" dirty="0"/>
            </a:p>
          </p:txBody>
        </p:sp>
      </p:grpSp>
      <p:grpSp>
        <p:nvGrpSpPr>
          <p:cNvPr id="74" name="群組 73"/>
          <p:cNvGrpSpPr/>
          <p:nvPr/>
        </p:nvGrpSpPr>
        <p:grpSpPr>
          <a:xfrm>
            <a:off x="7131514" y="5639259"/>
            <a:ext cx="1896082" cy="523220"/>
            <a:chOff x="-3604497" y="4783989"/>
            <a:chExt cx="1491303" cy="523220"/>
          </a:xfrm>
        </p:grpSpPr>
        <p:sp>
          <p:nvSpPr>
            <p:cNvPr id="75" name="匾額 74"/>
            <p:cNvSpPr/>
            <p:nvPr/>
          </p:nvSpPr>
          <p:spPr>
            <a:xfrm>
              <a:off x="-3604497" y="4783989"/>
              <a:ext cx="1438385" cy="523220"/>
            </a:xfrm>
            <a:prstGeom prst="plaque">
              <a:avLst/>
            </a:prstGeom>
            <a:solidFill>
              <a:schemeClr val="bg1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76" name="文字方塊 75"/>
            <p:cNvSpPr txBox="1"/>
            <p:nvPr/>
          </p:nvSpPr>
          <p:spPr>
            <a:xfrm>
              <a:off x="-3604497" y="4792739"/>
              <a:ext cx="1491303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ctr"/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實行房地合一稅制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lvl="0" algn="ctr"/>
              <a:r>
                <a:rPr lang="zh-TW" altLang="en-US" sz="105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年起）</a:t>
              </a:r>
              <a:endParaRPr lang="zh-TW" altLang="en-US" sz="1200" dirty="0"/>
            </a:p>
          </p:txBody>
        </p:sp>
      </p:grpSp>
      <p:grpSp>
        <p:nvGrpSpPr>
          <p:cNvPr id="7" name="群組 6"/>
          <p:cNvGrpSpPr/>
          <p:nvPr/>
        </p:nvGrpSpPr>
        <p:grpSpPr>
          <a:xfrm>
            <a:off x="784078" y="4012277"/>
            <a:ext cx="8165508" cy="427942"/>
            <a:chOff x="427517" y="3525883"/>
            <a:chExt cx="8165508" cy="427942"/>
          </a:xfrm>
        </p:grpSpPr>
        <p:grpSp>
          <p:nvGrpSpPr>
            <p:cNvPr id="40" name="群組 39"/>
            <p:cNvGrpSpPr/>
            <p:nvPr/>
          </p:nvGrpSpPr>
          <p:grpSpPr>
            <a:xfrm>
              <a:off x="427517" y="3525883"/>
              <a:ext cx="8165508" cy="427942"/>
              <a:chOff x="391675" y="3448347"/>
              <a:chExt cx="8165508" cy="427949"/>
            </a:xfrm>
          </p:grpSpPr>
          <p:grpSp>
            <p:nvGrpSpPr>
              <p:cNvPr id="15" name="群組 14"/>
              <p:cNvGrpSpPr/>
              <p:nvPr/>
            </p:nvGrpSpPr>
            <p:grpSpPr>
              <a:xfrm>
                <a:off x="391675" y="3533926"/>
                <a:ext cx="8165508" cy="342370"/>
                <a:chOff x="805172" y="5124751"/>
                <a:chExt cx="7434610" cy="422232"/>
              </a:xfrm>
            </p:grpSpPr>
            <p:cxnSp>
              <p:nvCxnSpPr>
                <p:cNvPr id="16" name="直線接點 15"/>
                <p:cNvCxnSpPr/>
                <p:nvPr/>
              </p:nvCxnSpPr>
              <p:spPr>
                <a:xfrm flipH="1">
                  <a:off x="905799" y="5124751"/>
                  <a:ext cx="7333983" cy="0"/>
                </a:xfrm>
                <a:prstGeom prst="line">
                  <a:avLst/>
                </a:prstGeom>
                <a:ln w="47625">
                  <a:solidFill>
                    <a:schemeClr val="tx1"/>
                  </a:solidFill>
                  <a:headEnd type="stealth"/>
                  <a:tailEnd type="non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" name="文字方塊 16"/>
                <p:cNvSpPr txBox="1"/>
                <p:nvPr/>
              </p:nvSpPr>
              <p:spPr>
                <a:xfrm>
                  <a:off x="805172" y="5150770"/>
                  <a:ext cx="656938" cy="379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2008</a:t>
                  </a:r>
                  <a:endParaRPr lang="zh-TW" altLang="en-US" sz="1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8" name="文字方塊 17"/>
                <p:cNvSpPr txBox="1"/>
                <p:nvPr/>
              </p:nvSpPr>
              <p:spPr>
                <a:xfrm>
                  <a:off x="2341447" y="5150770"/>
                  <a:ext cx="656938" cy="379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2010</a:t>
                  </a:r>
                  <a:endParaRPr lang="zh-TW" altLang="en-US" sz="1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9" name="文字方塊 18"/>
                <p:cNvSpPr txBox="1"/>
                <p:nvPr/>
              </p:nvSpPr>
              <p:spPr>
                <a:xfrm>
                  <a:off x="3930344" y="5167398"/>
                  <a:ext cx="656938" cy="379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2012</a:t>
                  </a:r>
                  <a:endParaRPr lang="zh-TW" altLang="en-US" sz="1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0" name="文字方塊 19"/>
                <p:cNvSpPr txBox="1"/>
                <p:nvPr/>
              </p:nvSpPr>
              <p:spPr>
                <a:xfrm>
                  <a:off x="5586860" y="5167398"/>
                  <a:ext cx="656938" cy="379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2014</a:t>
                  </a:r>
                  <a:endParaRPr lang="zh-TW" altLang="en-US" sz="1400" dirty="0"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1" name="文字方塊 20"/>
                <p:cNvSpPr txBox="1"/>
                <p:nvPr/>
              </p:nvSpPr>
              <p:spPr>
                <a:xfrm>
                  <a:off x="7090298" y="5167407"/>
                  <a:ext cx="656938" cy="37957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altLang="zh-TW" sz="1400" dirty="0" smtClean="0"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2016</a:t>
                  </a:r>
                  <a:r>
                    <a:rPr lang="zh-TW" altLang="en-US" sz="1400" dirty="0" smtClean="0">
                      <a:latin typeface="標楷體" panose="03000509000000000000" pitchFamily="65" charset="-12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年</a:t>
                  </a:r>
                  <a:endParaRPr lang="zh-TW" altLang="en-US" sz="1400" dirty="0">
                    <a:latin typeface="標楷體" panose="03000509000000000000" pitchFamily="65" charset="-12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22" name="等腰三角形 21"/>
              <p:cNvSpPr/>
              <p:nvPr/>
            </p:nvSpPr>
            <p:spPr>
              <a:xfrm>
                <a:off x="569556" y="3448348"/>
                <a:ext cx="182880" cy="10668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等腰三角形 22"/>
              <p:cNvSpPr/>
              <p:nvPr/>
            </p:nvSpPr>
            <p:spPr>
              <a:xfrm>
                <a:off x="2348302" y="3448348"/>
                <a:ext cx="182880" cy="10668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4" name="等腰三角形 23"/>
              <p:cNvSpPr/>
              <p:nvPr/>
            </p:nvSpPr>
            <p:spPr>
              <a:xfrm>
                <a:off x="4093404" y="3448347"/>
                <a:ext cx="182880" cy="99069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5" name="等腰三角形 24"/>
              <p:cNvSpPr/>
              <p:nvPr/>
            </p:nvSpPr>
            <p:spPr>
              <a:xfrm>
                <a:off x="5832742" y="3448348"/>
                <a:ext cx="182880" cy="108806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sp>
          <p:nvSpPr>
            <p:cNvPr id="125" name="等腰三角形 124"/>
            <p:cNvSpPr/>
            <p:nvPr/>
          </p:nvSpPr>
          <p:spPr>
            <a:xfrm>
              <a:off x="7604210" y="3525884"/>
              <a:ext cx="182880" cy="108804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92" name="左大括弧 91"/>
          <p:cNvSpPr/>
          <p:nvPr/>
        </p:nvSpPr>
        <p:spPr>
          <a:xfrm>
            <a:off x="574713" y="4880442"/>
            <a:ext cx="319899" cy="1504254"/>
          </a:xfrm>
          <a:prstGeom prst="leftBrace">
            <a:avLst>
              <a:gd name="adj1" fmla="val 18304"/>
              <a:gd name="adj2" fmla="val 50000"/>
            </a:avLst>
          </a:prstGeom>
          <a:ln w="2540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4" name="文字方塊 93"/>
          <p:cNvSpPr txBox="1"/>
          <p:nvPr/>
        </p:nvSpPr>
        <p:spPr>
          <a:xfrm>
            <a:off x="47394" y="5069266"/>
            <a:ext cx="461665" cy="1024734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chemeClr val="accent4">
                    <a:lumMod val="75000"/>
                  </a:scheme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所得分配</a:t>
            </a:r>
            <a:endParaRPr lang="zh-TW" altLang="en-US" b="1" dirty="0">
              <a:solidFill>
                <a:schemeClr val="accent4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0" name="文字方塊 109"/>
          <p:cNvSpPr txBox="1"/>
          <p:nvPr/>
        </p:nvSpPr>
        <p:spPr>
          <a:xfrm>
            <a:off x="55093" y="2736096"/>
            <a:ext cx="461665" cy="1024734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社會福利</a:t>
            </a:r>
            <a:endParaRPr lang="zh-TW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18" name="群組 117"/>
          <p:cNvGrpSpPr/>
          <p:nvPr/>
        </p:nvGrpSpPr>
        <p:grpSpPr>
          <a:xfrm>
            <a:off x="2991476" y="2774543"/>
            <a:ext cx="2321472" cy="653566"/>
            <a:chOff x="-3845472" y="-1775087"/>
            <a:chExt cx="2321472" cy="653566"/>
          </a:xfrm>
        </p:grpSpPr>
        <p:sp>
          <p:nvSpPr>
            <p:cNvPr id="142" name="橢圓 141"/>
            <p:cNvSpPr/>
            <p:nvPr/>
          </p:nvSpPr>
          <p:spPr>
            <a:xfrm>
              <a:off x="-3845472" y="-1775087"/>
              <a:ext cx="2321472" cy="65356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3" name="文字方塊 142"/>
            <p:cNvSpPr txBox="1"/>
            <p:nvPr/>
          </p:nvSpPr>
          <p:spPr>
            <a:xfrm>
              <a:off x="-3591517" y="-1698305"/>
              <a:ext cx="2065878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修正「社會救助法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」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algn="ctr"/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2011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7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0" name="群組 119"/>
          <p:cNvGrpSpPr/>
          <p:nvPr/>
        </p:nvGrpSpPr>
        <p:grpSpPr>
          <a:xfrm>
            <a:off x="844689" y="3054480"/>
            <a:ext cx="2172849" cy="625423"/>
            <a:chOff x="-3635520" y="-1859283"/>
            <a:chExt cx="1915117" cy="625423"/>
          </a:xfrm>
        </p:grpSpPr>
        <p:sp>
          <p:nvSpPr>
            <p:cNvPr id="138" name="橢圓 137"/>
            <p:cNvSpPr/>
            <p:nvPr/>
          </p:nvSpPr>
          <p:spPr>
            <a:xfrm>
              <a:off x="-3591519" y="-1859283"/>
              <a:ext cx="1760485" cy="625423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9" name="文字方塊 138"/>
            <p:cNvSpPr txBox="1"/>
            <p:nvPr/>
          </p:nvSpPr>
          <p:spPr>
            <a:xfrm>
              <a:off x="-3635520" y="-1771748"/>
              <a:ext cx="1915117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開辦全民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社會保險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2008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10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1783146" y="2119937"/>
            <a:ext cx="1997407" cy="608116"/>
            <a:chOff x="2031161" y="1314525"/>
            <a:chExt cx="1997407" cy="608116"/>
          </a:xfrm>
        </p:grpSpPr>
        <p:sp>
          <p:nvSpPr>
            <p:cNvPr id="107" name="橢圓 106"/>
            <p:cNvSpPr/>
            <p:nvPr/>
          </p:nvSpPr>
          <p:spPr>
            <a:xfrm>
              <a:off x="2031161" y="1314525"/>
              <a:ext cx="1997407" cy="608116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7" name="文字方塊 136"/>
            <p:cNvSpPr txBox="1"/>
            <p:nvPr/>
          </p:nvSpPr>
          <p:spPr>
            <a:xfrm>
              <a:off x="2072306" y="1376370"/>
              <a:ext cx="1915117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推動微型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保險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algn="ctr"/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2009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11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8" name="左大括弧 127"/>
          <p:cNvSpPr/>
          <p:nvPr/>
        </p:nvSpPr>
        <p:spPr>
          <a:xfrm>
            <a:off x="560591" y="1108790"/>
            <a:ext cx="319899" cy="1108386"/>
          </a:xfrm>
          <a:prstGeom prst="leftBrace">
            <a:avLst>
              <a:gd name="adj1" fmla="val 18304"/>
              <a:gd name="adj2" fmla="val 50000"/>
            </a:avLst>
          </a:prstGeom>
          <a:ln w="254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9" name="文字方塊 128"/>
          <p:cNvSpPr txBox="1"/>
          <p:nvPr/>
        </p:nvSpPr>
        <p:spPr>
          <a:xfrm>
            <a:off x="37552" y="1211035"/>
            <a:ext cx="461665" cy="1067538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>
                <a:solidFill>
                  <a:srgbClr val="00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社會治安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4922092" y="5811017"/>
            <a:ext cx="2172850" cy="561651"/>
            <a:chOff x="4919014" y="2857424"/>
            <a:chExt cx="2172850" cy="561651"/>
          </a:xfrm>
        </p:grpSpPr>
        <p:sp>
          <p:nvSpPr>
            <p:cNvPr id="103" name="匾額 102"/>
            <p:cNvSpPr/>
            <p:nvPr/>
          </p:nvSpPr>
          <p:spPr>
            <a:xfrm>
              <a:off x="5032760" y="2861740"/>
              <a:ext cx="2039844" cy="557335"/>
            </a:xfrm>
            <a:prstGeom prst="plaque">
              <a:avLst/>
            </a:prstGeom>
            <a:solidFill>
              <a:schemeClr val="bg1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1" name="文字方塊 130"/>
            <p:cNvSpPr txBox="1"/>
            <p:nvPr/>
          </p:nvSpPr>
          <p:spPr>
            <a:xfrm>
              <a:off x="4919014" y="2857424"/>
              <a:ext cx="2172850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建立「回饋稅」制度 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      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6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1263897" y="5647625"/>
            <a:ext cx="3204507" cy="530523"/>
            <a:chOff x="1274913" y="2857424"/>
            <a:chExt cx="3204507" cy="530523"/>
          </a:xfrm>
        </p:grpSpPr>
        <p:sp>
          <p:nvSpPr>
            <p:cNvPr id="104" name="匾額 103"/>
            <p:cNvSpPr/>
            <p:nvPr/>
          </p:nvSpPr>
          <p:spPr>
            <a:xfrm>
              <a:off x="1371600" y="2861741"/>
              <a:ext cx="3004457" cy="526206"/>
            </a:xfrm>
            <a:prstGeom prst="plaque">
              <a:avLst/>
            </a:prstGeom>
            <a:solidFill>
              <a:schemeClr val="bg1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3" name="文字方塊 132"/>
            <p:cNvSpPr txBox="1"/>
            <p:nvPr/>
          </p:nvSpPr>
          <p:spPr>
            <a:xfrm>
              <a:off x="1274913" y="2857424"/>
              <a:ext cx="3204507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調降中低所得者綜所稅級距稅率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1929988" y="4850587"/>
            <a:ext cx="1903381" cy="602247"/>
            <a:chOff x="1941004" y="2060386"/>
            <a:chExt cx="1903381" cy="602247"/>
          </a:xfrm>
        </p:grpSpPr>
        <p:sp>
          <p:nvSpPr>
            <p:cNvPr id="105" name="匾額 104"/>
            <p:cNvSpPr/>
            <p:nvPr/>
          </p:nvSpPr>
          <p:spPr>
            <a:xfrm>
              <a:off x="1981585" y="2060386"/>
              <a:ext cx="1747124" cy="602247"/>
            </a:xfrm>
            <a:prstGeom prst="plaque">
              <a:avLst/>
            </a:prstGeom>
            <a:solidFill>
              <a:schemeClr val="bg1"/>
            </a:solidFill>
            <a:ln w="1905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1" name="文字方塊 140"/>
            <p:cNvSpPr txBox="1"/>
            <p:nvPr/>
          </p:nvSpPr>
          <p:spPr>
            <a:xfrm>
              <a:off x="1941004" y="2090995"/>
              <a:ext cx="1903381" cy="50013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海外所得納入課稅 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algn="ctr"/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4741387" y="1211035"/>
            <a:ext cx="3333276" cy="623408"/>
            <a:chOff x="4374822" y="3953978"/>
            <a:chExt cx="2465778" cy="560473"/>
          </a:xfrm>
        </p:grpSpPr>
        <p:sp>
          <p:nvSpPr>
            <p:cNvPr id="150" name="剪去對角線角落矩形 149"/>
            <p:cNvSpPr/>
            <p:nvPr/>
          </p:nvSpPr>
          <p:spPr>
            <a:xfrm flipV="1">
              <a:off x="4436989" y="3953978"/>
              <a:ext cx="2271570" cy="560473"/>
            </a:xfrm>
            <a:prstGeom prst="snip2DiagRect">
              <a:avLst/>
            </a:prstGeom>
            <a:solidFill>
              <a:schemeClr val="bg1"/>
            </a:solidFill>
            <a:ln w="25400"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1" name="文字方塊 150"/>
            <p:cNvSpPr txBox="1"/>
            <p:nvPr/>
          </p:nvSpPr>
          <p:spPr>
            <a:xfrm>
              <a:off x="4374822" y="4000771"/>
              <a:ext cx="2465778" cy="449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修正</a:t>
              </a:r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「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國家</a:t>
              </a:r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廉政建設行動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方案</a:t>
              </a:r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」 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3" name="群組 152"/>
          <p:cNvGrpSpPr/>
          <p:nvPr/>
        </p:nvGrpSpPr>
        <p:grpSpPr>
          <a:xfrm>
            <a:off x="1000319" y="1108790"/>
            <a:ext cx="2339589" cy="871247"/>
            <a:chOff x="4372305" y="3953978"/>
            <a:chExt cx="2465778" cy="560473"/>
          </a:xfrm>
        </p:grpSpPr>
        <p:sp>
          <p:nvSpPr>
            <p:cNvPr id="154" name="剪去對角線角落矩形 153"/>
            <p:cNvSpPr/>
            <p:nvPr/>
          </p:nvSpPr>
          <p:spPr>
            <a:xfrm flipV="1">
              <a:off x="4436989" y="3953978"/>
              <a:ext cx="2271570" cy="560473"/>
            </a:xfrm>
            <a:prstGeom prst="snip2DiagRect">
              <a:avLst/>
            </a:prstGeom>
            <a:solidFill>
              <a:schemeClr val="bg1"/>
            </a:solidFill>
            <a:ln w="25400"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5" name="文字方塊 154"/>
            <p:cNvSpPr txBox="1"/>
            <p:nvPr/>
          </p:nvSpPr>
          <p:spPr>
            <a:xfrm>
              <a:off x="4372305" y="3992047"/>
              <a:ext cx="2465778" cy="4949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600" dirty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海峽兩岸共同打擊犯罪及司法互助</a:t>
              </a:r>
              <a:r>
                <a:rPr lang="zh-TW" altLang="en-US" sz="1600" dirty="0" smtClean="0">
                  <a:solidFill>
                    <a:prstClr val="black"/>
                  </a:solidFill>
                  <a:latin typeface="Arial"/>
                  <a:ea typeface="標楷體" panose="03000509000000000000" pitchFamily="65" charset="-120"/>
                  <a:cs typeface="Arial"/>
                </a:rPr>
                <a:t>協議</a:t>
              </a:r>
              <a:endParaRPr lang="en-US" altLang="zh-TW" sz="1600" dirty="0" smtClean="0">
                <a:solidFill>
                  <a:prstClr val="black"/>
                </a:solidFill>
                <a:latin typeface="Arial"/>
                <a:ea typeface="標楷體" panose="03000509000000000000" pitchFamily="65" charset="-120"/>
                <a:cs typeface="Arial"/>
              </a:endParaRPr>
            </a:p>
            <a:p>
              <a:pPr algn="ctr"/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（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2009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</a:t>
              </a:r>
              <a:r>
                <a:rPr lang="en-US" altLang="zh-TW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6</a:t>
              </a:r>
              <a:r>
                <a:rPr lang="zh-TW" altLang="en-US" sz="1050" dirty="0" smtClean="0">
                  <a:solidFill>
                    <a:prstClr val="black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月起）</a:t>
              </a:r>
              <a:endParaRPr lang="en-US" altLang="zh-TW" sz="1050" dirty="0">
                <a:solidFill>
                  <a:prstClr val="black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83" name="左大括弧 82"/>
          <p:cNvSpPr/>
          <p:nvPr/>
        </p:nvSpPr>
        <p:spPr>
          <a:xfrm>
            <a:off x="574699" y="2519910"/>
            <a:ext cx="319899" cy="1457106"/>
          </a:xfrm>
          <a:prstGeom prst="leftBrace">
            <a:avLst>
              <a:gd name="adj1" fmla="val 18304"/>
              <a:gd name="adj2" fmla="val 50000"/>
            </a:avLst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323630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2"/>
          <p:cNvSpPr txBox="1">
            <a:spLocks/>
          </p:cNvSpPr>
          <p:nvPr/>
        </p:nvSpPr>
        <p:spPr bwMode="auto">
          <a:xfrm>
            <a:off x="0" y="32657"/>
            <a:ext cx="8360228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</a:t>
            </a:r>
            <a:r>
              <a:rPr lang="zh-TW" altLang="en-US" dirty="0">
                <a:solidFill>
                  <a:prstClr val="black"/>
                </a:solidFill>
              </a:rPr>
              <a:t>二、建構公</a:t>
            </a:r>
            <a:r>
              <a:rPr lang="zh-TW" altLang="en-US" dirty="0" smtClean="0">
                <a:solidFill>
                  <a:prstClr val="black"/>
                </a:solidFill>
              </a:rPr>
              <a:t>義社會－</a:t>
            </a:r>
            <a:r>
              <a:rPr lang="zh-TW" altLang="en-US" dirty="0">
                <a:solidFill>
                  <a:prstClr val="black"/>
                </a:solidFill>
              </a:rPr>
              <a:t>施政</a:t>
            </a:r>
            <a:r>
              <a:rPr lang="zh-TW" altLang="en-US" dirty="0" smtClean="0">
                <a:solidFill>
                  <a:prstClr val="black"/>
                </a:solidFill>
              </a:rPr>
              <a:t>績效</a:t>
            </a:r>
            <a:endParaRPr lang="zh-TW" altLang="en-US" dirty="0">
              <a:solidFill>
                <a:prstClr val="black"/>
              </a:solidFill>
            </a:endParaRPr>
          </a:p>
        </p:txBody>
      </p:sp>
      <p:grpSp>
        <p:nvGrpSpPr>
          <p:cNvPr id="4" name="群組 3"/>
          <p:cNvGrpSpPr/>
          <p:nvPr/>
        </p:nvGrpSpPr>
        <p:grpSpPr>
          <a:xfrm>
            <a:off x="19075" y="4366022"/>
            <a:ext cx="8903315" cy="2118463"/>
            <a:chOff x="44742" y="1748942"/>
            <a:chExt cx="8903315" cy="2118463"/>
          </a:xfrm>
        </p:grpSpPr>
        <p:sp>
          <p:nvSpPr>
            <p:cNvPr id="36" name="手繪多邊形 35"/>
            <p:cNvSpPr/>
            <p:nvPr/>
          </p:nvSpPr>
          <p:spPr bwMode="auto">
            <a:xfrm>
              <a:off x="378612" y="2288941"/>
              <a:ext cx="8569445" cy="1578464"/>
            </a:xfrm>
            <a:custGeom>
              <a:avLst/>
              <a:gdLst>
                <a:gd name="connsiteX0" fmla="*/ 0 w 7929263"/>
                <a:gd name="connsiteY0" fmla="*/ 0 h 1480500"/>
                <a:gd name="connsiteX1" fmla="*/ 7929263 w 7929263"/>
                <a:gd name="connsiteY1" fmla="*/ 0 h 1480500"/>
                <a:gd name="connsiteX2" fmla="*/ 7929263 w 7929263"/>
                <a:gd name="connsiteY2" fmla="*/ 1480500 h 1480500"/>
                <a:gd name="connsiteX3" fmla="*/ 0 w 7929263"/>
                <a:gd name="connsiteY3" fmla="*/ 1480500 h 1480500"/>
                <a:gd name="connsiteX4" fmla="*/ 0 w 7929263"/>
                <a:gd name="connsiteY4" fmla="*/ 0 h 148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9263" h="1480500">
                  <a:moveTo>
                    <a:pt x="0" y="0"/>
                  </a:moveTo>
                  <a:lnTo>
                    <a:pt x="7929263" y="0"/>
                  </a:lnTo>
                  <a:lnTo>
                    <a:pt x="7929263" y="1480500"/>
                  </a:lnTo>
                  <a:lnTo>
                    <a:pt x="0" y="14805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hueOff val="0"/>
                <a:satOff val="0"/>
                <a:lumOff val="0"/>
              </a:sysClr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16000" tIns="0" rIns="108000" bIns="0" spcCol="1270" anchor="t" anchorCtr="0"/>
            <a:lstStyle/>
            <a:p>
              <a:pPr marL="360000" lvl="1" indent="-360000" defTabSz="800100">
                <a:spcAft>
                  <a:spcPts val="0"/>
                </a:spcAft>
                <a:buFont typeface="Wingdings" panose="05000000000000000000" pitchFamily="2" charset="2"/>
                <a:buChar char="Ø"/>
              </a:pPr>
              <a:endParaRPr lang="en-US" altLang="zh-TW" sz="1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endParaRPr>
            </a:p>
          </p:txBody>
        </p:sp>
        <p:sp>
          <p:nvSpPr>
            <p:cNvPr id="37" name="＞形箭號 36"/>
            <p:cNvSpPr/>
            <p:nvPr/>
          </p:nvSpPr>
          <p:spPr bwMode="auto">
            <a:xfrm>
              <a:off x="44742" y="1748942"/>
              <a:ext cx="2016000" cy="540000"/>
            </a:xfrm>
            <a:prstGeom prst="chevron">
              <a:avLst>
                <a:gd name="adj" fmla="val 35715"/>
              </a:avLst>
            </a:prstGeom>
            <a:solidFill>
              <a:srgbClr val="00B0F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>
                <a:ea typeface="微軟正黑體" panose="020B0604030504040204" pitchFamily="34" charset="-120"/>
              </a:endParaRPr>
            </a:p>
          </p:txBody>
        </p:sp>
        <p:sp>
          <p:nvSpPr>
            <p:cNvPr id="38" name="圓角矩形 37"/>
            <p:cNvSpPr/>
            <p:nvPr/>
          </p:nvSpPr>
          <p:spPr bwMode="auto">
            <a:xfrm>
              <a:off x="620742" y="1979395"/>
              <a:ext cx="1440000" cy="432001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lnSpc>
                  <a:spcPct val="110000"/>
                </a:lnSpc>
                <a:defRPr/>
              </a:pPr>
              <a:r>
                <a:rPr lang="zh-TW" altLang="en-US" sz="2200" b="1" kern="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所得分配</a:t>
              </a:r>
              <a:endParaRPr lang="en-US" altLang="zh-TW" sz="2200" b="1" kern="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378611" y="2467022"/>
              <a:ext cx="8569446" cy="14003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7800" lvl="1" indent="-177800" algn="just" defTabSz="800100">
                <a:lnSpc>
                  <a:spcPts val="1800"/>
                </a:lnSpc>
                <a:spcBef>
                  <a:spcPts val="12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2009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年我國每戶五等分位差距倍數一度擴大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至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6.34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倍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，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2014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年降為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6.05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倍（回復至金融海嘯前水準），低於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日本、香港及美國；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2009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我國每人所得差距倍數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為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4.35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倍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，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2014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降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為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3.98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倍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，低於美國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、韓國及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新加坡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</a:endParaRPr>
            </a:p>
            <a:p>
              <a:pPr marL="177800" lvl="1" indent="-177800" algn="just" defTabSz="800100">
                <a:lnSpc>
                  <a:spcPts val="1800"/>
                </a:lnSpc>
                <a:spcBef>
                  <a:spcPts val="120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</a:pP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依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「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全球頂尖所得分配資料庫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」資料顯示，我國前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10%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所得占比相對較其他國家為低。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2013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年我國前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10%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所得占比低於美國、韓國、日本及新加坡</a:t>
              </a:r>
              <a:endPara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</a:endParaRPr>
            </a:p>
          </p:txBody>
        </p:sp>
      </p:grpSp>
      <p:grpSp>
        <p:nvGrpSpPr>
          <p:cNvPr id="6" name="群組 5"/>
          <p:cNvGrpSpPr/>
          <p:nvPr/>
        </p:nvGrpSpPr>
        <p:grpSpPr>
          <a:xfrm>
            <a:off x="54487" y="2721887"/>
            <a:ext cx="8893570" cy="1589892"/>
            <a:chOff x="54488" y="472734"/>
            <a:chExt cx="8893570" cy="1589892"/>
          </a:xfrm>
        </p:grpSpPr>
        <p:grpSp>
          <p:nvGrpSpPr>
            <p:cNvPr id="2" name="群組 1"/>
            <p:cNvGrpSpPr/>
            <p:nvPr/>
          </p:nvGrpSpPr>
          <p:grpSpPr>
            <a:xfrm>
              <a:off x="54488" y="472734"/>
              <a:ext cx="8893569" cy="1589892"/>
              <a:chOff x="54488" y="440727"/>
              <a:chExt cx="8893569" cy="1589892"/>
            </a:xfrm>
          </p:grpSpPr>
          <p:sp>
            <p:nvSpPr>
              <p:cNvPr id="19" name="手繪多邊形 18"/>
              <p:cNvSpPr/>
              <p:nvPr/>
            </p:nvSpPr>
            <p:spPr bwMode="auto">
              <a:xfrm>
                <a:off x="378612" y="980727"/>
                <a:ext cx="8569445" cy="1049892"/>
              </a:xfrm>
              <a:custGeom>
                <a:avLst/>
                <a:gdLst>
                  <a:gd name="connsiteX0" fmla="*/ 0 w 7929263"/>
                  <a:gd name="connsiteY0" fmla="*/ 0 h 1480500"/>
                  <a:gd name="connsiteX1" fmla="*/ 7929263 w 7929263"/>
                  <a:gd name="connsiteY1" fmla="*/ 0 h 1480500"/>
                  <a:gd name="connsiteX2" fmla="*/ 7929263 w 7929263"/>
                  <a:gd name="connsiteY2" fmla="*/ 1480500 h 1480500"/>
                  <a:gd name="connsiteX3" fmla="*/ 0 w 7929263"/>
                  <a:gd name="connsiteY3" fmla="*/ 1480500 h 1480500"/>
                  <a:gd name="connsiteX4" fmla="*/ 0 w 7929263"/>
                  <a:gd name="connsiteY4" fmla="*/ 0 h 1480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9263" h="1480500">
                    <a:moveTo>
                      <a:pt x="0" y="0"/>
                    </a:moveTo>
                    <a:lnTo>
                      <a:pt x="7929263" y="0"/>
                    </a:lnTo>
                    <a:lnTo>
                      <a:pt x="7929263" y="1480500"/>
                    </a:lnTo>
                    <a:lnTo>
                      <a:pt x="0" y="14805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ysClr val="window" lastClr="FFFFFF">
                  <a:hueOff val="0"/>
                  <a:satOff val="0"/>
                  <a:lumOff val="0"/>
                </a:sysClr>
              </a:solidFill>
              <a:ln w="25400" cap="flat" cmpd="sng" algn="ctr">
                <a:solidFill>
                  <a:srgbClr val="00B0F0"/>
                </a:solidFill>
                <a:prstDash val="solid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16000" tIns="0" rIns="108000" bIns="0" spcCol="1270" anchor="t" anchorCtr="0"/>
              <a:lstStyle/>
              <a:p>
                <a:pPr marL="360000" lvl="1" indent="-360000" defTabSz="800100"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endParaRPr lang="en-US" altLang="zh-TW" sz="10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p:txBody>
          </p:sp>
          <p:grpSp>
            <p:nvGrpSpPr>
              <p:cNvPr id="23" name="群組 22"/>
              <p:cNvGrpSpPr/>
              <p:nvPr/>
            </p:nvGrpSpPr>
            <p:grpSpPr>
              <a:xfrm>
                <a:off x="54488" y="440727"/>
                <a:ext cx="2016000" cy="649254"/>
                <a:chOff x="80901" y="988252"/>
                <a:chExt cx="2345244" cy="556007"/>
              </a:xfrm>
            </p:grpSpPr>
            <p:sp>
              <p:nvSpPr>
                <p:cNvPr id="25" name="＞形箭號 24"/>
                <p:cNvSpPr/>
                <p:nvPr/>
              </p:nvSpPr>
              <p:spPr bwMode="auto">
                <a:xfrm>
                  <a:off x="80901" y="988252"/>
                  <a:ext cx="2345244" cy="462444"/>
                </a:xfrm>
                <a:prstGeom prst="chevron">
                  <a:avLst>
                    <a:gd name="adj" fmla="val 35715"/>
                  </a:avLst>
                </a:prstGeom>
                <a:solidFill>
                  <a:srgbClr val="00B0F0"/>
                </a:solidFill>
                <a:ln w="38100" cap="flat" cmpd="sng" algn="ctr">
                  <a:solidFill>
                    <a:sysClr val="window" lastClr="FFFFFF"/>
                  </a:solidFill>
                  <a:prstDash val="solid"/>
                </a:ln>
                <a:effectLst>
                  <a:outerShdw blurRad="40000" dist="20000" dir="5400000" rotWithShape="0">
                    <a:srgbClr val="000000">
                      <a:alpha val="38000"/>
                    </a:srgbClr>
                  </a:outerShdw>
                </a:effectLst>
              </p:spPr>
              <p:txBody>
                <a:bodyPr lIns="0" rIns="0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kumimoji="0" lang="zh-TW" altLang="en-US" kern="0"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26" name="圓角矩形 25"/>
                <p:cNvSpPr/>
                <p:nvPr/>
              </p:nvSpPr>
              <p:spPr bwMode="auto">
                <a:xfrm>
                  <a:off x="750971" y="1174304"/>
                  <a:ext cx="1675174" cy="369955"/>
                </a:xfrm>
                <a:prstGeom prst="roundRect">
                  <a:avLst/>
                </a:prstGeom>
                <a:solidFill>
                  <a:sysClr val="window" lastClr="FFFFFF"/>
                </a:solidFill>
                <a:ln w="25400" cap="flat" cmpd="sng" algn="ctr">
                  <a:solidFill>
                    <a:srgbClr val="00B0F0"/>
                  </a:solidFill>
                  <a:prstDash val="solid"/>
                </a:ln>
                <a:effectLst/>
              </p:spPr>
              <p:txBody>
                <a:bodyPr lIns="0" tIns="0" rIns="0" bIns="0" anchor="ctr"/>
                <a:lstStyle/>
                <a:p>
                  <a:pPr algn="ctr">
                    <a:lnSpc>
                      <a:spcPct val="110000"/>
                    </a:lnSpc>
                    <a:defRPr/>
                  </a:pPr>
                  <a:r>
                    <a:rPr lang="zh-TW" altLang="en-US" sz="2200" b="1" kern="0" dirty="0" smtClean="0">
                      <a:latin typeface="標楷體" panose="03000509000000000000" pitchFamily="65" charset="-120"/>
                      <a:ea typeface="標楷體" panose="03000509000000000000" pitchFamily="65" charset="-120"/>
                    </a:rPr>
                    <a:t>社會福利</a:t>
                  </a:r>
                  <a:endParaRPr lang="en-US" altLang="zh-TW" sz="2200" b="1" kern="0" dirty="0">
                    <a:latin typeface="標楷體" panose="03000509000000000000" pitchFamily="65" charset="-120"/>
                    <a:ea typeface="標楷體" panose="03000509000000000000" pitchFamily="65" charset="-120"/>
                  </a:endParaRPr>
                </a:p>
              </p:txBody>
            </p:sp>
          </p:grpSp>
        </p:grpSp>
        <p:sp>
          <p:nvSpPr>
            <p:cNvPr id="5" name="文字方塊 4"/>
            <p:cNvSpPr txBox="1"/>
            <p:nvPr/>
          </p:nvSpPr>
          <p:spPr>
            <a:xfrm>
              <a:off x="378612" y="1170073"/>
              <a:ext cx="8569446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4625" lvl="1" indent="-174625">
                <a:buFont typeface="Arial" panose="020B0604020202020204" pitchFamily="34" charset="0"/>
                <a:buChar char="•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2011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年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7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月社會救助新制實施以來，各縣市低收入戶及中低收入戶共計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69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萬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843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人，納入政府照顧範圍，受惠人數較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2011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年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6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月底修法前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(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27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萬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6,128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人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)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增加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1.5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倍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</a:endParaRPr>
            </a:p>
            <a:p>
              <a:pPr marL="174625" lvl="1" indent="-174625">
                <a:lnSpc>
                  <a:spcPts val="18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2009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施行勞保年金制度，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至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2016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年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3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 月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</a:rPr>
                <a:t>選擇請領「老年年金」給付比率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為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</a:rPr>
                <a:t>73.38%</a:t>
              </a:r>
              <a:endParaRPr lang="zh-TW" altLang="en-US" dirty="0"/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54487" y="686766"/>
            <a:ext cx="8912561" cy="1936843"/>
            <a:chOff x="35496" y="3055329"/>
            <a:chExt cx="8912561" cy="1936843"/>
          </a:xfrm>
        </p:grpSpPr>
        <p:grpSp>
          <p:nvGrpSpPr>
            <p:cNvPr id="31" name="群組 30"/>
            <p:cNvGrpSpPr/>
            <p:nvPr/>
          </p:nvGrpSpPr>
          <p:grpSpPr>
            <a:xfrm>
              <a:off x="35496" y="3055329"/>
              <a:ext cx="8912561" cy="1936843"/>
              <a:chOff x="87936" y="1261629"/>
              <a:chExt cx="9060680" cy="1540315"/>
            </a:xfrm>
          </p:grpSpPr>
          <p:sp>
            <p:nvSpPr>
              <p:cNvPr id="32" name="手繪多邊形 31"/>
              <p:cNvSpPr/>
              <p:nvPr/>
            </p:nvSpPr>
            <p:spPr bwMode="auto">
              <a:xfrm>
                <a:off x="468317" y="1684132"/>
                <a:ext cx="8680299" cy="1117812"/>
              </a:xfrm>
              <a:custGeom>
                <a:avLst/>
                <a:gdLst>
                  <a:gd name="connsiteX0" fmla="*/ 0 w 7929263"/>
                  <a:gd name="connsiteY0" fmla="*/ 0 h 1480500"/>
                  <a:gd name="connsiteX1" fmla="*/ 7929263 w 7929263"/>
                  <a:gd name="connsiteY1" fmla="*/ 0 h 1480500"/>
                  <a:gd name="connsiteX2" fmla="*/ 7929263 w 7929263"/>
                  <a:gd name="connsiteY2" fmla="*/ 1480500 h 1480500"/>
                  <a:gd name="connsiteX3" fmla="*/ 0 w 7929263"/>
                  <a:gd name="connsiteY3" fmla="*/ 1480500 h 1480500"/>
                  <a:gd name="connsiteX4" fmla="*/ 0 w 7929263"/>
                  <a:gd name="connsiteY4" fmla="*/ 0 h 1480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9263" h="1480500">
                    <a:moveTo>
                      <a:pt x="0" y="0"/>
                    </a:moveTo>
                    <a:lnTo>
                      <a:pt x="7929263" y="0"/>
                    </a:lnTo>
                    <a:lnTo>
                      <a:pt x="7929263" y="1480500"/>
                    </a:lnTo>
                    <a:lnTo>
                      <a:pt x="0" y="14805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ysClr val="window" lastClr="FFFFFF">
                  <a:hueOff val="0"/>
                  <a:satOff val="0"/>
                  <a:lumOff val="0"/>
                </a:sysClr>
              </a:solidFill>
              <a:ln w="25400" cap="flat" cmpd="sng" algn="ctr">
                <a:solidFill>
                  <a:srgbClr val="00B0F0"/>
                </a:solidFill>
                <a:prstDash val="solid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16000" tIns="0" rIns="108000" bIns="0" spcCol="1270" anchor="t" anchorCtr="0"/>
              <a:lstStyle/>
              <a:p>
                <a:pPr marL="360000" lvl="1" indent="-360000" defTabSz="800100">
                  <a:spcAft>
                    <a:spcPts val="0"/>
                  </a:spcAft>
                  <a:buFont typeface="Wingdings" panose="05000000000000000000" pitchFamily="2" charset="2"/>
                  <a:buChar char="Ø"/>
                </a:pPr>
                <a:endParaRPr lang="en-US" altLang="zh-TW" sz="1000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</a:endParaRPr>
              </a:p>
            </p:txBody>
          </p:sp>
          <p:sp>
            <p:nvSpPr>
              <p:cNvPr id="33" name="＞形箭號 32"/>
              <p:cNvSpPr/>
              <p:nvPr/>
            </p:nvSpPr>
            <p:spPr bwMode="auto">
              <a:xfrm>
                <a:off x="87936" y="1261629"/>
                <a:ext cx="2049504" cy="429446"/>
              </a:xfrm>
              <a:prstGeom prst="chevron">
                <a:avLst>
                  <a:gd name="adj" fmla="val 35715"/>
                </a:avLst>
              </a:prstGeom>
              <a:solidFill>
                <a:srgbClr val="00B0F0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lIns="0" r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kern="0">
                  <a:ea typeface="微軟正黑體" panose="020B0604030504040204" pitchFamily="34" charset="-120"/>
                </a:endParaRPr>
              </a:p>
            </p:txBody>
          </p:sp>
          <p:sp>
            <p:nvSpPr>
              <p:cNvPr id="34" name="圓角矩形 33"/>
              <p:cNvSpPr/>
              <p:nvPr/>
            </p:nvSpPr>
            <p:spPr bwMode="auto">
              <a:xfrm>
                <a:off x="673509" y="1446286"/>
                <a:ext cx="1463932" cy="343557"/>
              </a:xfrm>
              <a:prstGeom prst="roundRect">
                <a:avLst/>
              </a:prstGeom>
              <a:solidFill>
                <a:sysClr val="window" lastClr="FFFFFF"/>
              </a:solidFill>
              <a:ln w="25400" cap="flat" cmpd="sng" algn="ctr">
                <a:solidFill>
                  <a:srgbClr val="00B0F0"/>
                </a:solidFill>
                <a:prstDash val="solid"/>
              </a:ln>
              <a:effectLst/>
            </p:spPr>
            <p:txBody>
              <a:bodyPr lIns="0" tIns="0" rIns="0" bIns="0" anchor="ctr"/>
              <a:lstStyle/>
              <a:p>
                <a:pPr algn="ctr">
                  <a:lnSpc>
                    <a:spcPct val="110000"/>
                  </a:lnSpc>
                  <a:defRPr/>
                </a:pPr>
                <a:r>
                  <a:rPr lang="zh-TW" altLang="en-US" sz="2200" b="1" kern="0" dirty="0" smtClean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社會治安</a:t>
                </a:r>
                <a:endParaRPr lang="en-US" altLang="zh-TW" sz="2200" b="1" kern="0" dirty="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7" name="文字方塊 6"/>
            <p:cNvSpPr txBox="1"/>
            <p:nvPr/>
          </p:nvSpPr>
          <p:spPr>
            <a:xfrm>
              <a:off x="409659" y="3822621"/>
              <a:ext cx="8538398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7800" lvl="1" indent="-177800" algn="just" defTabSz="800100">
                <a:lnSpc>
                  <a:spcPts val="1800"/>
                </a:lnSpc>
                <a:buFont typeface="Arial" panose="020B0604020202020204" pitchFamily="34" charset="0"/>
                <a:buChar char="•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Lifestyle9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網站依據美國聯邦調查局資料公布，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我國居全球十大最安全國家第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名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77800" lvl="1" indent="-177800" algn="just" defTabSz="800100">
                <a:lnSpc>
                  <a:spcPts val="18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Presscave.com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發布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全球安全國家排名，臺灣為第 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名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77800" lvl="1" indent="-177800" algn="just" defTabSz="800100">
                <a:lnSpc>
                  <a:spcPts val="1800"/>
                </a:lnSpc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國際透明組織公布「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年清廉印象指數」，我國在全球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175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個受評國家及地區中總排名第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35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名，在亞洲排名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第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5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，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連續 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年向上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提升</a:t>
              </a:r>
              <a:endParaRPr lang="zh-TW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222407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8" name="群組 117"/>
          <p:cNvGrpSpPr/>
          <p:nvPr/>
        </p:nvGrpSpPr>
        <p:grpSpPr>
          <a:xfrm>
            <a:off x="3364996" y="3732342"/>
            <a:ext cx="170242" cy="1403201"/>
            <a:chOff x="4165149" y="4574301"/>
            <a:chExt cx="170242" cy="1403201"/>
          </a:xfrm>
        </p:grpSpPr>
        <p:cxnSp>
          <p:nvCxnSpPr>
            <p:cNvPr id="122" name="OTLSHAPE_M_2109bec9aa7142528dfdb16cf7d7e19a_Connector4"/>
            <p:cNvCxnSpPr/>
            <p:nvPr>
              <p:custDataLst>
                <p:tags r:id="rId58"/>
              </p:custDataLst>
            </p:nvPr>
          </p:nvCxnSpPr>
          <p:spPr>
            <a:xfrm>
              <a:off x="4165149" y="4574301"/>
              <a:ext cx="0" cy="1399592"/>
            </a:xfrm>
            <a:prstGeom prst="line">
              <a:avLst/>
            </a:prstGeom>
            <a:ln w="9525" cap="flat" cmpd="sng" algn="ctr">
              <a:solidFill>
                <a:srgbClr val="1976FF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菱形 122"/>
            <p:cNvSpPr/>
            <p:nvPr/>
          </p:nvSpPr>
          <p:spPr>
            <a:xfrm>
              <a:off x="4182914" y="5824733"/>
              <a:ext cx="152477" cy="152769"/>
            </a:xfrm>
            <a:prstGeom prst="diamond">
              <a:avLst/>
            </a:prstGeom>
            <a:solidFill>
              <a:srgbClr val="1976FF"/>
            </a:solidFill>
            <a:ln>
              <a:solidFill>
                <a:srgbClr val="197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219" name="Rectangle 2"/>
          <p:cNvSpPr txBox="1">
            <a:spLocks/>
          </p:cNvSpPr>
          <p:nvPr/>
        </p:nvSpPr>
        <p:spPr bwMode="auto">
          <a:xfrm>
            <a:off x="0" y="58290"/>
            <a:ext cx="8460000" cy="629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schemeClr val="tx1"/>
                </a:solidFill>
              </a:rPr>
              <a:t>三、 營造永續環境－</a:t>
            </a:r>
            <a:r>
              <a:rPr lang="zh-TW" altLang="en-US" dirty="0">
                <a:solidFill>
                  <a:schemeClr val="tx1"/>
                </a:solidFill>
              </a:rPr>
              <a:t>政策盤點</a:t>
            </a:r>
          </a:p>
        </p:txBody>
      </p:sp>
      <p:grpSp>
        <p:nvGrpSpPr>
          <p:cNvPr id="31" name="群組 30"/>
          <p:cNvGrpSpPr/>
          <p:nvPr/>
        </p:nvGrpSpPr>
        <p:grpSpPr>
          <a:xfrm>
            <a:off x="4302189" y="3835577"/>
            <a:ext cx="170242" cy="1990353"/>
            <a:chOff x="4165149" y="3987149"/>
            <a:chExt cx="170242" cy="1990353"/>
          </a:xfrm>
        </p:grpSpPr>
        <p:cxnSp>
          <p:nvCxnSpPr>
            <p:cNvPr id="1778" name="OTLSHAPE_M_2109bec9aa7142528dfdb16cf7d7e19a_Connector4"/>
            <p:cNvCxnSpPr/>
            <p:nvPr>
              <p:custDataLst>
                <p:tags r:id="rId57"/>
              </p:custDataLst>
            </p:nvPr>
          </p:nvCxnSpPr>
          <p:spPr>
            <a:xfrm>
              <a:off x="4165149" y="3987149"/>
              <a:ext cx="0" cy="1986744"/>
            </a:xfrm>
            <a:prstGeom prst="line">
              <a:avLst/>
            </a:prstGeom>
            <a:ln w="9525" cap="flat" cmpd="sng" algn="ctr">
              <a:solidFill>
                <a:srgbClr val="1976FF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8" name="菱形 147"/>
            <p:cNvSpPr/>
            <p:nvPr/>
          </p:nvSpPr>
          <p:spPr>
            <a:xfrm>
              <a:off x="4182914" y="5824733"/>
              <a:ext cx="152477" cy="152769"/>
            </a:xfrm>
            <a:prstGeom prst="diamond">
              <a:avLst/>
            </a:prstGeom>
            <a:solidFill>
              <a:srgbClr val="1976FF"/>
            </a:solidFill>
            <a:ln>
              <a:solidFill>
                <a:srgbClr val="197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92" name="群組 91"/>
          <p:cNvGrpSpPr/>
          <p:nvPr/>
        </p:nvGrpSpPr>
        <p:grpSpPr>
          <a:xfrm>
            <a:off x="7092831" y="2661671"/>
            <a:ext cx="190500" cy="911654"/>
            <a:chOff x="1344746" y="1987893"/>
            <a:chExt cx="190500" cy="911654"/>
          </a:xfrm>
        </p:grpSpPr>
        <p:cxnSp>
          <p:nvCxnSpPr>
            <p:cNvPr id="93" name="OTLSHAPE_M_c844f079bb1b4d3e912b30b8038fec72_Connector1"/>
            <p:cNvCxnSpPr/>
            <p:nvPr>
              <p:custDataLst>
                <p:tags r:id="rId55"/>
              </p:custDataLst>
            </p:nvPr>
          </p:nvCxnSpPr>
          <p:spPr>
            <a:xfrm>
              <a:off x="1344746" y="1987893"/>
              <a:ext cx="0" cy="911654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OTLSHAPE_M_c844f079bb1b4d3e912b30b8038fec72_Shape"/>
            <p:cNvSpPr/>
            <p:nvPr>
              <p:custDataLst>
                <p:tags r:id="rId56"/>
              </p:custDataLst>
            </p:nvPr>
          </p:nvSpPr>
          <p:spPr>
            <a:xfrm rot="16200000">
              <a:off x="1370146" y="1987893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5" name="群組 94"/>
          <p:cNvGrpSpPr/>
          <p:nvPr/>
        </p:nvGrpSpPr>
        <p:grpSpPr>
          <a:xfrm>
            <a:off x="5074228" y="1728410"/>
            <a:ext cx="190500" cy="1692604"/>
            <a:chOff x="1344746" y="240400"/>
            <a:chExt cx="190500" cy="1692604"/>
          </a:xfrm>
        </p:grpSpPr>
        <p:cxnSp>
          <p:nvCxnSpPr>
            <p:cNvPr id="96" name="OTLSHAPE_M_c844f079bb1b4d3e912b30b8038fec72_Connector1"/>
            <p:cNvCxnSpPr/>
            <p:nvPr>
              <p:custDataLst>
                <p:tags r:id="rId53"/>
              </p:custDataLst>
            </p:nvPr>
          </p:nvCxnSpPr>
          <p:spPr>
            <a:xfrm>
              <a:off x="1344746" y="322949"/>
              <a:ext cx="0" cy="1610055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OTLSHAPE_M_c844f079bb1b4d3e912b30b8038fec72_Shape"/>
            <p:cNvSpPr/>
            <p:nvPr>
              <p:custDataLst>
                <p:tags r:id="rId54"/>
              </p:custDataLst>
            </p:nvPr>
          </p:nvSpPr>
          <p:spPr>
            <a:xfrm rot="16200000">
              <a:off x="1370146" y="240400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8" name="群組 127"/>
          <p:cNvGrpSpPr/>
          <p:nvPr/>
        </p:nvGrpSpPr>
        <p:grpSpPr>
          <a:xfrm>
            <a:off x="5932797" y="2047457"/>
            <a:ext cx="224248" cy="1365734"/>
            <a:chOff x="1344746" y="2606582"/>
            <a:chExt cx="224248" cy="1365734"/>
          </a:xfrm>
        </p:grpSpPr>
        <p:cxnSp>
          <p:nvCxnSpPr>
            <p:cNvPr id="129" name="OTLSHAPE_M_c844f079bb1b4d3e912b30b8038fec72_Connector1"/>
            <p:cNvCxnSpPr/>
            <p:nvPr>
              <p:custDataLst>
                <p:tags r:id="rId51"/>
              </p:custDataLst>
            </p:nvPr>
          </p:nvCxnSpPr>
          <p:spPr>
            <a:xfrm>
              <a:off x="1344746" y="2606582"/>
              <a:ext cx="0" cy="1365734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0" name="OTLSHAPE_M_c844f079bb1b4d3e912b30b8038fec72_Shape"/>
            <p:cNvSpPr/>
            <p:nvPr>
              <p:custDataLst>
                <p:tags r:id="rId52"/>
              </p:custDataLst>
            </p:nvPr>
          </p:nvSpPr>
          <p:spPr>
            <a:xfrm rot="16200000">
              <a:off x="1403894" y="2606583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9" name="群組 108"/>
          <p:cNvGrpSpPr/>
          <p:nvPr/>
        </p:nvGrpSpPr>
        <p:grpSpPr>
          <a:xfrm>
            <a:off x="7558207" y="1067104"/>
            <a:ext cx="181221" cy="2413193"/>
            <a:chOff x="899592" y="1770037"/>
            <a:chExt cx="181221" cy="2413193"/>
          </a:xfrm>
        </p:grpSpPr>
        <p:cxnSp>
          <p:nvCxnSpPr>
            <p:cNvPr id="110" name="OTLSHAPE_M_30158a63a4424b4bb6abd3832676c1ac_Connector1"/>
            <p:cNvCxnSpPr/>
            <p:nvPr>
              <p:custDataLst>
                <p:tags r:id="rId50"/>
              </p:custDataLst>
            </p:nvPr>
          </p:nvCxnSpPr>
          <p:spPr>
            <a:xfrm>
              <a:off x="899592" y="1788109"/>
              <a:ext cx="0" cy="2395121"/>
            </a:xfrm>
            <a:prstGeom prst="line">
              <a:avLst/>
            </a:prstGeom>
            <a:ln w="9525" cap="flat" cmpd="sng" algn="ctr">
              <a:solidFill>
                <a:srgbClr val="EA161E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1" name="五角星形 110"/>
            <p:cNvSpPr/>
            <p:nvPr/>
          </p:nvSpPr>
          <p:spPr>
            <a:xfrm flipH="1" flipV="1">
              <a:off x="919849" y="1770037"/>
              <a:ext cx="160964" cy="157543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1" name="群組 130"/>
          <p:cNvGrpSpPr/>
          <p:nvPr/>
        </p:nvGrpSpPr>
        <p:grpSpPr>
          <a:xfrm>
            <a:off x="4265265" y="2698666"/>
            <a:ext cx="211550" cy="790582"/>
            <a:chOff x="1342511" y="1580469"/>
            <a:chExt cx="211550" cy="790582"/>
          </a:xfrm>
        </p:grpSpPr>
        <p:cxnSp>
          <p:nvCxnSpPr>
            <p:cNvPr id="132" name="OTLSHAPE_M_c844f079bb1b4d3e912b30b8038fec72_Connector1"/>
            <p:cNvCxnSpPr/>
            <p:nvPr>
              <p:custDataLst>
                <p:tags r:id="rId48"/>
              </p:custDataLst>
            </p:nvPr>
          </p:nvCxnSpPr>
          <p:spPr>
            <a:xfrm>
              <a:off x="1342511" y="1613568"/>
              <a:ext cx="1" cy="757483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OTLSHAPE_M_c844f079bb1b4d3e912b30b8038fec72_Shape"/>
            <p:cNvSpPr/>
            <p:nvPr>
              <p:custDataLst>
                <p:tags r:id="rId49"/>
              </p:custDataLst>
            </p:nvPr>
          </p:nvSpPr>
          <p:spPr>
            <a:xfrm rot="16200000">
              <a:off x="1388961" y="1580469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24" name="群組 123"/>
          <p:cNvGrpSpPr/>
          <p:nvPr/>
        </p:nvGrpSpPr>
        <p:grpSpPr>
          <a:xfrm>
            <a:off x="3343174" y="986023"/>
            <a:ext cx="188212" cy="2547086"/>
            <a:chOff x="899592" y="1518236"/>
            <a:chExt cx="188212" cy="2547086"/>
          </a:xfrm>
        </p:grpSpPr>
        <p:cxnSp>
          <p:nvCxnSpPr>
            <p:cNvPr id="126" name="OTLSHAPE_M_30158a63a4424b4bb6abd3832676c1ac_Connector1"/>
            <p:cNvCxnSpPr/>
            <p:nvPr>
              <p:custDataLst>
                <p:tags r:id="rId47"/>
              </p:custDataLst>
            </p:nvPr>
          </p:nvCxnSpPr>
          <p:spPr>
            <a:xfrm>
              <a:off x="899592" y="1520045"/>
              <a:ext cx="0" cy="2545277"/>
            </a:xfrm>
            <a:prstGeom prst="line">
              <a:avLst/>
            </a:prstGeom>
            <a:ln w="9525" cap="flat" cmpd="sng" algn="ctr">
              <a:solidFill>
                <a:srgbClr val="EA161E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五角星形 126"/>
            <p:cNvSpPr/>
            <p:nvPr/>
          </p:nvSpPr>
          <p:spPr>
            <a:xfrm flipH="1" flipV="1">
              <a:off x="926840" y="1518236"/>
              <a:ext cx="160964" cy="157543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8" name="群組 97"/>
          <p:cNvGrpSpPr/>
          <p:nvPr/>
        </p:nvGrpSpPr>
        <p:grpSpPr>
          <a:xfrm>
            <a:off x="2225713" y="2306304"/>
            <a:ext cx="229440" cy="1260555"/>
            <a:chOff x="1534371" y="1396621"/>
            <a:chExt cx="229440" cy="1260555"/>
          </a:xfrm>
        </p:grpSpPr>
        <p:cxnSp>
          <p:nvCxnSpPr>
            <p:cNvPr id="99" name="OTLSHAPE_M_c844f079bb1b4d3e912b30b8038fec72_Connector1"/>
            <p:cNvCxnSpPr/>
            <p:nvPr>
              <p:custDataLst>
                <p:tags r:id="rId45"/>
              </p:custDataLst>
            </p:nvPr>
          </p:nvCxnSpPr>
          <p:spPr>
            <a:xfrm>
              <a:off x="1534371" y="1396621"/>
              <a:ext cx="1" cy="1260555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" name="OTLSHAPE_M_c844f079bb1b4d3e912b30b8038fec72_Shape"/>
            <p:cNvSpPr/>
            <p:nvPr>
              <p:custDataLst>
                <p:tags r:id="rId46"/>
              </p:custDataLst>
            </p:nvPr>
          </p:nvSpPr>
          <p:spPr>
            <a:xfrm rot="16200000">
              <a:off x="1598711" y="1418302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1" name="群組 100"/>
          <p:cNvGrpSpPr/>
          <p:nvPr/>
        </p:nvGrpSpPr>
        <p:grpSpPr>
          <a:xfrm>
            <a:off x="939998" y="2854032"/>
            <a:ext cx="204616" cy="550696"/>
            <a:chOff x="1344746" y="1261263"/>
            <a:chExt cx="204616" cy="550696"/>
          </a:xfrm>
        </p:grpSpPr>
        <p:cxnSp>
          <p:nvCxnSpPr>
            <p:cNvPr id="102" name="OTLSHAPE_M_c844f079bb1b4d3e912b30b8038fec72_Connector1"/>
            <p:cNvCxnSpPr/>
            <p:nvPr>
              <p:custDataLst>
                <p:tags r:id="rId43"/>
              </p:custDataLst>
            </p:nvPr>
          </p:nvCxnSpPr>
          <p:spPr>
            <a:xfrm>
              <a:off x="1344746" y="1330669"/>
              <a:ext cx="0" cy="481290"/>
            </a:xfrm>
            <a:prstGeom prst="line">
              <a:avLst/>
            </a:prstGeom>
            <a:ln w="9525" cap="flat" cmpd="sng" algn="ctr">
              <a:solidFill>
                <a:srgbClr val="008200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3" name="OTLSHAPE_M_c844f079bb1b4d3e912b30b8038fec72_Shape"/>
            <p:cNvSpPr/>
            <p:nvPr>
              <p:custDataLst>
                <p:tags r:id="rId44"/>
              </p:custDataLst>
            </p:nvPr>
          </p:nvSpPr>
          <p:spPr>
            <a:xfrm rot="16200000">
              <a:off x="1384262" y="1261263"/>
              <a:ext cx="165100" cy="165100"/>
            </a:xfrm>
            <a:prstGeom prst="flowChartMerge">
              <a:avLst/>
            </a:prstGeom>
            <a:solidFill>
              <a:srgbClr val="0082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772" name="OTLSHAPE_M_c31169f9a95941e584c580f93150269c_Connector1"/>
          <p:cNvCxnSpPr/>
          <p:nvPr>
            <p:custDataLst>
              <p:tags r:id="rId2"/>
            </p:custDataLst>
          </p:nvPr>
        </p:nvCxnSpPr>
        <p:spPr>
          <a:xfrm>
            <a:off x="3279973" y="3557207"/>
            <a:ext cx="19821" cy="154140"/>
          </a:xfrm>
          <a:prstGeom prst="line">
            <a:avLst/>
          </a:prstGeom>
          <a:ln w="9525" cap="flat" cmpd="sng" algn="ctr">
            <a:solidFill>
              <a:srgbClr val="FEBA0A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7" name="OTLSHAPE_M_c844f079bb1b4d3e912b30b8038fec72_Connector2"/>
          <p:cNvCxnSpPr/>
          <p:nvPr>
            <p:custDataLst>
              <p:tags r:id="rId3"/>
            </p:custDataLst>
          </p:nvPr>
        </p:nvCxnSpPr>
        <p:spPr>
          <a:xfrm>
            <a:off x="1276855" y="2002795"/>
            <a:ext cx="0" cy="12700"/>
          </a:xfrm>
          <a:prstGeom prst="line">
            <a:avLst/>
          </a:prstGeom>
          <a:ln w="9525" cap="flat" cmpd="sng" algn="ctr">
            <a:solidFill>
              <a:srgbClr val="0072BC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5" name="OTLSHAPE_M_9ef2b01c92174db09099fbd416ea4e8f_Connector1"/>
          <p:cNvCxnSpPr/>
          <p:nvPr>
            <p:custDataLst>
              <p:tags r:id="rId4"/>
            </p:custDataLst>
          </p:nvPr>
        </p:nvCxnSpPr>
        <p:spPr>
          <a:xfrm flipV="1">
            <a:off x="831701" y="2837127"/>
            <a:ext cx="0" cy="576064"/>
          </a:xfrm>
          <a:prstGeom prst="line">
            <a:avLst/>
          </a:prstGeom>
          <a:ln w="9525" cap="flat" cmpd="sng" algn="ctr">
            <a:solidFill>
              <a:srgbClr val="0072BC">
                <a:alpha val="49804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7" name="OTLSHAPE_TB_00000000000000000000000000000000_Separator1"/>
          <p:cNvCxnSpPr/>
          <p:nvPr>
            <p:custDataLst>
              <p:tags r:id="rId5"/>
            </p:custDataLst>
          </p:nvPr>
        </p:nvCxnSpPr>
        <p:spPr>
          <a:xfrm>
            <a:off x="1675535" y="2977075"/>
            <a:ext cx="0" cy="2032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9" name="OTLSHAPE_TB_00000000000000000000000000000000_Separator2"/>
          <p:cNvCxnSpPr/>
          <p:nvPr>
            <p:custDataLst>
              <p:tags r:id="rId6"/>
            </p:custDataLst>
          </p:nvPr>
        </p:nvCxnSpPr>
        <p:spPr>
          <a:xfrm>
            <a:off x="2483383" y="2977075"/>
            <a:ext cx="0" cy="2032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1" name="OTLSHAPE_TB_00000000000000000000000000000000_Separator3"/>
          <p:cNvCxnSpPr/>
          <p:nvPr>
            <p:custDataLst>
              <p:tags r:id="rId7"/>
            </p:custDataLst>
          </p:nvPr>
        </p:nvCxnSpPr>
        <p:spPr>
          <a:xfrm>
            <a:off x="3291231" y="2977075"/>
            <a:ext cx="16248" cy="405749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5" name="OTLSHAPE_TB_00000000000000000000000000000000_Separator5"/>
          <p:cNvCxnSpPr/>
          <p:nvPr>
            <p:custDataLst>
              <p:tags r:id="rId8"/>
            </p:custDataLst>
          </p:nvPr>
        </p:nvCxnSpPr>
        <p:spPr>
          <a:xfrm>
            <a:off x="4909139" y="2888175"/>
            <a:ext cx="0" cy="2921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48" name="OTLSHAPE_TB_00000000000000000000000000000000_Separator6"/>
          <p:cNvCxnSpPr/>
          <p:nvPr>
            <p:custDataLst>
              <p:tags r:id="rId9"/>
            </p:custDataLst>
          </p:nvPr>
        </p:nvCxnSpPr>
        <p:spPr>
          <a:xfrm>
            <a:off x="5716987" y="2977075"/>
            <a:ext cx="0" cy="2032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0" name="OTLSHAPE_TB_00000000000000000000000000000000_Separator7"/>
          <p:cNvCxnSpPr/>
          <p:nvPr>
            <p:custDataLst>
              <p:tags r:id="rId10"/>
            </p:custDataLst>
          </p:nvPr>
        </p:nvCxnSpPr>
        <p:spPr>
          <a:xfrm>
            <a:off x="6524835" y="2977075"/>
            <a:ext cx="0" cy="2032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2" name="OTLSHAPE_TB_00000000000000000000000000000000_Separator8"/>
          <p:cNvCxnSpPr/>
          <p:nvPr>
            <p:custDataLst>
              <p:tags r:id="rId11"/>
            </p:custDataLst>
          </p:nvPr>
        </p:nvCxnSpPr>
        <p:spPr>
          <a:xfrm>
            <a:off x="7332683" y="2977075"/>
            <a:ext cx="0" cy="203200"/>
          </a:xfrm>
          <a:prstGeom prst="line">
            <a:avLst/>
          </a:prstGeom>
          <a:ln w="6350" cap="flat" cmpd="sng" algn="ctr">
            <a:solidFill>
              <a:schemeClr val="lt1">
                <a:alpha val="29804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0" name="OTLSHAPE_M_30158a63a4424b4bb6abd3832676c1ac_Title"/>
          <p:cNvSpPr txBox="1"/>
          <p:nvPr>
            <p:custDataLst>
              <p:tags r:id="rId12"/>
            </p:custDataLst>
          </p:nvPr>
        </p:nvSpPr>
        <p:spPr>
          <a:xfrm>
            <a:off x="1029824" y="838981"/>
            <a:ext cx="2134894" cy="377026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「易淹水地區水患治理計畫」</a:t>
            </a:r>
            <a:endParaRPr lang="en-US" altLang="zh-TW" sz="1400" b="1" spc="-24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2006</a:t>
            </a:r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1050" b="1" spc="-24" dirty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83" name="OTLSHAPE_M_9ef2b01c92174db09099fbd416ea4e8f_Title"/>
          <p:cNvSpPr txBox="1"/>
          <p:nvPr>
            <p:custDataLst>
              <p:tags r:id="rId13"/>
            </p:custDataLst>
          </p:nvPr>
        </p:nvSpPr>
        <p:spPr>
          <a:xfrm>
            <a:off x="1135163" y="2766062"/>
            <a:ext cx="2260178" cy="34103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zh-TW" altLang="en-US" sz="11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400" b="1" spc="-4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國家節能減碳總</a:t>
            </a:r>
            <a:r>
              <a:rPr lang="zh-TW" altLang="en-US" sz="14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endParaRPr lang="en-US" altLang="zh-TW" sz="1400" b="1" spc="-4" dirty="0" smtClean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4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000" b="1" spc="-4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(2008</a:t>
            </a:r>
            <a:r>
              <a:rPr lang="zh-TW" altLang="en-US" sz="1000" b="1" spc="-4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en-US" altLang="zh-TW" sz="1000" b="1" spc="-4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 </a:t>
            </a:r>
            <a:r>
              <a:rPr lang="zh-TW" altLang="en-US" sz="1000" b="1" dirty="0" smtClean="0">
                <a:solidFill>
                  <a:schemeClr val="dk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　</a:t>
            </a:r>
            <a:endParaRPr lang="zh-TW" altLang="en-US" sz="1000" b="1" dirty="0">
              <a:solidFill>
                <a:schemeClr val="dk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89" name="OTLSHAPE_M_e500ec907afe4b648977f3825fa173f4_Title"/>
          <p:cNvSpPr txBox="1"/>
          <p:nvPr>
            <p:custDataLst>
              <p:tags r:id="rId14"/>
            </p:custDataLst>
          </p:nvPr>
        </p:nvSpPr>
        <p:spPr>
          <a:xfrm>
            <a:off x="2487884" y="2327984"/>
            <a:ext cx="2694293" cy="215444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再生能源發展條例</a:t>
            </a:r>
            <a:r>
              <a:rPr lang="zh-TW" altLang="en-US" sz="10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0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10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en-US" sz="1000" b="1" spc="-4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月起）</a:t>
            </a:r>
            <a:endParaRPr lang="zh-TW" altLang="en-US" sz="1000" b="1" spc="-4" dirty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92" name="OTLSHAPE_M_d7ec05231fda451bb4c02a406fcae08a_Title"/>
          <p:cNvSpPr txBox="1"/>
          <p:nvPr>
            <p:custDataLst>
              <p:tags r:id="rId15"/>
            </p:custDataLst>
          </p:nvPr>
        </p:nvSpPr>
        <p:spPr>
          <a:xfrm>
            <a:off x="3547126" y="896663"/>
            <a:ext cx="1261850" cy="37702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公布「地質法」</a:t>
            </a:r>
            <a:endParaRPr lang="en-US" altLang="zh-TW" sz="1400" b="1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</a:t>
            </a:r>
            <a:r>
              <a:rPr lang="zh-TW" altLang="en-US" sz="105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105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12</a:t>
            </a:r>
            <a:r>
              <a:rPr lang="zh-TW" altLang="en-US" sz="105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月）</a:t>
            </a:r>
            <a:endParaRPr lang="zh-TW" altLang="en-US" sz="1050" b="1" dirty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95" name="OTLSHAPE_M_5ff298c045c24aa9a28a62360b007c82_Title"/>
          <p:cNvSpPr txBox="1"/>
          <p:nvPr>
            <p:custDataLst>
              <p:tags r:id="rId16"/>
            </p:custDataLst>
          </p:nvPr>
        </p:nvSpPr>
        <p:spPr>
          <a:xfrm>
            <a:off x="4487054" y="2661671"/>
            <a:ext cx="1755550" cy="384721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6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電價調整方案</a:t>
            </a:r>
            <a:endParaRPr lang="en-US" altLang="zh-TW" sz="1400" b="1" spc="-6" dirty="0" smtClean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spc="-6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6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050" b="1" spc="-6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年）</a:t>
            </a:r>
            <a:endParaRPr lang="zh-TW" altLang="en-US" sz="1050" b="1" spc="-6" dirty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798" name="OTLSHAPE_M_6e13060ac31d45a5939224ea7821cad0_Title"/>
          <p:cNvSpPr txBox="1"/>
          <p:nvPr>
            <p:custDataLst>
              <p:tags r:id="rId17"/>
            </p:custDataLst>
          </p:nvPr>
        </p:nvSpPr>
        <p:spPr>
          <a:xfrm>
            <a:off x="5299525" y="1575039"/>
            <a:ext cx="3062772" cy="377026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國家氣候變遷調適政策綱領暨行動計畫 </a:t>
            </a:r>
            <a:endParaRPr lang="en-US" altLang="zh-TW" sz="1400" b="1" dirty="0" smtClean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(2013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 </a:t>
            </a:r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2017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)</a:t>
            </a:r>
            <a:endParaRPr lang="zh-TW" altLang="en-US" sz="1050" b="1" dirty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04" name="OTLSHAPE_M_dec308672c1f46a7bd07cc73e1a8fda6_Title"/>
          <p:cNvSpPr txBox="1"/>
          <p:nvPr>
            <p:custDataLst>
              <p:tags r:id="rId18"/>
            </p:custDataLst>
          </p:nvPr>
        </p:nvSpPr>
        <p:spPr>
          <a:xfrm>
            <a:off x="7739428" y="785863"/>
            <a:ext cx="1176144" cy="85259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zh-TW" altLang="en-US" sz="140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公布「國土計畫法」</a:t>
            </a:r>
            <a:endParaRPr lang="en-US" altLang="zh-TW" sz="1400" b="1" spc="-24" dirty="0" smtClean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2016</a:t>
            </a:r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050" b="1" spc="-24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月）</a:t>
            </a:r>
            <a:endParaRPr lang="zh-TW" altLang="en-US" sz="1050" b="1" spc="-24" dirty="0">
              <a:solidFill>
                <a:srgbClr val="C000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07" name="OTLSHAPE_M_0b2b32abf38b431f8a85a1b23a2621f6_Title"/>
          <p:cNvSpPr txBox="1"/>
          <p:nvPr>
            <p:custDataLst>
              <p:tags r:id="rId19"/>
            </p:custDataLst>
          </p:nvPr>
        </p:nvSpPr>
        <p:spPr>
          <a:xfrm>
            <a:off x="7261596" y="2390466"/>
            <a:ext cx="1509506" cy="872609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noAutofit/>
          </a:bodyPr>
          <a:lstStyle/>
          <a:p>
            <a:pPr lvl="0"/>
            <a:r>
              <a:rPr lang="zh-TW" altLang="en-US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國家自定預期貢獻</a:t>
            </a:r>
            <a:r>
              <a:rPr lang="zh-TW" altLang="en-US" sz="1200" b="1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INDC</a:t>
            </a:r>
            <a:r>
              <a:rPr lang="zh-TW" altLang="en-US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）對外宣示 </a:t>
            </a:r>
            <a:r>
              <a:rPr lang="en-US" altLang="zh-TW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2030</a:t>
            </a:r>
            <a:r>
              <a:rPr lang="zh-TW" altLang="en-US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lang="zh-TW" altLang="en-US" sz="1200" b="1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溫室氣體排放量</a:t>
            </a:r>
            <a:r>
              <a:rPr lang="zh-TW" altLang="en-US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 </a:t>
            </a:r>
            <a:r>
              <a:rPr lang="en-US" altLang="zh-TW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2005</a:t>
            </a:r>
            <a:r>
              <a:rPr lang="zh-TW" altLang="en-US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年再減 </a:t>
            </a:r>
            <a:r>
              <a:rPr lang="en-US" altLang="zh-TW" sz="12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20%</a:t>
            </a:r>
          </a:p>
          <a:p>
            <a:pPr lvl="0"/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 </a:t>
            </a:r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月）</a:t>
            </a:r>
            <a:endParaRPr lang="zh-TW" altLang="zh-TW" sz="1050" dirty="0">
              <a:solidFill>
                <a:srgbClr val="008200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13" name="OTLSHAPE_M_3997a32c4a384cab825a6d2b5a5a4d0d_Title"/>
          <p:cNvSpPr txBox="1"/>
          <p:nvPr>
            <p:custDataLst>
              <p:tags r:id="rId20"/>
            </p:custDataLst>
          </p:nvPr>
        </p:nvSpPr>
        <p:spPr>
          <a:xfrm>
            <a:off x="2714196" y="3930927"/>
            <a:ext cx="1811682" cy="377026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國土空間發展策略計畫</a:t>
            </a:r>
            <a:endParaRPr lang="en-US" altLang="zh-TW" sz="1400" b="1" spc="-4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年）</a:t>
            </a:r>
            <a:endParaRPr lang="zh-TW" altLang="en-US" sz="1050" b="1" spc="-4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19" name="OTLSHAPE_M_125a3f28f7c44b66873307527fdee1df_Title"/>
          <p:cNvSpPr txBox="1"/>
          <p:nvPr>
            <p:custDataLst>
              <p:tags r:id="rId21"/>
            </p:custDataLst>
          </p:nvPr>
        </p:nvSpPr>
        <p:spPr>
          <a:xfrm>
            <a:off x="3620037" y="4862311"/>
            <a:ext cx="2868016" cy="384721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離島、花東綜合建設實施方</a:t>
            </a:r>
            <a:r>
              <a:rPr lang="zh-TW" altLang="en-US" sz="120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案</a:t>
            </a:r>
            <a:endParaRPr lang="en-US" altLang="zh-TW" sz="1200" b="1" spc="-24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</a:t>
            </a:r>
            <a:r>
              <a:rPr lang="zh-TW" altLang="en-US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 </a:t>
            </a:r>
            <a:r>
              <a:rPr lang="en-US" altLang="zh-TW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年、</a:t>
            </a:r>
            <a:r>
              <a:rPr lang="en-US" altLang="zh-TW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2018</a:t>
            </a:r>
            <a:r>
              <a:rPr lang="zh-TW" altLang="en-US" sz="1050" b="1" spc="-2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年）</a:t>
            </a:r>
            <a:endParaRPr lang="zh-TW" altLang="en-US" sz="1050" b="1" spc="-24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822" name="OTLSHAPE_M_2109bec9aa7142528dfdb16cf7d7e19a_Title"/>
          <p:cNvSpPr txBox="1"/>
          <p:nvPr>
            <p:custDataLst>
              <p:tags r:id="rId22"/>
            </p:custDataLst>
          </p:nvPr>
        </p:nvSpPr>
        <p:spPr>
          <a:xfrm>
            <a:off x="4681537" y="5532135"/>
            <a:ext cx="2951016" cy="37702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推動跨域加值公共建設財務規劃</a:t>
            </a:r>
            <a:endParaRPr lang="en-US" altLang="zh-TW" sz="1400" b="1" spc="-4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年）</a:t>
            </a:r>
            <a:endParaRPr lang="zh-TW" altLang="en-US" sz="1050" b="1" spc="-4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831701" y="3382824"/>
            <a:ext cx="7310706" cy="693360"/>
            <a:chOff x="912459" y="3048000"/>
            <a:chExt cx="7310706" cy="693360"/>
          </a:xfrm>
        </p:grpSpPr>
        <p:sp>
          <p:nvSpPr>
            <p:cNvPr id="1596" name="OTLSHAPE_TB_00000000000000000000000000000000_ScaleContainer"/>
            <p:cNvSpPr/>
            <p:nvPr>
              <p:custDataLst>
                <p:tags r:id="rId30"/>
              </p:custDataLst>
            </p:nvPr>
          </p:nvSpPr>
          <p:spPr>
            <a:xfrm>
              <a:off x="912459" y="3048000"/>
              <a:ext cx="7310706" cy="381000"/>
            </a:xfrm>
            <a:prstGeom prst="rect">
              <a:avLst/>
            </a:prstGeom>
            <a:solidFill>
              <a:srgbClr val="02B2EE"/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96" name="OTLSHAPE_TB_00000000000000000000000000000000_TimescaleInterval1"/>
            <p:cNvSpPr txBox="1"/>
            <p:nvPr>
              <p:custDataLst>
                <p:tags r:id="rId31"/>
              </p:custDataLst>
            </p:nvPr>
          </p:nvSpPr>
          <p:spPr>
            <a:xfrm>
              <a:off x="996865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2008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698" name="OTLSHAPE_TB_00000000000000000000000000000000_TimescaleInterval2"/>
            <p:cNvSpPr txBox="1"/>
            <p:nvPr>
              <p:custDataLst>
                <p:tags r:id="rId32"/>
              </p:custDataLst>
            </p:nvPr>
          </p:nvSpPr>
          <p:spPr>
            <a:xfrm>
              <a:off x="1806926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2009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00" name="OTLSHAPE_TB_00000000000000000000000000000000_TimescaleInterval3"/>
            <p:cNvSpPr txBox="1"/>
            <p:nvPr>
              <p:custDataLst>
                <p:tags r:id="rId33"/>
              </p:custDataLst>
            </p:nvPr>
          </p:nvSpPr>
          <p:spPr>
            <a:xfrm>
              <a:off x="2614774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2010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02" name="OTLSHAPE_TB_00000000000000000000000000000000_TimescaleInterval4"/>
            <p:cNvSpPr txBox="1"/>
            <p:nvPr>
              <p:custDataLst>
                <p:tags r:id="rId34"/>
              </p:custDataLst>
            </p:nvPr>
          </p:nvSpPr>
          <p:spPr>
            <a:xfrm>
              <a:off x="3422622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2011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04" name="OTLSHAPE_TB_00000000000000000000000000000000_TimescaleInterval5"/>
            <p:cNvSpPr txBox="1"/>
            <p:nvPr>
              <p:custDataLst>
                <p:tags r:id="rId35"/>
              </p:custDataLst>
            </p:nvPr>
          </p:nvSpPr>
          <p:spPr>
            <a:xfrm>
              <a:off x="4230470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2012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06" name="OTLSHAPE_TB_00000000000000000000000000000000_TimescaleInterval6"/>
            <p:cNvSpPr txBox="1"/>
            <p:nvPr>
              <p:custDataLst>
                <p:tags r:id="rId36"/>
              </p:custDataLst>
            </p:nvPr>
          </p:nvSpPr>
          <p:spPr>
            <a:xfrm>
              <a:off x="5040531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2013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49" name="OTLSHAPE_TB_00000000000000000000000000000000_TimescaleInterval7"/>
            <p:cNvSpPr txBox="1"/>
            <p:nvPr>
              <p:custDataLst>
                <p:tags r:id="rId37"/>
              </p:custDataLst>
            </p:nvPr>
          </p:nvSpPr>
          <p:spPr>
            <a:xfrm>
              <a:off x="5848378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51" name="OTLSHAPE_TB_00000000000000000000000000000000_TimescaleInterval8"/>
            <p:cNvSpPr txBox="1"/>
            <p:nvPr>
              <p:custDataLst>
                <p:tags r:id="rId38"/>
              </p:custDataLst>
            </p:nvPr>
          </p:nvSpPr>
          <p:spPr>
            <a:xfrm>
              <a:off x="6656226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753" name="OTLSHAPE_TB_00000000000000000000000000000000_TimescaleInterval9"/>
            <p:cNvSpPr txBox="1"/>
            <p:nvPr>
              <p:custDataLst>
                <p:tags r:id="rId39"/>
              </p:custDataLst>
            </p:nvPr>
          </p:nvSpPr>
          <p:spPr>
            <a:xfrm>
              <a:off x="7464074" y="3145473"/>
              <a:ext cx="304955" cy="186055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noAutofit/>
            </a:bodyPr>
            <a:lstStyle/>
            <a:p>
              <a:r>
                <a:rPr lang="en-US" altLang="zh-TW" sz="1200" b="1" spc="-20" dirty="0" smtClean="0">
                  <a:solidFill>
                    <a:schemeClr val="lt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endParaRPr lang="zh-TW" altLang="en-US" sz="1200" b="1" spc="-20" dirty="0">
                <a:solidFill>
                  <a:schemeClr val="lt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42" name="OTLSHAPE_TB_00000000000000000000000000000000_TodayMarkerText"/>
            <p:cNvSpPr txBox="1"/>
            <p:nvPr>
              <p:custDataLst>
                <p:tags r:id="rId40"/>
              </p:custDataLst>
            </p:nvPr>
          </p:nvSpPr>
          <p:spPr>
            <a:xfrm>
              <a:off x="7443160" y="3556694"/>
              <a:ext cx="377026" cy="184666"/>
            </a:xfrm>
            <a:prstGeom prst="rect">
              <a:avLst/>
            </a:prstGeom>
            <a:noFill/>
          </p:spPr>
          <p:txBody>
            <a:bodyPr vert="horz" wrap="none" lIns="0" tIns="0" rIns="0" bIns="0" rtlCol="0" anchor="ctr" anchorCtr="0">
              <a:spAutoFit/>
            </a:bodyPr>
            <a:lstStyle/>
            <a:p>
              <a:pPr algn="ctr"/>
              <a:r>
                <a:rPr lang="en-US" altLang="zh-TW" sz="1200" spc="-12" dirty="0" smtClean="0">
                  <a:solidFill>
                    <a:schemeClr val="dk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Today</a:t>
              </a:r>
              <a:endParaRPr lang="zh-TW" altLang="en-US" sz="1200" spc="-12" dirty="0">
                <a:solidFill>
                  <a:schemeClr val="dk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44" name="OTLSHAPE_TB_00000000000000000000000000000000_TodayMarkerShape"/>
            <p:cNvSpPr/>
            <p:nvPr>
              <p:custDataLst>
                <p:tags r:id="rId41"/>
              </p:custDataLst>
            </p:nvPr>
          </p:nvSpPr>
          <p:spPr>
            <a:xfrm>
              <a:off x="7573223" y="3429000"/>
              <a:ext cx="114300" cy="127000"/>
            </a:xfrm>
            <a:prstGeom prst="triangle">
              <a:avLst/>
            </a:prstGeom>
            <a:solidFill>
              <a:srgbClr val="FF0000"/>
            </a:solidFill>
            <a:ln w="12700" cap="flat" cmpd="sng" algn="ctr">
              <a:noFill/>
              <a:prstDash val="solid"/>
              <a:miter lim="800000"/>
            </a:ln>
            <a:effectLst>
              <a:outerShdw>
                <a:scrgbClr r="0" g="0" b="0">
                  <a:alpha val="50000"/>
                </a:scrgbClr>
              </a:outerShdw>
            </a:effectLst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  <a:ext uri="{53640926-AAD7-44D8-BBD7-CCE9431645EC}">
                <a14:shadowObscured xmlns:a14="http://schemas.microsoft.com/office/drawing/2010/main" xmlns="" val="1"/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1845" name="OTLSHAPE_TB_00000000000000000000000000000000_ElapsedTime"/>
            <p:cNvSpPr/>
            <p:nvPr>
              <p:custDataLst>
                <p:tags r:id="rId42"/>
              </p:custDataLst>
            </p:nvPr>
          </p:nvSpPr>
          <p:spPr>
            <a:xfrm>
              <a:off x="933365" y="3352800"/>
              <a:ext cx="6705600" cy="76200"/>
            </a:xfrm>
            <a:prstGeom prst="rect">
              <a:avLst/>
            </a:prstGeom>
            <a:solidFill>
              <a:srgbClr val="FF0000">
                <a:alpha val="74902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xmlns="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9" name="群組 8"/>
          <p:cNvGrpSpPr/>
          <p:nvPr/>
        </p:nvGrpSpPr>
        <p:grpSpPr>
          <a:xfrm>
            <a:off x="831701" y="887732"/>
            <a:ext cx="181870" cy="2459805"/>
            <a:chOff x="899592" y="1047557"/>
            <a:chExt cx="181870" cy="2459805"/>
          </a:xfrm>
        </p:grpSpPr>
        <p:cxnSp>
          <p:nvCxnSpPr>
            <p:cNvPr id="1754" name="OTLSHAPE_M_30158a63a4424b4bb6abd3832676c1ac_Connector1"/>
            <p:cNvCxnSpPr/>
            <p:nvPr>
              <p:custDataLst>
                <p:tags r:id="rId29"/>
              </p:custDataLst>
            </p:nvPr>
          </p:nvCxnSpPr>
          <p:spPr>
            <a:xfrm>
              <a:off x="899592" y="1047557"/>
              <a:ext cx="0" cy="2459805"/>
            </a:xfrm>
            <a:prstGeom prst="line">
              <a:avLst/>
            </a:prstGeom>
            <a:ln w="9525" cap="flat" cmpd="sng" algn="ctr">
              <a:solidFill>
                <a:srgbClr val="EA161E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五角星形 105"/>
            <p:cNvSpPr/>
            <p:nvPr/>
          </p:nvSpPr>
          <p:spPr>
            <a:xfrm flipH="1" flipV="1">
              <a:off x="920498" y="1087458"/>
              <a:ext cx="160964" cy="157543"/>
            </a:xfrm>
            <a:prstGeom prst="star5">
              <a:avLst/>
            </a:prstGeom>
            <a:solidFill>
              <a:srgbClr val="C0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9" name="群組 28"/>
          <p:cNvGrpSpPr/>
          <p:nvPr/>
        </p:nvGrpSpPr>
        <p:grpSpPr>
          <a:xfrm>
            <a:off x="2487885" y="3701223"/>
            <a:ext cx="198608" cy="500767"/>
            <a:chOff x="2555776" y="3861048"/>
            <a:chExt cx="198608" cy="500767"/>
          </a:xfrm>
        </p:grpSpPr>
        <p:cxnSp>
          <p:nvCxnSpPr>
            <p:cNvPr id="1771" name="OTLSHAPE_M_3997a32c4a384cab825a6d2b5a5a4d0d_Connector1"/>
            <p:cNvCxnSpPr/>
            <p:nvPr>
              <p:custDataLst>
                <p:tags r:id="rId28"/>
              </p:custDataLst>
            </p:nvPr>
          </p:nvCxnSpPr>
          <p:spPr>
            <a:xfrm>
              <a:off x="2555776" y="3861048"/>
              <a:ext cx="4061" cy="500767"/>
            </a:xfrm>
            <a:prstGeom prst="line">
              <a:avLst/>
            </a:prstGeom>
            <a:ln w="9525" cap="flat" cmpd="sng" algn="ctr">
              <a:solidFill>
                <a:srgbClr val="1976FF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" name="菱形 149"/>
            <p:cNvSpPr/>
            <p:nvPr/>
          </p:nvSpPr>
          <p:spPr>
            <a:xfrm>
              <a:off x="2601907" y="4202880"/>
              <a:ext cx="152477" cy="152769"/>
            </a:xfrm>
            <a:prstGeom prst="diamond">
              <a:avLst/>
            </a:prstGeom>
            <a:solidFill>
              <a:srgbClr val="1976FF"/>
            </a:solidFill>
            <a:ln>
              <a:solidFill>
                <a:srgbClr val="197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801" name="OTLSHAPE_M_9b86b7933e194a85814346a51c049d0b_Title"/>
          <p:cNvSpPr txBox="1"/>
          <p:nvPr>
            <p:custDataLst>
              <p:tags r:id="rId23"/>
            </p:custDataLst>
          </p:nvPr>
        </p:nvSpPr>
        <p:spPr>
          <a:xfrm>
            <a:off x="6184804" y="1918529"/>
            <a:ext cx="2675571" cy="341037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noAutofit/>
          </a:bodyPr>
          <a:lstStyle/>
          <a:p>
            <a:r>
              <a:rPr lang="zh-TW" altLang="en-US" sz="140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國家綠能低碳總行動方案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050" b="1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1050" b="1" dirty="0" smtClean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</a:t>
            </a:r>
            <a:r>
              <a:rPr lang="zh-TW" altLang="en-US" sz="1050" b="1" dirty="0">
                <a:solidFill>
                  <a:srgbClr val="0082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116" name="左大括弧 115"/>
          <p:cNvSpPr/>
          <p:nvPr/>
        </p:nvSpPr>
        <p:spPr>
          <a:xfrm>
            <a:off x="431046" y="1785862"/>
            <a:ext cx="319899" cy="1561675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7" name="文字方塊 116"/>
          <p:cNvSpPr txBox="1"/>
          <p:nvPr/>
        </p:nvSpPr>
        <p:spPr>
          <a:xfrm>
            <a:off x="-39031" y="2138840"/>
            <a:ext cx="461665" cy="994063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綠能低碳</a:t>
            </a:r>
            <a:endParaRPr lang="zh-TW" altLang="en-US" b="1" dirty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9" name="文字方塊 118"/>
          <p:cNvSpPr txBox="1"/>
          <p:nvPr/>
        </p:nvSpPr>
        <p:spPr>
          <a:xfrm>
            <a:off x="-39032" y="4807953"/>
            <a:ext cx="461665" cy="1081968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區域平衡</a:t>
            </a:r>
            <a:endParaRPr lang="zh-TW" altLang="en-US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0" name="左大括弧 119"/>
          <p:cNvSpPr/>
          <p:nvPr/>
        </p:nvSpPr>
        <p:spPr>
          <a:xfrm>
            <a:off x="378334" y="3950866"/>
            <a:ext cx="309488" cy="2243814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1" name="文字方塊 120"/>
          <p:cNvSpPr txBox="1"/>
          <p:nvPr/>
        </p:nvSpPr>
        <p:spPr>
          <a:xfrm>
            <a:off x="-30619" y="701958"/>
            <a:ext cx="461665" cy="1050103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災害防救</a:t>
            </a:r>
            <a:endParaRPr lang="zh-TW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104" name="群組 103"/>
          <p:cNvGrpSpPr/>
          <p:nvPr/>
        </p:nvGrpSpPr>
        <p:grpSpPr>
          <a:xfrm>
            <a:off x="959472" y="3763824"/>
            <a:ext cx="218224" cy="2634890"/>
            <a:chOff x="1728312" y="2704804"/>
            <a:chExt cx="218224" cy="2634890"/>
          </a:xfrm>
        </p:grpSpPr>
        <p:cxnSp>
          <p:nvCxnSpPr>
            <p:cNvPr id="105" name="OTLSHAPE_M_77b7c58931414371977fd6bdbc9cde56_Connector1"/>
            <p:cNvCxnSpPr/>
            <p:nvPr>
              <p:custDataLst>
                <p:tags r:id="rId27"/>
              </p:custDataLst>
            </p:nvPr>
          </p:nvCxnSpPr>
          <p:spPr>
            <a:xfrm>
              <a:off x="1728312" y="2704804"/>
              <a:ext cx="0" cy="2606819"/>
            </a:xfrm>
            <a:prstGeom prst="line">
              <a:avLst/>
            </a:prstGeom>
            <a:ln w="9525" cap="flat" cmpd="sng" algn="ctr">
              <a:solidFill>
                <a:srgbClr val="1976FF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菱形 106"/>
            <p:cNvSpPr/>
            <p:nvPr/>
          </p:nvSpPr>
          <p:spPr>
            <a:xfrm>
              <a:off x="1794059" y="5186925"/>
              <a:ext cx="152477" cy="152769"/>
            </a:xfrm>
            <a:prstGeom prst="diamond">
              <a:avLst/>
            </a:prstGeom>
            <a:solidFill>
              <a:srgbClr val="1976FF"/>
            </a:solidFill>
            <a:ln>
              <a:solidFill>
                <a:srgbClr val="197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08" name="OTLSHAPE_M_77b7c58931414371977fd6bdbc9cde56_Title"/>
          <p:cNvSpPr txBox="1"/>
          <p:nvPr>
            <p:custDataLst>
              <p:tags r:id="rId24"/>
            </p:custDataLst>
          </p:nvPr>
        </p:nvSpPr>
        <p:spPr>
          <a:xfrm>
            <a:off x="1287640" y="6180493"/>
            <a:ext cx="3621499" cy="384721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4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花東線鐵路瓶頸路段雙軌化暨全線電氣化計畫 </a:t>
            </a:r>
            <a:endParaRPr lang="en-US" altLang="zh-TW" sz="1400" b="1" spc="-4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10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2008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2018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年）</a:t>
            </a:r>
            <a:endParaRPr lang="zh-TW" altLang="en-US" sz="1050" b="1" spc="-4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2" name="左大括弧 111"/>
          <p:cNvSpPr/>
          <p:nvPr/>
        </p:nvSpPr>
        <p:spPr>
          <a:xfrm>
            <a:off x="422633" y="830661"/>
            <a:ext cx="319899" cy="926672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91" name="群組 90"/>
          <p:cNvGrpSpPr/>
          <p:nvPr/>
        </p:nvGrpSpPr>
        <p:grpSpPr>
          <a:xfrm>
            <a:off x="811599" y="3573325"/>
            <a:ext cx="218225" cy="2062597"/>
            <a:chOff x="1728311" y="3277097"/>
            <a:chExt cx="218225" cy="2062597"/>
          </a:xfrm>
        </p:grpSpPr>
        <p:cxnSp>
          <p:nvCxnSpPr>
            <p:cNvPr id="113" name="OTLSHAPE_M_77b7c58931414371977fd6bdbc9cde56_Connector1"/>
            <p:cNvCxnSpPr/>
            <p:nvPr>
              <p:custDataLst>
                <p:tags r:id="rId26"/>
              </p:custDataLst>
            </p:nvPr>
          </p:nvCxnSpPr>
          <p:spPr>
            <a:xfrm>
              <a:off x="1728311" y="3277097"/>
              <a:ext cx="1" cy="2034526"/>
            </a:xfrm>
            <a:prstGeom prst="line">
              <a:avLst/>
            </a:prstGeom>
            <a:ln w="9525" cap="flat" cmpd="sng" algn="ctr">
              <a:solidFill>
                <a:srgbClr val="1976FF">
                  <a:alpha val="49804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" name="菱形 113"/>
            <p:cNvSpPr/>
            <p:nvPr/>
          </p:nvSpPr>
          <p:spPr>
            <a:xfrm>
              <a:off x="1794059" y="5186925"/>
              <a:ext cx="152477" cy="152769"/>
            </a:xfrm>
            <a:prstGeom prst="diamond">
              <a:avLst/>
            </a:prstGeom>
            <a:solidFill>
              <a:srgbClr val="1976FF"/>
            </a:solidFill>
            <a:ln>
              <a:solidFill>
                <a:srgbClr val="1976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115" name="OTLSHAPE_M_77b7c58931414371977fd6bdbc9cde56_Title"/>
          <p:cNvSpPr txBox="1"/>
          <p:nvPr>
            <p:custDataLst>
              <p:tags r:id="rId25"/>
            </p:custDataLst>
          </p:nvPr>
        </p:nvSpPr>
        <p:spPr>
          <a:xfrm>
            <a:off x="1081200" y="5397478"/>
            <a:ext cx="2982874" cy="384721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TW" altLang="en-US" sz="1400" b="1" spc="-4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國道</a:t>
            </a:r>
            <a:r>
              <a:rPr lang="en-US" altLang="zh-TW" sz="1400" b="1" spc="-4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zh-TW" altLang="en-US" sz="1400" b="1" spc="-4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號五股楊梅段拓寬工程建設</a:t>
            </a:r>
            <a:r>
              <a:rPr lang="zh-TW" altLang="en-US" sz="140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計畫</a:t>
            </a:r>
            <a:endParaRPr lang="en-US" altLang="zh-TW" sz="1400" b="1" spc="-4" dirty="0" smtClean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zh-TW" altLang="en-US" sz="110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2007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050" b="1" spc="-4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年）</a:t>
            </a:r>
            <a:endParaRPr lang="zh-TW" altLang="en-US" sz="1050" b="1" spc="-4" dirty="0">
              <a:solidFill>
                <a:srgbClr val="0000FF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123804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 bwMode="auto">
          <a:xfrm>
            <a:off x="0" y="119743"/>
            <a:ext cx="8460000" cy="629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schemeClr val="tx1"/>
                </a:solidFill>
              </a:rPr>
              <a:t>三、</a:t>
            </a:r>
            <a:r>
              <a:rPr lang="zh-TW" altLang="en-US" dirty="0">
                <a:solidFill>
                  <a:schemeClr val="tx1"/>
                </a:solidFill>
              </a:rPr>
              <a:t>營造永</a:t>
            </a:r>
            <a:r>
              <a:rPr lang="zh-TW" altLang="en-US" dirty="0" smtClean="0">
                <a:solidFill>
                  <a:schemeClr val="tx1"/>
                </a:solidFill>
              </a:rPr>
              <a:t>續環境－施政績效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63953" y="4544398"/>
            <a:ext cx="8882428" cy="1815882"/>
            <a:chOff x="205534" y="1155822"/>
            <a:chExt cx="8715999" cy="1781323"/>
          </a:xfrm>
        </p:grpSpPr>
        <p:sp>
          <p:nvSpPr>
            <p:cNvPr id="8" name="＞形箭號 7"/>
            <p:cNvSpPr/>
            <p:nvPr/>
          </p:nvSpPr>
          <p:spPr bwMode="auto">
            <a:xfrm>
              <a:off x="205534" y="1362118"/>
              <a:ext cx="1836925" cy="918187"/>
            </a:xfrm>
            <a:prstGeom prst="chevron">
              <a:avLst>
                <a:gd name="adj" fmla="val 35715"/>
              </a:avLst>
            </a:prstGeom>
            <a:solidFill>
              <a:srgbClr val="00B0F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>
                <a:ea typeface="微軟正黑體" panose="020B0604030504040204" pitchFamily="34" charset="-120"/>
              </a:endParaRPr>
            </a:p>
          </p:txBody>
        </p:sp>
        <p:sp>
          <p:nvSpPr>
            <p:cNvPr id="5" name="手繪多邊形 4"/>
            <p:cNvSpPr/>
            <p:nvPr/>
          </p:nvSpPr>
          <p:spPr bwMode="auto">
            <a:xfrm>
              <a:off x="2042459" y="1155823"/>
              <a:ext cx="6879074" cy="1781322"/>
            </a:xfrm>
            <a:custGeom>
              <a:avLst/>
              <a:gdLst>
                <a:gd name="connsiteX0" fmla="*/ 0 w 7929263"/>
                <a:gd name="connsiteY0" fmla="*/ 0 h 1480500"/>
                <a:gd name="connsiteX1" fmla="*/ 7929263 w 7929263"/>
                <a:gd name="connsiteY1" fmla="*/ 0 h 1480500"/>
                <a:gd name="connsiteX2" fmla="*/ 7929263 w 7929263"/>
                <a:gd name="connsiteY2" fmla="*/ 1480500 h 1480500"/>
                <a:gd name="connsiteX3" fmla="*/ 0 w 7929263"/>
                <a:gd name="connsiteY3" fmla="*/ 1480500 h 1480500"/>
                <a:gd name="connsiteX4" fmla="*/ 0 w 7929263"/>
                <a:gd name="connsiteY4" fmla="*/ 0 h 148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9263" h="1480500">
                  <a:moveTo>
                    <a:pt x="0" y="0"/>
                  </a:moveTo>
                  <a:lnTo>
                    <a:pt x="7929263" y="0"/>
                  </a:lnTo>
                  <a:lnTo>
                    <a:pt x="7929263" y="1480500"/>
                  </a:lnTo>
                  <a:lnTo>
                    <a:pt x="0" y="14805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hueOff val="0"/>
                <a:satOff val="0"/>
                <a:lumOff val="0"/>
              </a:sysClr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16000" tIns="0" rIns="108000" bIns="0" spcCol="1270" anchor="ctr"/>
            <a:lstStyle/>
            <a:p>
              <a:pPr marL="444500" lvl="1" indent="-177800" algn="just" defTabSz="800100">
                <a:lnSpc>
                  <a:spcPts val="2000"/>
                </a:lnSpc>
                <a:spcAft>
                  <a:spcPts val="0"/>
                </a:spcAft>
                <a:buFontTx/>
                <a:buChar char="••"/>
              </a:pPr>
              <a:endParaRPr kumimoji="0" lang="zh-TW" altLang="en-US" sz="1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" name="圓角矩形 8"/>
            <p:cNvSpPr/>
            <p:nvPr/>
          </p:nvSpPr>
          <p:spPr bwMode="auto">
            <a:xfrm>
              <a:off x="613432" y="1703747"/>
              <a:ext cx="1444851" cy="706297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lnSpc>
                  <a:spcPct val="110000"/>
                </a:lnSpc>
                <a:defRPr/>
              </a:pPr>
              <a:r>
                <a:rPr lang="zh-TW" altLang="en-US" sz="2400" b="1" kern="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區域</a:t>
              </a:r>
              <a:r>
                <a:rPr lang="zh-TW" altLang="en-US" sz="2400" b="1" kern="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平衡</a:t>
              </a:r>
              <a:endParaRPr lang="zh-TW" altLang="en-US" sz="2400" b="1" kern="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2" name="文字方塊 11"/>
            <p:cNvSpPr txBox="1"/>
            <p:nvPr/>
          </p:nvSpPr>
          <p:spPr>
            <a:xfrm>
              <a:off x="2058283" y="1155822"/>
              <a:ext cx="6863248" cy="1751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80975" indent="-18097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臺北捷運之捷運行車可靠度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指標名列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世界前茅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80975" indent="-18097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2013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五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楊高架全線通車，五股至楊梅尖峰時間可縮短半小時車程</a:t>
              </a:r>
            </a:p>
            <a:p>
              <a:pPr marL="180975" indent="-18097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起普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悠瑪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號行駛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臺北至臺東全程縮短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為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3.5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小時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，運能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提升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18%</a:t>
              </a:r>
            </a:p>
            <a:p>
              <a:pPr marL="180975" indent="-18097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 高鐵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苗栗、彰化、雲林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站通車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啟用，有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助促進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三站所在地區之觀光旅遊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發展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4" name="群組 23"/>
          <p:cNvGrpSpPr/>
          <p:nvPr/>
        </p:nvGrpSpPr>
        <p:grpSpPr>
          <a:xfrm>
            <a:off x="58915" y="1109761"/>
            <a:ext cx="8887466" cy="1354496"/>
            <a:chOff x="169074" y="5027442"/>
            <a:chExt cx="8771246" cy="1202950"/>
          </a:xfrm>
        </p:grpSpPr>
        <p:sp>
          <p:nvSpPr>
            <p:cNvPr id="13" name="＞形箭號 12"/>
            <p:cNvSpPr/>
            <p:nvPr/>
          </p:nvSpPr>
          <p:spPr bwMode="auto">
            <a:xfrm>
              <a:off x="169074" y="5214943"/>
              <a:ext cx="1847520" cy="633118"/>
            </a:xfrm>
            <a:prstGeom prst="chevron">
              <a:avLst>
                <a:gd name="adj" fmla="val 35715"/>
              </a:avLst>
            </a:prstGeom>
            <a:solidFill>
              <a:srgbClr val="00B0F0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>
                <a:ea typeface="微軟正黑體" panose="020B0604030504040204" pitchFamily="34" charset="-120"/>
              </a:endParaRPr>
            </a:p>
          </p:txBody>
        </p:sp>
        <p:sp>
          <p:nvSpPr>
            <p:cNvPr id="14" name="手繪多邊形 13"/>
            <p:cNvSpPr/>
            <p:nvPr/>
          </p:nvSpPr>
          <p:spPr bwMode="auto">
            <a:xfrm>
              <a:off x="2018249" y="5027442"/>
              <a:ext cx="6922071" cy="1202950"/>
            </a:xfrm>
            <a:custGeom>
              <a:avLst/>
              <a:gdLst>
                <a:gd name="connsiteX0" fmla="*/ 0 w 7929263"/>
                <a:gd name="connsiteY0" fmla="*/ 0 h 1480500"/>
                <a:gd name="connsiteX1" fmla="*/ 7929263 w 7929263"/>
                <a:gd name="connsiteY1" fmla="*/ 0 h 1480500"/>
                <a:gd name="connsiteX2" fmla="*/ 7929263 w 7929263"/>
                <a:gd name="connsiteY2" fmla="*/ 1480500 h 1480500"/>
                <a:gd name="connsiteX3" fmla="*/ 0 w 7929263"/>
                <a:gd name="connsiteY3" fmla="*/ 1480500 h 1480500"/>
                <a:gd name="connsiteX4" fmla="*/ 0 w 7929263"/>
                <a:gd name="connsiteY4" fmla="*/ 0 h 148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929263" h="1480500">
                  <a:moveTo>
                    <a:pt x="0" y="0"/>
                  </a:moveTo>
                  <a:lnTo>
                    <a:pt x="7929263" y="0"/>
                  </a:lnTo>
                  <a:lnTo>
                    <a:pt x="7929263" y="1480500"/>
                  </a:lnTo>
                  <a:lnTo>
                    <a:pt x="0" y="14805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hueOff val="0"/>
                <a:satOff val="0"/>
                <a:lumOff val="0"/>
              </a:sysClr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216000" tIns="0" rIns="108000" bIns="0" spcCol="1270" anchor="ctr"/>
            <a:lstStyle/>
            <a:p>
              <a:pPr marL="444500" lvl="1" indent="-177800" algn="just" defTabSz="800100">
                <a:lnSpc>
                  <a:spcPts val="2000"/>
                </a:lnSpc>
                <a:spcAft>
                  <a:spcPts val="0"/>
                </a:spcAft>
                <a:buFontTx/>
                <a:buChar char="••"/>
              </a:pPr>
              <a:endParaRPr kumimoji="0" lang="zh-TW" altLang="en-US" sz="16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9" name="圓角矩形 18"/>
            <p:cNvSpPr/>
            <p:nvPr/>
          </p:nvSpPr>
          <p:spPr bwMode="auto">
            <a:xfrm>
              <a:off x="555510" y="5434946"/>
              <a:ext cx="1477928" cy="639444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zh-TW" altLang="en-US" sz="2400" b="1" kern="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災害防救</a:t>
              </a:r>
              <a:endParaRPr lang="en-US" altLang="zh-TW" sz="2400" b="1" kern="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2033740" y="5053550"/>
              <a:ext cx="6894406" cy="10933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174625" indent="-17462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年全國污水處理率、下水道普及率分別提升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至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69.87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%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與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37.96%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（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2008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年分別為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43.48%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及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19.50%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）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74625" indent="-174625" algn="just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2016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年公開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土壤液化潛勢區資訊，並同步啟動協助民間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建物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基地土壤液化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改善及老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舊住宅結構健檢與補強等配套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措施</a:t>
              </a:r>
              <a:endPara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24E13-29F1-4D11-A106-D3F56B743DA7}" type="slidenum">
              <a:rPr lang="zh-TW" altLang="en-US" smtClean="0"/>
              <a:pPr/>
              <a:t>16</a:t>
            </a:fld>
            <a:endParaRPr lang="zh-TW" altLang="en-US" dirty="0"/>
          </a:p>
        </p:txBody>
      </p:sp>
      <p:sp>
        <p:nvSpPr>
          <p:cNvPr id="6" name="手繪多邊形 5"/>
          <p:cNvSpPr/>
          <p:nvPr/>
        </p:nvSpPr>
        <p:spPr bwMode="auto">
          <a:xfrm>
            <a:off x="1938339" y="3141453"/>
            <a:ext cx="7024620" cy="990497"/>
          </a:xfrm>
          <a:custGeom>
            <a:avLst/>
            <a:gdLst>
              <a:gd name="connsiteX0" fmla="*/ 0 w 7929263"/>
              <a:gd name="connsiteY0" fmla="*/ 0 h 1480500"/>
              <a:gd name="connsiteX1" fmla="*/ 7929263 w 7929263"/>
              <a:gd name="connsiteY1" fmla="*/ 0 h 1480500"/>
              <a:gd name="connsiteX2" fmla="*/ 7929263 w 7929263"/>
              <a:gd name="connsiteY2" fmla="*/ 1480500 h 1480500"/>
              <a:gd name="connsiteX3" fmla="*/ 0 w 7929263"/>
              <a:gd name="connsiteY3" fmla="*/ 1480500 h 1480500"/>
              <a:gd name="connsiteX4" fmla="*/ 0 w 7929263"/>
              <a:gd name="connsiteY4" fmla="*/ 0 h 148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9263" h="1480500">
                <a:moveTo>
                  <a:pt x="0" y="0"/>
                </a:moveTo>
                <a:lnTo>
                  <a:pt x="7929263" y="0"/>
                </a:lnTo>
                <a:lnTo>
                  <a:pt x="7929263" y="1480500"/>
                </a:lnTo>
                <a:lnTo>
                  <a:pt x="0" y="1480500"/>
                </a:lnTo>
                <a:lnTo>
                  <a:pt x="0" y="0"/>
                </a:lnTo>
                <a:close/>
              </a:path>
            </a:pathLst>
          </a:custGeom>
          <a:solidFill>
            <a:sysClr val="window" lastClr="FFFFFF">
              <a:hueOff val="0"/>
              <a:satOff val="0"/>
              <a:lumOff val="0"/>
            </a:sysClr>
          </a:solidFill>
          <a:ln w="25400" cap="flat" cmpd="sng" algn="ctr">
            <a:solidFill>
              <a:srgbClr val="00B0F0"/>
            </a:solidFill>
            <a:prstDash val="solid"/>
          </a:ln>
          <a:effectLst/>
        </p:spPr>
        <p:style>
          <a:lnRef idx="2">
            <a:scrgbClr r="0" g="0" b="0"/>
          </a:lnRef>
          <a:fillRef idx="1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216000" tIns="0" rIns="108000" bIns="0" spcCol="1270" anchor="ctr"/>
          <a:lstStyle/>
          <a:p>
            <a:pPr marL="444500" lvl="1" indent="-177800" algn="just" defTabSz="800100">
              <a:lnSpc>
                <a:spcPts val="2000"/>
              </a:lnSpc>
              <a:spcAft>
                <a:spcPts val="0"/>
              </a:spcAft>
              <a:buFontTx/>
              <a:buChar char="••"/>
            </a:pPr>
            <a:endParaRPr kumimoji="0" lang="zh-TW" altLang="en-US" sz="16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0" name="＞形箭號 9"/>
          <p:cNvSpPr/>
          <p:nvPr/>
        </p:nvSpPr>
        <p:spPr bwMode="auto">
          <a:xfrm>
            <a:off x="50948" y="2973554"/>
            <a:ext cx="1872000" cy="936000"/>
          </a:xfrm>
          <a:prstGeom prst="chevron">
            <a:avLst>
              <a:gd name="adj" fmla="val 35715"/>
            </a:avLst>
          </a:prstGeom>
          <a:solidFill>
            <a:srgbClr val="00B0F0"/>
          </a:solidFill>
          <a:ln w="38100" cap="flat" cmpd="sng" algn="ctr">
            <a:solidFill>
              <a:sysClr val="window" lastClr="FFFFFF"/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lIns="0" r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kern="0">
              <a:ea typeface="微軟正黑體" panose="020B0604030504040204" pitchFamily="34" charset="-120"/>
            </a:endParaRPr>
          </a:p>
        </p:txBody>
      </p:sp>
      <p:sp>
        <p:nvSpPr>
          <p:cNvPr id="11" name="圓角矩形 10"/>
          <p:cNvSpPr/>
          <p:nvPr/>
        </p:nvSpPr>
        <p:spPr bwMode="auto">
          <a:xfrm>
            <a:off x="507444" y="3373557"/>
            <a:ext cx="1445087" cy="719999"/>
          </a:xfrm>
          <a:prstGeom prst="roundRect">
            <a:avLst/>
          </a:prstGeom>
          <a:solidFill>
            <a:sysClr val="window" lastClr="FFFFFF"/>
          </a:solidFill>
          <a:ln w="25400" cap="flat" cmpd="sng" algn="ctr">
            <a:solidFill>
              <a:srgbClr val="00B0F0"/>
            </a:solidFill>
            <a:prstDash val="solid"/>
          </a:ln>
          <a:effectLst/>
        </p:spPr>
        <p:txBody>
          <a:bodyPr lIns="0" tIns="0" rIns="0" bIns="0" anchor="ctr"/>
          <a:lstStyle/>
          <a:p>
            <a:pPr algn="ctr">
              <a:lnSpc>
                <a:spcPct val="110000"/>
              </a:lnSpc>
              <a:defRPr/>
            </a:pPr>
            <a:r>
              <a:rPr lang="zh-TW" altLang="en-US" sz="2400" b="1" kern="0" dirty="0">
                <a:latin typeface="標楷體" panose="03000509000000000000" pitchFamily="65" charset="-120"/>
                <a:ea typeface="標楷體" panose="03000509000000000000" pitchFamily="65" charset="-120"/>
              </a:rPr>
              <a:t>綠能低</a:t>
            </a:r>
            <a:r>
              <a:rPr lang="zh-TW" altLang="en-US" sz="2400" b="1" kern="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碳</a:t>
            </a:r>
            <a:endParaRPr lang="en-US" altLang="zh-TW" sz="2400" b="1" kern="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952532" y="3259597"/>
            <a:ext cx="6954129" cy="671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2250" indent="-2222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至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年能源密集度年平均下降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2.31%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，超過每年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2%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目標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22250" indent="-222250" algn="just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年再生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能源發電裝置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容量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1489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MW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年成長近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3.9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倍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91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直線單箭頭接點 49"/>
          <p:cNvCxnSpPr/>
          <p:nvPr/>
        </p:nvCxnSpPr>
        <p:spPr>
          <a:xfrm>
            <a:off x="5148064" y="3179444"/>
            <a:ext cx="0" cy="126021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4" name="直線單箭頭接點 93"/>
          <p:cNvCxnSpPr/>
          <p:nvPr/>
        </p:nvCxnSpPr>
        <p:spPr>
          <a:xfrm>
            <a:off x="2745349" y="2306822"/>
            <a:ext cx="0" cy="212279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93" name="直線單箭頭接點 92"/>
          <p:cNvCxnSpPr/>
          <p:nvPr/>
        </p:nvCxnSpPr>
        <p:spPr>
          <a:xfrm>
            <a:off x="5071598" y="2329221"/>
            <a:ext cx="0" cy="211295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0" name="直線單箭頭接點 59"/>
          <p:cNvCxnSpPr/>
          <p:nvPr/>
        </p:nvCxnSpPr>
        <p:spPr>
          <a:xfrm>
            <a:off x="3403003" y="3012839"/>
            <a:ext cx="0" cy="141677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61" name="直線單箭頭接點 60"/>
          <p:cNvCxnSpPr/>
          <p:nvPr/>
        </p:nvCxnSpPr>
        <p:spPr>
          <a:xfrm>
            <a:off x="3725940" y="1566150"/>
            <a:ext cx="0" cy="285362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76" name="直線接點 175"/>
          <p:cNvCxnSpPr/>
          <p:nvPr/>
        </p:nvCxnSpPr>
        <p:spPr>
          <a:xfrm>
            <a:off x="665960" y="532225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群組 1"/>
          <p:cNvGrpSpPr/>
          <p:nvPr/>
        </p:nvGrpSpPr>
        <p:grpSpPr>
          <a:xfrm>
            <a:off x="1075112" y="4321746"/>
            <a:ext cx="7556144" cy="436697"/>
            <a:chOff x="112542" y="3878304"/>
            <a:chExt cx="8401924" cy="636752"/>
          </a:xfrm>
        </p:grpSpPr>
        <p:grpSp>
          <p:nvGrpSpPr>
            <p:cNvPr id="62" name="群組 61"/>
            <p:cNvGrpSpPr/>
            <p:nvPr/>
          </p:nvGrpSpPr>
          <p:grpSpPr>
            <a:xfrm>
              <a:off x="112542" y="3878304"/>
              <a:ext cx="8401924" cy="636752"/>
              <a:chOff x="220638" y="3791526"/>
              <a:chExt cx="8402307" cy="636753"/>
            </a:xfrm>
          </p:grpSpPr>
          <p:cxnSp>
            <p:nvCxnSpPr>
              <p:cNvPr id="67" name="直線接點 66"/>
              <p:cNvCxnSpPr/>
              <p:nvPr/>
            </p:nvCxnSpPr>
            <p:spPr>
              <a:xfrm>
                <a:off x="2379103" y="3791526"/>
                <a:ext cx="0" cy="314562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直線接點 68"/>
              <p:cNvCxnSpPr/>
              <p:nvPr/>
            </p:nvCxnSpPr>
            <p:spPr>
              <a:xfrm>
                <a:off x="4103567" y="3791526"/>
                <a:ext cx="0" cy="314562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直線接點 70"/>
              <p:cNvCxnSpPr/>
              <p:nvPr/>
            </p:nvCxnSpPr>
            <p:spPr>
              <a:xfrm>
                <a:off x="5828030" y="3791526"/>
                <a:ext cx="0" cy="314562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線接點 72"/>
              <p:cNvCxnSpPr/>
              <p:nvPr/>
            </p:nvCxnSpPr>
            <p:spPr>
              <a:xfrm>
                <a:off x="7572761" y="3809839"/>
                <a:ext cx="0" cy="314562"/>
              </a:xfrm>
              <a:prstGeom prst="line">
                <a:avLst/>
              </a:prstGeom>
              <a:ln w="2222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4" name="群組 73"/>
              <p:cNvGrpSpPr/>
              <p:nvPr/>
            </p:nvGrpSpPr>
            <p:grpSpPr>
              <a:xfrm>
                <a:off x="220638" y="3948807"/>
                <a:ext cx="8402307" cy="479472"/>
                <a:chOff x="220638" y="3948807"/>
                <a:chExt cx="8402307" cy="479472"/>
              </a:xfrm>
            </p:grpSpPr>
            <p:cxnSp>
              <p:nvCxnSpPr>
                <p:cNvPr id="76" name="直線單箭頭接點 75"/>
                <p:cNvCxnSpPr/>
                <p:nvPr/>
              </p:nvCxnSpPr>
              <p:spPr>
                <a:xfrm>
                  <a:off x="654640" y="3948807"/>
                  <a:ext cx="7612273" cy="0"/>
                </a:xfrm>
                <a:prstGeom prst="straightConnector1">
                  <a:avLst/>
                </a:prstGeom>
                <a:ln w="22225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77" name="文字方塊 76"/>
                <p:cNvSpPr txBox="1"/>
                <p:nvPr/>
              </p:nvSpPr>
              <p:spPr>
                <a:xfrm>
                  <a:off x="220638" y="4105114"/>
                  <a:ext cx="846163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15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2008</a:t>
                  </a:r>
                  <a:endParaRPr lang="zh-TW" altLang="en-US" sz="1500" b="1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78" name="文字方塊 77"/>
                <p:cNvSpPr txBox="1"/>
                <p:nvPr/>
              </p:nvSpPr>
              <p:spPr>
                <a:xfrm>
                  <a:off x="8022422" y="4028168"/>
                  <a:ext cx="600523" cy="40011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zh-TW" altLang="en-US" sz="20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年</a:t>
                  </a:r>
                  <a:endParaRPr lang="en-US" altLang="zh-TW" sz="2000" b="1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79" name="文字方塊 78"/>
                <p:cNvSpPr txBox="1"/>
                <p:nvPr/>
              </p:nvSpPr>
              <p:spPr>
                <a:xfrm>
                  <a:off x="5437356" y="4105114"/>
                  <a:ext cx="846163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15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2014</a:t>
                  </a:r>
                  <a:endParaRPr lang="zh-TW" altLang="en-US" sz="1500" b="1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1" name="文字方塊 80"/>
                <p:cNvSpPr txBox="1"/>
                <p:nvPr/>
              </p:nvSpPr>
              <p:spPr>
                <a:xfrm>
                  <a:off x="7176259" y="4105114"/>
                  <a:ext cx="846163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15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2016</a:t>
                  </a:r>
                  <a:endParaRPr lang="zh-TW" altLang="en-US" sz="1500" b="1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2" name="文字方塊 81"/>
                <p:cNvSpPr txBox="1"/>
                <p:nvPr/>
              </p:nvSpPr>
              <p:spPr>
                <a:xfrm>
                  <a:off x="1959544" y="4105114"/>
                  <a:ext cx="846163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15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2010</a:t>
                  </a:r>
                  <a:endParaRPr lang="zh-TW" altLang="en-US" sz="1500" b="1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85" name="文字方塊 84"/>
                <p:cNvSpPr txBox="1"/>
                <p:nvPr/>
              </p:nvSpPr>
              <p:spPr>
                <a:xfrm>
                  <a:off x="3698450" y="4105114"/>
                  <a:ext cx="846163" cy="3231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zh-TW" sz="1500" b="1" dirty="0" smtClean="0">
                      <a:latin typeface="Times New Roman" panose="02020603050405020304" pitchFamily="18" charset="0"/>
                      <a:ea typeface="標楷體" panose="03000509000000000000" pitchFamily="65" charset="-120"/>
                      <a:cs typeface="Times New Roman" panose="02020603050405020304" pitchFamily="18" charset="0"/>
                    </a:rPr>
                    <a:t>2012</a:t>
                  </a:r>
                  <a:endParaRPr lang="zh-TW" altLang="en-US" sz="1500" b="1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endParaRPr>
                </a:p>
              </p:txBody>
            </p:sp>
          </p:grpSp>
        </p:grpSp>
        <p:cxnSp>
          <p:nvCxnSpPr>
            <p:cNvPr id="87" name="直線接點 86"/>
            <p:cNvCxnSpPr/>
            <p:nvPr/>
          </p:nvCxnSpPr>
          <p:spPr>
            <a:xfrm>
              <a:off x="544141" y="3878308"/>
              <a:ext cx="4153" cy="314561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5" name="直線單箭頭接點 134"/>
          <p:cNvCxnSpPr>
            <a:stCxn id="231" idx="2"/>
          </p:cNvCxnSpPr>
          <p:nvPr/>
        </p:nvCxnSpPr>
        <p:spPr>
          <a:xfrm>
            <a:off x="7579406" y="1713822"/>
            <a:ext cx="0" cy="2715793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143" name="直線單箭頭接點 142"/>
          <p:cNvCxnSpPr/>
          <p:nvPr/>
        </p:nvCxnSpPr>
        <p:spPr>
          <a:xfrm flipH="1" flipV="1">
            <a:off x="6917870" y="4419772"/>
            <a:ext cx="14136" cy="991543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33" name="文字方塊 332"/>
          <p:cNvSpPr txBox="1"/>
          <p:nvPr/>
        </p:nvSpPr>
        <p:spPr>
          <a:xfrm>
            <a:off x="3113916" y="2654744"/>
            <a:ext cx="1065081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兩岸簽訂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ECFA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3" name="文字方塊 62"/>
          <p:cNvSpPr txBox="1"/>
          <p:nvPr/>
        </p:nvSpPr>
        <p:spPr>
          <a:xfrm>
            <a:off x="5766475" y="5179739"/>
            <a:ext cx="2339425" cy="822305"/>
          </a:xfrm>
          <a:prstGeom prst="ellipse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施行「</a:t>
            </a:r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推動募兵制暫行條例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98" name="文字方塊 197"/>
          <p:cNvSpPr txBox="1"/>
          <p:nvPr/>
        </p:nvSpPr>
        <p:spPr>
          <a:xfrm>
            <a:off x="3506019" y="1034555"/>
            <a:ext cx="2915234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開放陸生來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臺修讀學位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採認大陸</a:t>
            </a:r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地區高等教育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學歷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31" name="文字方塊 230"/>
          <p:cNvSpPr txBox="1"/>
          <p:nvPr/>
        </p:nvSpPr>
        <p:spPr>
          <a:xfrm>
            <a:off x="6624376" y="1066836"/>
            <a:ext cx="1910060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兩岸領導人於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新加坡正式會面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8" name="群組 7"/>
          <p:cNvGrpSpPr/>
          <p:nvPr/>
        </p:nvGrpSpPr>
        <p:grpSpPr>
          <a:xfrm>
            <a:off x="932514" y="1010367"/>
            <a:ext cx="2377860" cy="3409405"/>
            <a:chOff x="574327" y="859145"/>
            <a:chExt cx="2377860" cy="3409405"/>
          </a:xfrm>
        </p:grpSpPr>
        <p:cxnSp>
          <p:nvCxnSpPr>
            <p:cNvPr id="58" name="直線單箭頭接點 57"/>
            <p:cNvCxnSpPr/>
            <p:nvPr/>
          </p:nvCxnSpPr>
          <p:spPr>
            <a:xfrm>
              <a:off x="1271503" y="1504950"/>
              <a:ext cx="61265" cy="2763600"/>
            </a:xfrm>
            <a:prstGeom prst="straightConnector1">
              <a:avLst/>
            </a:prstGeom>
            <a:ln>
              <a:solidFill>
                <a:srgbClr val="C00000"/>
              </a:solidFill>
              <a:tailEnd type="arrow"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</p:cxnSp>
        <p:sp>
          <p:nvSpPr>
            <p:cNvPr id="320" name="文字方塊 319"/>
            <p:cNvSpPr txBox="1"/>
            <p:nvPr/>
          </p:nvSpPr>
          <p:spPr>
            <a:xfrm>
              <a:off x="574327" y="859145"/>
              <a:ext cx="2377860" cy="646986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zh-TW" altLang="zh-TW" sz="1600" b="1" dirty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全面開放大陸地區人民來臺</a:t>
              </a:r>
              <a:r>
                <a:rPr lang="zh-TW" altLang="zh-TW" sz="16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觀光</a:t>
              </a:r>
              <a:r>
                <a:rPr lang="zh-TW" altLang="en-US" sz="16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團進團出</a:t>
              </a:r>
              <a:endPara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53" name="標題 3"/>
          <p:cNvSpPr txBox="1">
            <a:spLocks noChangeAspect="1"/>
          </p:cNvSpPr>
          <p:nvPr/>
        </p:nvSpPr>
        <p:spPr>
          <a:xfrm>
            <a:off x="0" y="0"/>
            <a:ext cx="8500776" cy="764704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b="1" dirty="0" smtClean="0">
                <a:solidFill>
                  <a:srgbClr val="EEECE1">
                    <a:lumMod val="10000"/>
                  </a:srgbClr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四、維持和平兩岸</a:t>
            </a:r>
            <a:r>
              <a:rPr lang="zh-TW" altLang="en-US" sz="3200" b="1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－政策</a:t>
            </a:r>
            <a:r>
              <a:rPr lang="zh-TW" altLang="en-US" sz="3200" b="1" dirty="0" smtClean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盤點</a:t>
            </a:r>
            <a:endParaRPr lang="zh-TW" altLang="en-US" sz="32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64" name="直線單箭頭接點 63"/>
          <p:cNvCxnSpPr/>
          <p:nvPr/>
        </p:nvCxnSpPr>
        <p:spPr>
          <a:xfrm flipV="1">
            <a:off x="3850689" y="4465524"/>
            <a:ext cx="1" cy="1125367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77" name="文字方塊 176"/>
          <p:cNvSpPr txBox="1"/>
          <p:nvPr/>
        </p:nvSpPr>
        <p:spPr>
          <a:xfrm>
            <a:off x="2933634" y="5028207"/>
            <a:ext cx="1800000" cy="822305"/>
          </a:xfrm>
          <a:prstGeom prst="ellipse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執行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國軍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「精粹案」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cxnSp>
        <p:nvCxnSpPr>
          <p:cNvPr id="75" name="直線單箭頭接點 74"/>
          <p:cNvCxnSpPr/>
          <p:nvPr/>
        </p:nvCxnSpPr>
        <p:spPr>
          <a:xfrm flipH="1">
            <a:off x="3850691" y="3471643"/>
            <a:ext cx="1" cy="948129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322" name="文字方塊 321"/>
          <p:cNvSpPr txBox="1"/>
          <p:nvPr/>
        </p:nvSpPr>
        <p:spPr>
          <a:xfrm>
            <a:off x="3465820" y="3461542"/>
            <a:ext cx="1416529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開放</a:t>
            </a:r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陸客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來臺自由</a:t>
            </a:r>
            <a:r>
              <a:rPr lang="zh-TW" altLang="zh-TW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行</a:t>
            </a:r>
          </a:p>
        </p:txBody>
      </p:sp>
      <p:cxnSp>
        <p:nvCxnSpPr>
          <p:cNvPr id="92" name="直線單箭頭接點 91"/>
          <p:cNvCxnSpPr/>
          <p:nvPr/>
        </p:nvCxnSpPr>
        <p:spPr>
          <a:xfrm flipV="1">
            <a:off x="1455337" y="4863593"/>
            <a:ext cx="1" cy="1032502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166" name="文字方塊 165"/>
          <p:cNvSpPr txBox="1"/>
          <p:nvPr/>
        </p:nvSpPr>
        <p:spPr>
          <a:xfrm>
            <a:off x="1041416" y="5411315"/>
            <a:ext cx="1176548" cy="822305"/>
          </a:xfrm>
          <a:prstGeom prst="ellipse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lIns="0" rIns="0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造艦捍衛</a:t>
            </a:r>
          </a:p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主權</a:t>
            </a:r>
          </a:p>
        </p:txBody>
      </p:sp>
      <p:cxnSp>
        <p:nvCxnSpPr>
          <p:cNvPr id="91" name="直線單箭頭接點 90"/>
          <p:cNvCxnSpPr/>
          <p:nvPr/>
        </p:nvCxnSpPr>
        <p:spPr>
          <a:xfrm>
            <a:off x="2087472" y="3301043"/>
            <a:ext cx="0" cy="1118729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52" name="文字方塊 51"/>
          <p:cNvSpPr txBox="1"/>
          <p:nvPr/>
        </p:nvSpPr>
        <p:spPr>
          <a:xfrm>
            <a:off x="1690955" y="3471643"/>
            <a:ext cx="1544121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推動實施</a:t>
            </a:r>
          </a:p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小三通正常化</a:t>
            </a:r>
          </a:p>
        </p:txBody>
      </p:sp>
      <p:sp>
        <p:nvSpPr>
          <p:cNvPr id="172" name="文字方塊 171"/>
          <p:cNvSpPr txBox="1"/>
          <p:nvPr/>
        </p:nvSpPr>
        <p:spPr>
          <a:xfrm>
            <a:off x="1724492" y="2652707"/>
            <a:ext cx="1075519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開放兩岸</a:t>
            </a:r>
            <a:endParaRPr lang="en-US" altLang="zh-TW" sz="16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海空直航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17" name="文字方塊 216"/>
          <p:cNvSpPr txBox="1"/>
          <p:nvPr/>
        </p:nvSpPr>
        <p:spPr>
          <a:xfrm>
            <a:off x="4888242" y="2127948"/>
            <a:ext cx="3526535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簽署「海峽兩岸投資保障和促進協議」及「海峽兩岸海關合作協議」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57" name="群組 56"/>
          <p:cNvGrpSpPr/>
          <p:nvPr/>
        </p:nvGrpSpPr>
        <p:grpSpPr>
          <a:xfrm>
            <a:off x="214575" y="1566150"/>
            <a:ext cx="663904" cy="2122225"/>
            <a:chOff x="-1230609" y="827232"/>
            <a:chExt cx="663904" cy="2203013"/>
          </a:xfrm>
        </p:grpSpPr>
        <p:sp>
          <p:nvSpPr>
            <p:cNvPr id="59" name="向右箭號 58"/>
            <p:cNvSpPr/>
            <p:nvPr/>
          </p:nvSpPr>
          <p:spPr>
            <a:xfrm>
              <a:off x="-1230609" y="827232"/>
              <a:ext cx="663904" cy="2203013"/>
            </a:xfrm>
            <a:prstGeom prst="rightArrow">
              <a:avLst>
                <a:gd name="adj1" fmla="val 73110"/>
                <a:gd name="adj2" fmla="val 53826"/>
              </a:avLst>
            </a:prstGeom>
            <a:solidFill>
              <a:schemeClr val="bg1"/>
            </a:solidFill>
            <a:ln>
              <a:solidFill>
                <a:srgbClr val="FF000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65" name="文字方塊 64"/>
            <p:cNvSpPr txBox="1"/>
            <p:nvPr/>
          </p:nvSpPr>
          <p:spPr>
            <a:xfrm>
              <a:off x="-1227820" y="1370393"/>
              <a:ext cx="403280" cy="11182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rgbClr val="C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兩岸交流</a:t>
              </a:r>
              <a:endParaRPr lang="zh-TW" altLang="en-US" sz="16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331" name="文字方塊 330"/>
          <p:cNvSpPr txBox="1"/>
          <p:nvPr/>
        </p:nvSpPr>
        <p:spPr>
          <a:xfrm>
            <a:off x="1983833" y="1825025"/>
            <a:ext cx="2430504" cy="646986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16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「金融監理合作瞭解備忘錄」（</a:t>
            </a:r>
            <a:r>
              <a:rPr lang="en-US" altLang="zh-TW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MOU</a:t>
            </a: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89" name="群組 88"/>
          <p:cNvGrpSpPr/>
          <p:nvPr/>
        </p:nvGrpSpPr>
        <p:grpSpPr>
          <a:xfrm>
            <a:off x="211786" y="4261144"/>
            <a:ext cx="663904" cy="2122225"/>
            <a:chOff x="-1230609" y="827232"/>
            <a:chExt cx="663904" cy="2203013"/>
          </a:xfrm>
        </p:grpSpPr>
        <p:sp>
          <p:nvSpPr>
            <p:cNvPr id="90" name="向右箭號 89"/>
            <p:cNvSpPr/>
            <p:nvPr/>
          </p:nvSpPr>
          <p:spPr>
            <a:xfrm>
              <a:off x="-1230609" y="827232"/>
              <a:ext cx="663904" cy="2203013"/>
            </a:xfrm>
            <a:prstGeom prst="rightArrow">
              <a:avLst>
                <a:gd name="adj1" fmla="val 73110"/>
                <a:gd name="adj2" fmla="val 53826"/>
              </a:avLst>
            </a:prstGeom>
            <a:solidFill>
              <a:schemeClr val="bg1"/>
            </a:solidFill>
            <a:ln>
              <a:solidFill>
                <a:srgbClr val="0000FF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Arial" panose="020B0604020202020204" pitchFamily="34" charset="0"/>
                <a:ea typeface="文鼎圓體M" panose="020F0600000000000000" pitchFamily="34" charset="-120"/>
                <a:cs typeface="Arial" panose="020B0604020202020204" pitchFamily="34" charset="0"/>
              </a:endParaRPr>
            </a:p>
          </p:txBody>
        </p:sp>
        <p:sp>
          <p:nvSpPr>
            <p:cNvPr id="95" name="文字方塊 94"/>
            <p:cNvSpPr txBox="1"/>
            <p:nvPr/>
          </p:nvSpPr>
          <p:spPr>
            <a:xfrm>
              <a:off x="-1227820" y="1370393"/>
              <a:ext cx="403280" cy="11182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 smtClean="0">
                  <a:solidFill>
                    <a:srgbClr val="0000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國防安全</a:t>
              </a:r>
              <a:endParaRPr lang="zh-TW" altLang="en-US" sz="16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49" name="文字方塊 48"/>
          <p:cNvSpPr txBox="1"/>
          <p:nvPr/>
        </p:nvSpPr>
        <p:spPr>
          <a:xfrm>
            <a:off x="4888241" y="2870146"/>
            <a:ext cx="3217659" cy="510778"/>
          </a:xfrm>
          <a:prstGeom prst="round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TW" altLang="en-US" sz="16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簽署「兩岸貨幣清算合作備忘錄」</a:t>
            </a:r>
            <a:endParaRPr lang="zh-TW" altLang="en-US" sz="16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122842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"/>
          <p:cNvSpPr txBox="1">
            <a:spLocks/>
          </p:cNvSpPr>
          <p:nvPr/>
        </p:nvSpPr>
        <p:spPr bwMode="auto">
          <a:xfrm>
            <a:off x="0" y="97972"/>
            <a:ext cx="8439150" cy="692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schemeClr val="tx1"/>
                </a:solidFill>
              </a:rPr>
              <a:t>四、維持和平兩岸－施政績效</a:t>
            </a:r>
            <a:endParaRPr lang="zh-TW" altLang="en-US" dirty="0">
              <a:solidFill>
                <a:schemeClr val="tx1"/>
              </a:solidFill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122850" y="1013995"/>
            <a:ext cx="8587946" cy="3219265"/>
            <a:chOff x="122850" y="1013995"/>
            <a:chExt cx="8587946" cy="3219265"/>
          </a:xfrm>
        </p:grpSpPr>
        <p:grpSp>
          <p:nvGrpSpPr>
            <p:cNvPr id="60" name="群組 59"/>
            <p:cNvGrpSpPr/>
            <p:nvPr/>
          </p:nvGrpSpPr>
          <p:grpSpPr>
            <a:xfrm>
              <a:off x="546515" y="1013995"/>
              <a:ext cx="8164281" cy="3219265"/>
              <a:chOff x="3726457" y="2733949"/>
              <a:chExt cx="5504054" cy="646674"/>
            </a:xfrm>
          </p:grpSpPr>
          <p:sp>
            <p:nvSpPr>
              <p:cNvPr id="63" name="手繪多邊形 62"/>
              <p:cNvSpPr/>
              <p:nvPr/>
            </p:nvSpPr>
            <p:spPr bwMode="auto">
              <a:xfrm>
                <a:off x="3726457" y="2733949"/>
                <a:ext cx="5504054" cy="646674"/>
              </a:xfrm>
              <a:custGeom>
                <a:avLst/>
                <a:gdLst>
                  <a:gd name="connsiteX0" fmla="*/ 0 w 7929263"/>
                  <a:gd name="connsiteY0" fmla="*/ 0 h 1480500"/>
                  <a:gd name="connsiteX1" fmla="*/ 7929263 w 7929263"/>
                  <a:gd name="connsiteY1" fmla="*/ 0 h 1480500"/>
                  <a:gd name="connsiteX2" fmla="*/ 7929263 w 7929263"/>
                  <a:gd name="connsiteY2" fmla="*/ 1480500 h 1480500"/>
                  <a:gd name="connsiteX3" fmla="*/ 0 w 7929263"/>
                  <a:gd name="connsiteY3" fmla="*/ 1480500 h 1480500"/>
                  <a:gd name="connsiteX4" fmla="*/ 0 w 7929263"/>
                  <a:gd name="connsiteY4" fmla="*/ 0 h 1480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9263" h="1480500">
                    <a:moveTo>
                      <a:pt x="0" y="0"/>
                    </a:moveTo>
                    <a:lnTo>
                      <a:pt x="7929263" y="0"/>
                    </a:lnTo>
                    <a:lnTo>
                      <a:pt x="7929263" y="1480500"/>
                    </a:lnTo>
                    <a:lnTo>
                      <a:pt x="0" y="14805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ysClr val="window" lastClr="FFFFFF">
                  <a:hueOff val="0"/>
                  <a:satOff val="0"/>
                  <a:lumOff val="0"/>
                </a:sysClr>
              </a:solidFill>
              <a:ln w="25400" cap="flat" cmpd="sng" algn="ctr">
                <a:solidFill>
                  <a:srgbClr val="00B0F0"/>
                </a:solidFill>
                <a:prstDash val="solid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16000" tIns="0" rIns="108000" bIns="0" spcCol="1270" anchor="ctr"/>
              <a:lstStyle/>
              <a:p>
                <a:pPr marL="444500" lvl="1" indent="-177800" algn="just" defTabSz="800100">
                  <a:lnSpc>
                    <a:spcPts val="2000"/>
                  </a:lnSpc>
                  <a:spcAft>
                    <a:spcPts val="0"/>
                  </a:spcAft>
                  <a:buFontTx/>
                  <a:buChar char="••"/>
                </a:pPr>
                <a:endParaRPr kumimoji="0"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2" name="文字方塊 61"/>
              <p:cNvSpPr txBox="1"/>
              <p:nvPr/>
            </p:nvSpPr>
            <p:spPr>
              <a:xfrm>
                <a:off x="3883395" y="2743825"/>
                <a:ext cx="5347116" cy="63679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兩岸簽署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23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項協議及達成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項共識，包括完成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簽署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ECFA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、海峽兩岸投資保障和促進協議及海峽兩岸海關合作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協議</a:t>
                </a:r>
                <a:endPara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年我國對中國大陸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及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香港出口依存度為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39.4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%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，較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2009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年（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41.2%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）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下降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1.8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個百分點</a:t>
                </a:r>
                <a:endPara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2008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7 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月開放陸客來臺觀光，截至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2016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月底團進團出大陸觀光客人數總計逾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1,067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萬人次、陸客自由行人數逾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340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萬人次</a:t>
                </a:r>
                <a:endPara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截至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年底，來臺進行專業交流及商務交流人數，由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2007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5.5 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萬人成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長至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28.8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萬人，成長幅度為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4.2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倍，累計達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177.5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萬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人次</a:t>
                </a: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截至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學年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度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陸生來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臺修讀正式學位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累計人數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達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9,273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人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；截至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2014 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開放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大陸地區高等教育學歷採認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累計通過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1,632 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人</a:t>
                </a:r>
              </a:p>
            </p:txBody>
          </p:sp>
        </p:grpSp>
        <p:sp>
          <p:nvSpPr>
            <p:cNvPr id="23" name="圓角矩形 22"/>
            <p:cNvSpPr/>
            <p:nvPr/>
          </p:nvSpPr>
          <p:spPr bwMode="auto">
            <a:xfrm>
              <a:off x="122850" y="1675275"/>
              <a:ext cx="576065" cy="1545771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lnSpc>
                  <a:spcPct val="90000"/>
                </a:lnSpc>
                <a:defRPr/>
              </a:pPr>
              <a:r>
                <a:rPr kumimoji="0" lang="zh-TW" altLang="en-US" b="1" kern="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兩</a:t>
              </a:r>
              <a:endParaRPr kumimoji="0" lang="en-US" altLang="zh-TW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kumimoji="0" lang="zh-TW" altLang="en-US" b="1" kern="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岸</a:t>
              </a:r>
              <a:endParaRPr kumimoji="0" lang="en-US" altLang="zh-TW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kumimoji="0" lang="zh-TW" altLang="en-US" b="1" kern="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交</a:t>
              </a:r>
              <a:endParaRPr kumimoji="0" lang="en-US" altLang="zh-TW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kumimoji="0" lang="zh-TW" altLang="en-US" b="1" kern="0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流</a:t>
              </a:r>
              <a:endParaRPr kumimoji="0" lang="zh-TW" altLang="en-US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3" name="群組 2"/>
          <p:cNvGrpSpPr/>
          <p:nvPr/>
        </p:nvGrpSpPr>
        <p:grpSpPr>
          <a:xfrm>
            <a:off x="122850" y="4635255"/>
            <a:ext cx="8608612" cy="1765546"/>
            <a:chOff x="122849" y="4283784"/>
            <a:chExt cx="8608612" cy="1765546"/>
          </a:xfrm>
        </p:grpSpPr>
        <p:grpSp>
          <p:nvGrpSpPr>
            <p:cNvPr id="78" name="群組 77"/>
            <p:cNvGrpSpPr/>
            <p:nvPr/>
          </p:nvGrpSpPr>
          <p:grpSpPr>
            <a:xfrm>
              <a:off x="546517" y="4283784"/>
              <a:ext cx="8184944" cy="1765546"/>
              <a:chOff x="3800111" y="2978628"/>
              <a:chExt cx="5591706" cy="868205"/>
            </a:xfrm>
          </p:grpSpPr>
          <p:sp>
            <p:nvSpPr>
              <p:cNvPr id="81" name="手繪多邊形 80"/>
              <p:cNvSpPr/>
              <p:nvPr/>
            </p:nvSpPr>
            <p:spPr bwMode="auto">
              <a:xfrm>
                <a:off x="3800111" y="2978628"/>
                <a:ext cx="5591706" cy="868205"/>
              </a:xfrm>
              <a:custGeom>
                <a:avLst/>
                <a:gdLst>
                  <a:gd name="connsiteX0" fmla="*/ 0 w 7929263"/>
                  <a:gd name="connsiteY0" fmla="*/ 0 h 1480500"/>
                  <a:gd name="connsiteX1" fmla="*/ 7929263 w 7929263"/>
                  <a:gd name="connsiteY1" fmla="*/ 0 h 1480500"/>
                  <a:gd name="connsiteX2" fmla="*/ 7929263 w 7929263"/>
                  <a:gd name="connsiteY2" fmla="*/ 1480500 h 1480500"/>
                  <a:gd name="connsiteX3" fmla="*/ 0 w 7929263"/>
                  <a:gd name="connsiteY3" fmla="*/ 1480500 h 1480500"/>
                  <a:gd name="connsiteX4" fmla="*/ 0 w 7929263"/>
                  <a:gd name="connsiteY4" fmla="*/ 0 h 1480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929263" h="1480500">
                    <a:moveTo>
                      <a:pt x="0" y="0"/>
                    </a:moveTo>
                    <a:lnTo>
                      <a:pt x="7929263" y="0"/>
                    </a:lnTo>
                    <a:lnTo>
                      <a:pt x="7929263" y="1480500"/>
                    </a:lnTo>
                    <a:lnTo>
                      <a:pt x="0" y="14805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ysClr val="window" lastClr="FFFFFF">
                  <a:hueOff val="0"/>
                  <a:satOff val="0"/>
                  <a:lumOff val="0"/>
                </a:sysClr>
              </a:solidFill>
              <a:ln w="25400" cap="flat" cmpd="sng" algn="ctr">
                <a:solidFill>
                  <a:srgbClr val="00B0F0"/>
                </a:solidFill>
                <a:prstDash val="solid"/>
              </a:ln>
              <a:effectLst/>
            </p:spPr>
            <p:style>
              <a:lnRef idx="2">
                <a:scrgbClr r="0" g="0" b="0"/>
              </a:lnRef>
              <a:fillRef idx="1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lIns="216000" tIns="0" rIns="108000" bIns="0" spcCol="1270" anchor="ctr"/>
              <a:lstStyle/>
              <a:p>
                <a:pPr marL="444500" lvl="1" indent="-177800" algn="just" defTabSz="800100">
                  <a:lnSpc>
                    <a:spcPts val="2000"/>
                  </a:lnSpc>
                  <a:spcAft>
                    <a:spcPts val="0"/>
                  </a:spcAft>
                  <a:buFontTx/>
                  <a:buChar char="••"/>
                </a:pPr>
                <a:endParaRPr kumimoji="0" lang="zh-TW" altLang="en-US" sz="1600" b="1" dirty="0">
                  <a:solidFill>
                    <a:srgbClr val="D6ECFF">
                      <a:lumMod val="25000"/>
                    </a:srgbClr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  <p:sp>
            <p:nvSpPr>
              <p:cNvPr id="80" name="文字方塊 79"/>
              <p:cNvSpPr txBox="1"/>
              <p:nvPr/>
            </p:nvSpPr>
            <p:spPr>
              <a:xfrm>
                <a:off x="4005279" y="2978628"/>
                <a:ext cx="5372420" cy="8021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年瑞士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信貸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銀行將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我國軍力強度，評為全球第 </a:t>
                </a:r>
                <a:r>
                  <a:rPr lang="en-US" altLang="zh-TW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13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，在亞洲次於中國大陸、日本、韓國，但勝過以色列、澳洲、與美洲的加拿大</a:t>
                </a: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自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2011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起執行國軍「精粹案」裁軍計畫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，於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2014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年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11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月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日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提前達成總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員額由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27.5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萬人降為 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21.5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萬人目標</a:t>
                </a:r>
                <a:endParaRPr lang="en-US" altLang="zh-TW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  <a:p>
                <a:pPr marL="285750" indent="-285750" algn="just">
                  <a:spcBef>
                    <a:spcPts val="600"/>
                  </a:spcBef>
                  <a:buFont typeface="Wingdings" panose="05000000000000000000" pitchFamily="2" charset="2"/>
                  <a:buChar char="Ø"/>
                </a:pP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2015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年 </a:t>
                </a:r>
                <a:r>
                  <a:rPr lang="en-US" altLang="zh-TW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10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 月</a:t>
                </a:r>
                <a:r>
                  <a:rPr lang="zh-TW" altLang="en-US" dirty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施行「推動募兵制暫行條例」，循序漸進達成全募兵制</a:t>
                </a:r>
                <a:r>
                  <a:rPr lang="zh-TW" altLang="en-US" dirty="0" smtClean="0">
                    <a:latin typeface="Times New Roman" panose="02020603050405020304" pitchFamily="18" charset="0"/>
                    <a:ea typeface="標楷體" panose="03000509000000000000" pitchFamily="65" charset="-120"/>
                    <a:cs typeface="Times New Roman" panose="02020603050405020304" pitchFamily="18" charset="0"/>
                  </a:rPr>
                  <a:t>目標</a:t>
                </a:r>
                <a:endParaRPr lang="en-US" altLang="zh-TW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26" name="圓角矩形 25"/>
            <p:cNvSpPr/>
            <p:nvPr/>
          </p:nvSpPr>
          <p:spPr bwMode="auto">
            <a:xfrm>
              <a:off x="122849" y="4482780"/>
              <a:ext cx="576065" cy="138711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00B0F0"/>
              </a:solidFill>
              <a:prstDash val="solid"/>
            </a:ln>
            <a:effectLst/>
          </p:spPr>
          <p:txBody>
            <a:bodyPr lIns="0" tIns="0" rIns="0" bIns="0" anchor="ctr"/>
            <a:lstStyle/>
            <a:p>
              <a:pPr algn="ctr">
                <a:lnSpc>
                  <a:spcPct val="110000"/>
                </a:lnSpc>
                <a:defRPr/>
              </a:pPr>
              <a:endParaRPr lang="en-US" altLang="zh-TW" sz="20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zh-TW" altLang="en-US" b="1" kern="0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國</a:t>
              </a:r>
              <a:endParaRPr lang="en-US" altLang="zh-TW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zh-TW" altLang="en-US" b="1" kern="0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防</a:t>
              </a:r>
              <a:endParaRPr lang="en-US" altLang="zh-TW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zh-TW" altLang="en-US" b="1" kern="0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安</a:t>
              </a:r>
              <a:endParaRPr lang="en-US" altLang="zh-TW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90000"/>
                </a:lnSpc>
                <a:defRPr/>
              </a:pPr>
              <a:r>
                <a:rPr lang="zh-TW" altLang="en-US" b="1" kern="0" dirty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 </a:t>
              </a:r>
              <a:endParaRPr lang="en-US" altLang="zh-TW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algn="ctr">
                <a:lnSpc>
                  <a:spcPct val="110000"/>
                </a:lnSpc>
                <a:defRPr/>
              </a:pPr>
              <a:endParaRPr kumimoji="0" lang="zh-TW" altLang="en-US" sz="20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27747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直線圖說文字 2 39"/>
          <p:cNvSpPr/>
          <p:nvPr/>
        </p:nvSpPr>
        <p:spPr>
          <a:xfrm>
            <a:off x="4380867" y="5308357"/>
            <a:ext cx="2300769" cy="559705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361840"/>
              <a:gd name="adj6" fmla="val -4917"/>
            </a:avLst>
          </a:prstGeom>
          <a:ln w="158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年松山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機場與首爾金浦航線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開航</a:t>
            </a:r>
          </a:p>
        </p:txBody>
      </p:sp>
      <p:sp>
        <p:nvSpPr>
          <p:cNvPr id="39" name="直線圖說文字 2 38"/>
          <p:cNvSpPr/>
          <p:nvPr/>
        </p:nvSpPr>
        <p:spPr>
          <a:xfrm>
            <a:off x="2414299" y="5938861"/>
            <a:ext cx="2452070" cy="755207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345973"/>
              <a:gd name="adj6" fmla="val -4482"/>
            </a:avLst>
          </a:prstGeom>
          <a:ln w="158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松山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機場與上海虹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橋、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東京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羽田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航線開航</a:t>
            </a:r>
          </a:p>
        </p:txBody>
      </p:sp>
      <p:sp>
        <p:nvSpPr>
          <p:cNvPr id="44" name="直線圖說文字 2 43"/>
          <p:cNvSpPr/>
          <p:nvPr/>
        </p:nvSpPr>
        <p:spPr>
          <a:xfrm>
            <a:off x="7550366" y="5505450"/>
            <a:ext cx="1422184" cy="734484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259646"/>
              <a:gd name="adj6" fmla="val -4798"/>
            </a:avLst>
          </a:prstGeom>
          <a:ln w="158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觀光大國行動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方案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0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en-US" altLang="zh-TW" sz="10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2018</a:t>
            </a:r>
            <a:r>
              <a:rPr lang="zh-TW" altLang="en-US" sz="105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</a:p>
        </p:txBody>
      </p:sp>
      <p:sp>
        <p:nvSpPr>
          <p:cNvPr id="23" name="Rectangle 2"/>
          <p:cNvSpPr txBox="1">
            <a:spLocks/>
          </p:cNvSpPr>
          <p:nvPr/>
        </p:nvSpPr>
        <p:spPr bwMode="auto">
          <a:xfrm>
            <a:off x="0" y="-1"/>
            <a:ext cx="8460000" cy="706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五、 強化友善國際－政策盤點</a:t>
            </a:r>
            <a:endParaRPr lang="zh-TW" altLang="en-US" dirty="0">
              <a:solidFill>
                <a:prstClr val="black"/>
              </a:solidFill>
            </a:endParaRPr>
          </a:p>
        </p:txBody>
      </p:sp>
      <p:grpSp>
        <p:nvGrpSpPr>
          <p:cNvPr id="171" name="群組 170"/>
          <p:cNvGrpSpPr/>
          <p:nvPr/>
        </p:nvGrpSpPr>
        <p:grpSpPr>
          <a:xfrm>
            <a:off x="281536" y="2870391"/>
            <a:ext cx="8814422" cy="494577"/>
            <a:chOff x="742178" y="4992137"/>
            <a:chExt cx="7578680" cy="494577"/>
          </a:xfrm>
        </p:grpSpPr>
        <p:cxnSp>
          <p:nvCxnSpPr>
            <p:cNvPr id="183" name="直線接點 182"/>
            <p:cNvCxnSpPr/>
            <p:nvPr/>
          </p:nvCxnSpPr>
          <p:spPr>
            <a:xfrm flipH="1" flipV="1">
              <a:off x="905798" y="5124751"/>
              <a:ext cx="7099593" cy="12826"/>
            </a:xfrm>
            <a:prstGeom prst="line">
              <a:avLst/>
            </a:prstGeom>
            <a:ln w="47625">
              <a:solidFill>
                <a:schemeClr val="accent5">
                  <a:lumMod val="50000"/>
                </a:schemeClr>
              </a:solidFill>
              <a:prstDash val="sysDot"/>
              <a:headEnd type="stealt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3" name="文字方塊 172"/>
            <p:cNvSpPr txBox="1"/>
            <p:nvPr/>
          </p:nvSpPr>
          <p:spPr>
            <a:xfrm>
              <a:off x="742178" y="5158349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2008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4" name="文字方塊 173"/>
            <p:cNvSpPr txBox="1"/>
            <p:nvPr/>
          </p:nvSpPr>
          <p:spPr>
            <a:xfrm>
              <a:off x="2247469" y="5162855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2010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5" name="文字方塊 174"/>
            <p:cNvSpPr txBox="1"/>
            <p:nvPr/>
          </p:nvSpPr>
          <p:spPr>
            <a:xfrm>
              <a:off x="3037780" y="5162856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2011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6" name="文字方塊 175"/>
            <p:cNvSpPr txBox="1"/>
            <p:nvPr/>
          </p:nvSpPr>
          <p:spPr>
            <a:xfrm>
              <a:off x="5789872" y="5158350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2014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7" name="文字方塊 176"/>
            <p:cNvSpPr txBox="1"/>
            <p:nvPr/>
          </p:nvSpPr>
          <p:spPr>
            <a:xfrm>
              <a:off x="7486986" y="5137577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2016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8" name="文字方塊 177"/>
            <p:cNvSpPr txBox="1"/>
            <p:nvPr/>
          </p:nvSpPr>
          <p:spPr>
            <a:xfrm>
              <a:off x="7966992" y="4992137"/>
              <a:ext cx="35386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dirty="0" smtClean="0">
                  <a:latin typeface="標楷體" panose="03000509000000000000" pitchFamily="65" charset="-120"/>
                  <a:ea typeface="標楷體" panose="03000509000000000000" pitchFamily="65" charset="-120"/>
                  <a:cs typeface="Times New Roman" panose="02020603050405020304" pitchFamily="18" charset="0"/>
                </a:rPr>
                <a:t>年</a:t>
              </a:r>
              <a:endParaRPr lang="zh-TW" altLang="en-US" dirty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50" name="文字方塊 49"/>
            <p:cNvSpPr txBox="1"/>
            <p:nvPr/>
          </p:nvSpPr>
          <p:spPr>
            <a:xfrm>
              <a:off x="3938333" y="5162854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2012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1" name="文字方塊 50"/>
            <p:cNvSpPr txBox="1"/>
            <p:nvPr/>
          </p:nvSpPr>
          <p:spPr>
            <a:xfrm>
              <a:off x="6690210" y="5158351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2015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4871168" y="5178937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2013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文字方塊 54"/>
            <p:cNvSpPr txBox="1"/>
            <p:nvPr/>
          </p:nvSpPr>
          <p:spPr>
            <a:xfrm>
              <a:off x="1342982" y="5178937"/>
              <a:ext cx="6569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TW" sz="1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2009</a:t>
              </a:r>
              <a:endParaRPr lang="zh-TW" altLang="en-US" sz="1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41" name="左大括弧 40"/>
          <p:cNvSpPr/>
          <p:nvPr/>
        </p:nvSpPr>
        <p:spPr>
          <a:xfrm>
            <a:off x="663564" y="3467327"/>
            <a:ext cx="319899" cy="1750502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2" name="文字方塊 41"/>
          <p:cNvSpPr txBox="1"/>
          <p:nvPr/>
        </p:nvSpPr>
        <p:spPr>
          <a:xfrm>
            <a:off x="162053" y="3807985"/>
            <a:ext cx="461665" cy="1308875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0099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區域合作</a:t>
            </a:r>
            <a:endParaRPr lang="zh-TW" altLang="en-US" b="1" dirty="0">
              <a:solidFill>
                <a:srgbClr val="0099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3" name="左大括弧 42"/>
          <p:cNvSpPr/>
          <p:nvPr/>
        </p:nvSpPr>
        <p:spPr>
          <a:xfrm>
            <a:off x="638610" y="5318320"/>
            <a:ext cx="319899" cy="1234769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文字方塊 44"/>
          <p:cNvSpPr txBox="1"/>
          <p:nvPr/>
        </p:nvSpPr>
        <p:spPr>
          <a:xfrm>
            <a:off x="194646" y="1298438"/>
            <a:ext cx="461665" cy="1315032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活路外交</a:t>
            </a:r>
            <a:endParaRPr lang="zh-TW" altLang="en-US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6" name="左大括弧 45"/>
          <p:cNvSpPr/>
          <p:nvPr/>
        </p:nvSpPr>
        <p:spPr>
          <a:xfrm>
            <a:off x="663564" y="1014625"/>
            <a:ext cx="309488" cy="1750502"/>
          </a:xfrm>
          <a:prstGeom prst="leftBrace">
            <a:avLst>
              <a:gd name="adj1" fmla="val 18304"/>
              <a:gd name="adj2" fmla="val 50000"/>
            </a:avLst>
          </a:prstGeom>
          <a:ln w="127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直線圖說文字 2 4"/>
          <p:cNvSpPr/>
          <p:nvPr/>
        </p:nvSpPr>
        <p:spPr>
          <a:xfrm>
            <a:off x="5403583" y="2385466"/>
            <a:ext cx="1662047" cy="456007"/>
          </a:xfrm>
          <a:prstGeom prst="borderCallout2">
            <a:avLst>
              <a:gd name="adj1" fmla="val 37449"/>
              <a:gd name="adj2" fmla="val -356"/>
              <a:gd name="adj3" fmla="val 38267"/>
              <a:gd name="adj4" fmla="val -9711"/>
              <a:gd name="adj5" fmla="val 144768"/>
              <a:gd name="adj6" fmla="val -10010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2013年</a:t>
            </a:r>
          </a:p>
          <a:p>
            <a:pPr algn="ctr"/>
            <a:r>
              <a:rPr lang="en-US" altLang="zh-TW" sz="14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臺日簽署漁業協議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1" name="直線圖說文字 2 30"/>
          <p:cNvSpPr/>
          <p:nvPr/>
        </p:nvSpPr>
        <p:spPr>
          <a:xfrm>
            <a:off x="5339474" y="3989891"/>
            <a:ext cx="2045257" cy="544892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120312"/>
              <a:gd name="adj6" fmla="val -5315"/>
            </a:avLst>
          </a:prstGeom>
          <a:ln w="15875">
            <a:solidFill>
              <a:srgbClr val="0099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2013年</a:t>
            </a: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簽署臺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紐經濟合作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協定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7" name="直線圖說文字 2 46"/>
          <p:cNvSpPr/>
          <p:nvPr/>
        </p:nvSpPr>
        <p:spPr>
          <a:xfrm>
            <a:off x="2467622" y="1666629"/>
            <a:ext cx="1722069" cy="526058"/>
          </a:xfrm>
          <a:prstGeom prst="borderCallout2">
            <a:avLst>
              <a:gd name="adj1" fmla="val 48957"/>
              <a:gd name="adj2" fmla="val -445"/>
              <a:gd name="adj3" fmla="val 49589"/>
              <a:gd name="adj4" fmla="val -7912"/>
              <a:gd name="adj5" fmla="val 171236"/>
              <a:gd name="adj6" fmla="val -8577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2010年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建立臺灣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國際人道援助平臺</a:t>
            </a:r>
          </a:p>
        </p:txBody>
      </p:sp>
      <p:sp>
        <p:nvSpPr>
          <p:cNvPr id="48" name="直線圖說文字 2 47"/>
          <p:cNvSpPr/>
          <p:nvPr/>
        </p:nvSpPr>
        <p:spPr>
          <a:xfrm>
            <a:off x="7624641" y="1298438"/>
            <a:ext cx="1314728" cy="454825"/>
          </a:xfrm>
          <a:prstGeom prst="borderCallout2">
            <a:avLst>
              <a:gd name="adj1" fmla="val 38549"/>
              <a:gd name="adj2" fmla="val 234"/>
              <a:gd name="adj3" fmla="val 39802"/>
              <a:gd name="adj4" fmla="val -11785"/>
              <a:gd name="adj5" fmla="val 206789"/>
              <a:gd name="adj6" fmla="val -11248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南海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和平倡議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49" name="直線圖說文字 2 48"/>
          <p:cNvSpPr/>
          <p:nvPr/>
        </p:nvSpPr>
        <p:spPr>
          <a:xfrm>
            <a:off x="6587251" y="3381484"/>
            <a:ext cx="2097141" cy="456007"/>
          </a:xfrm>
          <a:prstGeom prst="borderCallout2">
            <a:avLst>
              <a:gd name="adj1" fmla="val 38549"/>
              <a:gd name="adj2" fmla="val 234"/>
              <a:gd name="adj3" fmla="val 39802"/>
              <a:gd name="adj4" fmla="val -11785"/>
              <a:gd name="adj5" fmla="val -23923"/>
              <a:gd name="adj6" fmla="val -12166"/>
            </a:avLst>
          </a:prstGeom>
          <a:solidFill>
            <a:schemeClr val="bg1"/>
          </a:solidFill>
          <a:ln w="15875">
            <a:solidFill>
              <a:srgbClr val="0099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臺印農業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技術合作協定</a:t>
            </a:r>
          </a:p>
        </p:txBody>
      </p:sp>
      <p:sp>
        <p:nvSpPr>
          <p:cNvPr id="52" name="直線圖說文字 2 51"/>
          <p:cNvSpPr/>
          <p:nvPr/>
        </p:nvSpPr>
        <p:spPr>
          <a:xfrm>
            <a:off x="4605717" y="1002537"/>
            <a:ext cx="1458677" cy="526059"/>
          </a:xfrm>
          <a:prstGeom prst="borderCallout2">
            <a:avLst>
              <a:gd name="adj1" fmla="val 43099"/>
              <a:gd name="adj2" fmla="val -1146"/>
              <a:gd name="adj3" fmla="val 42753"/>
              <a:gd name="adj4" fmla="val -18723"/>
              <a:gd name="adj5" fmla="val 369585"/>
              <a:gd name="adj6" fmla="val -19670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東海和平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倡議</a:t>
            </a:r>
          </a:p>
        </p:txBody>
      </p:sp>
      <p:sp>
        <p:nvSpPr>
          <p:cNvPr id="30" name="直線圖說文字 2 29"/>
          <p:cNvSpPr/>
          <p:nvPr/>
        </p:nvSpPr>
        <p:spPr>
          <a:xfrm>
            <a:off x="3388467" y="3352652"/>
            <a:ext cx="1695312" cy="714780"/>
          </a:xfrm>
          <a:prstGeom prst="borderCallout2">
            <a:avLst>
              <a:gd name="adj1" fmla="val 50966"/>
              <a:gd name="adj2" fmla="val -1519"/>
              <a:gd name="adj3" fmla="val 50591"/>
              <a:gd name="adj4" fmla="val -9972"/>
              <a:gd name="adj5" fmla="val -8684"/>
              <a:gd name="adj6" fmla="val -10300"/>
            </a:avLst>
          </a:prstGeom>
          <a:solidFill>
            <a:schemeClr val="bg1"/>
          </a:solidFill>
          <a:ln w="15875">
            <a:solidFill>
              <a:srgbClr val="0099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2011年</a:t>
            </a: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</a:t>
            </a:r>
            <a:r>
              <a:rPr lang="en-US" altLang="zh-TW" sz="1400" dirty="0" err="1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臺日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投資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保障協議</a:t>
            </a:r>
          </a:p>
        </p:txBody>
      </p:sp>
      <p:sp>
        <p:nvSpPr>
          <p:cNvPr id="54" name="文字方塊 53"/>
          <p:cNvSpPr txBox="1"/>
          <p:nvPr/>
        </p:nvSpPr>
        <p:spPr>
          <a:xfrm>
            <a:off x="201899" y="5385193"/>
            <a:ext cx="461665" cy="1308875"/>
          </a:xfrm>
          <a:prstGeom prst="rect">
            <a:avLst/>
          </a:prstGeom>
          <a:noFill/>
        </p:spPr>
        <p:txBody>
          <a:bodyPr vert="eaVert" wrap="square" rtlCol="0" anchor="ctr" anchorCtr="0">
            <a:spAutoFit/>
          </a:bodyPr>
          <a:lstStyle/>
          <a:p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觀光升級</a:t>
            </a:r>
            <a:endParaRPr lang="zh-TW" altLang="en-US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6" name="直線圖說文字 2 55"/>
          <p:cNvSpPr/>
          <p:nvPr/>
        </p:nvSpPr>
        <p:spPr>
          <a:xfrm>
            <a:off x="1646495" y="712385"/>
            <a:ext cx="2609904" cy="664093"/>
          </a:xfrm>
          <a:prstGeom prst="borderCallout2">
            <a:avLst>
              <a:gd name="adj1" fmla="val 43099"/>
              <a:gd name="adj2" fmla="val 989"/>
              <a:gd name="adj3" fmla="val 42753"/>
              <a:gd name="adj4" fmla="val -18723"/>
              <a:gd name="adj5" fmla="val 340469"/>
              <a:gd name="adj6" fmla="val -19015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年起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參加睽違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38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年的世界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衛生大會（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WHA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7" name="直線圖說文字 2 56"/>
          <p:cNvSpPr/>
          <p:nvPr/>
        </p:nvSpPr>
        <p:spPr>
          <a:xfrm>
            <a:off x="5335053" y="4680540"/>
            <a:ext cx="2045257" cy="508457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88443"/>
              <a:gd name="adj6" fmla="val -4520"/>
            </a:avLst>
          </a:prstGeom>
          <a:ln w="15875">
            <a:solidFill>
              <a:srgbClr val="0099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2013年</a:t>
            </a: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簽署臺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星經濟夥伴協定</a:t>
            </a:r>
          </a:p>
        </p:txBody>
      </p:sp>
      <p:sp>
        <p:nvSpPr>
          <p:cNvPr id="58" name="直線圖說文字 2 57"/>
          <p:cNvSpPr/>
          <p:nvPr/>
        </p:nvSpPr>
        <p:spPr>
          <a:xfrm>
            <a:off x="7645046" y="1929658"/>
            <a:ext cx="1327504" cy="725612"/>
          </a:xfrm>
          <a:prstGeom prst="borderCallout2">
            <a:avLst>
              <a:gd name="adj1" fmla="val 38549"/>
              <a:gd name="adj2" fmla="val 234"/>
              <a:gd name="adj3" fmla="val 39802"/>
              <a:gd name="adj4" fmla="val -11785"/>
              <a:gd name="adj5" fmla="val 147724"/>
              <a:gd name="adj6" fmla="val -12604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/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菲漁業事務執法合作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協定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9" name="直線圖說文字 2 58"/>
          <p:cNvSpPr/>
          <p:nvPr/>
        </p:nvSpPr>
        <p:spPr>
          <a:xfrm>
            <a:off x="5382989" y="1626967"/>
            <a:ext cx="1958228" cy="578649"/>
          </a:xfrm>
          <a:prstGeom prst="borderCallout2">
            <a:avLst>
              <a:gd name="adj1" fmla="val 37449"/>
              <a:gd name="adj2" fmla="val 676"/>
              <a:gd name="adj3" fmla="val 38267"/>
              <a:gd name="adj4" fmla="val -7040"/>
              <a:gd name="adj5" fmla="val 165665"/>
              <a:gd name="adj6" fmla="val -7179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endParaRPr lang="en-US" altLang="zh-TW" sz="14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ctr">
              <a:lnSpc>
                <a:spcPts val="1400"/>
              </a:lnSpc>
            </a:pP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列席睽違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42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年之國際民航組織（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ICAO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60" name="直線圖說文字 2 59"/>
          <p:cNvSpPr/>
          <p:nvPr/>
        </p:nvSpPr>
        <p:spPr>
          <a:xfrm>
            <a:off x="2467621" y="2291161"/>
            <a:ext cx="1637193" cy="579230"/>
          </a:xfrm>
          <a:prstGeom prst="borderCallout2">
            <a:avLst>
              <a:gd name="adj1" fmla="val 49629"/>
              <a:gd name="adj2" fmla="val -1303"/>
              <a:gd name="adj3" fmla="val 50014"/>
              <a:gd name="adj4" fmla="val -8912"/>
              <a:gd name="adj5" fmla="val 114766"/>
              <a:gd name="adj6" fmla="val -9214"/>
            </a:avLst>
          </a:prstGeom>
          <a:ln w="15875">
            <a:solidFill>
              <a:srgbClr val="0000FF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ts val="1300"/>
              </a:lnSpc>
            </a:pP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2010年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加入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WTO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下的政府</a:t>
            </a:r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採購</a:t>
            </a:r>
            <a:r>
              <a:rPr lang="zh-TW" altLang="en-US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協定</a:t>
            </a:r>
            <a:r>
              <a:rPr lang="en-US" altLang="zh-TW" sz="14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</a:t>
            </a:r>
            <a:r>
              <a:rPr lang="en-US" altLang="zh-TW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GPA)</a:t>
            </a:r>
            <a:endParaRPr lang="zh-TW" altLang="en-US" sz="14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37" name="直線圖說文字 2 36"/>
          <p:cNvSpPr/>
          <p:nvPr/>
        </p:nvSpPr>
        <p:spPr>
          <a:xfrm>
            <a:off x="1263913" y="5380454"/>
            <a:ext cx="1961887" cy="487609"/>
          </a:xfrm>
          <a:prstGeom prst="borderCallout2">
            <a:avLst>
              <a:gd name="adj1" fmla="val 43757"/>
              <a:gd name="adj2" fmla="val -28"/>
              <a:gd name="adj3" fmla="val 44217"/>
              <a:gd name="adj4" fmla="val -4808"/>
              <a:gd name="adj5" fmla="val -420418"/>
              <a:gd name="adj6" fmla="val -4572"/>
            </a:avLst>
          </a:prstGeom>
          <a:ln w="15875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14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觀光拔尖領航方案</a:t>
            </a:r>
          </a:p>
          <a:p>
            <a:pPr algn="ctr"/>
            <a:r>
              <a:rPr lang="zh-TW" altLang="en-US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至</a:t>
            </a:r>
            <a:r>
              <a:rPr lang="en-US" altLang="zh-TW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</a:t>
            </a:r>
            <a:r>
              <a:rPr lang="zh-TW" altLang="en-US" sz="105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年）</a:t>
            </a:r>
          </a:p>
        </p:txBody>
      </p:sp>
    </p:spTree>
    <p:extLst>
      <p:ext uri="{BB962C8B-B14F-4D97-AF65-F5344CB8AC3E}">
        <p14:creationId xmlns:p14="http://schemas.microsoft.com/office/powerpoint/2010/main" xmlns="" val="181769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65215" y="4858766"/>
            <a:ext cx="8857576" cy="1739650"/>
            <a:chOff x="65215" y="4858766"/>
            <a:chExt cx="8857576" cy="1739650"/>
          </a:xfrm>
        </p:grpSpPr>
        <p:sp>
          <p:nvSpPr>
            <p:cNvPr id="18" name="圓角矩形 17"/>
            <p:cNvSpPr/>
            <p:nvPr/>
          </p:nvSpPr>
          <p:spPr>
            <a:xfrm>
              <a:off x="149460" y="5394736"/>
              <a:ext cx="8773331" cy="1203680"/>
            </a:xfrm>
            <a:prstGeom prst="round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285750" indent="-285750" algn="just">
                <a:spcAft>
                  <a:spcPts val="600"/>
                </a:spcAft>
                <a:buFont typeface="Wingdings" panose="05000000000000000000" pitchFamily="2" charset="2"/>
                <a:buChar char="Ø"/>
              </a:pP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獲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Lonely </a:t>
              </a:r>
              <a:r>
                <a:rPr lang="en-US" altLang="zh-TW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Planet</a:t>
              </a:r>
              <a:r>
                <a:rPr lang="zh-TW" altLang="en-US" sz="16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票選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為全球十大最佳旅遊國度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285750" indent="-285750" algn="just">
                <a:buFont typeface="Wingdings" panose="05000000000000000000" pitchFamily="2" charset="2"/>
                <a:buChar char="Ø"/>
              </a:pP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年來臺旅客人數達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1,044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萬人次，較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2007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年（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371.6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萬人次）成長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181%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，創歷史新高；預估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2015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年觀光外匯收入為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4,450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億元，較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2007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年（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1,712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億元）成長 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160% 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；</a:t>
              </a:r>
              <a:r>
                <a:rPr lang="en-US" altLang="zh-TW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2014</a:t>
              </a:r>
              <a:r>
                <a:rPr lang="zh-TW" altLang="en-US" sz="16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年來臺旅客居全球成長第二，僅次日本</a:t>
              </a:r>
              <a:endPara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grpSp>
          <p:nvGrpSpPr>
            <p:cNvPr id="2" name="群組 1"/>
            <p:cNvGrpSpPr/>
            <p:nvPr/>
          </p:nvGrpSpPr>
          <p:grpSpPr>
            <a:xfrm>
              <a:off x="65215" y="4858766"/>
              <a:ext cx="2392324" cy="629719"/>
              <a:chOff x="180755" y="2253872"/>
              <a:chExt cx="2235949" cy="521383"/>
            </a:xfrm>
          </p:grpSpPr>
          <p:sp>
            <p:nvSpPr>
              <p:cNvPr id="19" name="＞形箭號 18"/>
              <p:cNvSpPr/>
              <p:nvPr/>
            </p:nvSpPr>
            <p:spPr bwMode="auto">
              <a:xfrm>
                <a:off x="180755" y="2253872"/>
                <a:ext cx="1952327" cy="430912"/>
              </a:xfrm>
              <a:prstGeom prst="chevron">
                <a:avLst>
                  <a:gd name="adj" fmla="val 35715"/>
                </a:avLst>
              </a:prstGeom>
              <a:solidFill>
                <a:schemeClr val="accent1"/>
              </a:solidFill>
              <a:ln w="38100" cap="flat" cmpd="sng" algn="ctr">
                <a:solidFill>
                  <a:sysClr val="window" lastClr="FFFFFF"/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  <p:txBody>
              <a:bodyPr lIns="0" rIns="0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TW" altLang="en-US" kern="0">
                  <a:ea typeface="微軟正黑體" panose="020B0604030504040204" pitchFamily="34" charset="-120"/>
                </a:endParaRPr>
              </a:p>
            </p:txBody>
          </p:sp>
          <p:sp>
            <p:nvSpPr>
              <p:cNvPr id="20" name="圓角矩形 19"/>
              <p:cNvSpPr/>
              <p:nvPr/>
            </p:nvSpPr>
            <p:spPr bwMode="auto">
              <a:xfrm>
                <a:off x="537735" y="2380138"/>
                <a:ext cx="1878969" cy="395117"/>
              </a:xfrm>
              <a:prstGeom prst="roundRect">
                <a:avLst/>
              </a:prstGeom>
              <a:ln w="19050"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lIns="0" tIns="0" rIns="0" bIns="0" anchor="ctr"/>
              <a:lstStyle/>
              <a:p>
                <a:pPr algn="ctr"/>
                <a:r>
                  <a:rPr lang="zh-TW" altLang="en-US" sz="2400" b="1" dirty="0">
                    <a:latin typeface="標楷體" panose="03000509000000000000" pitchFamily="65" charset="-120"/>
                    <a:ea typeface="標楷體" panose="03000509000000000000" pitchFamily="65" charset="-120"/>
                  </a:rPr>
                  <a:t>觀光升級</a:t>
                </a:r>
              </a:p>
            </p:txBody>
          </p:sp>
        </p:grpSp>
      </p:grpSp>
      <p:sp>
        <p:nvSpPr>
          <p:cNvPr id="34" name="Rectangle 2"/>
          <p:cNvSpPr txBox="1">
            <a:spLocks/>
          </p:cNvSpPr>
          <p:nvPr/>
        </p:nvSpPr>
        <p:spPr bwMode="auto">
          <a:xfrm>
            <a:off x="96510" y="0"/>
            <a:ext cx="8360228" cy="640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defPPr>
              <a:defRPr lang="zh-TW"/>
            </a:defPPr>
            <a:lvl1pPr marL="360000" algn="ctr">
              <a:lnSpc>
                <a:spcPct val="90000"/>
              </a:lnSpc>
              <a:spcBef>
                <a:spcPct val="0"/>
              </a:spcBef>
              <a:tabLst>
                <a:tab pos="2144713" algn="l"/>
              </a:tabLst>
              <a:defRPr kumimoji="1" sz="3200" b="1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defRPr>
            </a:lvl1pPr>
            <a:lvl2pPr marL="742950" indent="-285750" eaLnBrk="0" hangingPunct="0">
              <a:defRPr kumimoji="1"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Calibri" pitchFamily="34" charset="0"/>
                <a:ea typeface="新細明體" pitchFamily="18" charset="-120"/>
              </a:defRPr>
            </a:lvl9pPr>
          </a:lstStyle>
          <a:p>
            <a:r>
              <a:rPr lang="zh-TW" altLang="en-US" dirty="0" smtClean="0">
                <a:solidFill>
                  <a:prstClr val="black"/>
                </a:solidFill>
              </a:rPr>
              <a:t> 五、</a:t>
            </a:r>
            <a:r>
              <a:rPr lang="zh-TW" altLang="en-US" dirty="0">
                <a:solidFill>
                  <a:prstClr val="black"/>
                </a:solidFill>
              </a:rPr>
              <a:t>強化友善</a:t>
            </a:r>
            <a:r>
              <a:rPr lang="zh-TW" altLang="en-US" dirty="0" smtClean="0">
                <a:solidFill>
                  <a:prstClr val="black"/>
                </a:solidFill>
              </a:rPr>
              <a:t>國際－施政績效</a:t>
            </a:r>
            <a:endParaRPr lang="zh-TW" altLang="en-US" dirty="0">
              <a:solidFill>
                <a:prstClr val="black"/>
              </a:solidFill>
            </a:endParaRPr>
          </a:p>
        </p:txBody>
      </p:sp>
      <p:sp>
        <p:nvSpPr>
          <p:cNvPr id="10" name="圓角矩形 9"/>
          <p:cNvSpPr/>
          <p:nvPr/>
        </p:nvSpPr>
        <p:spPr>
          <a:xfrm>
            <a:off x="149460" y="927424"/>
            <a:ext cx="8773331" cy="138639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我國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免（落地）簽或電子簽國家（地區），從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2007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年的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54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個，迄今已擴增至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164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600"/>
              </a:spcBef>
              <a:buFont typeface="Wingdings" panose="05000000000000000000" pitchFamily="2" charset="2"/>
              <a:buChar char="Ø"/>
            </a:pPr>
            <a:r>
              <a:rPr lang="zh-TW" alt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根據 </a:t>
            </a:r>
            <a:r>
              <a:rPr lang="en-US" altLang="zh-TW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Henley&amp;Partners</a:t>
            </a:r>
            <a:r>
              <a:rPr lang="zh-TW" altLang="en-US" sz="16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公布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護照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好用度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排名，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臺灣護照好用度評比位居全球第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 algn="just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年我國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與日本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簽署臺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日漁業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協議，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2015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與菲律賓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簽署臺菲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漁業事務執法合作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協定，解決臺日、臺菲約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40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年的漁業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糾紛</a:t>
            </a:r>
            <a:endParaRPr lang="en-US" altLang="zh-TW" sz="1600" dirty="0" smtClean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149460" y="2936553"/>
            <a:ext cx="8773331" cy="182843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2009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起連續七年獲邀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參加世界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衛生大會（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WHA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）；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月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以「特邀貴賓」身分出席睽違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42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年之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ICAO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大會</a:t>
            </a:r>
            <a:endParaRPr lang="en-US" altLang="zh-TW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2013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年簽署臺紐經濟合作協定（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ANZTEC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）及臺星經濟夥伴協定（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ASTEP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），生效週年雙方貿易額分別較上年同期成長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4.2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及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5.1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2008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年以來，與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日本簽訂 「臺日投資協議」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28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項協議，占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多年來雙方所簽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61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項協議的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45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。其中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臺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日投資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協議於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2012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生效，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2014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年日本來臺投資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金額為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5.48 </a:t>
            </a:r>
            <a:r>
              <a:rPr lang="zh-TW" altLang="en-US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億美元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，較 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2011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年（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4.45 </a:t>
            </a:r>
            <a:r>
              <a:rPr lang="zh-TW" altLang="en-US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億）成長 </a:t>
            </a:r>
            <a:r>
              <a:rPr lang="en-US" altLang="zh-TW" sz="16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23</a:t>
            </a:r>
            <a:r>
              <a:rPr lang="en-US" altLang="zh-TW" sz="16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%</a:t>
            </a:r>
            <a:endParaRPr lang="zh-TW" altLang="en-US" sz="1600" dirty="0"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28458" y="2388545"/>
            <a:ext cx="2439433" cy="615912"/>
            <a:chOff x="180755" y="2164682"/>
            <a:chExt cx="1952327" cy="484307"/>
          </a:xfrm>
        </p:grpSpPr>
        <p:sp>
          <p:nvSpPr>
            <p:cNvPr id="13" name="＞形箭號 12"/>
            <p:cNvSpPr/>
            <p:nvPr/>
          </p:nvSpPr>
          <p:spPr bwMode="auto">
            <a:xfrm>
              <a:off x="180755" y="2164682"/>
              <a:ext cx="1952327" cy="430912"/>
            </a:xfrm>
            <a:prstGeom prst="chevron">
              <a:avLst>
                <a:gd name="adj" fmla="val 35715"/>
              </a:avLst>
            </a:prstGeom>
            <a:solidFill>
              <a:schemeClr val="accent1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>
                <a:ea typeface="微軟正黑體" panose="020B0604030504040204" pitchFamily="34" charset="-120"/>
              </a:endParaRPr>
            </a:p>
          </p:txBody>
        </p:sp>
        <p:sp>
          <p:nvSpPr>
            <p:cNvPr id="14" name="圓角矩形 13"/>
            <p:cNvSpPr/>
            <p:nvPr/>
          </p:nvSpPr>
          <p:spPr bwMode="auto">
            <a:xfrm>
              <a:off x="318468" y="2253872"/>
              <a:ext cx="1814614" cy="395117"/>
            </a:xfrm>
            <a:prstGeom prst="roundRect">
              <a:avLst/>
            </a:prstGeom>
            <a:ln w="1905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區域合作</a:t>
              </a:r>
              <a:endPara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15" name="群組 14"/>
          <p:cNvGrpSpPr/>
          <p:nvPr/>
        </p:nvGrpSpPr>
        <p:grpSpPr>
          <a:xfrm>
            <a:off x="0" y="497045"/>
            <a:ext cx="2323468" cy="484307"/>
            <a:chOff x="180755" y="2164682"/>
            <a:chExt cx="2171594" cy="484307"/>
          </a:xfrm>
        </p:grpSpPr>
        <p:sp>
          <p:nvSpPr>
            <p:cNvPr id="16" name="＞形箭號 15"/>
            <p:cNvSpPr/>
            <p:nvPr/>
          </p:nvSpPr>
          <p:spPr bwMode="auto">
            <a:xfrm>
              <a:off x="180755" y="2164682"/>
              <a:ext cx="1952327" cy="430912"/>
            </a:xfrm>
            <a:prstGeom prst="chevron">
              <a:avLst>
                <a:gd name="adj" fmla="val 35715"/>
              </a:avLst>
            </a:prstGeom>
            <a:solidFill>
              <a:schemeClr val="accent1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lIns="0" r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TW" altLang="en-US" kern="0">
                <a:ea typeface="微軟正黑體" panose="020B0604030504040204" pitchFamily="34" charset="-120"/>
              </a:endParaRPr>
            </a:p>
          </p:txBody>
        </p:sp>
        <p:sp>
          <p:nvSpPr>
            <p:cNvPr id="21" name="圓角矩形 20"/>
            <p:cNvSpPr/>
            <p:nvPr/>
          </p:nvSpPr>
          <p:spPr bwMode="auto">
            <a:xfrm>
              <a:off x="537735" y="2253872"/>
              <a:ext cx="1814614" cy="395117"/>
            </a:xfrm>
            <a:prstGeom prst="roundRect">
              <a:avLst/>
            </a:prstGeom>
            <a:ln w="19050"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活路外交</a:t>
              </a:r>
              <a:endParaRPr lang="zh-TW" altLang="en-US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27532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0" y="2272400"/>
            <a:ext cx="9016679" cy="1682791"/>
            <a:chOff x="127320" y="2333961"/>
            <a:chExt cx="9016679" cy="1682791"/>
          </a:xfrm>
        </p:grpSpPr>
        <p:sp>
          <p:nvSpPr>
            <p:cNvPr id="4" name="流程圖: 結束點 3"/>
            <p:cNvSpPr/>
            <p:nvPr/>
          </p:nvSpPr>
          <p:spPr>
            <a:xfrm>
              <a:off x="358814" y="2333961"/>
              <a:ext cx="8785185" cy="1682791"/>
            </a:xfrm>
            <a:prstGeom prst="flowChartTerminator">
              <a:avLst/>
            </a:prstGeom>
            <a:ln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sz="48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  <p:sp>
          <p:nvSpPr>
            <p:cNvPr id="3" name="文字方塊 2"/>
            <p:cNvSpPr txBox="1"/>
            <p:nvPr/>
          </p:nvSpPr>
          <p:spPr>
            <a:xfrm>
              <a:off x="127320" y="2759856"/>
              <a:ext cx="8912506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40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肆、結語：策勵未來</a:t>
              </a:r>
              <a:endParaRPr lang="zh-TW" altLang="en-US" sz="40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375935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群組 3"/>
          <p:cNvGrpSpPr/>
          <p:nvPr/>
        </p:nvGrpSpPr>
        <p:grpSpPr>
          <a:xfrm>
            <a:off x="397782" y="3795781"/>
            <a:ext cx="8332562" cy="2092881"/>
            <a:chOff x="397782" y="2828960"/>
            <a:chExt cx="8332562" cy="2092881"/>
          </a:xfrm>
        </p:grpSpPr>
        <p:sp>
          <p:nvSpPr>
            <p:cNvPr id="7" name="AutoShape 5"/>
            <p:cNvSpPr>
              <a:spLocks noChangeArrowheads="1"/>
            </p:cNvSpPr>
            <p:nvPr/>
          </p:nvSpPr>
          <p:spPr bwMode="gray">
            <a:xfrm>
              <a:off x="397782" y="3153674"/>
              <a:ext cx="1590696" cy="947771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gray">
            <a:xfrm>
              <a:off x="496083" y="3245394"/>
              <a:ext cx="795348" cy="473886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0066CC">
                    <a:gamma/>
                    <a:tint val="54510"/>
                    <a:invGamma/>
                  </a:srgbClr>
                </a:gs>
                <a:gs pos="50000">
                  <a:srgbClr val="0066CC">
                    <a:alpha val="0"/>
                  </a:srgbClr>
                </a:gs>
                <a:gs pos="100000">
                  <a:srgbClr val="0066CC">
                    <a:gamma/>
                    <a:tint val="54510"/>
                    <a:invGamma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9" name="Text Box 7"/>
            <p:cNvSpPr txBox="1">
              <a:spLocks noChangeArrowheads="1"/>
            </p:cNvSpPr>
            <p:nvPr/>
          </p:nvSpPr>
          <p:spPr bwMode="gray">
            <a:xfrm>
              <a:off x="551937" y="3382974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公義社會</a:t>
              </a:r>
              <a:endPara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6" name="Text Box 18"/>
            <p:cNvSpPr txBox="1">
              <a:spLocks noChangeArrowheads="1"/>
            </p:cNvSpPr>
            <p:nvPr/>
          </p:nvSpPr>
          <p:spPr bwMode="gray">
            <a:xfrm>
              <a:off x="1992016" y="2828960"/>
              <a:ext cx="6738328" cy="209288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180975" indent="-180975" algn="just" eaLnBrk="0" hangingPunct="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近年我國所得差距倍數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縮小，實質經常性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薪資小幅回升，房價</a:t>
              </a:r>
              <a:r>
                <a:rPr lang="zh-TW" altLang="en-US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已呈現反轉趨勢，惟與民眾力求分配公平之感受仍有落差</a:t>
              </a:r>
              <a:endPara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180975" indent="-180975" algn="just" eaLnBrk="0" hangingPunct="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為落實公義社會，政府除應積極提振經濟動能，帶動薪資持續成長外，更應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持續調整稅制、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擴大弱勢照顧、推動年金制度改革等相關政策</a:t>
              </a:r>
              <a:endParaRPr lang="en-US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5" name="群組 4"/>
          <p:cNvGrpSpPr/>
          <p:nvPr/>
        </p:nvGrpSpPr>
        <p:grpSpPr>
          <a:xfrm>
            <a:off x="273631" y="1016995"/>
            <a:ext cx="8456713" cy="2400657"/>
            <a:chOff x="401320" y="745860"/>
            <a:chExt cx="8456713" cy="2400657"/>
          </a:xfrm>
        </p:grpSpPr>
        <p:sp>
          <p:nvSpPr>
            <p:cNvPr id="27" name="AutoShape 5"/>
            <p:cNvSpPr>
              <a:spLocks noChangeArrowheads="1"/>
            </p:cNvSpPr>
            <p:nvPr/>
          </p:nvSpPr>
          <p:spPr bwMode="gray">
            <a:xfrm>
              <a:off x="401320" y="1212140"/>
              <a:ext cx="1590696" cy="891901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gray">
            <a:xfrm>
              <a:off x="499621" y="1293121"/>
              <a:ext cx="795348" cy="473886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rgbClr val="8FE2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" name="Text Box 7"/>
            <p:cNvSpPr txBox="1">
              <a:spLocks noChangeArrowheads="1"/>
            </p:cNvSpPr>
            <p:nvPr/>
          </p:nvSpPr>
          <p:spPr bwMode="gray">
            <a:xfrm>
              <a:off x="552786" y="1461356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活力經濟</a:t>
              </a:r>
              <a:endPara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37" name="Text Box 18"/>
            <p:cNvSpPr txBox="1">
              <a:spLocks noChangeArrowheads="1"/>
            </p:cNvSpPr>
            <p:nvPr/>
          </p:nvSpPr>
          <p:spPr bwMode="gray">
            <a:xfrm>
              <a:off x="1992017" y="745860"/>
              <a:ext cx="6866016" cy="24006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180975" indent="-180975" algn="just" eaLnBrk="0" hangingPunct="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目</a:t>
              </a:r>
              <a:r>
                <a:rPr lang="zh-TW" alt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前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全球經濟復甦力道持續疲弱，仍潛存若干下行風險，國內出口及投資動能的提振刻不容緩，需整備因應短期國際不景氣衝擊的能量，並兼顧國內經濟結構的調整</a:t>
              </a:r>
              <a:endParaRPr lang="en-US" altLang="zh-TW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80975" indent="-180975" algn="just" eaLnBrk="0" hangingPunct="0">
                <a:spcBef>
                  <a:spcPts val="12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持續</a:t>
              </a:r>
              <a:r>
                <a:rPr lang="zh-TW" alt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推動「創新驅動」的新經濟模式，打造臺灣為「區域創新創業中心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」，以帶動</a:t>
              </a:r>
              <a:r>
                <a:rPr lang="zh-TW" alt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產業結構升級轉型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；推動「</a:t>
              </a:r>
              <a:r>
                <a:rPr lang="zh-TW" alt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系統化商品與服務」雙驅動的出口新模式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，以創造</a:t>
              </a:r>
              <a:r>
                <a:rPr lang="zh-TW" altLang="en-US" sz="2000" dirty="0">
                  <a:solidFill>
                    <a:srgbClr val="000000"/>
                  </a:solidFill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經濟成長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新動力</a:t>
              </a:r>
              <a:endParaRPr lang="en-US" altLang="zh-TW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0706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11907" y="2948925"/>
            <a:ext cx="8445772" cy="1708160"/>
            <a:chOff x="397782" y="1040884"/>
            <a:chExt cx="8445772" cy="1708160"/>
          </a:xfrm>
        </p:grpSpPr>
        <p:sp>
          <p:nvSpPr>
            <p:cNvPr id="17" name="AutoShape 15"/>
            <p:cNvSpPr>
              <a:spLocks noChangeArrowheads="1"/>
            </p:cNvSpPr>
            <p:nvPr/>
          </p:nvSpPr>
          <p:spPr bwMode="gray">
            <a:xfrm>
              <a:off x="397782" y="1351665"/>
              <a:ext cx="1590696" cy="947771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gray">
            <a:xfrm>
              <a:off x="496083" y="1426709"/>
              <a:ext cx="795348" cy="473886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EC941E">
                    <a:gamma/>
                    <a:tint val="48627"/>
                    <a:invGamma/>
                  </a:srgbClr>
                </a:gs>
                <a:gs pos="100000">
                  <a:srgbClr val="EC941E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" name="Text Box 17"/>
            <p:cNvSpPr txBox="1">
              <a:spLocks noChangeArrowheads="1"/>
            </p:cNvSpPr>
            <p:nvPr/>
          </p:nvSpPr>
          <p:spPr bwMode="gray">
            <a:xfrm>
              <a:off x="531829" y="1549002"/>
              <a:ext cx="1416434" cy="461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和平兩岸</a:t>
              </a:r>
              <a:endPara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0" name="Text Box 18"/>
            <p:cNvSpPr txBox="1">
              <a:spLocks noChangeArrowheads="1"/>
            </p:cNvSpPr>
            <p:nvPr/>
          </p:nvSpPr>
          <p:spPr bwMode="gray">
            <a:xfrm>
              <a:off x="2017225" y="1040884"/>
              <a:ext cx="6826329" cy="17081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177800" indent="-177800" algn="just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zh-TW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兩</a:t>
              </a:r>
              <a:r>
                <a:rPr lang="zh-TW" altLang="zh-TW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岸制度化協商與交流互動已獲具體成果，未來在兼顧國家整體利益，應賡續深化兩岸制度化協商與交流</a:t>
              </a:r>
              <a:r>
                <a:rPr lang="zh-TW" altLang="zh-TW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互動，擴大</a:t>
              </a:r>
              <a:r>
                <a:rPr lang="zh-TW" altLang="zh-TW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社會多元參與</a:t>
              </a:r>
              <a:r>
                <a:rPr lang="zh-TW" altLang="zh-TW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，</a:t>
              </a:r>
              <a:r>
                <a:rPr lang="zh-TW" altLang="en-US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以</a:t>
              </a:r>
              <a:r>
                <a:rPr lang="zh-TW" altLang="zh-TW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促進</a:t>
              </a:r>
              <a:r>
                <a:rPr lang="zh-TW" altLang="zh-TW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兩岸關係和平穩定發展</a:t>
              </a:r>
            </a:p>
            <a:p>
              <a:pPr marL="177800" indent="-177800" algn="just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>
                  <a:latin typeface="標楷體" panose="03000509000000000000" pitchFamily="65" charset="-120"/>
                  <a:ea typeface="標楷體" panose="03000509000000000000" pitchFamily="65" charset="-120"/>
                </a:rPr>
                <a:t>為維持區域和平穩定，</a:t>
              </a:r>
              <a:r>
                <a:rPr lang="zh-TW" altLang="en-US" sz="2000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政府應持續貫徹國艦國造政策，提升造艦能力及國防戰力</a:t>
              </a:r>
              <a:endParaRPr lang="zh-TW" altLang="zh-TW" sz="2000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grpSp>
        <p:nvGrpSpPr>
          <p:cNvPr id="4" name="群組 3"/>
          <p:cNvGrpSpPr/>
          <p:nvPr/>
        </p:nvGrpSpPr>
        <p:grpSpPr>
          <a:xfrm>
            <a:off x="411907" y="4681731"/>
            <a:ext cx="8445772" cy="2015936"/>
            <a:chOff x="401320" y="3064340"/>
            <a:chExt cx="8445772" cy="2015936"/>
          </a:xfrm>
        </p:grpSpPr>
        <p:sp>
          <p:nvSpPr>
            <p:cNvPr id="22" name="AutoShape 15"/>
            <p:cNvSpPr>
              <a:spLocks noChangeArrowheads="1"/>
            </p:cNvSpPr>
            <p:nvPr/>
          </p:nvSpPr>
          <p:spPr bwMode="gray">
            <a:xfrm>
              <a:off x="401320" y="3674298"/>
              <a:ext cx="1590696" cy="831054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gray">
            <a:xfrm>
              <a:off x="496083" y="3745886"/>
              <a:ext cx="795348" cy="546628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" name="Text Box 17"/>
            <p:cNvSpPr txBox="1">
              <a:spLocks noChangeArrowheads="1"/>
            </p:cNvSpPr>
            <p:nvPr/>
          </p:nvSpPr>
          <p:spPr bwMode="gray">
            <a:xfrm>
              <a:off x="531829" y="3866122"/>
              <a:ext cx="1415772" cy="4616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友善國際</a:t>
              </a:r>
              <a:endPara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5" name="Text Box 18"/>
            <p:cNvSpPr txBox="1">
              <a:spLocks noChangeArrowheads="1"/>
            </p:cNvSpPr>
            <p:nvPr/>
          </p:nvSpPr>
          <p:spPr bwMode="gray">
            <a:xfrm>
              <a:off x="2027858" y="3064340"/>
              <a:ext cx="6819234" cy="20159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180975" indent="-180975" algn="just" eaLnBrk="0" hangingPunct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政府近年來以務實方式參與國際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組織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，已提高臺灣的國際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能見度，惟礙於政治上的困難，在參與區域經濟整合上仍待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努力</a:t>
              </a:r>
              <a:endParaRPr lang="en-US" altLang="zh-TW" sz="2000" dirty="0" smtClean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  <a:p>
              <a:pPr marL="180975" indent="-180975" algn="just" eaLnBrk="0" hangingPunct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國際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區域經濟整合近來出現突破性進展，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如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「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跨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太平洋夥伴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協定」（</a:t>
              </a:r>
              <a:r>
                <a:rPr lang="en-US" altLang="zh-TW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TPP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）可望於 </a:t>
              </a:r>
              <a:r>
                <a:rPr lang="en-US" altLang="zh-TW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2018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 年生效。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政府必須展現自由化的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決心，積極參與區域</a:t>
              </a:r>
              <a:r>
                <a:rPr lang="zh-TW" altLang="en-US" sz="2000" dirty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經濟</a:t>
              </a:r>
              <a:r>
                <a:rPr lang="zh-TW" altLang="en-US" sz="2000" dirty="0" smtClean="0">
                  <a:latin typeface="Times New Roman" panose="02020603050405020304" pitchFamily="18" charset="0"/>
                  <a:ea typeface="標楷體" panose="03000509000000000000" pitchFamily="65" charset="-120"/>
                  <a:cs typeface="Times New Roman" panose="02020603050405020304" pitchFamily="18" charset="0"/>
                </a:rPr>
                <a:t>整合</a:t>
              </a:r>
              <a:endParaRPr lang="zh-TW" altLang="en-US" sz="2000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群組 12"/>
          <p:cNvGrpSpPr/>
          <p:nvPr/>
        </p:nvGrpSpPr>
        <p:grpSpPr>
          <a:xfrm>
            <a:off x="411907" y="668542"/>
            <a:ext cx="8395189" cy="2323713"/>
            <a:chOff x="397782" y="4773124"/>
            <a:chExt cx="8395189" cy="2323713"/>
          </a:xfrm>
        </p:grpSpPr>
        <p:sp>
          <p:nvSpPr>
            <p:cNvPr id="14" name="AutoShape 10"/>
            <p:cNvSpPr>
              <a:spLocks noChangeArrowheads="1"/>
            </p:cNvSpPr>
            <p:nvPr/>
          </p:nvSpPr>
          <p:spPr bwMode="gray">
            <a:xfrm>
              <a:off x="397782" y="4994352"/>
              <a:ext cx="1590696" cy="947771"/>
            </a:xfrm>
            <a:prstGeom prst="roundRect">
              <a:avLst>
                <a:gd name="adj" fmla="val 11921"/>
              </a:avLst>
            </a:prstGeom>
            <a:ln>
              <a:headEnd/>
              <a:tailEnd/>
            </a:ln>
            <a:extLst/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gray">
            <a:xfrm>
              <a:off x="496083" y="5099968"/>
              <a:ext cx="795348" cy="473886"/>
            </a:xfrm>
            <a:custGeom>
              <a:avLst/>
              <a:gdLst>
                <a:gd name="T0" fmla="*/ 118 w 596"/>
                <a:gd name="T1" fmla="*/ 0 h 598"/>
                <a:gd name="T2" fmla="*/ 0 w 596"/>
                <a:gd name="T3" fmla="*/ 118 h 598"/>
                <a:gd name="T4" fmla="*/ 0 w 596"/>
                <a:gd name="T5" fmla="*/ 589 h 598"/>
                <a:gd name="T6" fmla="*/ 161 w 596"/>
                <a:gd name="T7" fmla="*/ 174 h 598"/>
                <a:gd name="T8" fmla="*/ 589 w 596"/>
                <a:gd name="T9" fmla="*/ 0 h 598"/>
                <a:gd name="T10" fmla="*/ 118 w 596"/>
                <a:gd name="T11" fmla="*/ 0 h 5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6" h="598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lnTo>
                    <a:pt x="0" y="589"/>
                  </a:lnTo>
                  <a:cubicBezTo>
                    <a:pt x="27" y="598"/>
                    <a:pt x="12" y="309"/>
                    <a:pt x="161" y="174"/>
                  </a:cubicBezTo>
                  <a:cubicBezTo>
                    <a:pt x="310" y="39"/>
                    <a:pt x="596" y="29"/>
                    <a:pt x="589" y="0"/>
                  </a:cubicBezTo>
                  <a:lnTo>
                    <a:pt x="118" y="0"/>
                  </a:lnTo>
                  <a:close/>
                </a:path>
              </a:pathLst>
            </a:custGeom>
            <a:gradFill rotWithShape="1">
              <a:gsLst>
                <a:gs pos="0">
                  <a:srgbClr val="009999">
                    <a:gamma/>
                    <a:tint val="42353"/>
                    <a:invGamma/>
                  </a:srgbClr>
                </a:gs>
                <a:gs pos="100000">
                  <a:srgbClr val="009999">
                    <a:alpha val="0"/>
                  </a:srgbClr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0">
                  <a:solidFill>
                    <a:srgbClr val="00000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6" name="Text Box 12"/>
            <p:cNvSpPr txBox="1">
              <a:spLocks noChangeArrowheads="1"/>
            </p:cNvSpPr>
            <p:nvPr/>
          </p:nvSpPr>
          <p:spPr bwMode="gray">
            <a:xfrm>
              <a:off x="531829" y="5188909"/>
              <a:ext cx="1416434" cy="4613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zh-TW" altLang="en-US" sz="2400" b="1" dirty="0" smtClean="0">
                  <a:latin typeface="標楷體" panose="03000509000000000000" pitchFamily="65" charset="-120"/>
                  <a:ea typeface="標楷體" panose="03000509000000000000" pitchFamily="65" charset="-120"/>
                </a:rPr>
                <a:t>永續環境</a:t>
              </a:r>
              <a:endParaRPr lang="en-US" altLang="zh-TW" sz="2400" b="1" dirty="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1" name="Text Box 18"/>
            <p:cNvSpPr txBox="1">
              <a:spLocks noChangeArrowheads="1"/>
            </p:cNvSpPr>
            <p:nvPr/>
          </p:nvSpPr>
          <p:spPr bwMode="gray">
            <a:xfrm>
              <a:off x="1992017" y="4773124"/>
              <a:ext cx="6800954" cy="2323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marL="180975" indent="-180975" algn="just" eaLnBrk="0" hangingPunct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近年來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政府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積極推動溫室氣體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排放減量、節約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能源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與綠色能源應用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研發，惟面對全球氣候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變遷的嚴峻挑戰，政府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仍持續強化水患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治理、生態平衡及國土保育等相關</a:t>
              </a:r>
              <a:r>
                <a:rPr lang="zh-TW" altLang="en-US" sz="2000" dirty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措施以為</a:t>
              </a: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因應</a:t>
              </a:r>
              <a:endParaRPr lang="zh-TW" altLang="en-US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  <a:p>
              <a:pPr marL="180975" indent="-180975" algn="just" eaLnBrk="0" hangingPunct="0">
                <a:spcBef>
                  <a:spcPts val="600"/>
                </a:spcBef>
                <a:buFont typeface="Arial" panose="020B0604020202020204" pitchFamily="34" charset="0"/>
                <a:buChar char="•"/>
              </a:pPr>
              <a:r>
                <a:rPr lang="zh-TW" altLang="en-US" sz="2000" dirty="0" smtClean="0">
                  <a:solidFill>
                    <a:srgbClr val="00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為邁向低碳新紀元，政府應在達成巴黎協定目標的前提下，配合替代能源的發展，審慎選擇對臺灣最有利的能源組合</a:t>
              </a:r>
              <a:endParaRPr lang="zh-TW" altLang="en-US" sz="20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10216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2070100" y="2641600"/>
            <a:ext cx="4813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7200" b="1" dirty="0">
                <a:solidFill>
                  <a:srgbClr val="00206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簡報完畢</a:t>
            </a:r>
          </a:p>
        </p:txBody>
      </p:sp>
    </p:spTree>
    <p:extLst>
      <p:ext uri="{BB962C8B-B14F-4D97-AF65-F5344CB8AC3E}">
        <p14:creationId xmlns:p14="http://schemas.microsoft.com/office/powerpoint/2010/main" xmlns="" val="12687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__PART_0" val="eyIkaWQiOiIxIiwiQ3VsdHVyZUluZm9OYW1lIjoiemgtVFciLCJTdHlsZU5hbWUiOiJTdGFuZGFyZCIsIklzVGVtcGxhdGUiOmZhbHNlLCJWZXJzaW9uIjp7IiRpZCI6IjIiLCJWZXJzaW9uIjoiMy4wLjEiLCJPcmlnaW5hbEFzc2VtYmx5VmVyc2lvbiI6IjMuMDYuMDAuMDAiLCJFZGl0aW9uIjoiQmFzaWMiLCJJc1BsdXNFZGl0aW9uIjpmYWxzZX0sIkVmZmVjdCI6MCwiU3R5bGUiOnsiJGlkIjoiMyIsIlRpbWViYW5kU3R5bGUiOnsiJGlkIjoiNCIsIlNjYWxlTWFya2luZyI6MCwiU2hhcGUiOjAsIlNoYXBlU3R5bGUiOnsiJGlkIjoiNSIsIk1hcmdpbiI6eyIkaWQiOiI2IiwiVG9wIjowLCJMZWZ0IjoxMiwiUmlnaHQiOjEyLCJCb3R0b20iOjB9LCJQYWRkaW5nIjp7IiRpZCI6IjciLCJUb3AiOjUsIkxlZnQiOjAsIlJpZ2h0IjowLCJCb3R0b20iOjV9LCJCYWNrZ3JvdW5kIjp7IiRpZCI6IjgiLCJDb2xvciI6eyIkaWQiOiI5IiwiQSI6MjU1LCJSIjoyLCJHIjoxNzgsIkIiOjIzOH19LCJJc1Zpc2libGUiOnRydWUsIldpZHRoIjo4NTguMCwiSGVpZ2h0IjozMC4wLCJCb3JkZXJTdHlsZSI6eyIkaWQiOiIxMCIsIkxpbmVDb2xvciI6eyIkaWQiOiIxMSIsIiR0eXBlIjoiTkxSRS5Db21tb24uRG9tLlNvbGlkQ29sb3JCcnVzaCwgTkxSRS5Db21tb24iLCJDb2xvciI6eyIkaWQiOiIxMiIsIkEiOjI1NSwiUiI6MjU1LCJHIjowLCJCIjowfX0sIkxpbmVXZWlnaHQiOjAuMCwiTGluZVR5cGUiOjAsIlBhcmVudFN0eWxlIjpudWxsfSwiUGFyZW50U3R5bGUiOm51bGx9LCJSaWdodEVuZENhcHNTdHlsZSI6eyIkaWQiOiIxMyIsIkZvbnRTZXR0aW5ncyI6eyIkaWQiOiIxNCIsIkZvbnRTaXplIjoxOCwiRm9udE5hbWUiOiJDYWxpYnJpIiwiSXNCb2xkIjp0cnVlLCJJc0l0YWxpYyI6ZmFsc2UsIklzVW5kZXJsaW5lZCI6ZmFsc2UsIlBhcmVudFN0eWxlIjpudWxsfSwiQXV0b1NpemUiOjAsIkZvcmVncm91bmQiOnsiJGlkIjoiMTUiLCJDb2xvciI6eyIkaWQiOiIxNiIsIkEiOjI1NSwiUiI6MTkyLCJHIjo4MCwiQiI6Nzd9fSwiTWF4V2lkdGgiOiJJbmZpbml0eSIsIk1heEhlaWdodCI6IkluZmluaXR5IiwiU21hcnRGb3JlZ3JvdW5kSXNBY3RpdmUiOmZhbHNlLCJIb3Jpem9udGFsQWxpZ25tZW50IjowLCJWZXJ0aWNhbEFsaWdubWVudCI6MCwiU21hcnRGb3JlZ3JvdW5kIjpudWxsLCJNYXJnaW4iOnsiJGlkIjoiMTciLCJUb3AiOjAsIkxlZnQiOjAsIlJpZ2h0IjoyNSwiQm90dG9tIjowfSwiUGFkZGluZyI6eyIkaWQiOiIxOCIsIlRvcCI6MCwiTGVmdCI6MCwiUmlnaHQiOjAsIkJvdHRvbSI6MH0sIkJhY2tncm91bmQiOnsiJGlkIjoiMTkiLCJDb2xvciI6eyIkaWQiOiIyMCIsIkEiOjg5LCJSIjowLCJHIjowLCJCIjowfX0sIklzVmlzaWJsZSI6dHJ1ZSwiV2lkdGgiOjAuMCwiSGVpZ2h0IjowLjAsIkJvcmRlclN0eWxlIjpudWxsLCJQYXJlbnRTdHlsZSI6bnVsbH0sIkxlZnRFbmRDYXBzU3R5bGUiOnsiJGlkIjoiMjEiLCJGb250U2V0dGluZ3MiOnsiJGlkIjoiMjIiLCJGb250U2l6ZSI6MTgsIkZvbnROYW1lIjoiQ2FsaWJyaSIsIklzQm9sZCI6dHJ1ZSwiSXNJdGFsaWMiOmZhbHNlLCJJc1VuZGVybGluZWQiOmZhbHNlLCJQYXJlbnRTdHlsZSI6bnVsbH0sIkF1dG9TaXplIjowLCJGb3JlZ3JvdW5kIjp7IiRpZCI6IjIzIiwiQ29sb3IiOnsiJGlkIjoiMjQiLCJBIjoyNTUsIlIiOjE5MiwiRyI6ODAsIkIiOjc3fX0sIk1heFdpZHRoIjoiSW5maW5pdHkiLCJNYXhIZWlnaHQiOiJJbmZpbml0eSIsIlNtYXJ0Rm9yZWdyb3VuZElzQWN0aXZlIjpmYWxzZSwiSG9yaXpvbnRhbEFsaWdubWVudCI6MCwiVmVydGljYWxBbGlnbm1lbnQiOjAsIlNtYXJ0Rm9yZWdyb3VuZCI6bnVsbCwiTWFyZ2luIjp7IiRpZCI6IjI1IiwiVG9wIjowLCJMZWZ0IjoyNSwiUmlnaHQiOjAsIkJvdHRvbSI6MH0sIlBhZGRpbmciOnsiJGlkIjoiMjYiLCJUb3AiOjAsIkxlZnQiOjAsIlJpZ2h0IjowLCJCb3R0b20iOjB9LCJCYWNrZ3JvdW5kIjp7IiRpZCI6IjI3IiwiQ29sb3IiOnsiJHJlZiI6IjIwIn19LCJJc1Zpc2libGUiOnRydWUsIldpZHRoIjowLjAsIkhlaWdodCI6MC4wLCJCb3JkZXJTdHlsZSI6bnVsbCwiUGFyZW50U3R5bGUiOm51bGx9LCJUb2RheVRleHRTdHlsZSI6eyIkaWQiOiIyOCIsIkZvbnRTZXR0aW5ncyI6eyIkaWQiOiIyOSIsIkZvbnRTaXplIjoxMiwiRm9udE5hbWUiOiJDYWxpYnJpIiwiSXNCb2xkIjpmYWxzZSwiSXNJdGFsaWMiOmZhbHNlLCJJc1VuZGVybGluZWQiOmZhbHNlLCJQYXJlbnRTdHlsZSI6bnVsbH0sIkF1dG9TaXplIjowLCJGb3JlZ3JvdW5kIjp7IiRpZCI6IjMwIiwiQ29sb3IiOnsiJGlkIjoiMzEiLCJBIjoyNTUsIlIiOjAsIkciOjAsIkIiOjB9fSwiTWF4V2lkdGgiOjIwMC4wLCJNYXhIZWlnaHQiOiJJbmZpbml0eSIsIlNtYXJ0Rm9yZWdyb3VuZElzQWN0aXZlIjpmYWxzZSwiSG9yaXpvbnRhbEFsaWdubWVudCI6MCwiVmVydGljYWxBbGlnbm1lbnQiOjAsIlNtYXJ0Rm9yZWdyb3VuZCI6bnVsbCwiTWFyZ2luIjp7IiRpZCI6IjMyIiwiVG9wIjowLCJMZWZ0IjowLCJSaWdodCI6MCwiQm90dG9tIjowfSwiUGFkZGluZyI6eyIkaWQiOiIzMyIsIlRvcCI6MCwiTGVmdCI6MCwiUmlnaHQiOjAsIkJvdHRvbSI6MH0sIkJhY2tncm91bmQiOnsiJGlkIjoiMzQiLCJDb2xvciI6eyIkcmVmIjoiMjAifX0sIklzVmlzaWJsZSI6dHJ1ZSwiV2lkdGgiOjAuMCwiSGVpZ2h0IjowLjAsIkJvcmRlclN0eWxlIjpudWxsLCJQYXJlbnRTdHlsZSI6bnVsbH0sIlRvZGF5TWFya2VyU3R5bGUiOnsiJGlkIjoiMzUiLCJNYXJnaW4iOnsiJGlkIjoiMzYiLCJUb3AiOjAsIkxlZnQiOjAsIlJpZ2h0IjowLCJCb3R0b20iOjB9LCJQYWRkaW5nIjp7IiRpZCI6IjM3IiwiVG9wIjowLCJMZWZ0IjowLCJSaWdodCI6MCwiQm90dG9tIjowfSwiQmFja2dyb3VuZCI6eyIkaWQiOiIzOCIsIkNvbG9yIjp7IiRpZCI6IjM5IiwiQSI6MjU1LCJSIjoyNTUsIkciOjAsIkIiOjB9fSwiSXNWaXNpYmxlIjp0cnVlLCJXaWR0aCI6MC4wLCJIZWlnaHQiOjAuMCwiQm9yZGVyU3R5bGUiOm51bGwsIlBhcmVudFN0eWxlIjpudWxsfSwiU2NhbGVTdHlsZSI6eyIkaWQiOiI0MCIsIlNob3dTZWdtZW50U2VwYXJhdG9ycyI6dHJ1ZSwiU2VnbWVudFNlcGFyYXRvck9wYWNpdHkiOjMwLCJGb250U2V0dGluZ3MiOnsiJGlkIjoiNDEiLCJGb250U2l6ZSI6MTIsIkZvbnROYW1lIjoiQ2FsaWJyaSIsIklzQm9sZCI6ZmFsc2UsIklzSXRhbGljIjpmYWxzZSwiSXNVbmRlcmxpbmVkIjpmYWxzZSwiUGFyZW50U3R5bGUiOm51bGx9LCJBdXRvU2l6ZSI6MCwiRm9yZWdyb3VuZCI6eyIkaWQiOiI0MiIsIkNvbG9yIjp7IiRpZCI6IjQzIiwiQSI6MjU1LCJSIjoyNTUsIkciOjI1NSwiQiI6MjU1fX0sIk1heFdpZHRoIjoyMDAuMCwiTWF4SGVpZ2h0IjoiSW5maW5pdHkiLCJTbWFydEZvcmVncm91bmRJc0FjdGl2ZSI6ZmFsc2UsIkhvcml6b250YWxBbGlnbm1lbnQiOjAsIlZlcnRpY2FsQWxpZ25tZW50IjoxLCJTbWFydEZvcmVncm91bmQiOm51bGwsIk1hcmdpbiI6eyIkaWQiOiI0NCIsIlRvcCI6MCwiTGVmdCI6NSwiUmlnaHQiOjAsIkJvdHRvbSI6MH0sIlBhZGRpbmciOnsiJGlkIjoiNDUiLCJUb3AiOjAsIkxlZnQiOjAsIlJpZ2h0IjowLCJCb3R0b20iOjB9LCJCYWNrZ3JvdW5kIjp7IiRpZCI6IjQ2IiwiQ29sb3IiOnsiJHJlZiI6IjIwIn19LCJJc1Zpc2libGUiOnRydWUsIldpZHRoIjowLjAsIkhlaWdodCI6MC4wLCJCb3JkZXJTdHlsZSI6bnVsbCwiUGFyZW50U3R5bGUiOm51bGx9LCJFbGFwc2VkVGltZUJhY2tncm91bmQiOnsiJGlkIjoiNDciLCJDb2xvciI6eyIkaWQiOiI0OCIsIkEiOjE5MSwiUiI6MjU1LCJHIjowLCJCIjowfX0sIkFwcGVuZFllYXJPblllYXJDaGFuZ2UiOnRydWUsIkVsYXBzZWRUaW1lRm9ybWF0IjoyLCJUb2RheU1hcmtlclBvc2l0aW9uIjozLCJRdWlja1Bvc2l0aW9uIjoxLCJBYnNvbHV0ZVBvc2l0aW9uIjoyNDAuMCwiTWFyZ2luIjp7IiRpZCI6IjQ5IiwiVG9wIjowLCJMZWZ0IjoxMCwiUmlnaHQiOjEwLCJCb3R0b20iOjB9LCJQYWRkaW5nIjp7IiRpZCI6IjUwIiwiVG9wIjowLCJMZWZ0IjowLCJSaWdodCI6MCwiQm90dG9tIjowfSwiQmFja2dyb3VuZCI6eyIkaWQiOiI1MSIsIkNvbG9yIjp7IiRpZCI6IjUyIiwiQSI6MjU1LCJSIjozMSwiRyI6NzMsIkIiOjEyNX19LCJJc1Zpc2libGUiOnRydWUsIldpZHRoIjowLjAsIkhlaWdodCI6MC4wLCJCb3JkZXJTdHlsZSI6bnVsbCwiUGFyZW50U3R5bGUiOm51bGx9LCJEZWZhdWx0TWlsZXN0b25lU3R5bGUiOnsiJGlkIjoiNTMiLCJTaGFwZSI6MiwiQ29ubmVjdG9yTWFyZ2luIjp7IiRpZCI6IjU0IiwiVG9wIjowLCJMZWZ0IjoyLCJSaWdodCI6MiwiQm90dG9tIjowfSwiQ29ubmVjdG9yU3R5bGUiOnsiJGlkIjoiNTUiLCJMaW5lQ29sb3IiOnsiJGlkIjoiNTYiLCIkdHlwZSI6Ik5MUkUuQ29tbW9uLkRvbS5Tb2xpZENvbG9yQnJ1c2gsIE5MUkUuQ29tbW9uIiwiQ29sb3IiOnsiJGlkIjoiNTciLCJBIjoyNTUsIlIiOjMxLCJHIjo3MywiQiI6MTI2fX0sIkxpbmVXZWlnaHQiOjEuMCwiTGluZVR5cGUiOjAsIlBhcmVudFN0eWxlIjpudWxsfSwiSXNCZWxvd1RpbWViYW5kIjpmYWxzZSwiSGlkZURhdGUiOmZhbHNlLCJTaGFwZVNpemUiOjEsIlNwYWNpbmciOjEuMCwiUGFkZGluZyI6eyIkaWQiOiI1OCIsIlRvcCI6NywiTGVmdCI6MywiUmlnaHQiOjAsIkJvdHRvbSI6Mn0sIlNoYXBlU3R5bGUiOnsiJGlkIjoiNTkiLCJNYXJnaW4iOnsiJGlkIjoiNjAiLCJUb3AiOjAsIkxlZnQiOjAsIlJpZ2h0IjowLCJCb3R0b20iOjB9LCJQYWRkaW5nIjp7IiRpZCI6IjYxIiwiVG9wIjowLCJMZWZ0IjowLCJSaWdodCI6MCwiQm90dG9tIjowfSwiQmFja2dyb3VuZCI6bnVsbCwiSXNWaXNpYmxlIjp0cnVlLCJXaWR0aCI6MTguMCwiSGVpZ2h0IjoyMC4wLCJCb3JkZXJTdHlsZSI6eyIkaWQiOiI2MiIsIkxpbmVDb2xvciI6eyIkaWQiOiI2MyIsIiR0eXBlIjoiTkxSRS5Db21tb24uRG9tLlNvbGlkQ29sb3JCcnVzaCwgTkxSRS5Db21tb24iLCJDb2xvciI6eyIkaWQiOiI2NCIsIkEiOjI1NSwiUiI6MjU1LCJHIjowLCJCIjowfX0sIkxpbmVXZWlnaHQiOjAuMCwiTGluZVR5cGUiOjAsIlBhcmVudFN0eWxlIjpudWxsfSwiUGFyZW50U3R5bGUiOm51bGx9LCJUaXRsZVN0eWxlIjp7IiRpZCI6IjY1IiwiRm9udFNldHRpbmdzIjp7IiRpZCI6IjY2IiwiRm9udFNpemUiOjExLCJGb250TmFtZSI6IkNhbGlicmkiLCJJc0JvbGQiOnRydWUsIklzSXRhbGljIjpmYWxzZSwiSXNVbmRlcmxpbmVkIjpmYWxzZSwiUGFyZW50U3R5bGUiOm51bGx9LCJBdXRvU2l6ZSI6MCwiRm9yZWdyb3VuZCI6eyIkaWQiOiI2NyIsIkNvbG9yIjp7IiRpZCI6IjY4IiwiQSI6MjU1LCJSIjowLCJHIjowLCJCIjowfX0sIk1heFdpZHRoIjoyMDAuMCwiTWF4SGVpZ2h0IjoiSW5maW5pdHkiLCJTbWFydEZvcmVncm91bmRJc0FjdGl2ZSI6ZmFsc2UsIkhvcml6b250YWxBbGlnbm1lbnQiOjAsIlZlcnRpY2FsQWxpZ25tZW50IjowLCJTbWFydEZvcmVncm91bmQiOm51bGwsIk1hcmdpbiI6eyIkaWQiOiI2OSIsIlRvcCI6MCwiTGVmdCI6MCwiUmlnaHQiOjAsIkJvdHRvbSI6MH0sIlBhZGRpbmciOnsiJGlkIjoiNzAiLCJUb3AiOjAsIkxlZnQiOjAsIlJpZ2h0IjowLCJCb3R0b20iOjB9LCJCYWNrZ3JvdW5kIjp7IiRpZCI6IjcxIiwiQ29sb3IiOnsiJHJlZiI6IjIwIn19LCJJc1Zpc2libGUiOnRydWUsIldpZHRoIjowLjAsIkhlaWdodCI6MC4wLCJCb3JkZXJTdHlsZSI6bnVsbCwiUGFyZW50U3R5bGUiOm51bGx9LCJEYXRlU3R5bGUiOnsiJGlkIjoiNzIiLCJGb250U2V0dGluZ3MiOnsiJGlkIjoiNzMiLCJGb250U2l6ZSI6MTAsIkZvbnROYW1lIjoiQ2FsaWJyaSIsIklzQm9sZCI6ZmFsc2UsIklzSXRhbGljIjpmYWxzZSwiSXNVbmRlcmxpbmVkIjpmYWxzZSwiUGFyZW50U3R5bGUiOm51bGx9LCJBdXRvU2l6ZSI6MCwiRm9yZWdyb3VuZCI6eyIkaWQiOiI3NCIsIkNvbG9yIjp7IiRpZCI6Ijc1IiwiQSI6MjU1LCJSIjozMSwiRyI6NzMsIkIiOjEyNn19LCJNYXhXaWR0aCI6MjAwLjAsIk1heEhlaWdodCI6IkluZmluaXR5IiwiU21hcnRGb3JlZ3JvdW5kSXNBY3RpdmUiOmZhbHNlLCJIb3Jpem9udGFsQWxpZ25tZW50IjowLCJWZXJ0aWNhbEFsaWdubWVudCI6MCwiU21hcnRGb3JlZ3JvdW5kIjpudWxsLCJNYXJnaW4iOnsiJGlkIjoiNzYiLCJUb3AiOjAsIkxlZnQiOjAsIlJpZ2h0IjowLCJCb3R0b20iOjB9LCJQYWRkaW5nIjp7IiRpZCI6Ijc3IiwiVG9wIjowLCJMZWZ0IjowLCJSaWdodCI6MCwiQm90dG9tIjowfSwiQmFja2dyb3VuZCI6eyIkaWQiOiI3OCIsIkNvbG9yIjp7IiRyZWYiOiIyMCJ9fSwiSXNWaXNpYmxlIjp0cnVlLCJXaWR0aCI6MC4wLCJIZWlnaHQiOjAuMCwiQm9yZGVyU3R5bGUiOm51bGwsIlBhcmVudFN0eWxlIjpudWxsfSwiRGF0ZUZvcm1hdCI6eyIkaWQiOiI3OSIsIkZvcm1hdFN0cmluZyI6Ik0vZC95eXl5IiwiU2VwYXJhdG9yIjoiLyIsIlVzZUludGVybmF0aW9uYWxEYXRlRm9ybWF0IjpmYWxzZX0sIklzVmlzaWJsZSI6dHJ1ZSwiUGFyZW50U3R5bGUiOm51bGx9LCJEZWZhdWx0VGFza1N0eWxlIjp7IiRpZCI6IjgwIiwiU2hhcGUiOjAsIlNoYXBlVGhpY2tuZXNzIjoxLCJEdXJhdGlvbkZvcm1hdCI6MCwiSW5jbHVkZU5vbldvcmtpbmdEYXlzSW5EdXJhdGlvbiI6ZmFsc2UsIlBlcmNlbnRhZ2VDb21wbGV0ZVN0eWxlIjp7IiRpZCI6IjgxIiwiRm9udFNldHRpbmdzIjp7IiRpZCI6IjgyIiwiRm9udFNpemUiOjEwLCJGb250TmFtZSI6IkNhbGlicmkiLCJJc0JvbGQiOmZhbHNlLCJJc0l0YWxpYyI6ZmFsc2UsIklzVW5kZXJsaW5lZCI6ZmFsc2UsIlBhcmVudFN0eWxlIjpudWxsfSwiQXV0b1NpemUiOjAsIkZvcmVncm91bmQiOnsiJGlkIjoiODMiLCJDb2xvciI6eyIkaWQiOiI4NCIsIkEiOjI1NSwiUiI6MTkyLCJHIjo4MCwiQiI6Nzd9fSwiTWF4V2lkdGgiOjIwMC4wLCJNYXhIZWlnaHQiOiJJbmZpbml0eSIsIlNtYXJ0Rm9yZWdyb3VuZElzQWN0aXZlIjpmYWxzZSwiSG9yaXpvbnRhbEFsaWdubWVudCI6MCwiVmVydGljYWxBbGlnbm1lbnQiOjAsIlNtYXJ0Rm9yZWdyb3VuZCI6bnVsbCwiTWFyZ2luIjp7IiRpZCI6Ijg1IiwiVG9wIjowLCJMZWZ0IjowLCJSaWdodCI6MCwiQm90dG9tIjowfSwiUGFkZGluZyI6eyIkaWQiOiI4NiIsIlRvcCI6MCwiTGVmdCI6MCwiUmlnaHQiOjAsIkJvdHRvbSI6MH0sIkJhY2tncm91bmQiOnsiJGlkIjoiODciLCJDb2xvciI6eyIkcmVmIjoiMjAifX0sIklzVmlzaWJsZSI6dHJ1ZSwiV2lkdGgiOjAuMCwiSGVpZ2h0IjowLjAsIkJvcmRlclN0eWxlIjpudWxsLCJQYXJlbnRTdHlsZSI6bnVsbH0sIkR1cmF0aW9uU3R5bGUiOnsiJGlkIjoiODgiLCJGb250U2V0dGluZ3MiOnsiJGlkIjoiODkiLCJGb250U2l6ZSI6MTAsIkZvbnROYW1lIjoiQ2FsaWJyaSIsIklzQm9sZCI6ZmFsc2UsIklzSXRhbGljIjpmYWxzZSwiSXNVbmRlcmxpbmVkIjpmYWxzZSwiUGFyZW50U3R5bGUiOm51bGx9LCJBdXRvU2l6ZSI6MCwiRm9yZWdyb3VuZCI6eyIkaWQiOiI5MCIsIkNvbG9yIjp7IiRpZCI6IjkxIiwiQSI6MjU1LCJSIjoxOTIsIkciOjgwLCJCIjo3N319LCJNYXhXaWR0aCI6MjAwLjAsIk1heEhlaWdodCI6IkluZmluaXR5IiwiU21hcnRGb3JlZ3JvdW5kSXNBY3RpdmUiOmZhbHNlLCJIb3Jpem9udGFsQWxpZ25tZW50IjowLCJWZXJ0aWNhbEFsaWdubWVudCI6MCwiU21hcnRGb3JlZ3JvdW5kIjpudWxsLCJNYXJnaW4iOnsiJGlkIjoiOTIiLCJUb3AiOjAsIkxlZnQiOjAsIlJpZ2h0IjowLCJCb3R0b20iOjB9LCJQYWRkaW5nIjp7IiRpZCI6IjkzIiwiVG9wIjowLCJMZWZ0IjowLCJSaWdodCI6MCwiQm90dG9tIjowfSwiQmFja2dyb3VuZCI6eyIkaWQiOiI5NCIsIkNvbG9yIjp7IiRyZWYiOiIyMCJ9fSwiSXNWaXNpYmxlIjp0cnVlLCJXaWR0aCI6MC4wLCJIZWlnaHQiOjAuMCwiQm9yZGVyU3R5bGUiOm51bGwsIlBhcmVudFN0eWxlIjpudWxsfSwiSG9yaXpvbnRhbENvbm5lY3RvclN0eWxlIjp7IiRpZCI6Ijk1IiwiTGluZUNvbG9yIjp7IiRpZCI6Ijk2IiwiJHR5cGUiOiJOTFJFLkNvbW1vbi5Eb20uU29saWRDb2xvckJydXNoLCBOTFJFLkNvbW1vbiIsIkNvbG9yIjp7IiRpZCI6Ijk3IiwiQSI6MjU1LCJSIjoyMDQsIkciOjIwNCwiQiI6MjA0fX0sIkxpbmVXZWlnaHQiOjEuMCwiTGluZVR5cGUiOjAsIlBhcmVudFN0eWxlIjpudWxsfSwiVmVydGljYWxDb25uZWN0b3JTdHlsZSI6eyIkaWQiOiI5OCIsIkxpbmVDb2xvciI6eyIkaWQiOiI5OSIsIiR0eXBlIjoiTkxSRS5Db21tb24uRG9tLlNvbGlkQ29sb3JCcnVzaCwgTkxSRS5Db21tb24iLCJDb2xvciI6eyIkaWQiOiIxMDAiLCJBIjoyNTUsIlIiOjIwNCwiRyI6MjA0LCJCIjoyMDR9fSwiTGluZVdlaWdodCI6MC4wLCJMaW5lVHlwZSI6MCwiUGFyZW50U3R5bGUiOm51bGx9LCJNYXJnaW4iOm51bGwsIlN0YXJ0RGF0ZVBvc2l0aW9uIjo0LCJFbmREYXRlUG9zaXRpb24iOjQsIlRpdGxlUG9zaXRpb24iOjUsIkR1cmF0aW9uUG9zaXRpb24iOjYsIlBlcmNlbnRhZ2VDb21wbGV0ZWRQb3NpdGlvbiI6NiwiU3BhY2luZyI6NSwiSXNCZWxvd1RpbWViYW5kIjpmYWxzZSwiUGVyY2VudGFnZUNvbXBsZXRlU2hhcGVPcGFjaXR5IjozNSwiU2hhcGVTdHlsZSI6eyIkaWQiOiIxMDEiLCJNYXJnaW4iOnsiJGlkIjoiMTAyIiwiVG9wIjowLCJMZWZ0Ijo0LCJSaWdodCI6NCwiQm90dG9tIjowfSwiUGFkZGluZyI6eyIkaWQiOiIxMDMiLCJUb3AiOjAsIkxlZnQiOjAsIlJpZ2h0IjowLCJCb3R0b20iOjB9LCJCYWNrZ3JvdW5kIjpudWxsLCJJc1Zpc2libGUiOnRydWUsIldpZHRoIjowLjAsIkhlaWdodCI6MTYuMCwiQm9yZGVyU3R5bGUiOnsiJGlkIjoiMTA0IiwiTGluZUNvbG9yIjp7IiRpZCI6IjEwNSIsIiR0eXBlIjoiTkxSRS5Db21tb24uRG9tLlNvbGlkQ29sb3JCcnVzaCwgTkxSRS5Db21tb24iLCJDb2xvciI6eyIkaWQiOiIxMDYiLCJBIjoyNTUsIlIiOjI1NSwiRyI6MCwiQiI6MH19LCJMaW5lV2VpZ2h0IjowLjAsIkxpbmVUeXBlIjowLCJQYXJlbnRTdHlsZSI6bnVsbH0sIlBhcmVudFN0eWxlIjpudWxsfSwiVGl0bGVTdHlsZSI6eyIkaWQiOiIxMDciLCJGb250U2V0dGluZ3MiOnsiJGlkIjoiMTA4IiwiRm9udFNpemUiOjExLCJGb250TmFtZSI6IkNhbGlicmkiLCJJc0JvbGQiOnRydWUsIklzSXRhbGljIjpmYWxzZSwiSXNVbmRlcmxpbmVkIjpmYWxzZSwiUGFyZW50U3R5bGUiOm51bGx9LCJBdXRvU2l6ZSI6MCwiRm9yZWdyb3VuZCI6eyIkaWQiOiIxMDkiLCJDb2xvciI6eyIkaWQiOiIxMTAiLCJBIjoyNTUsIlIiOjAsIkciOjAsIkIiOjB9fSwiTWF4V2lkdGgiOjcyMC4wLCJNYXhIZWlnaHQiOiJJbmZpbml0eSIsIlNtYXJ0Rm9yZWdyb3VuZElzQWN0aXZlIjpmYWxzZSwiSG9yaXpvbnRhbEFsaWdubWVudCI6MCwiVmVydGljYWxBbGlnbm1lbnQiOjAsIlNtYXJ0Rm9yZWdyb3VuZCI6bnVsbCwiTWFyZ2luIjp7IiRpZCI6IjExMSIsIlRvcCI6MCwiTGVmdCI6MCwiUmlnaHQiOjAsIkJvdHRvbSI6MH0sIlBhZGRpbmciOnsiJGlkIjoiMTEyIiwiVG9wIjowLCJMZWZ0IjowLCJSaWdodCI6MCwiQm90dG9tIjowfSwiQmFja2dyb3VuZCI6eyIkaWQiOiIxMTMiLCJDb2xvciI6eyIkcmVmIjoiMjAifX0sIklzVmlzaWJsZSI6dHJ1ZSwiV2lkdGgiOjAuMCwiSGVpZ2h0IjowLjAsIkJvcmRlclN0eWxlIjpudWxsLCJQYXJlbnRTdHlsZSI6bnVsbH0sIkRhdGVTdHlsZSI6eyIkaWQiOiIxMTQiLCJGb250U2V0dGluZ3MiOnsiJGlkIjoiMTE1IiwiRm9udFNpemUiOjEwLCJGb250TmFtZSI6IkNhbGlicmkiLCJJc0JvbGQiOmZhbHNlLCJJc0l0YWxpYyI6ZmFsc2UsIklzVW5kZXJsaW5lZCI6ZmFsc2UsIlBhcmVudFN0eWxlIjpudWxsfSwiQXV0b1NpemUiOjAsIkZvcmVncm91bmQiOnsiJGlkIjoiMTE2IiwiQ29sb3IiOnsiJGlkIjoiMTE3IiwiQSI6MjU1LCJSIjozMSwiRyI6NzMsIkIiOjEyNn19LCJNYXhXaWR0aCI6MjAwLjAsIk1heEhlaWdodCI6IkluZmluaXR5IiwiU21hcnRGb3JlZ3JvdW5kSXNBY3RpdmUiOmZhbHNlLCJIb3Jpem9udGFsQWxpZ25tZW50IjowLCJWZXJ0aWNhbEFsaWdubWVudCI6MCwiU21hcnRGb3JlZ3JvdW5kIjpudWxsLCJNYXJnaW4iOnsiJGlkIjoiMTE4IiwiVG9wIjowLCJMZWZ0IjowLCJSaWdodCI6MCwiQm90dG9tIjowfSwiUGFkZGluZyI6eyIkaWQiOiIxMTkiLCJUb3AiOjAsIkxlZnQiOjAsIlJpZ2h0IjowLCJCb3R0b20iOjB9LCJCYWNrZ3JvdW5kIjp7IiRpZCI6IjEyMCIsIkNvbG9yIjp7IiRyZWYiOiIyMCJ9fSwiSXNWaXNpYmxlIjp0cnVlLCJXaWR0aCI6MC4wLCJIZWlnaHQiOjAuMCwiQm9yZGVyU3R5bGUiOm51bGwsIlBhcmVudFN0eWxlIjpudWxsfSwiRGF0ZUZvcm1hdCI6eyIkaWQiOiIxMjEiLCJGb3JtYXRTdHJpbmciOiJNL2QveXl5eSIsIlNlcGFyYXRvciI6Ii8iLCJVc2VJbnRlcm5hdGlvbmFsRGF0ZUZvcm1hdCI6ZmFsc2V9LCJJc1Zpc2libGUiOnRydWUsIlBhcmVudFN0eWxlIjpudWxsfSwiU2hvd0VsYXBzZWRUaW1lR3JhZGllbnRTdHlsZSI6ZmFsc2V9LCJTY2FsZSI6eyIkaWQiOiIxMjIiLCJTdGFydERhdGUiOiIyMDA4LTAxLTAxVDIzOjU5OjU5Ljk5OVoiLCJFbmREYXRlIjoiMjAxNi0wMS0xM1QyMzo1OTo1OS45OTlaIiwiRm9ybWF0IjoiTU1NIiwiVHlwZSI6NCwiQXV0b0RhdGVSYW5nZSI6dHJ1ZSwiV29ya2luZ0RheXMiOjMxLCJUb2RheU1hcmtlclRleHQiOiJUb2RheSIsIkF1dG9TY2FsZVR5cGUiOnRydWV9LCJNaWxlc3RvbmVzIjpbeyIkaWQiOiIxMjMiLCJEYXRlIjoiMjAwOC0wMS0wMVQyMzo1OTo1OS45OTlaIiwiU3R5bGUiOnsiJGlkIjoiMTI0IiwiU2hhcGUiOjIsIkNvbm5lY3Rvck1hcmdpbiI6eyIkcmVmIjoiNTQifSwiQ29ubmVjdG9yU3R5bGUiOnsiJGlkIjoiMTI1IiwiTGluZUNvbG9yIjp7IiRpZCI6IjEyNiIsIiR0eXBlIjoiTkxSRS5Db21tb24uRG9tLlNvbGlkQ29sb3JCcnVzaCwgTkxSRS5Db21tb24iLCJDb2xvciI6eyIkaWQiOiIxMjciLCJBIjoxMjcsIlIiOjIzNCwiRyI6MjIsIkIiOjMwfX0sIkxpbmVXZWlnaHQiOjEuMCwiTGluZVR5cGUiOjAsIlBhcmVudFN0eWxlIjp7IiRyZWYiOiI1NSJ9fSwiSXNCZWxvd1RpbWViYW5kIjpmYWxzZSwiSGlkZURhdGUiOmZhbHNlLCJTaGFwZVNpemUiOjEsIlNwYWNpbmciOjEuMCwiUGFkZGluZyI6eyIkcmVmIjoiNTgifSwiU2hhcGVTdHlsZSI6eyIkaWQiOiIxMjgiLCJNYXJnaW4iOnsiJHJlZiI6IjYwIn0sIlBhZGRpbmciOnsiJHJlZiI6IjYxIn0sIkJhY2tncm91bmQiOnsiJGlkIjoiMTI5IiwiQ29sb3IiOnsiJGlkIjoiMTMwIiwiQSI6MjU1LCJSIjoyMzQsIkciOjIyLCJCIjozMH19LCJJc1Zpc2libGUiOnRydWUsIldpZHRoIjoxOC4wLCJIZWlnaHQiOjIwLjAsIkJvcmRlclN0eWxlIjp7IiRpZCI6IjEzMSIsIkxpbmVDb2xvciI6eyIkcmVmIjoiNjMifSwiTGluZVdlaWdodCI6MC4wLCJMaW5lVHlwZSI6MCwiUGFyZW50U3R5bGUiOnsiJHJlZiI6IjYyIn19LCJQYXJlbnRTdHlsZSI6eyIkcmVmIjoiNTkifX0sIlRpdGxlU3R5bGUiOnsiJGlkIjoiMTMyIiwiRm9udFNldHRpbmdzIjp7IiRpZCI6IjEzMyIsIkZvbnRTaXplIjoxMSwiRm9udE5hbWUiOiJDYWxpYnJpIiwiSXNCb2xkIjp0cnVlLCJJc0l0YWxpYyI6ZmFsc2UsIklzVW5kZXJsaW5lZCI6ZmFsc2UsIlBhcmVudFN0eWxlIjp7IiRyZWYiOiI2NiJ9fSwiQXV0b1NpemUiOjAsIkZvcmVncm91bmQiOnsiJHJlZiI6IjY3In0sIk1heFdpZHRoIjoyMDAuMCwiTWF4SGVpZ2h0IjoiSW5maW5pdHkiLCJTbWFydEZvcmVncm91bmRJc0FjdGl2ZSI6ZmFsc2UsIkhvcml6b250YWxBbGlnbm1lbnQiOjAsIlZlcnRpY2FsQWxpZ25tZW50IjowLCJTbWFydEZvcmVncm91bmQiOm51bGwsIk1hcmdpbiI6eyIkcmVmIjoiNjkifSwiUGFkZGluZyI6eyIkcmVmIjoiNzAifSwiQmFja2dyb3VuZCI6eyIkcmVmIjoiNzEifSwiSXNWaXNpYmxlIjp0cnVlLCJXaWR0aCI6MC4wLCJIZWlnaHQiOjAuMCwiQm9yZGVyU3R5bGUiOnsiJGlkIjoiMTM0IiwiTGluZUNvbG9yIjpudWxsLCJMaW5lV2VpZ2h0IjowLjAsIkxpbmVUeXBlIjowLCJQYXJlbnRTdHlsZSI6bnVsbH0sIlBhcmVudFN0eWxlIjp7IiRyZWYiOiI2NSJ9fSwiRGF0ZVN0eWxlIjp7IiRpZCI6IjEzNSIsIkZvbnRTZXR0aW5ncyI6eyIkaWQiOiIxMzYiLCJGb250U2l6ZSI6MTAsIkZvbnROYW1lIjoiQ2FsaWJyaSIsIklzQm9sZCI6ZmFsc2UsIklzSXRhbGljIjpmYWxzZSwiSXNVbmRlcmxpbmVkIjpmYWxzZSwiUGFyZW50U3R5bGUiOnsiJHJlZiI6IjczIn19LCJBdXRvU2l6ZSI6MCwiRm9yZWdyb3VuZCI6eyIkcmVmIjoiNzQifSwiTWF4V2lkdGgiOjIwMC4wLCJNYXhIZWlnaHQiOiJJbmZpbml0eSIsIlNtYXJ0Rm9yZWdyb3VuZElzQWN0aXZlIjpmYWxzZSwiSG9yaXpvbnRhbEFsaWdubWVudCI6MCwiVmVydGljYWxBbGlnbm1lbnQiOjAsIlNtYXJ0Rm9yZWdyb3VuZCI6bnVsbCwiTWFyZ2luIjp7IiRyZWYiOiI3NiJ9LCJQYWRkaW5nIjp7IiRyZWYiOiI3NyJ9LCJCYWNrZ3JvdW5kIjp7IiRyZWYiOiI3OCJ9LCJJc1Zpc2libGUiOnRydWUsIldpZHRoIjowLjAsIkhlaWdodCI6MC4wLCJCb3JkZXJTdHlsZSI6eyIkaWQiOiIxMzciLCJMaW5lQ29sb3IiOm51bGwsIkxpbmVXZWlnaHQiOjAuMCwiTGluZVR5cGUiOjAsIlBhcmVudFN0eWxlIjpudWxsfSwiUGFyZW50U3R5bGUiOnsiJHJlZiI6IjcyIn19LCJEYXRlRm9ybWF0Ijp7IiRyZWYiOiI3OSJ9LCJJc1Zpc2libGUiOnRydWUsIlBhcmVudFN0eWxlIjp7IiRyZWYiOiI1MyJ9fSwiUG9zaXRpb24iOnsiUmF0aW8iOjAuMTYzMjI1MjQ2NDc2NTM4MzgsIklzQ3VzdG9tIjp0cnVlfSwiSWQiOiIzMDE1OGE2My1hNDQyLTRiNGItYjZhYi1kMzgzMjY3NmMxYWMiLCJJbXBvcnRJZCI6bnVsbCwiVGl0bGUiOiLjgIzmmJPmt7nmsLTlnLDljYDmsLTmgqPmsrvnkIboqIjnlavjgI0oOTXoh7MxMDLlubQpIiwiTm90ZSI6bnVsbCwiSHlwZXJsaW5rIjpudWxsLCJJc0NoYW5nZWQiOmZhbHNlLCJJc05ldyI6ZmFsc2V9LHsiJGlkIjoiMTM4IiwiRGF0ZSI6IjIwMDgtMDEtMDFUMjM6NTk6NTkuOTk5WiIsIlN0eWxlIjp7IiRpZCI6IjEzOSIsIlNoYXBlIjoyLCJDb25uZWN0b3JNYXJnaW4iOnsiJHJlZiI6IjU0In0sIkNvbm5lY3RvclN0eWxlIjp7IiRpZCI6IjE0MCIsIkxpbmVDb2xvciI6eyIkaWQiOiIxNDEiLCIkdHlwZSI6Ik5MUkUuQ29tbW9uLkRvbS5Tb2xpZENvbG9yQnJ1c2gsIE5MUkUuQ29tbW9uIiwiQ29sb3IiOnsiJGlkIjoiMTQyIiwiQSI6MTI3LCJSIjowLCJHIjoxMTQsIkIiOjE4OH19LCJMaW5lV2VpZ2h0IjoxLjAsIkxpbmVUeXBlIjowLCJQYXJlbnRTdHlsZSI6eyIkcmVmIjoiNTUifX0sIklzQmVsb3dUaW1lYmFuZCI6ZmFsc2UsIkhpZGVEYXRlIjpmYWxzZSwiU2hhcGVTaXplIjoxLCJTcGFjaW5nIjoxLjAsIlBhZGRpbmciOnsiJHJlZiI6IjU4In0sIlNoYXBlU3R5bGUiOnsiJGlkIjoiMTQzIiwiTWFyZ2luIjp7IiRyZWYiOiI2MCJ9LCJQYWRkaW5nIjp7IiRyZWYiOiI2MSJ9LCJCYWNrZ3JvdW5kIjp7IiRpZCI6IjE0NCIsIkNvbG9yIjp7IiRpZCI6IjE0NSIsIkEiOjI1NSwiUiI6MCwiRyI6MTE0LCJCIjoxODh9fSwiSXNWaXNpYmxlIjp0cnVlLCJXaWR0aCI6MTguMCwiSGVpZ2h0IjoyMC4wLCJCb3JkZXJTdHlsZSI6eyIkaWQiOiIxNDYiLCJMaW5lQ29sb3IiOnsiJHJlZiI6IjYzIn0sIkxpbmVXZWlnaHQiOjAuMCwiTGluZVR5cGUiOjAsIlBhcmVudFN0eWxlIjp7IiRyZWYiOiI2MiJ9fSwiUGFyZW50U3R5bGUiOnsiJHJlZiI6IjU5In19LCJUaXRsZVN0eWxlIjp7IiRpZCI6IjE0NyIsIkZvbnRTZXR0aW5ncyI6eyIkaWQiOiIxNDgiLCJGb250U2l6ZSI6MTEsIkZvbnROYW1lIjoiQ2FsaWJyaSIsIklzQm9sZCI6dHJ1ZSwiSXNJdGFsaWMiOmZhbHNlLCJJc1VuZGVybGluZWQiOmZhbHNlLCJQYXJlbnRTdHlsZSI6eyIkcmVmIjoiNjYifX0sIkF1dG9TaXplIjoyLCJGb3JlZ3JvdW5kIjp7IiRyZWYiOiI2NyJ9LCJNYXhXaWR0aCI6MTA3LjI1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xNDkiLCJMaW5lQ29sb3IiOm51bGwsIkxpbmVXZWlnaHQiOjAuMCwiTGluZVR5cGUiOjAsIlBhcmVudFN0eWxlIjpudWxsfSwiUGFyZW50U3R5bGUiOnsiJHJlZiI6IjY1In19LCJEYXRlU3R5bGUiOnsiJGlkIjoiMTUwIiwiRm9udFNldHRpbmdzIjp7IiRpZCI6IjE1MS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E1MiIsIkxpbmVDb2xvciI6bnVsbCwiTGluZVdlaWdodCI6MC4wLCJMaW5lVHlwZSI6MCwiUGFyZW50U3R5bGUiOm51bGx9LCJQYXJlbnRTdHlsZSI6eyIkcmVmIjoiNzIifX0sIkRhdGVGb3JtYXQiOnsiJHJlZiI6Ijc5In0sIklzVmlzaWJsZSI6dHJ1ZSwiUGFyZW50U3R5bGUiOnsiJHJlZiI6IjUzIn19LCJQb3NpdGlvbiI6eyJSYXRpbyI6MC4wOTE2ODIwNjg2MjQ2MTQxODUsIklzQ3VzdG9tIjpmYWxzZX0sIklkIjoiOWVmMmIwMWMtOTIxNy00ZGIwLTkwOTktZmJkNDE2ZWE0ZThmIiwiSW1wb3J0SWQiOm51bGwsIlRpdGxlIjoiIOWci+WutuevgOiDvea4m+eis+e4veioiOeVqyAoOTflubQpIOOAgCIsIk5vdGUiOm51bGwsIkh5cGVybGluayI6bnVsbCwiSXNDaGFuZ2VkIjpmYWxzZSwiSXNOZXciOmZhbHNlfSx7IiRpZCI6IjE1MyIsIkRhdGUiOiIyMDA4LTA3LTAxVDIzOjU5OjU5Ljk5OVoiLCJTdHlsZSI6eyIkaWQiOiIxNTQiLCJTaGFwZSI6MiwiQ29ubmVjdG9yTWFyZ2luIjp7IiRyZWYiOiI1NCJ9LCJDb25uZWN0b3JTdHlsZSI6eyIkaWQiOiIxNTUiLCJMaW5lQ29sb3IiOnsiJGlkIjoiMTU2IiwiJHR5cGUiOiJOTFJFLkNvbW1vbi5Eb20uU29saWRDb2xvckJydXNoLCBOTFJFLkNvbW1vbiIsIkNvbG9yIjp7IiRpZCI6IjE1NyIsIkEiOjEyNywiUiI6MCwiRyI6MTE0LCJCIjoxODh9fSwiTGluZVdlaWdodCI6MS4wLCJMaW5lVHlwZSI6MCwiUGFyZW50U3R5bGUiOnsiJHJlZiI6IjU1In19LCJJc0JlbG93VGltZWJhbmQiOmZhbHNlLCJIaWRlRGF0ZSI6ZmFsc2UsIlNoYXBlU2l6ZSI6MSwiU3BhY2luZyI6MS4wLCJQYWRkaW5nIjp7IiRyZWYiOiI1OCJ9LCJTaGFwZVN0eWxlIjp7IiRpZCI6IjE1OCIsIk1hcmdpbiI6eyIkcmVmIjoiNjAifSwiUGFkZGluZyI6eyIkcmVmIjoiNjEifSwiQmFja2dyb3VuZCI6eyIkaWQiOiIxNTkiLCJDb2xvciI6eyIkaWQiOiIxNjAiLCJBIjoyNTUsIlIiOjAsIkciOjExNCwiQiI6MTg4fX0sIklzVmlzaWJsZSI6dHJ1ZSwiV2lkdGgiOjE4LjAsIkhlaWdodCI6MjAuMCwiQm9yZGVyU3R5bGUiOnsiJGlkIjoiMTYxIiwiTGluZUNvbG9yIjp7IiRyZWYiOiI2MyJ9LCJMaW5lV2VpZ2h0IjowLjAsIkxpbmVUeXBlIjowLCJQYXJlbnRTdHlsZSI6eyIkcmVmIjoiNjIifX0sIlBhcmVudFN0eWxlIjp7IiRyZWYiOiI1OSJ9fSwiVGl0bGVTdHlsZSI6eyIkaWQiOiIxNjIiLCJGb250U2V0dGluZ3MiOnsiJGlkIjoiMTYzIiwiRm9udFNpemUiOjExLCJGb250TmFtZSI6IkNhbGlicmkiLCJJc0JvbGQiOnRydWUsIklzSXRhbGljIjpmYWxzZSwiSXNVbmRlcmxpbmVkIjpmYWxzZSwiUGFyZW50U3R5bGUiOnsiJHJlZiI6IjY2In19LCJBdXRvU2l6ZSI6MCwiRm9yZWdyb3VuZCI6eyIkcmVmIjoiNjcifSwiTWF4V2lkdGgiOjIw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xNjQiLCJMaW5lQ29sb3IiOm51bGwsIkxpbmVXZWlnaHQiOjAuMCwiTGluZVR5cGUiOjAsIlBhcmVudFN0eWxlIjpudWxsfSwiUGFyZW50U3R5bGUiOnsiJHJlZiI6IjY1In19LCJEYXRlU3R5bGUiOnsiJGlkIjoiMTY1IiwiRm9udFNldHRpbmdzIjp7IiRpZCI6IjE2Ni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E2NyIsIkxpbmVDb2xvciI6bnVsbCwiTGluZVdlaWdodCI6MC4wLCJMaW5lVHlwZSI6MCwiUGFyZW50U3R5bGUiOm51bGx9LCJQYXJlbnRTdHlsZSI6eyIkcmVmIjoiNzIifX0sIkRhdGVGb3JtYXQiOnsiJHJlZiI6Ijc5In0sIklzVmlzaWJsZSI6dHJ1ZSwiUGFyZW50U3R5bGUiOnsiJHJlZiI6IjUzIn19LCJQb3NpdGlvbiI6eyJSYXRpbyI6MC4wLCJJc0N1c3RvbSI6ZmFsc2V9LCJJZCI6ImM4NDRmMDc5LWJiMWItNGQzZS05MTJiLTMwYjgwMzhmZWM3MiIsIkltcG9ydElkIjpudWxsLCJUaXRsZSI6Iumbu+iyu+aKmOaJo+eNjuWLteevgOiDveaOquaWvSg5N+W5tDfmnIjotbcpIiwiTm90ZSI6bnVsbCwiSHlwZXJsaW5rIjpudWxsLCJJc0NoYW5nZWQiOmZhbHNlLCJJc05ldyI6ZmFsc2V9LHsiJGlkIjoiMTY4IiwiRGF0ZSI6IjIwMDktMDEtMDFUMjM6NTk6NTkuOTk5WiIsIlN0eWxlIjp7IiRpZCI6IjE2OSIsIlNoYXBlIjoyLCJDb25uZWN0b3JNYXJnaW4iOnsiJHJlZiI6IjU0In0sIkNvbm5lY3RvclN0eWxlIjp7IiRpZCI6IjE3MCIsIkxpbmVDb2xvciI6eyIkaWQiOiIxNzEiLCIkdHlwZSI6Ik5MUkUuQ29tbW9uLkRvbS5Tb2xpZENvbG9yQnJ1c2gsIE5MUkUuQ29tbW9uIiwiQ29sb3IiOnsiJGlkIjoiMTcyIiwiQSI6MTI3LCJSIjoyNTQsIkciOjE4NiwiQiI6MTB9fSwiTGluZVdlaWdodCI6MS4wLCJMaW5lVHlwZSI6MCwiUGFyZW50U3R5bGUiOnsiJHJlZiI6IjU1In19LCJJc0JlbG93VGltZWJhbmQiOnRydWUsIkhpZGVEYXRlIjpmYWxzZSwiU2hhcGVTaXplIjoxLCJTcGFjaW5nIjoxLjAsIlBhZGRpbmciOnsiJHJlZiI6IjU4In0sIlNoYXBlU3R5bGUiOnsiJGlkIjoiMTczIiwiTWFyZ2luIjp7IiRyZWYiOiI2MCJ9LCJQYWRkaW5nIjp7IiRyZWYiOiI2MSJ9LCJCYWNrZ3JvdW5kIjp7IiRpZCI6IjE3NCIsIkNvbG9yIjp7IiRpZCI6IjE3NSIsIkEiOjI1NSwiUiI6MjU0LCJHIjoxODYsIkIiOjEwfX0sIklzVmlzaWJsZSI6dHJ1ZSwiV2lkdGgiOjE4LjAsIkhlaWdodCI6MjAuMCwiQm9yZGVyU3R5bGUiOnsiJGlkIjoiMTc2IiwiTGluZUNvbG9yIjp7IiRyZWYiOiI2MyJ9LCJMaW5lV2VpZ2h0IjowLjAsIkxpbmVUeXBlIjowLCJQYXJlbnRTdHlsZSI6eyIkcmVmIjoiNjIifX0sIlBhcmVudFN0eWxlIjp7IiRyZWYiOiI1OSJ9fSwiVGl0bGVTdHlsZSI6eyIkaWQiOiIxNzciLCJGb250U2V0dGluZ3MiOnsiJGlkIjoiMTc4IiwiRm9udFNpemUiOjExLCJGb250TmFtZSI6IkNhbGlicmkiLCJJc0JvbGQiOnRydWUsIklzSXRhbGljIjpmYWxzZSwiSXNVbmRlcmxpbmVkIjpmYWxzZSwiUGFyZW50U3R5bGUiOnsiJHJlZiI6IjY2In19LCJBdXRvU2l6ZSI6MCwiRm9yZWdyb3VuZCI6eyIkcmVmIjoiNjcifSwiTWF4V2lkdGgiOjIw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xNzkiLCJMaW5lQ29sb3IiOm51bGwsIkxpbmVXZWlnaHQiOjAuMCwiTGluZVR5cGUiOjAsIlBhcmVudFN0eWxlIjpudWxsfSwiUGFyZW50U3R5bGUiOnsiJHJlZiI6IjY1In19LCJEYXRlU3R5bGUiOnsiJGlkIjoiMTgwIiwiRm9udFNldHRpbmdzIjp7IiRpZCI6IjE4MS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E4MiIsIkxpbmVDb2xvciI6bnVsbCwiTGluZVdlaWdodCI6MC4wLCJMaW5lVHlwZSI6MCwiUGFyZW50U3R5bGUiOm51bGx9LCJQYXJlbnRTdHlsZSI6eyIkcmVmIjoiNzIifX0sIkRhdGVGb3JtYXQiOnsiJHJlZiI6Ijc5In0sIklzVmlzaWJsZSI6dHJ1ZSwiUGFyZW50U3R5bGUiOnsiJHJlZiI6IjUzIn19LCJQb3NpdGlvbiI6eyJSYXRpbyI6MC4yMjc1OTI1NTQ5MTY1NzAxOCwiSXNDdXN0b20iOmZhbHNlfSwiSWQiOiI3N2I3YzU4OS0zMTQxLTQzNzEtOTc3Zi1kNmJkYmM5Y2RlNTYiLCJJbXBvcnRJZCI6bnVsbCwiVGl0bGUiOiLljp/kvY/msJHml4/ln7rnpI7lu7roqK3mlrnmoYgoOTjlubTotbfmjIHnuowpIiwiTm90ZSI6bnVsbCwiSHlwZXJsaW5rIjpudWxsLCJJc0NoYW5nZWQiOmZhbHNlLCJJc05ldyI6ZmFsc2V9LHsiJGlkIjoiMTgzIiwiRGF0ZSI6IjIwMDktMDEtMDFUMjM6NTk6NTkuOTk5WiIsIlN0eWxlIjp7IiRpZCI6IjE4NCIsIlNoYXBlIjoyLCJDb25uZWN0b3JNYXJnaW4iOnsiJHJlZiI6IjU0In0sIkNvbm5lY3RvclN0eWxlIjp7IiRpZCI6IjE4NSIsIkxpbmVDb2xvciI6eyIkaWQiOiIxODYiLCIkdHlwZSI6Ik5MUkUuQ29tbW9uLkRvbS5Tb2xpZENvbG9yQnJ1c2gsIE5MUkUuQ29tbW9uIiwiQ29sb3IiOnsiJGlkIjoiMTg3IiwiQSI6MTI3LCJSIjowLCJHIjoxMTQsIkIiOjE4OH19LCJMaW5lV2VpZ2h0IjoxLjAsIkxpbmVUeXBlIjowLCJQYXJlbnRTdHlsZSI6eyIkcmVmIjoiNTUifX0sIklzQmVsb3dUaW1lYmFuZCI6ZmFsc2UsIkhpZGVEYXRlIjpmYWxzZSwiU2hhcGVTaXplIjoxLCJTcGFjaW5nIjoxLjAsIlBhZGRpbmciOnsiJHJlZiI6IjU4In0sIlNoYXBlU3R5bGUiOnsiJGlkIjoiMTg4IiwiTWFyZ2luIjp7IiRyZWYiOiI2MCJ9LCJQYWRkaW5nIjp7IiRyZWYiOiI2MSJ9LCJCYWNrZ3JvdW5kIjp7IiRpZCI6IjE4OSIsIkNvbG9yIjp7IiRpZCI6IjE5MCIsIkEiOjI1NSwiUiI6MCwiRyI6MTE0LCJCIjoxODh9fSwiSXNWaXNpYmxlIjp0cnVlLCJXaWR0aCI6MTguMCwiSGVpZ2h0IjoyMC4wLCJCb3JkZXJTdHlsZSI6eyIkaWQiOiIxOTEiLCJMaW5lQ29sb3IiOnsiJHJlZiI6IjYzIn0sIkxpbmVXZWlnaHQiOjAuMCwiTGluZVR5cGUiOjAsIlBhcmVudFN0eWxlIjp7IiRyZWYiOiI2MiJ9fSwiUGFyZW50U3R5bGUiOnsiJHJlZiI6IjU5In19LCJUaXRsZVN0eWxlIjp7IiRpZCI6IjE5MiIsIkZvbnRTZXR0aW5ncyI6eyIkaWQiOiIxOTMiLCJGb250U2l6ZSI6MTEsIkZvbnROYW1lIjoiQ2FsaWJyaSIsIklzQm9sZCI6dHJ1ZSwiSXNJdGFsaWMiOmZhbHNlLCJJc1VuZGVybGluZWQiOmZhbHNlLCJQYXJlbnRTdHlsZSI6eyIkcmVmIjoiNjYifX0sIkF1dG9TaXplIjowLCJGb3JlZ3JvdW5kIjp7IiRyZWYiOiI2NyJ9LCJNYXhXaWR0aCI6MjAwLjAsIk1heEhlaWdodCI6IkluZmluaXR5IiwiU21hcnRGb3JlZ3JvdW5kSXNBY3RpdmUiOmZhbHNlLCJIb3Jpem9udGFsQWxpZ25tZW50IjowLCJWZXJ0aWNhbEFsaWdubWVudCI6MCwiU21hcnRGb3JlZ3JvdW5kIjpudWxsLCJNYXJnaW4iOnsiJHJlZiI6IjY5In0sIlBhZGRpbmciOnsiJHJlZiI6IjcwIn0sIkJhY2tncm91bmQiOnsiJHJlZiI6IjcxIn0sIklzVmlzaWJsZSI6dHJ1ZSwiV2lkdGgiOjAuMCwiSGVpZ2h0IjowLjAsIkJvcmRlclN0eWxlIjp7IiRpZCI6IjE5NCIsIkxpbmVDb2xvciI6bnVsbCwiTGluZVdlaWdodCI6MC4wLCJMaW5lVHlwZSI6MCwiUGFyZW50U3R5bGUiOm51bGx9LCJQYXJlbnRTdHlsZSI6eyIkcmVmIjoiNjUifX0sIkRhdGVTdHlsZSI6eyIkaWQiOiIxOTUiLCJGb250U2V0dGluZ3MiOnsiJGlkIjoiMTk2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Tk3IiwiTGluZUNvbG9yIjpudWxsLCJMaW5lV2VpZ2h0IjowLjAsIkxpbmVUeXBlIjowLCJQYXJlbnRTdHlsZSI6bnVsbH0sIlBhcmVudFN0eWxlIjp7IiRyZWYiOiI3MiJ9fSwiRGF0ZUZvcm1hdCI6eyIkcmVmIjoiNzkifSwiSXNWaXNpYmxlIjp0cnVlLCJQYXJlbnRTdHlsZSI6eyIkcmVmIjoiNTMifX0sIlBvc2l0aW9uIjp7IlJhdGlvIjowLjAsIklzQ3VzdG9tIjpmYWxzZX0sIklkIjoiZTUwMGVjOTAtN2FmZS00YjY0LTg5NzctZjM4MjVmYTE3M2Y0IiwiSW1wb3J0SWQiOm51bGwsIlRpdGxlIjoi5YaN55Sf6IO95rqQ55m85bGV5qKd5L6LKDk45bm0N+aciOi1tykiLCJOb3RlIjpudWxsLCJIeXBlcmxpbmsiOm51bGwsIklzQ2hhbmdlZCI6ZmFsc2UsIklzTmV3IjpmYWxzZX0seyIkaWQiOiIxOTgiLCJEYXRlIjoiMjAxMC0wMS0wMVQyMzo1OTo1OS45OTlaIiwiU3R5bGUiOnsiJGlkIjoiMTk5IiwiU2hhcGUiOjIsIkNvbm5lY3Rvck1hcmdpbiI6eyIkcmVmIjoiNTQifSwiQ29ubmVjdG9yU3R5bGUiOnsiJGlkIjoiMjAwIiwiTGluZUNvbG9yIjp7IiRpZCI6IjIwMSIsIiR0eXBlIjoiTkxSRS5Db21tb24uRG9tLlNvbGlkQ29sb3JCcnVzaCwgTkxSRS5Db21tb24iLCJDb2xvciI6eyIkaWQiOiIyMDIiLCJBIjoxMjcsIlIiOjI1NCwiRyI6MTg2LCJCIjoxMH19LCJMaW5lV2VpZ2h0IjoxLjAsIkxpbmVUeXBlIjowLCJQYXJlbnRTdHlsZSI6eyIkcmVmIjoiNTUifX0sIklzQmVsb3dUaW1lYmFuZCI6dHJ1ZSwiSGlkZURhdGUiOmZhbHNlLCJTaGFwZVNpemUiOjEsIlNwYWNpbmciOjEuMCwiUGFkZGluZyI6eyIkcmVmIjoiNTgifSwiU2hhcGVTdHlsZSI6eyIkaWQiOiIyMDMiLCJNYXJnaW4iOnsiJHJlZiI6IjYwIn0sIlBhZGRpbmciOnsiJHJlZiI6IjYxIn0sIkJhY2tncm91bmQiOnsiJGlkIjoiMjA0IiwiQ29sb3IiOnsiJGlkIjoiMjA1IiwiQSI6MjU1LCJSIjoyNTQsIkciOjE4NiwiQiI6MTB9fSwiSXNWaXNpYmxlIjp0cnVlLCJXaWR0aCI6MTguMCwiSGVpZ2h0IjoyMC4wLCJCb3JkZXJTdHlsZSI6eyIkaWQiOiIyMDYiLCJMaW5lQ29sb3IiOnsiJHJlZiI6IjYzIn0sIkxpbmVXZWlnaHQiOjAuMCwiTGluZVR5cGUiOjAsIlBhcmVudFN0eWxlIjp7IiRyZWYiOiI2MiJ9fSwiUGFyZW50U3R5bGUiOnsiJHJlZiI6IjU5In19LCJUaXRsZVN0eWxlIjp7IiRpZCI6IjIwNyIsIkZvbnRTZXR0aW5ncyI6eyIkaWQiOiIyMDgiLCJGb250U2l6ZSI6MTEsIkZvbnROYW1lIjoiQ2FsaWJyaSIsIklzQm9sZCI6dHJ1ZSwiSXNJdGFsaWMiOmZhbHNlLCJJc1VuZGVybGluZWQiOmZhbHNlLCJQYXJlbnRTdHlsZSI6eyIkcmVmIjoiNjYifX0sIkF1dG9TaXplIjowLCJGb3JlZ3JvdW5kIjp7IiRyZWYiOiI2NyJ9LCJNYXhXaWR0aCI6MjAwLjAsIk1heEhlaWdodCI6IkluZmluaXR5IiwiU21hcnRGb3JlZ3JvdW5kSXNBY3RpdmUiOmZhbHNlLCJIb3Jpem9udGFsQWxpZ25tZW50IjowLCJWZXJ0aWNhbEFsaWdubWVudCI6MCwiU21hcnRGb3JlZ3JvdW5kIjpudWxsLCJNYXJnaW4iOnsiJHJlZiI6IjY5In0sIlBhZGRpbmciOnsiJHJlZiI6IjcwIn0sIkJhY2tncm91bmQiOnsiJHJlZiI6IjcxIn0sIklzVmlzaWJsZSI6dHJ1ZSwiV2lkdGgiOjAuMCwiSGVpZ2h0IjowLjAsIkJvcmRlclN0eWxlIjp7IiRpZCI6IjIwOSIsIkxpbmVDb2xvciI6bnVsbCwiTGluZVdlaWdodCI6MC4wLCJMaW5lVHlwZSI6MCwiUGFyZW50U3R5bGUiOm51bGx9LCJQYXJlbnRTdHlsZSI6eyIkcmVmIjoiNjUifX0sIkRhdGVTdHlsZSI6eyIkaWQiOiIyMTAiLCJGb250U2V0dGluZ3MiOnsiJGlkIjoiMjEx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jEyIiwiTGluZUNvbG9yIjpudWxsLCJMaW5lV2VpZ2h0IjowLjAsIkxpbmVUeXBlIjowLCJQYXJlbnRTdHlsZSI6bnVsbH0sIlBhcmVudFN0eWxlIjp7IiRyZWYiOiI3MiJ9fSwiRGF0ZUZvcm1hdCI6eyIkcmVmIjoiNzkifSwiSXNWaXNpYmxlIjp0cnVlLCJQYXJlbnRTdHlsZSI6eyIkcmVmIjoiNTMifX0sIlBvc2l0aW9uIjp7IlJhdGlvIjowLjE2MTYwNDk2MDg3NzIxODM1LCJJc0N1c3RvbSI6dHJ1ZX0sIklkIjoiMzk5N2EzMmMtNGEzOC00Y2FiLTgyNWEtNmQyYjVhNWE0ZDBkIiwiSW1wb3J0SWQiOm51bGwsIlRpdGxlIjoi5ZyL5Zyf56m66ZaT55m85bGV562W55Wl6KiI55WrKDk55bm0KSIsIk5vdGUiOm51bGwsIkh5cGVybGluayI6bnVsbCwiSXNDaGFuZ2VkIjpmYWxzZSwiSXNOZXciOmZhbHNlfSx7IiRpZCI6IjIxMyIsIkRhdGUiOiIyMDEwLTEyLTAxVDIzOjU5OjU5Ljk5OVoiLCJTdHlsZSI6eyIkaWQiOiIyMTQiLCJTaGFwZSI6MiwiQ29ubmVjdG9yTWFyZ2luIjp7IiRyZWYiOiI1NCJ9LCJDb25uZWN0b3JTdHlsZSI6eyIkaWQiOiIyMTUiLCJMaW5lQ29sb3IiOnsiJGlkIjoiMjE2IiwiJHR5cGUiOiJOTFJFLkNvbW1vbi5Eb20uU29saWRDb2xvckJydXNoLCBOTFJFLkNvbW1vbiIsIkNvbG9yIjp7IiRpZCI6IjIxNyIsIkEiOjEyNywiUiI6MjM0LCJHIjoyMiwiQiI6MzB9fSwiTGluZVdlaWdodCI6MS4wLCJMaW5lVHlwZSI6MCwiUGFyZW50U3R5bGUiOnsiJHJlZiI6IjU1In19LCJJc0JlbG93VGltZWJhbmQiOmZhbHNlLCJIaWRlRGF0ZSI6ZmFsc2UsIlNoYXBlU2l6ZSI6MSwiU3BhY2luZyI6MS4wLCJQYWRkaW5nIjp7IiRyZWYiOiI1OCJ9LCJTaGFwZVN0eWxlIjp7IiRpZCI6IjIxOCIsIk1hcmdpbiI6eyIkcmVmIjoiNjAifSwiUGFkZGluZyI6eyIkcmVmIjoiNjEifSwiQmFja2dyb3VuZCI6eyIkaWQiOiIyMTkiLCJDb2xvciI6eyIkaWQiOiIyMjAiLCJBIjoyNTUsIlIiOjIzNCwiRyI6MjIsIkIiOjMwfX0sIklzVmlzaWJsZSI6dHJ1ZSwiV2lkdGgiOjE4LjAsIkhlaWdodCI6MjAuMCwiQm9yZGVyU3R5bGUiOnsiJGlkIjoiMjIxIiwiTGluZUNvbG9yIjp7IiRyZWYiOiI2MyJ9LCJMaW5lV2VpZ2h0IjowLjAsIkxpbmVUeXBlIjowLCJQYXJlbnRTdHlsZSI6eyIkcmVmIjoiNjIifX0sIlBhcmVudFN0eWxlIjp7IiRyZWYiOiI1OSJ9fSwiVGl0bGVTdHlsZSI6eyIkaWQiOiIyMjIiLCJGb250U2V0dGluZ3MiOnsiJGlkIjoiMjIzIiwiRm9udFNpemUiOjExLCJGb250TmFtZSI6IkNhbGlicmkiLCJJc0JvbGQiOnRydWUsIklzSXRhbGljIjpmYWxzZSwiSXNVbmRlcmxpbmVkIjpmYWxzZSwiUGFyZW50U3R5bGUiOnsiJHJlZiI6IjY2In19LCJBdXRvU2l6ZSI6MCwiRm9yZWdyb3VuZCI6eyIkcmVmIjoiNjcifSwiTWF4V2lkdGgiOjIw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yMjQiLCJMaW5lQ29sb3IiOm51bGwsIkxpbmVXZWlnaHQiOjAuMCwiTGluZVR5cGUiOjAsIlBhcmVudFN0eWxlIjpudWxsfSwiUGFyZW50U3R5bGUiOnsiJHJlZiI6IjY1In19LCJEYXRlU3R5bGUiOnsiJGlkIjoiMjI1IiwiRm9udFNldHRpbmdzIjp7IiRpZCI6IjIyNi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IyNyIsIkxpbmVDb2xvciI6bnVsbCwiTGluZVdlaWdodCI6MC4wLCJMaW5lVHlwZSI6MCwiUGFyZW50U3R5bGUiOm51bGx9LCJQYXJlbnRTdHlsZSI6eyIkcmVmIjoiNzIifX0sIkRhdGVGb3JtYXQiOnsiJHJlZiI6Ijc5In0sIklzVmlzaWJsZSI6dHJ1ZSwiUGFyZW50U3R5bGUiOnsiJHJlZiI6IjUzIn19LCJQb3NpdGlvbiI6eyJSYXRpbyI6MC4xODgwODk1Mjg0MDE2OTI3MSwiSXNDdXN0b20iOnRydWV9LCJJZCI6ImQ3ZWMwNTIzLTFmZGEtNDUxYi1iNGMwLTJhNDA2ZmNhZTA4YSIsIkltcG9ydElkIjpudWxsLCJUaXRsZSI6IuWBpeWFqOWcsOizquiqv+afpeWItuW6pu+8jOWFrOW4g+OAjOWcsOizquazleOAje+8iDk55bm0MTLmnIjvvIkiLCJOb3RlIjpudWxsLCJIeXBlcmxpbmsiOm51bGwsIklzQ2hhbmdlZCI6ZmFsc2UsIklzTmV3IjpmYWxzZX0seyIkaWQiOiIyMjgiLCJEYXRlIjoiMjAxMS0wMS0wMVQyMzo1OTo1OS45OTlaIiwiU3R5bGUiOnsiJGlkIjoiMjI5IiwiU2hhcGUiOjIsIkNvbm5lY3Rvck1hcmdpbiI6eyIkcmVmIjoiNTQifSwiQ29ubmVjdG9yU3R5bGUiOnsiJGlkIjoiMjMwIiwiTGluZUNvbG9yIjp7IiRpZCI6IjIzMSIsIiR0eXBlIjoiTkxSRS5Db21tb24uRG9tLlNvbGlkQ29sb3JCcnVzaCwgTkxSRS5Db21tb24iLCJDb2xvciI6eyIkaWQiOiIyMzIiLCJBIjoxMjcsIlIiOjI1NCwiRyI6MTg2LCJCIjoxMH19LCJMaW5lV2VpZ2h0IjoxLjAsIkxpbmVUeXBlIjowLCJQYXJlbnRTdHlsZSI6eyIkcmVmIjoiNTUifX0sIklzQmVsb3dUaW1lYmFuZCI6dHJ1ZSwiSGlkZURhdGUiOmZhbHNlLCJTaGFwZVNpemUiOjEsIlNwYWNpbmciOjEuMCwiUGFkZGluZyI6eyIkcmVmIjoiNTgifSwiU2hhcGVTdHlsZSI6eyIkaWQiOiIyMzMiLCJNYXJnaW4iOnsiJHJlZiI6IjYwIn0sIlBhZGRpbmciOnsiJHJlZiI6IjYxIn0sIkJhY2tncm91bmQiOnsiJGlkIjoiMjM0IiwiQ29sb3IiOnsiJGlkIjoiMjM1IiwiQSI6MjU1LCJSIjoyNTQsIkciOjE4NiwiQiI6MTB9fSwiSXNWaXNpYmxlIjp0cnVlLCJXaWR0aCI6MTguMCwiSGVpZ2h0IjoyMC4wLCJCb3JkZXJTdHlsZSI6eyIkaWQiOiIyMzYiLCJMaW5lQ29sb3IiOnsiJHJlZiI6IjYzIn0sIkxpbmVXZWlnaHQiOjAuMCwiTGluZVR5cGUiOjAsIlBhcmVudFN0eWxlIjp7IiRyZWYiOiI2MiJ9fSwiUGFyZW50U3R5bGUiOnsiJHJlZiI6IjU5In19LCJUaXRsZVN0eWxlIjp7IiRpZCI6IjIzNyIsIkZvbnRTZXR0aW5ncyI6eyIkaWQiOiIyMzgiLCJGb250U2l6ZSI6MTEsIkZvbnROYW1lIjoiQ2FsaWJyaSIsIklzQm9sZCI6dHJ1ZSwiSXNJdGFsaWMiOmZhbHNlLCJJc1VuZGVybGluZWQiOmZhbHNlLCJQYXJlbnRTdHlsZSI6eyIkcmVmIjoiNjYifX0sIkF1dG9TaXplIjowLCJGb3JlZ3JvdW5kIjp7IiRyZWYiOiI2NyJ9LCJNYXhXaWR0aCI6MjAwLjAsIk1heEhlaWdodCI6IkluZmluaXR5IiwiU21hcnRGb3JlZ3JvdW5kSXNBY3RpdmUiOmZhbHNlLCJIb3Jpem9udGFsQWxpZ25tZW50IjowLCJWZXJ0aWNhbEFsaWdubWVudCI6MCwiU21hcnRGb3JlZ3JvdW5kIjpudWxsLCJNYXJnaW4iOnsiJHJlZiI6IjY5In0sIlBhZGRpbmciOnsiJHJlZiI6IjcwIn0sIkJhY2tncm91bmQiOnsiJHJlZiI6IjcxIn0sIklzVmlzaWJsZSI6dHJ1ZSwiV2lkdGgiOjAuMCwiSGVpZ2h0IjowLjAsIkJvcmRlclN0eWxlIjp7IiRpZCI6IjIzOSIsIkxpbmVDb2xvciI6bnVsbCwiTGluZVdlaWdodCI6MC4wLCJMaW5lVHlwZSI6MCwiUGFyZW50U3R5bGUiOm51bGx9LCJQYXJlbnRTdHlsZSI6eyIkcmVmIjoiNjUifX0sIkRhdGVTdHlsZSI6eyIkaWQiOiIyNDAiLCJGb250U2V0dGluZ3MiOnsiJGlkIjoiMjQx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jQyIiwiTGluZUNvbG9yIjpudWxsLCJMaW5lV2VpZ2h0IjowLjAsIkxpbmVUeXBlIjowLCJQYXJlbnRTdHlsZSI6bnVsbH0sIlBhcmVudFN0eWxlIjp7IiRyZWYiOiI3MiJ9fSwiRGF0ZUZvcm1hdCI6eyIkcmVmIjoiNzkifSwiSXNWaXNpYmxlIjp0cnVlLCJQYXJlbnRTdHlsZSI6eyIkcmVmIjoiNTMifX0sIlBvc2l0aW9uIjp7IlJhdGlvIjowLjAsIklzQ3VzdG9tIjpmYWxzZX0sIklkIjoiYzMxMTY5ZjktYTk1OS00MWU1LTg0YzUtODBmOTMxNTAyNjljIiwiSW1wb3J0SWQiOm51bGwsIlRpdGxlIjoi5b2w5YyW5aSn5Z+O6YSJ57aT5r+f5oyv6IiI5pa55qGIICgxMDDoh7MxMDTlubQpIiwiTm90ZSI6bnVsbCwiSHlwZXJsaW5rIjpudWxsLCJJc0NoYW5nZWQiOmZhbHNlLCJJc05ldyI6ZmFsc2V9LHsiJGlkIjoiMjQzIiwiRGF0ZSI6IjIwMTEtMDEtMDFUMjM6NTk6NTkuOTk5WiIsIlN0eWxlIjp7IiRpZCI6IjI0NCIsIlNoYXBlIjoyLCJDb25uZWN0b3JNYXJnaW4iOnsiJHJlZiI6IjU0In0sIkNvbm5lY3RvclN0eWxlIjp7IiRpZCI6IjI0NSIsIkxpbmVDb2xvciI6eyIkaWQiOiIyNDYiLCIkdHlwZSI6Ik5MUkUuQ29tbW9uLkRvbS5Tb2xpZENvbG9yQnJ1c2gsIE5MUkUuQ29tbW9uIiwiQ29sb3IiOnsiJGlkIjoiMjQ3IiwiQSI6MTI3LCJSIjoyNTQsIkciOjE4NiwiQiI6MTB9fSwiTGluZVdlaWdodCI6MS4wLCJMaW5lVHlwZSI6MCwiUGFyZW50U3R5bGUiOnsiJHJlZiI6IjU1In19LCJJc0JlbG93VGltZWJhbmQiOnRydWUsIkhpZGVEYXRlIjpmYWxzZSwiU2hhcGVTaXplIjoxLCJTcGFjaW5nIjoxLjAsIlBhZGRpbmciOnsiJHJlZiI6IjU4In0sIlNoYXBlU3R5bGUiOnsiJGlkIjoiMjQ4IiwiTWFyZ2luIjp7IiRyZWYiOiI2MCJ9LCJQYWRkaW5nIjp7IiRyZWYiOiI2MSJ9LCJCYWNrZ3JvdW5kIjp7IiRpZCI6IjI0OSIsIkNvbG9yIjp7IiRpZCI6IjI1MCIsIkEiOjI1NSwiUiI6MjU0LCJHIjoxODYsIkIiOjEwfX0sIklzVmlzaWJsZSI6dHJ1ZSwiV2lkdGgiOjE4LjAsIkhlaWdodCI6MjAuMCwiQm9yZGVyU3R5bGUiOnsiJGlkIjoiMjUxIiwiTGluZUNvbG9yIjp7IiRyZWYiOiI2MyJ9LCJMaW5lV2VpZ2h0IjowLjAsIkxpbmVUeXBlIjowLCJQYXJlbnRTdHlsZSI6eyIkcmVmIjoiNjIifX0sIlBhcmVudFN0eWxlIjp7IiRyZWYiOiI1OSJ9fSwiVGl0bGVTdHlsZSI6eyIkaWQiOiIyNTIiLCJGb250U2V0dGluZ3MiOnsiJGlkIjoiMjUzIiwiRm9udFNpemUiOjExLCJGb250TmFtZSI6IkNhbGlicmkiLCJJc0JvbGQiOnRydWUsIklzSXRhbGljIjpmYWxzZSwiSXNVbmRlcmxpbmVkIjpmYWxzZSwiUGFyZW50U3R5bGUiOnsiJHJlZiI6IjY2In19LCJBdXRvU2l6ZSI6MCwiRm9yZWdyb3VuZCI6eyIkcmVmIjoiNjcifSwiTWF4V2lkdGgiOjIw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yNTQiLCJMaW5lQ29sb3IiOm51bGwsIkxpbmVXZWlnaHQiOjAuMCwiTGluZVR5cGUiOjAsIlBhcmVudFN0eWxlIjpudWxsfSwiUGFyZW50U3R5bGUiOnsiJHJlZiI6IjY1In19LCJEYXRlU3R5bGUiOnsiJGlkIjoiMjU1IiwiRm9udFNldHRpbmdzIjp7IiRpZCI6IjI1Ni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I1NyIsIkxpbmVDb2xvciI6bnVsbCwiTGluZVdlaWdodCI6MC4wLCJMaW5lVHlwZSI6MCwiUGFyZW50U3R5bGUiOm51bGx9LCJQYXJlbnRTdHlsZSI6eyIkcmVmIjoiNzIifX0sIkRhdGVGb3JtYXQiOnsiJHJlZiI6Ijc5In0sIklzVmlzaWJsZSI6dHJ1ZSwiUGFyZW50U3R5bGUiOnsiJHJlZiI6IjUzIn19LCJQb3NpdGlvbiI6eyJSYXRpbyI6MC4yNTI0NTY4MzY4NDE3MjQ1NCwiSXNDdXN0b20iOmZhbHNlfSwiSWQiOiIxMjVhM2YyOC1mN2M0LTRiNjYtODczMy0wNzUyN2ZkZWUxZGYiLCJJbXBvcnRJZCI6bnVsbCwiVGl0bGUiOiLpm6Lls7bjgIHoirHmnbHntpzlkIjlu7roqK3lr6bmlr3mlrnmoYgiLCJOb3RlIjpudWxsLCJIeXBlcmxpbmsiOm51bGwsIklzQ2hhbmdlZCI6ZmFsc2UsIklzTmV3IjpmYWxzZX0seyIkaWQiOiIyNTgiLCJEYXRlIjoiMjAxMi0wMS0wMVQyMzo1OTo1OS45OTlaIiwiU3R5bGUiOnsiJGlkIjoiMjU5IiwiU2hhcGUiOjIsIkNvbm5lY3Rvck1hcmdpbiI6eyIkcmVmIjoiNTQifSwiQ29ubmVjdG9yU3R5bGUiOnsiJGlkIjoiMjYwIiwiTGluZUNvbG9yIjp7IiRpZCI6IjI2MSIsIiR0eXBlIjoiTkxSRS5Db21tb24uRG9tLlNvbGlkQ29sb3JCcnVzaCwgTkxSRS5Db21tb24iLCJDb2xvciI6eyIkaWQiOiIyNjIiLCJBIjoxMjcsIlIiOjI1NCwiRyI6MTg2LCJCIjoxMH19LCJMaW5lV2VpZ2h0IjoxLjAsIkxpbmVUeXBlIjowLCJQYXJlbnRTdHlsZSI6eyIkcmVmIjoiNTUifX0sIklzQmVsb3dUaW1lYmFuZCI6dHJ1ZSwiSGlkZURhdGUiOmZhbHNlLCJTaGFwZVNpemUiOjEsIlNwYWNpbmciOjEuMCwiUGFkZGluZyI6eyIkcmVmIjoiNTgifSwiU2hhcGVTdHlsZSI6eyIkaWQiOiIyNjMiLCJNYXJnaW4iOnsiJHJlZiI6IjYwIn0sIlBhZGRpbmciOnsiJHJlZiI6IjYxIn0sIkJhY2tncm91bmQiOnsiJGlkIjoiMjY0IiwiQ29sb3IiOnsiJGlkIjoiMjY1IiwiQSI6MjU1LCJSIjoyNTQsIkciOjE4NiwiQiI6MTB9fSwiSXNWaXNpYmxlIjp0cnVlLCJXaWR0aCI6MTguMCwiSGVpZ2h0IjoyMC4wLCJCb3JkZXJTdHlsZSI6eyIkaWQiOiIyNjYiLCJMaW5lQ29sb3IiOnsiJHJlZiI6IjYzIn0sIkxpbmVXZWlnaHQiOjAuMCwiTGluZVR5cGUiOjAsIlBhcmVudFN0eWxlIjp7IiRyZWYiOiI2MiJ9fSwiUGFyZW50U3R5bGUiOnsiJHJlZiI6IjU5In19LCJUaXRsZVN0eWxlIjp7IiRpZCI6IjI2NyIsIkZvbnRTZXR0aW5ncyI6eyIkaWQiOiIyNjgiLCJGb250U2l6ZSI6MTEsIkZvbnROYW1lIjoiQ2FsaWJyaSIsIklzQm9sZCI6dHJ1ZSwiSXNJdGFsaWMiOmZhbHNlLCJJc1VuZGVybGluZWQiOmZhbHNlLCJQYXJlbnRTdHlsZSI6eyIkcmVmIjoiNjYifX0sIkF1dG9TaXplIjowLCJGb3JlZ3JvdW5kIjp7IiRyZWYiOiI2NyJ9LCJNYXhXaWR0aCI6MjAwLjAsIk1heEhlaWdodCI6IkluZmluaXR5IiwiU21hcnRGb3JlZ3JvdW5kSXNBY3RpdmUiOmZhbHNlLCJIb3Jpem9udGFsQWxpZ25tZW50IjowLCJWZXJ0aWNhbEFsaWdubWVudCI6MCwiU21hcnRGb3JlZ3JvdW5kIjpudWxsLCJNYXJnaW4iOnsiJHJlZiI6IjY5In0sIlBhZGRpbmciOnsiJHJlZiI6IjcwIn0sIkJhY2tncm91bmQiOnsiJHJlZiI6IjcxIn0sIklzVmlzaWJsZSI6dHJ1ZSwiV2lkdGgiOjAuMCwiSGVpZ2h0IjowLjAsIkJvcmRlclN0eWxlIjp7IiRpZCI6IjI2OSIsIkxpbmVDb2xvciI6bnVsbCwiTGluZVdlaWdodCI6MC4wLCJMaW5lVHlwZSI6MCwiUGFyZW50U3R5bGUiOm51bGx9LCJQYXJlbnRTdHlsZSI6eyIkcmVmIjoiNjUifX0sIkRhdGVTdHlsZSI6eyIkaWQiOiIyNzAiLCJGb250U2V0dGluZ3MiOnsiJGlkIjoiMjcx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jcyIiwiTGluZUNvbG9yIjpudWxsLCJMaW5lV2VpZ2h0IjowLjAsIkxpbmVUeXBlIjowLCJQYXJlbnRTdHlsZSI6bnVsbH0sIlBhcmVudFN0eWxlIjp7IiRyZWYiOiI3MiJ9fSwiRGF0ZUZvcm1hdCI6eyIkcmVmIjoiNzkifSwiSXNWaXNpYmxlIjp0cnVlLCJQYXJlbnRTdHlsZSI6eyIkcmVmIjoiNTMifX0sIlBvc2l0aW9uIjp7IlJhdGlvIjowLjUwMDE0ODA5NjkwODc1NzcyLCJJc0N1c3RvbSI6dHJ1ZX0sIklkIjoiMjEwOWJlYzktYWE3MS00MjUyLThkZmQtYjE2Y2Y3ZDdlMTlhIiwiSW1wb3J0SWQiOm51bGwsIlRpdGxlIjoi5o6o5YuV6Leo5Z+f5Yqg5YC85YWs5YWx5bu66Kit6LKh5YuZ6KaP5YqDKDEwMeW5tCkiLCJOb3RlIjpudWxsLCJIeXBlcmxpbmsiOm51bGwsIklzQ2hhbmdlZCI6ZmFsc2UsIklzTmV3IjpmYWxzZX0seyIkaWQiOiIyNzMiLCJEYXRlIjoiMjAxMi0wMS0wMVQyMzo1OTo1OS45OTlaIiwiU3R5bGUiOnsiJGlkIjoiMjc0IiwiU2hhcGUiOjIsIkNvbm5lY3Rvck1hcmdpbiI6eyIkcmVmIjoiNTQifSwiQ29ubmVjdG9yU3R5bGUiOnsiJGlkIjoiMjc1IiwiTGluZUNvbG9yIjp7IiRpZCI6IjI3NiIsIiR0eXBlIjoiTkxSRS5Db21tb24uRG9tLlNvbGlkQ29sb3JCcnVzaCwgTkxSRS5Db21tb24iLCJDb2xvciI6eyIkaWQiOiIyNzciLCJBIjoxMjcsIlIiOjAsIkciOjExNCwiQiI6MTg4fX0sIkxpbmVXZWlnaHQiOjEuMCwiTGluZVR5cGUiOjAsIlBhcmVudFN0eWxlIjp7IiRyZWYiOiI1NSJ9fSwiSXNCZWxvd1RpbWViYW5kIjpmYWxzZSwiSGlkZURhdGUiOmZhbHNlLCJTaGFwZVNpemUiOjEsIlNwYWNpbmciOjEuMCwiUGFkZGluZyI6eyIkcmVmIjoiNTgifSwiU2hhcGVTdHlsZSI6eyIkaWQiOiIyNzgiLCJNYXJnaW4iOnsiJHJlZiI6IjYwIn0sIlBhZGRpbmciOnsiJHJlZiI6IjYxIn0sIkJhY2tncm91bmQiOnsiJGlkIjoiMjc5IiwiQ29sb3IiOnsiJGlkIjoiMjgwIiwiQSI6MjU1LCJSIjowLCJHIjoxMTQsIkIiOjE4OH19LCJJc1Zpc2libGUiOnRydWUsIldpZHRoIjoxOC4wLCJIZWlnaHQiOjIwLjAsIkJvcmRlclN0eWxlIjp7IiRpZCI6IjI4MSIsIkxpbmVDb2xvciI6eyIkcmVmIjoiNjMifSwiTGluZVdlaWdodCI6MC4wLCJMaW5lVHlwZSI6MCwiUGFyZW50U3R5bGUiOnsiJHJlZiI6IjYyIn19LCJQYXJlbnRTdHlsZSI6eyIkcmVmIjoiNTkifX0sIlRpdGxlU3R5bGUiOnsiJGlkIjoiMjgyIiwiRm9udFNldHRpbmdzIjp7IiRpZCI6IjI4MyIsIkZvbnRTaXplIjoxMSwiRm9udE5hbWUiOiJDYWxpYnJpIiwiSXNCb2xkIjp0cnVlLCJJc0l0YWxpYyI6ZmFsc2UsIklzVW5kZXJsaW5lZCI6ZmFsc2UsIlBhcmVudFN0eWxlIjp7IiRyZWYiOiI2NiJ9fSwiQXV0b1NpemUiOjAsIkZvcmVncm91bmQiOnsiJHJlZiI6IjY3In0sIk1heFdpZHRoIjoyMDAuMCwiTWF4SGVpZ2h0IjoiSW5maW5pdHkiLCJTbWFydEZvcmVncm91bmRJc0FjdGl2ZSI6ZmFsc2UsIkhvcml6b250YWxBbGlnbm1lbnQiOjAsIlZlcnRpY2FsQWxpZ25tZW50IjowLCJTbWFydEZvcmVncm91bmQiOm51bGwsIk1hcmdpbiI6eyIkcmVmIjoiNjkifSwiUGFkZGluZyI6eyIkcmVmIjoiNzAifSwiQmFja2dyb3VuZCI6eyIkcmVmIjoiNzEifSwiSXNWaXNpYmxlIjp0cnVlLCJXaWR0aCI6MC4wLCJIZWlnaHQiOjAuMCwiQm9yZGVyU3R5bGUiOnsiJGlkIjoiMjg0IiwiTGluZUNvbG9yIjpudWxsLCJMaW5lV2VpZ2h0IjowLjAsIkxpbmVUeXBlIjowLCJQYXJlbnRTdHlsZSI6bnVsbH0sIlBhcmVudFN0eWxlIjp7IiRyZWYiOiI2NSJ9fSwiRGF0ZVN0eWxlIjp7IiRpZCI6IjI4NSIsIkZvbnRTZXR0aW5ncyI6eyIkaWQiOiIyODYiLCJGb250U2l6ZSI6MTAsIkZvbnROYW1lIjoiQ2FsaWJyaSIsIklzQm9sZCI6ZmFsc2UsIklzSXRhbGljIjpmYWxzZSwiSXNVbmRlcmxpbmVkIjpmYWxzZSwiUGFyZW50U3R5bGUiOnsiJHJlZiI6IjczIn19LCJBdXRvU2l6ZSI6MCwiRm9yZWdyb3VuZCI6eyIkcmVmIjoiNzQifSwiTWF4V2lkdGgiOjIwMC4wLCJNYXhIZWlnaHQiOiJJbmZpbml0eSIsIlNtYXJ0Rm9yZWdyb3VuZElzQWN0aXZlIjpmYWxzZSwiSG9yaXpvbnRhbEFsaWdubWVudCI6MCwiVmVydGljYWxBbGlnbm1lbnQiOjAsIlNtYXJ0Rm9yZWdyb3VuZCI6bnVsbCwiTWFyZ2luIjp7IiRyZWYiOiI3NiJ9LCJQYWRkaW5nIjp7IiRyZWYiOiI3NyJ9LCJCYWNrZ3JvdW5kIjp7IiRyZWYiOiI3OCJ9LCJJc1Zpc2libGUiOnRydWUsIldpZHRoIjowLjAsIkhlaWdodCI6MC4wLCJCb3JkZXJTdHlsZSI6eyIkaWQiOiIyODciLCJMaW5lQ29sb3IiOm51bGwsIkxpbmVXZWlnaHQiOjAuMCwiTGluZVR5cGUiOjAsIlBhcmVudFN0eWxlIjpudWxsfSwiUGFyZW50U3R5bGUiOnsiJHJlZiI6IjcyIn19LCJEYXRlRm9ybWF0Ijp7IiRyZWYiOiI3OSJ9LCJJc1Zpc2libGUiOnRydWUsIlBhcmVudFN0eWxlIjp7IiRyZWYiOiI1MyJ9fSwiUG9zaXRpb24iOnsiUmF0aW8iOjAuMCwiSXNDdXN0b20iOmZhbHNlfSwiSWQiOiI1ZmYyOThjMC00NWMyLTRhYTktYTI4YS02MjM2MGIwMDdjODIiLCJJbXBvcnRJZCI6bnVsbCwiVGl0bGUiOiLpm7vlg7noqr/mlbTmlrnmoYgoMTAx5bm0KSIsIk5vdGUiOm51bGwsIkh5cGVybGluayI6bnVsbCwiSXNDaGFuZ2VkIjpmYWxzZSwiSXNOZXciOmZhbHNlfSx7IiRpZCI6IjI4OCIsIkRhdGUiOiIyMDEzLTAxLTAxVDIzOjU5OjU5Ljk5OVoiLCJTdHlsZSI6eyIkaWQiOiIyODkiLCJTaGFwZSI6MiwiQ29ubmVjdG9yTWFyZ2luIjp7IiRyZWYiOiI1NCJ9LCJDb25uZWN0b3JTdHlsZSI6eyIkaWQiOiIyOTAiLCJMaW5lQ29sb3IiOnsiJGlkIjoiMjkxIiwiJHR5cGUiOiJOTFJFLkNvbW1vbi5Eb20uU29saWRDb2xvckJydXNoLCBOTFJFLkNvbW1vbiIsIkNvbG9yIjp7IiRpZCI6IjI5MiIsIkEiOjEyNywiUiI6MCwiRyI6MTE0LCJCIjoxODh9fSwiTGluZVdlaWdodCI6MS4wLCJMaW5lVHlwZSI6MCwiUGFyZW50U3R5bGUiOnsiJHJlZiI6IjU1In19LCJJc0JlbG93VGltZWJhbmQiOmZhbHNlLCJIaWRlRGF0ZSI6ZmFsc2UsIlNoYXBlU2l6ZSI6MSwiU3BhY2luZyI6MS4wLCJQYWRkaW5nIjp7IiRyZWYiOiI1OCJ9LCJTaGFwZVN0eWxlIjp7IiRpZCI6IjI5MyIsIk1hcmdpbiI6eyIkcmVmIjoiNjAifSwiUGFkZGluZyI6eyIkcmVmIjoiNjEifSwiQmFja2dyb3VuZCI6eyIkaWQiOiIyOTQiLCJDb2xvciI6eyIkaWQiOiIyOTUiLCJBIjoyNTUsIlIiOjAsIkciOjExNCwiQiI6MTg4fX0sIklzVmlzaWJsZSI6dHJ1ZSwiV2lkdGgiOjE4LjAsIkhlaWdodCI6MjAuMCwiQm9yZGVyU3R5bGUiOnsiJGlkIjoiMjk2IiwiTGluZUNvbG9yIjp7IiRyZWYiOiI2MyJ9LCJMaW5lV2VpZ2h0IjowLjAsIkxpbmVUeXBlIjowLCJQYXJlbnRTdHlsZSI6eyIkcmVmIjoiNjIifX0sIlBhcmVudFN0eWxlIjp7IiRyZWYiOiI1OSJ9fSwiVGl0bGVTdHlsZSI6eyIkaWQiOiIyOTciLCJGb250U2V0dGluZ3MiOnsiJGlkIjoiMjk4IiwiRm9udFNpemUiOjExLCJGb250TmFtZSI6IkNhbGlicmkiLCJJc0JvbGQiOnRydWUsIklzSXRhbGljIjpmYWxzZSwiSXNVbmRlcmxpbmVkIjpmYWxzZSwiUGFyZW50U3R5bGUiOnsiJHJlZiI6IjY2In19LCJBdXRvU2l6ZSI6MCwiRm9yZWdyb3VuZCI6eyIkcmVmIjoiNjcifSwiTWF4V2lkdGgiOjIw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yOTkiLCJMaW5lQ29sb3IiOm51bGwsIkxpbmVXZWlnaHQiOjAuMCwiTGluZVR5cGUiOjAsIlBhcmVudFN0eWxlIjpudWxsfSwiUGFyZW50U3R5bGUiOnsiJHJlZiI6IjY1In19LCJEYXRlU3R5bGUiOnsiJGlkIjoiMzAwIiwiRm9udFNldHRpbmdzIjp7IiRpZCI6IjMwMS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MwMiIsIkxpbmVDb2xvciI6bnVsbCwiTGluZVdlaWdodCI6MC4wLCJMaW5lVHlwZSI6MCwiUGFyZW50U3R5bGUiOm51bGx9LCJQYXJlbnRTdHlsZSI6eyIkcmVmIjoiNzIifX0sIkRhdGVGb3JtYXQiOnsiJHJlZiI6Ijc5In0sIklzVmlzaWJsZSI6dHJ1ZSwiUGFyZW50U3R5bGUiOnsiJHJlZiI6IjUzIn19LCJQb3NpdGlvbiI6eyJSYXRpbyI6MC40NjkyNDk5MjcxNjc1MzkyNywiSXNDdXN0b20iOmZhbHNlfSwiSWQiOiI2ZTEzMDYwYS1jMzFkLTQ1YTUtOTM5Mi0yNGVhNzgyMWNhZDAiLCJJbXBvcnRJZCI6bnVsbCwiVGl0bGUiOiLlnIvlrrbmsKPlgJnororpgbfoqr/pganmlL/nrZbntrHpoJjmmqjooYzli5XoqIjnlasgKDEwMi0xMDblubQpIiwiTm90ZSI6bnVsbCwiSHlwZXJsaW5rIjpudWxsLCJJc0NoYW5nZWQiOmZhbHNlLCJJc05ldyI6ZmFsc2V9LHsiJGlkIjoiMzAzIiwiRGF0ZSI6IjIwMTQtMDEtMDFUMjM6NTk6NTkuOTk5WiIsIlN0eWxlIjp7IiRpZCI6IjMwNCIsIlNoYXBlIjoyLCJDb25uZWN0b3JNYXJnaW4iOnsiJHJlZiI6IjU0In0sIkNvbm5lY3RvclN0eWxlIjp7IiRpZCI6IjMwNSIsIkxpbmVDb2xvciI6eyIkaWQiOiIzMDYiLCIkdHlwZSI6Ik5MUkUuQ29tbW9uLkRvbS5Tb2xpZENvbG9yQnJ1c2gsIE5MUkUuQ29tbW9uIiwiQ29sb3IiOnsiJGlkIjoiMzA3IiwiQSI6MTI3LCJSIjowLCJHIjoxMTQsIkIiOjE4OH19LCJMaW5lV2VpZ2h0IjoxLjAsIkxpbmVUeXBlIjowLCJQYXJlbnRTdHlsZSI6eyIkcmVmIjoiNTUifX0sIklzQmVsb3dUaW1lYmFuZCI6ZmFsc2UsIkhpZGVEYXRlIjpmYWxzZSwiU2hhcGVTaXplIjoxLCJTcGFjaW5nIjoxLjAsIlBhZGRpbmciOnsiJHJlZiI6IjU4In0sIlNoYXBlU3R5bGUiOnsiJGlkIjoiMzA4IiwiTWFyZ2luIjp7IiRyZWYiOiI2MCJ9LCJQYWRkaW5nIjp7IiRyZWYiOiI2MSJ9LCJCYWNrZ3JvdW5kIjp7IiRpZCI6IjMwOSIsIkNvbG9yIjp7IiRpZCI6IjMxMCIsIkEiOjI1NSwiUiI6MCwiRyI6MTE0LCJCIjoxODh9fSwiSXNWaXNpYmxlIjp0cnVlLCJXaWR0aCI6MTguMCwiSGVpZ2h0IjoyMC4wLCJCb3JkZXJTdHlsZSI6eyIkaWQiOiIzMTEiLCJMaW5lQ29sb3IiOnsiJHJlZiI6IjYzIn0sIkxpbmVXZWlnaHQiOjAuMCwiTGluZVR5cGUiOjAsIlBhcmVudFN0eWxlIjp7IiRyZWYiOiI2MiJ9fSwiUGFyZW50U3R5bGUiOnsiJHJlZiI6IjU5In19LCJUaXRsZVN0eWxlIjp7IiRpZCI6IjMxMiIsIkZvbnRTZXR0aW5ncyI6eyIkaWQiOiIzMTMiLCJGb250U2l6ZSI6MTEsIkZvbnROYW1lIjoiQ2FsaWJyaSIsIklzQm9sZCI6dHJ1ZSwiSXNJdGFsaWMiOmZhbHNlLCJJc1VuZGVybGluZWQiOmZhbHNlLCJQYXJlbnRTdHlsZSI6eyIkcmVmIjoiNjYifX0sIkF1dG9TaXplIjoyLCJGb3JlZ3JvdW5kIjp7IiRyZWYiOiI2NyJ9LCJNYXhXaWR0aCI6MTIwLjMxMTQ5MjkxOTkyMTg4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zMTQiLCJMaW5lQ29sb3IiOm51bGwsIkxpbmVXZWlnaHQiOjAuMCwiTGluZVR5cGUiOjAsIlBhcmVudFN0eWxlIjpudWxsfSwiUGFyZW50U3R5bGUiOnsiJHJlZiI6IjY1In19LCJEYXRlU3R5bGUiOnsiJGlkIjoiMzE1IiwiRm9udFNldHRpbmdzIjp7IiRpZCI6IjMxNi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MxNyIsIkxpbmVDb2xvciI6bnVsbCwiTGluZVdlaWdodCI6MC4wLCJMaW5lVHlwZSI6MCwiUGFyZW50U3R5bGUiOm51bGx9LCJQYXJlbnRTdHlsZSI6eyIkcmVmIjoiNzIifX0sIkRhdGVGb3JtYXQiOnsiJHJlZiI6Ijc5In0sIklzVmlzaWJsZSI6dHJ1ZSwiUGFyZW50U3R5bGUiOnsiJHJlZiI6IjUzIn19LCJQb3NpdGlvbiI6eyJSYXRpbyI6MC4wOTE2ODIwNjg2MjQ2MTQxODUsIklzQ3VzdG9tIjpmYWxzZX0sIklkIjoiOWI4NmI3OTMtM2UxOS00YTg1LTgxNDMtNDZhNTFjMDQ5ZDBiIiwiSW1wb3J0SWQiOm51bGwsIlRpdGxlIjoi5ZyL5a6257ag6IO95L2O56Kz57i96KGM5YuV5pa55qGIICgxMDPlubQpIiwiTm90ZSI6bnVsbCwiSHlwZXJsaW5rIjpudWxsLCJJc0NoYW5nZWQiOmZhbHNlLCJJc05ldyI6ZmFsc2V9LHsiJGlkIjoiMzE4IiwiRGF0ZSI6IjIwMTUtMDEtMDFUMjM6NTk6NTkuOTk5WiIsIlN0eWxlIjp7IiRpZCI6IjMxOSIsIlNoYXBlIjoyLCJDb25uZWN0b3JNYXJnaW4iOnsiJHJlZiI6IjU0In0sIkNvbm5lY3RvclN0eWxlIjp7IiRpZCI6IjMyMCIsIkxpbmVDb2xvciI6eyIkaWQiOiIzMjEiLCIkdHlwZSI6Ik5MUkUuQ29tbW9uLkRvbS5Tb2xpZENvbG9yQnJ1c2gsIE5MUkUuQ29tbW9uIiwiQ29sb3IiOnsiJGlkIjoiMzIyIiwiQSI6MTI3LCJSIjoyNTQsIkciOjE4NiwiQiI6MTB9fSwiTGluZVdlaWdodCI6MS4wLCJMaW5lVHlwZSI6MCwiUGFyZW50U3R5bGUiOnsiJHJlZiI6IjU1In19LCJJc0JlbG93VGltZWJhbmQiOnRydWUsIkhpZGVEYXRlIjpmYWxzZSwiU2hhcGVTaXplIjoxLCJTcGFjaW5nIjoxLjAsIlBhZGRpbmciOnsiJHJlZiI6IjU4In0sIlNoYXBlU3R5bGUiOnsiJGlkIjoiMzIzIiwiTWFyZ2luIjp7IiRyZWYiOiI2MCJ9LCJQYWRkaW5nIjp7IiRyZWYiOiI2MSJ9LCJCYWNrZ3JvdW5kIjp7IiRpZCI6IjMyNCIsIkNvbG9yIjp7IiRpZCI6IjMyNSIsIkEiOjI1NSwiUiI6MjU0LCJHIjoxODYsIkIiOjEwfX0sIklzVmlzaWJsZSI6dHJ1ZSwiV2lkdGgiOjE4LjAsIkhlaWdodCI6MjAuMCwiQm9yZGVyU3R5bGUiOnsiJGlkIjoiMzI2IiwiTGluZUNvbG9yIjp7IiRyZWYiOiI2MyJ9LCJMaW5lV2VpZ2h0IjowLjAsIkxpbmVUeXBlIjowLCJQYXJlbnRTdHlsZSI6eyIkcmVmIjoiNjIifX0sIlBhcmVudFN0eWxlIjp7IiRyZWYiOiI1OSJ9fSwiVGl0bGVTdHlsZSI6eyIkaWQiOiIzMjciLCJGb250U2V0dGluZ3MiOnsiJGlkIjoiMzI4IiwiRm9udFNpemUiOjExLCJGb250TmFtZSI6IkNhbGlicmkiLCJJc0JvbGQiOnRydWUsIklzSXRhbGljIjpmYWxzZSwiSXNVbmRlcmxpbmVkIjpmYWxzZSwiUGFyZW50U3R5bGUiOnsiJHJlZiI6IjY2In19LCJBdXRvU2l6ZSI6MiwiRm9yZWdyb3VuZCI6eyIkcmVmIjoiNjcifSwiTWF4V2lkdGgiOjExMC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zMjkiLCJMaW5lQ29sb3IiOm51bGwsIkxpbmVXZWlnaHQiOjAuMCwiTGluZVR5cGUiOjAsIlBhcmVudFN0eWxlIjpudWxsfSwiUGFyZW50U3R5bGUiOnsiJHJlZiI6IjY1In19LCJEYXRlU3R5bGUiOnsiJGlkIjoiMzMwIiwiRm9udFNldHRpbmdzIjp7IiRpZCI6IjMzMS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MzMiIsIkxpbmVDb2xvciI6bnVsbCwiTGluZVdlaWdodCI6MC4wLCJMaW5lVHlwZSI6MCwiUGFyZW50U3R5bGUiOm51bGx9LCJQYXJlbnRTdHlsZSI6eyIkcmVmIjoiNzIifX0sIkRhdGVGb3JtYXQiOnsiJHJlZiI6Ijc5In0sIklzVmlzaWJsZSI6dHJ1ZSwiUGFyZW50U3R5bGUiOnsiJHJlZiI6IjUzIn19LCJQb3NpdGlvbiI6eyJSYXRpbyI6MC40MzQxNjA1MzE1MDMxODI5LCJJc0N1c3RvbSI6dHJ1ZX0sIklkIjoiYTVkYTBhYWQtOTI3Yi00Mzg2LTkyNmEtMmM0MzRhZjU3OTM1IiwiSW1wb3J0SWQiOm51bGwsIlRpdGxlIjoi6JeN6Imy57aT5r+f5pW05ZCI55m85bGV5qeL5oOzKDEwNOW5tCkiLCJOb3RlIjpudWxsLCJIeXBlcmxpbmsiOm51bGwsIklzQ2hhbmdlZCI6ZmFsc2UsIklzTmV3IjpmYWxzZX0seyIkaWQiOiIzMzMiLCJEYXRlIjoiMjAxNi0wMS0wNlQyMzo1OTo1OS45OTlaIiwiU3R5bGUiOnsiJGlkIjoiMzM0IiwiU2hhcGUiOjIsIkNvbm5lY3Rvck1hcmdpbiI6eyIkcmVmIjoiNTQifSwiQ29ubmVjdG9yU3R5bGUiOnsiJGlkIjoiMzM1IiwiTGluZUNvbG9yIjp7IiRpZCI6IjMzNiIsIiR0eXBlIjoiTkxSRS5Db21tb24uRG9tLlNvbGlkQ29sb3JCcnVzaCwgTkxSRS5Db21tb24iLCJDb2xvciI6eyIkaWQiOiIzMzciLCJBIjoxMjcsIlIiOjIzNCwiRyI6MjIsIkIiOjMwfX0sIkxpbmVXZWlnaHQiOjEuMCwiTGluZVR5cGUiOjAsIlBhcmVudFN0eWxlIjp7IiRyZWYiOiI1NSJ9fSwiSXNCZWxvd1RpbWViYW5kIjpmYWxzZSwiSGlkZURhdGUiOmZhbHNlLCJTaGFwZVNpemUiOjEsIlNwYWNpbmciOjEuMCwiUGFkZGluZyI6eyIkcmVmIjoiNTgifSwiU2hhcGVTdHlsZSI6eyIkaWQiOiIzMzgiLCJNYXJnaW4iOnsiJHJlZiI6IjYwIn0sIlBhZGRpbmciOnsiJHJlZiI6IjYxIn0sIkJhY2tncm91bmQiOnsiJGlkIjoiMzM5IiwiQ29sb3IiOnsiJGlkIjoiMzQwIiwiQSI6MjU1LCJSIjoyMzQsIkciOjIyLCJCIjozMH19LCJJc1Zpc2libGUiOnRydWUsIldpZHRoIjoxOC4wLCJIZWlnaHQiOjIwLjAsIkJvcmRlclN0eWxlIjp7IiRpZCI6IjM0MSIsIkxpbmVDb2xvciI6eyIkcmVmIjoiNjMifSwiTGluZVdlaWdodCI6MC4wLCJMaW5lVHlwZSI6MCwiUGFyZW50U3R5bGUiOnsiJHJlZiI6IjYyIn19LCJQYXJlbnRTdHlsZSI6eyIkcmVmIjoiNTkifX0sIlRpdGxlU3R5bGUiOnsiJGlkIjoiMzQyIiwiRm9udFNldHRpbmdzIjp7IiRpZCI6IjM0MyIsIkZvbnRTaXplIjoxMSwiRm9udE5hbWUiOiJDYWxpYnJpIiwiSXNCb2xkIjp0cnVlLCJJc0l0YWxpYyI6ZmFsc2UsIklzVW5kZXJsaW5lZCI6ZmFsc2UsIlBhcmVudFN0eWxlIjp7IiRyZWYiOiI2NiJ9fSwiQXV0b1NpemUiOjIsIkZvcmVncm91bmQiOnsiJHJlZiI6IjY3In0sIk1heFdpZHRoIjo5Ni4wLCJNYXhIZWlnaHQiOiJJbmZpbml0eSIsIlNtYXJ0Rm9yZWdyb3VuZElzQWN0aXZlIjpmYWxzZSwiSG9yaXpvbnRhbEFsaWdubWVudCI6MCwiVmVydGljYWxBbGlnbm1lbnQiOjAsIlNtYXJ0Rm9yZWdyb3VuZCI6bnVsbCwiTWFyZ2luIjp7IiRyZWYiOiI2OSJ9LCJQYWRkaW5nIjp7IiRyZWYiOiI3MCJ9LCJCYWNrZ3JvdW5kIjp7IiRyZWYiOiI3MSJ9LCJJc1Zpc2libGUiOnRydWUsIldpZHRoIjowLjAsIkhlaWdodCI6MC4wLCJCb3JkZXJTdHlsZSI6eyIkaWQiOiIzNDQiLCJMaW5lQ29sb3IiOm51bGwsIkxpbmVXZWlnaHQiOjAuMCwiTGluZVR5cGUiOjAsIlBhcmVudFN0eWxlIjpudWxsfSwiUGFyZW50U3R5bGUiOnsiJHJlZiI6IjY1In19LCJEYXRlU3R5bGUiOnsiJGlkIjoiMzQ1IiwiRm9udFNldHRpbmdzIjp7IiRpZCI6IjM0NiIsIkZvbnRTaXplIjoxMCwiRm9udE5hbWUiOiJDYWxpYnJpIiwiSXNCb2xkIjpmYWxzZSwiSXNJdGFsaWMiOmZhbHNlLCJJc1VuZGVybGluZWQiOmZhbHNlLCJQYXJlbnRTdHlsZSI6eyIkcmVmIjoiNzMifX0sIkF1dG9TaXplIjowLCJGb3JlZ3JvdW5kIjp7IiRyZWYiOiI3NCJ9LCJNYXhXaWR0aCI6MjAwLjAsIk1heEhlaWdodCI6IkluZmluaXR5IiwiU21hcnRGb3JlZ3JvdW5kSXNBY3RpdmUiOmZhbHNlLCJIb3Jpem9udGFsQWxpZ25tZW50IjowLCJWZXJ0aWNhbEFsaWdubWVudCI6MCwiU21hcnRGb3JlZ3JvdW5kIjpudWxsLCJNYXJnaW4iOnsiJHJlZiI6Ijc2In0sIlBhZGRpbmciOnsiJHJlZiI6Ijc3In0sIkJhY2tncm91bmQiOnsiJHJlZiI6Ijc4In0sIklzVmlzaWJsZSI6dHJ1ZSwiV2lkdGgiOjAuMCwiSGVpZ2h0IjowLjAsIkJvcmRlclN0eWxlIjp7IiRpZCI6IjM0NyIsIkxpbmVDb2xvciI6bnVsbCwiTGluZVdlaWdodCI6MC4wLCJMaW5lVHlwZSI6MCwiUGFyZW50U3R5bGUiOm51bGx9LCJQYXJlbnRTdHlsZSI6eyIkcmVmIjoiNzIifX0sIkRhdGVGb3JtYXQiOnsiJHJlZiI6Ijc5In0sIklzVmlzaWJsZSI6dHJ1ZSwiUGFyZW50U3R5bGUiOnsiJHJlZiI6IjUzIn19LCJQb3NpdGlvbiI6eyJSYXRpbyI6MC4yNjI2ODIxMTk4NjQwMDQ2NCwiSXNDdXN0b20iOnRydWV9LCJJZCI6ImRlYzMwODY3LTJjMWYtNDZhNy1iZDA3LWNjNzNlMWE4ZmRhNiIsIkltcG9ydElkIjpudWxsLCJUaXRsZSI6IuaOqOWLleWci+Wcn++8iOWci+Wcn+ioiOeVq+OAgeWci+Wcn+W+qeiCsuOAgea1t+WyuOS/neitt+OAgeWcsOizquS/neiCsu+8ieeri+azle+8jDEwNeW5tDHmnIg25pel5YWs5biD44CM5ZyL5Zyf6KiI55Wr5rOV44CNIiwiTm90ZSI6bnVsbCwiSHlwZXJsaW5rIjpudWxsLCJJc0NoYW5nZWQiOmZhbHNlLCJJc05ldyI6ZmFsc2V9LHsiJGlkIjoiMzQ4IiwiRGF0ZSI6IjIwMTUtMTItMDFUMjM6NTk6NTkuOTk5WiIsIlN0eWxlIjp7IiRpZCI6IjM0OSIsIlNoYXBlIjoyLCJDb25uZWN0b3JNYXJnaW4iOnsiJHJlZiI6IjU0In0sIkNvbm5lY3RvclN0eWxlIjp7IiRpZCI6IjM1MCIsIkxpbmVDb2xvciI6eyIkaWQiOiIzNTEiLCIkdHlwZSI6Ik5MUkUuQ29tbW9uLkRvbS5Tb2xpZENvbG9yQnJ1c2gsIE5MUkUuQ29tbW9uIiwiQ29sb3IiOnsiJGlkIjoiMzUyIiwiQSI6MTI3LCJSIjowLCJHIjoxMTQsIkIiOjE4OH19LCJMaW5lV2VpZ2h0IjoxLjAsIkxpbmVUeXBlIjowLCJQYXJlbnRTdHlsZSI6eyIkcmVmIjoiNTUifX0sIklzQmVsb3dUaW1lYmFuZCI6ZmFsc2UsIkhpZGVEYXRlIjpmYWxzZSwiU2hhcGVTaXplIjoxLCJTcGFjaW5nIjoxLjAsIlBhZGRpbmciOnsiJHJlZiI6IjU4In0sIlNoYXBlU3R5bGUiOnsiJGlkIjoiMzUzIiwiTWFyZ2luIjp7IiRyZWYiOiI2MCJ9LCJQYWRkaW5nIjp7IiRyZWYiOiI2MSJ9LCJCYWNrZ3JvdW5kIjp7IiRpZCI6IjM1NCIsIkNvbG9yIjp7IiRpZCI6IjM1NSIsIkEiOjI1NSwiUiI6MCwiRyI6MTE0LCJCIjoxODh9fSwiSXNWaXNpYmxlIjp0cnVlLCJXaWR0aCI6MTguMCwiSGVpZ2h0IjoyMC4wLCJCb3JkZXJTdHlsZSI6eyIkaWQiOiIzNTYiLCJMaW5lQ29sb3IiOnsiJHJlZiI6IjYzIn0sIkxpbmVXZWlnaHQiOjAuMCwiTGluZVR5cGUiOjAsIlBhcmVudFN0eWxlIjp7IiRyZWYiOiI2MiJ9fSwiUGFyZW50U3R5bGUiOnsiJHJlZiI6IjU5In19LCJUaXRsZVN0eWxlIjp7IiRpZCI6IjM1NyIsIkZvbnRTZXR0aW5ncyI6eyIkaWQiOiIzNTgiLCJGb250U2l6ZSI6MTEsIkZvbnROYW1lIjoiQ2FsaWJyaSIsIklzQm9sZCI6dHJ1ZSwiSXNJdGFsaWMiOmZhbHNlLCJJc1VuZGVybGluZWQiOmZhbHNlLCJQYXJlbnRTdHlsZSI6eyIkcmVmIjoiNjYifX0sIkF1dG9TaXplIjoyLCJGb3JlZ3JvdW5kIjp7IiRyZWYiOiI2NyJ9LCJNYXhXaWR0aCI6MTA4LjAsIk1heEhlaWdodCI6IkluZmluaXR5IiwiU21hcnRGb3JlZ3JvdW5kSXNBY3RpdmUiOmZhbHNlLCJIb3Jpem9udGFsQWxpZ25tZW50IjowLCJWZXJ0aWNhbEFsaWdubWVudCI6MCwiU21hcnRGb3JlZ3JvdW5kIjpudWxsLCJNYXJnaW4iOnsiJHJlZiI6IjY5In0sIlBhZGRpbmciOnsiJHJlZiI6IjcwIn0sIkJhY2tncm91bmQiOnsiJHJlZiI6IjcxIn0sIklzVmlzaWJsZSI6dHJ1ZSwiV2lkdGgiOjAuMCwiSGVpZ2h0IjowLjAsIkJvcmRlclN0eWxlIjp7IiRpZCI6IjM1OSIsIkxpbmVDb2xvciI6bnVsbCwiTGluZVdlaWdodCI6MC4wLCJMaW5lVHlwZSI6MCwiUGFyZW50U3R5bGUiOm51bGx9LCJQYXJlbnRTdHlsZSI6eyIkcmVmIjoiNjUifX0sIkRhdGVTdHlsZSI6eyIkaWQiOiIzNjAiLCJGb250U2V0dGluZ3MiOnsiJGlkIjoiMzYxIiwiRm9udFNpemUiOjEwLCJGb250TmFtZSI6IkNhbGlicmkiLCJJc0JvbGQiOmZhbHNlLCJJc0l0YWxpYyI6ZmFsc2UsIklzVW5kZXJsaW5lZCI6ZmFsc2UsIlBhcmVudFN0eWxlIjp7IiRyZWYiOiI3MyJ9fSwiQXV0b1NpemUiOjAsIkZvcmVncm91bmQiOnsiJHJlZiI6Ijc0In0sIk1heFdpZHRoIjoyMDAuMCwiTWF4SGVpZ2h0IjoiSW5maW5pdHkiLCJTbWFydEZvcmVncm91bmRJc0FjdGl2ZSI6ZmFsc2UsIkhvcml6b250YWxBbGlnbm1lbnQiOjAsIlZlcnRpY2FsQWxpZ25tZW50IjowLCJTbWFydEZvcmVncm91bmQiOm51bGwsIk1hcmdpbiI6eyIkcmVmIjoiNzYifSwiUGFkZGluZyI6eyIkcmVmIjoiNzcifSwiQmFja2dyb3VuZCI6eyIkcmVmIjoiNzgifSwiSXNWaXNpYmxlIjp0cnVlLCJXaWR0aCI6MC4wLCJIZWlnaHQiOjAuMCwiQm9yZGVyU3R5bGUiOnsiJGlkIjoiMzYyIiwiTGluZUNvbG9yIjpudWxsLCJMaW5lV2VpZ2h0IjowLjAsIkxpbmVUeXBlIjowLCJQYXJlbnRTdHlsZSI6bnVsbH0sIlBhcmVudFN0eWxlIjp7IiRyZWYiOiI3MiJ9fSwiRGF0ZUZvcm1hdCI6eyIkcmVmIjoiNzkifSwiSXNWaXNpYmxlIjp0cnVlLCJQYXJlbnRTdHlsZSI6eyIkcmVmIjoiNTMifX0sIlBvc2l0aW9uIjp7IlJhdGlvIjowLjAsIklzQ3VzdG9tIjpmYWxzZX0sIklkIjoiMGIyYjMyYWItZjM4Yi00MzFmLThhODUtYTFiMjNhMjYyMWY2IiwiSW1wb3J0SWQiOm51bGwsIlRpdGxlIjoi5ZyL5a626Ieq5a6a6aCQ5pyf6LKi5427KElOREMp5bCN5aSW5a6j56S6MjAzMOW5tOWci+mam+a4m+eis+aJv+irviIsIk5vdGUiOm51bGwsIkh5cGVybGluayI6bnVsbCwiSXNDaGFuZ2VkIjpmYWxzZSwiSXNOZXciOmZhbHNlfV0sIlRhc2tzIjpbXSwiTXNQcm9qZWN0SXRlbXNUcmVlIjp7IiRpZCI6IjM2MyIsIlJvb3QiOnsiSW1wb3J0SWQiOm51bGwsIklzSW1wb3J0ZWQiOmZhbHNlLCJDaGlsZHJlbiI6W119fSwiTWV0YWRhdGEiOnsiJGlkIjoiMzY0In0sIlNldHRpbmdzIjp7IiRpZCI6IjM2NSIsIkltcGFPcHRpb25zIjp7IiRpZCI6IjM2NiIsIkxlZnRUb1JpZ2h0IjpmYWxzZSwiUGF5bG9hZE9wdGlvbnMiOjJ9LCJVc2VDb21wcmVzc2lvbiI6ZmFsc2UsIkNvbXByZXNpb25QZXJjZW50YWdlIjowLjAsIkluYWN0aXZlSW50ZXJ2YWxXaWR0aFRocmVzaG9sZCI6MC4wLCJJbmFjdGl2ZUludGVydmFsV2lkdGgiOjAuMCwiU3BsaXRUYXNrcyI6ZmFsc2UsIlVzZUNsdXN0ZXIiOmZhbHNlLCJFcHNpbG9uIjowLjAsIk1pblBvaW50c1RvRm9ybUFDbHVzdGVyIjowLCJHZW5lcmF0ZUludmlzaWJsZVNoYXBlcyI6ZmFsc2UsIlNtYXJ0VGltZWxpbmVUYXNrUGVyY2VudGFnZUZpdCI6ZmFsc2V9LCJJc05ldyI6dHJ1ZSwiSW1wb3J0VHlwZSI6MCwiRmlsZVBhdGgiOm51bGwsIlRpbWVsaW5lSW1wb3J0ZWQiOmZhbHNlfQ=="/>
  <p:tag name="__MASTER" val="__part_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TLMARKERSHAPE" val="OTL"/>
</p:tagLst>
</file>

<file path=ppt/theme/theme1.xml><?xml version="1.0" encoding="utf-8"?>
<a:theme xmlns:a="http://schemas.openxmlformats.org/drawingml/2006/main" name="1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25157</TotalTime>
  <Words>3451</Words>
  <Application>Microsoft Office PowerPoint</Application>
  <PresentationFormat>如螢幕大小 (4:3)</PresentationFormat>
  <Paragraphs>397</Paragraphs>
  <Slides>24</Slides>
  <Notes>9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24</vt:i4>
      </vt:variant>
    </vt:vector>
  </HeadingPairs>
  <TitlesOfParts>
    <vt:vector size="26" baseType="lpstr">
      <vt:lpstr>1_Office 佈景主題</vt:lpstr>
      <vt:lpstr>自訂設計</vt:lpstr>
      <vt:lpstr>國家建設八年施政成果 －檢視績效、策勵未來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投影片 17</vt:lpstr>
      <vt:lpstr>投影片 18</vt:lpstr>
      <vt:lpstr>投影片 19</vt:lpstr>
      <vt:lpstr>投影片 20</vt:lpstr>
      <vt:lpstr>投影片 21</vt:lpstr>
      <vt:lpstr>投影片 22</vt:lpstr>
      <vt:lpstr>投影片 23</vt:lpstr>
      <vt:lpstr>投影片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Yiting Yeh</dc:creator>
  <cp:lastModifiedBy>新聞傳播處新聞發布與聯繫科黃宇萱</cp:lastModifiedBy>
  <cp:revision>2411</cp:revision>
  <cp:lastPrinted>2016-05-02T04:31:52Z</cp:lastPrinted>
  <dcterms:created xsi:type="dcterms:W3CDTF">2013-09-03T05:44:19Z</dcterms:created>
  <dcterms:modified xsi:type="dcterms:W3CDTF">2016-05-05T02:58:41Z</dcterms:modified>
</cp:coreProperties>
</file>