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rawings/drawing2.xml" ContentType="application/vnd.openxmlformats-officedocument.drawingml.chartshape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charts/chart7.xml" ContentType="application/vnd.openxmlformats-officedocument.drawingml.chart+xml"/>
  <Override PartName="/ppt/notesSlides/notesSlide12.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drawings/drawing1.xml" ContentType="application/vnd.openxmlformats-officedocument.drawingml.chartshape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charts/chart8.xml" ContentType="application/vnd.openxmlformats-officedocument.drawingml.chart+xml"/>
  <Override PartName="/ppt/charts/chart12.xml" ContentType="application/vnd.openxmlformats-officedocument.drawingml.char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charts/chart6.xml" ContentType="application/vnd.openxmlformats-officedocument.drawingml.chart+xml"/>
  <Override PartName="/ppt/notesSlides/notesSlide8.xml" ContentType="application/vnd.openxmlformats-officedocument.presentationml.notesSlide+xml"/>
  <Override PartName="/ppt/charts/chart10.xml" ContentType="application/vnd.openxmlformats-officedocument.drawingml.chart+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1" r:id="rId2"/>
    <p:sldMasterId id="2147483690" r:id="rId3"/>
  </p:sldMasterIdLst>
  <p:notesMasterIdLst>
    <p:notesMasterId r:id="rId43"/>
  </p:notesMasterIdLst>
  <p:sldIdLst>
    <p:sldId id="526" r:id="rId4"/>
    <p:sldId id="527" r:id="rId5"/>
    <p:sldId id="528" r:id="rId6"/>
    <p:sldId id="802" r:id="rId7"/>
    <p:sldId id="803" r:id="rId8"/>
    <p:sldId id="529" r:id="rId9"/>
    <p:sldId id="787" r:id="rId10"/>
    <p:sldId id="788" r:id="rId11"/>
    <p:sldId id="789" r:id="rId12"/>
    <p:sldId id="790" r:id="rId13"/>
    <p:sldId id="827" r:id="rId14"/>
    <p:sldId id="828" r:id="rId15"/>
    <p:sldId id="829" r:id="rId16"/>
    <p:sldId id="830" r:id="rId17"/>
    <p:sldId id="831" r:id="rId18"/>
    <p:sldId id="832" r:id="rId19"/>
    <p:sldId id="833" r:id="rId20"/>
    <p:sldId id="834" r:id="rId21"/>
    <p:sldId id="835" r:id="rId22"/>
    <p:sldId id="836" r:id="rId23"/>
    <p:sldId id="837" r:id="rId24"/>
    <p:sldId id="838" r:id="rId25"/>
    <p:sldId id="839" r:id="rId26"/>
    <p:sldId id="840" r:id="rId27"/>
    <p:sldId id="817" r:id="rId28"/>
    <p:sldId id="818" r:id="rId29"/>
    <p:sldId id="819" r:id="rId30"/>
    <p:sldId id="820" r:id="rId31"/>
    <p:sldId id="821" r:id="rId32"/>
    <p:sldId id="822" r:id="rId33"/>
    <p:sldId id="823" r:id="rId34"/>
    <p:sldId id="824" r:id="rId35"/>
    <p:sldId id="825" r:id="rId36"/>
    <p:sldId id="826" r:id="rId37"/>
    <p:sldId id="841" r:id="rId38"/>
    <p:sldId id="842" r:id="rId39"/>
    <p:sldId id="843" r:id="rId40"/>
    <p:sldId id="844" r:id="rId41"/>
    <p:sldId id="845" r:id="rId42"/>
  </p:sldIdLst>
  <p:sldSz cx="9144000" cy="6858000" type="screen4x3"/>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預設章節" id="{537707CC-E969-4462-99DA-F3EBA299091C}">
          <p14:sldIdLst>
            <p14:sldId id="526"/>
            <p14:sldId id="527"/>
            <p14:sldId id="528"/>
            <p14:sldId id="802"/>
            <p14:sldId id="803"/>
            <p14:sldId id="529"/>
            <p14:sldId id="787"/>
            <p14:sldId id="788"/>
            <p14:sldId id="789"/>
            <p14:sldId id="790"/>
            <p14:sldId id="791"/>
            <p14:sldId id="827"/>
            <p14:sldId id="828"/>
            <p14:sldId id="829"/>
            <p14:sldId id="830"/>
            <p14:sldId id="831"/>
            <p14:sldId id="832"/>
            <p14:sldId id="833"/>
            <p14:sldId id="834"/>
            <p14:sldId id="835"/>
            <p14:sldId id="836"/>
            <p14:sldId id="837"/>
            <p14:sldId id="838"/>
            <p14:sldId id="839"/>
            <p14:sldId id="840"/>
            <p14:sldId id="817"/>
            <p14:sldId id="818"/>
            <p14:sldId id="819"/>
            <p14:sldId id="820"/>
            <p14:sldId id="821"/>
            <p14:sldId id="822"/>
            <p14:sldId id="823"/>
            <p14:sldId id="824"/>
            <p14:sldId id="825"/>
            <p14:sldId id="826"/>
            <p14:sldId id="841"/>
            <p14:sldId id="842"/>
            <p14:sldId id="843"/>
            <p14:sldId id="844"/>
            <p14:sldId id="845"/>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727CA3"/>
    <a:srgbClr val="C5D4E1"/>
    <a:srgbClr val="CCECFF"/>
    <a:srgbClr val="003399"/>
    <a:srgbClr val="85C2FF"/>
    <a:srgbClr val="0099CC"/>
    <a:srgbClr val="CCFFFF"/>
    <a:srgbClr val="66FFFF"/>
    <a:srgbClr val="CAD8D0"/>
    <a:srgbClr val="FFC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09" autoAdjust="0"/>
    <p:restoredTop sz="98876" autoAdjust="0"/>
  </p:normalViewPr>
  <p:slideViewPr>
    <p:cSldViewPr snapToGrid="0">
      <p:cViewPr>
        <p:scale>
          <a:sx n="75" d="100"/>
          <a:sy n="75" d="100"/>
        </p:scale>
        <p:origin x="-557" y="-197"/>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Office_Excel____6.xlsx"/><Relationship Id="rId1" Type="http://schemas.openxmlformats.org/officeDocument/2006/relationships/themeOverride" Target="../theme/themeOverride1.xml"/></Relationships>
</file>

<file path=ppt/charts/_rels/chart7.xml.rels><?xml version="1.0" encoding="UTF-8" standalone="yes"?>
<Relationships xmlns="http://schemas.openxmlformats.org/package/2006/relationships"><Relationship Id="rId1" Type="http://schemas.openxmlformats.org/officeDocument/2006/relationships/oleObject" Target="file:///\\10.10.188.3\&#23542;&#24950;&#32178;&#36335;&#30828;&#30879;\&#32147;&#28639;&#34389;\01_&#32317;&#39636;&#32147;&#28639;&#31185;\7.&#32317;&#39636;&#32147;&#28639;\1040417-&#32570;&#24037;&#24773;&#24418;\&#21443;&#32771;\&#27714;&#20379;&#20493;&#25976;.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Office_Excel____7.xlsx"/></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Office_Excel____8.xlsx"/><Relationship Id="rId1" Type="http://schemas.openxmlformats.org/officeDocument/2006/relationships/themeOverride" Target="../theme/themeOverride2.xml"/></Relationships>
</file>

<file path=ppt/charts/_rels/chart10.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Office_Excel____9.xlsx"/></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Office_Excel____10.xlsx"/><Relationship Id="rId1" Type="http://schemas.openxmlformats.org/officeDocument/2006/relationships/themeOverride" Target="../theme/themeOverride3.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___11.xlsx"/></Relationships>
</file>

<file path=ppt/charts/chart1.xml><?xml version="1.0" encoding="utf-8"?>
<c:chartSpace xmlns:c="http://schemas.openxmlformats.org/drawingml/2006/chart" xmlns:a="http://schemas.openxmlformats.org/drawingml/2006/main" xmlns:r="http://schemas.openxmlformats.org/officeDocument/2006/relationships">
  <c:lang val="zh-TW"/>
  <c:chart>
    <c:autoTitleDeleted val="1"/>
    <c:plotArea>
      <c:layout/>
      <c:barChart>
        <c:barDir val="col"/>
        <c:grouping val="clustered"/>
        <c:ser>
          <c:idx val="0"/>
          <c:order val="0"/>
          <c:tx>
            <c:strRef>
              <c:f>工作表1!$B$1</c:f>
              <c:strCache>
                <c:ptCount val="1"/>
                <c:pt idx="0">
                  <c:v>欄1</c:v>
                </c:pt>
              </c:strCache>
            </c:strRef>
          </c:tx>
          <c:dLbls>
            <c:txPr>
              <a:bodyPr/>
              <a:lstStyle/>
              <a:p>
                <a:pPr>
                  <a:defRPr sz="1600"/>
                </a:pPr>
                <a:endParaRPr lang="zh-TW"/>
              </a:p>
            </c:txPr>
            <c:showVal val="1"/>
          </c:dLbls>
          <c:cat>
            <c:strRef>
              <c:f>工作表1!$A$2:$A$6</c:f>
              <c:strCache>
                <c:ptCount val="5"/>
                <c:pt idx="0">
                  <c:v>全球
(全年預估)</c:v>
                </c:pt>
                <c:pt idx="1">
                  <c:v>臺灣
(1-7月)</c:v>
                </c:pt>
                <c:pt idx="2">
                  <c:v>美國
(1-6月)</c:v>
                </c:pt>
                <c:pt idx="3">
                  <c:v>歐盟
(1-5月)</c:v>
                </c:pt>
                <c:pt idx="4">
                  <c:v>中國大陸
(1-7月)</c:v>
                </c:pt>
              </c:strCache>
            </c:strRef>
          </c:cat>
          <c:val>
            <c:numRef>
              <c:f>工作表1!$B$2:$B$6</c:f>
              <c:numCache>
                <c:formatCode>0.0</c:formatCode>
                <c:ptCount val="5"/>
                <c:pt idx="0">
                  <c:v>-9.9</c:v>
                </c:pt>
                <c:pt idx="1">
                  <c:v>-15.3</c:v>
                </c:pt>
                <c:pt idx="2">
                  <c:v>-3.4</c:v>
                </c:pt>
                <c:pt idx="3">
                  <c:v>-17</c:v>
                </c:pt>
                <c:pt idx="4">
                  <c:v>-14.4</c:v>
                </c:pt>
              </c:numCache>
            </c:numRef>
          </c:val>
        </c:ser>
        <c:gapWidth val="80"/>
        <c:axId val="86393984"/>
        <c:axId val="86395520"/>
      </c:barChart>
      <c:catAx>
        <c:axId val="86393984"/>
        <c:scaling>
          <c:orientation val="minMax"/>
        </c:scaling>
        <c:axPos val="b"/>
        <c:numFmt formatCode="General" sourceLinked="1"/>
        <c:tickLblPos val="low"/>
        <c:txPr>
          <a:bodyPr/>
          <a:lstStyle/>
          <a:p>
            <a:pPr>
              <a:defRPr sz="1200">
                <a:latin typeface="標楷體" panose="03000509000000000000" pitchFamily="65" charset="-120"/>
                <a:ea typeface="標楷體" panose="03000509000000000000" pitchFamily="65" charset="-120"/>
              </a:defRPr>
            </a:pPr>
            <a:endParaRPr lang="zh-TW"/>
          </a:p>
        </c:txPr>
        <c:crossAx val="86395520"/>
        <c:crosses val="autoZero"/>
        <c:auto val="1"/>
        <c:lblAlgn val="ctr"/>
        <c:lblOffset val="100"/>
      </c:catAx>
      <c:valAx>
        <c:axId val="86395520"/>
        <c:scaling>
          <c:orientation val="minMax"/>
          <c:max val="5"/>
          <c:min val="-20"/>
        </c:scaling>
        <c:axPos val="l"/>
        <c:numFmt formatCode="General" sourceLinked="0"/>
        <c:tickLblPos val="nextTo"/>
        <c:txPr>
          <a:bodyPr/>
          <a:lstStyle/>
          <a:p>
            <a:pPr>
              <a:defRPr sz="1400"/>
            </a:pPr>
            <a:endParaRPr lang="zh-TW"/>
          </a:p>
        </c:txPr>
        <c:crossAx val="86393984"/>
        <c:crosses val="autoZero"/>
        <c:crossBetween val="between"/>
        <c:majorUnit val="5"/>
      </c:valAx>
    </c:plotArea>
    <c:plotVisOnly val="1"/>
    <c:dispBlanksAs val="gap"/>
  </c:chart>
  <c:txPr>
    <a:bodyPr/>
    <a:lstStyle/>
    <a:p>
      <a:pPr>
        <a:defRPr sz="1800"/>
      </a:pPr>
      <a:endParaRPr lang="zh-TW"/>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clustered"/>
        <c:ser>
          <c:idx val="0"/>
          <c:order val="0"/>
          <c:tx>
            <c:strRef>
              <c:f>工作表1!$B$1</c:f>
              <c:strCache>
                <c:ptCount val="1"/>
                <c:pt idx="0">
                  <c:v>出口年增率</c:v>
                </c:pt>
              </c:strCache>
            </c:strRef>
          </c:tx>
          <c:dLbls>
            <c:txPr>
              <a:bodyPr/>
              <a:lstStyle/>
              <a:p>
                <a:pPr>
                  <a:defRPr sz="1600"/>
                </a:pPr>
                <a:endParaRPr lang="zh-TW"/>
              </a:p>
            </c:txPr>
            <c:showVal val="1"/>
          </c:dLbls>
          <c:cat>
            <c:strRef>
              <c:f>工作表1!$A$2:$A$7</c:f>
              <c:strCache>
                <c:ptCount val="6"/>
                <c:pt idx="0">
                  <c:v>全球
(全年預估)</c:v>
                </c:pt>
                <c:pt idx="1">
                  <c:v>臺灣
(1-7月)</c:v>
                </c:pt>
                <c:pt idx="2">
                  <c:v>日本
(1-6月)</c:v>
                </c:pt>
                <c:pt idx="3">
                  <c:v>韓國
(1-7月)</c:v>
                </c:pt>
                <c:pt idx="4">
                  <c:v>新加坡
(1-7月)</c:v>
                </c:pt>
                <c:pt idx="5">
                  <c:v>香港
(1-6月)</c:v>
                </c:pt>
              </c:strCache>
            </c:strRef>
          </c:cat>
          <c:val>
            <c:numRef>
              <c:f>工作表1!$B$2:$B$7</c:f>
              <c:numCache>
                <c:formatCode>0.0</c:formatCode>
                <c:ptCount val="6"/>
                <c:pt idx="0">
                  <c:v>-9.1</c:v>
                </c:pt>
                <c:pt idx="1">
                  <c:v>-7.8</c:v>
                </c:pt>
                <c:pt idx="2">
                  <c:v>-8.1</c:v>
                </c:pt>
                <c:pt idx="3">
                  <c:v>-4.9000000000000004</c:v>
                </c:pt>
                <c:pt idx="4">
                  <c:v>-13.1</c:v>
                </c:pt>
                <c:pt idx="5">
                  <c:v>0.1</c:v>
                </c:pt>
              </c:numCache>
            </c:numRef>
          </c:val>
        </c:ser>
        <c:gapWidth val="80"/>
        <c:axId val="86427520"/>
        <c:axId val="86429056"/>
      </c:barChart>
      <c:catAx>
        <c:axId val="86427520"/>
        <c:scaling>
          <c:orientation val="minMax"/>
        </c:scaling>
        <c:axPos val="b"/>
        <c:numFmt formatCode="General" sourceLinked="1"/>
        <c:tickLblPos val="low"/>
        <c:txPr>
          <a:bodyPr rot="0"/>
          <a:lstStyle/>
          <a:p>
            <a:pPr>
              <a:defRPr sz="1200">
                <a:latin typeface="標楷體" panose="03000509000000000000" pitchFamily="65" charset="-120"/>
                <a:ea typeface="標楷體" panose="03000509000000000000" pitchFamily="65" charset="-120"/>
              </a:defRPr>
            </a:pPr>
            <a:endParaRPr lang="zh-TW"/>
          </a:p>
        </c:txPr>
        <c:crossAx val="86429056"/>
        <c:crosses val="autoZero"/>
        <c:auto val="1"/>
        <c:lblAlgn val="ctr"/>
        <c:lblOffset val="100"/>
      </c:catAx>
      <c:valAx>
        <c:axId val="86429056"/>
        <c:scaling>
          <c:orientation val="minMax"/>
          <c:max val="5"/>
          <c:min val="-20"/>
        </c:scaling>
        <c:axPos val="l"/>
        <c:numFmt formatCode="General" sourceLinked="0"/>
        <c:tickLblPos val="nextTo"/>
        <c:txPr>
          <a:bodyPr/>
          <a:lstStyle/>
          <a:p>
            <a:pPr>
              <a:defRPr sz="1400"/>
            </a:pPr>
            <a:endParaRPr lang="zh-TW"/>
          </a:p>
        </c:txPr>
        <c:crossAx val="86427520"/>
        <c:crosses val="autoZero"/>
        <c:crossBetween val="between"/>
        <c:majorUnit val="5"/>
      </c:valAx>
    </c:plotArea>
    <c:plotVisOnly val="1"/>
    <c:dispBlanksAs val="gap"/>
  </c:chart>
  <c:txPr>
    <a:bodyPr/>
    <a:lstStyle/>
    <a:p>
      <a:pPr>
        <a:defRPr sz="1800"/>
      </a:pPr>
      <a:endParaRPr lang="zh-TW"/>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TW"/>
  <c:chart>
    <c:autoTitleDeleted val="1"/>
    <c:plotArea>
      <c:layout>
        <c:manualLayout>
          <c:layoutTarget val="inner"/>
          <c:xMode val="edge"/>
          <c:yMode val="edge"/>
          <c:x val="3.3448083163858257E-2"/>
          <c:y val="0.21587757054041129"/>
          <c:w val="0.93310383367228389"/>
          <c:h val="0.47272497586241163"/>
        </c:manualLayout>
      </c:layout>
      <c:barChart>
        <c:barDir val="col"/>
        <c:grouping val="clustered"/>
        <c:ser>
          <c:idx val="0"/>
          <c:order val="0"/>
          <c:tx>
            <c:strRef>
              <c:f>工作表1!$B$1</c:f>
              <c:strCache>
                <c:ptCount val="1"/>
                <c:pt idx="0">
                  <c:v>欄1</c:v>
                </c:pt>
              </c:strCache>
            </c:strRef>
          </c:tx>
          <c:spPr>
            <a:solidFill>
              <a:schemeClr val="tx2">
                <a:lumMod val="40000"/>
                <a:lumOff val="60000"/>
              </a:schemeClr>
            </a:solidFill>
            <a:ln>
              <a:solidFill>
                <a:schemeClr val="accent1"/>
              </a:solidFill>
            </a:ln>
          </c:spPr>
          <c:dLbls>
            <c:dLbl>
              <c:idx val="1"/>
              <c:layout>
                <c:manualLayout>
                  <c:x val="6.0814696661560495E-3"/>
                  <c:y val="0.29111419603873068"/>
                </c:manualLayout>
              </c:layout>
              <c:showVal val="1"/>
            </c:dLbl>
            <c:dLbl>
              <c:idx val="2"/>
              <c:layout>
                <c:manualLayout>
                  <c:x val="0"/>
                  <c:y val="0.27660838477264937"/>
                </c:manualLayout>
              </c:layout>
              <c:showVal val="1"/>
            </c:dLbl>
            <c:txPr>
              <a:bodyPr/>
              <a:lstStyle/>
              <a:p>
                <a:pPr>
                  <a:defRPr sz="1600"/>
                </a:pPr>
                <a:endParaRPr lang="zh-TW"/>
              </a:p>
            </c:txPr>
            <c:showVal val="1"/>
          </c:dLbls>
          <c:cat>
            <c:strRef>
              <c:f>工作表1!$A$2:$A$5</c:f>
              <c:strCache>
                <c:ptCount val="4"/>
                <c:pt idx="0">
                  <c:v>民間投資</c:v>
                </c:pt>
                <c:pt idx="1">
                  <c:v>政府投資</c:v>
                </c:pt>
                <c:pt idx="2">
                  <c:v>公營事業投資</c:v>
                </c:pt>
                <c:pt idx="3">
                  <c:v>存貨變動</c:v>
                </c:pt>
              </c:strCache>
            </c:strRef>
          </c:cat>
          <c:val>
            <c:numRef>
              <c:f>工作表1!$B$2:$B$5</c:f>
              <c:numCache>
                <c:formatCode>0.00</c:formatCode>
                <c:ptCount val="4"/>
                <c:pt idx="0">
                  <c:v>0.46</c:v>
                </c:pt>
                <c:pt idx="1">
                  <c:v>-6.0000000000000026E-2</c:v>
                </c:pt>
                <c:pt idx="2">
                  <c:v>-0.05</c:v>
                </c:pt>
                <c:pt idx="3">
                  <c:v>1.0000000000000005E-2</c:v>
                </c:pt>
              </c:numCache>
            </c:numRef>
          </c:val>
        </c:ser>
        <c:axId val="88431616"/>
        <c:axId val="88437504"/>
      </c:barChart>
      <c:catAx>
        <c:axId val="88431616"/>
        <c:scaling>
          <c:orientation val="minMax"/>
        </c:scaling>
        <c:axPos val="b"/>
        <c:numFmt formatCode="General" sourceLinked="1"/>
        <c:majorTickMark val="none"/>
        <c:tickLblPos val="low"/>
        <c:spPr>
          <a:ln>
            <a:solidFill>
              <a:schemeClr val="tx1">
                <a:lumMod val="50000"/>
                <a:lumOff val="50000"/>
              </a:schemeClr>
            </a:solidFill>
          </a:ln>
        </c:spPr>
        <c:txPr>
          <a:bodyPr/>
          <a:lstStyle/>
          <a:p>
            <a:pPr>
              <a:defRPr sz="1400">
                <a:latin typeface="標楷體" panose="03000509000000000000" pitchFamily="65" charset="-120"/>
                <a:ea typeface="標楷體" panose="03000509000000000000" pitchFamily="65" charset="-120"/>
              </a:defRPr>
            </a:pPr>
            <a:endParaRPr lang="zh-TW"/>
          </a:p>
        </c:txPr>
        <c:crossAx val="88437504"/>
        <c:crosses val="autoZero"/>
        <c:auto val="1"/>
        <c:lblAlgn val="ctr"/>
        <c:lblOffset val="100"/>
      </c:catAx>
      <c:valAx>
        <c:axId val="88437504"/>
        <c:scaling>
          <c:orientation val="minMax"/>
          <c:max val="0.5"/>
          <c:min val="-0.1"/>
        </c:scaling>
        <c:axPos val="l"/>
        <c:numFmt formatCode="General" sourceLinked="0"/>
        <c:majorTickMark val="none"/>
        <c:tickLblPos val="none"/>
        <c:spPr>
          <a:ln>
            <a:noFill/>
          </a:ln>
        </c:spPr>
        <c:txPr>
          <a:bodyPr/>
          <a:lstStyle/>
          <a:p>
            <a:pPr>
              <a:defRPr sz="1400"/>
            </a:pPr>
            <a:endParaRPr lang="zh-TW"/>
          </a:p>
        </c:txPr>
        <c:crossAx val="88431616"/>
        <c:crosses val="autoZero"/>
        <c:crossBetween val="between"/>
      </c:valAx>
    </c:plotArea>
    <c:plotVisOnly val="1"/>
    <c:dispBlanksAs val="gap"/>
  </c:chart>
  <c:txPr>
    <a:bodyPr/>
    <a:lstStyle/>
    <a:p>
      <a:pPr>
        <a:defRPr sz="1800"/>
      </a:pPr>
      <a:endParaRPr lang="zh-TW"/>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3.3448083163858257E-2"/>
          <c:y val="0.16672151378033731"/>
          <c:w val="0.93310383367228389"/>
          <c:h val="0.51781617075734654"/>
        </c:manualLayout>
      </c:layout>
      <c:barChart>
        <c:barDir val="col"/>
        <c:grouping val="clustered"/>
        <c:ser>
          <c:idx val="0"/>
          <c:order val="0"/>
          <c:tx>
            <c:strRef>
              <c:f>工作表1!$B$1</c:f>
              <c:strCache>
                <c:ptCount val="1"/>
                <c:pt idx="0">
                  <c:v>欄1</c:v>
                </c:pt>
              </c:strCache>
            </c:strRef>
          </c:tx>
          <c:spPr>
            <a:solidFill>
              <a:schemeClr val="tx2">
                <a:lumMod val="40000"/>
                <a:lumOff val="60000"/>
              </a:schemeClr>
            </a:solidFill>
            <a:ln>
              <a:solidFill>
                <a:schemeClr val="accent1"/>
              </a:solidFill>
            </a:ln>
          </c:spPr>
          <c:dLbls>
            <c:dLbl>
              <c:idx val="1"/>
              <c:layout>
                <c:manualLayout>
                  <c:x val="-1.4281196224550045E-2"/>
                  <c:y val="0.29111476758535604"/>
                </c:manualLayout>
              </c:layout>
              <c:showVal val="1"/>
            </c:dLbl>
            <c:dLbl>
              <c:idx val="2"/>
              <c:layout>
                <c:manualLayout>
                  <c:x val="0"/>
                  <c:y val="0.27660838477264937"/>
                </c:manualLayout>
              </c:layout>
              <c:showVal val="1"/>
            </c:dLbl>
            <c:txPr>
              <a:bodyPr/>
              <a:lstStyle/>
              <a:p>
                <a:pPr>
                  <a:defRPr sz="1600"/>
                </a:pPr>
                <a:endParaRPr lang="zh-TW"/>
              </a:p>
            </c:txPr>
            <c:showVal val="1"/>
          </c:dLbls>
          <c:cat>
            <c:strRef>
              <c:f>工作表1!$A$2:$A$3</c:f>
              <c:strCache>
                <c:ptCount val="2"/>
                <c:pt idx="0">
                  <c:v>民間消費</c:v>
                </c:pt>
                <c:pt idx="1">
                  <c:v>政府消費</c:v>
                </c:pt>
              </c:strCache>
            </c:strRef>
          </c:cat>
          <c:val>
            <c:numRef>
              <c:f>工作表1!$B$2:$B$3</c:f>
              <c:numCache>
                <c:formatCode>0.00</c:formatCode>
                <c:ptCount val="2"/>
                <c:pt idx="0">
                  <c:v>1.62</c:v>
                </c:pt>
                <c:pt idx="1">
                  <c:v>-0.21000000000000008</c:v>
                </c:pt>
              </c:numCache>
            </c:numRef>
          </c:val>
        </c:ser>
        <c:axId val="88300160"/>
        <c:axId val="88998272"/>
      </c:barChart>
      <c:catAx>
        <c:axId val="88300160"/>
        <c:scaling>
          <c:orientation val="minMax"/>
        </c:scaling>
        <c:axPos val="b"/>
        <c:numFmt formatCode="General" sourceLinked="1"/>
        <c:majorTickMark val="none"/>
        <c:tickLblPos val="low"/>
        <c:spPr>
          <a:ln>
            <a:solidFill>
              <a:schemeClr val="tx1">
                <a:lumMod val="50000"/>
                <a:lumOff val="50000"/>
              </a:schemeClr>
            </a:solidFill>
          </a:ln>
        </c:spPr>
        <c:txPr>
          <a:bodyPr/>
          <a:lstStyle/>
          <a:p>
            <a:pPr>
              <a:defRPr sz="1400">
                <a:latin typeface="標楷體" panose="03000509000000000000" pitchFamily="65" charset="-120"/>
                <a:ea typeface="標楷體" panose="03000509000000000000" pitchFamily="65" charset="-120"/>
              </a:defRPr>
            </a:pPr>
            <a:endParaRPr lang="zh-TW"/>
          </a:p>
        </c:txPr>
        <c:crossAx val="88998272"/>
        <c:crosses val="autoZero"/>
        <c:auto val="1"/>
        <c:lblAlgn val="ctr"/>
        <c:lblOffset val="100"/>
      </c:catAx>
      <c:valAx>
        <c:axId val="88998272"/>
        <c:scaling>
          <c:orientation val="minMax"/>
          <c:max val="2"/>
          <c:min val="-0.5"/>
        </c:scaling>
        <c:axPos val="l"/>
        <c:numFmt formatCode="#,##0.00_);[Red]\(#,##0.00\)" sourceLinked="0"/>
        <c:majorTickMark val="none"/>
        <c:tickLblPos val="none"/>
        <c:spPr>
          <a:ln>
            <a:noFill/>
          </a:ln>
        </c:spPr>
        <c:txPr>
          <a:bodyPr/>
          <a:lstStyle/>
          <a:p>
            <a:pPr>
              <a:defRPr sz="1400"/>
            </a:pPr>
            <a:endParaRPr lang="zh-TW"/>
          </a:p>
        </c:txPr>
        <c:crossAx val="88300160"/>
        <c:crosses val="autoZero"/>
        <c:crossBetween val="between"/>
      </c:valAx>
    </c:plotArea>
    <c:plotVisOnly val="1"/>
    <c:dispBlanksAs val="gap"/>
  </c:chart>
  <c:txPr>
    <a:bodyPr/>
    <a:lstStyle/>
    <a:p>
      <a:pPr>
        <a:defRPr sz="1800"/>
      </a:pPr>
      <a:endParaRPr lang="zh-TW"/>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3.3448083163858257E-2"/>
          <c:y val="0.16672151378033731"/>
          <c:w val="0.93310383367228389"/>
          <c:h val="0.51781617075734654"/>
        </c:manualLayout>
      </c:layout>
      <c:barChart>
        <c:barDir val="col"/>
        <c:grouping val="clustered"/>
        <c:ser>
          <c:idx val="0"/>
          <c:order val="0"/>
          <c:tx>
            <c:strRef>
              <c:f>工作表1!$B$1</c:f>
              <c:strCache>
                <c:ptCount val="1"/>
                <c:pt idx="0">
                  <c:v>欄1</c:v>
                </c:pt>
              </c:strCache>
            </c:strRef>
          </c:tx>
          <c:spPr>
            <a:solidFill>
              <a:schemeClr val="accent2">
                <a:lumMod val="40000"/>
                <a:lumOff val="60000"/>
              </a:schemeClr>
            </a:solidFill>
            <a:ln>
              <a:solidFill>
                <a:schemeClr val="accent2"/>
              </a:solidFill>
            </a:ln>
          </c:spPr>
          <c:dLbls>
            <c:dLbl>
              <c:idx val="1"/>
              <c:layout>
                <c:manualLayout>
                  <c:x val="-1.7646703409984085E-2"/>
                  <c:y val="4.7319347319347331E-2"/>
                </c:manualLayout>
              </c:layout>
              <c:showVal val="1"/>
            </c:dLbl>
            <c:dLbl>
              <c:idx val="2"/>
              <c:layout>
                <c:manualLayout>
                  <c:x val="0"/>
                  <c:y val="0.27660838477264937"/>
                </c:manualLayout>
              </c:layout>
              <c:showVal val="1"/>
            </c:dLbl>
            <c:txPr>
              <a:bodyPr/>
              <a:lstStyle/>
              <a:p>
                <a:pPr>
                  <a:defRPr sz="1600"/>
                </a:pPr>
                <a:endParaRPr lang="zh-TW"/>
              </a:p>
            </c:txPr>
            <c:showVal val="1"/>
          </c:dLbls>
          <c:cat>
            <c:strRef>
              <c:f>工作表1!$A$2:$A$3</c:f>
              <c:strCache>
                <c:ptCount val="2"/>
                <c:pt idx="0">
                  <c:v>商品及服務輸出</c:v>
                </c:pt>
                <c:pt idx="1">
                  <c:v>商品及服務輸入</c:v>
                </c:pt>
              </c:strCache>
            </c:strRef>
          </c:cat>
          <c:val>
            <c:numRef>
              <c:f>工作表1!$B$2:$B$3</c:f>
              <c:numCache>
                <c:formatCode>0.00</c:formatCode>
                <c:ptCount val="2"/>
                <c:pt idx="0">
                  <c:v>0.95000000000000029</c:v>
                </c:pt>
                <c:pt idx="1">
                  <c:v>1.1700000000000006</c:v>
                </c:pt>
              </c:numCache>
            </c:numRef>
          </c:val>
        </c:ser>
        <c:axId val="89166592"/>
        <c:axId val="89168128"/>
      </c:barChart>
      <c:catAx>
        <c:axId val="89166592"/>
        <c:scaling>
          <c:orientation val="minMax"/>
        </c:scaling>
        <c:axPos val="b"/>
        <c:numFmt formatCode="General" sourceLinked="1"/>
        <c:majorTickMark val="none"/>
        <c:tickLblPos val="low"/>
        <c:spPr>
          <a:ln>
            <a:solidFill>
              <a:schemeClr val="tx1">
                <a:lumMod val="50000"/>
                <a:lumOff val="50000"/>
              </a:schemeClr>
            </a:solidFill>
          </a:ln>
        </c:spPr>
        <c:txPr>
          <a:bodyPr/>
          <a:lstStyle/>
          <a:p>
            <a:pPr>
              <a:defRPr sz="1400">
                <a:latin typeface="標楷體" panose="03000509000000000000" pitchFamily="65" charset="-120"/>
                <a:ea typeface="標楷體" panose="03000509000000000000" pitchFamily="65" charset="-120"/>
              </a:defRPr>
            </a:pPr>
            <a:endParaRPr lang="zh-TW"/>
          </a:p>
        </c:txPr>
        <c:crossAx val="89168128"/>
        <c:crosses val="autoZero"/>
        <c:auto val="1"/>
        <c:lblAlgn val="ctr"/>
        <c:lblOffset val="100"/>
      </c:catAx>
      <c:valAx>
        <c:axId val="89168128"/>
        <c:scaling>
          <c:orientation val="minMax"/>
          <c:max val="2"/>
          <c:min val="-0.5"/>
        </c:scaling>
        <c:axPos val="l"/>
        <c:numFmt formatCode="#,##0.00_);[Red]\(#,##0.00\)" sourceLinked="0"/>
        <c:majorTickMark val="none"/>
        <c:tickLblPos val="none"/>
        <c:spPr>
          <a:ln>
            <a:noFill/>
          </a:ln>
        </c:spPr>
        <c:txPr>
          <a:bodyPr/>
          <a:lstStyle/>
          <a:p>
            <a:pPr>
              <a:defRPr sz="1400"/>
            </a:pPr>
            <a:endParaRPr lang="zh-TW"/>
          </a:p>
        </c:txPr>
        <c:crossAx val="89166592"/>
        <c:crosses val="autoZero"/>
        <c:crossBetween val="between"/>
      </c:valAx>
    </c:plotArea>
    <c:plotVisOnly val="1"/>
    <c:dispBlanksAs val="gap"/>
  </c:chart>
  <c:txPr>
    <a:bodyPr/>
    <a:lstStyle/>
    <a:p>
      <a:pPr>
        <a:defRPr sz="1800"/>
      </a:pPr>
      <a:endParaRPr lang="zh-TW"/>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TW"/>
  <c:clrMapOvr bg1="lt1" tx1="dk1" bg2="lt2" tx2="dk2" accent1="accent1" accent2="accent2" accent3="accent3" accent4="accent4" accent5="accent5" accent6="accent6" hlink="hlink" folHlink="folHlink"/>
  <c:chart>
    <c:autoTitleDeleted val="1"/>
    <c:plotArea>
      <c:layout/>
      <c:barChart>
        <c:barDir val="col"/>
        <c:grouping val="clustered"/>
        <c:ser>
          <c:idx val="0"/>
          <c:order val="0"/>
          <c:tx>
            <c:strRef>
              <c:f>工作表1!$B$1</c:f>
              <c:strCache>
                <c:ptCount val="1"/>
                <c:pt idx="0">
                  <c:v>數列 1</c:v>
                </c:pt>
              </c:strCache>
            </c:strRef>
          </c:tx>
          <c:spPr>
            <a:solidFill>
              <a:schemeClr val="accent2"/>
            </a:solidFill>
          </c:spPr>
          <c:dLbls>
            <c:txPr>
              <a:bodyPr/>
              <a:lstStyle/>
              <a:p>
                <a:pPr>
                  <a:defRPr sz="1400">
                    <a:latin typeface="Times New Roman" panose="02020603050405020304" pitchFamily="18" charset="0"/>
                    <a:cs typeface="Times New Roman" panose="02020603050405020304" pitchFamily="18" charset="0"/>
                  </a:defRPr>
                </a:pPr>
                <a:endParaRPr lang="zh-TW"/>
              </a:p>
            </c:txPr>
            <c:showVal val="1"/>
          </c:dLbls>
          <c:cat>
            <c:strRef>
              <c:f>工作表1!$A$2:$A$5</c:f>
              <c:strCache>
                <c:ptCount val="4"/>
                <c:pt idx="0">
                  <c:v>Q1(r)</c:v>
                </c:pt>
                <c:pt idx="1">
                  <c:v>Q2(p)</c:v>
                </c:pt>
                <c:pt idx="2">
                  <c:v>Q3(f)</c:v>
                </c:pt>
                <c:pt idx="3">
                  <c:v>Q4(f)</c:v>
                </c:pt>
              </c:strCache>
            </c:strRef>
          </c:cat>
          <c:val>
            <c:numRef>
              <c:f>工作表1!$B$2:$B$5</c:f>
              <c:numCache>
                <c:formatCode>General</c:formatCode>
                <c:ptCount val="4"/>
                <c:pt idx="0">
                  <c:v>3.53</c:v>
                </c:pt>
                <c:pt idx="1">
                  <c:v>2.8499999999999988</c:v>
                </c:pt>
                <c:pt idx="2">
                  <c:v>2.94</c:v>
                </c:pt>
                <c:pt idx="3">
                  <c:v>2.9</c:v>
                </c:pt>
              </c:numCache>
            </c:numRef>
          </c:val>
        </c:ser>
        <c:gapWidth val="90"/>
        <c:axId val="34891648"/>
        <c:axId val="34893184"/>
      </c:barChart>
      <c:catAx>
        <c:axId val="34891648"/>
        <c:scaling>
          <c:orientation val="minMax"/>
        </c:scaling>
        <c:axPos val="b"/>
        <c:numFmt formatCode="General" sourceLinked="0"/>
        <c:tickLblPos val="nextTo"/>
        <c:txPr>
          <a:bodyPr/>
          <a:lstStyle/>
          <a:p>
            <a:pPr>
              <a:defRPr sz="1400">
                <a:latin typeface="Times New Roman" panose="02020603050405020304" pitchFamily="18" charset="0"/>
                <a:ea typeface="Arial Unicode MS" panose="020B0604020202020204" pitchFamily="34" charset="-120"/>
                <a:cs typeface="Times New Roman" panose="02020603050405020304" pitchFamily="18" charset="0"/>
              </a:defRPr>
            </a:pPr>
            <a:endParaRPr lang="zh-TW"/>
          </a:p>
        </c:txPr>
        <c:crossAx val="34893184"/>
        <c:crosses val="autoZero"/>
        <c:auto val="1"/>
        <c:lblAlgn val="ctr"/>
        <c:lblOffset val="100"/>
      </c:catAx>
      <c:valAx>
        <c:axId val="34893184"/>
        <c:scaling>
          <c:orientation val="minMax"/>
          <c:max val="5"/>
          <c:min val="0"/>
        </c:scaling>
        <c:axPos val="l"/>
        <c:numFmt formatCode="General" sourceLinked="1"/>
        <c:tickLblPos val="nextTo"/>
        <c:txPr>
          <a:bodyPr/>
          <a:lstStyle/>
          <a:p>
            <a:pPr>
              <a:defRPr sz="1400">
                <a:latin typeface="Times New Roman" panose="02020603050405020304" pitchFamily="18" charset="0"/>
                <a:ea typeface="Arial Unicode MS" panose="020B0604020202020204" pitchFamily="34" charset="-120"/>
                <a:cs typeface="Times New Roman" panose="02020603050405020304" pitchFamily="18" charset="0"/>
              </a:defRPr>
            </a:pPr>
            <a:endParaRPr lang="zh-TW"/>
          </a:p>
        </c:txPr>
        <c:crossAx val="34891648"/>
        <c:crosses val="autoZero"/>
        <c:crossBetween val="between"/>
        <c:majorUnit val="1"/>
      </c:valAx>
    </c:plotArea>
    <c:plotVisOnly val="1"/>
    <c:dispBlanksAs val="gap"/>
  </c:chart>
  <c:txPr>
    <a:bodyPr/>
    <a:lstStyle/>
    <a:p>
      <a:pPr>
        <a:defRPr sz="1800"/>
      </a:pPr>
      <a:endParaRPr lang="zh-TW"/>
    </a:p>
  </c:txPr>
  <c:externalData r:id="rId2"/>
</c:chartSpace>
</file>

<file path=ppt/charts/chart7.xml><?xml version="1.0" encoding="utf-8"?>
<c:chartSpace xmlns:c="http://schemas.openxmlformats.org/drawingml/2006/chart" xmlns:a="http://schemas.openxmlformats.org/drawingml/2006/main" xmlns:r="http://schemas.openxmlformats.org/officeDocument/2006/relationships">
  <c:date1904 val="1"/>
  <c:lang val="zh-TW"/>
  <c:chart>
    <c:plotArea>
      <c:layout>
        <c:manualLayout>
          <c:layoutTarget val="inner"/>
          <c:xMode val="edge"/>
          <c:yMode val="edge"/>
          <c:x val="5.4761144779324887E-2"/>
          <c:y val="3.7063644449656249E-2"/>
          <c:w val="0.94609642184557463"/>
          <c:h val="0.71950751056066342"/>
        </c:manualLayout>
      </c:layout>
      <c:lineChart>
        <c:grouping val="standard"/>
        <c:ser>
          <c:idx val="0"/>
          <c:order val="0"/>
          <c:marker>
            <c:symbol val="none"/>
          </c:marker>
          <c:dLbls>
            <c:dLbl>
              <c:idx val="31"/>
              <c:layout>
                <c:manualLayout>
                  <c:x val="-3.5685918954561822E-2"/>
                  <c:y val="-9.0975453097975029E-2"/>
                </c:manualLayout>
              </c:layout>
              <c:tx>
                <c:rich>
                  <a:bodyPr/>
                  <a:lstStyle/>
                  <a:p>
                    <a:r>
                      <a:rPr lang="en-US" altLang="zh-TW" dirty="0" smtClean="0"/>
                      <a:t>2009/8</a:t>
                    </a:r>
                    <a:endParaRPr lang="en-US" altLang="en-US" dirty="0" smtClean="0"/>
                  </a:p>
                  <a:p>
                    <a:r>
                      <a:rPr lang="en-US" altLang="en-US" dirty="0" smtClean="0"/>
                      <a:t>6.13</a:t>
                    </a:r>
                    <a:endParaRPr lang="en-US" altLang="en-US" dirty="0"/>
                  </a:p>
                </c:rich>
              </c:tx>
              <c:showVal val="1"/>
            </c:dLbl>
            <c:dLbl>
              <c:idx val="101"/>
              <c:layout>
                <c:manualLayout>
                  <c:x val="0"/>
                  <c:y val="-0.1670414015694294"/>
                </c:manualLayout>
              </c:layout>
              <c:tx>
                <c:rich>
                  <a:bodyPr/>
                  <a:lstStyle/>
                  <a:p>
                    <a:r>
                      <a:rPr lang="en-US" altLang="zh-TW" dirty="0" smtClean="0"/>
                      <a:t>2015/6</a:t>
                    </a:r>
                    <a:endParaRPr lang="en-US" altLang="en-US" dirty="0" smtClean="0"/>
                  </a:p>
                  <a:p>
                    <a:r>
                      <a:rPr lang="en-US" altLang="en-US" dirty="0" smtClean="0"/>
                      <a:t>3.71</a:t>
                    </a:r>
                    <a:endParaRPr lang="en-US" altLang="en-US" dirty="0"/>
                  </a:p>
                </c:rich>
              </c:tx>
              <c:showVal val="1"/>
            </c:dLbl>
            <c:delete val="1"/>
          </c:dLbls>
          <c:cat>
            <c:numRef>
              <c:f>工作表3!$A$2:$A$103</c:f>
              <c:numCache>
                <c:formatCode>General</c:formatCode>
                <c:ptCount val="102"/>
              </c:numCache>
            </c:numRef>
          </c:cat>
          <c:val>
            <c:numRef>
              <c:f>工作表3!$D$2:$D$103</c:f>
              <c:numCache>
                <c:formatCode>General</c:formatCode>
                <c:ptCount val="102"/>
                <c:pt idx="0">
                  <c:v>3.79</c:v>
                </c:pt>
                <c:pt idx="1">
                  <c:v>3.7800000000000002</c:v>
                </c:pt>
                <c:pt idx="2">
                  <c:v>3.94</c:v>
                </c:pt>
                <c:pt idx="3">
                  <c:v>3.8299999999999987</c:v>
                </c:pt>
                <c:pt idx="4">
                  <c:v>3.8699999999999997</c:v>
                </c:pt>
                <c:pt idx="5">
                  <c:v>3.96</c:v>
                </c:pt>
                <c:pt idx="6">
                  <c:v>4.03</c:v>
                </c:pt>
                <c:pt idx="7">
                  <c:v>4.09</c:v>
                </c:pt>
                <c:pt idx="8">
                  <c:v>3.9899999999999998</c:v>
                </c:pt>
                <c:pt idx="9">
                  <c:v>3.92</c:v>
                </c:pt>
                <c:pt idx="10">
                  <c:v>3.8699999999999997</c:v>
                </c:pt>
                <c:pt idx="11">
                  <c:v>3.8299999999999987</c:v>
                </c:pt>
                <c:pt idx="12">
                  <c:v>3.8</c:v>
                </c:pt>
                <c:pt idx="13">
                  <c:v>3.94</c:v>
                </c:pt>
                <c:pt idx="14">
                  <c:v>3.86</c:v>
                </c:pt>
                <c:pt idx="15">
                  <c:v>3.8099999999999987</c:v>
                </c:pt>
                <c:pt idx="16">
                  <c:v>3.84</c:v>
                </c:pt>
                <c:pt idx="17">
                  <c:v>3.9499999999999997</c:v>
                </c:pt>
                <c:pt idx="18">
                  <c:v>4.0599999999999996</c:v>
                </c:pt>
                <c:pt idx="19">
                  <c:v>4.1399999999999997</c:v>
                </c:pt>
                <c:pt idx="20">
                  <c:v>4.2699999999999996</c:v>
                </c:pt>
                <c:pt idx="21">
                  <c:v>4.37</c:v>
                </c:pt>
                <c:pt idx="22">
                  <c:v>4.6399999999999997</c:v>
                </c:pt>
                <c:pt idx="23">
                  <c:v>5.03</c:v>
                </c:pt>
                <c:pt idx="24">
                  <c:v>5.31</c:v>
                </c:pt>
                <c:pt idx="25">
                  <c:v>5.75</c:v>
                </c:pt>
                <c:pt idx="26">
                  <c:v>5.81</c:v>
                </c:pt>
                <c:pt idx="27">
                  <c:v>5.76</c:v>
                </c:pt>
                <c:pt idx="28">
                  <c:v>5.8199999999999985</c:v>
                </c:pt>
                <c:pt idx="29">
                  <c:v>5.94</c:v>
                </c:pt>
                <c:pt idx="30">
                  <c:v>6.07</c:v>
                </c:pt>
                <c:pt idx="31">
                  <c:v>6.13</c:v>
                </c:pt>
                <c:pt idx="32">
                  <c:v>6.04</c:v>
                </c:pt>
                <c:pt idx="33">
                  <c:v>5.96</c:v>
                </c:pt>
                <c:pt idx="34">
                  <c:v>5.8599999999999985</c:v>
                </c:pt>
                <c:pt idx="35">
                  <c:v>5.74</c:v>
                </c:pt>
                <c:pt idx="36">
                  <c:v>5.68</c:v>
                </c:pt>
                <c:pt idx="37">
                  <c:v>5.76</c:v>
                </c:pt>
                <c:pt idx="38">
                  <c:v>5.67</c:v>
                </c:pt>
                <c:pt idx="39">
                  <c:v>5.39</c:v>
                </c:pt>
                <c:pt idx="40">
                  <c:v>5.14</c:v>
                </c:pt>
                <c:pt idx="41">
                  <c:v>5.1599999999999975</c:v>
                </c:pt>
                <c:pt idx="42">
                  <c:v>5.2</c:v>
                </c:pt>
                <c:pt idx="43">
                  <c:v>5.17</c:v>
                </c:pt>
                <c:pt idx="44">
                  <c:v>5.05</c:v>
                </c:pt>
                <c:pt idx="45">
                  <c:v>4.92</c:v>
                </c:pt>
                <c:pt idx="46">
                  <c:v>4.7300000000000004</c:v>
                </c:pt>
                <c:pt idx="47">
                  <c:v>4.67</c:v>
                </c:pt>
                <c:pt idx="48">
                  <c:v>4.6399999999999997</c:v>
                </c:pt>
                <c:pt idx="49">
                  <c:v>4.6899999999999995</c:v>
                </c:pt>
                <c:pt idx="50">
                  <c:v>4.4800000000000004</c:v>
                </c:pt>
                <c:pt idx="51">
                  <c:v>4.29</c:v>
                </c:pt>
                <c:pt idx="52">
                  <c:v>4.2699999999999996</c:v>
                </c:pt>
                <c:pt idx="53">
                  <c:v>4.3499999999999996</c:v>
                </c:pt>
                <c:pt idx="54">
                  <c:v>4.41</c:v>
                </c:pt>
                <c:pt idx="55">
                  <c:v>4.45</c:v>
                </c:pt>
                <c:pt idx="56">
                  <c:v>4.28</c:v>
                </c:pt>
                <c:pt idx="57">
                  <c:v>4.3</c:v>
                </c:pt>
                <c:pt idx="58">
                  <c:v>4.28</c:v>
                </c:pt>
                <c:pt idx="59">
                  <c:v>4.18</c:v>
                </c:pt>
                <c:pt idx="60">
                  <c:v>4.18</c:v>
                </c:pt>
                <c:pt idx="61">
                  <c:v>4.25</c:v>
                </c:pt>
                <c:pt idx="62">
                  <c:v>4.17</c:v>
                </c:pt>
                <c:pt idx="63">
                  <c:v>4.0999999999999996</c:v>
                </c:pt>
                <c:pt idx="64">
                  <c:v>4.1199999999999974</c:v>
                </c:pt>
                <c:pt idx="65">
                  <c:v>4.21</c:v>
                </c:pt>
                <c:pt idx="66">
                  <c:v>4.3099999999999996</c:v>
                </c:pt>
                <c:pt idx="67">
                  <c:v>4.4000000000000004</c:v>
                </c:pt>
                <c:pt idx="68">
                  <c:v>4.3199999999999985</c:v>
                </c:pt>
                <c:pt idx="69">
                  <c:v>4.33</c:v>
                </c:pt>
                <c:pt idx="70">
                  <c:v>4.2699999999999996</c:v>
                </c:pt>
                <c:pt idx="71">
                  <c:v>4.18</c:v>
                </c:pt>
                <c:pt idx="72">
                  <c:v>4.1599999999999975</c:v>
                </c:pt>
                <c:pt idx="73">
                  <c:v>4.24</c:v>
                </c:pt>
                <c:pt idx="74">
                  <c:v>4.17</c:v>
                </c:pt>
                <c:pt idx="75">
                  <c:v>4.07</c:v>
                </c:pt>
                <c:pt idx="76">
                  <c:v>4.0599999999999996</c:v>
                </c:pt>
                <c:pt idx="77">
                  <c:v>4.1399999999999997</c:v>
                </c:pt>
                <c:pt idx="78">
                  <c:v>4.25</c:v>
                </c:pt>
                <c:pt idx="79">
                  <c:v>4.33</c:v>
                </c:pt>
                <c:pt idx="80">
                  <c:v>4.24</c:v>
                </c:pt>
                <c:pt idx="81">
                  <c:v>4.24</c:v>
                </c:pt>
                <c:pt idx="82">
                  <c:v>4.1599999999999975</c:v>
                </c:pt>
                <c:pt idx="83">
                  <c:v>4.08</c:v>
                </c:pt>
                <c:pt idx="84">
                  <c:v>4.0199999999999996</c:v>
                </c:pt>
                <c:pt idx="85">
                  <c:v>4.09</c:v>
                </c:pt>
                <c:pt idx="86">
                  <c:v>4.03</c:v>
                </c:pt>
                <c:pt idx="87">
                  <c:v>3.9099999999999997</c:v>
                </c:pt>
                <c:pt idx="88">
                  <c:v>3.8499999999999988</c:v>
                </c:pt>
                <c:pt idx="89">
                  <c:v>3.92</c:v>
                </c:pt>
                <c:pt idx="90">
                  <c:v>4.0199999999999996</c:v>
                </c:pt>
                <c:pt idx="91">
                  <c:v>4.08</c:v>
                </c:pt>
                <c:pt idx="92">
                  <c:v>3.96</c:v>
                </c:pt>
                <c:pt idx="93">
                  <c:v>3.9499999999999997</c:v>
                </c:pt>
                <c:pt idx="94">
                  <c:v>3.8899999999999997</c:v>
                </c:pt>
                <c:pt idx="95">
                  <c:v>3.79</c:v>
                </c:pt>
                <c:pt idx="96">
                  <c:v>3.71</c:v>
                </c:pt>
                <c:pt idx="97">
                  <c:v>3.69</c:v>
                </c:pt>
                <c:pt idx="98">
                  <c:v>3.72</c:v>
                </c:pt>
                <c:pt idx="99">
                  <c:v>3.63</c:v>
                </c:pt>
                <c:pt idx="100">
                  <c:v>3.62</c:v>
                </c:pt>
                <c:pt idx="101">
                  <c:v>3.71</c:v>
                </c:pt>
              </c:numCache>
            </c:numRef>
          </c:val>
        </c:ser>
        <c:marker val="1"/>
        <c:axId val="35007104"/>
        <c:axId val="35012992"/>
      </c:lineChart>
      <c:catAx>
        <c:axId val="35007104"/>
        <c:scaling>
          <c:orientation val="minMax"/>
        </c:scaling>
        <c:axPos val="b"/>
        <c:numFmt formatCode="General" sourceLinked="1"/>
        <c:tickLblPos val="nextTo"/>
        <c:txPr>
          <a:bodyPr rot="0"/>
          <a:lstStyle/>
          <a:p>
            <a:pPr>
              <a:defRPr sz="700" baseline="0">
                <a:latin typeface="Times New Roman" panose="02020603050405020304" pitchFamily="18" charset="0"/>
                <a:ea typeface="文鼎圓體M" panose="020F0609000000000000" pitchFamily="49" charset="-120"/>
                <a:cs typeface="Times New Roman" panose="02020603050405020304" pitchFamily="18" charset="0"/>
              </a:defRPr>
            </a:pPr>
            <a:endParaRPr lang="zh-TW"/>
          </a:p>
        </c:txPr>
        <c:crossAx val="35012992"/>
        <c:crosses val="autoZero"/>
        <c:auto val="1"/>
        <c:lblAlgn val="ctr"/>
        <c:lblOffset val="100"/>
        <c:tickLblSkip val="1"/>
        <c:tickMarkSkip val="12"/>
        <c:noMultiLvlLbl val="1"/>
      </c:catAx>
      <c:valAx>
        <c:axId val="35012992"/>
        <c:scaling>
          <c:orientation val="minMax"/>
          <c:min val="3"/>
        </c:scaling>
        <c:axPos val="l"/>
        <c:numFmt formatCode="General" sourceLinked="0"/>
        <c:tickLblPos val="nextTo"/>
        <c:txPr>
          <a:bodyPr/>
          <a:lstStyle/>
          <a:p>
            <a:pPr>
              <a:defRPr sz="1200" baseline="0">
                <a:latin typeface="Times New Roman" panose="02020603050405020304" pitchFamily="18" charset="0"/>
                <a:ea typeface="文鼎圓體M" panose="020F0609000000000000" pitchFamily="49" charset="-120"/>
                <a:cs typeface="Times New Roman" panose="02020603050405020304" pitchFamily="18" charset="0"/>
              </a:defRPr>
            </a:pPr>
            <a:endParaRPr lang="zh-TW"/>
          </a:p>
        </c:txPr>
        <c:crossAx val="35007104"/>
        <c:crosses val="autoZero"/>
        <c:crossBetween val="between"/>
        <c:majorUnit val="1"/>
      </c:valAx>
    </c:plotArea>
    <c:plotVisOnly val="1"/>
    <c:dispBlanksAs val="gap"/>
  </c:chart>
  <c:spPr>
    <a:ln>
      <a:noFill/>
    </a:ln>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5.2470107903178798E-2"/>
          <c:y val="0.16113196131630445"/>
          <c:w val="0.88469476037717543"/>
          <c:h val="0.7014233810104521"/>
        </c:manualLayout>
      </c:layout>
      <c:barChart>
        <c:barDir val="col"/>
        <c:grouping val="stacked"/>
        <c:ser>
          <c:idx val="0"/>
          <c:order val="0"/>
          <c:tx>
            <c:strRef>
              <c:f>工作表1!$B$1</c:f>
              <c:strCache>
                <c:ptCount val="1"/>
                <c:pt idx="0">
                  <c:v>薪資</c:v>
                </c:pt>
              </c:strCache>
            </c:strRef>
          </c:tx>
          <c:spPr>
            <a:solidFill>
              <a:schemeClr val="accent2">
                <a:lumMod val="60000"/>
                <a:lumOff val="40000"/>
              </a:schemeClr>
            </a:solidFill>
            <a:ln>
              <a:solidFill>
                <a:schemeClr val="accent1"/>
              </a:solidFill>
            </a:ln>
          </c:spPr>
          <c:dLbls>
            <c:dLbl>
              <c:idx val="0"/>
              <c:layout>
                <c:manualLayout>
                  <c:x val="2.8223677309585672E-3"/>
                  <c:y val="-0.38869527823940747"/>
                </c:manualLayout>
              </c:layout>
              <c:spPr/>
              <c:txPr>
                <a:bodyPr/>
                <a:lstStyle/>
                <a:p>
                  <a:pPr>
                    <a:defRPr sz="1200" b="1">
                      <a:solidFill>
                        <a:schemeClr val="accent2">
                          <a:lumMod val="50000"/>
                        </a:schemeClr>
                      </a:solidFill>
                      <a:latin typeface="Times New Roman" panose="02020603050405020304" pitchFamily="18" charset="0"/>
                      <a:cs typeface="Times New Roman" panose="02020603050405020304" pitchFamily="18" charset="0"/>
                    </a:defRPr>
                  </a:pPr>
                  <a:endParaRPr lang="zh-TW"/>
                </a:p>
              </c:txPr>
              <c:showVal val="1"/>
            </c:dLbl>
            <c:dLbl>
              <c:idx val="3"/>
              <c:layout>
                <c:manualLayout>
                  <c:x val="-2.8223677309585755E-3"/>
                  <c:y val="-0.39110968764978093"/>
                </c:manualLayout>
              </c:layout>
              <c:spPr/>
              <c:txPr>
                <a:bodyPr/>
                <a:lstStyle/>
                <a:p>
                  <a:pPr algn="ctr" rtl="0">
                    <a:defRPr lang="en-US" altLang="en-US" sz="1200" b="1" i="0" u="none" strike="noStrike" kern="1200" baseline="0">
                      <a:solidFill>
                        <a:srgbClr val="C0504D">
                          <a:lumMod val="50000"/>
                        </a:srgbClr>
                      </a:solidFill>
                      <a:latin typeface="Times New Roman" panose="02020603050405020304" pitchFamily="18" charset="0"/>
                      <a:ea typeface="+mn-ea"/>
                      <a:cs typeface="Times New Roman" panose="02020603050405020304" pitchFamily="18" charset="0"/>
                    </a:defRPr>
                  </a:pPr>
                  <a:endParaRPr lang="zh-TW"/>
                </a:p>
              </c:txPr>
              <c:showVal val="1"/>
            </c:dLbl>
            <c:dLbl>
              <c:idx val="7"/>
              <c:layout>
                <c:manualLayout>
                  <c:x val="-1.6934206385751441E-2"/>
                  <c:y val="-0.36266534672979667"/>
                </c:manualLayout>
              </c:layout>
              <c:spPr/>
              <c:txPr>
                <a:bodyPr/>
                <a:lstStyle/>
                <a:p>
                  <a:pPr algn="ctr" rtl="0">
                    <a:defRPr lang="en-US" altLang="en-US" sz="1200" b="1" i="0" u="none" strike="noStrike" kern="1200" baseline="0">
                      <a:solidFill>
                        <a:srgbClr val="C0504D">
                          <a:lumMod val="50000"/>
                        </a:srgbClr>
                      </a:solidFill>
                      <a:latin typeface="Times New Roman" panose="02020603050405020304" pitchFamily="18" charset="0"/>
                      <a:ea typeface="+mn-ea"/>
                      <a:cs typeface="Times New Roman" panose="02020603050405020304" pitchFamily="18" charset="0"/>
                    </a:defRPr>
                  </a:pPr>
                  <a:endParaRPr lang="zh-TW"/>
                </a:p>
              </c:txPr>
              <c:showVal val="1"/>
            </c:dLbl>
            <c:dLbl>
              <c:idx val="8"/>
              <c:layout>
                <c:manualLayout>
                  <c:x val="-6.355650173003804E-3"/>
                  <c:y val="-0.39500784728187976"/>
                </c:manualLayout>
              </c:layout>
              <c:spPr/>
              <c:txPr>
                <a:bodyPr/>
                <a:lstStyle/>
                <a:p>
                  <a:pPr algn="ctr" rtl="0">
                    <a:defRPr lang="en-US" altLang="en-US" sz="1200" b="1" i="0" u="none" strike="noStrike" kern="1200" baseline="0">
                      <a:solidFill>
                        <a:schemeClr val="accent2">
                          <a:lumMod val="50000"/>
                        </a:schemeClr>
                      </a:solidFill>
                      <a:latin typeface="Times New Roman" panose="02020603050405020304" pitchFamily="18" charset="0"/>
                      <a:ea typeface="+mn-ea"/>
                      <a:cs typeface="Times New Roman" panose="02020603050405020304" pitchFamily="18" charset="0"/>
                    </a:defRPr>
                  </a:pPr>
                  <a:endParaRPr lang="zh-TW"/>
                </a:p>
              </c:txPr>
              <c:showVal val="1"/>
            </c:dLbl>
            <c:delete val="1"/>
          </c:dLbls>
          <c:cat>
            <c:numRef>
              <c:f>工作表1!$A$2:$A$10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工作表1!$B$2:$B$10</c:f>
              <c:numCache>
                <c:formatCode>_-* #,##0_-;\-* #,##0_-;_-* "-"??_-;_-@_-</c:formatCode>
                <c:ptCount val="9"/>
                <c:pt idx="0">
                  <c:v>52003</c:v>
                </c:pt>
                <c:pt idx="1">
                  <c:v>50800</c:v>
                </c:pt>
                <c:pt idx="2">
                  <c:v>46811</c:v>
                </c:pt>
                <c:pt idx="3">
                  <c:v>49518</c:v>
                </c:pt>
                <c:pt idx="4">
                  <c:v>50647</c:v>
                </c:pt>
                <c:pt idx="5">
                  <c:v>49511</c:v>
                </c:pt>
                <c:pt idx="6">
                  <c:v>48438</c:v>
                </c:pt>
                <c:pt idx="7">
                  <c:v>50219</c:v>
                </c:pt>
                <c:pt idx="8">
                  <c:v>52348</c:v>
                </c:pt>
              </c:numCache>
            </c:numRef>
          </c:val>
        </c:ser>
        <c:gapWidth val="90"/>
        <c:overlap val="100"/>
        <c:axId val="35354880"/>
        <c:axId val="35373056"/>
      </c:barChart>
      <c:catAx>
        <c:axId val="35354880"/>
        <c:scaling>
          <c:orientation val="minMax"/>
        </c:scaling>
        <c:axPos val="b"/>
        <c:numFmt formatCode="General" sourceLinked="1"/>
        <c:tickLblPos val="nextTo"/>
        <c:txPr>
          <a:bodyPr/>
          <a:lstStyle/>
          <a:p>
            <a:pPr>
              <a:defRPr sz="1000" baseline="0">
                <a:latin typeface="Times New Roman" panose="02020603050405020304" pitchFamily="18" charset="0"/>
                <a:ea typeface="文鼎圓體M" panose="020F0609000000000000" pitchFamily="49" charset="-120"/>
                <a:cs typeface="Times New Roman" panose="02020603050405020304" pitchFamily="18" charset="0"/>
              </a:defRPr>
            </a:pPr>
            <a:endParaRPr lang="zh-TW"/>
          </a:p>
        </c:txPr>
        <c:crossAx val="35373056"/>
        <c:crosses val="autoZero"/>
        <c:auto val="1"/>
        <c:lblAlgn val="ctr"/>
        <c:lblOffset val="100"/>
      </c:catAx>
      <c:valAx>
        <c:axId val="35373056"/>
        <c:scaling>
          <c:orientation val="minMax"/>
          <c:min val="30000"/>
        </c:scaling>
        <c:axPos val="l"/>
        <c:majorGridlines>
          <c:spPr>
            <a:ln>
              <a:noFill/>
            </a:ln>
          </c:spPr>
        </c:majorGridlines>
        <c:numFmt formatCode="_-* #,##0_-;\-* #,##0_-;_-* &quot;-&quot;??_-;_-@_-" sourceLinked="1"/>
        <c:tickLblPos val="none"/>
        <c:txPr>
          <a:bodyPr/>
          <a:lstStyle/>
          <a:p>
            <a:pPr>
              <a:defRPr sz="1200">
                <a:latin typeface="Arial Unicode MS" panose="020B0604020202020204" pitchFamily="34" charset="-120"/>
                <a:ea typeface="Arial Unicode MS" panose="020B0604020202020204" pitchFamily="34" charset="-120"/>
                <a:cs typeface="Arial Unicode MS" panose="020B0604020202020204" pitchFamily="34" charset="-120"/>
              </a:defRPr>
            </a:pPr>
            <a:endParaRPr lang="zh-TW"/>
          </a:p>
        </c:txPr>
        <c:crossAx val="35354880"/>
        <c:crosses val="autoZero"/>
        <c:crossBetween val="between"/>
        <c:majorUnit val="10000"/>
      </c:valAx>
    </c:plotArea>
    <c:plotVisOnly val="1"/>
    <c:dispBlanksAs val="gap"/>
  </c:chart>
  <c:txPr>
    <a:bodyPr/>
    <a:lstStyle/>
    <a:p>
      <a:pPr>
        <a:defRPr sz="1800"/>
      </a:pPr>
      <a:endParaRPr lang="zh-TW"/>
    </a:p>
  </c:txPr>
  <c:externalData r:id="rId1"/>
  <c:userShapes r:id="rId2"/>
</c:chartSpace>
</file>

<file path=ppt/charts/chart9.xml><?xml version="1.0" encoding="utf-8"?>
<c:chartSpace xmlns:c="http://schemas.openxmlformats.org/drawingml/2006/chart" xmlns:a="http://schemas.openxmlformats.org/drawingml/2006/main" xmlns:r="http://schemas.openxmlformats.org/officeDocument/2006/relationships">
  <c:lang val="zh-TW"/>
  <c:clrMapOvr bg1="lt1" tx1="dk1" bg2="lt2" tx2="dk2" accent1="accent1" accent2="accent2" accent3="accent3" accent4="accent4" accent5="accent5" accent6="accent6" hlink="hlink" folHlink="folHlink"/>
  <c:chart>
    <c:plotArea>
      <c:layout>
        <c:manualLayout>
          <c:layoutTarget val="inner"/>
          <c:xMode val="edge"/>
          <c:yMode val="edge"/>
          <c:x val="0.17290776330636567"/>
          <c:y val="5.9987675700107004E-2"/>
          <c:w val="0.78429176867649164"/>
          <c:h val="0.79301844177753578"/>
        </c:manualLayout>
      </c:layout>
      <c:barChart>
        <c:barDir val="col"/>
        <c:grouping val="clustered"/>
        <c:ser>
          <c:idx val="0"/>
          <c:order val="0"/>
          <c:spPr>
            <a:solidFill>
              <a:schemeClr val="accent2"/>
            </a:solidFill>
          </c:spPr>
          <c:dLbls>
            <c:txPr>
              <a:bodyPr/>
              <a:lstStyle/>
              <a:p>
                <a:pPr>
                  <a:defRPr sz="1400">
                    <a:latin typeface="Times New Roman" panose="02020603050405020304" pitchFamily="18" charset="0"/>
                    <a:cs typeface="Times New Roman" panose="02020603050405020304" pitchFamily="18" charset="0"/>
                  </a:defRPr>
                </a:pPr>
                <a:endParaRPr lang="zh-TW"/>
              </a:p>
            </c:txPr>
            <c:showVal val="1"/>
          </c:dLbls>
          <c:cat>
            <c:strRef>
              <c:f>工作表1!$A$1:$A$4</c:f>
              <c:strCache>
                <c:ptCount val="4"/>
                <c:pt idx="0">
                  <c:v>Q1(r)</c:v>
                </c:pt>
                <c:pt idx="1">
                  <c:v>Q2(p)</c:v>
                </c:pt>
                <c:pt idx="2">
                  <c:v>Q3(f)</c:v>
                </c:pt>
                <c:pt idx="3">
                  <c:v>Q4(f)</c:v>
                </c:pt>
              </c:strCache>
            </c:strRef>
          </c:cat>
          <c:val>
            <c:numRef>
              <c:f>工作表1!$B$1:$B$4</c:f>
              <c:numCache>
                <c:formatCode>General</c:formatCode>
                <c:ptCount val="4"/>
                <c:pt idx="0">
                  <c:v>1.76</c:v>
                </c:pt>
                <c:pt idx="1">
                  <c:v>0.38000000000000017</c:v>
                </c:pt>
                <c:pt idx="2">
                  <c:v>4.3599999999999985</c:v>
                </c:pt>
                <c:pt idx="3">
                  <c:v>4.1399999999999997</c:v>
                </c:pt>
              </c:numCache>
            </c:numRef>
          </c:val>
        </c:ser>
        <c:gapWidth val="65"/>
        <c:axId val="96246784"/>
        <c:axId val="96264960"/>
      </c:barChart>
      <c:catAx>
        <c:axId val="96246784"/>
        <c:scaling>
          <c:orientation val="minMax"/>
        </c:scaling>
        <c:axPos val="b"/>
        <c:numFmt formatCode="General" sourceLinked="0"/>
        <c:tickLblPos val="nextTo"/>
        <c:txPr>
          <a:bodyPr/>
          <a:lstStyle/>
          <a:p>
            <a:pPr>
              <a:defRPr sz="1400">
                <a:latin typeface="Times New Roman" panose="02020603050405020304" pitchFamily="18" charset="0"/>
                <a:ea typeface="Arial Unicode MS" panose="020B0604020202020204" pitchFamily="34" charset="-120"/>
                <a:cs typeface="Times New Roman" panose="02020603050405020304" pitchFamily="18" charset="0"/>
              </a:defRPr>
            </a:pPr>
            <a:endParaRPr lang="zh-TW"/>
          </a:p>
        </c:txPr>
        <c:crossAx val="96264960"/>
        <c:crosses val="autoZero"/>
        <c:auto val="1"/>
        <c:lblAlgn val="ctr"/>
        <c:lblOffset val="100"/>
      </c:catAx>
      <c:valAx>
        <c:axId val="96264960"/>
        <c:scaling>
          <c:orientation val="minMax"/>
          <c:max val="6"/>
          <c:min val="0"/>
        </c:scaling>
        <c:axPos val="l"/>
        <c:numFmt formatCode="General" sourceLinked="1"/>
        <c:tickLblPos val="nextTo"/>
        <c:txPr>
          <a:bodyPr/>
          <a:lstStyle/>
          <a:p>
            <a:pPr>
              <a:defRPr sz="1400">
                <a:latin typeface="Times New Roman" panose="02020603050405020304" pitchFamily="18" charset="0"/>
                <a:ea typeface="Arial Unicode MS" panose="020B0604020202020204" pitchFamily="34" charset="-120"/>
                <a:cs typeface="Times New Roman" panose="02020603050405020304" pitchFamily="18" charset="0"/>
              </a:defRPr>
            </a:pPr>
            <a:endParaRPr lang="zh-TW"/>
          </a:p>
        </c:txPr>
        <c:crossAx val="96246784"/>
        <c:crosses val="autoZero"/>
        <c:crossBetween val="between"/>
        <c:majorUnit val="2"/>
        <c:minorUnit val="0.8"/>
      </c:valAx>
    </c:plotArea>
    <c:plotVisOnly val="1"/>
    <c:dispBlanksAs val="gap"/>
  </c:chart>
  <c:externalData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zh-TW"/>
  <c:chart>
    <c:plotArea>
      <c:layout>
        <c:manualLayout>
          <c:layoutTarget val="inner"/>
          <c:xMode val="edge"/>
          <c:yMode val="edge"/>
          <c:x val="9.4969531076668445E-2"/>
          <c:y val="6.36042945217688E-2"/>
          <c:w val="0.90045638731262256"/>
          <c:h val="0.87279141095646284"/>
        </c:manualLayout>
      </c:layout>
      <c:barChart>
        <c:barDir val="col"/>
        <c:grouping val="clustered"/>
        <c:ser>
          <c:idx val="0"/>
          <c:order val="0"/>
          <c:tx>
            <c:strRef>
              <c:f>工作表1!$B$1</c:f>
              <c:strCache>
                <c:ptCount val="1"/>
                <c:pt idx="0">
                  <c:v>公營事業投資</c:v>
                </c:pt>
              </c:strCache>
            </c:strRef>
          </c:tx>
          <c:dLbls>
            <c:txPr>
              <a:bodyPr/>
              <a:lstStyle/>
              <a:p>
                <a:pPr>
                  <a:defRPr sz="1200"/>
                </a:pPr>
                <a:endParaRPr lang="zh-TW"/>
              </a:p>
            </c:txPr>
            <c:showVal val="1"/>
          </c:dLbls>
          <c:cat>
            <c:strRef>
              <c:f>工作表1!$A$2:$A$5</c:f>
              <c:strCache>
                <c:ptCount val="4"/>
                <c:pt idx="0">
                  <c:v>Q1( r )</c:v>
                </c:pt>
                <c:pt idx="1">
                  <c:v>Q2( p )</c:v>
                </c:pt>
                <c:pt idx="2">
                  <c:v>Q3(f )</c:v>
                </c:pt>
                <c:pt idx="3">
                  <c:v>Q4(f )</c:v>
                </c:pt>
              </c:strCache>
            </c:strRef>
          </c:cat>
          <c:val>
            <c:numRef>
              <c:f>工作表1!$B$2:$B$5</c:f>
              <c:numCache>
                <c:formatCode>General</c:formatCode>
                <c:ptCount val="4"/>
                <c:pt idx="0">
                  <c:v>-30.4</c:v>
                </c:pt>
                <c:pt idx="1">
                  <c:v>22.8</c:v>
                </c:pt>
                <c:pt idx="2">
                  <c:v>12.69</c:v>
                </c:pt>
                <c:pt idx="3">
                  <c:v>-12.860000000000005</c:v>
                </c:pt>
              </c:numCache>
            </c:numRef>
          </c:val>
        </c:ser>
        <c:ser>
          <c:idx val="1"/>
          <c:order val="1"/>
          <c:tx>
            <c:strRef>
              <c:f>工作表1!$C$1</c:f>
              <c:strCache>
                <c:ptCount val="1"/>
                <c:pt idx="0">
                  <c:v>政府投資</c:v>
                </c:pt>
              </c:strCache>
            </c:strRef>
          </c:tx>
          <c:dLbls>
            <c:dLbl>
              <c:idx val="0"/>
              <c:layout>
                <c:manualLayout>
                  <c:x val="1.1524244696919149E-2"/>
                  <c:y val="-0.1670920193355602"/>
                </c:manualLayout>
              </c:layout>
              <c:showVal val="1"/>
            </c:dLbl>
            <c:txPr>
              <a:bodyPr/>
              <a:lstStyle/>
              <a:p>
                <a:pPr>
                  <a:defRPr sz="1200"/>
                </a:pPr>
                <a:endParaRPr lang="zh-TW"/>
              </a:p>
            </c:txPr>
            <c:showVal val="1"/>
          </c:dLbls>
          <c:cat>
            <c:strRef>
              <c:f>工作表1!$A$2:$A$5</c:f>
              <c:strCache>
                <c:ptCount val="4"/>
                <c:pt idx="0">
                  <c:v>Q1( r )</c:v>
                </c:pt>
                <c:pt idx="1">
                  <c:v>Q2( p )</c:v>
                </c:pt>
                <c:pt idx="2">
                  <c:v>Q3(f )</c:v>
                </c:pt>
                <c:pt idx="3">
                  <c:v>Q4(f )</c:v>
                </c:pt>
              </c:strCache>
            </c:strRef>
          </c:cat>
          <c:val>
            <c:numRef>
              <c:f>工作表1!$C$2:$C$5</c:f>
              <c:numCache>
                <c:formatCode>General</c:formatCode>
                <c:ptCount val="4"/>
                <c:pt idx="0">
                  <c:v>-1.9200000000000006</c:v>
                </c:pt>
                <c:pt idx="1">
                  <c:v>-0.53</c:v>
                </c:pt>
                <c:pt idx="2">
                  <c:v>-0.8</c:v>
                </c:pt>
                <c:pt idx="3">
                  <c:v>-4.5599999999999996</c:v>
                </c:pt>
              </c:numCache>
            </c:numRef>
          </c:val>
        </c:ser>
        <c:axId val="126466688"/>
        <c:axId val="126472576"/>
      </c:barChart>
      <c:catAx>
        <c:axId val="126466688"/>
        <c:scaling>
          <c:orientation val="minMax"/>
        </c:scaling>
        <c:axPos val="b"/>
        <c:numFmt formatCode="General" sourceLinked="1"/>
        <c:tickLblPos val="low"/>
        <c:txPr>
          <a:bodyPr/>
          <a:lstStyle/>
          <a:p>
            <a:pPr>
              <a:defRPr sz="1200">
                <a:latin typeface="Times New Roman" panose="02020603050405020304" pitchFamily="18" charset="0"/>
                <a:cs typeface="Times New Roman" panose="02020603050405020304" pitchFamily="18" charset="0"/>
              </a:defRPr>
            </a:pPr>
            <a:endParaRPr lang="zh-TW"/>
          </a:p>
        </c:txPr>
        <c:crossAx val="126472576"/>
        <c:crosses val="autoZero"/>
        <c:auto val="1"/>
        <c:lblAlgn val="ctr"/>
        <c:lblOffset val="100"/>
      </c:catAx>
      <c:valAx>
        <c:axId val="126472576"/>
        <c:scaling>
          <c:orientation val="minMax"/>
        </c:scaling>
        <c:axPos val="l"/>
        <c:numFmt formatCode="General" sourceLinked="1"/>
        <c:tickLblPos val="nextTo"/>
        <c:txPr>
          <a:bodyPr/>
          <a:lstStyle/>
          <a:p>
            <a:pPr>
              <a:defRPr sz="1200">
                <a:latin typeface="Times New Roman" panose="02020603050405020304" pitchFamily="18" charset="0"/>
                <a:cs typeface="Times New Roman" panose="02020603050405020304" pitchFamily="18" charset="0"/>
              </a:defRPr>
            </a:pPr>
            <a:endParaRPr lang="zh-TW"/>
          </a:p>
        </c:txPr>
        <c:crossAx val="126466688"/>
        <c:crosses val="autoZero"/>
        <c:crossBetween val="between"/>
      </c:valAx>
    </c:plotArea>
    <c:plotVisOnly val="1"/>
    <c:dispBlanksAs val="gap"/>
  </c:chart>
  <c:txPr>
    <a:bodyPr/>
    <a:lstStyle/>
    <a:p>
      <a:pPr>
        <a:defRPr sz="1800"/>
      </a:pPr>
      <a:endParaRPr lang="zh-TW"/>
    </a:p>
  </c:txPr>
  <c:externalData r:id="rId1"/>
  <c:userShapes r:id="rId2"/>
</c:chartSpace>
</file>

<file path=ppt/charts/chart11.xml><?xml version="1.0" encoding="utf-8"?>
<c:chartSpace xmlns:c="http://schemas.openxmlformats.org/drawingml/2006/chart" xmlns:a="http://schemas.openxmlformats.org/drawingml/2006/main" xmlns:r="http://schemas.openxmlformats.org/officeDocument/2006/relationships">
  <c:lang val="zh-TW"/>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765803839011279"/>
          <c:y val="0.1013030843555633"/>
          <c:w val="0.80358563192496058"/>
          <c:h val="0.83056135189172298"/>
        </c:manualLayout>
      </c:layout>
      <c:barChart>
        <c:barDir val="col"/>
        <c:grouping val="clustered"/>
        <c:ser>
          <c:idx val="0"/>
          <c:order val="0"/>
          <c:tx>
            <c:strRef>
              <c:f>工作表1!$B$1</c:f>
              <c:strCache>
                <c:ptCount val="1"/>
                <c:pt idx="0">
                  <c:v>數列 1</c:v>
                </c:pt>
              </c:strCache>
            </c:strRef>
          </c:tx>
          <c:spPr>
            <a:solidFill>
              <a:schemeClr val="accent2"/>
            </a:solidFill>
          </c:spPr>
          <c:dLbls>
            <c:dLbl>
              <c:idx val="0"/>
              <c:layout>
                <c:manualLayout>
                  <c:x val="-8.8647872154412645E-3"/>
                  <c:y val="-2.3691086144893191E-2"/>
                </c:manualLayout>
              </c:layout>
              <c:showVal val="1"/>
            </c:dLbl>
            <c:dLbl>
              <c:idx val="1"/>
              <c:layout>
                <c:manualLayout>
                  <c:x val="-8.8647860137998462E-3"/>
                  <c:y val="2.5654713641052641E-2"/>
                </c:manualLayout>
              </c:layout>
              <c:showVal val="1"/>
            </c:dLbl>
            <c:spPr>
              <a:noFill/>
              <a:ln>
                <a:noFill/>
              </a:ln>
              <a:effectLst/>
            </c:spPr>
            <c:txPr>
              <a:bodyPr/>
              <a:lstStyle/>
              <a:p>
                <a:pPr>
                  <a:defRPr sz="1400">
                    <a:latin typeface="Arial Unicode MS" panose="020B0604020202020204" pitchFamily="34" charset="-120"/>
                    <a:ea typeface="Arial Unicode MS" panose="020B0604020202020204" pitchFamily="34" charset="-120"/>
                    <a:cs typeface="Arial Unicode MS" panose="020B0604020202020204" pitchFamily="34" charset="-120"/>
                  </a:defRPr>
                </a:pPr>
                <a:endParaRPr lang="zh-TW"/>
              </a:p>
            </c:txPr>
            <c:showVal val="1"/>
            <c:extLst>
              <c:ext xmlns:c15="http://schemas.microsoft.com/office/drawing/2012/chart" uri="{CE6537A1-D6FC-4f65-9D91-7224C49458BB}">
                <c15:layout/>
                <c15:showLeaderLines val="0"/>
              </c:ext>
            </c:extLst>
          </c:dLbls>
          <c:cat>
            <c:strRef>
              <c:f>工作表1!$A$2:$A$5</c:f>
              <c:strCache>
                <c:ptCount val="4"/>
                <c:pt idx="0">
                  <c:v>Q1(r)</c:v>
                </c:pt>
                <c:pt idx="1">
                  <c:v>Q2(p)</c:v>
                </c:pt>
                <c:pt idx="2">
                  <c:v>Q3(f)</c:v>
                </c:pt>
                <c:pt idx="3">
                  <c:v>Q4(f)</c:v>
                </c:pt>
              </c:strCache>
            </c:strRef>
          </c:cat>
          <c:val>
            <c:numRef>
              <c:f>工作表1!$B$2:$B$5</c:f>
              <c:numCache>
                <c:formatCode>General</c:formatCode>
                <c:ptCount val="4"/>
                <c:pt idx="0">
                  <c:v>-4.18</c:v>
                </c:pt>
                <c:pt idx="1">
                  <c:v>-9.81</c:v>
                </c:pt>
                <c:pt idx="2">
                  <c:v>-10.050000000000002</c:v>
                </c:pt>
                <c:pt idx="3">
                  <c:v>-4.03</c:v>
                </c:pt>
              </c:numCache>
            </c:numRef>
          </c:val>
        </c:ser>
        <c:gapWidth val="90"/>
        <c:axId val="130188032"/>
        <c:axId val="130189568"/>
      </c:barChart>
      <c:catAx>
        <c:axId val="130188032"/>
        <c:scaling>
          <c:orientation val="minMax"/>
        </c:scaling>
        <c:axPos val="b"/>
        <c:numFmt formatCode="General" sourceLinked="0"/>
        <c:tickLblPos val="low"/>
        <c:txPr>
          <a:bodyPr/>
          <a:lstStyle/>
          <a:p>
            <a:pPr>
              <a:defRPr sz="1400">
                <a:latin typeface="Times New Roman" panose="02020603050405020304" pitchFamily="18" charset="0"/>
                <a:ea typeface="Arial Unicode MS" panose="020B0604020202020204" pitchFamily="34" charset="-120"/>
                <a:cs typeface="Times New Roman" panose="02020603050405020304" pitchFamily="18" charset="0"/>
              </a:defRPr>
            </a:pPr>
            <a:endParaRPr lang="zh-TW"/>
          </a:p>
        </c:txPr>
        <c:crossAx val="130189568"/>
        <c:crosses val="autoZero"/>
        <c:auto val="1"/>
        <c:lblAlgn val="ctr"/>
        <c:lblOffset val="100"/>
      </c:catAx>
      <c:valAx>
        <c:axId val="130189568"/>
        <c:scaling>
          <c:orientation val="minMax"/>
          <c:max val="2"/>
          <c:min val="-12"/>
        </c:scaling>
        <c:axPos val="l"/>
        <c:numFmt formatCode="General" sourceLinked="1"/>
        <c:tickLblPos val="nextTo"/>
        <c:txPr>
          <a:bodyPr/>
          <a:lstStyle/>
          <a:p>
            <a:pPr>
              <a:defRPr sz="1200">
                <a:latin typeface="Arial Unicode MS" panose="020B0604020202020204" pitchFamily="34" charset="-120"/>
                <a:ea typeface="Arial Unicode MS" panose="020B0604020202020204" pitchFamily="34" charset="-120"/>
                <a:cs typeface="Arial Unicode MS" panose="020B0604020202020204" pitchFamily="34" charset="-120"/>
              </a:defRPr>
            </a:pPr>
            <a:endParaRPr lang="zh-TW"/>
          </a:p>
        </c:txPr>
        <c:crossAx val="130188032"/>
        <c:crosses val="autoZero"/>
        <c:crossBetween val="between"/>
        <c:majorUnit val="4"/>
      </c:valAx>
    </c:plotArea>
    <c:plotVisOnly val="1"/>
    <c:dispBlanksAs val="gap"/>
  </c:chart>
  <c:txPr>
    <a:bodyPr/>
    <a:lstStyle/>
    <a:p>
      <a:pPr>
        <a:defRPr sz="1800"/>
      </a:pPr>
      <a:endParaRPr lang="zh-TW"/>
    </a:p>
  </c:txPr>
  <c:externalData r:id="rId2"/>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zh-TW"/>
  <c:chart>
    <c:plotArea>
      <c:layout>
        <c:manualLayout>
          <c:layoutTarget val="inner"/>
          <c:xMode val="edge"/>
          <c:yMode val="edge"/>
          <c:x val="0.12107708197031609"/>
          <c:y val="0.2065760503718933"/>
          <c:w val="0.84299583996839911"/>
          <c:h val="0.66912938700198021"/>
        </c:manualLayout>
      </c:layout>
      <c:barChart>
        <c:barDir val="col"/>
        <c:grouping val="stacked"/>
        <c:ser>
          <c:idx val="0"/>
          <c:order val="0"/>
          <c:tx>
            <c:strRef>
              <c:f>工作表1!$B$1</c:f>
              <c:strCache>
                <c:ptCount val="1"/>
                <c:pt idx="0">
                  <c:v>其他</c:v>
                </c:pt>
              </c:strCache>
            </c:strRef>
          </c:tx>
          <c:spPr>
            <a:pattFill prst="zigZag">
              <a:fgClr>
                <a:schemeClr val="accent2">
                  <a:lumMod val="40000"/>
                  <a:lumOff val="60000"/>
                </a:schemeClr>
              </a:fgClr>
              <a:bgClr>
                <a:schemeClr val="bg1"/>
              </a:bgClr>
            </a:pattFill>
            <a:ln w="9525">
              <a:solidFill>
                <a:schemeClr val="tx1">
                  <a:lumMod val="65000"/>
                  <a:lumOff val="35000"/>
                </a:schemeClr>
              </a:solidFill>
            </a:ln>
          </c:spPr>
          <c:dLbls>
            <c:txPr>
              <a:bodyPr/>
              <a:lstStyle/>
              <a:p>
                <a:pPr>
                  <a:defRPr sz="1400"/>
                </a:pPr>
                <a:endParaRPr lang="zh-TW"/>
              </a:p>
            </c:txPr>
            <c:showVal val="1"/>
          </c:dLbls>
          <c:cat>
            <c:strRef>
              <c:f>工作表1!$A$2:$A$4</c:f>
              <c:strCache>
                <c:ptCount val="3"/>
                <c:pt idx="0">
                  <c:v>全球</c:v>
                </c:pt>
                <c:pt idx="1">
                  <c:v>中國大陸與香港</c:v>
                </c:pt>
                <c:pt idx="2">
                  <c:v>東協六國</c:v>
                </c:pt>
              </c:strCache>
            </c:strRef>
          </c:cat>
          <c:val>
            <c:numRef>
              <c:f>工作表1!$B$2:$B$4</c:f>
              <c:numCache>
                <c:formatCode>0.0_ </c:formatCode>
                <c:ptCount val="3"/>
                <c:pt idx="0">
                  <c:v>-1.8281865671165942</c:v>
                </c:pt>
                <c:pt idx="1">
                  <c:v>-1.6160751452177819</c:v>
                </c:pt>
                <c:pt idx="2">
                  <c:v>-0.65002399053334392</c:v>
                </c:pt>
              </c:numCache>
            </c:numRef>
          </c:val>
        </c:ser>
        <c:ser>
          <c:idx val="1"/>
          <c:order val="1"/>
          <c:tx>
            <c:strRef>
              <c:f>工作表1!$C$1</c:f>
              <c:strCache>
                <c:ptCount val="1"/>
                <c:pt idx="0">
                  <c:v>ICT產品</c:v>
                </c:pt>
              </c:strCache>
            </c:strRef>
          </c:tx>
          <c:spPr>
            <a:ln>
              <a:solidFill>
                <a:schemeClr val="tx1">
                  <a:lumMod val="65000"/>
                  <a:lumOff val="35000"/>
                </a:schemeClr>
              </a:solidFill>
            </a:ln>
          </c:spPr>
          <c:dLbls>
            <c:txPr>
              <a:bodyPr/>
              <a:lstStyle/>
              <a:p>
                <a:pPr>
                  <a:defRPr sz="1400"/>
                </a:pPr>
                <a:endParaRPr lang="zh-TW"/>
              </a:p>
            </c:txPr>
            <c:showVal val="1"/>
          </c:dLbls>
          <c:cat>
            <c:strRef>
              <c:f>工作表1!$A$2:$A$4</c:f>
              <c:strCache>
                <c:ptCount val="3"/>
                <c:pt idx="0">
                  <c:v>全球</c:v>
                </c:pt>
                <c:pt idx="1">
                  <c:v>中國大陸與香港</c:v>
                </c:pt>
                <c:pt idx="2">
                  <c:v>東協六國</c:v>
                </c:pt>
              </c:strCache>
            </c:strRef>
          </c:cat>
          <c:val>
            <c:numRef>
              <c:f>工作表1!$C$2:$C$4</c:f>
              <c:numCache>
                <c:formatCode>0.0_ </c:formatCode>
                <c:ptCount val="3"/>
                <c:pt idx="0">
                  <c:v>-0.98280253107338222</c:v>
                </c:pt>
                <c:pt idx="1">
                  <c:v>-3.6133980908719212</c:v>
                </c:pt>
                <c:pt idx="2">
                  <c:v>-1.3722222766225245</c:v>
                </c:pt>
              </c:numCache>
            </c:numRef>
          </c:val>
        </c:ser>
        <c:ser>
          <c:idx val="2"/>
          <c:order val="2"/>
          <c:tx>
            <c:strRef>
              <c:f>工作表1!$D$1</c:f>
              <c:strCache>
                <c:ptCount val="1"/>
                <c:pt idx="0">
                  <c:v>石油相關產品</c:v>
                </c:pt>
              </c:strCache>
            </c:strRef>
          </c:tx>
          <c:spPr>
            <a:pattFill prst="pct10">
              <a:fgClr>
                <a:schemeClr val="accent4">
                  <a:lumMod val="75000"/>
                </a:schemeClr>
              </a:fgClr>
              <a:bgClr>
                <a:schemeClr val="bg1"/>
              </a:bgClr>
            </a:pattFill>
            <a:ln>
              <a:solidFill>
                <a:schemeClr val="tx1">
                  <a:lumMod val="65000"/>
                  <a:lumOff val="35000"/>
                </a:schemeClr>
              </a:solidFill>
            </a:ln>
          </c:spPr>
          <c:dLbls>
            <c:txPr>
              <a:bodyPr/>
              <a:lstStyle/>
              <a:p>
                <a:pPr>
                  <a:defRPr sz="1400"/>
                </a:pPr>
                <a:endParaRPr lang="zh-TW"/>
              </a:p>
            </c:txPr>
            <c:showVal val="1"/>
          </c:dLbls>
          <c:cat>
            <c:strRef>
              <c:f>工作表1!$A$2:$A$4</c:f>
              <c:strCache>
                <c:ptCount val="3"/>
                <c:pt idx="0">
                  <c:v>全球</c:v>
                </c:pt>
                <c:pt idx="1">
                  <c:v>中國大陸與香港</c:v>
                </c:pt>
                <c:pt idx="2">
                  <c:v>東協六國</c:v>
                </c:pt>
              </c:strCache>
            </c:strRef>
          </c:cat>
          <c:val>
            <c:numRef>
              <c:f>工作表1!$D$2:$D$4</c:f>
              <c:numCache>
                <c:formatCode>0.0_ </c:formatCode>
                <c:ptCount val="3"/>
                <c:pt idx="0">
                  <c:v>-4.989010901810027</c:v>
                </c:pt>
                <c:pt idx="1">
                  <c:v>-4.1705267639102965</c:v>
                </c:pt>
                <c:pt idx="2">
                  <c:v>-9.6777537328441312</c:v>
                </c:pt>
              </c:numCache>
            </c:numRef>
          </c:val>
        </c:ser>
        <c:overlap val="100"/>
        <c:axId val="130301312"/>
        <c:axId val="130327680"/>
      </c:barChart>
      <c:lineChart>
        <c:grouping val="standard"/>
        <c:ser>
          <c:idx val="3"/>
          <c:order val="3"/>
          <c:tx>
            <c:strRef>
              <c:f>工作表1!$E$1</c:f>
              <c:strCache>
                <c:ptCount val="1"/>
                <c:pt idx="0">
                  <c:v>總出口年增率</c:v>
                </c:pt>
              </c:strCache>
            </c:strRef>
          </c:tx>
          <c:spPr>
            <a:ln>
              <a:solidFill>
                <a:srgbClr val="000099"/>
              </a:solidFill>
            </a:ln>
          </c:spPr>
          <c:marker>
            <c:symbol val="diamond"/>
            <c:size val="5"/>
            <c:spPr>
              <a:ln>
                <a:solidFill>
                  <a:srgbClr val="000099"/>
                </a:solidFill>
              </a:ln>
            </c:spPr>
          </c:marker>
          <c:dLbls>
            <c:dLbl>
              <c:idx val="0"/>
              <c:layout>
                <c:manualLayout>
                  <c:x val="-6.7057684489034403E-2"/>
                  <c:y val="5.0315706748391593E-2"/>
                </c:manualLayout>
              </c:layout>
              <c:showVal val="1"/>
            </c:dLbl>
            <c:dLbl>
              <c:idx val="1"/>
              <c:layout>
                <c:manualLayout>
                  <c:x val="-5.7913454785984232E-2"/>
                  <c:y val="7.318648254311505E-2"/>
                </c:manualLayout>
              </c:layout>
              <c:showVal val="1"/>
            </c:dLbl>
            <c:dLbl>
              <c:idx val="2"/>
              <c:layout>
                <c:manualLayout>
                  <c:x val="-6.4009607921351033E-2"/>
                  <c:y val="6.8612327384170321E-2"/>
                </c:manualLayout>
              </c:layout>
              <c:showVal val="1"/>
            </c:dLbl>
            <c:txPr>
              <a:bodyPr/>
              <a:lstStyle/>
              <a:p>
                <a:pPr>
                  <a:defRPr sz="1600" b="1">
                    <a:solidFill>
                      <a:srgbClr val="000099"/>
                    </a:solidFill>
                  </a:defRPr>
                </a:pPr>
                <a:endParaRPr lang="zh-TW"/>
              </a:p>
            </c:txPr>
            <c:showVal val="1"/>
          </c:dLbls>
          <c:cat>
            <c:strRef>
              <c:f>工作表1!$A$2:$A$4</c:f>
              <c:strCache>
                <c:ptCount val="3"/>
                <c:pt idx="0">
                  <c:v>全球</c:v>
                </c:pt>
                <c:pt idx="1">
                  <c:v>中國大陸與香港</c:v>
                </c:pt>
                <c:pt idx="2">
                  <c:v>東協六國</c:v>
                </c:pt>
              </c:strCache>
            </c:strRef>
          </c:cat>
          <c:val>
            <c:numRef>
              <c:f>工作表1!$E$2:$E$4</c:f>
              <c:numCache>
                <c:formatCode>General</c:formatCode>
                <c:ptCount val="3"/>
                <c:pt idx="0">
                  <c:v>-7.8</c:v>
                </c:pt>
                <c:pt idx="1">
                  <c:v>-9.4</c:v>
                </c:pt>
                <c:pt idx="2">
                  <c:v>-11.7</c:v>
                </c:pt>
              </c:numCache>
            </c:numRef>
          </c:val>
        </c:ser>
        <c:marker val="1"/>
        <c:axId val="130301312"/>
        <c:axId val="130327680"/>
      </c:lineChart>
      <c:catAx>
        <c:axId val="130301312"/>
        <c:scaling>
          <c:orientation val="minMax"/>
        </c:scaling>
        <c:axPos val="b"/>
        <c:numFmt formatCode="General" sourceLinked="1"/>
        <c:tickLblPos val="low"/>
        <c:txPr>
          <a:bodyPr/>
          <a:lstStyle/>
          <a:p>
            <a:pPr>
              <a:defRPr sz="1200">
                <a:latin typeface="標楷體" panose="03000509000000000000" pitchFamily="65" charset="-120"/>
                <a:ea typeface="標楷體" panose="03000509000000000000" pitchFamily="65" charset="-120"/>
                <a:cs typeface="Times New Roman" panose="02020603050405020304" pitchFamily="18" charset="0"/>
              </a:defRPr>
            </a:pPr>
            <a:endParaRPr lang="zh-TW"/>
          </a:p>
        </c:txPr>
        <c:crossAx val="130327680"/>
        <c:crosses val="autoZero"/>
        <c:auto val="1"/>
        <c:lblAlgn val="ctr"/>
        <c:lblOffset val="100"/>
      </c:catAx>
      <c:valAx>
        <c:axId val="130327680"/>
        <c:scaling>
          <c:orientation val="minMax"/>
          <c:max val="0"/>
          <c:min val="-15"/>
        </c:scaling>
        <c:axPos val="l"/>
        <c:numFmt formatCode="General" sourceLinked="0"/>
        <c:tickLblPos val="nextTo"/>
        <c:txPr>
          <a:bodyPr/>
          <a:lstStyle/>
          <a:p>
            <a:pPr>
              <a:defRPr sz="1400">
                <a:latin typeface="Times New Roman" panose="02020603050405020304" pitchFamily="18" charset="0"/>
                <a:cs typeface="Times New Roman" panose="02020603050405020304" pitchFamily="18" charset="0"/>
              </a:defRPr>
            </a:pPr>
            <a:endParaRPr lang="zh-TW"/>
          </a:p>
        </c:txPr>
        <c:crossAx val="130301312"/>
        <c:crosses val="autoZero"/>
        <c:crossBetween val="between"/>
        <c:majorUnit val="5"/>
      </c:valAx>
    </c:plotArea>
    <c:legend>
      <c:legendPos val="r"/>
      <c:layout>
        <c:manualLayout>
          <c:xMode val="edge"/>
          <c:yMode val="edge"/>
          <c:x val="0.21593102418732782"/>
          <c:y val="2.7541816602310382E-2"/>
          <c:w val="0.75336164444450893"/>
          <c:h val="0.14057688072851218"/>
        </c:manualLayout>
      </c:layout>
      <c:txPr>
        <a:bodyPr/>
        <a:lstStyle/>
        <a:p>
          <a:pPr>
            <a:defRPr sz="1400">
              <a:latin typeface="標楷體" panose="03000509000000000000" pitchFamily="65" charset="-120"/>
              <a:ea typeface="標楷體" panose="03000509000000000000" pitchFamily="65" charset="-120"/>
            </a:defRPr>
          </a:pPr>
          <a:endParaRPr lang="zh-TW"/>
        </a:p>
      </c:txPr>
    </c:legend>
    <c:plotVisOnly val="1"/>
    <c:dispBlanksAs val="gap"/>
  </c:chart>
  <c:txPr>
    <a:bodyPr/>
    <a:lstStyle/>
    <a:p>
      <a:pPr>
        <a:defRPr sz="1800"/>
      </a:pPr>
      <a:endParaRPr lang="zh-TW"/>
    </a:p>
  </c:txPr>
  <c:externalData r:id="rId1"/>
</c:chartSpace>
</file>

<file path=ppt/drawings/drawing1.xml><?xml version="1.0" encoding="utf-8"?>
<c:userShapes xmlns:c="http://schemas.openxmlformats.org/drawingml/2006/chart">
  <cdr:relSizeAnchor xmlns:cdr="http://schemas.openxmlformats.org/drawingml/2006/chartDrawing">
    <cdr:from>
      <cdr:x>0.895</cdr:x>
      <cdr:y>0.34651</cdr:y>
    </cdr:from>
    <cdr:to>
      <cdr:x>0.895</cdr:x>
      <cdr:y>0.50055</cdr:y>
    </cdr:to>
    <cdr:cxnSp macro="">
      <cdr:nvCxnSpPr>
        <cdr:cNvPr id="2" name="直線單箭頭接點 1"/>
        <cdr:cNvCxnSpPr/>
      </cdr:nvCxnSpPr>
      <cdr:spPr>
        <a:xfrm xmlns:a="http://schemas.openxmlformats.org/drawingml/2006/main" flipV="1">
          <a:off x="4640418" y="384016"/>
          <a:ext cx="0" cy="170703"/>
        </a:xfrm>
        <a:prstGeom xmlns:a="http://schemas.openxmlformats.org/drawingml/2006/main" prst="straightConnector1">
          <a:avLst/>
        </a:prstGeom>
        <a:ln xmlns:a="http://schemas.openxmlformats.org/drawingml/2006/main" w="25400">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0.75725</cdr:x>
      <cdr:y>0.22407</cdr:y>
    </cdr:from>
    <cdr:to>
      <cdr:x>1</cdr:x>
      <cdr:y>0.36194</cdr:y>
    </cdr:to>
    <cdr:sp macro="" textlink="">
      <cdr:nvSpPr>
        <cdr:cNvPr id="5" name="文字方塊 16"/>
        <cdr:cNvSpPr txBox="1"/>
      </cdr:nvSpPr>
      <cdr:spPr>
        <a:xfrm xmlns:a="http://schemas.openxmlformats.org/drawingml/2006/main">
          <a:off x="3407449" y="400180"/>
          <a:ext cx="1092319" cy="24622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fontAlgn="base">
            <a:spcBef>
              <a:spcPct val="0"/>
            </a:spcBef>
            <a:spcAft>
              <a:spcPct val="0"/>
            </a:spcAft>
            <a:defRPr kumimoji="1"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kern="1200">
              <a:solidFill>
                <a:schemeClr val="tx1"/>
              </a:solidFill>
              <a:latin typeface="Calibri" pitchFamily="34" charset="0"/>
              <a:ea typeface="新細明體" pitchFamily="18" charset="-120"/>
              <a:cs typeface="+mn-cs"/>
            </a:defRPr>
          </a:lvl9pPr>
        </a:lstStyle>
        <a:p xmlns:a="http://schemas.openxmlformats.org/drawingml/2006/main">
          <a:pPr algn="ct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4.24%</a:t>
          </a: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000" b="1" dirty="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cdr:txBody>
    </cdr:sp>
  </cdr:relSizeAnchor>
  <cdr:relSizeAnchor xmlns:cdr="http://schemas.openxmlformats.org/drawingml/2006/chartDrawing">
    <cdr:from>
      <cdr:x>0.89754</cdr:x>
      <cdr:y>0.88381</cdr:y>
    </cdr:from>
    <cdr:to>
      <cdr:x>0.98846</cdr:x>
      <cdr:y>0.95976</cdr:y>
    </cdr:to>
    <cdr:sp macro="" textlink="">
      <cdr:nvSpPr>
        <cdr:cNvPr id="6" name="文字方塊 1"/>
        <cdr:cNvSpPr txBox="1"/>
      </cdr:nvSpPr>
      <cdr:spPr>
        <a:xfrm xmlns:a="http://schemas.openxmlformats.org/drawingml/2006/main">
          <a:off x="7173957" y="2841572"/>
          <a:ext cx="726714" cy="244177"/>
        </a:xfrm>
        <a:prstGeom xmlns:a="http://schemas.openxmlformats.org/drawingml/2006/main" prst="rect">
          <a:avLst/>
        </a:prstGeom>
      </cdr:spPr>
      <cdr:txBody>
        <a:bodyPr xmlns:a="http://schemas.openxmlformats.org/drawingml/2006/main" wrap="square" rtlCol="0"/>
        <a:lstStyle xmlns:a="http://schemas.openxmlformats.org/drawingml/2006/main">
          <a:defPPr>
            <a:defRPr lang="zh-TW"/>
          </a:defPPr>
          <a:lvl1pPr algn="l" rtl="0" fontAlgn="base">
            <a:spcBef>
              <a:spcPct val="0"/>
            </a:spcBef>
            <a:spcAft>
              <a:spcPct val="0"/>
            </a:spcAft>
            <a:defRPr kumimoji="1"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kern="1200">
              <a:solidFill>
                <a:schemeClr val="tx1"/>
              </a:solidFill>
              <a:latin typeface="Calibri" pitchFamily="34" charset="0"/>
              <a:ea typeface="新細明體" pitchFamily="18" charset="-120"/>
              <a:cs typeface="+mn-cs"/>
            </a:defRPr>
          </a:lvl9pPr>
        </a:lstStyle>
        <a:p xmlns:a="http://schemas.openxmlformats.org/drawingml/2006/main">
          <a:pPr algn="ctr"/>
          <a:r>
            <a:rPr lang="zh-TW" altLang="en-US" sz="1200" dirty="0" smtClean="0">
              <a:solidFill>
                <a:prstClr val="black"/>
              </a:solidFill>
              <a:latin typeface="標楷體" panose="03000509000000000000" pitchFamily="65" charset="-120"/>
              <a:ea typeface="標楷體" panose="03000509000000000000" pitchFamily="65" charset="-120"/>
            </a:rPr>
            <a:t>年</a:t>
          </a:r>
          <a:endParaRPr lang="zh-TW" altLang="en-US" sz="1200" dirty="0">
            <a:solidFill>
              <a:prstClr val="black"/>
            </a:solidFill>
            <a:latin typeface="標楷體" panose="03000509000000000000" pitchFamily="65" charset="-120"/>
            <a:ea typeface="標楷體" panose="03000509000000000000" pitchFamily="65" charset="-120"/>
          </a:endParaRPr>
        </a:p>
      </cdr:txBody>
    </cdr:sp>
  </cdr:relSizeAnchor>
  <cdr:relSizeAnchor xmlns:cdr="http://schemas.openxmlformats.org/drawingml/2006/chartDrawing">
    <cdr:from>
      <cdr:x>0.03345</cdr:x>
      <cdr:y>0.01447</cdr:y>
    </cdr:from>
    <cdr:to>
      <cdr:x>0.06902</cdr:x>
      <cdr:y>0.10661</cdr:y>
    </cdr:to>
    <cdr:sp macro="" textlink="">
      <cdr:nvSpPr>
        <cdr:cNvPr id="7" name="文字方塊 9"/>
        <cdr:cNvSpPr txBox="1"/>
      </cdr:nvSpPr>
      <cdr:spPr>
        <a:xfrm xmlns:a="http://schemas.openxmlformats.org/drawingml/2006/main">
          <a:off x="137649" y="25846"/>
          <a:ext cx="146363" cy="16455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zh-TW"/>
          </a:defPPr>
          <a:lvl1pPr algn="l" rtl="0" fontAlgn="base">
            <a:spcBef>
              <a:spcPct val="0"/>
            </a:spcBef>
            <a:spcAft>
              <a:spcPct val="0"/>
            </a:spcAft>
            <a:defRPr kumimoji="1"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kern="1200">
              <a:solidFill>
                <a:schemeClr val="tx1"/>
              </a:solidFill>
              <a:latin typeface="Calibri" pitchFamily="34" charset="0"/>
              <a:ea typeface="新細明體" pitchFamily="18" charset="-120"/>
              <a:cs typeface="+mn-cs"/>
            </a:defRPr>
          </a:lvl9pPr>
        </a:lstStyle>
        <a:p xmlns:a="http://schemas.openxmlformats.org/drawingml/2006/main">
          <a:r>
            <a:rPr lang="zh-TW" altLang="en-US" sz="1300" dirty="0" smtClean="0">
              <a:latin typeface="標楷體" panose="03000509000000000000" pitchFamily="65" charset="-120"/>
              <a:ea typeface="標楷體" panose="03000509000000000000" pitchFamily="65" charset="-120"/>
            </a:rPr>
            <a:t>元</a:t>
          </a:r>
          <a:endParaRPr lang="zh-TW" altLang="en-US" sz="1300" dirty="0">
            <a:latin typeface="標楷體" panose="03000509000000000000" pitchFamily="65" charset="-120"/>
            <a:ea typeface="標楷體" panose="03000509000000000000" pitchFamily="65" charset="-12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0.1344</cdr:x>
      <cdr:y>0.3887</cdr:y>
    </cdr:from>
    <cdr:to>
      <cdr:x>0.20093</cdr:x>
      <cdr:y>0.78583</cdr:y>
    </cdr:to>
    <cdr:sp macro="" textlink="">
      <cdr:nvSpPr>
        <cdr:cNvPr id="2" name="文字方塊 1"/>
        <cdr:cNvSpPr txBox="1"/>
      </cdr:nvSpPr>
      <cdr:spPr>
        <a:xfrm xmlns:a="http://schemas.openxmlformats.org/drawingml/2006/main">
          <a:off x="592441" y="1240816"/>
          <a:ext cx="293298" cy="126774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zh-TW" altLang="en-US" sz="1200" dirty="0" smtClean="0">
              <a:latin typeface="標楷體" panose="03000509000000000000" pitchFamily="65" charset="-120"/>
              <a:ea typeface="標楷體" panose="03000509000000000000" pitchFamily="65" charset="-120"/>
            </a:rPr>
            <a:t>公營事業</a:t>
          </a:r>
          <a:r>
            <a:rPr lang="zh-TW" altLang="en-US" sz="1100" dirty="0" smtClean="0">
              <a:latin typeface="標楷體" panose="03000509000000000000" pitchFamily="65" charset="-120"/>
              <a:ea typeface="標楷體" panose="03000509000000000000" pitchFamily="65" charset="-120"/>
            </a:rPr>
            <a:t>投資</a:t>
          </a:r>
          <a:endParaRPr lang="zh-TW" altLang="en-US" sz="1100" dirty="0">
            <a:latin typeface="標楷體" panose="03000509000000000000" pitchFamily="65" charset="-120"/>
            <a:ea typeface="標楷體" panose="03000509000000000000" pitchFamily="65" charset="-120"/>
          </a:endParaRPr>
        </a:p>
      </cdr:txBody>
    </cdr:sp>
  </cdr:relSizeAnchor>
  <cdr:relSizeAnchor xmlns:cdr="http://schemas.openxmlformats.org/drawingml/2006/chartDrawing">
    <cdr:from>
      <cdr:x>0.38356</cdr:x>
      <cdr:y>0.67643</cdr:y>
    </cdr:from>
    <cdr:to>
      <cdr:x>0.96155</cdr:x>
      <cdr:y>0.86132</cdr:y>
    </cdr:to>
    <cdr:sp macro="" textlink="">
      <cdr:nvSpPr>
        <cdr:cNvPr id="3" name="文字方塊 2"/>
        <cdr:cNvSpPr txBox="1"/>
      </cdr:nvSpPr>
      <cdr:spPr>
        <a:xfrm xmlns:a="http://schemas.openxmlformats.org/drawingml/2006/main">
          <a:off x="1690777" y="2051360"/>
          <a:ext cx="2547850" cy="560717"/>
        </a:xfrm>
        <a:prstGeom xmlns:a="http://schemas.openxmlformats.org/drawingml/2006/main" prst="rect">
          <a:avLst/>
        </a:prstGeom>
        <a:ln xmlns:a="http://schemas.openxmlformats.org/drawingml/2006/main">
          <a:solidFill>
            <a:schemeClr val="accent1"/>
          </a:solidFill>
        </a:ln>
      </cdr:spPr>
      <cdr:txBody>
        <a:bodyPr xmlns:a="http://schemas.openxmlformats.org/drawingml/2006/main" vertOverflow="clip" wrap="square" rtlCol="0"/>
        <a:lstStyle xmlns:a="http://schemas.openxmlformats.org/drawingml/2006/main"/>
        <a:p xmlns:a="http://schemas.openxmlformats.org/drawingml/2006/main">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公營事業投資全年成長  </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-3.71%</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  </a:t>
          </a:r>
          <a:endPar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endParaRPr>
        </a:p>
        <a:p xmlns:a="http://schemas.openxmlformats.org/drawingml/2006/main">
          <a:r>
            <a:rPr lang="zh-TW" altLang="en-US" sz="1200" dirty="0">
              <a:latin typeface="Times New Roman" panose="02020603050405020304" pitchFamily="18" charset="0"/>
              <a:ea typeface="標楷體" panose="03000509000000000000" pitchFamily="65" charset="-120"/>
              <a:cs typeface="Times New Roman" panose="02020603050405020304" pitchFamily="18" charset="0"/>
            </a:rPr>
            <a:t>政府投資全年</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成長  </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-2.18%</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4" y="0"/>
            <a:ext cx="2945659" cy="498056"/>
          </a:xfrm>
          <a:prstGeom prst="rect">
            <a:avLst/>
          </a:prstGeom>
        </p:spPr>
        <p:txBody>
          <a:bodyPr vert="horz" lIns="91332" tIns="45670" rIns="91332" bIns="45670" rtlCol="0"/>
          <a:lstStyle>
            <a:lvl1pPr algn="l">
              <a:defRPr sz="1200"/>
            </a:lvl1pPr>
          </a:lstStyle>
          <a:p>
            <a:endParaRPr lang="zh-TW" altLang="en-US"/>
          </a:p>
        </p:txBody>
      </p:sp>
      <p:sp>
        <p:nvSpPr>
          <p:cNvPr id="3" name="日期版面配置區 2"/>
          <p:cNvSpPr>
            <a:spLocks noGrp="1"/>
          </p:cNvSpPr>
          <p:nvPr>
            <p:ph type="dt" idx="1"/>
          </p:nvPr>
        </p:nvSpPr>
        <p:spPr>
          <a:xfrm>
            <a:off x="3850457" y="0"/>
            <a:ext cx="2945659" cy="498056"/>
          </a:xfrm>
          <a:prstGeom prst="rect">
            <a:avLst/>
          </a:prstGeom>
        </p:spPr>
        <p:txBody>
          <a:bodyPr vert="horz" lIns="91332" tIns="45670" rIns="91332" bIns="45670" rtlCol="0"/>
          <a:lstStyle>
            <a:lvl1pPr algn="r">
              <a:defRPr sz="1200"/>
            </a:lvl1pPr>
          </a:lstStyle>
          <a:p>
            <a:fld id="{268843A0-06A4-4E67-BB37-2B7E7CCDB499}" type="datetimeFigureOut">
              <a:rPr lang="zh-TW" altLang="en-US" smtClean="0"/>
              <a:pPr/>
              <a:t>2015/9/14</a:t>
            </a:fld>
            <a:endParaRPr lang="zh-TW" altLang="en-US"/>
          </a:p>
        </p:txBody>
      </p:sp>
      <p:sp>
        <p:nvSpPr>
          <p:cNvPr id="4" name="投影片圖像版面配置區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332" tIns="45670" rIns="91332" bIns="45670" rtlCol="0" anchor="ctr"/>
          <a:lstStyle/>
          <a:p>
            <a:endParaRPr lang="zh-TW" altLang="en-US"/>
          </a:p>
        </p:txBody>
      </p:sp>
      <p:sp>
        <p:nvSpPr>
          <p:cNvPr id="5" name="備忘稿版面配置區 4"/>
          <p:cNvSpPr>
            <a:spLocks noGrp="1"/>
          </p:cNvSpPr>
          <p:nvPr>
            <p:ph type="body" sz="quarter" idx="3"/>
          </p:nvPr>
        </p:nvSpPr>
        <p:spPr>
          <a:xfrm>
            <a:off x="679768" y="4777207"/>
            <a:ext cx="5438140" cy="3908614"/>
          </a:xfrm>
          <a:prstGeom prst="rect">
            <a:avLst/>
          </a:prstGeom>
        </p:spPr>
        <p:txBody>
          <a:bodyPr vert="horz" lIns="91332" tIns="45670" rIns="91332" bIns="4567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4" y="9428585"/>
            <a:ext cx="2945659" cy="498055"/>
          </a:xfrm>
          <a:prstGeom prst="rect">
            <a:avLst/>
          </a:prstGeom>
        </p:spPr>
        <p:txBody>
          <a:bodyPr vert="horz" lIns="91332" tIns="45670" rIns="91332" bIns="4567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57" y="9428585"/>
            <a:ext cx="2945659" cy="498055"/>
          </a:xfrm>
          <a:prstGeom prst="rect">
            <a:avLst/>
          </a:prstGeom>
        </p:spPr>
        <p:txBody>
          <a:bodyPr vert="horz" lIns="91332" tIns="45670" rIns="91332" bIns="45670" rtlCol="0" anchor="b"/>
          <a:lstStyle>
            <a:lvl1pPr algn="r">
              <a:defRPr sz="1200"/>
            </a:lvl1pPr>
          </a:lstStyle>
          <a:p>
            <a:fld id="{10AEEB84-A78F-4289-A46B-F9141456B214}" type="slidenum">
              <a:rPr lang="zh-TW" altLang="en-US" smtClean="0"/>
              <a:pPr/>
              <a:t>‹#›</a:t>
            </a:fld>
            <a:endParaRPr lang="zh-TW" altLang="en-US"/>
          </a:p>
        </p:txBody>
      </p:sp>
    </p:spTree>
    <p:extLst>
      <p:ext uri="{BB962C8B-B14F-4D97-AF65-F5344CB8AC3E}">
        <p14:creationId xmlns:p14="http://schemas.microsoft.com/office/powerpoint/2010/main" xmlns="" val="2922899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1608" eaLnBrk="0" hangingPunct="0">
              <a:defRPr>
                <a:solidFill>
                  <a:schemeClr val="tx1"/>
                </a:solidFill>
                <a:latin typeface="Arial" pitchFamily="34" charset="0"/>
              </a:defRPr>
            </a:lvl1pPr>
            <a:lvl2pPr marL="739786" indent="-284535" defTabSz="951608" eaLnBrk="0" hangingPunct="0">
              <a:defRPr>
                <a:solidFill>
                  <a:schemeClr val="tx1"/>
                </a:solidFill>
                <a:latin typeface="Arial" pitchFamily="34" charset="0"/>
              </a:defRPr>
            </a:lvl2pPr>
            <a:lvl3pPr marL="1138134" indent="-227627" defTabSz="951608" eaLnBrk="0" hangingPunct="0">
              <a:defRPr>
                <a:solidFill>
                  <a:schemeClr val="tx1"/>
                </a:solidFill>
                <a:latin typeface="Arial" pitchFamily="34" charset="0"/>
              </a:defRPr>
            </a:lvl3pPr>
            <a:lvl4pPr marL="1593388" indent="-227627" defTabSz="951608" eaLnBrk="0" hangingPunct="0">
              <a:defRPr>
                <a:solidFill>
                  <a:schemeClr val="tx1"/>
                </a:solidFill>
                <a:latin typeface="Arial" pitchFamily="34" charset="0"/>
              </a:defRPr>
            </a:lvl4pPr>
            <a:lvl5pPr marL="2048643" indent="-227627" defTabSz="951608" eaLnBrk="0" hangingPunct="0">
              <a:defRPr>
                <a:solidFill>
                  <a:schemeClr val="tx1"/>
                </a:solidFill>
                <a:latin typeface="Arial" pitchFamily="34" charset="0"/>
              </a:defRPr>
            </a:lvl5pPr>
            <a:lvl6pPr marL="2503894" indent="-227627" defTabSz="951608" eaLnBrk="0" fontAlgn="base" hangingPunct="0">
              <a:spcBef>
                <a:spcPct val="0"/>
              </a:spcBef>
              <a:spcAft>
                <a:spcPct val="0"/>
              </a:spcAft>
              <a:defRPr>
                <a:solidFill>
                  <a:schemeClr val="tx1"/>
                </a:solidFill>
                <a:latin typeface="Arial" pitchFamily="34" charset="0"/>
              </a:defRPr>
            </a:lvl6pPr>
            <a:lvl7pPr marL="2959150" indent="-227627" defTabSz="951608" eaLnBrk="0" fontAlgn="base" hangingPunct="0">
              <a:spcBef>
                <a:spcPct val="0"/>
              </a:spcBef>
              <a:spcAft>
                <a:spcPct val="0"/>
              </a:spcAft>
              <a:defRPr>
                <a:solidFill>
                  <a:schemeClr val="tx1"/>
                </a:solidFill>
                <a:latin typeface="Arial" pitchFamily="34" charset="0"/>
              </a:defRPr>
            </a:lvl7pPr>
            <a:lvl8pPr marL="3414404" indent="-227627" defTabSz="951608" eaLnBrk="0" fontAlgn="base" hangingPunct="0">
              <a:spcBef>
                <a:spcPct val="0"/>
              </a:spcBef>
              <a:spcAft>
                <a:spcPct val="0"/>
              </a:spcAft>
              <a:defRPr>
                <a:solidFill>
                  <a:schemeClr val="tx1"/>
                </a:solidFill>
                <a:latin typeface="Arial" pitchFamily="34" charset="0"/>
              </a:defRPr>
            </a:lvl8pPr>
            <a:lvl9pPr marL="3869658" indent="-227627" defTabSz="951608" eaLnBrk="0" fontAlgn="base" hangingPunct="0">
              <a:spcBef>
                <a:spcPct val="0"/>
              </a:spcBef>
              <a:spcAft>
                <a:spcPct val="0"/>
              </a:spcAft>
              <a:defRPr>
                <a:solidFill>
                  <a:schemeClr val="tx1"/>
                </a:solidFill>
                <a:latin typeface="Arial" pitchFamily="34" charset="0"/>
              </a:defRPr>
            </a:lvl9pPr>
          </a:lstStyle>
          <a:p>
            <a:pPr eaLnBrk="1" hangingPunct="1"/>
            <a:fld id="{8937F627-F1E9-422A-974C-3382117E710A}" type="slidenum">
              <a:rPr lang="en-US" altLang="zh-TW" smtClean="0">
                <a:solidFill>
                  <a:prstClr val="black"/>
                </a:solidFill>
                <a:latin typeface="Calibri" pitchFamily="34" charset="0"/>
              </a:rPr>
              <a:pPr eaLnBrk="1" hangingPunct="1"/>
              <a:t>1</a:t>
            </a:fld>
            <a:endParaRPr lang="en-US" altLang="zh-TW" smtClean="0">
              <a:solidFill>
                <a:prstClr val="black"/>
              </a:solidFill>
              <a:latin typeface="Calibri" pitchFamily="34" charset="0"/>
            </a:endParaRPr>
          </a:p>
        </p:txBody>
      </p:sp>
      <p:sp>
        <p:nvSpPr>
          <p:cNvPr id="61443" name="Rectangle 2"/>
          <p:cNvSpPr>
            <a:spLocks noGrp="1" noRot="1" noChangeAspect="1" noChangeArrowheads="1" noTextEdit="1"/>
          </p:cNvSpPr>
          <p:nvPr>
            <p:ph type="sldImg"/>
          </p:nvPr>
        </p:nvSpPr>
        <p:spPr bwMode="auto">
          <a:xfrm>
            <a:off x="922338" y="738188"/>
            <a:ext cx="4965700" cy="3724275"/>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44" name="Rectangle 3"/>
          <p:cNvSpPr>
            <a:spLocks noGrp="1" noChangeArrowheads="1"/>
          </p:cNvSpPr>
          <p:nvPr>
            <p:ph type="body" idx="1"/>
          </p:nvPr>
        </p:nvSpPr>
        <p:spPr>
          <a:xfrm>
            <a:off x="901744" y="4721268"/>
            <a:ext cx="4994275" cy="44672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TW" altLang="zh-TW" dirty="0" smtClean="0"/>
          </a:p>
        </p:txBody>
      </p:sp>
    </p:spTree>
    <p:extLst>
      <p:ext uri="{BB962C8B-B14F-4D97-AF65-F5344CB8AC3E}">
        <p14:creationId xmlns:p14="http://schemas.microsoft.com/office/powerpoint/2010/main" xmlns="" val="60959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a:defRPr>
                <a:solidFill>
                  <a:schemeClr val="tx1"/>
                </a:solidFill>
                <a:latin typeface="Arial" charset="0"/>
                <a:ea typeface="新細明體" pitchFamily="18" charset="-120"/>
              </a:defRPr>
            </a:lvl1pPr>
            <a:lvl2pPr marL="739485" indent="-284419">
              <a:defRPr>
                <a:solidFill>
                  <a:schemeClr val="tx1"/>
                </a:solidFill>
                <a:latin typeface="Arial" charset="0"/>
                <a:ea typeface="新細明體" pitchFamily="18" charset="-120"/>
              </a:defRPr>
            </a:lvl2pPr>
            <a:lvl3pPr marL="1137672" indent="-227535">
              <a:defRPr>
                <a:solidFill>
                  <a:schemeClr val="tx1"/>
                </a:solidFill>
                <a:latin typeface="Arial" charset="0"/>
                <a:ea typeface="新細明體" pitchFamily="18" charset="-120"/>
              </a:defRPr>
            </a:lvl3pPr>
            <a:lvl4pPr marL="1592741" indent="-227535">
              <a:defRPr>
                <a:solidFill>
                  <a:schemeClr val="tx1"/>
                </a:solidFill>
                <a:latin typeface="Arial" charset="0"/>
                <a:ea typeface="新細明體" pitchFamily="18" charset="-120"/>
              </a:defRPr>
            </a:lvl4pPr>
            <a:lvl5pPr marL="2047811" indent="-227535">
              <a:defRPr>
                <a:solidFill>
                  <a:schemeClr val="tx1"/>
                </a:solidFill>
                <a:latin typeface="Arial" charset="0"/>
                <a:ea typeface="新細明體" pitchFamily="18" charset="-120"/>
              </a:defRPr>
            </a:lvl5pPr>
            <a:lvl6pPr marL="2502877" indent="-227535" eaLnBrk="0" fontAlgn="base" hangingPunct="0">
              <a:spcBef>
                <a:spcPct val="0"/>
              </a:spcBef>
              <a:spcAft>
                <a:spcPct val="0"/>
              </a:spcAft>
              <a:defRPr>
                <a:solidFill>
                  <a:schemeClr val="tx1"/>
                </a:solidFill>
                <a:latin typeface="Arial" charset="0"/>
                <a:ea typeface="新細明體" pitchFamily="18" charset="-120"/>
              </a:defRPr>
            </a:lvl6pPr>
            <a:lvl7pPr marL="2957948" indent="-227535" eaLnBrk="0" fontAlgn="base" hangingPunct="0">
              <a:spcBef>
                <a:spcPct val="0"/>
              </a:spcBef>
              <a:spcAft>
                <a:spcPct val="0"/>
              </a:spcAft>
              <a:defRPr>
                <a:solidFill>
                  <a:schemeClr val="tx1"/>
                </a:solidFill>
                <a:latin typeface="Arial" charset="0"/>
                <a:ea typeface="新細明體" pitchFamily="18" charset="-120"/>
              </a:defRPr>
            </a:lvl7pPr>
            <a:lvl8pPr marL="3413016" indent="-227535" eaLnBrk="0" fontAlgn="base" hangingPunct="0">
              <a:spcBef>
                <a:spcPct val="0"/>
              </a:spcBef>
              <a:spcAft>
                <a:spcPct val="0"/>
              </a:spcAft>
              <a:defRPr>
                <a:solidFill>
                  <a:schemeClr val="tx1"/>
                </a:solidFill>
                <a:latin typeface="Arial" charset="0"/>
                <a:ea typeface="新細明體" pitchFamily="18" charset="-120"/>
              </a:defRPr>
            </a:lvl8pPr>
            <a:lvl9pPr marL="3868086" indent="-227535" eaLnBrk="0" fontAlgn="base" hangingPunct="0">
              <a:spcBef>
                <a:spcPct val="0"/>
              </a:spcBef>
              <a:spcAft>
                <a:spcPct val="0"/>
              </a:spcAft>
              <a:defRPr>
                <a:solidFill>
                  <a:schemeClr val="tx1"/>
                </a:solidFill>
                <a:latin typeface="Arial" charset="0"/>
                <a:ea typeface="新細明體" pitchFamily="18" charset="-120"/>
              </a:defRPr>
            </a:lvl9pPr>
          </a:lstStyle>
          <a:p>
            <a:fld id="{5F750236-7A33-48EA-A642-C32C68353114}" type="slidenum">
              <a:rPr lang="en-US" altLang="zh-TW">
                <a:latin typeface="微軟正黑體" pitchFamily="34" charset="-120"/>
              </a:rPr>
              <a:pPr/>
              <a:t>2</a:t>
            </a:fld>
            <a:endParaRPr lang="en-US" altLang="zh-TW" dirty="0">
              <a:latin typeface="微軟正黑體" pitchFamily="34" charset="-120"/>
            </a:endParaRPr>
          </a:p>
        </p:txBody>
      </p:sp>
      <p:sp>
        <p:nvSpPr>
          <p:cNvPr id="31747" name="Rectangle 2"/>
          <p:cNvSpPr>
            <a:spLocks noGrp="1" noRot="1" noChangeAspect="1" noChangeArrowheads="1" noTextEdit="1"/>
          </p:cNvSpPr>
          <p:nvPr>
            <p:ph type="sldImg"/>
          </p:nvPr>
        </p:nvSpPr>
        <p:spPr>
          <a:xfrm>
            <a:off x="915988" y="744538"/>
            <a:ext cx="4972050" cy="3729037"/>
          </a:xfrm>
          <a:ln/>
        </p:spPr>
      </p:sp>
      <p:sp>
        <p:nvSpPr>
          <p:cNvPr id="31748" name="Rectangle 3"/>
          <p:cNvSpPr>
            <a:spLocks noGrp="1" noChangeArrowheads="1"/>
          </p:cNvSpPr>
          <p:nvPr>
            <p:ph type="body" idx="1"/>
          </p:nvPr>
        </p:nvSpPr>
        <p:spPr>
          <a:xfrm>
            <a:off x="676275" y="4714922"/>
            <a:ext cx="5445125" cy="4467225"/>
          </a:xfrm>
          <a:noFill/>
        </p:spPr>
        <p:txBody>
          <a:bodyPr/>
          <a:lstStyle/>
          <a:p>
            <a:pPr eaLnBrk="1" hangingPunct="1"/>
            <a:endParaRPr lang="en-US" altLang="zh-TW" smtClean="0"/>
          </a:p>
        </p:txBody>
      </p:sp>
    </p:spTree>
    <p:extLst>
      <p:ext uri="{BB962C8B-B14F-4D97-AF65-F5344CB8AC3E}">
        <p14:creationId xmlns:p14="http://schemas.microsoft.com/office/powerpoint/2010/main" xmlns="" val="420303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3</a:t>
            </a:fld>
            <a:endParaRPr lang="zh-TW" altLang="en-US"/>
          </a:p>
        </p:txBody>
      </p:sp>
    </p:spTree>
    <p:extLst>
      <p:ext uri="{BB962C8B-B14F-4D97-AF65-F5344CB8AC3E}">
        <p14:creationId xmlns:p14="http://schemas.microsoft.com/office/powerpoint/2010/main" xmlns="" val="342424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4</a:t>
            </a:fld>
            <a:endParaRPr lang="zh-TW" altLang="en-US"/>
          </a:p>
        </p:txBody>
      </p:sp>
    </p:spTree>
    <p:extLst>
      <p:ext uri="{BB962C8B-B14F-4D97-AF65-F5344CB8AC3E}">
        <p14:creationId xmlns:p14="http://schemas.microsoft.com/office/powerpoint/2010/main" xmlns="" val="56098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6</a:t>
            </a:fld>
            <a:endParaRPr lang="zh-TW" altLang="en-US"/>
          </a:p>
        </p:txBody>
      </p:sp>
    </p:spTree>
    <p:extLst>
      <p:ext uri="{BB962C8B-B14F-4D97-AF65-F5344CB8AC3E}">
        <p14:creationId xmlns:p14="http://schemas.microsoft.com/office/powerpoint/2010/main" xmlns="" val="2770313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7</a:t>
            </a:fld>
            <a:endParaRPr lang="zh-TW" altLang="en-US"/>
          </a:p>
        </p:txBody>
      </p:sp>
    </p:spTree>
    <p:extLst>
      <p:ext uri="{BB962C8B-B14F-4D97-AF65-F5344CB8AC3E}">
        <p14:creationId xmlns:p14="http://schemas.microsoft.com/office/powerpoint/2010/main" xmlns="" val="4221084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BAA845-DA4D-42F4-A6B7-B9CBF24D09A4}" type="slidenum">
              <a:rPr lang="en-US" altLang="zh-TW">
                <a:solidFill>
                  <a:prstClr val="black"/>
                </a:solidFill>
              </a:rPr>
              <a:pPr/>
              <a:t>8</a:t>
            </a:fld>
            <a:endParaRPr lang="en-US" altLang="zh-TW">
              <a:solidFill>
                <a:prstClr val="black"/>
              </a:solidFill>
            </a:endParaRPr>
          </a:p>
        </p:txBody>
      </p:sp>
      <p:sp>
        <p:nvSpPr>
          <p:cNvPr id="463874" name="Rectangle 2"/>
          <p:cNvSpPr>
            <a:spLocks noGrp="1" noRot="1" noChangeAspect="1" noChangeArrowheads="1" noTextEdit="1"/>
          </p:cNvSpPr>
          <p:nvPr>
            <p:ph type="sldImg"/>
          </p:nvPr>
        </p:nvSpPr>
        <p:spPr>
          <a:xfrm>
            <a:off x="925513" y="744538"/>
            <a:ext cx="4962525" cy="3722687"/>
          </a:xfrm>
          <a:ln/>
        </p:spPr>
      </p:sp>
      <p:sp>
        <p:nvSpPr>
          <p:cNvPr id="463875" name="Rectangle 3"/>
          <p:cNvSpPr>
            <a:spLocks noGrp="1" noChangeArrowheads="1"/>
          </p:cNvSpPr>
          <p:nvPr>
            <p:ph type="body" idx="1"/>
          </p:nvPr>
        </p:nvSpPr>
        <p:spPr>
          <a:xfrm>
            <a:off x="681081" y="4710158"/>
            <a:ext cx="5435600" cy="4471987"/>
          </a:xfrm>
        </p:spPr>
        <p:txBody>
          <a:bodyPr/>
          <a:lstStyle/>
          <a:p>
            <a:endParaRPr lang="zh-TW" altLang="zh-TW" dirty="0"/>
          </a:p>
        </p:txBody>
      </p:sp>
    </p:spTree>
    <p:extLst>
      <p:ext uri="{BB962C8B-B14F-4D97-AF65-F5344CB8AC3E}">
        <p14:creationId xmlns:p14="http://schemas.microsoft.com/office/powerpoint/2010/main" xmlns="" val="2214104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8/15</a:t>
            </a:r>
            <a:r>
              <a:rPr lang="zh-TW" altLang="en-US" dirty="0" smtClean="0"/>
              <a:t>初估</a:t>
            </a:r>
            <a:r>
              <a:rPr lang="en-US" altLang="zh-TW" dirty="0" smtClean="0"/>
              <a:t>8.32%</a:t>
            </a:r>
            <a:r>
              <a:rPr lang="zh-TW" altLang="en-US" dirty="0" smtClean="0"/>
              <a:t>    </a:t>
            </a:r>
            <a:r>
              <a:rPr lang="en-US" altLang="zh-TW" dirty="0" smtClean="0"/>
              <a:t>11/28</a:t>
            </a:r>
            <a:r>
              <a:rPr lang="zh-TW" altLang="en-US" dirty="0" smtClean="0"/>
              <a:t>預測</a:t>
            </a:r>
            <a:r>
              <a:rPr lang="en-US" altLang="zh-TW" dirty="0" smtClean="0"/>
              <a:t>5.86%</a:t>
            </a:r>
            <a:endParaRPr lang="zh-TW" altLang="en-US" dirty="0"/>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pPr/>
              <a:t>9</a:t>
            </a:fld>
            <a:endParaRPr lang="zh-TW" altLang="en-US"/>
          </a:p>
        </p:txBody>
      </p:sp>
    </p:spTree>
    <p:extLst>
      <p:ext uri="{BB962C8B-B14F-4D97-AF65-F5344CB8AC3E}">
        <p14:creationId xmlns:p14="http://schemas.microsoft.com/office/powerpoint/2010/main" xmlns="" val="2491981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pPr/>
              <a:t>10</a:t>
            </a:fld>
            <a:endParaRPr lang="zh-TW" altLang="en-US"/>
          </a:p>
        </p:txBody>
      </p:sp>
    </p:spTree>
    <p:extLst>
      <p:ext uri="{BB962C8B-B14F-4D97-AF65-F5344CB8AC3E}">
        <p14:creationId xmlns:p14="http://schemas.microsoft.com/office/powerpoint/2010/main" xmlns="" val="950019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solidFill>
                  <a:prstClr val="black"/>
                </a:solidFill>
              </a:rPr>
              <a:pPr>
                <a:defRPr/>
              </a:pPr>
              <a:t>11</a:t>
            </a:fld>
            <a:endParaRPr lang="zh-TW" altLang="en-US">
              <a:solidFill>
                <a:prstClr val="black"/>
              </a:solidFill>
            </a:endParaRPr>
          </a:p>
        </p:txBody>
      </p:sp>
    </p:spTree>
    <p:extLst>
      <p:ext uri="{BB962C8B-B14F-4D97-AF65-F5344CB8AC3E}">
        <p14:creationId xmlns:p14="http://schemas.microsoft.com/office/powerpoint/2010/main" xmlns="" val="3424246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11C9C29-9761-40D5-B1F5-14F3F21DC7BB}" type="slidenum">
              <a:rPr lang="zh-TW" altLang="en-US" smtClean="0">
                <a:solidFill>
                  <a:prstClr val="black"/>
                </a:solidFill>
              </a:rPr>
              <a:pPr/>
              <a:t>14</a:t>
            </a:fld>
            <a:endParaRPr lang="zh-TW" altLang="en-US">
              <a:solidFill>
                <a:prstClr val="black"/>
              </a:solidFill>
            </a:endParaRPr>
          </a:p>
        </p:txBody>
      </p:sp>
    </p:spTree>
    <p:extLst>
      <p:ext uri="{BB962C8B-B14F-4D97-AF65-F5344CB8AC3E}">
        <p14:creationId xmlns:p14="http://schemas.microsoft.com/office/powerpoint/2010/main" xmlns="" val="49359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solidFill>
                  <a:prstClr val="black"/>
                </a:solidFill>
              </a:rPr>
              <a:pPr/>
              <a:t>22</a:t>
            </a:fld>
            <a:endParaRPr lang="zh-TW" altLang="en-US">
              <a:solidFill>
                <a:prstClr val="black"/>
              </a:solidFill>
            </a:endParaRPr>
          </a:p>
        </p:txBody>
      </p:sp>
    </p:spTree>
    <p:extLst>
      <p:ext uri="{BB962C8B-B14F-4D97-AF65-F5344CB8AC3E}">
        <p14:creationId xmlns:p14="http://schemas.microsoft.com/office/powerpoint/2010/main" xmlns="" val="3611451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solidFill>
                  <a:prstClr val="black"/>
                </a:solidFill>
              </a:rPr>
              <a:pPr/>
              <a:t>23</a:t>
            </a:fld>
            <a:endParaRPr lang="zh-TW" altLang="en-US">
              <a:solidFill>
                <a:prstClr val="black"/>
              </a:solidFill>
            </a:endParaRPr>
          </a:p>
        </p:txBody>
      </p:sp>
    </p:spTree>
    <p:extLst>
      <p:ext uri="{BB962C8B-B14F-4D97-AF65-F5344CB8AC3E}">
        <p14:creationId xmlns:p14="http://schemas.microsoft.com/office/powerpoint/2010/main" xmlns="" val="3611451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25</a:t>
            </a:fld>
            <a:endParaRPr lang="zh-TW" altLang="en-US"/>
          </a:p>
        </p:txBody>
      </p:sp>
    </p:spTree>
    <p:extLst>
      <p:ext uri="{BB962C8B-B14F-4D97-AF65-F5344CB8AC3E}">
        <p14:creationId xmlns:p14="http://schemas.microsoft.com/office/powerpoint/2010/main" xmlns="" val="3424246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26</a:t>
            </a:fld>
            <a:endParaRPr lang="zh-TW" altLang="en-US"/>
          </a:p>
        </p:txBody>
      </p:sp>
    </p:spTree>
    <p:extLst>
      <p:ext uri="{BB962C8B-B14F-4D97-AF65-F5344CB8AC3E}">
        <p14:creationId xmlns:p14="http://schemas.microsoft.com/office/powerpoint/2010/main" xmlns="" val="41819832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88788B47-C7B6-41CF-AE3B-C0326C4C9020}" type="slidenum">
              <a:rPr lang="zh-TW" altLang="en-US" smtClean="0"/>
              <a:pPr>
                <a:defRPr/>
              </a:pPr>
              <a:t>27</a:t>
            </a:fld>
            <a:endParaRPr lang="zh-TW" altLang="en-US"/>
          </a:p>
        </p:txBody>
      </p:sp>
    </p:spTree>
    <p:extLst>
      <p:ext uri="{BB962C8B-B14F-4D97-AF65-F5344CB8AC3E}">
        <p14:creationId xmlns:p14="http://schemas.microsoft.com/office/powerpoint/2010/main" xmlns="" val="2000116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29</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30</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31</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32</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33</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0AEEB84-A78F-4289-A46B-F9141456B214}" type="slidenum">
              <a:rPr lang="zh-TW" altLang="en-US" smtClean="0">
                <a:solidFill>
                  <a:prstClr val="black"/>
                </a:solidFill>
              </a:rPr>
              <a:pPr/>
              <a:t>34</a:t>
            </a:fld>
            <a:endParaRPr lang="zh-TW" altLang="en-US">
              <a:solidFill>
                <a:prstClr val="black"/>
              </a:solidFill>
            </a:endParaRPr>
          </a:p>
        </p:txBody>
      </p:sp>
    </p:spTree>
    <p:extLst>
      <p:ext uri="{BB962C8B-B14F-4D97-AF65-F5344CB8AC3E}">
        <p14:creationId xmlns:p14="http://schemas.microsoft.com/office/powerpoint/2010/main" xmlns="" val="9418896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pPr/>
              <a:t>35</a:t>
            </a:fld>
            <a:endParaRPr lang="zh-TW" altLang="en-US"/>
          </a:p>
        </p:txBody>
      </p:sp>
    </p:spTree>
    <p:extLst>
      <p:ext uri="{BB962C8B-B14F-4D97-AF65-F5344CB8AC3E}">
        <p14:creationId xmlns:p14="http://schemas.microsoft.com/office/powerpoint/2010/main" xmlns="" val="36114511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pPr/>
              <a:t>36</a:t>
            </a:fld>
            <a:endParaRPr lang="zh-TW" altLang="en-US"/>
          </a:p>
        </p:txBody>
      </p:sp>
    </p:spTree>
    <p:extLst>
      <p:ext uri="{BB962C8B-B14F-4D97-AF65-F5344CB8AC3E}">
        <p14:creationId xmlns:p14="http://schemas.microsoft.com/office/powerpoint/2010/main" xmlns="" val="36114511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pPr/>
              <a:t>37</a:t>
            </a:fld>
            <a:endParaRPr lang="zh-TW" altLang="en-US"/>
          </a:p>
        </p:txBody>
      </p:sp>
    </p:spTree>
    <p:extLst>
      <p:ext uri="{BB962C8B-B14F-4D97-AF65-F5344CB8AC3E}">
        <p14:creationId xmlns:p14="http://schemas.microsoft.com/office/powerpoint/2010/main" xmlns="" val="3611451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pPr/>
              <a:t>38</a:t>
            </a:fld>
            <a:endParaRPr lang="zh-TW" altLang="en-US"/>
          </a:p>
        </p:txBody>
      </p:sp>
    </p:spTree>
    <p:extLst>
      <p:ext uri="{BB962C8B-B14F-4D97-AF65-F5344CB8AC3E}">
        <p14:creationId xmlns:p14="http://schemas.microsoft.com/office/powerpoint/2010/main" xmlns="" val="36114511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67FFC23-77F7-4151-A42E-BDC373D9A4F3}" type="slidenum">
              <a:rPr lang="zh-TW" altLang="en-US" smtClean="0"/>
              <a:pPr/>
              <a:t>39</a:t>
            </a:fld>
            <a:endParaRPr lang="zh-TW" altLang="en-US"/>
          </a:p>
        </p:txBody>
      </p:sp>
    </p:spTree>
    <p:extLst>
      <p:ext uri="{BB962C8B-B14F-4D97-AF65-F5344CB8AC3E}">
        <p14:creationId xmlns:p14="http://schemas.microsoft.com/office/powerpoint/2010/main" xmlns="" val="3611451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3"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791525" y="223108"/>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6559281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11" name="Footer Placeholder 4"/>
          <p:cNvSpPr txBox="1">
            <a:spLocks/>
          </p:cNvSpPr>
          <p:nvPr userDrawn="1"/>
        </p:nvSpPr>
        <p:spPr>
          <a:xfrm>
            <a:off x="5029200" y="6056707"/>
            <a:ext cx="3086100" cy="365125"/>
          </a:xfrm>
          <a:prstGeom prst="rect">
            <a:avLst/>
          </a:prstGeom>
        </p:spPr>
        <p:txBody>
          <a:bodyPr/>
          <a:lstStyle>
            <a:defPPr>
              <a:defRPr lang="zh-TW"/>
            </a:defPPr>
            <a:lvl1pPr marL="0" algn="r" defTabSz="914400" rtl="0" eaLnBrk="1" latinLnBrk="0" hangingPunct="1">
              <a:defRPr sz="2000" kern="1200">
                <a:solidFill>
                  <a:schemeClr val="accent3">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600" dirty="0">
              <a:solidFill>
                <a:schemeClr val="bg1">
                  <a:lumMod val="95000"/>
                </a:schemeClr>
              </a:solidFill>
              <a:latin typeface="Arial" panose="020B0604020202020204" pitchFamily="34" charset="0"/>
              <a:ea typeface="文鼎圓體M" panose="020F0600000000000000" pitchFamily="34" charset="-120"/>
              <a:cs typeface="Arial" panose="020B0604020202020204" pitchFamily="34" charset="0"/>
            </a:endParaRPr>
          </a:p>
        </p:txBody>
      </p:sp>
      <p:pic>
        <p:nvPicPr>
          <p:cNvPr id="8"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0338" y="84577"/>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155662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cSld name="1_標題投影片">
    <p:spTree>
      <p:nvGrpSpPr>
        <p:cNvPr id="1" name=""/>
        <p:cNvGrpSpPr/>
        <p:nvPr/>
      </p:nvGrpSpPr>
      <p:grpSpPr>
        <a:xfrm>
          <a:off x="0" y="0"/>
          <a:ext cx="0" cy="0"/>
          <a:chOff x="0" y="0"/>
          <a:chExt cx="0" cy="0"/>
        </a:xfrm>
      </p:grpSpPr>
      <p:sp>
        <p:nvSpPr>
          <p:cNvPr id="353282" name="Rectangle 2"/>
          <p:cNvSpPr>
            <a:spLocks noGrp="1" noChangeArrowheads="1"/>
          </p:cNvSpPr>
          <p:nvPr>
            <p:ph type="ctrTitle" sz="quarter"/>
          </p:nvPr>
        </p:nvSpPr>
        <p:spPr>
          <a:xfrm>
            <a:off x="684213" y="1381125"/>
            <a:ext cx="7773987" cy="1143000"/>
          </a:xfrm>
          <a:prstGeom prst="rect">
            <a:avLst/>
          </a:prstGeom>
        </p:spPr>
        <p:txBody>
          <a:bodyPr/>
          <a:lstStyle>
            <a:lvl1pPr>
              <a:defRPr/>
            </a:lvl1pPr>
          </a:lstStyle>
          <a:p>
            <a:pPr lvl="0"/>
            <a:r>
              <a:rPr lang="zh-TW" altLang="en-US" noProof="0" smtClean="0"/>
              <a:t>按一下以編輯母片標題樣式</a:t>
            </a:r>
          </a:p>
        </p:txBody>
      </p:sp>
      <p:sp>
        <p:nvSpPr>
          <p:cNvPr id="11" name="Rectangle 43"/>
          <p:cNvSpPr/>
          <p:nvPr userDrawn="1"/>
        </p:nvSpPr>
        <p:spPr>
          <a:xfrm>
            <a:off x="0" y="6554788"/>
            <a:ext cx="1042988" cy="323850"/>
          </a:xfrm>
          <a:prstGeom prst="rect">
            <a:avLst/>
          </a:prstGeom>
          <a:solidFill>
            <a:srgbClr val="B4DCFA">
              <a:lumMod val="50000"/>
            </a:srgbClr>
          </a:solidFill>
          <a:ln w="25400" cap="flat" cmpd="sng" algn="ctr">
            <a:noFill/>
            <a:prstDash val="solid"/>
          </a:ln>
          <a:effectLst/>
        </p:spPr>
        <p:txBody>
          <a:bodyPr lIns="72000" rIns="72000" anchor="ctr"/>
          <a:lstStyle/>
          <a:p>
            <a:pPr marL="0" marR="0" lvl="0" indent="0" algn="ctr" defTabSz="914400" eaLnBrk="1" fontAlgn="auto" latinLnBrk="0" hangingPunct="1">
              <a:lnSpc>
                <a:spcPct val="100000"/>
              </a:lnSpc>
              <a:spcBef>
                <a:spcPts val="0"/>
              </a:spcBef>
              <a:spcAft>
                <a:spcPts val="0"/>
              </a:spcAft>
              <a:buClrTx/>
              <a:buSzTx/>
              <a:buFontTx/>
              <a:buNone/>
              <a:tabLst/>
              <a:defRPr/>
            </a:pPr>
            <a:fld id="{9C34AD6A-AF67-46D2-9154-563BFADBFDF4}" type="slidenum">
              <a:rPr kumimoji="0" lang="en-US" altLang="zh-TW" sz="1400" b="0" i="0" u="none" strike="noStrike" kern="0" cap="none" spc="0" normalizeH="0" baseline="0" noProof="0">
                <a:ln>
                  <a:noFill/>
                </a:ln>
                <a:solidFill>
                  <a:prstClr val="white"/>
                </a:solidFill>
                <a:effectLst/>
                <a:uLnTx/>
                <a:uFillTx/>
                <a:latin typeface="Times New Roman" pitchFamily="18" charset="0"/>
                <a:ea typeface="標楷體" pitchFamily="65" charset="-120"/>
                <a:cs typeface="Times New Roman" pitchFamily="18" charset="0"/>
              </a:rPr>
              <a:pPr marL="0" marR="0" lvl="0" indent="0" algn="ctr" defTabSz="914400" eaLnBrk="1" fontAlgn="auto" latinLnBrk="0" hangingPunct="1">
                <a:lnSpc>
                  <a:spcPct val="100000"/>
                </a:lnSpc>
                <a:spcBef>
                  <a:spcPts val="0"/>
                </a:spcBef>
                <a:spcAft>
                  <a:spcPts val="0"/>
                </a:spcAft>
                <a:buClrTx/>
                <a:buSzTx/>
                <a:buFontTx/>
                <a:buNone/>
                <a:tabLst/>
                <a:defRPr/>
              </a:pPr>
              <a:t>‹#›</a:t>
            </a:fld>
            <a:r>
              <a:rPr kumimoji="0" lang="en-US" altLang="zh-TW" sz="1400" b="0" i="0" u="none" strike="noStrike" kern="0" cap="none" spc="0" normalizeH="0" baseline="0" noProof="0" dirty="0">
                <a:ln>
                  <a:noFill/>
                </a:ln>
                <a:solidFill>
                  <a:prstClr val="white"/>
                </a:solidFill>
                <a:effectLst/>
                <a:uLnTx/>
                <a:uFillTx/>
                <a:latin typeface="Times New Roman" pitchFamily="18" charset="0"/>
                <a:ea typeface="標楷體" pitchFamily="65" charset="-120"/>
                <a:cs typeface="Times New Roman" pitchFamily="18" charset="0"/>
              </a:rPr>
              <a:t> / </a:t>
            </a:r>
            <a:r>
              <a:rPr kumimoji="0" lang="en-US" altLang="zh-TW" sz="1400" b="0" i="0" u="none" strike="noStrike" kern="0" cap="none" spc="0" normalizeH="0" baseline="0" noProof="0" dirty="0" smtClean="0">
                <a:ln>
                  <a:noFill/>
                </a:ln>
                <a:solidFill>
                  <a:prstClr val="white"/>
                </a:solidFill>
                <a:effectLst/>
                <a:uLnTx/>
                <a:uFillTx/>
                <a:latin typeface="Times New Roman" pitchFamily="18" charset="0"/>
                <a:ea typeface="標楷體" pitchFamily="65" charset="-120"/>
                <a:cs typeface="Times New Roman" pitchFamily="18" charset="0"/>
              </a:rPr>
              <a:t>19</a:t>
            </a:r>
          </a:p>
        </p:txBody>
      </p:sp>
      <p:sp>
        <p:nvSpPr>
          <p:cNvPr id="12" name="文字方塊 1"/>
          <p:cNvSpPr txBox="1">
            <a:spLocks noChangeArrowheads="1"/>
          </p:cNvSpPr>
          <p:nvPr userDrawn="1"/>
        </p:nvSpPr>
        <p:spPr bwMode="auto">
          <a:xfrm>
            <a:off x="6444209" y="6547435"/>
            <a:ext cx="2699791" cy="338554"/>
          </a:xfrm>
          <a:prstGeom prst="rect">
            <a:avLst/>
          </a:prstGeom>
          <a:solidFill>
            <a:srgbClr val="B4DCFA">
              <a:lumMod val="50000"/>
            </a:srgbClr>
          </a:solidFill>
          <a:ln>
            <a:noFill/>
          </a:ln>
          <a:extLst/>
        </p:spPr>
        <p:txBody>
          <a:bodyPr wrap="square" lIns="108000" rIns="72000"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zh-TW" altLang="en-US" sz="1600" b="0" i="0" u="none" strike="noStrike" kern="0" cap="none" spc="0" normalizeH="0" baseline="0" noProof="0" dirty="0" smtClean="0">
                <a:ln>
                  <a:noFill/>
                </a:ln>
                <a:solidFill>
                  <a:prstClr val="white"/>
                </a:solidFill>
                <a:effectLst/>
                <a:uLnTx/>
                <a:uFillTx/>
                <a:latin typeface="文鼎圓體M" panose="020F0609000000000000" pitchFamily="49" charset="-120"/>
                <a:ea typeface="文鼎圓體M" panose="020F0609000000000000" pitchFamily="49" charset="-120"/>
                <a:cs typeface="Times New Roman" pitchFamily="18" charset="0"/>
              </a:rPr>
              <a:t>國家發展委員會</a:t>
            </a:r>
          </a:p>
        </p:txBody>
      </p:sp>
      <p:sp>
        <p:nvSpPr>
          <p:cNvPr id="13" name="文字方塊 1"/>
          <p:cNvSpPr txBox="1">
            <a:spLocks noChangeArrowheads="1"/>
          </p:cNvSpPr>
          <p:nvPr userDrawn="1"/>
        </p:nvSpPr>
        <p:spPr bwMode="auto">
          <a:xfrm>
            <a:off x="1042989" y="6547435"/>
            <a:ext cx="5401220" cy="338554"/>
          </a:xfrm>
          <a:prstGeom prst="rect">
            <a:avLst/>
          </a:prstGeom>
          <a:solidFill>
            <a:srgbClr val="B4DCFA"/>
          </a:solidFill>
          <a:ln>
            <a:noFill/>
          </a:ln>
          <a:extLst/>
        </p:spPr>
        <p:txBody>
          <a:bodyPr wrap="square"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zh-TW" altLang="en-US" sz="1600" b="1" i="0" u="none" strike="noStrike" kern="0" cap="none" spc="100" normalizeH="0" baseline="0" noProof="0" dirty="0" smtClean="0">
                <a:ln>
                  <a:noFill/>
                </a:ln>
                <a:solidFill>
                  <a:srgbClr val="002060"/>
                </a:solidFill>
                <a:effectLst/>
                <a:uLnTx/>
                <a:uFillTx/>
                <a:latin typeface="文鼎圓體M" panose="020F0609000000000000" pitchFamily="49" charset="-120"/>
                <a:ea typeface="文鼎圓體M" panose="020F0609000000000000" pitchFamily="49" charset="-120"/>
                <a:cs typeface="Times New Roman" pitchFamily="18" charset="0"/>
              </a:rPr>
              <a:t>當前經濟情勢</a:t>
            </a:r>
          </a:p>
        </p:txBody>
      </p:sp>
    </p:spTree>
    <p:extLst>
      <p:ext uri="{BB962C8B-B14F-4D97-AF65-F5344CB8AC3E}">
        <p14:creationId xmlns:p14="http://schemas.microsoft.com/office/powerpoint/2010/main" xmlns="" val="133927817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23875" y="247650"/>
            <a:ext cx="8083550" cy="5588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98475"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29150"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xfrm>
            <a:off x="457200" y="6400800"/>
            <a:ext cx="1905000" cy="457200"/>
          </a:xfrm>
          <a:prstGeom prst="rect">
            <a:avLst/>
          </a:prstGeom>
          <a:ln/>
        </p:spPr>
        <p:txBody>
          <a:bodyPr/>
          <a:lstStyle>
            <a:lvl1pPr>
              <a:defRPr/>
            </a:lvl1pPr>
          </a:lstStyle>
          <a:p>
            <a:pPr>
              <a:defRPr/>
            </a:pPr>
            <a:endParaRPr lang="en-US" altLang="zh-TW" dirty="0"/>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400" dirty="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113568537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67544" y="332656"/>
            <a:ext cx="8108950" cy="6051550"/>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400" dirty="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108200921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a:xfrm>
            <a:off x="6400800" y="6356350"/>
            <a:ext cx="2289048" cy="365760"/>
          </a:xfrm>
          <a:prstGeom prst="rect">
            <a:avLst/>
          </a:prstGeom>
        </p:spPr>
        <p:txBody>
          <a:bodyPr/>
          <a:lstStyle/>
          <a:p>
            <a:pPr>
              <a:defRPr/>
            </a:pPr>
            <a:endParaRPr lang="en-US" altLang="zh-TW">
              <a:solidFill>
                <a:prstClr val="black"/>
              </a:solidFill>
            </a:endParaRPr>
          </a:p>
        </p:txBody>
      </p:sp>
      <p:sp>
        <p:nvSpPr>
          <p:cNvPr id="5" name="頁尾版面配置區 4"/>
          <p:cNvSpPr>
            <a:spLocks noGrp="1"/>
          </p:cNvSpPr>
          <p:nvPr>
            <p:ph type="ftr" sz="quarter" idx="11"/>
          </p:nvPr>
        </p:nvSpPr>
        <p:spPr>
          <a:xfrm>
            <a:off x="2898648" y="6356350"/>
            <a:ext cx="3505200" cy="365760"/>
          </a:xfrm>
          <a:prstGeom prst="rect">
            <a:avLst/>
          </a:prstGeom>
        </p:spPr>
        <p:txBody>
          <a:bodyPr/>
          <a:lstStyle/>
          <a:p>
            <a:pPr>
              <a:defRPr/>
            </a:pPr>
            <a:r>
              <a:rPr lang="en-US" altLang="zh-TW" smtClean="0">
                <a:solidFill>
                  <a:prstClr val="black"/>
                </a:solidFill>
              </a:rPr>
              <a:t>‹#› / 24 </a:t>
            </a:r>
            <a:endParaRPr lang="en-US" altLang="zh-TW">
              <a:solidFill>
                <a:prstClr val="black"/>
              </a:solidFill>
            </a:endParaRPr>
          </a:p>
        </p:txBody>
      </p:sp>
      <p:sp>
        <p:nvSpPr>
          <p:cNvPr id="6" name="投影片編號版面配置區 5"/>
          <p:cNvSpPr>
            <a:spLocks noGrp="1"/>
          </p:cNvSpPr>
          <p:nvPr>
            <p:ph type="sldNum" sz="quarter" idx="12"/>
          </p:nvPr>
        </p:nvSpPr>
        <p:spPr>
          <a:xfrm>
            <a:off x="1403648" y="6675120"/>
            <a:ext cx="1981200" cy="365760"/>
          </a:xfrm>
          <a:prstGeom prst="rect">
            <a:avLst/>
          </a:prstGeom>
        </p:spPr>
        <p:txBody>
          <a:bodyPr/>
          <a:lstStyle/>
          <a:p>
            <a:pPr>
              <a:defRPr/>
            </a:pPr>
            <a:fld id="{E35FB156-8B30-4E14-8BC7-47D67A14A1AA}" type="slidenum">
              <a:rPr lang="en-US" altLang="zh-TW" smtClean="0">
                <a:solidFill>
                  <a:prstClr val="black"/>
                </a:solidFill>
              </a:rPr>
              <a:pPr>
                <a:defRPr/>
              </a:pPr>
              <a:t>‹#›</a:t>
            </a:fld>
            <a:endParaRPr lang="en-US" altLang="zh-TW">
              <a:solidFill>
                <a:prstClr val="black"/>
              </a:solidFill>
            </a:endParaRPr>
          </a:p>
        </p:txBody>
      </p:sp>
      <p:sp>
        <p:nvSpPr>
          <p:cNvPr id="8" name="內容版面配置區 7"/>
          <p:cNvSpPr>
            <a:spLocks noGrp="1"/>
          </p:cNvSpPr>
          <p:nvPr>
            <p:ph sz="quarter" idx="1"/>
          </p:nvPr>
        </p:nvSpPr>
        <p:spPr>
          <a:xfrm>
            <a:off x="2915816" y="692696"/>
            <a:ext cx="8229600" cy="493776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400" dirty="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338000797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F8E947F8-1B2A-4262-A180-6523D4F23224}" type="datetimeFigureOut">
              <a:rPr lang="zh-TW" altLang="en-US" smtClean="0"/>
              <a:pPr/>
              <a:t>2015/9/14</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658A2DBD-9086-4418-A88E-96D599BB751B}" type="slidenum">
              <a:rPr lang="zh-TW" altLang="en-US" smtClean="0"/>
              <a:pPr/>
              <a:t>‹#›</a:t>
            </a:fld>
            <a:endParaRPr lang="zh-TW" altLang="en-US"/>
          </a:p>
        </p:txBody>
      </p:sp>
    </p:spTree>
    <p:extLst>
      <p:ext uri="{BB962C8B-B14F-4D97-AF65-F5344CB8AC3E}">
        <p14:creationId xmlns:p14="http://schemas.microsoft.com/office/powerpoint/2010/main" xmlns="" val="4004690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21820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3"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791525" y="223108"/>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3910518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11" name="Footer Placeholder 4"/>
          <p:cNvSpPr txBox="1">
            <a:spLocks/>
          </p:cNvSpPr>
          <p:nvPr userDrawn="1"/>
        </p:nvSpPr>
        <p:spPr>
          <a:xfrm>
            <a:off x="5029200" y="6056707"/>
            <a:ext cx="3086100" cy="365125"/>
          </a:xfrm>
          <a:prstGeom prst="rect">
            <a:avLst/>
          </a:prstGeom>
        </p:spPr>
        <p:txBody>
          <a:bodyPr/>
          <a:lstStyle>
            <a:defPPr>
              <a:defRPr lang="zh-TW"/>
            </a:defPPr>
            <a:lvl1pPr marL="0" algn="r" defTabSz="914400" rtl="0" eaLnBrk="1" latinLnBrk="0" hangingPunct="1">
              <a:defRPr sz="2000" kern="1200">
                <a:solidFill>
                  <a:schemeClr val="accent3">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600" dirty="0">
              <a:solidFill>
                <a:prstClr val="white">
                  <a:lumMod val="95000"/>
                </a:prstClr>
              </a:solidFill>
              <a:latin typeface="Arial" panose="020B0604020202020204" pitchFamily="34" charset="0"/>
              <a:ea typeface="文鼎圓體M" panose="020F0600000000000000" pitchFamily="34" charset="-120"/>
              <a:cs typeface="Arial" panose="020B0604020202020204" pitchFamily="34" charset="0"/>
            </a:endParaRPr>
          </a:p>
        </p:txBody>
      </p:sp>
      <p:pic>
        <p:nvPicPr>
          <p:cNvPr id="8"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0338" y="84577"/>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9914190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cSld name="1_標題投影片">
    <p:spTree>
      <p:nvGrpSpPr>
        <p:cNvPr id="1" name=""/>
        <p:cNvGrpSpPr/>
        <p:nvPr/>
      </p:nvGrpSpPr>
      <p:grpSpPr>
        <a:xfrm>
          <a:off x="0" y="0"/>
          <a:ext cx="0" cy="0"/>
          <a:chOff x="0" y="0"/>
          <a:chExt cx="0" cy="0"/>
        </a:xfrm>
      </p:grpSpPr>
      <p:sp>
        <p:nvSpPr>
          <p:cNvPr id="353282" name="Rectangle 2"/>
          <p:cNvSpPr>
            <a:spLocks noGrp="1" noChangeArrowheads="1"/>
          </p:cNvSpPr>
          <p:nvPr>
            <p:ph type="ctrTitle" sz="quarter"/>
          </p:nvPr>
        </p:nvSpPr>
        <p:spPr>
          <a:xfrm>
            <a:off x="684213" y="1381125"/>
            <a:ext cx="7773987" cy="1143000"/>
          </a:xfrm>
          <a:prstGeom prst="rect">
            <a:avLst/>
          </a:prstGeom>
        </p:spPr>
        <p:txBody>
          <a:bodyPr/>
          <a:lstStyle>
            <a:lvl1pPr>
              <a:defRPr/>
            </a:lvl1pPr>
          </a:lstStyle>
          <a:p>
            <a:pPr lvl="0"/>
            <a:r>
              <a:rPr lang="zh-TW" altLang="en-US" noProof="0" smtClean="0"/>
              <a:t>按一下以編輯母片標題樣式</a:t>
            </a:r>
          </a:p>
        </p:txBody>
      </p:sp>
      <p:sp>
        <p:nvSpPr>
          <p:cNvPr id="11" name="Rectangle 43"/>
          <p:cNvSpPr/>
          <p:nvPr userDrawn="1"/>
        </p:nvSpPr>
        <p:spPr>
          <a:xfrm>
            <a:off x="0" y="6554788"/>
            <a:ext cx="1042988" cy="323850"/>
          </a:xfrm>
          <a:prstGeom prst="rect">
            <a:avLst/>
          </a:prstGeom>
          <a:solidFill>
            <a:srgbClr val="B4DCFA">
              <a:lumMod val="50000"/>
            </a:srgbClr>
          </a:solidFill>
          <a:ln w="25400" cap="flat" cmpd="sng" algn="ctr">
            <a:noFill/>
            <a:prstDash val="solid"/>
          </a:ln>
          <a:effectLst/>
        </p:spPr>
        <p:txBody>
          <a:bodyPr lIns="72000" rIns="72000" anchor="ctr"/>
          <a:lstStyle/>
          <a:p>
            <a:pPr algn="ctr">
              <a:defRPr/>
            </a:pPr>
            <a:fld id="{9C34AD6A-AF67-46D2-9154-563BFADBFDF4}" type="slidenum">
              <a:rPr lang="en-US" altLang="zh-TW" sz="1400" kern="0">
                <a:solidFill>
                  <a:prstClr val="white"/>
                </a:solidFill>
                <a:latin typeface="Times New Roman" pitchFamily="18" charset="0"/>
                <a:ea typeface="標楷體" pitchFamily="65" charset="-120"/>
                <a:cs typeface="Times New Roman" pitchFamily="18" charset="0"/>
              </a:rPr>
              <a:pPr algn="ctr">
                <a:defRPr/>
              </a:pPr>
              <a:t>‹#›</a:t>
            </a:fld>
            <a:r>
              <a:rPr lang="en-US" altLang="zh-TW" sz="1400" kern="0" dirty="0">
                <a:solidFill>
                  <a:prstClr val="white"/>
                </a:solidFill>
                <a:latin typeface="Times New Roman" pitchFamily="18" charset="0"/>
                <a:ea typeface="標楷體" pitchFamily="65" charset="-120"/>
                <a:cs typeface="Times New Roman" pitchFamily="18" charset="0"/>
              </a:rPr>
              <a:t> / </a:t>
            </a:r>
            <a:r>
              <a:rPr lang="en-US" altLang="zh-TW" sz="1400" kern="0" dirty="0" smtClean="0">
                <a:solidFill>
                  <a:prstClr val="white"/>
                </a:solidFill>
                <a:latin typeface="Times New Roman" pitchFamily="18" charset="0"/>
                <a:ea typeface="標楷體" pitchFamily="65" charset="-120"/>
                <a:cs typeface="Times New Roman" pitchFamily="18" charset="0"/>
              </a:rPr>
              <a:t>19</a:t>
            </a:r>
          </a:p>
        </p:txBody>
      </p:sp>
      <p:sp>
        <p:nvSpPr>
          <p:cNvPr id="12" name="文字方塊 1"/>
          <p:cNvSpPr txBox="1">
            <a:spLocks noChangeArrowheads="1"/>
          </p:cNvSpPr>
          <p:nvPr userDrawn="1"/>
        </p:nvSpPr>
        <p:spPr bwMode="auto">
          <a:xfrm>
            <a:off x="6444209" y="6547435"/>
            <a:ext cx="2699791" cy="338554"/>
          </a:xfrm>
          <a:prstGeom prst="rect">
            <a:avLst/>
          </a:prstGeom>
          <a:solidFill>
            <a:srgbClr val="B4DCFA">
              <a:lumMod val="50000"/>
            </a:srgbClr>
          </a:solidFill>
          <a:ln>
            <a:noFill/>
          </a:ln>
          <a:extLst/>
        </p:spPr>
        <p:txBody>
          <a:bodyPr wrap="square" lIns="108000" rIns="72000"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ctr" eaLnBrk="1" hangingPunct="1">
              <a:defRPr/>
            </a:pPr>
            <a:r>
              <a:rPr lang="zh-TW" altLang="en-US" sz="1600" kern="0" dirty="0" smtClean="0">
                <a:solidFill>
                  <a:prstClr val="white"/>
                </a:solidFill>
                <a:latin typeface="文鼎圓體M" panose="020F0609000000000000" pitchFamily="49" charset="-120"/>
                <a:ea typeface="文鼎圓體M" panose="020F0609000000000000" pitchFamily="49" charset="-120"/>
                <a:cs typeface="Times New Roman" pitchFamily="18" charset="0"/>
              </a:rPr>
              <a:t>國家發展委員會</a:t>
            </a:r>
          </a:p>
        </p:txBody>
      </p:sp>
      <p:sp>
        <p:nvSpPr>
          <p:cNvPr id="13" name="文字方塊 1"/>
          <p:cNvSpPr txBox="1">
            <a:spLocks noChangeArrowheads="1"/>
          </p:cNvSpPr>
          <p:nvPr userDrawn="1"/>
        </p:nvSpPr>
        <p:spPr bwMode="auto">
          <a:xfrm>
            <a:off x="1042989" y="6547435"/>
            <a:ext cx="5401220" cy="338554"/>
          </a:xfrm>
          <a:prstGeom prst="rect">
            <a:avLst/>
          </a:prstGeom>
          <a:solidFill>
            <a:srgbClr val="B4DCFA"/>
          </a:solidFill>
          <a:ln>
            <a:noFill/>
          </a:ln>
          <a:extLst/>
        </p:spPr>
        <p:txBody>
          <a:bodyPr wrap="square"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ctr" eaLnBrk="1" hangingPunct="1">
              <a:defRPr/>
            </a:pPr>
            <a:r>
              <a:rPr lang="zh-TW" altLang="en-US" sz="1600" b="1" kern="0" spc="100" dirty="0" smtClean="0">
                <a:solidFill>
                  <a:srgbClr val="002060"/>
                </a:solidFill>
                <a:latin typeface="文鼎圓體M" panose="020F0609000000000000" pitchFamily="49" charset="-120"/>
                <a:ea typeface="文鼎圓體M" panose="020F0609000000000000" pitchFamily="49" charset="-120"/>
                <a:cs typeface="Times New Roman" pitchFamily="18" charset="0"/>
              </a:rPr>
              <a:t>當前經濟情勢</a:t>
            </a:r>
          </a:p>
        </p:txBody>
      </p:sp>
    </p:spTree>
    <p:extLst>
      <p:ext uri="{BB962C8B-B14F-4D97-AF65-F5344CB8AC3E}">
        <p14:creationId xmlns:p14="http://schemas.microsoft.com/office/powerpoint/2010/main" xmlns="" val="333369245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23875" y="247650"/>
            <a:ext cx="8083550" cy="5588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98475"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29150"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xfrm>
            <a:off x="457200" y="6400800"/>
            <a:ext cx="1905000" cy="457200"/>
          </a:xfrm>
          <a:prstGeom prst="rect">
            <a:avLst/>
          </a:prstGeom>
          <a:ln/>
        </p:spPr>
        <p:txBody>
          <a:bodyPr/>
          <a:lstStyle>
            <a:lvl1pPr>
              <a:defRPr/>
            </a:lvl1pPr>
          </a:lstStyle>
          <a:p>
            <a:pPr>
              <a:defRPr/>
            </a:pPr>
            <a:endParaRPr lang="en-US" altLang="zh-TW" dirty="0">
              <a:solidFill>
                <a:prstClr val="black"/>
              </a:solidFill>
            </a:endParaRPr>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136382128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a:xfrm>
            <a:off x="6400800" y="6356350"/>
            <a:ext cx="2289048" cy="365760"/>
          </a:xfrm>
          <a:prstGeom prst="rect">
            <a:avLst/>
          </a:prstGeom>
        </p:spPr>
        <p:txBody>
          <a:bodyPr/>
          <a:lstStyle/>
          <a:p>
            <a:pPr>
              <a:defRPr/>
            </a:pPr>
            <a:endParaRPr lang="en-US" altLang="zh-TW">
              <a:solidFill>
                <a:prstClr val="black"/>
              </a:solidFill>
            </a:endParaRPr>
          </a:p>
        </p:txBody>
      </p:sp>
      <p:sp>
        <p:nvSpPr>
          <p:cNvPr id="5" name="頁尾版面配置區 4"/>
          <p:cNvSpPr>
            <a:spLocks noGrp="1"/>
          </p:cNvSpPr>
          <p:nvPr>
            <p:ph type="ftr" sz="quarter" idx="11"/>
          </p:nvPr>
        </p:nvSpPr>
        <p:spPr>
          <a:xfrm>
            <a:off x="2898648" y="6356350"/>
            <a:ext cx="3505200" cy="365760"/>
          </a:xfrm>
          <a:prstGeom prst="rect">
            <a:avLst/>
          </a:prstGeom>
        </p:spPr>
        <p:txBody>
          <a:bodyPr/>
          <a:lstStyle/>
          <a:p>
            <a:pPr>
              <a:defRPr/>
            </a:pPr>
            <a:r>
              <a:rPr lang="en-US" altLang="zh-TW" smtClean="0">
                <a:solidFill>
                  <a:prstClr val="black"/>
                </a:solidFill>
              </a:rPr>
              <a:t>‹#› / 24 </a:t>
            </a:r>
            <a:endParaRPr lang="en-US" altLang="zh-TW">
              <a:solidFill>
                <a:prstClr val="black"/>
              </a:solidFill>
            </a:endParaRPr>
          </a:p>
        </p:txBody>
      </p:sp>
      <p:sp>
        <p:nvSpPr>
          <p:cNvPr id="6" name="投影片編號版面配置區 5"/>
          <p:cNvSpPr>
            <a:spLocks noGrp="1"/>
          </p:cNvSpPr>
          <p:nvPr>
            <p:ph type="sldNum" sz="quarter" idx="12"/>
          </p:nvPr>
        </p:nvSpPr>
        <p:spPr>
          <a:xfrm>
            <a:off x="1403648" y="6675120"/>
            <a:ext cx="1981200" cy="365760"/>
          </a:xfrm>
          <a:prstGeom prst="rect">
            <a:avLst/>
          </a:prstGeom>
        </p:spPr>
        <p:txBody>
          <a:bodyPr/>
          <a:lstStyle/>
          <a:p>
            <a:pPr>
              <a:defRPr/>
            </a:pPr>
            <a:fld id="{E35FB156-8B30-4E14-8BC7-47D67A14A1AA}" type="slidenum">
              <a:rPr lang="en-US" altLang="zh-TW" smtClean="0">
                <a:solidFill>
                  <a:prstClr val="black"/>
                </a:solidFill>
              </a:rPr>
              <a:pPr>
                <a:defRPr/>
              </a:pPr>
              <a:t>‹#›</a:t>
            </a:fld>
            <a:endParaRPr lang="en-US" altLang="zh-TW">
              <a:solidFill>
                <a:prstClr val="black"/>
              </a:solidFill>
            </a:endParaRPr>
          </a:p>
        </p:txBody>
      </p:sp>
      <p:sp>
        <p:nvSpPr>
          <p:cNvPr id="8" name="內容版面配置區 7"/>
          <p:cNvSpPr>
            <a:spLocks noGrp="1"/>
          </p:cNvSpPr>
          <p:nvPr>
            <p:ph sz="quarter" idx="1"/>
          </p:nvPr>
        </p:nvSpPr>
        <p:spPr>
          <a:xfrm>
            <a:off x="2915816" y="692696"/>
            <a:ext cx="8229600" cy="493776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304311905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sp>
        <p:nvSpPr>
          <p:cNvPr id="11" name="Footer Placeholder 4"/>
          <p:cNvSpPr txBox="1">
            <a:spLocks/>
          </p:cNvSpPr>
          <p:nvPr userDrawn="1"/>
        </p:nvSpPr>
        <p:spPr>
          <a:xfrm>
            <a:off x="5029200" y="6056707"/>
            <a:ext cx="3086100" cy="365125"/>
          </a:xfrm>
          <a:prstGeom prst="rect">
            <a:avLst/>
          </a:prstGeom>
        </p:spPr>
        <p:txBody>
          <a:bodyPr/>
          <a:lstStyle>
            <a:defPPr>
              <a:defRPr lang="zh-TW"/>
            </a:defPPr>
            <a:lvl1pPr marL="0" algn="r" defTabSz="914400" rtl="0" eaLnBrk="1" latinLnBrk="0" hangingPunct="1">
              <a:defRPr sz="2000" kern="1200">
                <a:solidFill>
                  <a:schemeClr val="accent3">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600" dirty="0">
              <a:solidFill>
                <a:prstClr val="white">
                  <a:lumMod val="95000"/>
                </a:prstClr>
              </a:solidFill>
              <a:latin typeface="Arial" panose="020B0604020202020204" pitchFamily="34" charset="0"/>
              <a:ea typeface="文鼎圓體M" panose="020F0600000000000000" pitchFamily="34" charset="-120"/>
              <a:cs typeface="Arial" panose="020B0604020202020204" pitchFamily="34" charset="0"/>
            </a:endParaRPr>
          </a:p>
        </p:txBody>
      </p:sp>
    </p:spTree>
    <p:extLst>
      <p:ext uri="{BB962C8B-B14F-4D97-AF65-F5344CB8AC3E}">
        <p14:creationId xmlns:p14="http://schemas.microsoft.com/office/powerpoint/2010/main" xmlns="" val="2496462135"/>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a:xfrm>
            <a:off x="457200" y="6356356"/>
            <a:ext cx="2133600" cy="365125"/>
          </a:xfrm>
          <a:prstGeom prst="rect">
            <a:avLst/>
          </a:prstGeom>
        </p:spPr>
        <p:txBody>
          <a:bodyPr/>
          <a:lstStyle/>
          <a:p>
            <a:fld id="{5118FEEF-47F2-4F7E-8CF1-7F80E98812A1}" type="datetime1">
              <a:rPr lang="zh-TW" altLang="en-US" smtClean="0">
                <a:solidFill>
                  <a:prstClr val="black"/>
                </a:solidFill>
              </a:rPr>
              <a:pPr/>
              <a:t>2015/9/14</a:t>
            </a:fld>
            <a:endParaRPr lang="zh-TW" altLang="en-US">
              <a:solidFill>
                <a:prstClr val="black"/>
              </a:solidFill>
            </a:endParaRPr>
          </a:p>
        </p:txBody>
      </p:sp>
      <p:sp>
        <p:nvSpPr>
          <p:cNvPr id="4" name="頁尾版面配置區 3"/>
          <p:cNvSpPr>
            <a:spLocks noGrp="1"/>
          </p:cNvSpPr>
          <p:nvPr>
            <p:ph type="ftr" sz="quarter" idx="11"/>
          </p:nvPr>
        </p:nvSpPr>
        <p:spPr>
          <a:xfrm>
            <a:off x="3124200" y="6356356"/>
            <a:ext cx="2895600" cy="365125"/>
          </a:xfrm>
          <a:prstGeom prst="rect">
            <a:avLst/>
          </a:prstGeom>
        </p:spPr>
        <p:txBody>
          <a:bodyPr/>
          <a:lstStyle/>
          <a:p>
            <a:endParaRPr lang="zh-TW" altLang="en-US">
              <a:solidFill>
                <a:prstClr val="black"/>
              </a:solidFill>
            </a:endParaRPr>
          </a:p>
        </p:txBody>
      </p:sp>
      <p:sp>
        <p:nvSpPr>
          <p:cNvPr id="5" name="投影片編號版面配置區 4"/>
          <p:cNvSpPr>
            <a:spLocks noGrp="1"/>
          </p:cNvSpPr>
          <p:nvPr>
            <p:ph type="sldNum" sz="quarter" idx="12"/>
          </p:nvPr>
        </p:nvSpPr>
        <p:spPr>
          <a:xfrm>
            <a:off x="6553200" y="6356356"/>
            <a:ext cx="2133600" cy="365125"/>
          </a:xfrm>
          <a:prstGeom prst="rect">
            <a:avLst/>
          </a:prstGeom>
        </p:spPr>
        <p:txBody>
          <a:bodyPr/>
          <a:lstStyle/>
          <a:p>
            <a:fld id="{6A382ACD-46F7-4FA2-9C5B-AAC07B510721}" type="slidenum">
              <a:rPr lang="zh-TW" altLang="en-US" smtClean="0">
                <a:solidFill>
                  <a:prstClr val="black"/>
                </a:solidFill>
              </a:rPr>
              <a:pPr/>
              <a:t>‹#›</a:t>
            </a:fld>
            <a:endParaRPr lang="zh-TW" altLang="en-US">
              <a:solidFill>
                <a:prstClr val="black"/>
              </a:solidFill>
            </a:endParaRPr>
          </a:p>
        </p:txBody>
      </p:sp>
    </p:spTree>
    <p:extLst>
      <p:ext uri="{BB962C8B-B14F-4D97-AF65-F5344CB8AC3E}">
        <p14:creationId xmlns:p14="http://schemas.microsoft.com/office/powerpoint/2010/main" xmlns="" val="2959929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2_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74197402-305D-45C3-A2A5-BDE392A42B55}" type="datetimeFigureOut">
              <a:rPr lang="zh-TW" altLang="en-US" smtClean="0">
                <a:solidFill>
                  <a:prstClr val="black"/>
                </a:solidFill>
              </a:rPr>
              <a:pPr/>
              <a:t>2015/9/14</a:t>
            </a:fld>
            <a:endParaRPr lang="zh-TW" altLang="en-US">
              <a:solidFill>
                <a:prstClr val="black"/>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9EC4A7F3-B675-46BF-8124-718A002E28F3}" type="slidenum">
              <a:rPr lang="zh-TW" altLang="en-US" smtClean="0">
                <a:solidFill>
                  <a:prstClr val="black"/>
                </a:solidFill>
              </a:rPr>
              <a:pPr/>
              <a:t>‹#›</a:t>
            </a:fld>
            <a:endParaRPr lang="zh-TW" altLang="en-US">
              <a:solidFill>
                <a:prstClr val="black"/>
              </a:solidFill>
            </a:endParaRPr>
          </a:p>
        </p:txBody>
      </p:sp>
    </p:spTree>
    <p:extLst>
      <p:ext uri="{BB962C8B-B14F-4D97-AF65-F5344CB8AC3E}">
        <p14:creationId xmlns:p14="http://schemas.microsoft.com/office/powerpoint/2010/main" xmlns="" val="42797474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3"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791525" y="223108"/>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8564385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11" name="Footer Placeholder 4"/>
          <p:cNvSpPr txBox="1">
            <a:spLocks/>
          </p:cNvSpPr>
          <p:nvPr userDrawn="1"/>
        </p:nvSpPr>
        <p:spPr>
          <a:xfrm>
            <a:off x="5029200" y="6056707"/>
            <a:ext cx="3086100" cy="365125"/>
          </a:xfrm>
          <a:prstGeom prst="rect">
            <a:avLst/>
          </a:prstGeom>
        </p:spPr>
        <p:txBody>
          <a:bodyPr/>
          <a:lstStyle>
            <a:defPPr>
              <a:defRPr lang="zh-TW"/>
            </a:defPPr>
            <a:lvl1pPr marL="0" algn="r" defTabSz="914400" rtl="0" eaLnBrk="1" latinLnBrk="0" hangingPunct="1">
              <a:defRPr sz="2000" kern="1200">
                <a:solidFill>
                  <a:schemeClr val="accent3">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600" dirty="0">
              <a:solidFill>
                <a:prstClr val="white">
                  <a:lumMod val="95000"/>
                </a:prstClr>
              </a:solidFill>
              <a:latin typeface="Arial" panose="020B0604020202020204" pitchFamily="34" charset="0"/>
              <a:ea typeface="文鼎圓體M" panose="020F0600000000000000" pitchFamily="34" charset="-120"/>
              <a:cs typeface="Arial" panose="020B0604020202020204" pitchFamily="34" charset="0"/>
            </a:endParaRPr>
          </a:p>
        </p:txBody>
      </p:sp>
      <p:pic>
        <p:nvPicPr>
          <p:cNvPr id="8" name="Picture 2" descr="D:\Users\candy\00業務\102年業務\23.經建會邁向國發會1021119\國發會LOGO定稿"/>
          <p:cNvPicPr>
            <a:picLocks noChangeAspect="1" noChangeArrowheads="1"/>
          </p:cNvPicPr>
          <p:nvPr userDrawn="1"/>
        </p:nvPicPr>
        <p:blipFill rotWithShape="1">
          <a:blip r:embed="rId2" cstate="print">
            <a:extLst>
              <a:ext uri="{28A0092B-C50C-407E-A947-70E740481C1C}">
                <a14:useLocalDpi xmlns:a14="http://schemas.microsoft.com/office/drawing/2010/main" xmlns="" val="0"/>
              </a:ext>
            </a:extLst>
          </a:blip>
          <a:srcRect b="34995"/>
          <a:stretch/>
        </p:blipFill>
        <p:spPr bwMode="auto">
          <a:xfrm>
            <a:off x="70338" y="84577"/>
            <a:ext cx="1008112" cy="10115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4108232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cSld name="1_標題投影片">
    <p:spTree>
      <p:nvGrpSpPr>
        <p:cNvPr id="1" name=""/>
        <p:cNvGrpSpPr/>
        <p:nvPr/>
      </p:nvGrpSpPr>
      <p:grpSpPr>
        <a:xfrm>
          <a:off x="0" y="0"/>
          <a:ext cx="0" cy="0"/>
          <a:chOff x="0" y="0"/>
          <a:chExt cx="0" cy="0"/>
        </a:xfrm>
      </p:grpSpPr>
      <p:sp>
        <p:nvSpPr>
          <p:cNvPr id="353282" name="Rectangle 2"/>
          <p:cNvSpPr>
            <a:spLocks noGrp="1" noChangeArrowheads="1"/>
          </p:cNvSpPr>
          <p:nvPr>
            <p:ph type="ctrTitle" sz="quarter"/>
          </p:nvPr>
        </p:nvSpPr>
        <p:spPr>
          <a:xfrm>
            <a:off x="684213" y="1381125"/>
            <a:ext cx="7773987" cy="1143000"/>
          </a:xfrm>
          <a:prstGeom prst="rect">
            <a:avLst/>
          </a:prstGeom>
        </p:spPr>
        <p:txBody>
          <a:bodyPr/>
          <a:lstStyle>
            <a:lvl1pPr>
              <a:defRPr/>
            </a:lvl1pPr>
          </a:lstStyle>
          <a:p>
            <a:pPr lvl="0"/>
            <a:r>
              <a:rPr lang="zh-TW" altLang="en-US" noProof="0" smtClean="0"/>
              <a:t>按一下以編輯母片標題樣式</a:t>
            </a:r>
          </a:p>
        </p:txBody>
      </p:sp>
      <p:sp>
        <p:nvSpPr>
          <p:cNvPr id="11" name="Rectangle 43"/>
          <p:cNvSpPr/>
          <p:nvPr userDrawn="1"/>
        </p:nvSpPr>
        <p:spPr>
          <a:xfrm>
            <a:off x="0" y="6554788"/>
            <a:ext cx="1042988" cy="323850"/>
          </a:xfrm>
          <a:prstGeom prst="rect">
            <a:avLst/>
          </a:prstGeom>
          <a:solidFill>
            <a:srgbClr val="B4DCFA">
              <a:lumMod val="50000"/>
            </a:srgbClr>
          </a:solidFill>
          <a:ln w="25400" cap="flat" cmpd="sng" algn="ctr">
            <a:noFill/>
            <a:prstDash val="solid"/>
          </a:ln>
          <a:effectLst/>
        </p:spPr>
        <p:txBody>
          <a:bodyPr lIns="72000" rIns="72000" anchor="ctr"/>
          <a:lstStyle/>
          <a:p>
            <a:pPr algn="ctr">
              <a:defRPr/>
            </a:pPr>
            <a:fld id="{9C34AD6A-AF67-46D2-9154-563BFADBFDF4}" type="slidenum">
              <a:rPr lang="en-US" altLang="zh-TW" sz="1400" kern="0">
                <a:solidFill>
                  <a:prstClr val="white"/>
                </a:solidFill>
                <a:latin typeface="Times New Roman" pitchFamily="18" charset="0"/>
                <a:ea typeface="標楷體" pitchFamily="65" charset="-120"/>
                <a:cs typeface="Times New Roman" pitchFamily="18" charset="0"/>
              </a:rPr>
              <a:pPr algn="ctr">
                <a:defRPr/>
              </a:pPr>
              <a:t>‹#›</a:t>
            </a:fld>
            <a:r>
              <a:rPr lang="en-US" altLang="zh-TW" sz="1400" kern="0" dirty="0">
                <a:solidFill>
                  <a:prstClr val="white"/>
                </a:solidFill>
                <a:latin typeface="Times New Roman" pitchFamily="18" charset="0"/>
                <a:ea typeface="標楷體" pitchFamily="65" charset="-120"/>
                <a:cs typeface="Times New Roman" pitchFamily="18" charset="0"/>
              </a:rPr>
              <a:t> / </a:t>
            </a:r>
            <a:r>
              <a:rPr lang="en-US" altLang="zh-TW" sz="1400" kern="0" dirty="0" smtClean="0">
                <a:solidFill>
                  <a:prstClr val="white"/>
                </a:solidFill>
                <a:latin typeface="Times New Roman" pitchFamily="18" charset="0"/>
                <a:ea typeface="標楷體" pitchFamily="65" charset="-120"/>
                <a:cs typeface="Times New Roman" pitchFamily="18" charset="0"/>
              </a:rPr>
              <a:t>19</a:t>
            </a:r>
          </a:p>
        </p:txBody>
      </p:sp>
      <p:sp>
        <p:nvSpPr>
          <p:cNvPr id="12" name="文字方塊 1"/>
          <p:cNvSpPr txBox="1">
            <a:spLocks noChangeArrowheads="1"/>
          </p:cNvSpPr>
          <p:nvPr userDrawn="1"/>
        </p:nvSpPr>
        <p:spPr bwMode="auto">
          <a:xfrm>
            <a:off x="6444209" y="6547435"/>
            <a:ext cx="2699791" cy="338554"/>
          </a:xfrm>
          <a:prstGeom prst="rect">
            <a:avLst/>
          </a:prstGeom>
          <a:solidFill>
            <a:srgbClr val="B4DCFA">
              <a:lumMod val="50000"/>
            </a:srgbClr>
          </a:solidFill>
          <a:ln>
            <a:noFill/>
          </a:ln>
          <a:extLst/>
        </p:spPr>
        <p:txBody>
          <a:bodyPr wrap="square" lIns="108000" rIns="72000"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ctr" eaLnBrk="1" hangingPunct="1">
              <a:defRPr/>
            </a:pPr>
            <a:r>
              <a:rPr lang="zh-TW" altLang="en-US" sz="1600" kern="0" dirty="0" smtClean="0">
                <a:solidFill>
                  <a:prstClr val="white"/>
                </a:solidFill>
                <a:latin typeface="文鼎圓體M" panose="020F0609000000000000" pitchFamily="49" charset="-120"/>
                <a:ea typeface="文鼎圓體M" panose="020F0609000000000000" pitchFamily="49" charset="-120"/>
                <a:cs typeface="Times New Roman" pitchFamily="18" charset="0"/>
              </a:rPr>
              <a:t>國家發展委員會</a:t>
            </a:r>
          </a:p>
        </p:txBody>
      </p:sp>
      <p:sp>
        <p:nvSpPr>
          <p:cNvPr id="13" name="文字方塊 1"/>
          <p:cNvSpPr txBox="1">
            <a:spLocks noChangeArrowheads="1"/>
          </p:cNvSpPr>
          <p:nvPr userDrawn="1"/>
        </p:nvSpPr>
        <p:spPr bwMode="auto">
          <a:xfrm>
            <a:off x="1042989" y="6547435"/>
            <a:ext cx="5401220" cy="338554"/>
          </a:xfrm>
          <a:prstGeom prst="rect">
            <a:avLst/>
          </a:prstGeom>
          <a:solidFill>
            <a:srgbClr val="B4DCFA"/>
          </a:solidFill>
          <a:ln>
            <a:noFill/>
          </a:ln>
          <a:extLst/>
        </p:spPr>
        <p:txBody>
          <a:bodyPr wrap="square" anchor="ctr">
            <a:spAutoFit/>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ctr" eaLnBrk="1" hangingPunct="1">
              <a:defRPr/>
            </a:pPr>
            <a:r>
              <a:rPr lang="zh-TW" altLang="en-US" sz="1600" b="1" kern="0" spc="100" dirty="0" smtClean="0">
                <a:solidFill>
                  <a:srgbClr val="002060"/>
                </a:solidFill>
                <a:latin typeface="文鼎圓體M" panose="020F0609000000000000" pitchFamily="49" charset="-120"/>
                <a:ea typeface="文鼎圓體M" panose="020F0609000000000000" pitchFamily="49" charset="-120"/>
                <a:cs typeface="Times New Roman" pitchFamily="18" charset="0"/>
              </a:rPr>
              <a:t>當前經濟情勢</a:t>
            </a:r>
          </a:p>
        </p:txBody>
      </p:sp>
    </p:spTree>
    <p:extLst>
      <p:ext uri="{BB962C8B-B14F-4D97-AF65-F5344CB8AC3E}">
        <p14:creationId xmlns:p14="http://schemas.microsoft.com/office/powerpoint/2010/main" xmlns="" val="332810387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23875" y="247650"/>
            <a:ext cx="8083550" cy="5588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98475"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29150" y="901700"/>
            <a:ext cx="3978275" cy="53975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xfrm>
            <a:off x="457200" y="6400800"/>
            <a:ext cx="1905000" cy="457200"/>
          </a:xfrm>
          <a:prstGeom prst="rect">
            <a:avLst/>
          </a:prstGeom>
          <a:ln/>
        </p:spPr>
        <p:txBody>
          <a:bodyPr/>
          <a:lstStyle>
            <a:lvl1pPr>
              <a:defRPr/>
            </a:lvl1pPr>
          </a:lstStyle>
          <a:p>
            <a:pPr>
              <a:defRPr/>
            </a:pPr>
            <a:endParaRPr lang="en-US" altLang="zh-TW" dirty="0">
              <a:solidFill>
                <a:prstClr val="black"/>
              </a:solidFill>
            </a:endParaRPr>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130907033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67544" y="332656"/>
            <a:ext cx="8108950" cy="6051550"/>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176227083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a:xfrm>
            <a:off x="6400800" y="6356350"/>
            <a:ext cx="2289048" cy="365760"/>
          </a:xfrm>
          <a:prstGeom prst="rect">
            <a:avLst/>
          </a:prstGeom>
        </p:spPr>
        <p:txBody>
          <a:bodyPr/>
          <a:lstStyle/>
          <a:p>
            <a:pPr>
              <a:defRPr/>
            </a:pPr>
            <a:endParaRPr lang="en-US" altLang="zh-TW">
              <a:solidFill>
                <a:prstClr val="black"/>
              </a:solidFill>
            </a:endParaRPr>
          </a:p>
        </p:txBody>
      </p:sp>
      <p:sp>
        <p:nvSpPr>
          <p:cNvPr id="5" name="頁尾版面配置區 4"/>
          <p:cNvSpPr>
            <a:spLocks noGrp="1"/>
          </p:cNvSpPr>
          <p:nvPr>
            <p:ph type="ftr" sz="quarter" idx="11"/>
          </p:nvPr>
        </p:nvSpPr>
        <p:spPr>
          <a:xfrm>
            <a:off x="2898648" y="6356350"/>
            <a:ext cx="3505200" cy="365760"/>
          </a:xfrm>
          <a:prstGeom prst="rect">
            <a:avLst/>
          </a:prstGeom>
        </p:spPr>
        <p:txBody>
          <a:bodyPr/>
          <a:lstStyle/>
          <a:p>
            <a:pPr>
              <a:defRPr/>
            </a:pPr>
            <a:r>
              <a:rPr lang="en-US" altLang="zh-TW" smtClean="0">
                <a:solidFill>
                  <a:prstClr val="black"/>
                </a:solidFill>
              </a:rPr>
              <a:t>‹#› / 24 </a:t>
            </a:r>
            <a:endParaRPr lang="en-US" altLang="zh-TW">
              <a:solidFill>
                <a:prstClr val="black"/>
              </a:solidFill>
            </a:endParaRPr>
          </a:p>
        </p:txBody>
      </p:sp>
      <p:sp>
        <p:nvSpPr>
          <p:cNvPr id="6" name="投影片編號版面配置區 5"/>
          <p:cNvSpPr>
            <a:spLocks noGrp="1"/>
          </p:cNvSpPr>
          <p:nvPr>
            <p:ph type="sldNum" sz="quarter" idx="12"/>
          </p:nvPr>
        </p:nvSpPr>
        <p:spPr>
          <a:xfrm>
            <a:off x="1403648" y="6675120"/>
            <a:ext cx="1981200" cy="365760"/>
          </a:xfrm>
          <a:prstGeom prst="rect">
            <a:avLst/>
          </a:prstGeom>
        </p:spPr>
        <p:txBody>
          <a:bodyPr/>
          <a:lstStyle/>
          <a:p>
            <a:pPr>
              <a:defRPr/>
            </a:pPr>
            <a:fld id="{E35FB156-8B30-4E14-8BC7-47D67A14A1AA}" type="slidenum">
              <a:rPr lang="en-US" altLang="zh-TW" smtClean="0">
                <a:solidFill>
                  <a:prstClr val="black"/>
                </a:solidFill>
              </a:rPr>
              <a:pPr>
                <a:defRPr/>
              </a:pPr>
              <a:t>‹#›</a:t>
            </a:fld>
            <a:endParaRPr lang="en-US" altLang="zh-TW">
              <a:solidFill>
                <a:prstClr val="black"/>
              </a:solidFill>
            </a:endParaRPr>
          </a:p>
        </p:txBody>
      </p:sp>
      <p:sp>
        <p:nvSpPr>
          <p:cNvPr id="8" name="內容版面配置區 7"/>
          <p:cNvSpPr>
            <a:spLocks noGrp="1"/>
          </p:cNvSpPr>
          <p:nvPr>
            <p:ph sz="quarter" idx="1"/>
          </p:nvPr>
        </p:nvSpPr>
        <p:spPr>
          <a:xfrm>
            <a:off x="2915816" y="692696"/>
            <a:ext cx="8229600" cy="493776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2387152856"/>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F8E947F8-1B2A-4262-A180-6523D4F23224}" type="datetimeFigureOut">
              <a:rPr lang="zh-TW" altLang="en-US" smtClean="0">
                <a:solidFill>
                  <a:prstClr val="black"/>
                </a:solidFill>
              </a:rPr>
              <a:pPr/>
              <a:t>2015/9/14</a:t>
            </a:fld>
            <a:endParaRPr lang="zh-TW" altLang="en-US">
              <a:solidFill>
                <a:prstClr val="black"/>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658A2DBD-9086-4418-A88E-96D599BB751B}" type="slidenum">
              <a:rPr lang="zh-TW" altLang="en-US" smtClean="0">
                <a:solidFill>
                  <a:prstClr val="black"/>
                </a:solidFill>
              </a:rPr>
              <a:pPr/>
              <a:t>‹#›</a:t>
            </a:fld>
            <a:endParaRPr lang="zh-TW" altLang="en-US">
              <a:solidFill>
                <a:prstClr val="black"/>
              </a:solidFill>
            </a:endParaRPr>
          </a:p>
        </p:txBody>
      </p:sp>
    </p:spTree>
    <p:extLst>
      <p:ext uri="{BB962C8B-B14F-4D97-AF65-F5344CB8AC3E}">
        <p14:creationId xmlns:p14="http://schemas.microsoft.com/office/powerpoint/2010/main" xmlns="" val="15482881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sp>
        <p:nvSpPr>
          <p:cNvPr id="11" name="Footer Placeholder 4"/>
          <p:cNvSpPr txBox="1">
            <a:spLocks/>
          </p:cNvSpPr>
          <p:nvPr userDrawn="1"/>
        </p:nvSpPr>
        <p:spPr>
          <a:xfrm>
            <a:off x="5029200" y="6056707"/>
            <a:ext cx="3086100" cy="365125"/>
          </a:xfrm>
          <a:prstGeom prst="rect">
            <a:avLst/>
          </a:prstGeom>
        </p:spPr>
        <p:txBody>
          <a:bodyPr/>
          <a:lstStyle>
            <a:defPPr>
              <a:defRPr lang="zh-TW"/>
            </a:defPPr>
            <a:lvl1pPr marL="0" algn="r" defTabSz="914400" rtl="0" eaLnBrk="1" latinLnBrk="0" hangingPunct="1">
              <a:defRPr sz="2000" kern="1200">
                <a:solidFill>
                  <a:schemeClr val="accent3">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sz="1600" dirty="0">
              <a:solidFill>
                <a:prstClr val="white">
                  <a:lumMod val="95000"/>
                </a:prstClr>
              </a:solidFill>
              <a:latin typeface="Arial" panose="020B0604020202020204" pitchFamily="34" charset="0"/>
              <a:ea typeface="文鼎圓體M" panose="020F0600000000000000" pitchFamily="34" charset="-120"/>
              <a:cs typeface="Arial" panose="020B0604020202020204" pitchFamily="34" charset="0"/>
            </a:endParaRPr>
          </a:p>
        </p:txBody>
      </p:sp>
    </p:spTree>
    <p:extLst>
      <p:ext uri="{BB962C8B-B14F-4D97-AF65-F5344CB8AC3E}">
        <p14:creationId xmlns:p14="http://schemas.microsoft.com/office/powerpoint/2010/main" xmlns="" val="105841774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a:xfrm>
            <a:off x="457200" y="6356356"/>
            <a:ext cx="2133600" cy="365125"/>
          </a:xfrm>
          <a:prstGeom prst="rect">
            <a:avLst/>
          </a:prstGeom>
        </p:spPr>
        <p:txBody>
          <a:bodyPr/>
          <a:lstStyle/>
          <a:p>
            <a:fld id="{5118FEEF-47F2-4F7E-8CF1-7F80E98812A1}" type="datetime1">
              <a:rPr lang="zh-TW" altLang="en-US" smtClean="0">
                <a:solidFill>
                  <a:prstClr val="black"/>
                </a:solidFill>
              </a:rPr>
              <a:pPr/>
              <a:t>2015/9/14</a:t>
            </a:fld>
            <a:endParaRPr lang="zh-TW" altLang="en-US">
              <a:solidFill>
                <a:prstClr val="black"/>
              </a:solidFill>
            </a:endParaRPr>
          </a:p>
        </p:txBody>
      </p:sp>
      <p:sp>
        <p:nvSpPr>
          <p:cNvPr id="4" name="頁尾版面配置區 3"/>
          <p:cNvSpPr>
            <a:spLocks noGrp="1"/>
          </p:cNvSpPr>
          <p:nvPr>
            <p:ph type="ftr" sz="quarter" idx="11"/>
          </p:nvPr>
        </p:nvSpPr>
        <p:spPr>
          <a:xfrm>
            <a:off x="3124200" y="6356356"/>
            <a:ext cx="2895600" cy="365125"/>
          </a:xfrm>
          <a:prstGeom prst="rect">
            <a:avLst/>
          </a:prstGeom>
        </p:spPr>
        <p:txBody>
          <a:bodyPr/>
          <a:lstStyle/>
          <a:p>
            <a:endParaRPr lang="zh-TW" altLang="en-US">
              <a:solidFill>
                <a:prstClr val="black"/>
              </a:solidFill>
            </a:endParaRPr>
          </a:p>
        </p:txBody>
      </p:sp>
      <p:sp>
        <p:nvSpPr>
          <p:cNvPr id="5" name="投影片編號版面配置區 4"/>
          <p:cNvSpPr>
            <a:spLocks noGrp="1"/>
          </p:cNvSpPr>
          <p:nvPr>
            <p:ph type="sldNum" sz="quarter" idx="12"/>
          </p:nvPr>
        </p:nvSpPr>
        <p:spPr>
          <a:xfrm>
            <a:off x="6553200" y="6356356"/>
            <a:ext cx="2133600" cy="365125"/>
          </a:xfrm>
          <a:prstGeom prst="rect">
            <a:avLst/>
          </a:prstGeom>
        </p:spPr>
        <p:txBody>
          <a:bodyPr/>
          <a:lstStyle/>
          <a:p>
            <a:fld id="{6A382ACD-46F7-4FA2-9C5B-AAC07B510721}" type="slidenum">
              <a:rPr lang="zh-TW" altLang="en-US" smtClean="0">
                <a:solidFill>
                  <a:prstClr val="black"/>
                </a:solidFill>
              </a:rPr>
              <a:pPr/>
              <a:t>‹#›</a:t>
            </a:fld>
            <a:endParaRPr lang="zh-TW" altLang="en-US">
              <a:solidFill>
                <a:prstClr val="black"/>
              </a:solidFill>
            </a:endParaRPr>
          </a:p>
        </p:txBody>
      </p:sp>
    </p:spTree>
    <p:extLst>
      <p:ext uri="{BB962C8B-B14F-4D97-AF65-F5344CB8AC3E}">
        <p14:creationId xmlns:p14="http://schemas.microsoft.com/office/powerpoint/2010/main" xmlns="" val="35283598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2_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74197402-305D-45C3-A2A5-BDE392A42B55}" type="datetimeFigureOut">
              <a:rPr lang="zh-TW" altLang="en-US" smtClean="0">
                <a:solidFill>
                  <a:prstClr val="black"/>
                </a:solidFill>
              </a:rPr>
              <a:pPr/>
              <a:t>2015/9/14</a:t>
            </a:fld>
            <a:endParaRPr lang="zh-TW" altLang="en-US">
              <a:solidFill>
                <a:prstClr val="black"/>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9EC4A7F3-B675-46BF-8124-718A002E28F3}" type="slidenum">
              <a:rPr lang="zh-TW" altLang="en-US" smtClean="0">
                <a:solidFill>
                  <a:prstClr val="black"/>
                </a:solidFill>
              </a:rPr>
              <a:pPr/>
              <a:t>‹#›</a:t>
            </a:fld>
            <a:endParaRPr lang="zh-TW" altLang="en-US">
              <a:solidFill>
                <a:prstClr val="black"/>
              </a:solidFill>
            </a:endParaRPr>
          </a:p>
        </p:txBody>
      </p:sp>
    </p:spTree>
    <p:extLst>
      <p:ext uri="{BB962C8B-B14F-4D97-AF65-F5344CB8AC3E}">
        <p14:creationId xmlns:p14="http://schemas.microsoft.com/office/powerpoint/2010/main" xmlns="" val="23566816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23215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1.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群組 6"/>
          <p:cNvGrpSpPr/>
          <p:nvPr userDrawn="1"/>
        </p:nvGrpSpPr>
        <p:grpSpPr>
          <a:xfrm>
            <a:off x="0" y="5511802"/>
            <a:ext cx="9144000" cy="1464296"/>
            <a:chOff x="0" y="5072063"/>
            <a:chExt cx="9144000" cy="1863517"/>
          </a:xfrm>
        </p:grpSpPr>
        <p:pic>
          <p:nvPicPr>
            <p:cNvPr id="8" name="图片 8" descr="4.pn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0" y="5072063"/>
              <a:ext cx="9144000" cy="17859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 name="图片 13" descr="10.png"/>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4519666" y="5649705"/>
              <a:ext cx="4572000" cy="1285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grpSp>
      <p:sp>
        <p:nvSpPr>
          <p:cNvPr id="2" name="Title Placeholder 1"/>
          <p:cNvSpPr>
            <a:spLocks noGrp="1"/>
          </p:cNvSpPr>
          <p:nvPr>
            <p:ph type="title"/>
          </p:nvPr>
        </p:nvSpPr>
        <p:spPr>
          <a:xfrm>
            <a:off x="631603" y="0"/>
            <a:ext cx="7883747" cy="1325563"/>
          </a:xfrm>
          <a:prstGeom prst="rect">
            <a:avLst/>
          </a:prstGeom>
        </p:spPr>
        <p:txBody>
          <a:bodyPr vert="horz" lIns="91440" tIns="45720" rIns="91440" bIns="45720" rtlCol="0" anchor="ctr">
            <a:normAutofit/>
          </a:bodyPr>
          <a:lstStyle/>
          <a:p>
            <a:r>
              <a:rPr lang="zh-TW" altLang="en-US" dirty="0" smtClean="0"/>
              <a:t>按一下以編輯母片標題樣式</a:t>
            </a:r>
            <a:endParaRPr lang="en-US" dirty="0"/>
          </a:p>
        </p:txBody>
      </p:sp>
      <p:sp>
        <p:nvSpPr>
          <p:cNvPr id="3" name="Text Placeholder 2"/>
          <p:cNvSpPr>
            <a:spLocks noGrp="1"/>
          </p:cNvSpPr>
          <p:nvPr>
            <p:ph type="body" idx="1"/>
          </p:nvPr>
        </p:nvSpPr>
        <p:spPr>
          <a:xfrm>
            <a:off x="631603" y="1386306"/>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0"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7024E13-29F1-4D11-A106-D3F56B743DA7}" type="slidenum">
              <a:rPr lang="zh-TW" altLang="en-US" sz="1400" smtClean="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rPr>
              <a:pPr/>
              <a:t>‹#›</a:t>
            </a:fld>
            <a:r>
              <a:rPr lang="en-US" altLang="zh-TW" sz="1400" dirty="0" smtClean="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/40</a:t>
            </a:r>
            <a:endParaRPr lang="zh-TW" altLang="en-US" sz="1400" dirty="0">
              <a:solidFill>
                <a:schemeClr val="bg1">
                  <a:lumMod val="9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41286959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8" r:id="rId6"/>
    <p:sldLayoutId id="2147483675" r:id="rId7"/>
    <p:sldLayoutId id="2147483680" r:id="rId8"/>
  </p:sldLayoutIdLst>
  <p:timing>
    <p:tnLst>
      <p:par>
        <p:cTn id="1" dur="indefinite" restart="never" nodeType="tmRoot"/>
      </p:par>
    </p:tnLst>
  </p:timing>
  <p:hf hdr="0" dt="0"/>
  <p:txStyles>
    <p:titleStyle>
      <a:lvl1pPr algn="ctr" defTabSz="914400" rtl="0" eaLnBrk="1" latinLnBrk="0" hangingPunct="1">
        <a:lnSpc>
          <a:spcPct val="90000"/>
        </a:lnSpc>
        <a:spcBef>
          <a:spcPct val="0"/>
        </a:spcBef>
        <a:buNone/>
        <a:defRPr sz="4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群組 6"/>
          <p:cNvGrpSpPr/>
          <p:nvPr userDrawn="1"/>
        </p:nvGrpSpPr>
        <p:grpSpPr>
          <a:xfrm>
            <a:off x="0" y="5511802"/>
            <a:ext cx="9144000" cy="1464296"/>
            <a:chOff x="0" y="5072063"/>
            <a:chExt cx="9144000" cy="1863517"/>
          </a:xfrm>
        </p:grpSpPr>
        <p:pic>
          <p:nvPicPr>
            <p:cNvPr id="8" name="图片 8" descr="4.pn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0" y="5072063"/>
              <a:ext cx="9144000" cy="17859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 name="图片 13" descr="10.png"/>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4519666" y="5649705"/>
              <a:ext cx="4572000" cy="1285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grpSp>
      <p:sp>
        <p:nvSpPr>
          <p:cNvPr id="2" name="Title Placeholder 1"/>
          <p:cNvSpPr>
            <a:spLocks noGrp="1"/>
          </p:cNvSpPr>
          <p:nvPr>
            <p:ph type="title"/>
          </p:nvPr>
        </p:nvSpPr>
        <p:spPr>
          <a:xfrm>
            <a:off x="631603" y="0"/>
            <a:ext cx="7883747" cy="1325563"/>
          </a:xfrm>
          <a:prstGeom prst="rect">
            <a:avLst/>
          </a:prstGeom>
        </p:spPr>
        <p:txBody>
          <a:bodyPr vert="horz" lIns="91440" tIns="45720" rIns="91440" bIns="45720" rtlCol="0" anchor="ctr">
            <a:normAutofit/>
          </a:bodyPr>
          <a:lstStyle/>
          <a:p>
            <a:r>
              <a:rPr lang="zh-TW" altLang="en-US" dirty="0" smtClean="0"/>
              <a:t>按一下以編輯母片標題樣式</a:t>
            </a:r>
            <a:endParaRPr lang="en-US" dirty="0"/>
          </a:p>
        </p:txBody>
      </p:sp>
      <p:sp>
        <p:nvSpPr>
          <p:cNvPr id="3" name="Text Placeholder 2"/>
          <p:cNvSpPr>
            <a:spLocks noGrp="1"/>
          </p:cNvSpPr>
          <p:nvPr>
            <p:ph type="body" idx="1"/>
          </p:nvPr>
        </p:nvSpPr>
        <p:spPr>
          <a:xfrm>
            <a:off x="631603" y="1386306"/>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0"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7024E13-29F1-4D11-A106-D3F56B743DA7}" type="slidenum">
              <a:rPr lang="zh-TW" altLang="en-US" smtClean="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rPr>
              <a:pPr/>
              <a:t>‹#›</a:t>
            </a:fld>
            <a:r>
              <a:rPr lang="en-US" altLang="zh-TW" dirty="0" smtClean="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rPr>
              <a:t>/40</a:t>
            </a:r>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2397252477"/>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Lst>
  <p:timing>
    <p:tnLst>
      <p:par>
        <p:cTn id="1" dur="indefinite" restart="never" nodeType="tmRoot"/>
      </p:par>
    </p:tnLst>
  </p:timing>
  <p:hf hdr="0" dt="0"/>
  <p:txStyles>
    <p:titleStyle>
      <a:lvl1pPr algn="ctr" defTabSz="914400" rtl="0" eaLnBrk="1" latinLnBrk="0" hangingPunct="1">
        <a:lnSpc>
          <a:spcPct val="90000"/>
        </a:lnSpc>
        <a:spcBef>
          <a:spcPct val="0"/>
        </a:spcBef>
        <a:buNone/>
        <a:defRPr sz="4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群組 6"/>
          <p:cNvGrpSpPr/>
          <p:nvPr userDrawn="1"/>
        </p:nvGrpSpPr>
        <p:grpSpPr>
          <a:xfrm>
            <a:off x="0" y="5511802"/>
            <a:ext cx="9144000" cy="1464296"/>
            <a:chOff x="0" y="5072063"/>
            <a:chExt cx="9144000" cy="1863517"/>
          </a:xfrm>
        </p:grpSpPr>
        <p:pic>
          <p:nvPicPr>
            <p:cNvPr id="8" name="图片 8" descr="4.pn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5072063"/>
              <a:ext cx="9144000" cy="17859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 name="图片 13" descr="10.png"/>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4519666" y="5649705"/>
              <a:ext cx="4572000" cy="1285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grpSp>
      <p:sp>
        <p:nvSpPr>
          <p:cNvPr id="2" name="Title Placeholder 1"/>
          <p:cNvSpPr>
            <a:spLocks noGrp="1"/>
          </p:cNvSpPr>
          <p:nvPr>
            <p:ph type="title"/>
          </p:nvPr>
        </p:nvSpPr>
        <p:spPr>
          <a:xfrm>
            <a:off x="631603" y="0"/>
            <a:ext cx="7883747" cy="1325563"/>
          </a:xfrm>
          <a:prstGeom prst="rect">
            <a:avLst/>
          </a:prstGeom>
        </p:spPr>
        <p:txBody>
          <a:bodyPr vert="horz" lIns="91440" tIns="45720" rIns="91440" bIns="45720" rtlCol="0" anchor="ctr">
            <a:normAutofit/>
          </a:bodyPr>
          <a:lstStyle/>
          <a:p>
            <a:r>
              <a:rPr lang="zh-TW" altLang="en-US" dirty="0" smtClean="0"/>
              <a:t>按一下以編輯母片標題樣式</a:t>
            </a:r>
            <a:endParaRPr lang="en-US" dirty="0"/>
          </a:p>
        </p:txBody>
      </p:sp>
      <p:sp>
        <p:nvSpPr>
          <p:cNvPr id="3" name="Text Placeholder 2"/>
          <p:cNvSpPr>
            <a:spLocks noGrp="1"/>
          </p:cNvSpPr>
          <p:nvPr>
            <p:ph type="body" idx="1"/>
          </p:nvPr>
        </p:nvSpPr>
        <p:spPr>
          <a:xfrm>
            <a:off x="631603" y="1386306"/>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0" name="Slide Number Placeholder 5"/>
          <p:cNvSpPr txBox="1">
            <a:spLocks/>
          </p:cNvSpPr>
          <p:nvPr userDrawn="1"/>
        </p:nvSpPr>
        <p:spPr>
          <a:xfrm>
            <a:off x="7086600" y="6558332"/>
            <a:ext cx="2057400" cy="365125"/>
          </a:xfrm>
          <a:prstGeom prst="rect">
            <a:avLst/>
          </a:prstGeom>
        </p:spPr>
        <p:txBody>
          <a:bodyPr vert="horz" lIns="91440" tIns="45720" rIns="91440" bIns="45720" rtlCol="0" anchor="ctr"/>
          <a:lstStyle>
            <a:defPPr>
              <a:defRPr lang="zh-TW"/>
            </a:defPPr>
            <a:lvl1pPr marL="0" algn="r" defTabSz="914400" rtl="0" eaLnBrk="1" latinLnBrk="0" hangingPunct="1">
              <a:defRPr sz="1400" kern="1200">
                <a:solidFill>
                  <a:schemeClr val="accent3">
                    <a:lumMod val="50000"/>
                  </a:schemeClr>
                </a:solidFill>
                <a:latin typeface="Arial" panose="020B0604020202020204" pitchFamily="34" charset="0"/>
                <a:ea typeface="文鼎圓體M" panose="020F0600000000000000" pitchFamily="34" charset="-12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7024E13-29F1-4D11-A106-D3F56B743DA7}" type="slidenum">
              <a:rPr lang="zh-TW" altLang="en-US" smtClean="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rPr>
              <a:pPr/>
              <a:t>‹#›</a:t>
            </a:fld>
            <a:r>
              <a:rPr lang="en-US" altLang="zh-TW" dirty="0" smtClean="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rPr>
              <a:t>/40</a:t>
            </a:r>
            <a:endParaRPr lang="zh-TW" altLang="en-US" dirty="0">
              <a:solidFill>
                <a:prstClr val="white">
                  <a:lumMod val="95000"/>
                </a:prst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52601972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iming>
    <p:tnLst>
      <p:par>
        <p:cTn id="1" dur="indefinite" restart="never" nodeType="tmRoot"/>
      </p:par>
    </p:tnLst>
  </p:timing>
  <p:hf hdr="0" dt="0"/>
  <p:txStyles>
    <p:titleStyle>
      <a:lvl1pPr algn="ctr" defTabSz="914400" rtl="0" eaLnBrk="1" latinLnBrk="0" hangingPunct="1">
        <a:lnSpc>
          <a:spcPct val="90000"/>
        </a:lnSpc>
        <a:spcBef>
          <a:spcPct val="0"/>
        </a:spcBef>
        <a:buNone/>
        <a:defRPr sz="4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文鼎圓體M" panose="020F0600000000000000" pitchFamily="34" charset="-12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chart" Target="../charts/chart5.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chart" Target="../charts/chart8.xml"/><Relationship Id="rId4" Type="http://schemas.openxmlformats.org/officeDocument/2006/relationships/chart" Target="../charts/chart7.xml"/></Relationships>
</file>

<file path=ppt/slides/_rels/slide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chart" Target="../charts/chart10.xml"/></Relationships>
</file>

<file path=ppt/slides/_rels/slide10.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chart" Target="../charts/char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6" name="Text Box 4"/>
          <p:cNvSpPr txBox="1">
            <a:spLocks noChangeArrowheads="1"/>
          </p:cNvSpPr>
          <p:nvPr/>
        </p:nvSpPr>
        <p:spPr bwMode="auto">
          <a:xfrm>
            <a:off x="172534" y="2351839"/>
            <a:ext cx="8824823" cy="10064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lnSpc>
                <a:spcPct val="110000"/>
              </a:lnSpc>
              <a:defRPr/>
            </a:pPr>
            <a:r>
              <a:rPr lang="zh-TW" altLang="en-US" sz="5800" b="1" dirty="0" smtClean="0">
                <a:solidFill>
                  <a:srgbClr val="002060"/>
                </a:solidFill>
                <a:latin typeface="標楷體" panose="03000509000000000000" pitchFamily="65" charset="-120"/>
                <a:ea typeface="標楷體" panose="03000509000000000000" pitchFamily="65" charset="-120"/>
                <a:cs typeface="Times New Roman" pitchFamily="18" charset="0"/>
              </a:rPr>
              <a:t>當前經濟情勢與因應對策</a:t>
            </a:r>
            <a:endParaRPr lang="en-US" altLang="zh-TW" sz="5800" b="1" dirty="0" smtClean="0">
              <a:solidFill>
                <a:srgbClr val="002060"/>
              </a:solidFill>
              <a:latin typeface="標楷體" panose="03000509000000000000" pitchFamily="65" charset="-120"/>
              <a:ea typeface="標楷體" panose="03000509000000000000" pitchFamily="65" charset="-120"/>
              <a:cs typeface="Times New Roman" pitchFamily="18" charset="0"/>
            </a:endParaRPr>
          </a:p>
        </p:txBody>
      </p:sp>
      <p:sp>
        <p:nvSpPr>
          <p:cNvPr id="4" name="Text Box 6"/>
          <p:cNvSpPr txBox="1">
            <a:spLocks noChangeArrowheads="1"/>
          </p:cNvSpPr>
          <p:nvPr/>
        </p:nvSpPr>
        <p:spPr bwMode="auto">
          <a:xfrm>
            <a:off x="109520" y="192720"/>
            <a:ext cx="3355801" cy="461665"/>
          </a:xfrm>
          <a:prstGeom prst="rect">
            <a:avLst/>
          </a:prstGeom>
          <a:noFill/>
          <a:ln w="9525">
            <a:noFill/>
            <a:miter lim="800000"/>
            <a:headEnd/>
            <a:tailEnd/>
          </a:ln>
        </p:spPr>
        <p:txBody>
          <a:bodyPr wrap="square">
            <a:spAutoFit/>
          </a:bodyPr>
          <a:lstStyle/>
          <a:p>
            <a:r>
              <a:rPr lang="zh-TW" altLang="en-US" sz="2400" dirty="0">
                <a:latin typeface="Times New Roman" panose="02020603050405020304" pitchFamily="18" charset="0"/>
                <a:ea typeface="標楷體" panose="03000509000000000000" pitchFamily="65" charset="-120"/>
                <a:cs typeface="Times New Roman" panose="02020603050405020304" pitchFamily="18" charset="0"/>
              </a:rPr>
              <a:t>行政院</a:t>
            </a:r>
            <a:r>
              <a:rPr lang="zh-TW" altLang="en-US" sz="2400" dirty="0" smtClean="0">
                <a:latin typeface="Times New Roman" panose="02020603050405020304" pitchFamily="18" charset="0"/>
                <a:ea typeface="標楷體" panose="03000509000000000000" pitchFamily="65" charset="-120"/>
                <a:cs typeface="Times New Roman" panose="02020603050405020304" pitchFamily="18" charset="0"/>
              </a:rPr>
              <a:t>第</a:t>
            </a:r>
            <a:r>
              <a:rPr lang="en-US" altLang="zh-TW" sz="2400" dirty="0" smtClean="0">
                <a:latin typeface="Times New Roman" panose="02020603050405020304" pitchFamily="18" charset="0"/>
                <a:ea typeface="標楷體" panose="03000509000000000000" pitchFamily="65" charset="-120"/>
                <a:cs typeface="Times New Roman" panose="02020603050405020304" pitchFamily="18" charset="0"/>
              </a:rPr>
              <a:t>3462</a:t>
            </a:r>
            <a:r>
              <a:rPr lang="zh-TW" altLang="en-US" sz="2400" dirty="0" smtClean="0">
                <a:latin typeface="Times New Roman" panose="02020603050405020304" pitchFamily="18" charset="0"/>
                <a:ea typeface="標楷體" panose="03000509000000000000" pitchFamily="65" charset="-120"/>
                <a:cs typeface="Times New Roman" panose="02020603050405020304" pitchFamily="18" charset="0"/>
              </a:rPr>
              <a:t>次</a:t>
            </a:r>
            <a:r>
              <a:rPr lang="zh-TW" altLang="en-US" sz="2400" dirty="0">
                <a:latin typeface="Times New Roman" panose="02020603050405020304" pitchFamily="18" charset="0"/>
                <a:ea typeface="標楷體" panose="03000509000000000000" pitchFamily="65" charset="-120"/>
                <a:cs typeface="Times New Roman" panose="02020603050405020304" pitchFamily="18" charset="0"/>
              </a:rPr>
              <a:t>院會</a:t>
            </a:r>
            <a:endParaRPr lang="zh-TW" altLang="zh-TW" sz="24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 name="Text Box 2"/>
          <p:cNvSpPr txBox="1">
            <a:spLocks noChangeArrowheads="1"/>
          </p:cNvSpPr>
          <p:nvPr/>
        </p:nvSpPr>
        <p:spPr bwMode="auto">
          <a:xfrm>
            <a:off x="1440872" y="4455004"/>
            <a:ext cx="6615545" cy="18281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dist" eaLnBrk="1" hangingPunct="1">
              <a:spcAft>
                <a:spcPct val="10000"/>
              </a:spcAft>
              <a:defRPr/>
            </a:pPr>
            <a:r>
              <a:rPr lang="zh-TW" altLang="en-US" sz="3400" b="1" dirty="0" smtClean="0">
                <a:solidFill>
                  <a:srgbClr val="56271E"/>
                </a:solidFill>
                <a:latin typeface="Times New Roman" panose="02020603050405020304" pitchFamily="18" charset="0"/>
                <a:ea typeface="標楷體" panose="03000509000000000000" pitchFamily="65" charset="-120"/>
                <a:cs typeface="Times New Roman" panose="02020603050405020304" pitchFamily="18" charset="0"/>
              </a:rPr>
              <a:t>國家發展委員會</a:t>
            </a:r>
            <a:endParaRPr lang="en-US" altLang="zh-TW" sz="3400" b="1" dirty="0" smtClean="0">
              <a:solidFill>
                <a:srgbClr val="56271E"/>
              </a:solidFill>
              <a:latin typeface="Times New Roman" panose="02020603050405020304" pitchFamily="18" charset="0"/>
              <a:ea typeface="標楷體" panose="03000509000000000000" pitchFamily="65" charset="-120"/>
              <a:cs typeface="Times New Roman" panose="02020603050405020304" pitchFamily="18" charset="0"/>
            </a:endParaRPr>
          </a:p>
          <a:p>
            <a:pPr algn="dist" eaLnBrk="1" hangingPunct="1">
              <a:spcAft>
                <a:spcPct val="10000"/>
              </a:spcAft>
              <a:defRPr/>
            </a:pPr>
            <a:r>
              <a:rPr lang="zh-TW" altLang="en-US" sz="3400" b="1" dirty="0">
                <a:solidFill>
                  <a:srgbClr val="56271E"/>
                </a:solidFill>
                <a:latin typeface="Times New Roman" panose="02020603050405020304" pitchFamily="18" charset="0"/>
                <a:ea typeface="標楷體" panose="03000509000000000000" pitchFamily="65" charset="-120"/>
                <a:cs typeface="Times New Roman" panose="02020603050405020304" pitchFamily="18" charset="0"/>
              </a:rPr>
              <a:t>報告人：經濟發展處  吳處長明蕙</a:t>
            </a:r>
            <a:endParaRPr lang="en-US" altLang="zh-TW" sz="3400" b="1" dirty="0">
              <a:solidFill>
                <a:srgbClr val="56271E"/>
              </a:solidFill>
              <a:latin typeface="Times New Roman" panose="02020603050405020304" pitchFamily="18" charset="0"/>
              <a:ea typeface="標楷體" panose="03000509000000000000" pitchFamily="65" charset="-120"/>
              <a:cs typeface="Times New Roman" panose="02020603050405020304" pitchFamily="18" charset="0"/>
            </a:endParaRPr>
          </a:p>
          <a:p>
            <a:pPr algn="ctr" eaLnBrk="1" hangingPunct="1">
              <a:spcBef>
                <a:spcPts val="1200"/>
              </a:spcBef>
              <a:spcAft>
                <a:spcPts val="1200"/>
              </a:spcAft>
              <a:defRPr/>
            </a:pPr>
            <a:r>
              <a:rPr lang="en-US" altLang="zh-TW"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104 </a:t>
            </a:r>
            <a:r>
              <a:rPr lang="zh-TW" altLang="en-US"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8</a:t>
            </a:r>
            <a:r>
              <a:rPr lang="zh-TW" altLang="en-US"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月 </a:t>
            </a:r>
            <a:r>
              <a:rPr lang="en-US" altLang="zh-TW"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20 </a:t>
            </a:r>
            <a:r>
              <a:rPr lang="zh-TW" altLang="en-US" sz="2800" b="1"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日</a:t>
            </a:r>
            <a:endParaRPr lang="zh-TW" altLang="zh-TW" sz="2800" b="1"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80170453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p:cNvSpPr>
          <p:nvPr/>
        </p:nvSpPr>
        <p:spPr bwMode="auto">
          <a:xfrm>
            <a:off x="-149246" y="332656"/>
            <a:ext cx="9144000" cy="923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ctr" eaLnBrk="1" hangingPunct="1"/>
            <a:r>
              <a:rPr lang="zh-TW" altLang="en-US" sz="4800" b="1" dirty="0" smtClean="0">
                <a:solidFill>
                  <a:srgbClr val="561F1E"/>
                </a:solidFill>
                <a:latin typeface="標楷體" panose="03000509000000000000" pitchFamily="65" charset="-120"/>
                <a:ea typeface="標楷體" panose="03000509000000000000" pitchFamily="65" charset="-120"/>
                <a:cs typeface="Arial" charset="0"/>
              </a:rPr>
              <a:t>大  綱</a:t>
            </a:r>
            <a:endParaRPr lang="en-US" altLang="zh-TW" sz="4800" b="1" dirty="0">
              <a:solidFill>
                <a:srgbClr val="561F1E"/>
              </a:solidFill>
              <a:latin typeface="標楷體" panose="03000509000000000000" pitchFamily="65" charset="-120"/>
              <a:ea typeface="標楷體" panose="03000509000000000000" pitchFamily="65" charset="-120"/>
              <a:cs typeface="Arial" charset="0"/>
            </a:endParaRPr>
          </a:p>
        </p:txBody>
      </p:sp>
      <p:sp>
        <p:nvSpPr>
          <p:cNvPr id="7" name="Rectangle 3"/>
          <p:cNvSpPr txBox="1">
            <a:spLocks noChangeArrowheads="1"/>
          </p:cNvSpPr>
          <p:nvPr/>
        </p:nvSpPr>
        <p:spPr bwMode="auto">
          <a:xfrm>
            <a:off x="650363" y="1170969"/>
            <a:ext cx="8139954" cy="3384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57188" indent="-357188"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marL="0" indent="0">
              <a:lnSpc>
                <a:spcPts val="6000"/>
              </a:lnSpc>
              <a:spcBef>
                <a:spcPts val="600"/>
              </a:spcBef>
              <a:spcAft>
                <a:spcPts val="600"/>
              </a:spcAft>
              <a:defRPr/>
            </a:pPr>
            <a:r>
              <a:rPr lang="zh-TW" altLang="en-US" sz="4400" b="1" dirty="0">
                <a:solidFill>
                  <a:srgbClr val="002060"/>
                </a:solidFill>
                <a:latin typeface="標楷體" panose="03000509000000000000" pitchFamily="65" charset="-120"/>
                <a:ea typeface="標楷體" panose="03000509000000000000" pitchFamily="65" charset="-120"/>
                <a:cs typeface="Arial" charset="0"/>
              </a:rPr>
              <a:t>壹</a:t>
            </a: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、國際經濟情勢</a:t>
            </a:r>
            <a:endParaRPr lang="en-US" altLang="zh-TW" sz="4400" b="1" dirty="0" smtClean="0">
              <a:solidFill>
                <a:srgbClr val="002060"/>
              </a:solidFill>
              <a:latin typeface="標楷體" panose="03000509000000000000" pitchFamily="65" charset="-120"/>
              <a:ea typeface="標楷體" panose="03000509000000000000" pitchFamily="65" charset="-120"/>
              <a:cs typeface="Arial" charset="0"/>
            </a:endParaRPr>
          </a:p>
          <a:p>
            <a:pPr marL="0" indent="0">
              <a:lnSpc>
                <a:spcPts val="6000"/>
              </a:lnSpc>
              <a:spcBef>
                <a:spcPts val="600"/>
              </a:spcBef>
              <a:spcAft>
                <a:spcPts val="600"/>
              </a:spcAft>
              <a:defRPr/>
            </a:pP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貳、國內經濟情勢</a:t>
            </a:r>
            <a:endParaRPr lang="en-US" altLang="zh-TW" sz="4400" b="1" dirty="0" smtClean="0">
              <a:solidFill>
                <a:srgbClr val="002060"/>
              </a:solidFill>
              <a:latin typeface="標楷體" panose="03000509000000000000" pitchFamily="65" charset="-120"/>
              <a:ea typeface="標楷體" panose="03000509000000000000" pitchFamily="65" charset="-120"/>
              <a:cs typeface="Arial" charset="0"/>
            </a:endParaRPr>
          </a:p>
          <a:p>
            <a:pPr marL="0" indent="0">
              <a:lnSpc>
                <a:spcPts val="6000"/>
              </a:lnSpc>
              <a:spcBef>
                <a:spcPts val="600"/>
              </a:spcBef>
              <a:spcAft>
                <a:spcPts val="600"/>
              </a:spcAft>
              <a:defRPr/>
            </a:pPr>
            <a:r>
              <a:rPr lang="zh-TW" altLang="en-US" sz="4400" b="1" dirty="0">
                <a:solidFill>
                  <a:srgbClr val="002060"/>
                </a:solidFill>
                <a:latin typeface="標楷體" panose="03000509000000000000" pitchFamily="65" charset="-120"/>
                <a:ea typeface="標楷體" panose="03000509000000000000" pitchFamily="65" charset="-120"/>
                <a:cs typeface="Arial" charset="0"/>
              </a:rPr>
              <a:t>參</a:t>
            </a: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、因應對策</a:t>
            </a:r>
            <a:endParaRPr lang="en-US" altLang="zh-TW" sz="4400" b="1" dirty="0" smtClean="0">
              <a:solidFill>
                <a:srgbClr val="002060"/>
              </a:solidFill>
              <a:latin typeface="標楷體" panose="03000509000000000000" pitchFamily="65" charset="-120"/>
              <a:ea typeface="標楷體" panose="03000509000000000000" pitchFamily="65" charset="-120"/>
              <a:cs typeface="Arial" charset="0"/>
            </a:endParaRPr>
          </a:p>
          <a:p>
            <a:pPr marL="0" indent="0">
              <a:lnSpc>
                <a:spcPts val="6000"/>
              </a:lnSpc>
              <a:spcBef>
                <a:spcPts val="600"/>
              </a:spcBef>
              <a:spcAft>
                <a:spcPts val="600"/>
              </a:spcAft>
              <a:defRPr/>
            </a:pP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肆、結語</a:t>
            </a:r>
            <a:endParaRPr lang="en-US" altLang="zh-TW" sz="4400" b="1" dirty="0" smtClean="0">
              <a:solidFill>
                <a:srgbClr val="002060"/>
              </a:solidFill>
              <a:latin typeface="標楷體" panose="03000509000000000000" pitchFamily="65" charset="-120"/>
              <a:ea typeface="標楷體" panose="03000509000000000000" pitchFamily="65" charset="-120"/>
              <a:cs typeface="Arial" charset="0"/>
            </a:endParaRPr>
          </a:p>
          <a:p>
            <a:pPr marL="0" indent="0">
              <a:lnSpc>
                <a:spcPts val="6000"/>
              </a:lnSpc>
              <a:spcBef>
                <a:spcPts val="600"/>
              </a:spcBef>
              <a:spcAft>
                <a:spcPts val="600"/>
              </a:spcAft>
              <a:defRPr/>
            </a:pPr>
            <a:r>
              <a:rPr lang="zh-TW" altLang="en-US" sz="3200" b="1" dirty="0">
                <a:solidFill>
                  <a:srgbClr val="002060"/>
                </a:solidFill>
                <a:latin typeface="標楷體" panose="03000509000000000000" pitchFamily="65" charset="-120"/>
                <a:ea typeface="標楷體" panose="03000509000000000000" pitchFamily="65" charset="-120"/>
                <a:cs typeface="Arial" charset="0"/>
              </a:rPr>
              <a:t>附錄、「經濟體質強化措施</a:t>
            </a:r>
            <a:r>
              <a:rPr lang="zh-TW" altLang="en-US" sz="3200" b="1" dirty="0" smtClean="0">
                <a:solidFill>
                  <a:srgbClr val="002060"/>
                </a:solidFill>
                <a:latin typeface="標楷體" panose="03000509000000000000" pitchFamily="65" charset="-120"/>
                <a:ea typeface="標楷體" panose="03000509000000000000" pitchFamily="65" charset="-120"/>
                <a:cs typeface="Arial" charset="0"/>
              </a:rPr>
              <a:t>」</a:t>
            </a:r>
            <a:endParaRPr lang="zh-TW" altLang="en-US" sz="3200" b="1" dirty="0">
              <a:solidFill>
                <a:srgbClr val="002060"/>
              </a:solidFill>
              <a:latin typeface="標楷體" panose="03000509000000000000" pitchFamily="65" charset="-120"/>
              <a:ea typeface="標楷體" panose="03000509000000000000" pitchFamily="65" charset="-120"/>
              <a:cs typeface="Arial" charset="0"/>
            </a:endParaRPr>
          </a:p>
          <a:p>
            <a:pPr marL="0" indent="0">
              <a:lnSpc>
                <a:spcPts val="6000"/>
              </a:lnSpc>
              <a:spcBef>
                <a:spcPts val="600"/>
              </a:spcBef>
              <a:spcAft>
                <a:spcPts val="600"/>
              </a:spcAft>
              <a:defRPr/>
            </a:pPr>
            <a:endParaRPr lang="zh-TW" altLang="en-US" sz="4400" b="1" dirty="0">
              <a:solidFill>
                <a:srgbClr val="00206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20085610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71599" y="2492896"/>
            <a:ext cx="7317636" cy="1152128"/>
          </a:xfrm>
          <a:prstGeom prst="rect">
            <a:avLst/>
          </a:prstGeom>
        </p:spPr>
        <p:txBody>
          <a:bodyPr wrap="none" anchor="ctr" anchorCtr="0">
            <a:noAutofit/>
          </a:bodyPr>
          <a:lstStyle/>
          <a:p>
            <a:pPr algn="ctr">
              <a:lnSpc>
                <a:spcPts val="4000"/>
              </a:lnSpc>
              <a:spcBef>
                <a:spcPts val="600"/>
              </a:spcBef>
              <a:defRPr/>
            </a:pPr>
            <a:r>
              <a:rPr lang="zh-TW" altLang="en-US" sz="4800" b="1" dirty="0">
                <a:solidFill>
                  <a:srgbClr val="002060"/>
                </a:solidFill>
                <a:latin typeface="標楷體" panose="03000509000000000000" pitchFamily="65" charset="-120"/>
                <a:ea typeface="標楷體" panose="03000509000000000000" pitchFamily="65" charset="-120"/>
                <a:cs typeface="Arial" charset="0"/>
              </a:rPr>
              <a:t>壹</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、國際經濟情勢</a:t>
            </a:r>
            <a:endParaRPr lang="zh-TW" altLang="en-US" sz="48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gn="ctr">
              <a:lnSpc>
                <a:spcPts val="4000"/>
              </a:lnSpc>
              <a:spcBef>
                <a:spcPts val="600"/>
              </a:spcBef>
              <a:spcAft>
                <a:spcPts val="0"/>
              </a:spcAft>
              <a:defRPr/>
            </a:pPr>
            <a:endParaRPr lang="en-US" altLang="zh-TW" sz="4800" b="1" dirty="0">
              <a:solidFill>
                <a:srgbClr val="00206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98953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文字方塊 69"/>
          <p:cNvSpPr txBox="1"/>
          <p:nvPr/>
        </p:nvSpPr>
        <p:spPr>
          <a:xfrm>
            <a:off x="7681460" y="2788648"/>
            <a:ext cx="1107067" cy="307777"/>
          </a:xfrm>
          <a:prstGeom prst="rect">
            <a:avLst/>
          </a:prstGeom>
          <a:noFill/>
        </p:spPr>
        <p:txBody>
          <a:bodyPr wrap="square" rtlCol="0">
            <a:spAutoFit/>
          </a:bodyPr>
          <a:lstStyle/>
          <a:p>
            <a:pPr algn="r"/>
            <a:r>
              <a:rPr lang="zh-TW" altLang="en-US" sz="1400" dirty="0">
                <a:latin typeface="標楷體" panose="03000509000000000000" pitchFamily="65" charset="-120"/>
                <a:ea typeface="標楷體" panose="03000509000000000000" pitchFamily="65" charset="-120"/>
                <a:cs typeface="Arial Unicode MS"/>
              </a:rPr>
              <a:t>單位：</a:t>
            </a:r>
            <a:r>
              <a:rPr lang="en-US" altLang="zh-TW" sz="1400" dirty="0" smtClean="0">
                <a:latin typeface="標楷體" panose="03000509000000000000" pitchFamily="65" charset="-120"/>
                <a:ea typeface="標楷體" panose="03000509000000000000" pitchFamily="65" charset="-120"/>
                <a:cs typeface="Arial Unicode MS"/>
              </a:rPr>
              <a:t>%</a:t>
            </a:r>
            <a:r>
              <a:rPr lang="zh-TW" altLang="en-US" sz="1400" b="1" dirty="0" smtClean="0">
                <a:latin typeface="標楷體" panose="03000509000000000000" pitchFamily="65" charset="-120"/>
                <a:ea typeface="標楷體" panose="03000509000000000000" pitchFamily="65" charset="-120"/>
                <a:cs typeface="Arial Unicode MS"/>
              </a:rPr>
              <a:t> </a:t>
            </a:r>
            <a:endParaRPr lang="zh-TW" altLang="en-US" sz="1400" b="1" dirty="0">
              <a:latin typeface="標楷體" panose="03000509000000000000" pitchFamily="65" charset="-120"/>
              <a:ea typeface="標楷體" panose="03000509000000000000" pitchFamily="65" charset="-120"/>
            </a:endParaRPr>
          </a:p>
        </p:txBody>
      </p:sp>
      <p:sp>
        <p:nvSpPr>
          <p:cNvPr id="9" name="AutoShape 2"/>
          <p:cNvSpPr>
            <a:spLocks noChangeArrowheads="1"/>
          </p:cNvSpPr>
          <p:nvPr/>
        </p:nvSpPr>
        <p:spPr bwMode="auto">
          <a:xfrm>
            <a:off x="204439" y="845195"/>
            <a:ext cx="8760049" cy="1961940"/>
          </a:xfrm>
          <a:prstGeom prst="roundRect">
            <a:avLst>
              <a:gd name="adj" fmla="val 6968"/>
            </a:avLst>
          </a:prstGeom>
          <a:noFill/>
          <a:ln>
            <a:noFill/>
            <a:headEnd/>
            <a:tailEnd/>
          </a:ln>
          <a:extLst/>
        </p:spPr>
        <p:style>
          <a:lnRef idx="2">
            <a:schemeClr val="accent4"/>
          </a:lnRef>
          <a:fillRef idx="1">
            <a:schemeClr val="lt1"/>
          </a:fillRef>
          <a:effectRef idx="0">
            <a:schemeClr val="accent4"/>
          </a:effectRef>
          <a:fontRef idx="minor">
            <a:schemeClr val="dk1"/>
          </a:fontRef>
        </p:style>
        <p:txBody>
          <a:bodyPr lIns="36000" tIns="36000" rIns="36000" bIns="36000" anchor="t" anchorCtr="0"/>
          <a:lstStyle/>
          <a:p>
            <a:pPr marL="430213" lvl="2" indent="-360000" algn="just">
              <a:lnSpc>
                <a:spcPts val="3000"/>
              </a:lnSpc>
              <a:spcBef>
                <a:spcPts val="600"/>
              </a:spcBef>
              <a:spcAft>
                <a:spcPts val="600"/>
              </a:spcAft>
              <a:buClr>
                <a:srgbClr val="002060"/>
              </a:buClr>
              <a:buSzPct val="100000"/>
              <a:buFont typeface="Wingdings" panose="05000000000000000000" pitchFamily="2" charset="2"/>
              <a:buChar char="l"/>
            </a:pP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今 </a:t>
            </a:r>
            <a:r>
              <a:rPr lang="en-US" altLang="zh-TW"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(2015) </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年</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全球經濟成長不如</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預期，</a:t>
            </a:r>
            <a:r>
              <a:rPr lang="en-US" altLang="zh-TW"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IMF</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表示今年為</a:t>
            </a:r>
            <a:r>
              <a:rPr lang="en-US" altLang="zh-TW"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2009</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年金融危機</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以來，世界經濟成長</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最疲弱的</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一年</a:t>
            </a:r>
            <a:endParaRPr lang="en-US" altLang="zh-TW"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a:p>
            <a:pPr marL="430213" lvl="2" indent="-360000" algn="just">
              <a:lnSpc>
                <a:spcPts val="3000"/>
              </a:lnSpc>
              <a:spcAft>
                <a:spcPts val="600"/>
              </a:spcAft>
              <a:buClr>
                <a:srgbClr val="002060"/>
              </a:buClr>
              <a:buSzPct val="100000"/>
              <a:buFont typeface="Wingdings" panose="05000000000000000000" pitchFamily="2" charset="2"/>
              <a:buChar char="l"/>
            </a:pPr>
            <a:r>
              <a:rPr lang="en-US" altLang="zh-TW"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IMF</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a:t>
            </a:r>
            <a:r>
              <a:rPr lang="en-US" altLang="zh-TW"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GI</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等國際經濟</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機構今年以來數</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度調降</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全球經濟成長預測，主因美國經濟表現不如預估樂觀，中國大陸經濟成長率亦持續下滑</a:t>
            </a:r>
            <a:endParaRPr lang="en-US" altLang="zh-TW" sz="2200" kern="100" dirty="0" smtClean="0">
              <a:solidFill>
                <a:schemeClr val="accent3"/>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p:txBody>
      </p:sp>
      <p:sp>
        <p:nvSpPr>
          <p:cNvPr id="17" name="文字方塊 9"/>
          <p:cNvSpPr txBox="1">
            <a:spLocks noChangeArrowheads="1"/>
          </p:cNvSpPr>
          <p:nvPr/>
        </p:nvSpPr>
        <p:spPr bwMode="auto">
          <a:xfrm>
            <a:off x="2417692" y="2607080"/>
            <a:ext cx="4630066"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hangingPunct="1">
              <a:lnSpc>
                <a:spcPct val="100000"/>
              </a:lnSpc>
              <a:spcBef>
                <a:spcPct val="0"/>
              </a:spcBef>
              <a:spcAft>
                <a:spcPct val="0"/>
              </a:spcAft>
              <a:buFontTx/>
              <a:buNone/>
            </a:pPr>
            <a:r>
              <a:rPr kumimoji="0" lang="zh-TW" altLang="en-US" sz="2000" b="1" dirty="0" smtClean="0">
                <a:solidFill>
                  <a:srgbClr val="000000"/>
                </a:solidFill>
                <a:latin typeface="標楷體" panose="03000509000000000000" pitchFamily="65" charset="-120"/>
                <a:ea typeface="標楷體" panose="03000509000000000000" pitchFamily="65" charset="-120"/>
              </a:rPr>
              <a:t>全球</a:t>
            </a:r>
            <a:r>
              <a:rPr lang="zh-TW" altLang="en-US" sz="2000" b="1" dirty="0" smtClean="0">
                <a:solidFill>
                  <a:srgbClr val="000000"/>
                </a:solidFill>
                <a:latin typeface="標楷體" panose="03000509000000000000" pitchFamily="65" charset="-120"/>
                <a:ea typeface="標楷體" panose="03000509000000000000" pitchFamily="65" charset="-120"/>
              </a:rPr>
              <a:t>及主要國家</a:t>
            </a:r>
            <a:r>
              <a:rPr kumimoji="0" lang="zh-TW" altLang="en-US" sz="2000" b="1" dirty="0" smtClean="0">
                <a:solidFill>
                  <a:srgbClr val="000000"/>
                </a:solidFill>
                <a:latin typeface="標楷體" panose="03000509000000000000" pitchFamily="65" charset="-120"/>
                <a:ea typeface="標楷體" panose="03000509000000000000" pitchFamily="65" charset="-120"/>
              </a:rPr>
              <a:t>經濟成長率</a:t>
            </a:r>
            <a:endParaRPr kumimoji="0" lang="zh-TW" altLang="en-US" sz="2000" b="1" dirty="0">
              <a:solidFill>
                <a:srgbClr val="000000"/>
              </a:solidFill>
              <a:latin typeface="標楷體" panose="03000509000000000000" pitchFamily="65" charset="-120"/>
              <a:ea typeface="標楷體" panose="03000509000000000000" pitchFamily="65" charset="-120"/>
            </a:endParaRPr>
          </a:p>
        </p:txBody>
      </p:sp>
      <p:sp>
        <p:nvSpPr>
          <p:cNvPr id="10" name="標題 1"/>
          <p:cNvSpPr txBox="1">
            <a:spLocks/>
          </p:cNvSpPr>
          <p:nvPr/>
        </p:nvSpPr>
        <p:spPr>
          <a:xfrm>
            <a:off x="107504" y="116632"/>
            <a:ext cx="8856984" cy="794736"/>
          </a:xfrm>
          <a:prstGeom prst="rect">
            <a:avLst/>
          </a:prstGeom>
        </p:spPr>
        <p:txBody>
          <a:bodyPr>
            <a:noAutofit/>
          </a:bodyPr>
          <a:lstStyle>
            <a:lvl1pPr algn="l" rtl="0" eaLnBrk="1" latinLnBrk="0" hangingPunct="1">
              <a:spcBef>
                <a:spcPct val="0"/>
              </a:spcBef>
              <a:buNone/>
              <a:defRPr kumimoji="0" sz="3200" kern="1200">
                <a:solidFill>
                  <a:schemeClr val="tx2"/>
                </a:solidFill>
                <a:latin typeface="+mj-lt"/>
                <a:ea typeface="+mj-ea"/>
                <a:cs typeface="+mj-cs"/>
              </a:defRPr>
            </a:lvl1pPr>
          </a:lstStyle>
          <a:p>
            <a:pPr marL="720725" indent="-720725" algn="ctr"/>
            <a:r>
              <a:rPr kumimoji="1" lang="zh-TW" altLang="en-US"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pitchFamily="34" charset="0"/>
              </a:rPr>
              <a:t>一、全球經濟成長趨緩</a:t>
            </a:r>
            <a:endPar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pitchFamily="34" charset="0"/>
            </a:endParaRPr>
          </a:p>
        </p:txBody>
      </p:sp>
      <p:sp>
        <p:nvSpPr>
          <p:cNvPr id="13" name="文字方塊 4"/>
          <p:cNvSpPr txBox="1">
            <a:spLocks noChangeArrowheads="1"/>
          </p:cNvSpPr>
          <p:nvPr/>
        </p:nvSpPr>
        <p:spPr bwMode="auto">
          <a:xfrm>
            <a:off x="353299" y="5903553"/>
            <a:ext cx="8229984" cy="697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a:spcBef>
                <a:spcPts val="200"/>
              </a:spcBef>
            </a:pPr>
            <a:r>
              <a:rPr lang="zh-TW"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內數字除</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IMF</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預測臺灣係去年</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月資料外，其餘皆為今年</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月預測值（</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月公布之</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update</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資料不包含臺灣</a:t>
            </a:r>
            <a:r>
              <a:rPr lang="zh-TW" altLang="en-US"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eaLnBrk="1">
              <a:spcBef>
                <a:spcPts val="200"/>
              </a:spcBef>
            </a:pPr>
            <a:r>
              <a:rPr lang="zh-TW"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資料</a:t>
            </a:r>
            <a:r>
              <a:rPr lang="zh-TW"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來源</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a:t>
            </a:r>
            <a:r>
              <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IMF, World Economic </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Outlook Update, July 9, 2015</a:t>
            </a:r>
            <a:r>
              <a:rPr lang="zh-TW" altLang="en-US" sz="1200" dirty="0" smtClean="0">
                <a:solidFill>
                  <a:srgbClr val="000000"/>
                </a:solidFill>
                <a:latin typeface="標楷體"/>
                <a:ea typeface="標楷體"/>
                <a:cs typeface="Times New Roman" panose="02020603050405020304" pitchFamily="18" charset="0"/>
              </a:rPr>
              <a:t>；</a:t>
            </a:r>
            <a:r>
              <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IMF, World Economic </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Outlook, April 14, 2015</a:t>
            </a:r>
            <a:r>
              <a:rPr lang="zh-TW" altLang="en-US"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（臺灣）</a:t>
            </a:r>
            <a:endPar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eaLnBrk="1">
              <a:spcBef>
                <a:spcPts val="200"/>
              </a:spcBef>
            </a:pP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2</a:t>
            </a:r>
            <a:r>
              <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IHS Global Insight Inc., World Overview, </a:t>
            </a:r>
            <a:r>
              <a:rPr lang="en-US" altLang="zh-TW" sz="12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Aug. </a:t>
            </a:r>
            <a:r>
              <a:rPr lang="en-US" altLang="zh-TW" sz="12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15, 2015 </a:t>
            </a:r>
          </a:p>
        </p:txBody>
      </p:sp>
      <p:graphicFrame>
        <p:nvGraphicFramePr>
          <p:cNvPr id="8" name="表格 7"/>
          <p:cNvGraphicFramePr>
            <a:graphicFrameLocks noGrp="1"/>
          </p:cNvGraphicFramePr>
          <p:nvPr>
            <p:extLst>
              <p:ext uri="{D42A27DB-BD31-4B8C-83A1-F6EECF244321}">
                <p14:modId xmlns:p14="http://schemas.microsoft.com/office/powerpoint/2010/main" xmlns="" val="2203968948"/>
              </p:ext>
            </p:extLst>
          </p:nvPr>
        </p:nvGraphicFramePr>
        <p:xfrm>
          <a:off x="358486" y="3071470"/>
          <a:ext cx="8451953" cy="2813924"/>
        </p:xfrm>
        <a:graphic>
          <a:graphicData uri="http://schemas.openxmlformats.org/drawingml/2006/table">
            <a:tbl>
              <a:tblPr firstRow="1">
                <a:tableStyleId>{9D7B26C5-4107-4FEC-AEDC-1716B250A1EF}</a:tableStyleId>
              </a:tblPr>
              <a:tblGrid>
                <a:gridCol w="1310677"/>
                <a:gridCol w="792088"/>
                <a:gridCol w="1008112"/>
                <a:gridCol w="720080"/>
                <a:gridCol w="1008112"/>
                <a:gridCol w="903221"/>
                <a:gridCol w="903221"/>
                <a:gridCol w="903221"/>
                <a:gridCol w="903221"/>
              </a:tblGrid>
              <a:tr h="354141">
                <a:tc rowSpan="3">
                  <a:txBody>
                    <a:bodyPr/>
                    <a:lstStyle/>
                    <a:p>
                      <a:pPr fontAlgn="base">
                        <a:lnSpc>
                          <a:spcPts val="2300"/>
                        </a:lnSpc>
                        <a:spcBef>
                          <a:spcPts val="0"/>
                        </a:spcBef>
                        <a:spcAft>
                          <a:spcPts val="0"/>
                        </a:spcAft>
                      </a:pPr>
                      <a:r>
                        <a:rPr kumimoji="1" lang="zh-TW" sz="160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地區別</a:t>
                      </a:r>
                      <a:endParaRPr kumimoji="1" lang="zh-TW" sz="1600" b="1"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0170" marR="90170" marT="46990" marB="4699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0" marR="0" indent="0" algn="ctr" defTabSz="914400" rtl="0" eaLnBrk="1" fontAlgn="base" latinLnBrk="0" hangingPunct="1">
                        <a:lnSpc>
                          <a:spcPts val="2300"/>
                        </a:lnSpc>
                        <a:spcBef>
                          <a:spcPts val="0"/>
                        </a:spcBef>
                        <a:spcAft>
                          <a:spcPts val="0"/>
                        </a:spcAft>
                        <a:buClrTx/>
                        <a:buSzTx/>
                        <a:buFontTx/>
                        <a:buNone/>
                        <a:tabLst/>
                        <a:defRPr/>
                      </a:pPr>
                      <a:r>
                        <a:rPr kumimoji="1" lang="en-US" altLang="zh-TW" sz="160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IMF</a:t>
                      </a:r>
                      <a:endParaRPr kumimoji="1" lang="zh-TW" sz="1600" b="1"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tcPr>
                </a:tc>
                <a:tc hMerge="1">
                  <a:txBody>
                    <a:bodyPr/>
                    <a:lstStyle/>
                    <a:p>
                      <a:endParaRPr lang="zh-TW" altLang="en-US"/>
                    </a:p>
                  </a:txBody>
                  <a:tcPr/>
                </a:tc>
                <a:tc gridSpan="6">
                  <a:txBody>
                    <a:bodyPr/>
                    <a:lstStyle/>
                    <a:p>
                      <a:pPr marL="0" marR="0" indent="0" algn="ctr" defTabSz="914400" rtl="0" eaLnBrk="1" fontAlgn="base" latinLnBrk="0" hangingPunct="1">
                        <a:lnSpc>
                          <a:spcPts val="2300"/>
                        </a:lnSpc>
                        <a:spcBef>
                          <a:spcPts val="0"/>
                        </a:spcBef>
                        <a:spcAft>
                          <a:spcPts val="0"/>
                        </a:spcAft>
                        <a:buClrTx/>
                        <a:buSzTx/>
                        <a:buFontTx/>
                        <a:buNone/>
                        <a:tabLst/>
                        <a:defRPr/>
                      </a:pPr>
                      <a:r>
                        <a:rPr kumimoji="1" lang="en-US" altLang="zh-TW" sz="1600" b="1"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Global Insight</a:t>
                      </a:r>
                      <a:endParaRPr kumimoji="1" lang="zh-TW" sz="1600" b="1"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zh-TW"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indent="0" algn="ctr" defTabSz="914400" rtl="0" eaLnBrk="1" fontAlgn="base" latinLnBrk="0" hangingPunct="1">
                        <a:lnSpc>
                          <a:spcPts val="2300"/>
                        </a:lnSpc>
                        <a:spcBef>
                          <a:spcPts val="0"/>
                        </a:spcBef>
                        <a:spcAft>
                          <a:spcPts val="0"/>
                        </a:spcAft>
                        <a:buClrTx/>
                        <a:buSzTx/>
                        <a:buFontTx/>
                        <a:buNone/>
                        <a:tabLst/>
                        <a:defRPr/>
                      </a:pPr>
                      <a:endParaRPr kumimoji="1" lang="zh-TW" sz="1600" b="1"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07034">
                <a:tc vMerge="1">
                  <a:txBody>
                    <a:bodyPr/>
                    <a:lstStyle/>
                    <a:p>
                      <a:endParaRPr lang="zh-TW" altLang="en-US"/>
                    </a:p>
                  </a:txBody>
                  <a:tcPr/>
                </a:tc>
                <a:tc rowSpan="2">
                  <a:txBody>
                    <a:bodyPr/>
                    <a:lstStyle/>
                    <a:p>
                      <a:pPr marL="0" algn="ctr" defTabSz="914400" rtl="0" eaLnBrk="1" fontAlgn="base" latinLnBrk="0" hangingPunct="1">
                        <a:lnSpc>
                          <a:spcPts val="2300"/>
                        </a:lnSpc>
                        <a:spcBef>
                          <a:spcPts val="0"/>
                        </a:spcBef>
                        <a:spcAft>
                          <a:spcPts val="0"/>
                        </a:spcAft>
                      </a:pPr>
                      <a:r>
                        <a:rPr kumimoji="1" lang="en-US" sz="180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2014</a:t>
                      </a:r>
                      <a:endParaRPr kumimoji="1" lang="zh-TW" sz="1800" b="1"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2015</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a:lstStyle/>
                    <a:p>
                      <a:pPr marL="0" algn="ctr" defTabSz="914400" rtl="0" eaLnBrk="1" fontAlgn="base" latinLnBrk="0" hangingPunct="1">
                        <a:lnSpc>
                          <a:spcPts val="2300"/>
                        </a:lnSpc>
                        <a:spcBef>
                          <a:spcPts val="0"/>
                        </a:spcBef>
                        <a:spcAft>
                          <a:spcPts val="0"/>
                        </a:spcAft>
                      </a:pPr>
                      <a:r>
                        <a:rPr kumimoji="1" lang="en-US" sz="180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2014</a:t>
                      </a:r>
                      <a:endParaRPr kumimoji="1" lang="zh-TW" sz="1800" b="1"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2015</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4">
                  <a:txBody>
                    <a:bodyPr/>
                    <a:lstStyle/>
                    <a:p>
                      <a:pPr marL="0" algn="ctr" defTabSz="914400" rtl="0" eaLnBrk="1" fontAlgn="base" latinLnBrk="0" hangingPunct="1">
                        <a:lnSpc>
                          <a:spcPts val="2300"/>
                        </a:lnSpc>
                        <a:spcBef>
                          <a:spcPts val="0"/>
                        </a:spcBef>
                        <a:spcAft>
                          <a:spcPts val="0"/>
                        </a:spcAft>
                      </a:pP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algn="ctr" defTabSz="914400" rtl="0" eaLnBrk="1" fontAlgn="base" latinLnBrk="0" hangingPunct="1">
                        <a:lnSpc>
                          <a:spcPts val="2300"/>
                        </a:lnSpc>
                        <a:spcBef>
                          <a:spcPts val="0"/>
                        </a:spcBef>
                        <a:spcAft>
                          <a:spcPts val="0"/>
                        </a:spcAft>
                      </a:pP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algn="ctr" defTabSz="914400" rtl="0" eaLnBrk="1" fontAlgn="base" latinLnBrk="0" hangingPunct="1">
                        <a:lnSpc>
                          <a:spcPts val="2300"/>
                        </a:lnSpc>
                        <a:spcBef>
                          <a:spcPts val="0"/>
                        </a:spcBef>
                        <a:spcAft>
                          <a:spcPts val="0"/>
                        </a:spcAft>
                      </a:pP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algn="ctr" defTabSz="914400" rtl="0" eaLnBrk="1" fontAlgn="base" latinLnBrk="0" hangingPunct="1">
                        <a:lnSpc>
                          <a:spcPts val="2300"/>
                        </a:lnSpc>
                        <a:spcBef>
                          <a:spcPts val="0"/>
                        </a:spcBef>
                        <a:spcAft>
                          <a:spcPts val="0"/>
                        </a:spcAft>
                      </a:pP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548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Q1</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Q2</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Q3</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fontAlgn="base" latinLnBrk="0" hangingPunct="1">
                        <a:lnSpc>
                          <a:spcPts val="2300"/>
                        </a:lnSpc>
                        <a:spcBef>
                          <a:spcPts val="0"/>
                        </a:spcBef>
                        <a:spcAft>
                          <a:spcPts val="0"/>
                        </a:spcAft>
                      </a:pPr>
                      <a:r>
                        <a:rPr kumimoji="1" lang="en-US" altLang="zh-TW" sz="1800" b="0" kern="1200" baseline="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Q4</a:t>
                      </a:r>
                      <a:endParaRPr kumimoji="1" lang="zh-TW" sz="1800" b="0" kern="1200" baseline="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15125">
                <a:tc>
                  <a:txBody>
                    <a:bodyPr/>
                    <a:lstStyle/>
                    <a:p>
                      <a:pPr marL="6350" indent="-60325" fontAlgn="base">
                        <a:lnSpc>
                          <a:spcPct val="100000"/>
                        </a:lnSpc>
                        <a:spcBef>
                          <a:spcPts val="0"/>
                        </a:spcBef>
                        <a:spcAft>
                          <a:spcPts val="0"/>
                        </a:spcAft>
                      </a:pPr>
                      <a:r>
                        <a:rPr kumimoji="1" lang="zh-TW" sz="180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全球</a:t>
                      </a:r>
                      <a:endParaRPr kumimoji="1" lang="zh-TW" sz="1800" b="1"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36000" marT="3600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sz="1800" b="0" i="0" u="none" strike="noStrike" kern="1200" cap="none" normalizeH="0" baseline="0" dirty="0" smtClean="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1" i="0" u="none" strike="noStrike" kern="1200" cap="none" normalizeH="0" baseline="0" dirty="0" smtClean="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3.3 (3.5)</a:t>
                      </a:r>
                      <a:endParaRPr kumimoji="0" lang="zh-TW" sz="1800" b="1" i="0" u="none" strike="noStrike" kern="1200" cap="none" normalizeH="0" baseline="0" dirty="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2.8</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1" i="0" u="none" strike="noStrike" kern="1200" cap="none" normalizeH="0" baseline="0" dirty="0" smtClean="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2.5 (3.0)</a:t>
                      </a:r>
                      <a:endParaRPr kumimoji="0" lang="zh-TW" sz="1800" b="1" i="0" u="none" strike="noStrike" kern="1200" cap="none" normalizeH="0" baseline="0" dirty="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r" rtl="0" fontAlgn="ctr"/>
                      <a:r>
                        <a:rPr lang="en-US" altLang="zh-TW" sz="1800" b="0" i="0" u="none" strike="noStrike" dirty="0">
                          <a:solidFill>
                            <a:srgbClr val="FF0000"/>
                          </a:solidFill>
                          <a:effectLst/>
                          <a:latin typeface="Times New Roman" panose="02020603050405020304" pitchFamily="18" charset="0"/>
                          <a:ea typeface="新細明體" panose="02020500000000000000" pitchFamily="18" charset="-120"/>
                        </a:rPr>
                        <a:t>2.7</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r" rtl="0" fontAlgn="ctr"/>
                      <a:r>
                        <a:rPr lang="en-US" altLang="zh-TW" sz="1800" b="0" i="0" u="none" strike="noStrike">
                          <a:solidFill>
                            <a:srgbClr val="FF0000"/>
                          </a:solidFill>
                          <a:effectLst/>
                          <a:latin typeface="Times New Roman" panose="02020603050405020304" pitchFamily="18" charset="0"/>
                          <a:ea typeface="新細明體" panose="02020500000000000000" pitchFamily="18" charset="-120"/>
                        </a:rPr>
                        <a:t>2.5</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r" rtl="0" fontAlgn="ctr"/>
                      <a:r>
                        <a:rPr lang="en-US" altLang="zh-TW" sz="1800" b="0" i="0" u="none" strike="noStrike">
                          <a:solidFill>
                            <a:srgbClr val="FF0000"/>
                          </a:solidFill>
                          <a:effectLst/>
                          <a:latin typeface="Times New Roman" panose="02020603050405020304" pitchFamily="18" charset="0"/>
                          <a:ea typeface="新細明體" panose="02020500000000000000" pitchFamily="18" charset="-120"/>
                        </a:rPr>
                        <a:t>2.5</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r" rtl="0" fontAlgn="ctr"/>
                      <a:r>
                        <a:rPr lang="en-US" altLang="zh-TW" sz="1800" b="0" i="0" u="none" strike="noStrike">
                          <a:solidFill>
                            <a:srgbClr val="FF0000"/>
                          </a:solidFill>
                          <a:effectLst/>
                          <a:latin typeface="Times New Roman" panose="02020603050405020304" pitchFamily="18" charset="0"/>
                          <a:ea typeface="新細明體" panose="02020500000000000000" pitchFamily="18" charset="-120"/>
                        </a:rPr>
                        <a:t>2.5</a:t>
                      </a: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r>
              <a:tr h="319178">
                <a:tc>
                  <a:txBody>
                    <a:bodyPr/>
                    <a:lstStyle/>
                    <a:p>
                      <a:pPr indent="76200" fontAlgn="base">
                        <a:lnSpc>
                          <a:spcPct val="100000"/>
                        </a:lnSpc>
                        <a:spcBef>
                          <a:spcPts val="0"/>
                        </a:spcBef>
                        <a:spcAft>
                          <a:spcPts val="0"/>
                        </a:spcAft>
                      </a:pPr>
                      <a:r>
                        <a:rPr lang="zh-TW" altLang="en-US"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臺灣</a:t>
                      </a:r>
                      <a:endParaRPr lang="en-US" altLang="zh-TW"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T="36000" marB="0" anchor="ctr">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3.7</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3.8 (3.8)</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3.8</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1"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2.4 (3.6)</a:t>
                      </a:r>
                      <a:endParaRPr kumimoji="0" lang="zh-TW" sz="1800" b="1"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smtClean="0">
                          <a:solidFill>
                            <a:srgbClr val="000000"/>
                          </a:solidFill>
                          <a:effectLst/>
                          <a:latin typeface="Times New Roman" panose="02020603050405020304" pitchFamily="18" charset="0"/>
                          <a:ea typeface="新細明體" panose="02020500000000000000" pitchFamily="18" charset="-120"/>
                        </a:rPr>
                        <a:t>3.4</a:t>
                      </a:r>
                      <a:endParaRPr lang="en-US" altLang="zh-TW" sz="18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smtClean="0">
                          <a:solidFill>
                            <a:srgbClr val="000000"/>
                          </a:solidFill>
                          <a:effectLst/>
                          <a:latin typeface="Times New Roman" panose="02020603050405020304" pitchFamily="18" charset="0"/>
                          <a:ea typeface="新細明體" panose="02020500000000000000" pitchFamily="18" charset="-120"/>
                        </a:rPr>
                        <a:t>0.6</a:t>
                      </a:r>
                      <a:endParaRPr lang="en-US" altLang="zh-TW" sz="18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smtClean="0">
                          <a:solidFill>
                            <a:srgbClr val="000000"/>
                          </a:solidFill>
                          <a:effectLst/>
                          <a:latin typeface="Times New Roman" panose="02020603050405020304" pitchFamily="18" charset="0"/>
                          <a:ea typeface="新細明體" panose="02020500000000000000" pitchFamily="18" charset="-120"/>
                        </a:rPr>
                        <a:t>2.4</a:t>
                      </a:r>
                      <a:endParaRPr lang="en-US" altLang="zh-TW" sz="18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smtClean="0">
                          <a:solidFill>
                            <a:srgbClr val="000000"/>
                          </a:solidFill>
                          <a:effectLst/>
                          <a:latin typeface="Times New Roman" panose="02020603050405020304" pitchFamily="18" charset="0"/>
                          <a:ea typeface="新細明體" panose="02020500000000000000" pitchFamily="18" charset="-120"/>
                        </a:rPr>
                        <a:t>3.0</a:t>
                      </a:r>
                      <a:endParaRPr lang="en-US" altLang="zh-TW" sz="18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r>
              <a:tr h="284671">
                <a:tc>
                  <a:txBody>
                    <a:bodyPr/>
                    <a:lstStyle/>
                    <a:p>
                      <a:pPr indent="76200" fontAlgn="base">
                        <a:lnSpc>
                          <a:spcPct val="100000"/>
                        </a:lnSpc>
                        <a:spcBef>
                          <a:spcPts val="0"/>
                        </a:spcBef>
                        <a:spcAft>
                          <a:spcPts val="0"/>
                        </a:spcAft>
                      </a:pPr>
                      <a:r>
                        <a:rPr lang="zh-TW" altLang="en-US"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美國</a:t>
                      </a:r>
                      <a:endParaRPr lang="en-US" altLang="zh-TW"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T="36000" marB="0" anchor="ctr">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1"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2.5 (3.6)</a:t>
                      </a:r>
                      <a:endParaRPr kumimoji="0" lang="zh-TW" sz="1800" b="1"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1"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2.2</a:t>
                      </a:r>
                      <a:r>
                        <a:rPr kumimoji="0" lang="zh-TW" altLang="en-US" sz="1800" b="1"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1800" b="1"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(3.1)</a:t>
                      </a:r>
                      <a:endParaRPr kumimoji="0" lang="zh-TW" sz="1800" b="1"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2.9</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2.3</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1.8</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2.0</a:t>
                      </a: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r>
              <a:tr h="302155">
                <a:tc>
                  <a:txBody>
                    <a:bodyPr/>
                    <a:lstStyle/>
                    <a:p>
                      <a:pPr marL="87313" indent="-11113" fontAlgn="base">
                        <a:lnSpc>
                          <a:spcPct val="100000"/>
                        </a:lnSpc>
                        <a:spcBef>
                          <a:spcPts val="0"/>
                        </a:spcBef>
                        <a:spcAft>
                          <a:spcPts val="0"/>
                        </a:spcAft>
                      </a:pPr>
                      <a:r>
                        <a:rPr lang="zh-TW" altLang="en-US"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歐元區</a:t>
                      </a:r>
                      <a:endParaRPr lang="zh-TW" sz="1800" kern="100" baseline="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T="36000" marB="0" anchor="ctr">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0.8</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1.5 (1.2)</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0.9</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1.5 (1.4)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a:solidFill>
                            <a:srgbClr val="000000"/>
                          </a:solidFill>
                          <a:effectLst/>
                          <a:latin typeface="Times New Roman" panose="02020603050405020304" pitchFamily="18" charset="0"/>
                          <a:ea typeface="新細明體" panose="02020500000000000000" pitchFamily="18" charset="-120"/>
                        </a:rPr>
                        <a:t>1.2</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1.5</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1.6</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1.6</a:t>
                      </a: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r>
              <a:tr h="276507">
                <a:tc>
                  <a:txBody>
                    <a:bodyPr/>
                    <a:lstStyle/>
                    <a:p>
                      <a:pPr marL="87313" indent="-11113" fontAlgn="base">
                        <a:lnSpc>
                          <a:spcPct val="100000"/>
                        </a:lnSpc>
                        <a:spcBef>
                          <a:spcPts val="0"/>
                        </a:spcBef>
                        <a:spcAft>
                          <a:spcPts val="0"/>
                        </a:spcAft>
                      </a:pPr>
                      <a:r>
                        <a:rPr lang="zh-TW" altLang="en-US"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日本</a:t>
                      </a:r>
                      <a:endParaRPr lang="zh-TW" sz="1800" kern="100" baseline="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T="36000" marB="0" anchor="ctr">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-0.1</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0.8</a:t>
                      </a:r>
                      <a:r>
                        <a:rPr kumimoji="0" lang="zh-TW" altLang="en-US"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(0.6)</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-0.1</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0.6</a:t>
                      </a:r>
                      <a:r>
                        <a:rPr kumimoji="0" lang="zh-TW" altLang="en-US"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(1.0)</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a:solidFill>
                            <a:srgbClr val="000000"/>
                          </a:solidFill>
                          <a:effectLst/>
                          <a:latin typeface="Times New Roman" panose="02020603050405020304" pitchFamily="18" charset="0"/>
                          <a:ea typeface="新細明體" panose="02020500000000000000" pitchFamily="18" charset="-120"/>
                        </a:rPr>
                        <a:t>-1.0</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a:solidFill>
                            <a:srgbClr val="000000"/>
                          </a:solidFill>
                          <a:effectLst/>
                          <a:latin typeface="Times New Roman" panose="02020603050405020304" pitchFamily="18" charset="0"/>
                          <a:ea typeface="新細明體" panose="02020500000000000000" pitchFamily="18" charset="-120"/>
                        </a:rPr>
                        <a:t>0.3</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1.4</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1.5</a:t>
                      </a: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r>
              <a:tr h="293991">
                <a:tc>
                  <a:txBody>
                    <a:bodyPr/>
                    <a:lstStyle/>
                    <a:p>
                      <a:pPr marL="87313" indent="-11113" fontAlgn="base">
                        <a:lnSpc>
                          <a:spcPct val="100000"/>
                        </a:lnSpc>
                        <a:spcBef>
                          <a:spcPts val="0"/>
                        </a:spcBef>
                        <a:spcAft>
                          <a:spcPts val="0"/>
                        </a:spcAft>
                      </a:pPr>
                      <a:r>
                        <a:rPr lang="zh-TW" altLang="en-US" sz="1800" kern="100" baseline="0" dirty="0" smtClean="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中國大陸</a:t>
                      </a:r>
                      <a:endParaRPr lang="zh-TW" sz="1800" kern="100" baseline="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T="3600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7.4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6.8</a:t>
                      </a:r>
                      <a:r>
                        <a:rPr kumimoji="0" lang="zh-TW" altLang="en-US"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(6.8)</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7.4</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pP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6.5</a:t>
                      </a:r>
                      <a:r>
                        <a:rPr kumimoji="0" lang="zh-TW" altLang="en-US"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 </a:t>
                      </a:r>
                      <a:r>
                        <a:rPr kumimoji="0" lang="en-US" altLang="zh-TW" sz="1800" b="0" i="0" u="none" strike="noStrike" kern="1200" cap="none" normalizeH="0" baseline="0" dirty="0" smtClean="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(6.5)</a:t>
                      </a:r>
                      <a:endParaRPr kumimoji="0" lang="zh-TW" sz="1800" b="0" i="0" u="none" strike="noStrike" kern="1200" cap="none" normalizeH="0" baseline="0" dirty="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7.0</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7.0</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6.2</a:t>
                      </a:r>
                    </a:p>
                  </a:txBody>
                  <a:tcPr marL="9525" marR="2880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r" rtl="0" fontAlgn="ctr"/>
                      <a:r>
                        <a:rPr lang="en-US" altLang="zh-TW" sz="1800" b="0" i="0" u="none" strike="noStrike" dirty="0">
                          <a:solidFill>
                            <a:srgbClr val="000000"/>
                          </a:solidFill>
                          <a:effectLst/>
                          <a:latin typeface="Times New Roman" panose="02020603050405020304" pitchFamily="18" charset="0"/>
                          <a:ea typeface="新細明體" panose="02020500000000000000" pitchFamily="18" charset="-120"/>
                        </a:rPr>
                        <a:t>6.2</a:t>
                      </a:r>
                    </a:p>
                  </a:txBody>
                  <a:tcPr marL="9525" marR="288000" marT="9525"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xmlns="" val="30503569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a:xfrm>
            <a:off x="107504" y="116632"/>
            <a:ext cx="8856984" cy="794736"/>
          </a:xfrm>
          <a:prstGeom prst="rect">
            <a:avLst/>
          </a:prstGeom>
        </p:spPr>
        <p:txBody>
          <a:bodyPr>
            <a:noAutofit/>
          </a:bodyPr>
          <a:lstStyle>
            <a:lvl1pPr algn="l" rtl="0" eaLnBrk="1" latinLnBrk="0" hangingPunct="1">
              <a:spcBef>
                <a:spcPct val="0"/>
              </a:spcBef>
              <a:buNone/>
              <a:defRPr kumimoji="0" sz="3200" kern="1200">
                <a:solidFill>
                  <a:schemeClr val="tx2"/>
                </a:solidFill>
                <a:latin typeface="+mj-lt"/>
                <a:ea typeface="+mj-ea"/>
                <a:cs typeface="+mj-cs"/>
              </a:defRPr>
            </a:lvl1pPr>
          </a:lstStyle>
          <a:p>
            <a:pPr marL="720725" indent="-720725" algn="ctr"/>
            <a:r>
              <a:rPr kumimoji="1" lang="zh-TW" altLang="en-US"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pitchFamily="34" charset="0"/>
              </a:rPr>
              <a:t>二、全球貿易動能減退</a:t>
            </a:r>
            <a:endPar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pitchFamily="34" charset="0"/>
            </a:endParaRPr>
          </a:p>
        </p:txBody>
      </p:sp>
      <p:sp>
        <p:nvSpPr>
          <p:cNvPr id="3" name="Rectangle 4"/>
          <p:cNvSpPr txBox="1">
            <a:spLocks noChangeArrowheads="1"/>
          </p:cNvSpPr>
          <p:nvPr/>
        </p:nvSpPr>
        <p:spPr bwMode="auto">
          <a:xfrm>
            <a:off x="340241" y="931997"/>
            <a:ext cx="8378457" cy="1716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rtlCol="0" anchor="t" anchorCtr="0" compatLnSpc="1">
            <a:prstTxWarp prst="textNoShape">
              <a:avLst/>
            </a:prstTxWarp>
            <a:noAutofit/>
          </a:bodyPr>
          <a:lstStyle>
            <a:lvl1pPr marL="342900" indent="-342900" algn="l" rtl="0" eaLnBrk="0" fontAlgn="base" hangingPunct="0">
              <a:lnSpc>
                <a:spcPct val="110000"/>
              </a:lnSpc>
              <a:spcBef>
                <a:spcPts val="300"/>
              </a:spcBef>
              <a:spcAft>
                <a:spcPts val="600"/>
              </a:spcAft>
              <a:buFont typeface="Wingdings" pitchFamily="2" charset="2"/>
              <a:buChar char="l"/>
              <a:defRPr sz="3600" kern="1200" baseline="0">
                <a:solidFill>
                  <a:schemeClr val="accent1">
                    <a:lumMod val="50000"/>
                  </a:schemeClr>
                </a:solidFill>
                <a:latin typeface="微軟正黑體" pitchFamily="34" charset="-120"/>
                <a:ea typeface="微軟正黑體" pitchFamily="34" charset="-120"/>
                <a:cs typeface="Arial" pitchFamily="34" charset="0"/>
              </a:defRPr>
            </a:lvl1pPr>
            <a:lvl2pPr marL="806450" indent="-349250" algn="l" rtl="0" eaLnBrk="0" fontAlgn="base" hangingPunct="0">
              <a:lnSpc>
                <a:spcPct val="110000"/>
              </a:lnSpc>
              <a:spcBef>
                <a:spcPts val="300"/>
              </a:spcBef>
              <a:spcAft>
                <a:spcPts val="600"/>
              </a:spcAft>
              <a:buFont typeface="Wingdings" pitchFamily="2" charset="2"/>
              <a:buChar char="Ø"/>
              <a:defRPr sz="3200" kern="1200">
                <a:solidFill>
                  <a:schemeClr val="accent1">
                    <a:lumMod val="50000"/>
                  </a:schemeClr>
                </a:solidFill>
                <a:latin typeface="微軟正黑體" pitchFamily="34" charset="-120"/>
                <a:ea typeface="微軟正黑體" pitchFamily="34" charset="-120"/>
                <a:cs typeface="Arial" pitchFamily="34" charset="0"/>
              </a:defRPr>
            </a:lvl2pPr>
            <a:lvl3pPr marL="1143000" indent="-228600" algn="l" rtl="0" eaLnBrk="0" fontAlgn="base" hangingPunct="0">
              <a:lnSpc>
                <a:spcPct val="110000"/>
              </a:lnSpc>
              <a:spcBef>
                <a:spcPts val="300"/>
              </a:spcBef>
              <a:spcAft>
                <a:spcPts val="600"/>
              </a:spcAft>
              <a:buFont typeface="Wingdings" pitchFamily="2" charset="2"/>
              <a:buChar char="ü"/>
              <a:defRPr sz="2800" kern="1200">
                <a:solidFill>
                  <a:schemeClr val="accent1">
                    <a:lumMod val="50000"/>
                  </a:schemeClr>
                </a:solidFill>
                <a:latin typeface="微軟正黑體" pitchFamily="34" charset="-120"/>
                <a:ea typeface="微軟正黑體" pitchFamily="34" charset="-120"/>
                <a:cs typeface="Arial" pitchFamily="34" charset="0"/>
              </a:defRPr>
            </a:lvl3pPr>
            <a:lvl4pPr marL="1600200" indent="-228600" algn="l" rtl="0" eaLnBrk="0" fontAlgn="base" hangingPunct="0">
              <a:lnSpc>
                <a:spcPct val="110000"/>
              </a:lnSpc>
              <a:spcBef>
                <a:spcPts val="300"/>
              </a:spcBef>
              <a:spcAft>
                <a:spcPts val="600"/>
              </a:spcAft>
              <a:buFont typeface="Arial" charset="0"/>
              <a:buChar char="–"/>
              <a:defRPr sz="2400" kern="1200">
                <a:solidFill>
                  <a:schemeClr val="accent1">
                    <a:lumMod val="50000"/>
                  </a:schemeClr>
                </a:solidFill>
                <a:latin typeface="微軟正黑體" pitchFamily="34" charset="-120"/>
                <a:ea typeface="微軟正黑體" pitchFamily="34" charset="-120"/>
                <a:cs typeface="Arial" pitchFamily="34" charset="0"/>
              </a:defRPr>
            </a:lvl4pPr>
            <a:lvl5pPr marL="2057400" indent="-228600" algn="l" rtl="0" eaLnBrk="0" fontAlgn="base" hangingPunct="0">
              <a:lnSpc>
                <a:spcPct val="110000"/>
              </a:lnSpc>
              <a:spcBef>
                <a:spcPts val="300"/>
              </a:spcBef>
              <a:spcAft>
                <a:spcPts val="600"/>
              </a:spcAft>
              <a:buFont typeface="Arial" charset="0"/>
              <a:buChar char="»"/>
              <a:defRPr sz="2400" kern="1200">
                <a:solidFill>
                  <a:schemeClr val="accent1">
                    <a:lumMod val="50000"/>
                  </a:schemeClr>
                </a:solidFill>
                <a:latin typeface="微軟正黑體" pitchFamily="34" charset="-120"/>
                <a:ea typeface="微軟正黑體" pitchFamily="34"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a:lnSpc>
                <a:spcPts val="3000"/>
              </a:lnSpc>
              <a:spcBef>
                <a:spcPts val="0"/>
              </a:spcBef>
            </a:pPr>
            <a:r>
              <a:rPr lang="zh-TW" altLang="en-US" sz="2200" dirty="0" smtClean="0">
                <a:latin typeface="Times New Roman" panose="02020603050405020304" pitchFamily="18" charset="0"/>
                <a:ea typeface="標楷體" panose="03000509000000000000" pitchFamily="65" charset="-120"/>
                <a:cs typeface="Times New Roman" panose="02020603050405020304" pitchFamily="18" charset="0"/>
              </a:rPr>
              <a:t>今年全球貿易活動急速降溫，</a:t>
            </a:r>
            <a:r>
              <a:rPr lang="en-US" altLang="zh-TW"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GI</a:t>
            </a:r>
            <a:r>
              <a:rPr lang="zh-TW" altLang="en-US"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預估全球商品進、出口值將分別衰退 </a:t>
            </a:r>
            <a:r>
              <a:rPr lang="en-US" altLang="zh-TW"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9.9%</a:t>
            </a:r>
            <a:r>
              <a:rPr lang="zh-TW" altLang="en-US"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9.1%</a:t>
            </a:r>
            <a:r>
              <a:rPr lang="zh-TW" altLang="en-US"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，均為</a:t>
            </a:r>
            <a:r>
              <a:rPr lang="en-US" altLang="zh-TW"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2009</a:t>
            </a:r>
            <a:r>
              <a:rPr lang="zh-TW" altLang="en-US"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年以來最差</a:t>
            </a:r>
            <a:endParaRPr lang="en-US" altLang="zh-TW" sz="22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algn="just" eaLnBrk="1">
              <a:lnSpc>
                <a:spcPts val="3000"/>
              </a:lnSpc>
              <a:spcBef>
                <a:spcPts val="0"/>
              </a:spcBef>
            </a:pPr>
            <a:r>
              <a:rPr lang="zh-TW" altLang="zh-TW" sz="2200" dirty="0" smtClean="0">
                <a:latin typeface="Times New Roman" panose="02020603050405020304" pitchFamily="18" charset="0"/>
                <a:ea typeface="標楷體" panose="03000509000000000000" pitchFamily="65" charset="-120"/>
                <a:cs typeface="Times New Roman" panose="02020603050405020304" pitchFamily="18" charset="0"/>
              </a:rPr>
              <a:t>亞洲</a:t>
            </a:r>
            <a:r>
              <a:rPr lang="zh-TW" altLang="zh-TW" sz="2200" dirty="0">
                <a:latin typeface="Times New Roman" panose="02020603050405020304" pitchFamily="18" charset="0"/>
                <a:ea typeface="標楷體" panose="03000509000000000000" pitchFamily="65" charset="-120"/>
                <a:cs typeface="Times New Roman" panose="02020603050405020304" pitchFamily="18" charset="0"/>
              </a:rPr>
              <a:t>主要</a:t>
            </a:r>
            <a:r>
              <a:rPr lang="zh-TW" altLang="zh-TW" sz="2200" dirty="0" smtClean="0">
                <a:latin typeface="Times New Roman" panose="02020603050405020304" pitchFamily="18" charset="0"/>
                <a:ea typeface="標楷體" panose="03000509000000000000" pitchFamily="65" charset="-120"/>
                <a:cs typeface="Times New Roman" panose="02020603050405020304" pitchFamily="18" charset="0"/>
              </a:rPr>
              <a:t>國家</a:t>
            </a:r>
            <a:r>
              <a:rPr lang="zh-TW" altLang="en-US" sz="2200" dirty="0" smtClean="0">
                <a:latin typeface="Times New Roman" panose="02020603050405020304" pitchFamily="18" charset="0"/>
                <a:ea typeface="標楷體" panose="03000509000000000000" pitchFamily="65" charset="-120"/>
                <a:cs typeface="Times New Roman" panose="02020603050405020304" pitchFamily="18" charset="0"/>
              </a:rPr>
              <a:t>出口同步受創，其中，新加</a:t>
            </a:r>
            <a:r>
              <a:rPr lang="zh-TW" altLang="zh-TW" sz="2200" dirty="0" smtClean="0">
                <a:latin typeface="Times New Roman" panose="02020603050405020304" pitchFamily="18" charset="0"/>
                <a:ea typeface="標楷體" panose="03000509000000000000" pitchFamily="65" charset="-120"/>
                <a:cs typeface="Times New Roman" panose="02020603050405020304" pitchFamily="18" charset="0"/>
              </a:rPr>
              <a:t>坡衰退</a:t>
            </a:r>
            <a:r>
              <a:rPr lang="en-US" altLang="zh-TW" sz="2200" dirty="0" smtClean="0">
                <a:latin typeface="Times New Roman" panose="02020603050405020304" pitchFamily="18" charset="0"/>
                <a:ea typeface="標楷體" panose="03000509000000000000" pitchFamily="65" charset="-120"/>
                <a:cs typeface="Times New Roman" panose="02020603050405020304" pitchFamily="18" charset="0"/>
              </a:rPr>
              <a:t>13.1%</a:t>
            </a:r>
            <a:r>
              <a:rPr lang="zh-TW" altLang="en-US" sz="2200" dirty="0" smtClean="0">
                <a:latin typeface="Times New Roman" panose="02020603050405020304" pitchFamily="18" charset="0"/>
                <a:ea typeface="標楷體" panose="03000509000000000000" pitchFamily="65" charset="-120"/>
                <a:cs typeface="Times New Roman" panose="02020603050405020304" pitchFamily="18" charset="0"/>
              </a:rPr>
              <a:t>，主因石油相關產品出口減少；韓國</a:t>
            </a:r>
            <a:r>
              <a:rPr lang="zh-TW" altLang="zh-TW" sz="2200" dirty="0" smtClean="0">
                <a:latin typeface="Times New Roman" panose="02020603050405020304" pitchFamily="18" charset="0"/>
                <a:ea typeface="標楷體" panose="03000509000000000000" pitchFamily="65" charset="-120"/>
                <a:cs typeface="Times New Roman" panose="02020603050405020304" pitchFamily="18" charset="0"/>
              </a:rPr>
              <a:t>因產品結構</a:t>
            </a:r>
            <a:r>
              <a:rPr lang="zh-TW" altLang="en-US" sz="2200" dirty="0" smtClean="0">
                <a:latin typeface="Times New Roman" panose="02020603050405020304" pitchFamily="18" charset="0"/>
                <a:ea typeface="標楷體" panose="03000509000000000000" pitchFamily="65" charset="-120"/>
                <a:cs typeface="Times New Roman" panose="02020603050405020304" pitchFamily="18" charset="0"/>
              </a:rPr>
              <a:t>較為分散，小幅衰退</a:t>
            </a:r>
            <a:r>
              <a:rPr lang="en-US" altLang="zh-TW" sz="2200" dirty="0" smtClean="0">
                <a:latin typeface="Times New Roman" panose="02020603050405020304" pitchFamily="18" charset="0"/>
                <a:ea typeface="標楷體" panose="03000509000000000000" pitchFamily="65" charset="-120"/>
                <a:cs typeface="Times New Roman" panose="02020603050405020304" pitchFamily="18" charset="0"/>
              </a:rPr>
              <a:t>4.9%</a:t>
            </a:r>
          </a:p>
        </p:txBody>
      </p:sp>
      <p:sp>
        <p:nvSpPr>
          <p:cNvPr id="6" name="文字方塊 5"/>
          <p:cNvSpPr txBox="1"/>
          <p:nvPr/>
        </p:nvSpPr>
        <p:spPr>
          <a:xfrm>
            <a:off x="592099" y="3046989"/>
            <a:ext cx="4391247" cy="400110"/>
          </a:xfrm>
          <a:prstGeom prst="rect">
            <a:avLst/>
          </a:prstGeom>
          <a:noFill/>
        </p:spPr>
        <p:txBody>
          <a:bodyPr wrap="square" rtlCol="0">
            <a:spAutoFit/>
          </a:bodyPr>
          <a:lstStyle/>
          <a:p>
            <a:pPr algn="ctr"/>
            <a:r>
              <a:rPr lang="en-US" altLang="zh-TW" sz="2000" b="1" dirty="0" smtClean="0">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2000" b="1" dirty="0" smtClean="0">
                <a:latin typeface="Times New Roman" panose="02020603050405020304" pitchFamily="18" charset="0"/>
                <a:ea typeface="標楷體" panose="03000509000000000000" pitchFamily="65" charset="-120"/>
                <a:cs typeface="Times New Roman" panose="02020603050405020304" pitchFamily="18" charset="0"/>
              </a:rPr>
              <a:t>年商品進口年增率</a:t>
            </a:r>
            <a:endParaRPr lang="zh-TW" altLang="en-US" sz="2000" b="1"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 name="文字方塊 6"/>
          <p:cNvSpPr txBox="1"/>
          <p:nvPr/>
        </p:nvSpPr>
        <p:spPr>
          <a:xfrm>
            <a:off x="107504" y="3507147"/>
            <a:ext cx="663395" cy="276999"/>
          </a:xfrm>
          <a:prstGeom prst="rect">
            <a:avLst/>
          </a:prstGeom>
          <a:noFill/>
        </p:spPr>
        <p:txBody>
          <a:bodyPr wrap="square" rtlCol="0">
            <a:spAutoFit/>
          </a:bodyPr>
          <a:lstStyle/>
          <a:p>
            <a:pPr algn="ct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8" name="文字方塊 7"/>
          <p:cNvSpPr txBox="1"/>
          <p:nvPr/>
        </p:nvSpPr>
        <p:spPr>
          <a:xfrm>
            <a:off x="340241" y="6327292"/>
            <a:ext cx="4546745" cy="276999"/>
          </a:xfrm>
          <a:prstGeom prst="rect">
            <a:avLst/>
          </a:prstGeom>
          <a:noFill/>
        </p:spPr>
        <p:txBody>
          <a:bodyPr wrap="square" rtlCol="0">
            <a:spAutoFit/>
          </a:bodyPr>
          <a:lstStyle/>
          <a:p>
            <a:pPr algn="just">
              <a:spcBef>
                <a:spcPts val="0"/>
              </a:spcBef>
            </a:pPr>
            <a:r>
              <a:rPr lang="zh-TW" altLang="en-US" sz="1200" dirty="0" smtClean="0">
                <a:latin typeface="標楷體" panose="03000509000000000000" pitchFamily="65" charset="-120"/>
                <a:ea typeface="標楷體" panose="03000509000000000000" pitchFamily="65" charset="-120"/>
                <a:cs typeface="Times New Roman" panose="02020603050405020304" pitchFamily="18" charset="0"/>
              </a:rPr>
              <a:t>資料來源：</a:t>
            </a:r>
            <a:r>
              <a:rPr lang="en-US" altLang="zh-TW" sz="1200" dirty="0" smtClean="0">
                <a:latin typeface="標楷體" panose="03000509000000000000" pitchFamily="65" charset="-120"/>
                <a:ea typeface="標楷體" panose="03000509000000000000" pitchFamily="65" charset="-120"/>
                <a:cs typeface="Times New Roman" panose="02020603050405020304" pitchFamily="18" charset="0"/>
              </a:rPr>
              <a:t>Global Insight</a:t>
            </a:r>
            <a:r>
              <a:rPr lang="zh-TW" altLang="en-US" sz="1200" dirty="0" smtClean="0">
                <a:latin typeface="標楷體" panose="03000509000000000000" pitchFamily="65" charset="-120"/>
                <a:ea typeface="標楷體" panose="03000509000000000000" pitchFamily="65" charset="-120"/>
                <a:cs typeface="Times New Roman" panose="02020603050405020304" pitchFamily="18" charset="0"/>
              </a:rPr>
              <a:t>、</a:t>
            </a:r>
            <a:r>
              <a:rPr lang="en-US" altLang="zh-TW" sz="1200" dirty="0" smtClean="0">
                <a:latin typeface="標楷體" panose="03000509000000000000" pitchFamily="65" charset="-120"/>
                <a:ea typeface="標楷體" panose="03000509000000000000" pitchFamily="65" charset="-120"/>
                <a:cs typeface="Times New Roman" panose="02020603050405020304" pitchFamily="18" charset="0"/>
              </a:rPr>
              <a:t>WTO</a:t>
            </a:r>
            <a:r>
              <a:rPr lang="zh-TW" altLang="en-US" sz="1200" dirty="0" smtClean="0">
                <a:latin typeface="標楷體" panose="03000509000000000000" pitchFamily="65" charset="-120"/>
                <a:ea typeface="標楷體" panose="03000509000000000000" pitchFamily="65" charset="-120"/>
                <a:cs typeface="Times New Roman" panose="02020603050405020304" pitchFamily="18" charset="0"/>
              </a:rPr>
              <a:t>，及各國官方網站。</a:t>
            </a:r>
            <a:endParaRPr lang="zh-TW" altLang="en-US" sz="1200" dirty="0">
              <a:latin typeface="標楷體" panose="03000509000000000000" pitchFamily="65" charset="-120"/>
              <a:ea typeface="標楷體" panose="03000509000000000000" pitchFamily="65" charset="-120"/>
              <a:cs typeface="Times New Roman" panose="02020603050405020304" pitchFamily="18" charset="0"/>
            </a:endParaRPr>
          </a:p>
        </p:txBody>
      </p:sp>
      <p:graphicFrame>
        <p:nvGraphicFramePr>
          <p:cNvPr id="2" name="圖表 1"/>
          <p:cNvGraphicFramePr/>
          <p:nvPr>
            <p:extLst>
              <p:ext uri="{D42A27DB-BD31-4B8C-83A1-F6EECF244321}">
                <p14:modId xmlns:p14="http://schemas.microsoft.com/office/powerpoint/2010/main" xmlns="" val="2746694132"/>
              </p:ext>
            </p:extLst>
          </p:nvPr>
        </p:nvGraphicFramePr>
        <p:xfrm>
          <a:off x="83773" y="3700207"/>
          <a:ext cx="4452224" cy="2601090"/>
        </p:xfrm>
        <a:graphic>
          <a:graphicData uri="http://schemas.openxmlformats.org/drawingml/2006/chart">
            <c:chart xmlns:c="http://schemas.openxmlformats.org/drawingml/2006/chart" xmlns:r="http://schemas.openxmlformats.org/officeDocument/2006/relationships" r:id="rId2"/>
          </a:graphicData>
        </a:graphic>
      </p:graphicFrame>
      <p:sp>
        <p:nvSpPr>
          <p:cNvPr id="10" name="文字方塊 9"/>
          <p:cNvSpPr txBox="1"/>
          <p:nvPr/>
        </p:nvSpPr>
        <p:spPr>
          <a:xfrm>
            <a:off x="5061097" y="3046989"/>
            <a:ext cx="3903391" cy="400110"/>
          </a:xfrm>
          <a:prstGeom prst="rect">
            <a:avLst/>
          </a:prstGeom>
          <a:noFill/>
        </p:spPr>
        <p:txBody>
          <a:bodyPr wrap="square" rtlCol="0">
            <a:spAutoFit/>
          </a:bodyPr>
          <a:lstStyle/>
          <a:p>
            <a:pPr algn="ctr"/>
            <a:r>
              <a:rPr lang="en-US" altLang="zh-TW" sz="2000" b="1" dirty="0" smtClean="0">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2000" b="1" dirty="0" smtClean="0">
                <a:latin typeface="Times New Roman" panose="02020603050405020304" pitchFamily="18" charset="0"/>
                <a:ea typeface="標楷體" panose="03000509000000000000" pitchFamily="65" charset="-120"/>
                <a:cs typeface="Times New Roman" panose="02020603050405020304" pitchFamily="18" charset="0"/>
              </a:rPr>
              <a:t>年商品出口年增率</a:t>
            </a:r>
            <a:endParaRPr lang="zh-TW" altLang="en-US" sz="2000" b="1"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1" name="文字方塊 10"/>
          <p:cNvSpPr txBox="1"/>
          <p:nvPr/>
        </p:nvSpPr>
        <p:spPr>
          <a:xfrm>
            <a:off x="4651648" y="3550201"/>
            <a:ext cx="663395" cy="276999"/>
          </a:xfrm>
          <a:prstGeom prst="rect">
            <a:avLst/>
          </a:prstGeom>
          <a:noFill/>
        </p:spPr>
        <p:txBody>
          <a:bodyPr wrap="square" rtlCol="0">
            <a:spAutoFit/>
          </a:bodyPr>
          <a:lstStyle/>
          <a:p>
            <a:pPr algn="ct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graphicFrame>
        <p:nvGraphicFramePr>
          <p:cNvPr id="12" name="圖表 11"/>
          <p:cNvGraphicFramePr/>
          <p:nvPr>
            <p:extLst>
              <p:ext uri="{D42A27DB-BD31-4B8C-83A1-F6EECF244321}">
                <p14:modId xmlns:p14="http://schemas.microsoft.com/office/powerpoint/2010/main" xmlns="" val="487372476"/>
              </p:ext>
            </p:extLst>
          </p:nvPr>
        </p:nvGraphicFramePr>
        <p:xfrm>
          <a:off x="4529468" y="3726202"/>
          <a:ext cx="4614531" cy="2601090"/>
        </p:xfrm>
        <a:graphic>
          <a:graphicData uri="http://schemas.openxmlformats.org/drawingml/2006/chart">
            <c:chart xmlns:c="http://schemas.openxmlformats.org/drawingml/2006/chart" xmlns:r="http://schemas.openxmlformats.org/officeDocument/2006/relationships" r:id="rId3"/>
          </a:graphicData>
        </a:graphic>
      </p:graphicFrame>
      <p:sp>
        <p:nvSpPr>
          <p:cNvPr id="13" name="文字方塊 12"/>
          <p:cNvSpPr txBox="1"/>
          <p:nvPr/>
        </p:nvSpPr>
        <p:spPr>
          <a:xfrm>
            <a:off x="5703604" y="5812460"/>
            <a:ext cx="663395" cy="465640"/>
          </a:xfrm>
          <a:prstGeom prst="rect">
            <a:avLst/>
          </a:prstGeom>
          <a:noFill/>
        </p:spPr>
        <p:txBody>
          <a:bodyPr wrap="square" rtlCol="0">
            <a:spAutoFit/>
          </a:bodyPr>
          <a:lstStyle/>
          <a:p>
            <a:pPr algn="ctr">
              <a:lnSpc>
                <a:spcPts val="1500"/>
              </a:lnSpc>
            </a:pP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臺灣</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
            </a:r>
            <a:b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b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(1-7</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4" name="文字方塊 13"/>
          <p:cNvSpPr txBox="1"/>
          <p:nvPr/>
        </p:nvSpPr>
        <p:spPr>
          <a:xfrm>
            <a:off x="7012791" y="5801827"/>
            <a:ext cx="663395" cy="488082"/>
          </a:xfrm>
          <a:prstGeom prst="rect">
            <a:avLst/>
          </a:prstGeom>
          <a:noFill/>
        </p:spPr>
        <p:txBody>
          <a:bodyPr wrap="square" rtlCol="0">
            <a:spAutoFit/>
          </a:bodyPr>
          <a:lstStyle/>
          <a:p>
            <a:pPr algn="ctr">
              <a:lnSpc>
                <a:spcPts val="1600"/>
              </a:lnSpc>
            </a:pP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韓國</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
            </a:r>
            <a:b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b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(1-7</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5" name="文字方塊 14"/>
          <p:cNvSpPr txBox="1"/>
          <p:nvPr/>
        </p:nvSpPr>
        <p:spPr>
          <a:xfrm>
            <a:off x="8387000" y="5801827"/>
            <a:ext cx="663395" cy="488082"/>
          </a:xfrm>
          <a:prstGeom prst="rect">
            <a:avLst/>
          </a:prstGeom>
          <a:noFill/>
        </p:spPr>
        <p:txBody>
          <a:bodyPr wrap="square" rtlCol="0">
            <a:spAutoFit/>
          </a:bodyPr>
          <a:lstStyle/>
          <a:p>
            <a:pPr algn="ctr">
              <a:lnSpc>
                <a:spcPts val="1600"/>
              </a:lnSpc>
            </a:pP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香港</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
            </a:r>
            <a:b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b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(1-6</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11512046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71599" y="2492896"/>
            <a:ext cx="7118853" cy="1152128"/>
          </a:xfrm>
          <a:prstGeom prst="rect">
            <a:avLst/>
          </a:prstGeom>
        </p:spPr>
        <p:txBody>
          <a:bodyPr wrap="none" anchor="ctr" anchorCtr="0">
            <a:noAutofit/>
          </a:bodyPr>
          <a:lstStyle/>
          <a:p>
            <a:pPr marL="0" indent="0" algn="ctr">
              <a:lnSpc>
                <a:spcPts val="4000"/>
              </a:lnSpc>
              <a:spcBef>
                <a:spcPts val="600"/>
              </a:spcBef>
              <a:spcAft>
                <a:spcPts val="0"/>
              </a:spcAft>
              <a:defRPr/>
            </a:pPr>
            <a:r>
              <a:rPr lang="zh-TW" altLang="en-US" sz="4800" b="1" dirty="0">
                <a:solidFill>
                  <a:srgbClr val="002060"/>
                </a:solidFill>
                <a:latin typeface="標楷體" panose="03000509000000000000" pitchFamily="65" charset="-120"/>
                <a:ea typeface="標楷體" panose="03000509000000000000" pitchFamily="65" charset="-120"/>
                <a:cs typeface="Arial" charset="0"/>
              </a:rPr>
              <a:t>貳</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a:t>
            </a:r>
            <a:r>
              <a:rPr lang="en-US" altLang="zh-TW" sz="4800" b="1" dirty="0" smtClean="0">
                <a:solidFill>
                  <a:srgbClr val="002060"/>
                </a:solidFill>
                <a:latin typeface="標楷體" panose="03000509000000000000" pitchFamily="65" charset="-120"/>
                <a:ea typeface="標楷體" panose="03000509000000000000" pitchFamily="65" charset="-120"/>
                <a:cs typeface="Arial" charset="0"/>
              </a:rPr>
              <a:t> </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國內經濟</a:t>
            </a:r>
            <a:r>
              <a:rPr lang="zh-TW" altLang="en-US" sz="4800" b="1" dirty="0">
                <a:solidFill>
                  <a:srgbClr val="002060"/>
                </a:solidFill>
                <a:latin typeface="標楷體" panose="03000509000000000000" pitchFamily="65" charset="-120"/>
                <a:ea typeface="標楷體" panose="03000509000000000000" pitchFamily="65" charset="-120"/>
                <a:cs typeface="Arial" charset="0"/>
              </a:rPr>
              <a:t>情勢</a:t>
            </a:r>
            <a:endParaRPr lang="en-US" altLang="zh-TW" sz="4800" b="1" dirty="0">
              <a:solidFill>
                <a:srgbClr val="00206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4218984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內容版面配置區 2"/>
          <p:cNvSpPr txBox="1">
            <a:spLocks/>
          </p:cNvSpPr>
          <p:nvPr/>
        </p:nvSpPr>
        <p:spPr bwMode="auto">
          <a:xfrm>
            <a:off x="104953" y="712556"/>
            <a:ext cx="8702617" cy="1604199"/>
          </a:xfrm>
          <a:prstGeom prst="roundRect">
            <a:avLst/>
          </a:prstGeom>
          <a:noFill/>
          <a:ln w="25400" cap="flat" cmpd="sng" algn="ctr">
            <a:noFill/>
            <a:prstDash val="soli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3"/>
          </a:lnRef>
          <a:fillRef idx="1">
            <a:schemeClr val="lt1"/>
          </a:fillRef>
          <a:effectRef idx="0">
            <a:schemeClr val="accent3"/>
          </a:effectRef>
          <a:fontRef idx="minor">
            <a:schemeClr val="dk1"/>
          </a:fontRef>
        </p:style>
        <p:txBody>
          <a:bodyPr vert="horz" wrap="square" lIns="91440" tIns="0" rIns="91440" bIns="0" numCol="1" anchor="t" anchorCtr="0" compatLnSpc="1">
            <a:prstTxWarp prst="textNoShape">
              <a:avLst/>
            </a:prstTxWarp>
          </a:bodyPr>
          <a:lstStyle>
            <a:lvl1pPr marL="342900" indent="-342900" algn="l" rtl="0" eaLnBrk="0" fontAlgn="base" hangingPunct="0">
              <a:lnSpc>
                <a:spcPct val="110000"/>
              </a:lnSpc>
              <a:spcBef>
                <a:spcPts val="300"/>
              </a:spcBef>
              <a:spcAft>
                <a:spcPts val="600"/>
              </a:spcAft>
              <a:buFont typeface="Wingdings" pitchFamily="2" charset="2"/>
              <a:buChar char="l"/>
              <a:defRPr sz="3600" kern="1200">
                <a:solidFill>
                  <a:schemeClr val="dk1"/>
                </a:solidFill>
                <a:latin typeface="+mn-lt"/>
                <a:ea typeface="+mn-ea"/>
                <a:cs typeface="+mn-cs"/>
              </a:defRPr>
            </a:lvl1pPr>
            <a:lvl2pPr marL="806450" indent="-349250" algn="l" rtl="0" eaLnBrk="0" fontAlgn="base" hangingPunct="0">
              <a:lnSpc>
                <a:spcPct val="110000"/>
              </a:lnSpc>
              <a:spcBef>
                <a:spcPts val="300"/>
              </a:spcBef>
              <a:spcAft>
                <a:spcPts val="600"/>
              </a:spcAft>
              <a:buFont typeface="Wingdings" pitchFamily="2" charset="2"/>
              <a:buChar char="Ø"/>
              <a:defRPr sz="3200" kern="1200">
                <a:solidFill>
                  <a:schemeClr val="dk1"/>
                </a:solidFill>
                <a:latin typeface="+mn-lt"/>
                <a:ea typeface="+mn-ea"/>
                <a:cs typeface="+mn-cs"/>
              </a:defRPr>
            </a:lvl2pPr>
            <a:lvl3pPr marL="1143000" indent="-228600" algn="l" rtl="0" eaLnBrk="0" fontAlgn="base" hangingPunct="0">
              <a:lnSpc>
                <a:spcPct val="110000"/>
              </a:lnSpc>
              <a:spcBef>
                <a:spcPts val="300"/>
              </a:spcBef>
              <a:spcAft>
                <a:spcPts val="600"/>
              </a:spcAft>
              <a:buFont typeface="Wingdings" pitchFamily="2" charset="2"/>
              <a:buChar char="ü"/>
              <a:defRPr sz="2800" kern="1200">
                <a:solidFill>
                  <a:schemeClr val="dk1"/>
                </a:solidFill>
                <a:latin typeface="+mn-lt"/>
                <a:ea typeface="+mn-ea"/>
                <a:cs typeface="+mn-cs"/>
              </a:defRPr>
            </a:lvl3pPr>
            <a:lvl4pPr marL="16002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4pPr>
            <a:lvl5pPr marL="20574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361950" lvl="1" indent="-361950" algn="just" eaLnBrk="1">
              <a:lnSpc>
                <a:spcPts val="2400"/>
              </a:lnSpc>
              <a:spcBef>
                <a:spcPts val="600"/>
              </a:spcBef>
              <a:spcAft>
                <a:spcPts val="0"/>
              </a:spcAft>
              <a:buClr>
                <a:srgbClr val="1F497D">
                  <a:lumMod val="50000"/>
                </a:srgbClr>
              </a:buClr>
              <a:buSzPct val="100000"/>
              <a:buFont typeface="Wingdings" panose="05000000000000000000" pitchFamily="2" charset="2"/>
              <a:buChar char="l"/>
              <a:defRPr/>
            </a:pPr>
            <a:r>
              <a:rPr kumimoji="1"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行政院主計總處預估今年經濟成長率</a:t>
            </a:r>
            <a:r>
              <a:rPr kumimoji="1"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為 </a:t>
            </a:r>
            <a:r>
              <a:rPr kumimoji="1"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1.56</a:t>
            </a:r>
            <a:r>
              <a:rPr kumimoji="1" lang="en-US" altLang="zh-TW"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較 </a:t>
            </a:r>
            <a:r>
              <a:rPr kumimoji="1"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5</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月預測之 </a:t>
            </a:r>
            <a:r>
              <a:rPr kumimoji="1"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3.28%</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下修 </a:t>
            </a:r>
            <a:r>
              <a:rPr kumimoji="1" lang="en-US" altLang="zh-TW"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1.72</a:t>
            </a:r>
            <a:r>
              <a:rPr kumimoji="1"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個百分點</a:t>
            </a:r>
            <a:endParaRPr kumimoji="1" lang="en-US" altLang="zh-TW"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a:p>
            <a:pPr marL="446088" lvl="2" indent="-265113" algn="just" eaLnBrk="1">
              <a:lnSpc>
                <a:spcPts val="2400"/>
              </a:lnSpc>
              <a:spcBef>
                <a:spcPts val="600"/>
              </a:spcBef>
              <a:spcAft>
                <a:spcPts val="0"/>
              </a:spcAft>
              <a:buClr>
                <a:srgbClr val="1F497D">
                  <a:lumMod val="50000"/>
                </a:srgbClr>
              </a:buClr>
              <a:buSzPct val="100000"/>
              <a:buFont typeface="Wingdings" panose="05000000000000000000" pitchFamily="2" charset="2"/>
              <a:buChar char="Ø"/>
              <a:defRPr/>
            </a:pP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外</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需</a:t>
            </a: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動能減弱</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國外淨需求轉為負貢獻 </a:t>
            </a:r>
            <a:r>
              <a:rPr kumimoji="1"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0.22</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個</a:t>
            </a:r>
            <a:r>
              <a:rPr kumimoji="1"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百分點</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下</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修 </a:t>
            </a:r>
            <a:r>
              <a:rPr kumimoji="1"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1.79</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個百分點</a:t>
            </a:r>
            <a:endParaRPr lang="en-US" altLang="zh-TW" sz="2100"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a:p>
            <a:pPr marL="446088" lvl="2" indent="-265113" algn="just" eaLnBrk="1">
              <a:lnSpc>
                <a:spcPts val="2400"/>
              </a:lnSpc>
              <a:spcBef>
                <a:spcPts val="600"/>
              </a:spcBef>
              <a:spcAft>
                <a:spcPts val="0"/>
              </a:spcAft>
              <a:buClr>
                <a:srgbClr val="1F497D">
                  <a:lumMod val="50000"/>
                </a:srgbClr>
              </a:buClr>
              <a:buSzPct val="100000"/>
              <a:buFont typeface="Wingdings" panose="05000000000000000000" pitchFamily="2" charset="2"/>
              <a:buChar char="Ø"/>
              <a:defRPr/>
            </a:pP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內</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需穩定成長</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：內需貢獻由</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1.70</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個百分點上修到</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1.78</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個百分點</a:t>
            </a:r>
            <a:r>
              <a:rPr kumimoji="1"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，其中</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民間</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消費、政府及公營事業</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投資均向上調整，</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惟民間投資略下</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修</a:t>
            </a: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p:txBody>
      </p:sp>
      <p:sp>
        <p:nvSpPr>
          <p:cNvPr id="22" name="AutoShape 6"/>
          <p:cNvSpPr>
            <a:spLocks noGrp="1" noChangeArrowheads="1"/>
          </p:cNvSpPr>
          <p:nvPr>
            <p:ph type="title"/>
          </p:nvPr>
        </p:nvSpPr>
        <p:spPr bwMode="auto">
          <a:xfrm>
            <a:off x="355337" y="145800"/>
            <a:ext cx="8589880" cy="774824"/>
          </a:xfrm>
          <a:prstGeom prst="roundRect">
            <a:avLst>
              <a:gd name="adj" fmla="val 16667"/>
            </a:avLst>
          </a:prstGeom>
          <a:noFill/>
          <a:ln>
            <a:noFill/>
          </a:ln>
          <a:effectLst/>
          <a:extLst/>
        </p:spPr>
        <p:txBody>
          <a:bodyPr anchor="ctr">
            <a:noAutofit/>
          </a:bodyPr>
          <a:lstStyle/>
          <a:p>
            <a:pPr marL="720725" indent="-720725" eaLnBrk="0" hangingPunct="0">
              <a:lnSpc>
                <a:spcPts val="3000"/>
              </a:lnSpc>
            </a:pP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一</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全年</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經濟成長下調</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9" name="Text Box 13"/>
          <p:cNvSpPr txBox="1">
            <a:spLocks noChangeArrowheads="1"/>
          </p:cNvSpPr>
          <p:nvPr/>
        </p:nvSpPr>
        <p:spPr bwMode="auto">
          <a:xfrm>
            <a:off x="441213" y="6401994"/>
            <a:ext cx="689699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註</a:t>
            </a:r>
            <a:r>
              <a:rPr lang="zh-TW" altLang="en-US" sz="1200" dirty="0" smtClean="0">
                <a:latin typeface="Times New Roman" panose="02020603050405020304" pitchFamily="18" charset="0"/>
                <a:ea typeface="標楷體"/>
                <a:cs typeface="Times New Roman" panose="02020603050405020304" pitchFamily="18" charset="0"/>
              </a:rPr>
              <a:t>： </a:t>
            </a:r>
            <a:r>
              <a:rPr lang="en-US" altLang="zh-TW" sz="1200" dirty="0" smtClean="0">
                <a:latin typeface="Times New Roman" panose="02020603050405020304" pitchFamily="18" charset="0"/>
                <a:ea typeface="標楷體"/>
                <a:cs typeface="Times New Roman" panose="02020603050405020304" pitchFamily="18" charset="0"/>
              </a:rPr>
              <a:t>(</a:t>
            </a:r>
            <a:r>
              <a:rPr lang="zh-TW" altLang="en-US" sz="1200" dirty="0" smtClean="0">
                <a:latin typeface="Times New Roman" panose="02020603050405020304" pitchFamily="18" charset="0"/>
                <a:ea typeface="標楷體"/>
                <a:cs typeface="Times New Roman" panose="02020603050405020304" pitchFamily="18" charset="0"/>
              </a:rPr>
              <a:t> </a:t>
            </a:r>
            <a:r>
              <a:rPr lang="en-US" altLang="zh-TW" sz="1200" dirty="0" smtClean="0">
                <a:latin typeface="Times New Roman" panose="02020603050405020304" pitchFamily="18" charset="0"/>
                <a:ea typeface="標楷體"/>
                <a:cs typeface="Times New Roman" panose="02020603050405020304" pitchFamily="18" charset="0"/>
              </a:rPr>
              <a:t>)</a:t>
            </a:r>
            <a:r>
              <a:rPr lang="zh-TW" altLang="en-US" sz="1200" dirty="0" smtClean="0">
                <a:latin typeface="Times New Roman" panose="02020603050405020304" pitchFamily="18" charset="0"/>
                <a:ea typeface="標楷體"/>
                <a:cs typeface="Times New Roman" panose="02020603050405020304" pitchFamily="18" charset="0"/>
              </a:rPr>
              <a:t>為</a:t>
            </a:r>
            <a:r>
              <a:rPr lang="en-US" altLang="zh-TW" sz="1200" dirty="0" smtClean="0">
                <a:latin typeface="Times New Roman" panose="02020603050405020304" pitchFamily="18" charset="0"/>
                <a:ea typeface="標楷體"/>
                <a:cs typeface="Times New Roman" panose="02020603050405020304" pitchFamily="18" charset="0"/>
              </a:rPr>
              <a:t>5</a:t>
            </a:r>
            <a:r>
              <a:rPr lang="zh-TW" altLang="en-US" sz="1200" dirty="0" smtClean="0">
                <a:latin typeface="Times New Roman" panose="02020603050405020304" pitchFamily="18" charset="0"/>
                <a:ea typeface="標楷體"/>
                <a:cs typeface="Times New Roman" panose="02020603050405020304" pitchFamily="18" charset="0"/>
              </a:rPr>
              <a:t>月預測數</a:t>
            </a:r>
            <a:r>
              <a:rPr lang="zh-TW" altLang="en-US" sz="1200" dirty="0" smtClean="0">
                <a:latin typeface="Times New Roman" panose="02020603050405020304" pitchFamily="18" charset="0"/>
                <a:ea typeface="新細明體"/>
                <a:cs typeface="Times New Roman" panose="02020603050405020304" pitchFamily="18" charset="0"/>
              </a:rPr>
              <a:t>；</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因</a:t>
            </a:r>
            <a:r>
              <a:rPr lang="zh-TW" altLang="en-US" sz="1200" dirty="0">
                <a:latin typeface="Times New Roman" panose="02020603050405020304" pitchFamily="18" charset="0"/>
                <a:ea typeface="標楷體" panose="03000509000000000000" pitchFamily="65" charset="-120"/>
                <a:cs typeface="Times New Roman" panose="02020603050405020304" pitchFamily="18" charset="0"/>
              </a:rPr>
              <a:t>四捨五入關係，部份總計數字容或不等於細項數字之和</a:t>
            </a:r>
            <a:endParaRPr lang="en-US" altLang="zh-TW" sz="1200" dirty="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defRPr/>
            </a:pPr>
            <a:r>
              <a:rPr lang="zh-TW" altLang="en-US" sz="1200" dirty="0">
                <a:latin typeface="Times New Roman" panose="02020603050405020304" pitchFamily="18" charset="0"/>
                <a:ea typeface="標楷體" panose="03000509000000000000" pitchFamily="65" charset="-120"/>
                <a:cs typeface="Times New Roman" panose="02020603050405020304" pitchFamily="18" charset="0"/>
              </a:rPr>
              <a:t>資料來源：行政院主計總處</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 年</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22 </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日及</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8</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14</a:t>
            </a:r>
            <a:r>
              <a:rPr lang="zh-TW" altLang="en-US" sz="1200" dirty="0" smtClean="0">
                <a:latin typeface="Times New Roman" panose="02020603050405020304" pitchFamily="18" charset="0"/>
                <a:ea typeface="標楷體" panose="03000509000000000000" pitchFamily="65" charset="-120"/>
                <a:cs typeface="Times New Roman" panose="02020603050405020304" pitchFamily="18" charset="0"/>
              </a:rPr>
              <a:t>日新聞稿</a:t>
            </a:r>
            <a:endParaRPr lang="zh-TW" altLang="en-US" sz="12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矩形 2"/>
          <p:cNvSpPr/>
          <p:nvPr/>
        </p:nvSpPr>
        <p:spPr>
          <a:xfrm>
            <a:off x="457200" y="3110702"/>
            <a:ext cx="940279" cy="3229529"/>
          </a:xfrm>
          <a:prstGeom prst="rect">
            <a:avLst/>
          </a:prstGeom>
          <a:gradFill>
            <a:gsLst>
              <a:gs pos="0">
                <a:schemeClr val="accent3">
                  <a:lumMod val="60000"/>
                  <a:lumOff val="40000"/>
                </a:schemeClr>
              </a:gs>
              <a:gs pos="100000">
                <a:schemeClr val="accent1">
                  <a:tint val="23500"/>
                  <a:satMod val="160000"/>
                </a:schemeClr>
              </a:gs>
            </a:gsLst>
            <a:lin ang="5400000" scaled="0"/>
          </a:gradFill>
          <a:ln>
            <a:gradFill>
              <a:gsLst>
                <a:gs pos="0">
                  <a:schemeClr val="accent3">
                    <a:lumMod val="60000"/>
                    <a:lumOff val="4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rgbClr val="002060"/>
                </a:solidFill>
                <a:latin typeface="標楷體" panose="03000509000000000000" pitchFamily="65" charset="-120"/>
                <a:ea typeface="標楷體" panose="03000509000000000000" pitchFamily="65" charset="-120"/>
              </a:rPr>
              <a:t>經濟</a:t>
            </a:r>
            <a:endParaRPr lang="en-US" altLang="zh-TW" dirty="0" smtClean="0">
              <a:solidFill>
                <a:srgbClr val="002060"/>
              </a:solidFill>
              <a:latin typeface="標楷體" panose="03000509000000000000" pitchFamily="65" charset="-120"/>
              <a:ea typeface="標楷體" panose="03000509000000000000" pitchFamily="65" charset="-120"/>
            </a:endParaRPr>
          </a:p>
          <a:p>
            <a:pPr algn="ctr"/>
            <a:r>
              <a:rPr lang="zh-TW" altLang="en-US" dirty="0" smtClean="0">
                <a:solidFill>
                  <a:srgbClr val="002060"/>
                </a:solidFill>
                <a:latin typeface="標楷體" panose="03000509000000000000" pitchFamily="65" charset="-120"/>
                <a:ea typeface="標楷體" panose="03000509000000000000" pitchFamily="65" charset="-120"/>
              </a:rPr>
              <a:t>成長率</a:t>
            </a:r>
            <a:endParaRPr lang="en-US" altLang="zh-TW" dirty="0" smtClean="0">
              <a:solidFill>
                <a:srgbClr val="002060"/>
              </a:solidFill>
              <a:latin typeface="標楷體" panose="03000509000000000000" pitchFamily="65" charset="-120"/>
              <a:ea typeface="標楷體" panose="03000509000000000000" pitchFamily="65" charset="-120"/>
            </a:endParaRPr>
          </a:p>
          <a:p>
            <a:pPr algn="ctr"/>
            <a:r>
              <a:rPr lang="en-US" altLang="zh-TW" dirty="0" smtClean="0">
                <a:solidFill>
                  <a:srgbClr val="002060"/>
                </a:solidFill>
              </a:rPr>
              <a:t>1.56%</a:t>
            </a:r>
          </a:p>
          <a:p>
            <a:pPr algn="ctr"/>
            <a:r>
              <a:rPr lang="en-US" altLang="zh-TW" dirty="0" smtClean="0">
                <a:solidFill>
                  <a:srgbClr val="002060"/>
                </a:solidFill>
              </a:rPr>
              <a:t>(3.28%)</a:t>
            </a:r>
            <a:endParaRPr lang="zh-TW" altLang="en-US" dirty="0">
              <a:solidFill>
                <a:srgbClr val="002060"/>
              </a:solidFill>
            </a:endParaRPr>
          </a:p>
        </p:txBody>
      </p:sp>
      <p:sp>
        <p:nvSpPr>
          <p:cNvPr id="10" name="矩形 9"/>
          <p:cNvSpPr/>
          <p:nvPr/>
        </p:nvSpPr>
        <p:spPr>
          <a:xfrm>
            <a:off x="1877671" y="3110703"/>
            <a:ext cx="1089804" cy="1872432"/>
          </a:xfrm>
          <a:prstGeom prst="rect">
            <a:avLst/>
          </a:prstGeom>
          <a:solidFill>
            <a:schemeClr val="tx2">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rgbClr val="002060"/>
                </a:solidFill>
                <a:latin typeface="標楷體" panose="03000509000000000000" pitchFamily="65" charset="-120"/>
                <a:ea typeface="標楷體" panose="03000509000000000000" pitchFamily="65" charset="-120"/>
              </a:rPr>
              <a:t>內需</a:t>
            </a:r>
            <a:endParaRPr lang="en-US" altLang="zh-TW" dirty="0" smtClean="0">
              <a:solidFill>
                <a:srgbClr val="002060"/>
              </a:solidFill>
              <a:latin typeface="標楷體" panose="03000509000000000000" pitchFamily="65" charset="-120"/>
              <a:ea typeface="標楷體" panose="03000509000000000000" pitchFamily="65" charset="-120"/>
            </a:endParaRPr>
          </a:p>
          <a:p>
            <a:pPr algn="ctr"/>
            <a:r>
              <a:rPr lang="zh-TW" altLang="en-US" sz="1400" dirty="0" smtClean="0">
                <a:solidFill>
                  <a:srgbClr val="002060"/>
                </a:solidFill>
                <a:latin typeface="標楷體" panose="03000509000000000000" pitchFamily="65" charset="-120"/>
                <a:ea typeface="標楷體" panose="03000509000000000000" pitchFamily="65" charset="-120"/>
              </a:rPr>
              <a:t>貢獻百分點</a:t>
            </a:r>
            <a:endParaRPr lang="en-US" altLang="zh-TW" sz="1400" dirty="0" smtClean="0">
              <a:solidFill>
                <a:srgbClr val="002060"/>
              </a:solidFill>
              <a:latin typeface="標楷體" panose="03000509000000000000" pitchFamily="65" charset="-120"/>
              <a:ea typeface="標楷體" panose="03000509000000000000" pitchFamily="65" charset="-120"/>
            </a:endParaRPr>
          </a:p>
          <a:p>
            <a:pPr algn="ctr"/>
            <a:r>
              <a:rPr lang="en-US" altLang="zh-TW" dirty="0" smtClean="0">
                <a:solidFill>
                  <a:srgbClr val="002060"/>
                </a:solidFill>
              </a:rPr>
              <a:t>1.78</a:t>
            </a:r>
          </a:p>
          <a:p>
            <a:pPr algn="ctr"/>
            <a:r>
              <a:rPr lang="en-US" altLang="zh-TW" dirty="0" smtClean="0">
                <a:solidFill>
                  <a:srgbClr val="002060"/>
                </a:solidFill>
              </a:rPr>
              <a:t>(1.70)</a:t>
            </a:r>
            <a:endParaRPr lang="zh-TW" altLang="en-US" dirty="0">
              <a:solidFill>
                <a:srgbClr val="002060"/>
              </a:solidFill>
            </a:endParaRPr>
          </a:p>
        </p:txBody>
      </p:sp>
      <p:sp>
        <p:nvSpPr>
          <p:cNvPr id="11" name="矩形 10"/>
          <p:cNvSpPr/>
          <p:nvPr/>
        </p:nvSpPr>
        <p:spPr>
          <a:xfrm>
            <a:off x="1886296" y="5247645"/>
            <a:ext cx="1089806" cy="106392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rgbClr val="002060"/>
                </a:solidFill>
                <a:latin typeface="標楷體" panose="03000509000000000000" pitchFamily="65" charset="-120"/>
                <a:ea typeface="標楷體" panose="03000509000000000000" pitchFamily="65" charset="-120"/>
              </a:rPr>
              <a:t>外需</a:t>
            </a:r>
            <a:endParaRPr lang="en-US" altLang="zh-TW" dirty="0" smtClean="0">
              <a:solidFill>
                <a:srgbClr val="002060"/>
              </a:solidFill>
              <a:latin typeface="標楷體" panose="03000509000000000000" pitchFamily="65" charset="-120"/>
              <a:ea typeface="標楷體" panose="03000509000000000000" pitchFamily="65" charset="-120"/>
            </a:endParaRPr>
          </a:p>
          <a:p>
            <a:pPr algn="ctr"/>
            <a:r>
              <a:rPr lang="zh-TW" altLang="en-US" sz="1400" dirty="0">
                <a:solidFill>
                  <a:srgbClr val="002060"/>
                </a:solidFill>
                <a:latin typeface="標楷體" panose="03000509000000000000" pitchFamily="65" charset="-120"/>
                <a:ea typeface="標楷體" panose="03000509000000000000" pitchFamily="65" charset="-120"/>
              </a:rPr>
              <a:t>貢獻百分點</a:t>
            </a:r>
            <a:endParaRPr lang="en-US" altLang="zh-TW" sz="1400" dirty="0">
              <a:solidFill>
                <a:srgbClr val="002060"/>
              </a:solidFill>
              <a:latin typeface="標楷體" panose="03000509000000000000" pitchFamily="65" charset="-120"/>
              <a:ea typeface="標楷體" panose="03000509000000000000" pitchFamily="65" charset="-120"/>
            </a:endParaRPr>
          </a:p>
          <a:p>
            <a:pPr algn="ctr"/>
            <a:r>
              <a:rPr lang="en-US" altLang="zh-TW" dirty="0">
                <a:solidFill>
                  <a:srgbClr val="002060"/>
                </a:solidFill>
              </a:rPr>
              <a:t>-0.22</a:t>
            </a:r>
          </a:p>
          <a:p>
            <a:pPr algn="ctr"/>
            <a:r>
              <a:rPr lang="en-US" altLang="zh-TW" dirty="0">
                <a:solidFill>
                  <a:srgbClr val="002060"/>
                </a:solidFill>
              </a:rPr>
              <a:t>(1.57)</a:t>
            </a:r>
            <a:endParaRPr lang="zh-TW" altLang="en-US" dirty="0">
              <a:solidFill>
                <a:srgbClr val="002060"/>
              </a:solidFill>
            </a:endParaRPr>
          </a:p>
        </p:txBody>
      </p:sp>
      <p:cxnSp>
        <p:nvCxnSpPr>
          <p:cNvPr id="7" name="直線接點 6"/>
          <p:cNvCxnSpPr>
            <a:stCxn id="3" idx="3"/>
          </p:cNvCxnSpPr>
          <p:nvPr/>
        </p:nvCxnSpPr>
        <p:spPr>
          <a:xfrm flipV="1">
            <a:off x="1397479" y="4717697"/>
            <a:ext cx="232913" cy="777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5" name="直線接點 24"/>
          <p:cNvCxnSpPr/>
          <p:nvPr/>
        </p:nvCxnSpPr>
        <p:spPr>
          <a:xfrm>
            <a:off x="1630392" y="4028536"/>
            <a:ext cx="0" cy="1751071"/>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31" name="直線單箭頭接點 30"/>
          <p:cNvCxnSpPr>
            <a:endCxn id="10" idx="1"/>
          </p:cNvCxnSpPr>
          <p:nvPr/>
        </p:nvCxnSpPr>
        <p:spPr>
          <a:xfrm>
            <a:off x="1630392" y="4028536"/>
            <a:ext cx="247279" cy="18383"/>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33" name="直線單箭頭接點 32"/>
          <p:cNvCxnSpPr>
            <a:endCxn id="11" idx="1"/>
          </p:cNvCxnSpPr>
          <p:nvPr/>
        </p:nvCxnSpPr>
        <p:spPr>
          <a:xfrm>
            <a:off x="1630392" y="5779607"/>
            <a:ext cx="25590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aphicFrame>
        <p:nvGraphicFramePr>
          <p:cNvPr id="26" name="圖表 25"/>
          <p:cNvGraphicFramePr/>
          <p:nvPr>
            <p:extLst>
              <p:ext uri="{D42A27DB-BD31-4B8C-83A1-F6EECF244321}">
                <p14:modId xmlns:p14="http://schemas.microsoft.com/office/powerpoint/2010/main" xmlns="" val="3380138073"/>
              </p:ext>
            </p:extLst>
          </p:nvPr>
        </p:nvGraphicFramePr>
        <p:xfrm>
          <a:off x="3385691" y="4028536"/>
          <a:ext cx="5184829" cy="1108230"/>
        </p:xfrm>
        <a:graphic>
          <a:graphicData uri="http://schemas.openxmlformats.org/drawingml/2006/chart">
            <c:chart xmlns:c="http://schemas.openxmlformats.org/drawingml/2006/chart" xmlns:r="http://schemas.openxmlformats.org/officeDocument/2006/relationships" r:id="rId3"/>
          </a:graphicData>
        </a:graphic>
      </p:graphicFrame>
      <p:sp>
        <p:nvSpPr>
          <p:cNvPr id="2" name="文字方塊 1"/>
          <p:cNvSpPr txBox="1"/>
          <p:nvPr/>
        </p:nvSpPr>
        <p:spPr>
          <a:xfrm>
            <a:off x="4672808" y="4798469"/>
            <a:ext cx="3271688" cy="369332"/>
          </a:xfrm>
          <a:prstGeom prst="rect">
            <a:avLst/>
          </a:prstGeom>
          <a:noFill/>
        </p:spPr>
        <p:txBody>
          <a:bodyPr wrap="square" rtlCol="0">
            <a:spAutoFit/>
          </a:bodyPr>
          <a:lstStyle/>
          <a:p>
            <a:r>
              <a:rPr lang="en-US" altLang="zh-TW" dirty="0" smtClean="0"/>
              <a:t>+                   +                        +             </a:t>
            </a:r>
            <a:endParaRPr lang="zh-TW" altLang="en-US" dirty="0"/>
          </a:p>
        </p:txBody>
      </p:sp>
      <p:graphicFrame>
        <p:nvGraphicFramePr>
          <p:cNvPr id="27" name="圖表 26"/>
          <p:cNvGraphicFramePr/>
          <p:nvPr>
            <p:extLst>
              <p:ext uri="{D42A27DB-BD31-4B8C-83A1-F6EECF244321}">
                <p14:modId xmlns:p14="http://schemas.microsoft.com/office/powerpoint/2010/main" xmlns="" val="2712779590"/>
              </p:ext>
            </p:extLst>
          </p:nvPr>
        </p:nvGraphicFramePr>
        <p:xfrm>
          <a:off x="3456574" y="2934586"/>
          <a:ext cx="2578718" cy="1093950"/>
        </p:xfrm>
        <a:graphic>
          <a:graphicData uri="http://schemas.openxmlformats.org/drawingml/2006/chart">
            <c:chart xmlns:c="http://schemas.openxmlformats.org/drawingml/2006/chart" xmlns:r="http://schemas.openxmlformats.org/officeDocument/2006/relationships" r:id="rId4"/>
          </a:graphicData>
        </a:graphic>
      </p:graphicFrame>
      <p:sp>
        <p:nvSpPr>
          <p:cNvPr id="28" name="文字方塊 27"/>
          <p:cNvSpPr txBox="1"/>
          <p:nvPr/>
        </p:nvSpPr>
        <p:spPr>
          <a:xfrm>
            <a:off x="4595002" y="3715726"/>
            <a:ext cx="1713650" cy="369332"/>
          </a:xfrm>
          <a:prstGeom prst="rect">
            <a:avLst/>
          </a:prstGeom>
          <a:noFill/>
        </p:spPr>
        <p:txBody>
          <a:bodyPr wrap="square" rtlCol="0">
            <a:spAutoFit/>
          </a:bodyPr>
          <a:lstStyle/>
          <a:p>
            <a:r>
              <a:rPr lang="en-US" altLang="zh-TW" dirty="0" smtClean="0"/>
              <a:t>+</a:t>
            </a:r>
            <a:endParaRPr lang="zh-TW" altLang="en-US" dirty="0"/>
          </a:p>
        </p:txBody>
      </p:sp>
      <p:sp>
        <p:nvSpPr>
          <p:cNvPr id="4" name="左大括弧 3"/>
          <p:cNvSpPr/>
          <p:nvPr/>
        </p:nvSpPr>
        <p:spPr>
          <a:xfrm>
            <a:off x="3010006" y="3110703"/>
            <a:ext cx="446568" cy="1793368"/>
          </a:xfrm>
          <a:prstGeom prst="leftBrace">
            <a:avLst>
              <a:gd name="adj1" fmla="val 5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graphicFrame>
        <p:nvGraphicFramePr>
          <p:cNvPr id="29" name="圖表 28"/>
          <p:cNvGraphicFramePr/>
          <p:nvPr>
            <p:extLst>
              <p:ext uri="{D42A27DB-BD31-4B8C-83A1-F6EECF244321}">
                <p14:modId xmlns:p14="http://schemas.microsoft.com/office/powerpoint/2010/main" xmlns="" val="1678415399"/>
              </p:ext>
            </p:extLst>
          </p:nvPr>
        </p:nvGraphicFramePr>
        <p:xfrm>
          <a:off x="3456574" y="5247645"/>
          <a:ext cx="3008021" cy="1093950"/>
        </p:xfrm>
        <a:graphic>
          <a:graphicData uri="http://schemas.openxmlformats.org/drawingml/2006/chart">
            <c:chart xmlns:c="http://schemas.openxmlformats.org/drawingml/2006/chart" xmlns:r="http://schemas.openxmlformats.org/officeDocument/2006/relationships" r:id="rId5"/>
          </a:graphicData>
        </a:graphic>
      </p:graphicFrame>
      <p:sp>
        <p:nvSpPr>
          <p:cNvPr id="30" name="文字方塊 29"/>
          <p:cNvSpPr txBox="1"/>
          <p:nvPr/>
        </p:nvSpPr>
        <p:spPr>
          <a:xfrm>
            <a:off x="4824436" y="6024036"/>
            <a:ext cx="648657" cy="369332"/>
          </a:xfrm>
          <a:prstGeom prst="rect">
            <a:avLst/>
          </a:prstGeom>
          <a:noFill/>
        </p:spPr>
        <p:txBody>
          <a:bodyPr wrap="square" rtlCol="0">
            <a:spAutoFit/>
          </a:bodyPr>
          <a:lstStyle/>
          <a:p>
            <a:r>
              <a:rPr lang="en-US" altLang="zh-TW" dirty="0"/>
              <a:t>-</a:t>
            </a:r>
            <a:endParaRPr lang="zh-TW" altLang="en-US" dirty="0"/>
          </a:p>
        </p:txBody>
      </p:sp>
      <p:sp>
        <p:nvSpPr>
          <p:cNvPr id="32" name="文字方塊 31"/>
          <p:cNvSpPr txBox="1"/>
          <p:nvPr/>
        </p:nvSpPr>
        <p:spPr>
          <a:xfrm>
            <a:off x="3116336" y="5638304"/>
            <a:ext cx="648657" cy="461665"/>
          </a:xfrm>
          <a:prstGeom prst="rect">
            <a:avLst/>
          </a:prstGeom>
          <a:noFill/>
        </p:spPr>
        <p:txBody>
          <a:bodyPr wrap="square" rtlCol="0">
            <a:spAutoFit/>
          </a:bodyPr>
          <a:lstStyle/>
          <a:p>
            <a:r>
              <a:rPr lang="en-US" altLang="zh-TW" sz="2400" dirty="0" smtClean="0">
                <a:latin typeface="Times New Roman" panose="02020603050405020304" pitchFamily="18" charset="0"/>
                <a:cs typeface="Times New Roman" panose="02020603050405020304" pitchFamily="18" charset="0"/>
              </a:rPr>
              <a:t>=</a:t>
            </a:r>
            <a:endParaRPr lang="zh-TW" altLang="en-US" sz="2400" dirty="0">
              <a:latin typeface="Times New Roman" panose="02020603050405020304" pitchFamily="18" charset="0"/>
              <a:cs typeface="Times New Roman" panose="02020603050405020304" pitchFamily="18" charset="0"/>
            </a:endParaRPr>
          </a:p>
        </p:txBody>
      </p:sp>
      <p:cxnSp>
        <p:nvCxnSpPr>
          <p:cNvPr id="34" name="直線單箭頭接點 33"/>
          <p:cNvCxnSpPr/>
          <p:nvPr/>
        </p:nvCxnSpPr>
        <p:spPr>
          <a:xfrm flipV="1">
            <a:off x="4422474" y="3007477"/>
            <a:ext cx="0" cy="16385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5" name="直線單箭頭接點 34"/>
          <p:cNvCxnSpPr/>
          <p:nvPr/>
        </p:nvCxnSpPr>
        <p:spPr>
          <a:xfrm flipV="1">
            <a:off x="5700696" y="4492717"/>
            <a:ext cx="0" cy="17882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6" name="直線單箭頭接點 35"/>
          <p:cNvCxnSpPr/>
          <p:nvPr/>
        </p:nvCxnSpPr>
        <p:spPr>
          <a:xfrm flipV="1">
            <a:off x="6905801" y="4507692"/>
            <a:ext cx="0" cy="17070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直線單箭頭接點 36"/>
          <p:cNvCxnSpPr/>
          <p:nvPr/>
        </p:nvCxnSpPr>
        <p:spPr>
          <a:xfrm>
            <a:off x="4422474" y="4085058"/>
            <a:ext cx="0" cy="19708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9" name="直線單箭頭接點 38"/>
          <p:cNvCxnSpPr/>
          <p:nvPr/>
        </p:nvCxnSpPr>
        <p:spPr>
          <a:xfrm>
            <a:off x="5616127" y="3370628"/>
            <a:ext cx="0" cy="19708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1" name="直線單箭頭接點 40"/>
          <p:cNvCxnSpPr/>
          <p:nvPr/>
        </p:nvCxnSpPr>
        <p:spPr>
          <a:xfrm>
            <a:off x="4505281" y="5388827"/>
            <a:ext cx="0" cy="19708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2" name="直線單箭頭接點 41"/>
          <p:cNvCxnSpPr/>
          <p:nvPr/>
        </p:nvCxnSpPr>
        <p:spPr>
          <a:xfrm>
            <a:off x="5874238" y="5388827"/>
            <a:ext cx="0" cy="19708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直線單箭頭接點 37"/>
          <p:cNvCxnSpPr/>
          <p:nvPr/>
        </p:nvCxnSpPr>
        <p:spPr>
          <a:xfrm flipV="1">
            <a:off x="2774828" y="4128845"/>
            <a:ext cx="0" cy="27062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直線單箭頭接點 42"/>
          <p:cNvCxnSpPr/>
          <p:nvPr/>
        </p:nvCxnSpPr>
        <p:spPr>
          <a:xfrm>
            <a:off x="2780577" y="5869136"/>
            <a:ext cx="0" cy="28539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219914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p:cNvSpPr>
            <a:spLocks noChangeArrowheads="1"/>
          </p:cNvSpPr>
          <p:nvPr/>
        </p:nvSpPr>
        <p:spPr bwMode="auto">
          <a:xfrm>
            <a:off x="0" y="22760"/>
            <a:ext cx="8999537" cy="835261"/>
          </a:xfrm>
          <a:prstGeom prst="roundRect">
            <a:avLst>
              <a:gd name="adj" fmla="val 16667"/>
            </a:avLst>
          </a:prstGeom>
          <a:noFill/>
          <a:ln>
            <a:noFill/>
          </a:ln>
          <a:effectLst/>
          <a:extLst/>
        </p:spPr>
        <p:txBody>
          <a:bodyPr anchor="ctr"/>
          <a:lstStyle/>
          <a:p>
            <a:pPr marL="720725" indent="-720725" algn="ctr">
              <a:defRPr/>
            </a:pP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二</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、內需穩定成長 </a:t>
            </a:r>
            <a:r>
              <a:rPr lang="en-US" altLang="zh-TW" sz="4000" b="1" dirty="0" smtClean="0">
                <a:solidFill>
                  <a:srgbClr val="002060"/>
                </a:solidFill>
                <a:effectLst>
                  <a:outerShdw blurRad="38100" dist="38100" dir="2700000" algn="tl">
                    <a:srgbClr val="000000">
                      <a:alpha val="43137"/>
                    </a:srgbClr>
                  </a:outerShdw>
                </a:effectLst>
                <a:latin typeface="Vrinda"/>
                <a:ea typeface="標楷體" panose="03000509000000000000" pitchFamily="65" charset="-120"/>
                <a:cs typeface="Vrinda"/>
              </a:rPr>
              <a:t>—</a:t>
            </a:r>
            <a:r>
              <a:rPr lang="zh-TW" altLang="en-US" sz="4000" b="1" dirty="0" smtClean="0">
                <a:solidFill>
                  <a:srgbClr val="002060"/>
                </a:solidFill>
                <a:effectLst>
                  <a:outerShdw blurRad="38100" dist="38100" dir="2700000" algn="tl">
                    <a:srgbClr val="000000">
                      <a:alpha val="43137"/>
                    </a:srgbClr>
                  </a:outerShdw>
                </a:effectLst>
                <a:latin typeface="Vrinda"/>
                <a:ea typeface="標楷體" panose="03000509000000000000" pitchFamily="65" charset="-120"/>
                <a:cs typeface="Vrinda"/>
              </a:rPr>
              <a:t> </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民間消費續增</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9" name="文字方塊 1"/>
          <p:cNvSpPr txBox="1"/>
          <p:nvPr/>
        </p:nvSpPr>
        <p:spPr>
          <a:xfrm>
            <a:off x="2979647" y="3768759"/>
            <a:ext cx="2308287" cy="288327"/>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zh-TW" altLang="en-US" sz="1400" b="1" dirty="0">
              <a:solidFill>
                <a:schemeClr val="tx1"/>
              </a:solidFill>
            </a:endParaRPr>
          </a:p>
        </p:txBody>
      </p:sp>
      <p:sp>
        <p:nvSpPr>
          <p:cNvPr id="25" name="內容版面配置區 2"/>
          <p:cNvSpPr txBox="1">
            <a:spLocks/>
          </p:cNvSpPr>
          <p:nvPr/>
        </p:nvSpPr>
        <p:spPr bwMode="auto">
          <a:xfrm>
            <a:off x="144463" y="836148"/>
            <a:ext cx="8749371" cy="1859118"/>
          </a:xfrm>
          <a:prstGeom prst="roundRect">
            <a:avLst/>
          </a:prstGeom>
          <a:noFill/>
          <a:ln w="25400" cap="flat" cmpd="sng" algn="ctr">
            <a:noFill/>
            <a:prstDash val="soli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3"/>
          </a:lnRef>
          <a:fillRef idx="1">
            <a:schemeClr val="lt1"/>
          </a:fillRef>
          <a:effectRef idx="0">
            <a:schemeClr val="accent3"/>
          </a:effectRef>
          <a:fontRef idx="minor">
            <a:schemeClr val="dk1"/>
          </a:fontRef>
        </p:style>
        <p:txBody>
          <a:bodyPr vert="horz" wrap="square" lIns="91440" tIns="0" rIns="91440" bIns="0" numCol="1" anchor="t" anchorCtr="0" compatLnSpc="1">
            <a:prstTxWarp prst="textNoShape">
              <a:avLst/>
            </a:prstTxWarp>
          </a:bodyPr>
          <a:lstStyle>
            <a:lvl1pPr marL="342900" indent="-342900" algn="l" rtl="0" eaLnBrk="0" fontAlgn="base" hangingPunct="0">
              <a:lnSpc>
                <a:spcPct val="110000"/>
              </a:lnSpc>
              <a:spcBef>
                <a:spcPts val="300"/>
              </a:spcBef>
              <a:spcAft>
                <a:spcPts val="600"/>
              </a:spcAft>
              <a:buFont typeface="Wingdings" pitchFamily="2" charset="2"/>
              <a:buChar char="l"/>
              <a:defRPr sz="3600" kern="1200">
                <a:solidFill>
                  <a:schemeClr val="dk1"/>
                </a:solidFill>
                <a:latin typeface="+mn-lt"/>
                <a:ea typeface="+mn-ea"/>
                <a:cs typeface="+mn-cs"/>
              </a:defRPr>
            </a:lvl1pPr>
            <a:lvl2pPr marL="806450" indent="-349250" algn="l" rtl="0" eaLnBrk="0" fontAlgn="base" hangingPunct="0">
              <a:lnSpc>
                <a:spcPct val="110000"/>
              </a:lnSpc>
              <a:spcBef>
                <a:spcPts val="300"/>
              </a:spcBef>
              <a:spcAft>
                <a:spcPts val="600"/>
              </a:spcAft>
              <a:buFont typeface="Wingdings" pitchFamily="2" charset="2"/>
              <a:buChar char="Ø"/>
              <a:defRPr sz="3200" kern="1200">
                <a:solidFill>
                  <a:schemeClr val="dk1"/>
                </a:solidFill>
                <a:latin typeface="+mn-lt"/>
                <a:ea typeface="+mn-ea"/>
                <a:cs typeface="+mn-cs"/>
              </a:defRPr>
            </a:lvl2pPr>
            <a:lvl3pPr marL="1143000" indent="-228600" algn="l" rtl="0" eaLnBrk="0" fontAlgn="base" hangingPunct="0">
              <a:lnSpc>
                <a:spcPct val="110000"/>
              </a:lnSpc>
              <a:spcBef>
                <a:spcPts val="300"/>
              </a:spcBef>
              <a:spcAft>
                <a:spcPts val="600"/>
              </a:spcAft>
              <a:buFont typeface="Wingdings" pitchFamily="2" charset="2"/>
              <a:buChar char="ü"/>
              <a:defRPr sz="2800" kern="1200">
                <a:solidFill>
                  <a:schemeClr val="dk1"/>
                </a:solidFill>
                <a:latin typeface="+mn-lt"/>
                <a:ea typeface="+mn-ea"/>
                <a:cs typeface="+mn-cs"/>
              </a:defRPr>
            </a:lvl3pPr>
            <a:lvl4pPr marL="16002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4pPr>
            <a:lvl5pPr marL="20574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441325" lvl="2" indent="-342900" algn="just" eaLnBrk="1">
              <a:lnSpc>
                <a:spcPts val="2800"/>
              </a:lnSpc>
              <a:spcBef>
                <a:spcPts val="600"/>
              </a:spcBef>
              <a:spcAft>
                <a:spcPts val="0"/>
              </a:spcAft>
              <a:buClr>
                <a:srgbClr val="1F497D">
                  <a:lumMod val="50000"/>
                </a:srgbClr>
              </a:buClr>
              <a:buSzPct val="100000"/>
              <a:buFont typeface="Wingdings" panose="05000000000000000000" pitchFamily="2" charset="2"/>
              <a:buChar char="l"/>
              <a:defRPr/>
            </a:pP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今年民間消費成長率上修為  </a:t>
            </a:r>
            <a:r>
              <a:rPr lang="en-US" altLang="zh-TW"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3.05%</a:t>
            </a: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為近 </a:t>
            </a:r>
            <a:r>
              <a:rPr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4</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年新高</a:t>
            </a:r>
            <a:endParaRPr lang="en-US" altLang="zh-TW"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630238" lvl="3" indent="-268288" algn="just" eaLnBrk="1">
              <a:lnSpc>
                <a:spcPts val="2800"/>
              </a:lnSpc>
              <a:spcAft>
                <a:spcPts val="0"/>
              </a:spcAft>
              <a:buClr>
                <a:srgbClr val="1F497D">
                  <a:lumMod val="50000"/>
                </a:srgbClr>
              </a:buClr>
              <a:buSzPct val="100000"/>
              <a:buFont typeface="Wingdings" panose="05000000000000000000" pitchFamily="2" charset="2"/>
              <a:buChar char="Ø"/>
              <a:defRPr/>
            </a:pP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國內就業及薪資穩定</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成長帶動</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民間</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消費，</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至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月平均失業率為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3.68%</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，為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15</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年同期最低水準；</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 </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至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5 </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月實質平均薪資為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52,348 </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元，亦為歷年同期最高</a:t>
            </a: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4" name="Text Box 2"/>
          <p:cNvSpPr txBox="1">
            <a:spLocks noChangeArrowheads="1"/>
          </p:cNvSpPr>
          <p:nvPr/>
        </p:nvSpPr>
        <p:spPr bwMode="auto">
          <a:xfrm>
            <a:off x="425175" y="6101818"/>
            <a:ext cx="4117947" cy="442035"/>
          </a:xfrm>
          <a:prstGeom prst="rect">
            <a:avLst/>
          </a:prstGeom>
          <a:noFill/>
          <a:ln>
            <a:noFill/>
          </a:ln>
          <a:effectLst/>
          <a:extLst>
            <a:ext uri="{909E8E84-426E-40DD-AFC4-6F175D3DCCD1}">
              <a14:hiddenFill xmlns:a14="http://schemas.microsoft.com/office/drawing/2010/main" xmlns="">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tIns="36000" bIns="36000">
            <a:spAutoFit/>
          </a:bodyPr>
          <a:lstStyle/>
          <a:p>
            <a:pPr marL="361950" indent="-361950"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註：</a:t>
            </a:r>
            <a:r>
              <a:rPr kumimoji="1" lang="en-US" altLang="zh-TW" sz="1200" dirty="0">
                <a:solidFill>
                  <a:srgbClr val="000000"/>
                </a:solidFill>
                <a:latin typeface="標楷體" panose="03000509000000000000" pitchFamily="65" charset="-120"/>
                <a:ea typeface="標楷體" panose="03000509000000000000" pitchFamily="65" charset="-120"/>
              </a:rPr>
              <a:t> (p) </a:t>
            </a:r>
            <a:r>
              <a:rPr kumimoji="1" lang="zh-TW" altLang="en-US" sz="1200" dirty="0" smtClean="0">
                <a:solidFill>
                  <a:srgbClr val="000000"/>
                </a:solidFill>
                <a:latin typeface="標楷體" panose="03000509000000000000" pitchFamily="65" charset="-120"/>
                <a:ea typeface="標楷體" panose="03000509000000000000" pitchFamily="65" charset="-120"/>
              </a:rPr>
              <a:t>表修正數</a:t>
            </a:r>
            <a:r>
              <a:rPr kumimoji="1" lang="zh-TW" altLang="en-US" sz="1200" dirty="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rPr>
              <a:t>(p) </a:t>
            </a:r>
            <a:r>
              <a:rPr kumimoji="1" lang="zh-TW" altLang="en-US" sz="1200" dirty="0" smtClean="0">
                <a:solidFill>
                  <a:srgbClr val="000000"/>
                </a:solidFill>
                <a:latin typeface="標楷體" panose="03000509000000000000" pitchFamily="65" charset="-120"/>
                <a:ea typeface="標楷體" panose="03000509000000000000" pitchFamily="65" charset="-120"/>
              </a:rPr>
              <a:t>表初步統計數</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cs typeface="Arial Unicode MS"/>
              </a:rPr>
              <a:t>(f)</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表預測數</a:t>
            </a:r>
            <a:endParaRPr kumimoji="1" lang="en-US" altLang="zh-TW" sz="1200" dirty="0" smtClean="0">
              <a:solidFill>
                <a:srgbClr val="000000"/>
              </a:solidFill>
              <a:latin typeface="標楷體" panose="03000509000000000000" pitchFamily="65" charset="-120"/>
              <a:ea typeface="標楷體" panose="03000509000000000000" pitchFamily="65" charset="-120"/>
            </a:endParaRPr>
          </a:p>
          <a:p>
            <a:pPr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資料</a:t>
            </a:r>
            <a:r>
              <a:rPr kumimoji="1" lang="zh-TW" altLang="en-US" sz="1200" dirty="0">
                <a:solidFill>
                  <a:srgbClr val="000000"/>
                </a:solidFill>
                <a:latin typeface="標楷體" panose="03000509000000000000" pitchFamily="65" charset="-120"/>
                <a:ea typeface="標楷體" panose="03000509000000000000" pitchFamily="65" charset="-120"/>
              </a:rPr>
              <a:t>來源</a:t>
            </a:r>
            <a:r>
              <a:rPr kumimoji="1" lang="zh-TW" altLang="en-US" sz="1200" dirty="0" smtClean="0">
                <a:solidFill>
                  <a:srgbClr val="000000"/>
                </a:solidFill>
                <a:latin typeface="標楷體" panose="03000509000000000000" pitchFamily="65" charset="-120"/>
                <a:ea typeface="標楷體" panose="03000509000000000000" pitchFamily="65" charset="-120"/>
              </a:rPr>
              <a:t>：行政院主計</a:t>
            </a:r>
            <a:r>
              <a:rPr kumimoji="1" lang="zh-TW" altLang="en-US" sz="1200" dirty="0">
                <a:solidFill>
                  <a:srgbClr val="000000"/>
                </a:solidFill>
                <a:latin typeface="標楷體" panose="03000509000000000000" pitchFamily="65" charset="-120"/>
                <a:ea typeface="標楷體" panose="03000509000000000000" pitchFamily="65" charset="-120"/>
              </a:rPr>
              <a:t>總</a:t>
            </a:r>
            <a:r>
              <a:rPr kumimoji="1" lang="zh-TW" altLang="en-US" sz="1200" dirty="0" smtClean="0">
                <a:solidFill>
                  <a:srgbClr val="000000"/>
                </a:solidFill>
                <a:latin typeface="標楷體" panose="03000509000000000000" pitchFamily="65" charset="-120"/>
                <a:ea typeface="標楷體" panose="03000509000000000000" pitchFamily="65" charset="-120"/>
              </a:rPr>
              <a:t>處</a:t>
            </a:r>
            <a:endParaRPr kumimoji="1" lang="zh-TW" altLang="en-US" sz="1200" dirty="0">
              <a:solidFill>
                <a:srgbClr val="000000"/>
              </a:solidFill>
              <a:latin typeface="標楷體" panose="03000509000000000000" pitchFamily="65" charset="-120"/>
              <a:ea typeface="標楷體" panose="03000509000000000000" pitchFamily="65" charset="-120"/>
            </a:endParaRPr>
          </a:p>
        </p:txBody>
      </p:sp>
      <p:sp>
        <p:nvSpPr>
          <p:cNvPr id="55" name="文字方塊 54"/>
          <p:cNvSpPr txBox="1"/>
          <p:nvPr/>
        </p:nvSpPr>
        <p:spPr>
          <a:xfrm>
            <a:off x="319482" y="2807349"/>
            <a:ext cx="576064" cy="307777"/>
          </a:xfrm>
          <a:prstGeom prst="rect">
            <a:avLst/>
          </a:prstGeom>
          <a:noFill/>
        </p:spPr>
        <p:txBody>
          <a:bodyPr wrap="square" rtlCol="0">
            <a:spAutoFit/>
          </a:bodyPr>
          <a:lstStyle/>
          <a:p>
            <a:pPr fontAlgn="base">
              <a:spcBef>
                <a:spcPct val="0"/>
              </a:spcBef>
              <a:spcAft>
                <a:spcPct val="0"/>
              </a:spcAft>
            </a:pPr>
            <a:r>
              <a:rPr kumimoji="1" lang="en-US" altLang="zh-TW" sz="1400" dirty="0" smtClean="0">
                <a:solidFill>
                  <a:prstClr val="black"/>
                </a:solidFill>
                <a:latin typeface="Arial Unicode MS" panose="020B0604020202020204" pitchFamily="34" charset="-120"/>
                <a:ea typeface="文鼎圓體M" panose="020F0609000000000000" pitchFamily="49" charset="-120"/>
                <a:cs typeface="Arial" panose="020B0604020202020204" pitchFamily="34" charset="0"/>
              </a:rPr>
              <a:t>%</a:t>
            </a:r>
            <a:endParaRPr kumimoji="1" lang="zh-TW" altLang="en-US" sz="1400" dirty="0">
              <a:solidFill>
                <a:prstClr val="black"/>
              </a:solidFill>
              <a:latin typeface="Arial Unicode MS" panose="020B0604020202020204" pitchFamily="34" charset="-120"/>
              <a:ea typeface="文鼎圓體M" panose="020F0609000000000000" pitchFamily="49" charset="-120"/>
              <a:cs typeface="Arial" panose="020B0604020202020204" pitchFamily="34" charset="0"/>
            </a:endParaRPr>
          </a:p>
        </p:txBody>
      </p:sp>
      <p:sp>
        <p:nvSpPr>
          <p:cNvPr id="56" name="文字方塊 1"/>
          <p:cNvSpPr txBox="1"/>
          <p:nvPr/>
        </p:nvSpPr>
        <p:spPr>
          <a:xfrm>
            <a:off x="951874" y="2651527"/>
            <a:ext cx="2736304" cy="428426"/>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en-US" altLang="zh-TW"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年民間消費實質成長率</a:t>
            </a:r>
            <a:endPar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graphicFrame>
        <p:nvGraphicFramePr>
          <p:cNvPr id="62" name="圖表 61"/>
          <p:cNvGraphicFramePr/>
          <p:nvPr>
            <p:extLst>
              <p:ext uri="{D42A27DB-BD31-4B8C-83A1-F6EECF244321}">
                <p14:modId xmlns:p14="http://schemas.microsoft.com/office/powerpoint/2010/main" xmlns="" val="975725741"/>
              </p:ext>
            </p:extLst>
          </p:nvPr>
        </p:nvGraphicFramePr>
        <p:xfrm>
          <a:off x="319482" y="3057016"/>
          <a:ext cx="3523276" cy="3135157"/>
        </p:xfrm>
        <a:graphic>
          <a:graphicData uri="http://schemas.openxmlformats.org/drawingml/2006/chart">
            <c:chart xmlns:c="http://schemas.openxmlformats.org/drawingml/2006/chart" xmlns:r="http://schemas.openxmlformats.org/officeDocument/2006/relationships" r:id="rId3"/>
          </a:graphicData>
        </a:graphic>
      </p:graphicFrame>
      <p:sp>
        <p:nvSpPr>
          <p:cNvPr id="24" name="AutoShape 17"/>
          <p:cNvSpPr>
            <a:spLocks noChangeArrowheads="1"/>
          </p:cNvSpPr>
          <p:nvPr/>
        </p:nvSpPr>
        <p:spPr bwMode="auto">
          <a:xfrm rot="16200000">
            <a:off x="2830955" y="4127701"/>
            <a:ext cx="2331735" cy="1006339"/>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00000">
              <a:alpha val="70000"/>
            </a:srgbClr>
          </a:solidFill>
          <a:ln>
            <a:noFill/>
          </a:ln>
          <a:effectLst/>
        </p:spPr>
        <p:txBody>
          <a:bodyPr vert="eaVert" wrap="none" anchor="ctr"/>
          <a:lstStyle/>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全</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年</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成</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長</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ts val="300"/>
              </a:spcBef>
              <a:spcAft>
                <a:spcPct val="0"/>
              </a:spcAft>
              <a:defRPr/>
            </a:pPr>
            <a:r>
              <a:rPr kumimoji="1" lang="en-US" altLang="zh-TW" sz="1400" b="1" kern="0" dirty="0" smtClean="0">
                <a:solidFill>
                  <a:prstClr val="white"/>
                </a:solidFill>
                <a:latin typeface="Arial Unicode MS" panose="020B0604020202020204" pitchFamily="34" charset="-120"/>
                <a:ea typeface="文鼎圓體M" panose="020F0609000000000000" pitchFamily="49" charset="-120"/>
              </a:rPr>
              <a:t>3.05%</a:t>
            </a:r>
            <a:endParaRPr kumimoji="1" lang="zh-TW" altLang="en-US" sz="1400" b="1" kern="0" dirty="0">
              <a:solidFill>
                <a:prstClr val="white"/>
              </a:solidFill>
              <a:latin typeface="Arial Unicode MS" panose="020B0604020202020204" pitchFamily="34" charset="-120"/>
              <a:ea typeface="文鼎圓體M" panose="020F0609000000000000" pitchFamily="49" charset="-120"/>
            </a:endParaRPr>
          </a:p>
        </p:txBody>
      </p:sp>
      <p:grpSp>
        <p:nvGrpSpPr>
          <p:cNvPr id="16" name="群組 15"/>
          <p:cNvGrpSpPr/>
          <p:nvPr/>
        </p:nvGrpSpPr>
        <p:grpSpPr>
          <a:xfrm>
            <a:off x="4657424" y="3067987"/>
            <a:ext cx="4270592" cy="1605152"/>
            <a:chOff x="467544" y="2669830"/>
            <a:chExt cx="8136904" cy="3880849"/>
          </a:xfrm>
        </p:grpSpPr>
        <p:graphicFrame>
          <p:nvGraphicFramePr>
            <p:cNvPr id="17" name="圖表 16"/>
            <p:cNvGraphicFramePr/>
            <p:nvPr>
              <p:extLst>
                <p:ext uri="{D42A27DB-BD31-4B8C-83A1-F6EECF244321}">
                  <p14:modId xmlns:p14="http://schemas.microsoft.com/office/powerpoint/2010/main" xmlns="" val="2954197320"/>
                </p:ext>
              </p:extLst>
            </p:nvPr>
          </p:nvGraphicFramePr>
          <p:xfrm>
            <a:off x="467544" y="3241938"/>
            <a:ext cx="8136904" cy="3308741"/>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字方塊 2"/>
            <p:cNvSpPr txBox="1">
              <a:spLocks noChangeArrowheads="1"/>
            </p:cNvSpPr>
            <p:nvPr/>
          </p:nvSpPr>
          <p:spPr bwMode="auto">
            <a:xfrm>
              <a:off x="482173" y="2669830"/>
              <a:ext cx="1048689" cy="294005"/>
            </a:xfrm>
            <a:prstGeom prst="rect">
              <a:avLst/>
            </a:prstGeom>
            <a:noFill/>
            <a:ln w="9525">
              <a:noFill/>
              <a:miter lim="800000"/>
              <a:headEnd/>
              <a:tailEnd/>
            </a:ln>
          </p:spPr>
          <p:txBody>
            <a:bodyPr rot="0" vert="horz" wrap="square" lIns="91440" tIns="45720" rIns="91440" bIns="45720" anchor="t" anchorCtr="0">
              <a:noAutofit/>
            </a:bodyPr>
            <a:lstStyle/>
            <a:p>
              <a:r>
                <a:rPr lang="en-US" altLang="zh-TW" sz="1200" dirty="0" smtClean="0">
                  <a:latin typeface="Times New Roman" panose="02020603050405020304" pitchFamily="18" charset="0"/>
                  <a:ea typeface="標楷體" panose="03000509000000000000" pitchFamily="65" charset="-120"/>
                  <a:cs typeface="Times New Roman" panose="02020603050405020304" pitchFamily="18" charset="0"/>
                </a:rPr>
                <a:t>%</a:t>
              </a:r>
              <a:endParaRPr lang="zh-TW" sz="1200" dirty="0">
                <a:latin typeface="Times New Roman" panose="02020603050405020304" pitchFamily="18" charset="0"/>
                <a:ea typeface="標楷體" panose="03000509000000000000" pitchFamily="65" charset="-120"/>
                <a:cs typeface="Times New Roman" panose="02020603050405020304" pitchFamily="18" charset="0"/>
              </a:endParaRPr>
            </a:p>
          </p:txBody>
        </p:sp>
      </p:grpSp>
      <p:graphicFrame>
        <p:nvGraphicFramePr>
          <p:cNvPr id="27" name="圖表 26"/>
          <p:cNvGraphicFramePr/>
          <p:nvPr>
            <p:extLst>
              <p:ext uri="{D42A27DB-BD31-4B8C-83A1-F6EECF244321}">
                <p14:modId xmlns:p14="http://schemas.microsoft.com/office/powerpoint/2010/main" xmlns="" val="1144361581"/>
              </p:ext>
            </p:extLst>
          </p:nvPr>
        </p:nvGraphicFramePr>
        <p:xfrm>
          <a:off x="4543122" y="4652549"/>
          <a:ext cx="4499768" cy="1785944"/>
        </p:xfrm>
        <a:graphic>
          <a:graphicData uri="http://schemas.openxmlformats.org/drawingml/2006/chart">
            <c:chart xmlns:c="http://schemas.openxmlformats.org/drawingml/2006/chart" xmlns:r="http://schemas.openxmlformats.org/officeDocument/2006/relationships" r:id="rId5"/>
          </a:graphicData>
        </a:graphic>
      </p:graphicFrame>
      <p:sp>
        <p:nvSpPr>
          <p:cNvPr id="29" name="文字方塊 1"/>
          <p:cNvSpPr txBox="1"/>
          <p:nvPr/>
        </p:nvSpPr>
        <p:spPr>
          <a:xfrm>
            <a:off x="5004379" y="4657586"/>
            <a:ext cx="4141539" cy="395143"/>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zh-TW" altLang="en-US" sz="16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歷年 </a:t>
            </a:r>
            <a:r>
              <a:rPr lang="en-US" altLang="zh-TW" sz="16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1-5 </a:t>
            </a:r>
            <a:r>
              <a:rPr lang="zh-TW" altLang="en-US" sz="16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月實質</a:t>
            </a:r>
            <a:r>
              <a:rPr lang="zh-TW" altLang="en-US" sz="16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平均</a:t>
            </a:r>
            <a:r>
              <a:rPr lang="zh-TW" altLang="en-US" sz="16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薪資</a:t>
            </a:r>
            <a:endParaRPr lang="zh-TW" altLang="en-US" sz="16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0" name="Text Box 2"/>
          <p:cNvSpPr txBox="1">
            <a:spLocks noChangeArrowheads="1"/>
          </p:cNvSpPr>
          <p:nvPr/>
        </p:nvSpPr>
        <p:spPr bwMode="auto">
          <a:xfrm>
            <a:off x="4874145" y="6438493"/>
            <a:ext cx="3959302" cy="380480"/>
          </a:xfrm>
          <a:prstGeom prst="rect">
            <a:avLst/>
          </a:prstGeom>
          <a:noFill/>
          <a:ln>
            <a:noFill/>
          </a:ln>
          <a:effectLst/>
          <a:extLst>
            <a:ext uri="{909E8E84-426E-40DD-AFC4-6F175D3DCCD1}">
              <a14:hiddenFill xmlns:a14="http://schemas.microsoft.com/office/drawing/2010/main" xmlns="">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tIns="36000" bIns="36000">
            <a:spAutoFit/>
          </a:bodyPr>
          <a:lstStyle/>
          <a:p>
            <a:pPr>
              <a:lnSpc>
                <a:spcPts val="1200"/>
              </a:lnSpc>
              <a:defRPr/>
            </a:pPr>
            <a:r>
              <a:rPr kumimoji="1" lang="zh-TW" altLang="en-US" sz="10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註</a:t>
            </a:r>
            <a:r>
              <a:rPr kumimoji="1" lang="zh-TW" altLang="en-US" sz="10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0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0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內數據為年增</a:t>
            </a:r>
            <a:r>
              <a:rPr lang="zh-TW" altLang="en-US" sz="10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率</a:t>
            </a:r>
            <a:endParaRPr kumimoji="1" lang="en-US" altLang="zh-TW" sz="10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ts val="1200"/>
              </a:lnSpc>
              <a:defRPr/>
            </a:pPr>
            <a:r>
              <a:rPr kumimoji="1" lang="zh-TW" altLang="en-US" sz="1000"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資料</a:t>
            </a:r>
            <a:r>
              <a:rPr kumimoji="1" lang="zh-TW" altLang="en-US" sz="10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來源：行政院主計總處</a:t>
            </a:r>
          </a:p>
        </p:txBody>
      </p:sp>
      <p:sp>
        <p:nvSpPr>
          <p:cNvPr id="19" name="文字方塊 1"/>
          <p:cNvSpPr txBox="1"/>
          <p:nvPr/>
        </p:nvSpPr>
        <p:spPr>
          <a:xfrm>
            <a:off x="5287934" y="2684808"/>
            <a:ext cx="2736304" cy="428426"/>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zh-TW" altLang="en-US"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失業率</a:t>
            </a:r>
            <a:endPar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文字方塊 2"/>
          <p:cNvSpPr txBox="1"/>
          <p:nvPr/>
        </p:nvSpPr>
        <p:spPr>
          <a:xfrm>
            <a:off x="4885431" y="4446798"/>
            <a:ext cx="4517450" cy="261610"/>
          </a:xfrm>
          <a:prstGeom prst="rect">
            <a:avLst/>
          </a:prstGeom>
          <a:noFill/>
        </p:spPr>
        <p:txBody>
          <a:bodyPr wrap="square" rtlCol="0">
            <a:spAutoFit/>
          </a:bodyPr>
          <a:lstStyle/>
          <a:p>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2007</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2008</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2009</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2010</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2011</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2012</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2013</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2014</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100" dirty="0" smtClean="0">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1100" dirty="0" smtClean="0">
                <a:latin typeface="Times New Roman" panose="02020603050405020304" pitchFamily="18" charset="0"/>
                <a:ea typeface="標楷體" panose="03000509000000000000" pitchFamily="65" charset="-120"/>
                <a:cs typeface="Times New Roman" panose="02020603050405020304" pitchFamily="18" charset="0"/>
              </a:rPr>
              <a:t>年    </a:t>
            </a:r>
            <a:endParaRPr lang="zh-TW" altLang="en-US" sz="11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8" name="文字方塊 16"/>
          <p:cNvSpPr txBox="1"/>
          <p:nvPr/>
        </p:nvSpPr>
        <p:spPr>
          <a:xfrm>
            <a:off x="5761476" y="5134861"/>
            <a:ext cx="1092319" cy="24622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5.78%</a:t>
            </a: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000" b="1" dirty="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1" name="文字方塊 16"/>
          <p:cNvSpPr txBox="1"/>
          <p:nvPr/>
        </p:nvSpPr>
        <p:spPr>
          <a:xfrm>
            <a:off x="7409066" y="5134861"/>
            <a:ext cx="1092319" cy="24622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3.68%</a:t>
            </a: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000" b="1" dirty="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2" name="文字方塊 16"/>
          <p:cNvSpPr txBox="1"/>
          <p:nvPr/>
        </p:nvSpPr>
        <p:spPr>
          <a:xfrm>
            <a:off x="4456862" y="5063499"/>
            <a:ext cx="1092319" cy="24622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0.27%</a:t>
            </a:r>
            <a:r>
              <a:rPr lang="zh-TW" altLang="en-US" sz="1000" b="1" dirty="0" smtClean="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1000" b="1" dirty="0">
              <a:solidFill>
                <a:schemeClr val="accent2">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125636122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內容版面配置區 2"/>
          <p:cNvSpPr txBox="1">
            <a:spLocks/>
          </p:cNvSpPr>
          <p:nvPr/>
        </p:nvSpPr>
        <p:spPr bwMode="auto">
          <a:xfrm>
            <a:off x="127221" y="796065"/>
            <a:ext cx="8783866" cy="2010864"/>
          </a:xfrm>
          <a:prstGeom prst="roundRect">
            <a:avLst/>
          </a:prstGeom>
          <a:noFill/>
          <a:ln w="25400" cap="flat" cmpd="sng" algn="ctr">
            <a:noFill/>
            <a:prstDash val="soli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3"/>
          </a:lnRef>
          <a:fillRef idx="1">
            <a:schemeClr val="lt1"/>
          </a:fillRef>
          <a:effectRef idx="0">
            <a:schemeClr val="accent3"/>
          </a:effectRef>
          <a:fontRef idx="minor">
            <a:schemeClr val="dk1"/>
          </a:fontRef>
        </p:style>
        <p:txBody>
          <a:bodyPr vert="horz" wrap="square" lIns="91440" tIns="0" rIns="91440" bIns="0" numCol="1" anchor="t" anchorCtr="0" compatLnSpc="1">
            <a:prstTxWarp prst="textNoShape">
              <a:avLst/>
            </a:prstTxWarp>
          </a:bodyPr>
          <a:lstStyle>
            <a:lvl1pPr marL="342900" indent="-342900" algn="l" rtl="0" eaLnBrk="0" fontAlgn="base" hangingPunct="0">
              <a:lnSpc>
                <a:spcPct val="110000"/>
              </a:lnSpc>
              <a:spcBef>
                <a:spcPts val="300"/>
              </a:spcBef>
              <a:spcAft>
                <a:spcPts val="600"/>
              </a:spcAft>
              <a:buFont typeface="Wingdings" pitchFamily="2" charset="2"/>
              <a:buChar char="l"/>
              <a:defRPr sz="3600" kern="1200">
                <a:solidFill>
                  <a:schemeClr val="dk1"/>
                </a:solidFill>
                <a:latin typeface="+mn-lt"/>
                <a:ea typeface="+mn-ea"/>
                <a:cs typeface="+mn-cs"/>
              </a:defRPr>
            </a:lvl1pPr>
            <a:lvl2pPr marL="806450" indent="-349250" algn="l" rtl="0" eaLnBrk="0" fontAlgn="base" hangingPunct="0">
              <a:lnSpc>
                <a:spcPct val="110000"/>
              </a:lnSpc>
              <a:spcBef>
                <a:spcPts val="300"/>
              </a:spcBef>
              <a:spcAft>
                <a:spcPts val="600"/>
              </a:spcAft>
              <a:buFont typeface="Wingdings" pitchFamily="2" charset="2"/>
              <a:buChar char="Ø"/>
              <a:defRPr sz="3200" kern="1200">
                <a:solidFill>
                  <a:schemeClr val="dk1"/>
                </a:solidFill>
                <a:latin typeface="+mn-lt"/>
                <a:ea typeface="+mn-ea"/>
                <a:cs typeface="+mn-cs"/>
              </a:defRPr>
            </a:lvl2pPr>
            <a:lvl3pPr marL="1143000" indent="-228600" algn="l" rtl="0" eaLnBrk="0" fontAlgn="base" hangingPunct="0">
              <a:lnSpc>
                <a:spcPct val="110000"/>
              </a:lnSpc>
              <a:spcBef>
                <a:spcPts val="300"/>
              </a:spcBef>
              <a:spcAft>
                <a:spcPts val="600"/>
              </a:spcAft>
              <a:buFont typeface="Wingdings" pitchFamily="2" charset="2"/>
              <a:buChar char="ü"/>
              <a:defRPr sz="2800" kern="1200">
                <a:solidFill>
                  <a:schemeClr val="dk1"/>
                </a:solidFill>
                <a:latin typeface="+mn-lt"/>
                <a:ea typeface="+mn-ea"/>
                <a:cs typeface="+mn-cs"/>
              </a:defRPr>
            </a:lvl3pPr>
            <a:lvl4pPr marL="16002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4pPr>
            <a:lvl5pPr marL="20574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444500" lvl="2" indent="-342900" algn="just" eaLnBrk="1" hangingPunct="1">
              <a:lnSpc>
                <a:spcPts val="2600"/>
              </a:lnSpc>
              <a:spcAft>
                <a:spcPts val="0"/>
              </a:spcAft>
              <a:buClr>
                <a:srgbClr val="1F497D">
                  <a:lumMod val="50000"/>
                </a:srgbClr>
              </a:buClr>
              <a:buSzPct val="100000"/>
              <a:buFont typeface="Wingdings" panose="05000000000000000000" pitchFamily="2" charset="2"/>
              <a:buChar char="l"/>
              <a:defRPr/>
            </a:pP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民間投資今年成長率</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預估為 </a:t>
            </a:r>
            <a:r>
              <a:rPr lang="en-US" altLang="zh-TW"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2.65</a:t>
            </a:r>
            <a:r>
              <a:rPr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下半年可望增達 </a:t>
            </a:r>
            <a:r>
              <a:rPr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4.26%</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，惟全年仍較上年 </a:t>
            </a:r>
            <a:r>
              <a:rPr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3.46%</a:t>
            </a: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略低</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反映半導體</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及相關供應鏈業者高階產能投資可望</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延續</a:t>
            </a: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444500" lvl="2" indent="-342900" algn="just" eaLnBrk="1" hangingPunct="1">
              <a:lnSpc>
                <a:spcPts val="2600"/>
              </a:lnSpc>
              <a:spcAft>
                <a:spcPts val="0"/>
              </a:spcAft>
              <a:buClr>
                <a:srgbClr val="1F497D">
                  <a:lumMod val="50000"/>
                </a:srgbClr>
              </a:buClr>
              <a:buSzPct val="100000"/>
              <a:buFont typeface="Wingdings" panose="05000000000000000000" pitchFamily="2" charset="2"/>
              <a:buChar char="l"/>
              <a:defRPr/>
            </a:pP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政府投資及公營事業投資今年成長率預估分別為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-2.18%</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及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-3.71%</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，惟減幅均較上次預測縮小</a:t>
            </a: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444500" lvl="2" indent="-342900" algn="just" eaLnBrk="1" hangingPunct="1">
              <a:lnSpc>
                <a:spcPts val="2600"/>
              </a:lnSpc>
              <a:spcAft>
                <a:spcPts val="0"/>
              </a:spcAft>
              <a:buClr>
                <a:srgbClr val="1F497D">
                  <a:lumMod val="50000"/>
                </a:srgbClr>
              </a:buClr>
              <a:buSzPct val="100000"/>
              <a:buFont typeface="Wingdings" panose="05000000000000000000" pitchFamily="2" charset="2"/>
              <a:buChar char="l"/>
              <a:defRPr/>
            </a:pP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8" name="AutoShape 6"/>
          <p:cNvSpPr>
            <a:spLocks noChangeArrowheads="1"/>
          </p:cNvSpPr>
          <p:nvPr/>
        </p:nvSpPr>
        <p:spPr bwMode="auto">
          <a:xfrm>
            <a:off x="0" y="63613"/>
            <a:ext cx="9144000" cy="680839"/>
          </a:xfrm>
          <a:prstGeom prst="roundRect">
            <a:avLst>
              <a:gd name="adj" fmla="val 16667"/>
            </a:avLst>
          </a:prstGeom>
          <a:noFill/>
          <a:ln>
            <a:noFill/>
          </a:ln>
          <a:effectLst/>
          <a:extLst/>
        </p:spPr>
        <p:txBody>
          <a:bodyPr anchor="ctr"/>
          <a:lstStyle/>
          <a:p>
            <a:pPr marL="720725" indent="-720725" algn="ctr">
              <a:defRPr/>
            </a:pP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三、內需穩定</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成長 </a:t>
            </a:r>
            <a:r>
              <a:rPr lang="en-US" altLang="zh-TW" sz="4000" b="1" dirty="0" smtClean="0">
                <a:solidFill>
                  <a:srgbClr val="002060"/>
                </a:solidFill>
                <a:effectLst>
                  <a:outerShdw blurRad="38100" dist="38100" dir="2700000" algn="tl">
                    <a:srgbClr val="000000">
                      <a:alpha val="43137"/>
                    </a:srgbClr>
                  </a:outerShdw>
                </a:effectLst>
                <a:latin typeface="Vrinda"/>
                <a:ea typeface="標楷體" panose="03000509000000000000" pitchFamily="65" charset="-120"/>
                <a:cs typeface="Vrinda"/>
              </a:rPr>
              <a:t>—</a:t>
            </a:r>
            <a:r>
              <a:rPr lang="zh-TW" altLang="en-US" sz="4000" b="1" dirty="0" smtClean="0">
                <a:solidFill>
                  <a:srgbClr val="002060"/>
                </a:solidFill>
                <a:effectLst>
                  <a:outerShdw blurRad="38100" dist="38100" dir="2700000" algn="tl">
                    <a:srgbClr val="000000">
                      <a:alpha val="43137"/>
                    </a:srgbClr>
                  </a:outerShdw>
                </a:effectLst>
                <a:latin typeface="Vrinda"/>
                <a:ea typeface="標楷體" panose="03000509000000000000" pitchFamily="65" charset="-120"/>
                <a:cs typeface="Vrinda"/>
              </a:rPr>
              <a:t> </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投資平穩</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3" name="文字方塊 1"/>
          <p:cNvSpPr txBox="1"/>
          <p:nvPr/>
        </p:nvSpPr>
        <p:spPr>
          <a:xfrm>
            <a:off x="983505" y="2807732"/>
            <a:ext cx="2736304" cy="463406"/>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en-US" altLang="zh-TW"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年民間投資實質成長率</a:t>
            </a:r>
            <a:endPar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6" name="AutoShape 17"/>
          <p:cNvSpPr>
            <a:spLocks noChangeArrowheads="1"/>
          </p:cNvSpPr>
          <p:nvPr/>
        </p:nvSpPr>
        <p:spPr bwMode="auto">
          <a:xfrm rot="16200000">
            <a:off x="2945035" y="4222275"/>
            <a:ext cx="2153019" cy="110237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00000">
              <a:alpha val="70000"/>
            </a:srgbClr>
          </a:solidFill>
          <a:ln>
            <a:noFill/>
          </a:ln>
          <a:effectLst/>
        </p:spPr>
        <p:txBody>
          <a:bodyPr vert="eaVert" wrap="none" anchor="ctr"/>
          <a:lstStyle/>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全</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年</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成</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a:solidFill>
                  <a:prstClr val="white"/>
                </a:solidFill>
                <a:latin typeface="Arial Unicode MS" panose="020B0604020202020204" pitchFamily="34" charset="-120"/>
                <a:ea typeface="文鼎圓體M" panose="020F0609000000000000" pitchFamily="49" charset="-120"/>
              </a:rPr>
              <a:t>長</a:t>
            </a:r>
            <a:endParaRPr kumimoji="1" lang="en-US" altLang="zh-TW" b="1" kern="0" dirty="0">
              <a:solidFill>
                <a:prstClr val="white"/>
              </a:solidFill>
              <a:latin typeface="Arial Unicode MS" panose="020B0604020202020204" pitchFamily="34" charset="-120"/>
              <a:ea typeface="文鼎圓體M" panose="020F0609000000000000" pitchFamily="49" charset="-120"/>
            </a:endParaRPr>
          </a:p>
          <a:p>
            <a:pPr lvl="0" algn="ctr" fontAlgn="base">
              <a:spcBef>
                <a:spcPts val="300"/>
              </a:spcBef>
              <a:spcAft>
                <a:spcPct val="0"/>
              </a:spcAft>
              <a:defRPr/>
            </a:pPr>
            <a:r>
              <a:rPr kumimoji="1" lang="en-US" altLang="zh-TW" sz="1400" b="1" kern="0" dirty="0" smtClean="0">
                <a:solidFill>
                  <a:prstClr val="white"/>
                </a:solidFill>
                <a:latin typeface="Arial Unicode MS" panose="020B0604020202020204" pitchFamily="34" charset="-120"/>
                <a:ea typeface="文鼎圓體M" panose="020F0609000000000000" pitchFamily="49" charset="-120"/>
              </a:rPr>
              <a:t>2.65%</a:t>
            </a:r>
            <a:endParaRPr kumimoji="1" lang="zh-TW" altLang="en-US" sz="1400" b="1" kern="0" dirty="0">
              <a:solidFill>
                <a:prstClr val="white"/>
              </a:solidFill>
              <a:latin typeface="Arial Unicode MS" panose="020B0604020202020204" pitchFamily="34" charset="-120"/>
              <a:ea typeface="文鼎圓體M" panose="020F0609000000000000" pitchFamily="49" charset="-120"/>
            </a:endParaRPr>
          </a:p>
        </p:txBody>
      </p:sp>
      <p:graphicFrame>
        <p:nvGraphicFramePr>
          <p:cNvPr id="38" name="圖表 37"/>
          <p:cNvGraphicFramePr>
            <a:graphicFrameLocks/>
          </p:cNvGraphicFramePr>
          <p:nvPr>
            <p:extLst>
              <p:ext uri="{D42A27DB-BD31-4B8C-83A1-F6EECF244321}">
                <p14:modId xmlns:p14="http://schemas.microsoft.com/office/powerpoint/2010/main" xmlns="" val="1966605495"/>
              </p:ext>
            </p:extLst>
          </p:nvPr>
        </p:nvGraphicFramePr>
        <p:xfrm>
          <a:off x="127221" y="3294964"/>
          <a:ext cx="3547065" cy="2688542"/>
        </p:xfrm>
        <a:graphic>
          <a:graphicData uri="http://schemas.openxmlformats.org/drawingml/2006/chart">
            <c:chart xmlns:c="http://schemas.openxmlformats.org/drawingml/2006/chart" xmlns:r="http://schemas.openxmlformats.org/officeDocument/2006/relationships" r:id="rId3"/>
          </a:graphicData>
        </a:graphic>
      </p:graphicFrame>
      <p:sp>
        <p:nvSpPr>
          <p:cNvPr id="19" name="文字方塊 18"/>
          <p:cNvSpPr txBox="1"/>
          <p:nvPr/>
        </p:nvSpPr>
        <p:spPr>
          <a:xfrm>
            <a:off x="286672" y="3141748"/>
            <a:ext cx="576064" cy="276999"/>
          </a:xfrm>
          <a:prstGeom prst="rect">
            <a:avLst/>
          </a:prstGeom>
          <a:noFill/>
        </p:spPr>
        <p:txBody>
          <a:bodyPr wrap="square" rtlCol="0">
            <a:spAutoFit/>
          </a:bodyPr>
          <a:lstStyle/>
          <a:p>
            <a:pPr fontAlgn="base">
              <a:spcBef>
                <a:spcPct val="0"/>
              </a:spcBef>
              <a:spcAft>
                <a:spcPct val="0"/>
              </a:spcAft>
            </a:pPr>
            <a:r>
              <a:rPr kumimoji="1" lang="en-US" altLang="zh-TW" sz="12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kumimoji="1" lang="zh-TW" altLang="en-US" sz="12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0" name="Text Box 2"/>
          <p:cNvSpPr txBox="1">
            <a:spLocks noChangeArrowheads="1"/>
          </p:cNvSpPr>
          <p:nvPr/>
        </p:nvSpPr>
        <p:spPr bwMode="auto">
          <a:xfrm>
            <a:off x="432328" y="6174375"/>
            <a:ext cx="8478759" cy="626701"/>
          </a:xfrm>
          <a:prstGeom prst="rect">
            <a:avLst/>
          </a:prstGeom>
          <a:noFill/>
          <a:ln>
            <a:noFill/>
          </a:ln>
          <a:effectLst/>
          <a:extLst>
            <a:ext uri="{909E8E84-426E-40DD-AFC4-6F175D3DCCD1}">
              <a14:hiddenFill xmlns:a14="http://schemas.microsoft.com/office/drawing/2010/main" xmlns="">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tIns="36000" bIns="36000">
            <a:spAutoFit/>
          </a:bodyPr>
          <a:lstStyle/>
          <a:p>
            <a:pPr eaLnBrk="0" fontAlgn="base" hangingPunct="0">
              <a:spcAft>
                <a:spcPct val="0"/>
              </a:spcAft>
              <a:defRPr/>
            </a:pPr>
            <a:endParaRPr kumimoji="1" lang="en-US" altLang="zh-TW" sz="1200" dirty="0" smtClean="0">
              <a:solidFill>
                <a:srgbClr val="000000"/>
              </a:solidFill>
              <a:latin typeface="標楷體" panose="03000509000000000000" pitchFamily="65" charset="-120"/>
              <a:ea typeface="標楷體" panose="03000509000000000000" pitchFamily="65" charset="-120"/>
              <a:sym typeface="Wingdings" panose="05000000000000000000" pitchFamily="2" charset="2"/>
            </a:endParaRPr>
          </a:p>
          <a:p>
            <a:pPr marL="361950" indent="-361950"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註：</a:t>
            </a:r>
            <a:r>
              <a:rPr kumimoji="1" lang="en-US" altLang="zh-TW" sz="1200" dirty="0">
                <a:solidFill>
                  <a:srgbClr val="000000"/>
                </a:solidFill>
                <a:latin typeface="標楷體" panose="03000509000000000000" pitchFamily="65" charset="-120"/>
                <a:ea typeface="標楷體" panose="03000509000000000000" pitchFamily="65" charset="-120"/>
              </a:rPr>
              <a:t> (p) </a:t>
            </a:r>
            <a:r>
              <a:rPr kumimoji="1" lang="zh-TW" altLang="en-US" sz="1200" dirty="0" smtClean="0">
                <a:solidFill>
                  <a:srgbClr val="000000"/>
                </a:solidFill>
                <a:latin typeface="標楷體" panose="03000509000000000000" pitchFamily="65" charset="-120"/>
                <a:ea typeface="標楷體" panose="03000509000000000000" pitchFamily="65" charset="-120"/>
              </a:rPr>
              <a:t>表修正數</a:t>
            </a:r>
            <a:r>
              <a:rPr kumimoji="1" lang="zh-TW" altLang="en-US" sz="1200" dirty="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rPr>
              <a:t>(p) </a:t>
            </a:r>
            <a:r>
              <a:rPr kumimoji="1" lang="zh-TW" altLang="en-US" sz="1200" dirty="0" smtClean="0">
                <a:solidFill>
                  <a:srgbClr val="000000"/>
                </a:solidFill>
                <a:latin typeface="標楷體" panose="03000509000000000000" pitchFamily="65" charset="-120"/>
                <a:ea typeface="標楷體" panose="03000509000000000000" pitchFamily="65" charset="-120"/>
              </a:rPr>
              <a:t>表初步統計數</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cs typeface="Arial Unicode MS"/>
              </a:rPr>
              <a:t>(f)</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表預測數</a:t>
            </a:r>
            <a:endParaRPr kumimoji="1" lang="en-US" altLang="zh-TW" sz="1200" dirty="0" smtClean="0">
              <a:solidFill>
                <a:srgbClr val="000000"/>
              </a:solidFill>
              <a:latin typeface="標楷體" panose="03000509000000000000" pitchFamily="65" charset="-120"/>
              <a:ea typeface="標楷體" panose="03000509000000000000" pitchFamily="65" charset="-120"/>
            </a:endParaRPr>
          </a:p>
          <a:p>
            <a:pPr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資料</a:t>
            </a:r>
            <a:r>
              <a:rPr kumimoji="1" lang="zh-TW" altLang="en-US" sz="1200" dirty="0">
                <a:solidFill>
                  <a:srgbClr val="000000"/>
                </a:solidFill>
                <a:latin typeface="標楷體" panose="03000509000000000000" pitchFamily="65" charset="-120"/>
                <a:ea typeface="標楷體" panose="03000509000000000000" pitchFamily="65" charset="-120"/>
              </a:rPr>
              <a:t>來源</a:t>
            </a:r>
            <a:r>
              <a:rPr kumimoji="1" lang="zh-TW" altLang="en-US" sz="1200" dirty="0" smtClean="0">
                <a:solidFill>
                  <a:srgbClr val="000000"/>
                </a:solidFill>
                <a:latin typeface="標楷體" panose="03000509000000000000" pitchFamily="65" charset="-120"/>
                <a:ea typeface="標楷體" panose="03000509000000000000" pitchFamily="65" charset="-120"/>
              </a:rPr>
              <a:t>：行政院主計</a:t>
            </a:r>
            <a:r>
              <a:rPr kumimoji="1" lang="zh-TW" altLang="en-US" sz="1200" dirty="0">
                <a:solidFill>
                  <a:srgbClr val="000000"/>
                </a:solidFill>
                <a:latin typeface="標楷體" panose="03000509000000000000" pitchFamily="65" charset="-120"/>
                <a:ea typeface="標楷體" panose="03000509000000000000" pitchFamily="65" charset="-120"/>
              </a:rPr>
              <a:t>總</a:t>
            </a:r>
            <a:r>
              <a:rPr kumimoji="1" lang="zh-TW" altLang="en-US" sz="1200" dirty="0" smtClean="0">
                <a:solidFill>
                  <a:srgbClr val="000000"/>
                </a:solidFill>
                <a:latin typeface="標楷體" panose="03000509000000000000" pitchFamily="65" charset="-120"/>
                <a:ea typeface="標楷體" panose="03000509000000000000" pitchFamily="65" charset="-120"/>
              </a:rPr>
              <a:t>處</a:t>
            </a:r>
            <a:endParaRPr kumimoji="1" lang="zh-TW" altLang="en-US" sz="1200" dirty="0">
              <a:solidFill>
                <a:srgbClr val="000000"/>
              </a:solidFill>
              <a:latin typeface="標楷體" panose="03000509000000000000" pitchFamily="65" charset="-120"/>
              <a:ea typeface="標楷體" panose="03000509000000000000" pitchFamily="65" charset="-120"/>
            </a:endParaRPr>
          </a:p>
        </p:txBody>
      </p:sp>
      <p:graphicFrame>
        <p:nvGraphicFramePr>
          <p:cNvPr id="2" name="圖表 1"/>
          <p:cNvGraphicFramePr/>
          <p:nvPr>
            <p:extLst>
              <p:ext uri="{D42A27DB-BD31-4B8C-83A1-F6EECF244321}">
                <p14:modId xmlns:p14="http://schemas.microsoft.com/office/powerpoint/2010/main" xmlns="" val="3020138507"/>
              </p:ext>
            </p:extLst>
          </p:nvPr>
        </p:nvGraphicFramePr>
        <p:xfrm>
          <a:off x="4591651" y="3408804"/>
          <a:ext cx="4408098" cy="3032627"/>
        </p:xfrm>
        <a:graphic>
          <a:graphicData uri="http://schemas.openxmlformats.org/drawingml/2006/chart">
            <c:chart xmlns:c="http://schemas.openxmlformats.org/drawingml/2006/chart" xmlns:r="http://schemas.openxmlformats.org/officeDocument/2006/relationships" r:id="rId4"/>
          </a:graphicData>
        </a:graphic>
      </p:graphicFrame>
      <p:sp>
        <p:nvSpPr>
          <p:cNvPr id="21" name="文字方塊 1"/>
          <p:cNvSpPr txBox="1"/>
          <p:nvPr/>
        </p:nvSpPr>
        <p:spPr>
          <a:xfrm>
            <a:off x="5702063" y="4497756"/>
            <a:ext cx="146650" cy="275706"/>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zh-TW" altLang="en-US" sz="1100" dirty="0" smtClean="0">
                <a:latin typeface="標楷體" panose="03000509000000000000" pitchFamily="65" charset="-120"/>
                <a:ea typeface="標楷體" panose="03000509000000000000" pitchFamily="65" charset="-120"/>
              </a:rPr>
              <a:t>政府投資</a:t>
            </a:r>
            <a:endParaRPr lang="zh-TW" altLang="en-US" sz="1100" dirty="0">
              <a:latin typeface="標楷體" panose="03000509000000000000" pitchFamily="65" charset="-120"/>
              <a:ea typeface="標楷體" panose="03000509000000000000" pitchFamily="65" charset="-120"/>
            </a:endParaRPr>
          </a:p>
        </p:txBody>
      </p:sp>
      <p:sp>
        <p:nvSpPr>
          <p:cNvPr id="22" name="文字方塊 21"/>
          <p:cNvSpPr txBox="1"/>
          <p:nvPr/>
        </p:nvSpPr>
        <p:spPr>
          <a:xfrm>
            <a:off x="4671707" y="3143474"/>
            <a:ext cx="576064" cy="307777"/>
          </a:xfrm>
          <a:prstGeom prst="rect">
            <a:avLst/>
          </a:prstGeom>
          <a:noFill/>
        </p:spPr>
        <p:txBody>
          <a:bodyPr wrap="square" rtlCol="0">
            <a:spAutoFit/>
          </a:bodyPr>
          <a:lstStyle/>
          <a:p>
            <a:pPr fontAlgn="base">
              <a:spcBef>
                <a:spcPct val="0"/>
              </a:spcBef>
              <a:spcAft>
                <a:spcPct val="0"/>
              </a:spcAft>
            </a:pPr>
            <a:r>
              <a:rPr kumimoji="1" lang="en-US" altLang="zh-TW" sz="1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kumimoji="1" lang="zh-TW" altLang="en-US" sz="1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4" name="文字方塊 1"/>
          <p:cNvSpPr txBox="1"/>
          <p:nvPr/>
        </p:nvSpPr>
        <p:spPr>
          <a:xfrm>
            <a:off x="5509499" y="2807732"/>
            <a:ext cx="2736304" cy="463406"/>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en-US" altLang="zh-TW"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年公營事業及政府投資實質成長率</a:t>
            </a:r>
            <a:endPar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1555209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Line 2"/>
          <p:cNvSpPr>
            <a:spLocks noChangeShapeType="1"/>
          </p:cNvSpPr>
          <p:nvPr/>
        </p:nvSpPr>
        <p:spPr bwMode="auto">
          <a:xfrm>
            <a:off x="2890838" y="2623805"/>
            <a:ext cx="0" cy="0"/>
          </a:xfrm>
          <a:prstGeom prst="line">
            <a:avLst/>
          </a:prstGeom>
          <a:noFill/>
          <a:ln w="12700" cap="rnd">
            <a:solidFill>
              <a:srgbClr val="00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endParaRPr lang="zh-TW" altLang="en-US" dirty="0">
              <a:solidFill>
                <a:prstClr val="black"/>
              </a:solidFill>
              <a:latin typeface="Arial Unicode MS" pitchFamily="34" charset="-120"/>
              <a:ea typeface="文鼎中圓" pitchFamily="49" charset="-120"/>
            </a:endParaRPr>
          </a:p>
        </p:txBody>
      </p:sp>
      <p:sp>
        <p:nvSpPr>
          <p:cNvPr id="40" name="AutoShape 6"/>
          <p:cNvSpPr>
            <a:spLocks noChangeArrowheads="1"/>
          </p:cNvSpPr>
          <p:nvPr/>
        </p:nvSpPr>
        <p:spPr bwMode="auto">
          <a:xfrm>
            <a:off x="-107497" y="81442"/>
            <a:ext cx="9400836" cy="719796"/>
          </a:xfrm>
          <a:prstGeom prst="roundRect">
            <a:avLst>
              <a:gd name="adj" fmla="val 16667"/>
            </a:avLst>
          </a:prstGeom>
          <a:noFill/>
          <a:ln>
            <a:noFill/>
          </a:ln>
          <a:effectLst/>
          <a:extLst/>
        </p:spPr>
        <p:txBody>
          <a:bodyPr anchor="ctr"/>
          <a:lstStyle/>
          <a:p>
            <a:pPr marL="720725" indent="-720725" algn="ct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四</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、外需動能減弱</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6" name="內容版面配置區 2"/>
          <p:cNvSpPr txBox="1">
            <a:spLocks/>
          </p:cNvSpPr>
          <p:nvPr/>
        </p:nvSpPr>
        <p:spPr bwMode="auto">
          <a:xfrm>
            <a:off x="191590" y="896278"/>
            <a:ext cx="8952410" cy="1363992"/>
          </a:xfrm>
          <a:prstGeom prst="roundRect">
            <a:avLst>
              <a:gd name="adj" fmla="val 9345"/>
            </a:avLst>
          </a:prstGeom>
          <a:noFill/>
          <a:ln w="25400" cap="flat" cmpd="sng" algn="ctr">
            <a:noFill/>
            <a:prstDash val="soli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3"/>
          </a:lnRef>
          <a:fillRef idx="1">
            <a:schemeClr val="lt1"/>
          </a:fillRef>
          <a:effectRef idx="0">
            <a:schemeClr val="accent3"/>
          </a:effectRef>
          <a:fontRef idx="minor">
            <a:schemeClr val="dk1"/>
          </a:fontRef>
        </p:style>
        <p:txBody>
          <a:bodyPr vert="horz" wrap="square" lIns="91440" tIns="0" rIns="91440" bIns="0" numCol="1" anchor="t" anchorCtr="0" compatLnSpc="1">
            <a:prstTxWarp prst="textNoShape">
              <a:avLst/>
            </a:prstTxWarp>
          </a:bodyPr>
          <a:lstStyle>
            <a:lvl1pPr marL="342900" indent="-342900" algn="l" rtl="0" eaLnBrk="0" fontAlgn="base" hangingPunct="0">
              <a:lnSpc>
                <a:spcPct val="110000"/>
              </a:lnSpc>
              <a:spcBef>
                <a:spcPts val="300"/>
              </a:spcBef>
              <a:spcAft>
                <a:spcPts val="600"/>
              </a:spcAft>
              <a:buFont typeface="Wingdings" pitchFamily="2" charset="2"/>
              <a:buChar char="l"/>
              <a:defRPr sz="3600" kern="1200">
                <a:solidFill>
                  <a:schemeClr val="dk1"/>
                </a:solidFill>
                <a:latin typeface="+mn-lt"/>
                <a:ea typeface="+mn-ea"/>
                <a:cs typeface="+mn-cs"/>
              </a:defRPr>
            </a:lvl1pPr>
            <a:lvl2pPr marL="806450" indent="-349250" algn="l" rtl="0" eaLnBrk="0" fontAlgn="base" hangingPunct="0">
              <a:lnSpc>
                <a:spcPct val="110000"/>
              </a:lnSpc>
              <a:spcBef>
                <a:spcPts val="300"/>
              </a:spcBef>
              <a:spcAft>
                <a:spcPts val="600"/>
              </a:spcAft>
              <a:buFont typeface="Wingdings" pitchFamily="2" charset="2"/>
              <a:buChar char="Ø"/>
              <a:defRPr sz="3200" kern="1200">
                <a:solidFill>
                  <a:schemeClr val="dk1"/>
                </a:solidFill>
                <a:latin typeface="+mn-lt"/>
                <a:ea typeface="+mn-ea"/>
                <a:cs typeface="+mn-cs"/>
              </a:defRPr>
            </a:lvl2pPr>
            <a:lvl3pPr marL="1143000" indent="-228600" algn="l" rtl="0" eaLnBrk="0" fontAlgn="base" hangingPunct="0">
              <a:lnSpc>
                <a:spcPct val="110000"/>
              </a:lnSpc>
              <a:spcBef>
                <a:spcPts val="300"/>
              </a:spcBef>
              <a:spcAft>
                <a:spcPts val="600"/>
              </a:spcAft>
              <a:buFont typeface="Wingdings" pitchFamily="2" charset="2"/>
              <a:buChar char="ü"/>
              <a:defRPr sz="2800" kern="1200">
                <a:solidFill>
                  <a:schemeClr val="dk1"/>
                </a:solidFill>
                <a:latin typeface="+mn-lt"/>
                <a:ea typeface="+mn-ea"/>
                <a:cs typeface="+mn-cs"/>
              </a:defRPr>
            </a:lvl3pPr>
            <a:lvl4pPr marL="16002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4pPr>
            <a:lvl5pPr marL="2057400" indent="-228600" algn="l" rtl="0" eaLnBrk="0" fontAlgn="base" hangingPunct="0">
              <a:lnSpc>
                <a:spcPct val="110000"/>
              </a:lnSpc>
              <a:spcBef>
                <a:spcPts val="300"/>
              </a:spcBef>
              <a:spcAft>
                <a:spcPts val="600"/>
              </a:spcAft>
              <a:buFont typeface="Arial" charset="0"/>
              <a:buChar char="»"/>
              <a:defRPr sz="24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361950" lvl="1" indent="-361950" algn="just" eaLnBrk="1">
              <a:lnSpc>
                <a:spcPts val="2600"/>
              </a:lnSpc>
              <a:spcAft>
                <a:spcPts val="300"/>
              </a:spcAft>
              <a:buClr>
                <a:srgbClr val="1F497D">
                  <a:lumMod val="50000"/>
                </a:srgbClr>
              </a:buClr>
              <a:buSzPct val="100000"/>
              <a:buFont typeface="Wingdings" panose="05000000000000000000" pitchFamily="2" charset="2"/>
              <a:buChar char="l"/>
              <a:defRPr/>
            </a:pP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今年</a:t>
            </a: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商品出口年增率（按美元計價</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）下修為 </a:t>
            </a:r>
            <a:r>
              <a:rPr lang="en-US" altLang="zh-TW"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7.10%</a:t>
            </a:r>
          </a:p>
          <a:p>
            <a:pPr marL="449263" lvl="2" indent="-268288" algn="just" eaLnBrk="1">
              <a:lnSpc>
                <a:spcPts val="2600"/>
              </a:lnSpc>
              <a:spcAft>
                <a:spcPts val="300"/>
              </a:spcAft>
              <a:buClr>
                <a:srgbClr val="1F497D">
                  <a:lumMod val="50000"/>
                </a:srgbClr>
              </a:buClr>
              <a:buSzPct val="100000"/>
              <a:buFont typeface="Wingdings" panose="05000000000000000000" pitchFamily="2" charset="2"/>
              <a:buChar char="Ø"/>
              <a:defRPr/>
            </a:pP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國際油價下跌</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1-7</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月商品出口產品中，以礦產品、化學品及塑橡膠製品跌幅最深，</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對總出口影響</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超過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成</a:t>
            </a:r>
            <a:endPar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449263" lvl="2" indent="-268288" algn="just" eaLnBrk="1">
              <a:lnSpc>
                <a:spcPts val="2600"/>
              </a:lnSpc>
              <a:spcAft>
                <a:spcPts val="300"/>
              </a:spcAft>
              <a:buClr>
                <a:srgbClr val="1F497D">
                  <a:lumMod val="50000"/>
                </a:srgbClr>
              </a:buClr>
              <a:buSzPct val="100000"/>
              <a:buFont typeface="Wingdings" panose="05000000000000000000" pitchFamily="2" charset="2"/>
              <a:buChar char="Ø"/>
              <a:defRPr/>
            </a:pPr>
            <a:r>
              <a:rPr lang="zh-TW" altLang="en-US" sz="2100" b="1" kern="1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全球經濟走</a:t>
            </a:r>
            <a:r>
              <a:rPr lang="zh-TW" altLang="en-US" sz="2100" b="1" kern="1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緩</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a:t>
            </a:r>
            <a:endParaRPr lang="en-US" altLang="zh-TW"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715963" lvl="3" indent="-271463" algn="just" eaLnBrk="1">
              <a:lnSpc>
                <a:spcPts val="2600"/>
              </a:lnSpc>
              <a:spcAft>
                <a:spcPts val="300"/>
              </a:spcAft>
              <a:buClr>
                <a:srgbClr val="1F497D">
                  <a:lumMod val="50000"/>
                </a:srgbClr>
              </a:buClr>
              <a:buSzPct val="100000"/>
              <a:buFont typeface="Wingdings" panose="05000000000000000000" pitchFamily="2" charset="2"/>
              <a:buChar char="ü"/>
              <a:defRPr/>
            </a:pP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1-7</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月</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我國</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對中國大陸與香港出口</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衰退對總出口的影響</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近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5</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成</a:t>
            </a:r>
            <a:r>
              <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東協 六 國近 </a:t>
            </a:r>
            <a:r>
              <a:rPr lang="en-US" altLang="zh-TW"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3</a:t>
            </a:r>
            <a:r>
              <a:rPr lang="zh-TW" altLang="en-US" sz="21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成</a:t>
            </a:r>
            <a:endParaRPr lang="en-US" altLang="zh-TW"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449263" lvl="2" indent="-268288" algn="just" eaLnBrk="1">
              <a:lnSpc>
                <a:spcPts val="2300"/>
              </a:lnSpc>
              <a:spcAft>
                <a:spcPts val="300"/>
              </a:spcAft>
              <a:buClr>
                <a:srgbClr val="1F497D">
                  <a:lumMod val="50000"/>
                </a:srgbClr>
              </a:buClr>
              <a:buSzPct val="100000"/>
              <a:buFont typeface="Wingdings" panose="05000000000000000000" pitchFamily="2" charset="2"/>
              <a:buChar char="Ø"/>
              <a:defRPr/>
            </a:pPr>
            <a:endParaRPr lang="zh-TW" altLang="en-US" sz="21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0" name="文字方塊 1"/>
          <p:cNvSpPr txBox="1"/>
          <p:nvPr/>
        </p:nvSpPr>
        <p:spPr>
          <a:xfrm>
            <a:off x="461489" y="3280375"/>
            <a:ext cx="4238930" cy="325818"/>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auto">
              <a:spcBef>
                <a:spcPts val="0"/>
              </a:spcBef>
              <a:spcAft>
                <a:spcPts val="0"/>
              </a:spcAft>
              <a:defRPr/>
            </a:pPr>
            <a:r>
              <a:rPr lang="en-US" altLang="zh-TW"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2015 </a:t>
            </a:r>
            <a:r>
              <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800" b="1" dirty="0" smtClean="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年各季商品出口年增率</a:t>
            </a:r>
            <a:endParaRPr lang="zh-TW" altLang="en-US" sz="1800" b="1"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7" name="文字方塊 26"/>
          <p:cNvSpPr txBox="1"/>
          <p:nvPr/>
        </p:nvSpPr>
        <p:spPr>
          <a:xfrm>
            <a:off x="552155" y="3489450"/>
            <a:ext cx="432048" cy="276999"/>
          </a:xfrm>
          <a:prstGeom prst="rect">
            <a:avLst/>
          </a:prstGeom>
          <a:noFill/>
        </p:spPr>
        <p:txBody>
          <a:bodyPr wrap="square" rtlCol="0">
            <a:spAutoFit/>
          </a:bodyPr>
          <a:lstStyle/>
          <a:p>
            <a:r>
              <a:rPr lang="en-US" altLang="zh-TW" sz="12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1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3" name="AutoShape 17"/>
          <p:cNvSpPr>
            <a:spLocks noChangeArrowheads="1"/>
          </p:cNvSpPr>
          <p:nvPr/>
        </p:nvSpPr>
        <p:spPr bwMode="auto">
          <a:xfrm rot="5400000">
            <a:off x="3038332" y="4467216"/>
            <a:ext cx="2332800" cy="77637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00000">
              <a:alpha val="70000"/>
            </a:srgbClr>
          </a:solidFill>
          <a:ln>
            <a:noFill/>
          </a:ln>
          <a:effectLst/>
        </p:spPr>
        <p:txBody>
          <a:bodyPr vert="vert270" wrap="none" anchor="ctr"/>
          <a:lstStyle/>
          <a:p>
            <a:pPr lvl="0" algn="ctr" fontAlgn="base">
              <a:spcBef>
                <a:spcPct val="0"/>
              </a:spcBef>
              <a:spcAft>
                <a:spcPct val="0"/>
              </a:spcAft>
              <a:defRPr/>
            </a:pPr>
            <a:r>
              <a:rPr kumimoji="1" lang="zh-TW" altLang="en-US" b="1" kern="0" dirty="0" smtClean="0">
                <a:solidFill>
                  <a:prstClr val="white"/>
                </a:solidFill>
                <a:latin typeface="Arial Unicode MS" panose="020B0604020202020204" pitchFamily="34" charset="-120"/>
                <a:ea typeface="文鼎圓體M" panose="020F0609000000000000" pitchFamily="49" charset="-120"/>
              </a:rPr>
              <a:t>全</a:t>
            </a:r>
            <a:endParaRPr kumimoji="1" lang="en-US" altLang="zh-TW" b="1" kern="0" dirty="0" smtClean="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smtClean="0">
                <a:solidFill>
                  <a:prstClr val="white"/>
                </a:solidFill>
                <a:latin typeface="Arial Unicode MS" panose="020B0604020202020204" pitchFamily="34" charset="-120"/>
                <a:ea typeface="文鼎圓體M" panose="020F0609000000000000" pitchFamily="49" charset="-120"/>
              </a:rPr>
              <a:t>年</a:t>
            </a:r>
            <a:endParaRPr kumimoji="1" lang="en-US" altLang="zh-TW" b="1" kern="0" dirty="0" smtClean="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smtClean="0">
                <a:solidFill>
                  <a:prstClr val="white"/>
                </a:solidFill>
                <a:latin typeface="Arial Unicode MS" panose="020B0604020202020204" pitchFamily="34" charset="-120"/>
                <a:ea typeface="文鼎圓體M" panose="020F0609000000000000" pitchFamily="49" charset="-120"/>
              </a:rPr>
              <a:t>成</a:t>
            </a:r>
            <a:endParaRPr kumimoji="1" lang="en-US" altLang="zh-TW" b="1" kern="0" dirty="0" smtClean="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r>
              <a:rPr kumimoji="1" lang="zh-TW" altLang="en-US" b="1" kern="0" dirty="0" smtClean="0">
                <a:solidFill>
                  <a:prstClr val="white"/>
                </a:solidFill>
                <a:latin typeface="Arial Unicode MS" panose="020B0604020202020204" pitchFamily="34" charset="-120"/>
                <a:ea typeface="文鼎圓體M" panose="020F0609000000000000" pitchFamily="49" charset="-120"/>
              </a:rPr>
              <a:t>長</a:t>
            </a:r>
            <a:endParaRPr kumimoji="1" lang="en-US" altLang="zh-TW" b="1" kern="0" dirty="0" smtClean="0">
              <a:solidFill>
                <a:prstClr val="white"/>
              </a:solidFill>
              <a:latin typeface="Arial Unicode MS" panose="020B0604020202020204" pitchFamily="34" charset="-120"/>
              <a:ea typeface="文鼎圓體M" panose="020F0609000000000000" pitchFamily="49" charset="-120"/>
            </a:endParaRPr>
          </a:p>
          <a:p>
            <a:pPr lvl="0" algn="ctr" fontAlgn="base">
              <a:spcBef>
                <a:spcPct val="0"/>
              </a:spcBef>
              <a:spcAft>
                <a:spcPct val="0"/>
              </a:spcAft>
              <a:defRPr/>
            </a:pPr>
            <a:endParaRPr kumimoji="1" lang="en-US" altLang="zh-TW" b="1" kern="0" dirty="0" smtClean="0">
              <a:solidFill>
                <a:prstClr val="white"/>
              </a:solidFill>
              <a:latin typeface="Arial Unicode MS" panose="020B0604020202020204" pitchFamily="34" charset="-120"/>
              <a:ea typeface="文鼎圓體M" panose="020F0609000000000000" pitchFamily="49" charset="-120"/>
            </a:endParaRPr>
          </a:p>
          <a:p>
            <a:pPr lvl="0" algn="ctr" fontAlgn="base">
              <a:spcBef>
                <a:spcPts val="300"/>
              </a:spcBef>
              <a:spcAft>
                <a:spcPct val="0"/>
              </a:spcAft>
              <a:defRPr/>
            </a:pPr>
            <a:r>
              <a:rPr kumimoji="1" lang="en-US" altLang="zh-TW" sz="1400" b="1" kern="0" dirty="0" smtClean="0">
                <a:solidFill>
                  <a:prstClr val="white"/>
                </a:solidFill>
                <a:latin typeface="Arial Unicode MS" panose="020B0604020202020204" pitchFamily="34" charset="-120"/>
                <a:ea typeface="文鼎圓體M" panose="020F0609000000000000" pitchFamily="49" charset="-120"/>
              </a:rPr>
              <a:t>-7.10%</a:t>
            </a:r>
            <a:endParaRPr kumimoji="1" lang="zh-TW" altLang="en-US" sz="1400" b="1" kern="0" dirty="0">
              <a:solidFill>
                <a:prstClr val="white"/>
              </a:solidFill>
              <a:latin typeface="Arial Unicode MS" panose="020B0604020202020204" pitchFamily="34" charset="-120"/>
              <a:ea typeface="文鼎圓體M" panose="020F0609000000000000" pitchFamily="49" charset="-120"/>
            </a:endParaRPr>
          </a:p>
        </p:txBody>
      </p:sp>
      <p:graphicFrame>
        <p:nvGraphicFramePr>
          <p:cNvPr id="17" name="圖表 16"/>
          <p:cNvGraphicFramePr/>
          <p:nvPr>
            <p:extLst>
              <p:ext uri="{D42A27DB-BD31-4B8C-83A1-F6EECF244321}">
                <p14:modId xmlns:p14="http://schemas.microsoft.com/office/powerpoint/2010/main" xmlns="" val="2114234474"/>
              </p:ext>
            </p:extLst>
          </p:nvPr>
        </p:nvGraphicFramePr>
        <p:xfrm>
          <a:off x="373487" y="3414739"/>
          <a:ext cx="3605840" cy="2826732"/>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 Box 2"/>
          <p:cNvSpPr txBox="1">
            <a:spLocks noChangeArrowheads="1"/>
          </p:cNvSpPr>
          <p:nvPr/>
        </p:nvSpPr>
        <p:spPr bwMode="auto">
          <a:xfrm>
            <a:off x="432885" y="6163765"/>
            <a:ext cx="4035598" cy="626701"/>
          </a:xfrm>
          <a:prstGeom prst="rect">
            <a:avLst/>
          </a:prstGeom>
          <a:noFill/>
          <a:ln>
            <a:noFill/>
          </a:ln>
          <a:effectLst/>
          <a:extLst>
            <a:ext uri="{909E8E84-426E-40DD-AFC4-6F175D3DCCD1}">
              <a14:hiddenFill xmlns:a14="http://schemas.microsoft.com/office/drawing/2010/main" xmlns="">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tIns="36000" bIns="36000">
            <a:spAutoFit/>
          </a:bodyPr>
          <a:lstStyle/>
          <a:p>
            <a:pPr eaLnBrk="0" fontAlgn="base" hangingPunct="0">
              <a:spcAft>
                <a:spcPct val="0"/>
              </a:spcAft>
              <a:defRPr/>
            </a:pPr>
            <a:endParaRPr kumimoji="1" lang="en-US" altLang="zh-TW" sz="1200" dirty="0" smtClean="0">
              <a:solidFill>
                <a:srgbClr val="000000"/>
              </a:solidFill>
              <a:latin typeface="標楷體" panose="03000509000000000000" pitchFamily="65" charset="-120"/>
              <a:ea typeface="標楷體" panose="03000509000000000000" pitchFamily="65" charset="-120"/>
              <a:sym typeface="Wingdings" panose="05000000000000000000" pitchFamily="2" charset="2"/>
            </a:endParaRPr>
          </a:p>
          <a:p>
            <a:pPr marL="361950" indent="-361950"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註：</a:t>
            </a:r>
            <a:r>
              <a:rPr kumimoji="1" lang="en-US" altLang="zh-TW" sz="1200" dirty="0">
                <a:solidFill>
                  <a:srgbClr val="000000"/>
                </a:solidFill>
                <a:latin typeface="標楷體" panose="03000509000000000000" pitchFamily="65" charset="-120"/>
                <a:ea typeface="標楷體" panose="03000509000000000000" pitchFamily="65" charset="-120"/>
              </a:rPr>
              <a:t> </a:t>
            </a:r>
            <a:r>
              <a:rPr kumimoji="1" lang="en-US" altLang="zh-TW" sz="1200" dirty="0" smtClean="0">
                <a:solidFill>
                  <a:srgbClr val="000000"/>
                </a:solidFill>
                <a:latin typeface="標楷體" panose="03000509000000000000" pitchFamily="65" charset="-120"/>
                <a:ea typeface="標楷體" panose="03000509000000000000" pitchFamily="65" charset="-120"/>
              </a:rPr>
              <a:t>(r) </a:t>
            </a:r>
            <a:r>
              <a:rPr kumimoji="1" lang="zh-TW" altLang="en-US" sz="1200" dirty="0" smtClean="0">
                <a:solidFill>
                  <a:srgbClr val="000000"/>
                </a:solidFill>
                <a:latin typeface="標楷體" panose="03000509000000000000" pitchFamily="65" charset="-120"/>
                <a:ea typeface="標楷體" panose="03000509000000000000" pitchFamily="65" charset="-120"/>
              </a:rPr>
              <a:t>表修正數</a:t>
            </a:r>
            <a:r>
              <a:rPr kumimoji="1" lang="zh-TW" altLang="en-US" sz="1200" dirty="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rPr>
              <a:t>(p) </a:t>
            </a:r>
            <a:r>
              <a:rPr kumimoji="1" lang="zh-TW" altLang="en-US" sz="1200" dirty="0" smtClean="0">
                <a:solidFill>
                  <a:srgbClr val="000000"/>
                </a:solidFill>
                <a:latin typeface="標楷體" panose="03000509000000000000" pitchFamily="65" charset="-120"/>
                <a:ea typeface="標楷體" panose="03000509000000000000" pitchFamily="65" charset="-120"/>
              </a:rPr>
              <a:t>表初步統計數</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a:t>
            </a:r>
            <a:r>
              <a:rPr kumimoji="1" lang="en-US" altLang="zh-TW" sz="1200" dirty="0" smtClean="0">
                <a:solidFill>
                  <a:srgbClr val="000000"/>
                </a:solidFill>
                <a:latin typeface="標楷體" panose="03000509000000000000" pitchFamily="65" charset="-120"/>
                <a:ea typeface="標楷體" panose="03000509000000000000" pitchFamily="65" charset="-120"/>
                <a:cs typeface="Arial Unicode MS"/>
              </a:rPr>
              <a:t>(f)</a:t>
            </a:r>
            <a:r>
              <a:rPr kumimoji="1" lang="zh-TW" altLang="en-US" sz="1200" dirty="0" smtClean="0">
                <a:solidFill>
                  <a:srgbClr val="000000"/>
                </a:solidFill>
                <a:latin typeface="標楷體" panose="03000509000000000000" pitchFamily="65" charset="-120"/>
                <a:ea typeface="標楷體" panose="03000509000000000000" pitchFamily="65" charset="-120"/>
                <a:cs typeface="Arial Unicode MS"/>
              </a:rPr>
              <a:t>表預測數</a:t>
            </a:r>
            <a:endParaRPr kumimoji="1" lang="en-US" altLang="zh-TW" sz="1200" dirty="0" smtClean="0">
              <a:solidFill>
                <a:srgbClr val="000000"/>
              </a:solidFill>
              <a:latin typeface="標楷體" panose="03000509000000000000" pitchFamily="65" charset="-120"/>
              <a:ea typeface="標楷體" panose="03000509000000000000" pitchFamily="65" charset="-120"/>
            </a:endParaRPr>
          </a:p>
          <a:p>
            <a:pPr eaLnBrk="0" fontAlgn="base" hangingPunct="0">
              <a:spcAft>
                <a:spcPct val="0"/>
              </a:spcAft>
              <a:defRPr/>
            </a:pPr>
            <a:r>
              <a:rPr kumimoji="1" lang="zh-TW" altLang="en-US" sz="1200" dirty="0" smtClean="0">
                <a:solidFill>
                  <a:srgbClr val="000000"/>
                </a:solidFill>
                <a:latin typeface="標楷體" panose="03000509000000000000" pitchFamily="65" charset="-120"/>
                <a:ea typeface="標楷體" panose="03000509000000000000" pitchFamily="65" charset="-120"/>
              </a:rPr>
              <a:t>資料</a:t>
            </a:r>
            <a:r>
              <a:rPr kumimoji="1" lang="zh-TW" altLang="en-US" sz="1200" dirty="0">
                <a:solidFill>
                  <a:srgbClr val="000000"/>
                </a:solidFill>
                <a:latin typeface="標楷體" panose="03000509000000000000" pitchFamily="65" charset="-120"/>
                <a:ea typeface="標楷體" panose="03000509000000000000" pitchFamily="65" charset="-120"/>
              </a:rPr>
              <a:t>來源</a:t>
            </a:r>
            <a:r>
              <a:rPr kumimoji="1" lang="zh-TW" altLang="en-US" sz="1200" dirty="0" smtClean="0">
                <a:solidFill>
                  <a:srgbClr val="000000"/>
                </a:solidFill>
                <a:latin typeface="標楷體" panose="03000509000000000000" pitchFamily="65" charset="-120"/>
                <a:ea typeface="標楷體" panose="03000509000000000000" pitchFamily="65" charset="-120"/>
              </a:rPr>
              <a:t>：行政院主計</a:t>
            </a:r>
            <a:r>
              <a:rPr kumimoji="1" lang="zh-TW" altLang="en-US" sz="1200" dirty="0">
                <a:solidFill>
                  <a:srgbClr val="000000"/>
                </a:solidFill>
                <a:latin typeface="標楷體" panose="03000509000000000000" pitchFamily="65" charset="-120"/>
                <a:ea typeface="標楷體" panose="03000509000000000000" pitchFamily="65" charset="-120"/>
              </a:rPr>
              <a:t>總</a:t>
            </a:r>
            <a:r>
              <a:rPr kumimoji="1" lang="zh-TW" altLang="en-US" sz="1200" dirty="0" smtClean="0">
                <a:solidFill>
                  <a:srgbClr val="000000"/>
                </a:solidFill>
                <a:latin typeface="標楷體" panose="03000509000000000000" pitchFamily="65" charset="-120"/>
                <a:ea typeface="標楷體" panose="03000509000000000000" pitchFamily="65" charset="-120"/>
              </a:rPr>
              <a:t>處</a:t>
            </a:r>
            <a:endParaRPr kumimoji="1" lang="zh-TW" altLang="en-US" sz="1200" dirty="0">
              <a:solidFill>
                <a:srgbClr val="000000"/>
              </a:solidFill>
              <a:latin typeface="標楷體" panose="03000509000000000000" pitchFamily="65" charset="-120"/>
              <a:ea typeface="標楷體" panose="03000509000000000000" pitchFamily="65" charset="-120"/>
            </a:endParaRPr>
          </a:p>
        </p:txBody>
      </p:sp>
      <p:sp>
        <p:nvSpPr>
          <p:cNvPr id="12" name="文字方塊 11"/>
          <p:cNvSpPr txBox="1"/>
          <p:nvPr/>
        </p:nvSpPr>
        <p:spPr>
          <a:xfrm>
            <a:off x="5156392" y="3258618"/>
            <a:ext cx="3960440" cy="369332"/>
          </a:xfrm>
          <a:prstGeom prst="rect">
            <a:avLst/>
          </a:prstGeom>
          <a:noFill/>
        </p:spPr>
        <p:txBody>
          <a:bodyPr wrap="square" rtlCol="0">
            <a:spAutoFit/>
          </a:bodyPr>
          <a:lstStyle/>
          <a:p>
            <a:pPr algn="ctr"/>
            <a:r>
              <a:rPr lang="en-US" altLang="zh-TW" b="1" kern="100" dirty="0" smtClean="0">
                <a:latin typeface="Times New Roman" panose="02020603050405020304" pitchFamily="18" charset="0"/>
                <a:ea typeface="標楷體" panose="03000509000000000000" pitchFamily="65" charset="-120"/>
                <a:cs typeface="Times New Roman" panose="02020603050405020304" pitchFamily="18" charset="0"/>
              </a:rPr>
              <a:t>2015</a:t>
            </a:r>
            <a:r>
              <a:rPr lang="zh-TW" altLang="en-US" b="1" kern="100" dirty="0" smtClean="0">
                <a:latin typeface="Times New Roman" panose="02020603050405020304" pitchFamily="18" charset="0"/>
                <a:ea typeface="標楷體" panose="03000509000000000000" pitchFamily="65" charset="-120"/>
                <a:cs typeface="Times New Roman" panose="02020603050405020304" pitchFamily="18" charset="0"/>
              </a:rPr>
              <a:t>年</a:t>
            </a:r>
            <a:r>
              <a:rPr lang="en-US" altLang="zh-TW" b="1" kern="100" dirty="0" smtClean="0">
                <a:latin typeface="Times New Roman" panose="02020603050405020304" pitchFamily="18" charset="0"/>
                <a:ea typeface="標楷體" panose="03000509000000000000" pitchFamily="65" charset="-120"/>
                <a:cs typeface="Times New Roman" panose="02020603050405020304" pitchFamily="18" charset="0"/>
              </a:rPr>
              <a:t>1-7</a:t>
            </a:r>
            <a:r>
              <a:rPr lang="zh-TW" altLang="en-US" b="1" kern="100" dirty="0" smtClean="0">
                <a:latin typeface="Times New Roman" panose="02020603050405020304" pitchFamily="18" charset="0"/>
                <a:ea typeface="標楷體" panose="03000509000000000000" pitchFamily="65" charset="-120"/>
                <a:cs typeface="Times New Roman" panose="02020603050405020304" pitchFamily="18" charset="0"/>
              </a:rPr>
              <a:t>月主要出口產品之影響</a:t>
            </a:r>
            <a:endParaRPr lang="zh-TW" altLang="en-US" b="1" kern="100" dirty="0">
              <a:latin typeface="Times New Roman" panose="02020603050405020304" pitchFamily="18" charset="0"/>
              <a:ea typeface="標楷體" panose="03000509000000000000" pitchFamily="65" charset="-120"/>
              <a:cs typeface="Times New Roman" panose="02020603050405020304" pitchFamily="18" charset="0"/>
            </a:endParaRPr>
          </a:p>
        </p:txBody>
      </p:sp>
      <p:graphicFrame>
        <p:nvGraphicFramePr>
          <p:cNvPr id="13" name="圖表 12"/>
          <p:cNvGraphicFramePr/>
          <p:nvPr>
            <p:extLst>
              <p:ext uri="{D42A27DB-BD31-4B8C-83A1-F6EECF244321}">
                <p14:modId xmlns:p14="http://schemas.microsoft.com/office/powerpoint/2010/main" xmlns="" val="733800945"/>
              </p:ext>
            </p:extLst>
          </p:nvPr>
        </p:nvGraphicFramePr>
        <p:xfrm>
          <a:off x="4678321" y="3606193"/>
          <a:ext cx="4320479" cy="2756274"/>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 Box 3"/>
          <p:cNvSpPr txBox="1">
            <a:spLocks noChangeArrowheads="1"/>
          </p:cNvSpPr>
          <p:nvPr/>
        </p:nvSpPr>
        <p:spPr bwMode="auto">
          <a:xfrm>
            <a:off x="4788024" y="6317103"/>
            <a:ext cx="4101075" cy="483072"/>
          </a:xfrm>
          <a:prstGeom prst="rect">
            <a:avLst/>
          </a:prstGeom>
          <a:noFill/>
          <a:ln>
            <a:noFill/>
          </a:ln>
          <a:effectLst/>
          <a:extLst>
            <a:ext uri="{909E8E84-426E-40DD-AFC4-6F175D3DCCD1}">
              <a14:hiddenFill xmlns:a14="http://schemas.microsoft.com/office/drawing/2010/main" xmlns="">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tIns="36000" bIns="3600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zh-TW" altLang="en-US" sz="1200" b="0" i="0" u="none" strike="noStrike" kern="0" cap="none" spc="0" normalizeH="0" baseline="0" noProof="0" dirty="0" smtClean="0">
                <a:ln>
                  <a:noFill/>
                </a:ln>
                <a:solidFill>
                  <a:srgbClr val="000000"/>
                </a:solidFill>
                <a:effectLst/>
                <a:uLnTx/>
                <a:uFillTx/>
                <a:latin typeface="標楷體" panose="03000509000000000000" pitchFamily="65" charset="-120"/>
                <a:ea typeface="標楷體" panose="03000509000000000000" pitchFamily="65" charset="-120"/>
                <a:cs typeface="Times New Roman" panose="02020603050405020304" pitchFamily="18" charset="0"/>
              </a:rPr>
              <a:t>註：石油相關</a:t>
            </a:r>
            <a:r>
              <a:rPr kumimoji="0" lang="zh-TW" altLang="en-US" sz="1200" kern="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產品包括礦產品、化學品及塑膠橡膠</a:t>
            </a:r>
            <a:r>
              <a:rPr kumimoji="0" lang="zh-TW" altLang="en-US" sz="1200" kern="0" dirty="0" smtClean="0">
                <a:solidFill>
                  <a:srgbClr val="000000"/>
                </a:solidFill>
                <a:latin typeface="標楷體" panose="03000509000000000000" pitchFamily="65" charset="-120"/>
                <a:ea typeface="標楷體" panose="03000509000000000000" pitchFamily="65" charset="-120"/>
                <a:cs typeface="Times New Roman" panose="02020603050405020304" pitchFamily="18" charset="0"/>
              </a:rPr>
              <a:t>製品；   </a:t>
            </a:r>
            <a:endParaRPr kumimoji="0" lang="en-US" altLang="zh-TW" sz="1200" kern="0" dirty="0" smtClean="0">
              <a:solidFill>
                <a:srgbClr val="000000"/>
              </a:solidFill>
              <a:latin typeface="標楷體" panose="03000509000000000000" pitchFamily="65" charset="-120"/>
              <a:ea typeface="標楷體" panose="03000509000000000000" pitchFamily="65" charset="-120"/>
              <a:cs typeface="Times New Roman" panose="02020603050405020304" pitchFamily="18" charset="0"/>
            </a:endParaRPr>
          </a:p>
          <a:p>
            <a:pPr marL="0" marR="0" lvl="0" indent="0" defTabSz="914400" eaLnBrk="1" fontAlgn="auto" latinLnBrk="0" hangingPunct="1">
              <a:lnSpc>
                <a:spcPts val="1600"/>
              </a:lnSpc>
              <a:spcBef>
                <a:spcPts val="0"/>
              </a:spcBef>
              <a:spcAft>
                <a:spcPts val="0"/>
              </a:spcAft>
              <a:buClrTx/>
              <a:buSzTx/>
              <a:buFontTx/>
              <a:buNone/>
              <a:tabLst/>
              <a:defRPr/>
            </a:pPr>
            <a:r>
              <a:rPr kumimoji="0" lang="en-US" altLang="zh-TW" sz="1200" kern="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 </a:t>
            </a:r>
            <a:r>
              <a:rPr kumimoji="0" lang="en-US" altLang="zh-TW" sz="1200" kern="0" dirty="0" smtClean="0">
                <a:solidFill>
                  <a:srgbClr val="000000"/>
                </a:solidFill>
                <a:latin typeface="標楷體" panose="03000509000000000000" pitchFamily="65" charset="-120"/>
                <a:ea typeface="標楷體" panose="03000509000000000000" pitchFamily="65" charset="-120"/>
                <a:cs typeface="Times New Roman" panose="02020603050405020304" pitchFamily="18" charset="0"/>
              </a:rPr>
              <a:t>   ICT</a:t>
            </a:r>
            <a:r>
              <a:rPr kumimoji="0" lang="zh-TW" altLang="en-US" sz="1200" kern="0" dirty="0">
                <a:solidFill>
                  <a:srgbClr val="000000"/>
                </a:solidFill>
                <a:latin typeface="標楷體" panose="03000509000000000000" pitchFamily="65" charset="-120"/>
                <a:ea typeface="標楷體" panose="03000509000000000000" pitchFamily="65" charset="-120"/>
                <a:cs typeface="Times New Roman" panose="02020603050405020304" pitchFamily="18" charset="0"/>
              </a:rPr>
              <a:t>產品包括電子、電機、資</a:t>
            </a:r>
            <a:r>
              <a:rPr kumimoji="0" lang="zh-TW" altLang="en-US" sz="1200" kern="0" dirty="0" smtClean="0">
                <a:solidFill>
                  <a:srgbClr val="000000"/>
                </a:solidFill>
                <a:latin typeface="標楷體" panose="03000509000000000000" pitchFamily="65" charset="-120"/>
                <a:ea typeface="標楷體" panose="03000509000000000000" pitchFamily="65" charset="-120"/>
                <a:cs typeface="Times New Roman" panose="02020603050405020304" pitchFamily="18" charset="0"/>
              </a:rPr>
              <a:t>通信產品。</a:t>
            </a:r>
            <a:endParaRPr kumimoji="0" lang="zh-TW" altLang="en-US" sz="1200" b="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Times New Roman" panose="02020603050405020304" pitchFamily="18" charset="0"/>
            </a:endParaRPr>
          </a:p>
        </p:txBody>
      </p:sp>
      <p:sp>
        <p:nvSpPr>
          <p:cNvPr id="15" name="文字方塊 14"/>
          <p:cNvSpPr txBox="1"/>
          <p:nvPr/>
        </p:nvSpPr>
        <p:spPr>
          <a:xfrm>
            <a:off x="4940368" y="3780349"/>
            <a:ext cx="432048" cy="276999"/>
          </a:xfrm>
          <a:prstGeom prst="rect">
            <a:avLst/>
          </a:prstGeom>
          <a:noFill/>
        </p:spPr>
        <p:txBody>
          <a:bodyPr wrap="square" rtlCol="0">
            <a:spAutoFit/>
          </a:bodyPr>
          <a:lstStyle/>
          <a:p>
            <a:r>
              <a:rPr lang="en-US" altLang="zh-TW" sz="12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1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xmlns="" val="32196757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2492896"/>
            <a:ext cx="9143999" cy="1152128"/>
          </a:xfrm>
          <a:prstGeom prst="rect">
            <a:avLst/>
          </a:prstGeom>
        </p:spPr>
        <p:txBody>
          <a:bodyPr wrap="none" anchor="ctr" anchorCtr="0">
            <a:noAutofit/>
          </a:bodyPr>
          <a:lstStyle/>
          <a:p>
            <a:pPr algn="ctr">
              <a:lnSpc>
                <a:spcPts val="4000"/>
              </a:lnSpc>
              <a:spcBef>
                <a:spcPts val="600"/>
              </a:spcBef>
              <a:defRPr/>
            </a:pP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叁、因應對策</a:t>
            </a:r>
            <a:endParaRPr lang="zh-TW" altLang="en-US" sz="48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a:lnSpc>
                <a:spcPts val="4000"/>
              </a:lnSpc>
              <a:spcBef>
                <a:spcPts val="600"/>
              </a:spcBef>
              <a:defRPr/>
            </a:pPr>
            <a:endParaRPr lang="en-US" altLang="zh-TW" sz="4800" b="1" dirty="0">
              <a:solidFill>
                <a:srgbClr val="FF000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1593896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拱形 5"/>
          <p:cNvSpPr/>
          <p:nvPr/>
        </p:nvSpPr>
        <p:spPr>
          <a:xfrm rot="21024222">
            <a:off x="-7212368" y="1315090"/>
            <a:ext cx="9448706" cy="6232527"/>
          </a:xfrm>
          <a:prstGeom prst="blockArc">
            <a:avLst>
              <a:gd name="adj1" fmla="val 20276554"/>
              <a:gd name="adj2" fmla="val 2700000"/>
              <a:gd name="adj3" fmla="val 299"/>
            </a:avLst>
          </a:prstGeom>
        </p:spPr>
        <p:style>
          <a:lnRef idx="2">
            <a:schemeClr val="accent5">
              <a:hueOff val="0"/>
              <a:satOff val="0"/>
              <a:lumOff val="0"/>
              <a:alphaOff val="0"/>
            </a:schemeClr>
          </a:lnRef>
          <a:fillRef idx="0">
            <a:schemeClr val="accent4">
              <a:tint val="90000"/>
              <a:hueOff val="0"/>
              <a:satOff val="0"/>
              <a:lumOff val="0"/>
              <a:alphaOff val="0"/>
            </a:schemeClr>
          </a:fillRef>
          <a:effectRef idx="0">
            <a:schemeClr val="accent4">
              <a:tint val="90000"/>
              <a:hueOff val="0"/>
              <a:satOff val="0"/>
              <a:lumOff val="0"/>
              <a:alphaOff val="0"/>
            </a:schemeClr>
          </a:effectRef>
          <a:fontRef idx="minor">
            <a:schemeClr val="tx1">
              <a:hueOff val="0"/>
              <a:satOff val="0"/>
              <a:lumOff val="0"/>
              <a:alphaOff val="0"/>
            </a:schemeClr>
          </a:fontRef>
        </p:style>
      </p:sp>
      <p:sp>
        <p:nvSpPr>
          <p:cNvPr id="7" name="手繪多邊形 6"/>
          <p:cNvSpPr/>
          <p:nvPr/>
        </p:nvSpPr>
        <p:spPr>
          <a:xfrm>
            <a:off x="1784942" y="2780928"/>
            <a:ext cx="6952658" cy="928271"/>
          </a:xfrm>
          <a:custGeom>
            <a:avLst/>
            <a:gdLst>
              <a:gd name="connsiteX0" fmla="*/ 0 w 6533100"/>
              <a:gd name="connsiteY0" fmla="*/ 0 h 1169059"/>
              <a:gd name="connsiteX1" fmla="*/ 6533100 w 6533100"/>
              <a:gd name="connsiteY1" fmla="*/ 0 h 1169059"/>
              <a:gd name="connsiteX2" fmla="*/ 6533100 w 6533100"/>
              <a:gd name="connsiteY2" fmla="*/ 1169059 h 1169059"/>
              <a:gd name="connsiteX3" fmla="*/ 0 w 6533100"/>
              <a:gd name="connsiteY3" fmla="*/ 1169059 h 1169059"/>
              <a:gd name="connsiteX4" fmla="*/ 0 w 6533100"/>
              <a:gd name="connsiteY4" fmla="*/ 0 h 1169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3100" h="1169059">
                <a:moveTo>
                  <a:pt x="0" y="0"/>
                </a:moveTo>
                <a:lnTo>
                  <a:pt x="6533100" y="0"/>
                </a:lnTo>
                <a:lnTo>
                  <a:pt x="6533100" y="1169059"/>
                </a:lnTo>
                <a:lnTo>
                  <a:pt x="0" y="1169059"/>
                </a:lnTo>
                <a:lnTo>
                  <a:pt x="0" y="0"/>
                </a:lnTo>
                <a:close/>
              </a:path>
            </a:pathLst>
          </a:custGeom>
          <a:ln w="19050"/>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850612" tIns="58420" rIns="58420" bIns="58420" numCol="1" spcCol="1270" anchor="ctr" anchorCtr="0">
            <a:noAutofit/>
          </a:bodyPr>
          <a:lstStyle/>
          <a:p>
            <a:pPr defTabSz="1022350">
              <a:lnSpc>
                <a:spcPts val="3000"/>
              </a:lnSpc>
              <a:spcBef>
                <a:spcPct val="0"/>
              </a:spcBef>
              <a:spcAft>
                <a:spcPct val="35000"/>
              </a:spcAft>
            </a:pPr>
            <a:r>
              <a:rPr lang="zh-TW" altLang="en-US" sz="2200" b="1" dirty="0" smtClean="0">
                <a:solidFill>
                  <a:srgbClr val="002060"/>
                </a:solidFill>
                <a:latin typeface="標楷體" panose="03000509000000000000" pitchFamily="65" charset="-120"/>
                <a:ea typeface="標楷體" panose="03000509000000000000" pitchFamily="65" charset="-120"/>
                <a:cs typeface="Times New Roman" panose="02020603050405020304" pitchFamily="18" charset="0"/>
              </a:rPr>
              <a:t>創新驅動，促使產業</a:t>
            </a:r>
            <a:r>
              <a:rPr lang="zh-TW" altLang="en-US"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競爭</a:t>
            </a:r>
            <a:r>
              <a:rPr lang="zh-TW" altLang="zh-TW" sz="2200" b="1" dirty="0" smtClean="0">
                <a:solidFill>
                  <a:srgbClr val="002060"/>
                </a:solidFill>
                <a:latin typeface="標楷體" panose="03000509000000000000" pitchFamily="65" charset="-120"/>
                <a:ea typeface="標楷體" panose="03000509000000000000" pitchFamily="65" charset="-120"/>
                <a:cs typeface="Times New Roman" panose="02020603050405020304" pitchFamily="18" charset="0"/>
              </a:rPr>
              <a:t>由</a:t>
            </a:r>
            <a:r>
              <a:rPr lang="zh-TW" altLang="zh-TW"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「價格競</a:t>
            </a:r>
            <a:r>
              <a:rPr lang="zh-TW" altLang="en-US"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賽</a:t>
            </a:r>
            <a:r>
              <a:rPr lang="zh-TW" altLang="zh-TW"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」轉</a:t>
            </a:r>
            <a:r>
              <a:rPr lang="zh-TW" altLang="en-US"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為</a:t>
            </a:r>
            <a:r>
              <a:rPr lang="zh-TW" altLang="zh-TW"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「價值競爭</a:t>
            </a:r>
            <a:r>
              <a:rPr lang="zh-TW" altLang="zh-TW" sz="2200" b="1" dirty="0" smtClean="0">
                <a:solidFill>
                  <a:srgbClr val="002060"/>
                </a:solidFill>
                <a:latin typeface="標楷體" panose="03000509000000000000" pitchFamily="65" charset="-120"/>
                <a:ea typeface="標楷體" panose="03000509000000000000" pitchFamily="65" charset="-120"/>
                <a:cs typeface="Times New Roman" panose="02020603050405020304" pitchFamily="18" charset="0"/>
              </a:rPr>
              <a:t>」</a:t>
            </a:r>
            <a:endParaRPr lang="zh-TW" altLang="en-US" sz="2200" dirty="0">
              <a:solidFill>
                <a:prstClr val="black">
                  <a:hueOff val="0"/>
                  <a:satOff val="0"/>
                  <a:lumOff val="0"/>
                  <a:alphaOff val="0"/>
                </a:prstClr>
              </a:solidFill>
              <a:latin typeface="標楷體" panose="03000509000000000000" pitchFamily="65" charset="-120"/>
              <a:ea typeface="標楷體" panose="03000509000000000000" pitchFamily="65" charset="-120"/>
            </a:endParaRPr>
          </a:p>
        </p:txBody>
      </p:sp>
      <p:sp>
        <p:nvSpPr>
          <p:cNvPr id="8" name="橢圓 7"/>
          <p:cNvSpPr/>
          <p:nvPr/>
        </p:nvSpPr>
        <p:spPr>
          <a:xfrm>
            <a:off x="1148629" y="2549619"/>
            <a:ext cx="1272626" cy="1238004"/>
          </a:xfrm>
          <a:prstGeom prst="ellipse">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algn="ctr"/>
            <a:r>
              <a:rPr lang="zh-TW" altLang="en-US" sz="2400" b="1" dirty="0" smtClean="0">
                <a:solidFill>
                  <a:prstClr val="white"/>
                </a:solidFill>
                <a:latin typeface="標楷體" panose="03000509000000000000" pitchFamily="65" charset="-120"/>
                <a:ea typeface="標楷體" panose="03000509000000000000" pitchFamily="65" charset="-120"/>
              </a:rPr>
              <a:t>產業升級</a:t>
            </a:r>
            <a:endParaRPr lang="zh-TW" altLang="en-US" sz="2400" b="1" dirty="0">
              <a:solidFill>
                <a:prstClr val="white"/>
              </a:solidFill>
              <a:latin typeface="標楷體" panose="03000509000000000000" pitchFamily="65" charset="-120"/>
              <a:ea typeface="標楷體" panose="03000509000000000000" pitchFamily="65" charset="-120"/>
            </a:endParaRPr>
          </a:p>
        </p:txBody>
      </p:sp>
      <p:sp>
        <p:nvSpPr>
          <p:cNvPr id="9" name="手繪多邊形 8"/>
          <p:cNvSpPr/>
          <p:nvPr/>
        </p:nvSpPr>
        <p:spPr>
          <a:xfrm>
            <a:off x="1979712" y="4077072"/>
            <a:ext cx="6757888" cy="1038219"/>
          </a:xfrm>
          <a:custGeom>
            <a:avLst/>
            <a:gdLst>
              <a:gd name="connsiteX0" fmla="*/ 0 w 6143560"/>
              <a:gd name="connsiteY0" fmla="*/ 0 h 1266481"/>
              <a:gd name="connsiteX1" fmla="*/ 6143560 w 6143560"/>
              <a:gd name="connsiteY1" fmla="*/ 0 h 1266481"/>
              <a:gd name="connsiteX2" fmla="*/ 6143560 w 6143560"/>
              <a:gd name="connsiteY2" fmla="*/ 1266481 h 1266481"/>
              <a:gd name="connsiteX3" fmla="*/ 0 w 6143560"/>
              <a:gd name="connsiteY3" fmla="*/ 1266481 h 1266481"/>
              <a:gd name="connsiteX4" fmla="*/ 0 w 6143560"/>
              <a:gd name="connsiteY4" fmla="*/ 0 h 1266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43560" h="1266481">
                <a:moveTo>
                  <a:pt x="0" y="0"/>
                </a:moveTo>
                <a:lnTo>
                  <a:pt x="6143560" y="0"/>
                </a:lnTo>
                <a:lnTo>
                  <a:pt x="6143560" y="1266481"/>
                </a:lnTo>
                <a:lnTo>
                  <a:pt x="0" y="1266481"/>
                </a:lnTo>
                <a:lnTo>
                  <a:pt x="0" y="0"/>
                </a:lnTo>
                <a:close/>
              </a:path>
            </a:pathLst>
          </a:custGeom>
          <a:ln w="19050"/>
        </p:spPr>
        <p:style>
          <a:lnRef idx="2">
            <a:schemeClr val="accent4">
              <a:hueOff val="-2232385"/>
              <a:satOff val="13449"/>
              <a:lumOff val="107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850612" tIns="58420" rIns="58420" bIns="58420" numCol="1" spcCol="1270" anchor="ctr" anchorCtr="0">
            <a:noAutofit/>
          </a:bodyPr>
          <a:lstStyle/>
          <a:p>
            <a:pPr defTabSz="1022350">
              <a:lnSpc>
                <a:spcPts val="3000"/>
              </a:lnSpc>
              <a:spcBef>
                <a:spcPct val="0"/>
              </a:spcBef>
              <a:spcAft>
                <a:spcPct val="35000"/>
              </a:spcAft>
            </a:pPr>
            <a:r>
              <a:rPr lang="zh-TW" altLang="en-US"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強化系統整合，帶動出口模式由「中間財商品出口」轉為「系統化商品與服務」</a:t>
            </a:r>
          </a:p>
        </p:txBody>
      </p:sp>
      <p:sp>
        <p:nvSpPr>
          <p:cNvPr id="10" name="橢圓 9"/>
          <p:cNvSpPr/>
          <p:nvPr/>
        </p:nvSpPr>
        <p:spPr>
          <a:xfrm>
            <a:off x="1165106" y="3947553"/>
            <a:ext cx="1290016" cy="1225248"/>
          </a:xfrm>
          <a:prstGeom prst="ellipse">
            <a:avLst/>
          </a:pr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a:lstStyle/>
          <a:p>
            <a:pPr algn="ctr"/>
            <a:r>
              <a:rPr lang="zh-TW" altLang="en-US" sz="2400" b="1" dirty="0">
                <a:solidFill>
                  <a:prstClr val="white"/>
                </a:solidFill>
                <a:latin typeface="標楷體" panose="03000509000000000000" pitchFamily="65" charset="-120"/>
                <a:ea typeface="標楷體" panose="03000509000000000000" pitchFamily="65" charset="-120"/>
              </a:rPr>
              <a:t>出口拓展</a:t>
            </a:r>
          </a:p>
        </p:txBody>
      </p:sp>
      <p:sp>
        <p:nvSpPr>
          <p:cNvPr id="11" name="手繪多邊形 10"/>
          <p:cNvSpPr/>
          <p:nvPr/>
        </p:nvSpPr>
        <p:spPr>
          <a:xfrm>
            <a:off x="1690008" y="5373216"/>
            <a:ext cx="7047592" cy="960321"/>
          </a:xfrm>
          <a:custGeom>
            <a:avLst/>
            <a:gdLst>
              <a:gd name="connsiteX0" fmla="*/ 0 w 6533100"/>
              <a:gd name="connsiteY0" fmla="*/ 0 h 1071636"/>
              <a:gd name="connsiteX1" fmla="*/ 6533100 w 6533100"/>
              <a:gd name="connsiteY1" fmla="*/ 0 h 1071636"/>
              <a:gd name="connsiteX2" fmla="*/ 6533100 w 6533100"/>
              <a:gd name="connsiteY2" fmla="*/ 1071636 h 1071636"/>
              <a:gd name="connsiteX3" fmla="*/ 0 w 6533100"/>
              <a:gd name="connsiteY3" fmla="*/ 1071636 h 1071636"/>
              <a:gd name="connsiteX4" fmla="*/ 0 w 6533100"/>
              <a:gd name="connsiteY4" fmla="*/ 0 h 107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3100" h="1071636">
                <a:moveTo>
                  <a:pt x="0" y="0"/>
                </a:moveTo>
                <a:lnTo>
                  <a:pt x="6533100" y="0"/>
                </a:lnTo>
                <a:lnTo>
                  <a:pt x="6533100" y="1071636"/>
                </a:lnTo>
                <a:lnTo>
                  <a:pt x="0" y="1071636"/>
                </a:lnTo>
                <a:lnTo>
                  <a:pt x="0" y="0"/>
                </a:lnTo>
                <a:close/>
              </a:path>
            </a:pathLst>
          </a:custGeom>
          <a:ln w="19050"/>
        </p:spPr>
        <p:style>
          <a:lnRef idx="2">
            <a:schemeClr val="accent4">
              <a:hueOff val="-4464770"/>
              <a:satOff val="26899"/>
              <a:lumOff val="2156"/>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850612" tIns="58420" rIns="58420" bIns="58420" numCol="1" spcCol="1270" anchor="ctr" anchorCtr="0">
            <a:noAutofit/>
          </a:bodyPr>
          <a:lstStyle/>
          <a:p>
            <a:pPr defTabSz="1022350">
              <a:lnSpc>
                <a:spcPts val="3000"/>
              </a:lnSpc>
              <a:spcBef>
                <a:spcPct val="0"/>
              </a:spcBef>
              <a:spcAft>
                <a:spcPct val="35000"/>
              </a:spcAft>
            </a:pPr>
            <a:r>
              <a:rPr lang="zh-TW" altLang="en-US"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rPr>
              <a:t>擴大投資資金來源，引導「國內外民間資金」及「政府資源」投入，以促進產業升級與出口拓展</a:t>
            </a:r>
            <a:endParaRPr lang="en-US" altLang="zh-TW" sz="2200" b="1" dirty="0">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12" name="橢圓 11"/>
          <p:cNvSpPr/>
          <p:nvPr/>
        </p:nvSpPr>
        <p:spPr>
          <a:xfrm>
            <a:off x="794390" y="5217148"/>
            <a:ext cx="1249604" cy="1182457"/>
          </a:xfrm>
          <a:prstGeom prst="ellipse">
            <a:avLst/>
          </a:pr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a:lstStyle/>
          <a:p>
            <a:pPr algn="ctr"/>
            <a:r>
              <a:rPr lang="zh-TW" altLang="en-US" sz="2400" b="1" dirty="0">
                <a:solidFill>
                  <a:prstClr val="white"/>
                </a:solidFill>
                <a:latin typeface="標楷體" panose="03000509000000000000" pitchFamily="65" charset="-120"/>
                <a:ea typeface="標楷體" panose="03000509000000000000" pitchFamily="65" charset="-120"/>
              </a:rPr>
              <a:t>投資促進</a:t>
            </a:r>
          </a:p>
        </p:txBody>
      </p:sp>
      <p:sp>
        <p:nvSpPr>
          <p:cNvPr id="14" name="AutoShape 2"/>
          <p:cNvSpPr>
            <a:spLocks noChangeArrowheads="1"/>
          </p:cNvSpPr>
          <p:nvPr/>
        </p:nvSpPr>
        <p:spPr bwMode="auto">
          <a:xfrm>
            <a:off x="405114" y="228776"/>
            <a:ext cx="8332486" cy="1961940"/>
          </a:xfrm>
          <a:prstGeom prst="roundRect">
            <a:avLst>
              <a:gd name="adj" fmla="val 6968"/>
            </a:avLst>
          </a:prstGeom>
          <a:noFill/>
          <a:ln>
            <a:noFill/>
            <a:headEnd/>
            <a:tailEnd/>
          </a:ln>
          <a:extLst/>
        </p:spPr>
        <p:style>
          <a:lnRef idx="2">
            <a:schemeClr val="accent4"/>
          </a:lnRef>
          <a:fillRef idx="1">
            <a:schemeClr val="lt1"/>
          </a:fillRef>
          <a:effectRef idx="0">
            <a:schemeClr val="accent4"/>
          </a:effectRef>
          <a:fontRef idx="minor">
            <a:schemeClr val="dk1"/>
          </a:fontRef>
        </p:style>
        <p:txBody>
          <a:bodyPr lIns="36000" tIns="36000" rIns="36000" bIns="36000" anchor="t" anchorCtr="0"/>
          <a:lstStyle/>
          <a:p>
            <a:pPr marL="70213" lvl="2" algn="just">
              <a:lnSpc>
                <a:spcPts val="3000"/>
              </a:lnSpc>
              <a:spcBef>
                <a:spcPts val="600"/>
              </a:spcBef>
              <a:spcAft>
                <a:spcPts val="600"/>
              </a:spcAft>
              <a:buClr>
                <a:srgbClr val="002060"/>
              </a:buClr>
              <a:buSzPct val="100000"/>
            </a:pP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        行政院已於</a:t>
            </a:r>
            <a:r>
              <a:rPr lang="en-US" altLang="zh-TW"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7</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27</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日提出「經濟體質強化措施」，聚焦於產業升級、出口拓展及投資促進等三面向</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，研提立即可推動</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的措施，短期提升景氣因應能力</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，中</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長期</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則扭轉</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過去出口代工低毛利的發展模式，創造</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「創新、投資、就業」的良性循環</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以提升</a:t>
            </a:r>
            <a:r>
              <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國家整體</a:t>
            </a:r>
            <a:r>
              <a:rPr lang="zh-TW" altLang="en-US" sz="22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競爭力</a:t>
            </a:r>
            <a:endParaRPr lang="zh-TW" altLang="en-US" sz="22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 name="矩形 1"/>
          <p:cNvSpPr/>
          <p:nvPr/>
        </p:nvSpPr>
        <p:spPr>
          <a:xfrm>
            <a:off x="3797877" y="2207968"/>
            <a:ext cx="2646878" cy="461665"/>
          </a:xfrm>
          <a:prstGeom prst="rect">
            <a:avLst/>
          </a:prstGeom>
        </p:spPr>
        <p:txBody>
          <a:bodyPr wrap="none">
            <a:spAutoFit/>
          </a:bodyPr>
          <a:lstStyle/>
          <a:p>
            <a:r>
              <a:rPr lang="zh-TW" altLang="en-US" sz="2400" b="1" kern="100" dirty="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經濟體質強化措施</a:t>
            </a:r>
            <a:endParaRPr lang="zh-TW" altLang="en-US" sz="2400" b="1" dirty="0">
              <a:solidFill>
                <a:srgbClr val="0070C0"/>
              </a:solidFill>
            </a:endParaRPr>
          </a:p>
        </p:txBody>
      </p:sp>
    </p:spTree>
    <p:extLst>
      <p:ext uri="{BB962C8B-B14F-4D97-AF65-F5344CB8AC3E}">
        <p14:creationId xmlns:p14="http://schemas.microsoft.com/office/powerpoint/2010/main" xmlns="" val="19775064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6"/>
          <p:cNvSpPr>
            <a:spLocks noChangeArrowheads="1"/>
          </p:cNvSpPr>
          <p:nvPr/>
        </p:nvSpPr>
        <p:spPr bwMode="auto">
          <a:xfrm>
            <a:off x="2547316" y="2174944"/>
            <a:ext cx="274134" cy="2823740"/>
          </a:xfrm>
          <a:prstGeom prst="homePlate">
            <a:avLst>
              <a:gd name="adj" fmla="val 76861"/>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headEnd/>
            <a:tailEnd/>
          </a:ln>
          <a:effectLst/>
          <a:extLst/>
        </p:spPr>
        <p:txBody>
          <a:bodyPr wrap="none" anchor="ctr"/>
          <a:lstStyle/>
          <a:p>
            <a:pPr>
              <a:defRPr/>
            </a:pPr>
            <a:endParaRPr lang="zh-TW" altLang="en-US" b="1" kern="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7" name="圓角矩形 26"/>
          <p:cNvSpPr/>
          <p:nvPr/>
        </p:nvSpPr>
        <p:spPr bwMode="auto">
          <a:xfrm>
            <a:off x="2976111" y="4411431"/>
            <a:ext cx="5848708" cy="853296"/>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鞏固主力產業競爭</a:t>
            </a: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優勢</a:t>
            </a:r>
            <a:endParaRPr lang="en-US" altLang="zh-TW"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全力輔導五大主力產業</a:t>
            </a:r>
            <a:r>
              <a:rPr lang="en-US" altLang="zh-TW" sz="1400" b="1" dirty="0" smtClean="0">
                <a:solidFill>
                  <a:srgbClr val="D6ECFF">
                    <a:lumMod val="25000"/>
                  </a:srgbClr>
                </a:solidFill>
                <a:latin typeface="標楷體" panose="03000509000000000000" pitchFamily="65" charset="-120"/>
                <a:ea typeface="標楷體" panose="03000509000000000000" pitchFamily="65" charset="-120"/>
              </a:rPr>
              <a:t>(</a:t>
            </a:r>
            <a:r>
              <a:rPr lang="zh-TW" altLang="en-US" sz="1400" b="1" dirty="0">
                <a:solidFill>
                  <a:srgbClr val="D6ECFF">
                    <a:lumMod val="25000"/>
                  </a:srgbClr>
                </a:solidFill>
                <a:latin typeface="標楷體" panose="03000509000000000000" pitchFamily="65" charset="-120"/>
                <a:ea typeface="標楷體" panose="03000509000000000000" pitchFamily="65" charset="-120"/>
              </a:rPr>
              <a:t>半導體</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、面板、車輛、機械、紡織</a:t>
            </a:r>
            <a:r>
              <a:rPr lang="en-US" altLang="zh-TW" sz="1400" b="1" dirty="0" smtClean="0">
                <a:solidFill>
                  <a:srgbClr val="D6ECFF">
                    <a:lumMod val="25000"/>
                  </a:srgbClr>
                </a:solidFill>
                <a:latin typeface="標楷體" panose="03000509000000000000" pitchFamily="65" charset="-120"/>
                <a:ea typeface="標楷體" panose="03000509000000000000" pitchFamily="65" charset="-120"/>
              </a:rPr>
              <a:t>)</a:t>
            </a:r>
            <a:endParaRPr lang="zh-TW" altLang="en-US" sz="1400" b="1" dirty="0">
              <a:solidFill>
                <a:srgbClr val="D6ECFF">
                  <a:lumMod val="25000"/>
                </a:srgbClr>
              </a:solidFill>
              <a:latin typeface="標楷體" panose="03000509000000000000" pitchFamily="65" charset="-120"/>
              <a:ea typeface="標楷體" panose="03000509000000000000" pitchFamily="65" charset="-120"/>
            </a:endParaRPr>
          </a:p>
        </p:txBody>
      </p:sp>
      <p:sp>
        <p:nvSpPr>
          <p:cNvPr id="28" name="圓角矩形 27"/>
          <p:cNvSpPr/>
          <p:nvPr/>
        </p:nvSpPr>
        <p:spPr bwMode="auto">
          <a:xfrm>
            <a:off x="2976112" y="3110004"/>
            <a:ext cx="5848707" cy="1216201"/>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gn="just">
              <a:lnSpc>
                <a:spcPts val="2200"/>
              </a:lnSpc>
              <a:defRPr/>
            </a:pP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創新</a:t>
            </a:r>
            <a:r>
              <a:rPr lang="zh-TW" altLang="en-US"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服務業發展型態</a:t>
            </a:r>
            <a:r>
              <a:rPr lang="en-US" altLang="zh-TW"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創意臺灣</a:t>
            </a:r>
            <a:r>
              <a:rPr lang="en-US" altLang="zh-TW"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2020</a:t>
            </a:r>
            <a:r>
              <a:rPr lang="en-US" altLang="zh-TW"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600" b="1" kern="0" dirty="0" smtClean="0">
              <a:solidFill>
                <a:srgbClr val="990000"/>
              </a:solidFill>
              <a:latin typeface="標楷體" panose="03000509000000000000" pitchFamily="65" charset="-12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加速金融數位化</a:t>
            </a:r>
            <a:endParaRPr lang="en-US" altLang="zh-TW" sz="1400" b="1" dirty="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促進生活創新</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應用</a:t>
            </a:r>
            <a:r>
              <a:rPr lang="en-US" altLang="zh-TW" sz="1400" b="1" dirty="0" smtClean="0">
                <a:solidFill>
                  <a:srgbClr val="D6ECFF">
                    <a:lumMod val="25000"/>
                  </a:srgbClr>
                </a:solidFill>
                <a:latin typeface="標楷體" panose="03000509000000000000" pitchFamily="65" charset="-120"/>
                <a:ea typeface="標楷體" panose="03000509000000000000" pitchFamily="65" charset="-120"/>
              </a:rPr>
              <a:t>(</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如智慧</a:t>
            </a:r>
            <a:r>
              <a:rPr lang="zh-TW" altLang="en-US" sz="1400" b="1" dirty="0">
                <a:solidFill>
                  <a:srgbClr val="D6ECFF">
                    <a:lumMod val="25000"/>
                  </a:srgbClr>
                </a:solidFill>
                <a:latin typeface="標楷體" panose="03000509000000000000" pitchFamily="65" charset="-120"/>
                <a:ea typeface="標楷體" panose="03000509000000000000" pitchFamily="65" charset="-120"/>
              </a:rPr>
              <a:t>醫療、教育、文化娛樂</a:t>
            </a:r>
            <a:r>
              <a:rPr lang="en-US" altLang="zh-TW" sz="1400" b="1" dirty="0" smtClean="0">
                <a:solidFill>
                  <a:srgbClr val="D6ECFF">
                    <a:lumMod val="25000"/>
                  </a:srgbClr>
                </a:solidFill>
                <a:latin typeface="標楷體" panose="03000509000000000000" pitchFamily="65" charset="-120"/>
                <a:ea typeface="標楷體" panose="03000509000000000000" pitchFamily="65" charset="-120"/>
              </a:rPr>
              <a:t>)</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  </a:t>
            </a:r>
            <a:endParaRPr lang="en-US" altLang="zh-TW" sz="1400" b="1" dirty="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推動有感雲服務</a:t>
            </a:r>
            <a:r>
              <a:rPr lang="en-US" altLang="zh-TW" sz="1400" b="1" dirty="0">
                <a:solidFill>
                  <a:srgbClr val="D6ECFF">
                    <a:lumMod val="25000"/>
                  </a:srgbClr>
                </a:solidFill>
                <a:latin typeface="標楷體" panose="03000509000000000000" pitchFamily="65" charset="-120"/>
                <a:ea typeface="標楷體" panose="03000509000000000000" pitchFamily="65" charset="-120"/>
              </a:rPr>
              <a:t>(</a:t>
            </a:r>
            <a:r>
              <a:rPr lang="zh-TW" altLang="en-US" sz="1400" b="1" dirty="0">
                <a:solidFill>
                  <a:srgbClr val="D6ECFF">
                    <a:lumMod val="25000"/>
                  </a:srgbClr>
                </a:solidFill>
                <a:latin typeface="標楷體" panose="03000509000000000000" pitchFamily="65" charset="-120"/>
                <a:ea typeface="標楷體" panose="03000509000000000000" pitchFamily="65" charset="-120"/>
              </a:rPr>
              <a:t>如食品雲、農業雲</a:t>
            </a:r>
            <a:r>
              <a:rPr lang="en-US" altLang="zh-TW" sz="1400" b="1" dirty="0">
                <a:solidFill>
                  <a:srgbClr val="D6ECFF">
                    <a:lumMod val="25000"/>
                  </a:srgbClr>
                </a:solidFill>
                <a:latin typeface="標楷體" panose="03000509000000000000" pitchFamily="65" charset="-120"/>
                <a:ea typeface="標楷體" panose="03000509000000000000" pitchFamily="65" charset="-120"/>
              </a:rPr>
              <a:t>)</a:t>
            </a:r>
            <a:endParaRPr lang="zh-TW" altLang="en-US" sz="1400" b="1" dirty="0">
              <a:solidFill>
                <a:srgbClr val="D6ECFF">
                  <a:lumMod val="25000"/>
                </a:srgbClr>
              </a:solidFill>
              <a:latin typeface="標楷體" panose="03000509000000000000" pitchFamily="65" charset="-120"/>
              <a:ea typeface="標楷體" panose="03000509000000000000" pitchFamily="65" charset="-120"/>
            </a:endParaRPr>
          </a:p>
        </p:txBody>
      </p:sp>
      <p:sp>
        <p:nvSpPr>
          <p:cNvPr id="29" name="圓角矩形 28"/>
          <p:cNvSpPr/>
          <p:nvPr/>
        </p:nvSpPr>
        <p:spPr bwMode="auto">
          <a:xfrm>
            <a:off x="3001991" y="2226192"/>
            <a:ext cx="5831455" cy="786572"/>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lIns="0" rIns="0" anchor="ctr"/>
          <a:lstStyle/>
          <a:p>
            <a:pPr marL="85725" algn="just">
              <a:lnSpc>
                <a:spcPts val="2200"/>
              </a:lnSpc>
              <a:defRPr/>
            </a:pP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推動</a:t>
            </a:r>
            <a:r>
              <a:rPr lang="zh-TW" altLang="en-US"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產業鏈智慧</a:t>
            </a: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化</a:t>
            </a:r>
            <a:r>
              <a:rPr lang="en-US" altLang="zh-TW"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生產力</a:t>
            </a:r>
            <a:r>
              <a:rPr lang="en-US" altLang="zh-TW"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4.0)</a:t>
            </a:r>
            <a:endParaRPr lang="en-US" altLang="zh-TW" sz="1600" b="1" kern="0" dirty="0" smtClean="0">
              <a:solidFill>
                <a:srgbClr val="990000"/>
              </a:solidFill>
              <a:latin typeface="標楷體" panose="03000509000000000000" pitchFamily="65" charset="-120"/>
              <a:ea typeface="標楷體" panose="03000509000000000000" pitchFamily="65" charset="-120"/>
              <a:cs typeface="Times New Roman" panose="02020603050405020304" pitchFamily="18" charset="0"/>
            </a:endParaRPr>
          </a:p>
          <a:p>
            <a:pPr marL="536575" indent="-285750" algn="just">
              <a:lnSpc>
                <a:spcPts val="2200"/>
              </a:lnSpc>
              <a:buFont typeface="Wingdings" panose="05000000000000000000" pitchFamily="2" charset="2"/>
              <a:buChar char="ü"/>
              <a:defRPr/>
            </a:pP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推動領航製造業、商業服務及農業</a:t>
            </a:r>
            <a:endParaRPr lang="zh-TW" altLang="en-US" sz="1400" b="1" dirty="0">
              <a:solidFill>
                <a:srgbClr val="D6ECFF">
                  <a:lumMod val="25000"/>
                </a:srgbClr>
              </a:solidFill>
              <a:latin typeface="標楷體" panose="03000509000000000000" pitchFamily="65" charset="-120"/>
              <a:ea typeface="標楷體" panose="03000509000000000000" pitchFamily="65" charset="-120"/>
            </a:endParaRPr>
          </a:p>
        </p:txBody>
      </p:sp>
      <p:sp>
        <p:nvSpPr>
          <p:cNvPr id="30" name="圓角矩形 29"/>
          <p:cNvSpPr/>
          <p:nvPr/>
        </p:nvSpPr>
        <p:spPr bwMode="auto">
          <a:xfrm>
            <a:off x="3001991" y="1127751"/>
            <a:ext cx="5848707" cy="983411"/>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gn="just">
              <a:lnSpc>
                <a:spcPts val="2200"/>
              </a:lnSpc>
              <a:defRPr/>
            </a:pPr>
            <a:r>
              <a:rPr lang="zh-TW" altLang="zh-TW" sz="1600" b="1" kern="0" dirty="0">
                <a:solidFill>
                  <a:srgbClr val="990000"/>
                </a:solidFill>
                <a:latin typeface="標楷體" panose="03000509000000000000" pitchFamily="65" charset="-120"/>
                <a:ea typeface="標楷體" panose="03000509000000000000" pitchFamily="65" charset="-120"/>
                <a:cs typeface="Times New Roman" panose="02020603050405020304" pitchFamily="18" charset="0"/>
              </a:rPr>
              <a:t>打造創新創業生態</a:t>
            </a:r>
            <a:r>
              <a:rPr lang="zh-TW" altLang="zh-TW" sz="1600" b="1" kern="0" dirty="0" smtClean="0">
                <a:solidFill>
                  <a:srgbClr val="990000"/>
                </a:solidFill>
                <a:latin typeface="標楷體" panose="03000509000000000000" pitchFamily="65" charset="-120"/>
                <a:ea typeface="標楷體" panose="03000509000000000000" pitchFamily="65" charset="-120"/>
                <a:cs typeface="Times New Roman" panose="02020603050405020304" pitchFamily="18" charset="0"/>
              </a:rPr>
              <a:t>體系</a:t>
            </a:r>
            <a:endParaRPr lang="en-US" altLang="zh-TW" sz="1600" b="1" kern="0" dirty="0" smtClean="0">
              <a:solidFill>
                <a:srgbClr val="990000"/>
              </a:solidFill>
              <a:latin typeface="標楷體" panose="03000509000000000000" pitchFamily="65" charset="-12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協助企業留</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才攬才</a:t>
            </a:r>
            <a:endParaRPr lang="en-US" altLang="zh-TW" sz="14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引進國外新創人才及資金</a:t>
            </a:r>
          </a:p>
        </p:txBody>
      </p:sp>
      <p:sp>
        <p:nvSpPr>
          <p:cNvPr id="34" name="圓角矩形 33"/>
          <p:cNvSpPr/>
          <p:nvPr/>
        </p:nvSpPr>
        <p:spPr bwMode="auto">
          <a:xfrm>
            <a:off x="2958861" y="5339604"/>
            <a:ext cx="5865958" cy="748807"/>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sz="16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推動中小企業邁向中堅</a:t>
            </a:r>
            <a:r>
              <a:rPr lang="zh-TW" altLang="en-US"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企業</a:t>
            </a:r>
            <a:endParaRPr lang="en-US" altLang="zh-TW" sz="16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400" b="1" dirty="0">
                <a:solidFill>
                  <a:srgbClr val="D6ECFF">
                    <a:lumMod val="25000"/>
                  </a:srgbClr>
                </a:solidFill>
                <a:latin typeface="標楷體" panose="03000509000000000000" pitchFamily="65" charset="-120"/>
                <a:ea typeface="標楷體" panose="03000509000000000000" pitchFamily="65" charset="-120"/>
              </a:rPr>
              <a:t>扶植潛力中堅</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企業每年</a:t>
            </a:r>
            <a:r>
              <a:rPr lang="en-US" altLang="zh-TW" sz="1400" b="1" dirty="0" smtClean="0">
                <a:solidFill>
                  <a:srgbClr val="D6ECFF">
                    <a:lumMod val="25000"/>
                  </a:srgbClr>
                </a:solidFill>
                <a:latin typeface="標楷體" panose="03000509000000000000" pitchFamily="65" charset="-120"/>
                <a:ea typeface="標楷體" panose="03000509000000000000" pitchFamily="65" charset="-120"/>
              </a:rPr>
              <a:t>50</a:t>
            </a:r>
            <a:r>
              <a:rPr lang="zh-TW" altLang="en-US" sz="1400" b="1" dirty="0" smtClean="0">
                <a:solidFill>
                  <a:srgbClr val="D6ECFF">
                    <a:lumMod val="25000"/>
                  </a:srgbClr>
                </a:solidFill>
                <a:latin typeface="標楷體" panose="03000509000000000000" pitchFamily="65" charset="-120"/>
                <a:ea typeface="標楷體" panose="03000509000000000000" pitchFamily="65" charset="-120"/>
              </a:rPr>
              <a:t>家</a:t>
            </a:r>
            <a:endParaRPr lang="zh-TW" altLang="en-US" sz="1400" b="1" dirty="0">
              <a:solidFill>
                <a:srgbClr val="D6ECFF">
                  <a:lumMod val="25000"/>
                </a:srgbClr>
              </a:solidFill>
              <a:latin typeface="標楷體" panose="03000509000000000000" pitchFamily="65" charset="-120"/>
              <a:ea typeface="標楷體" panose="03000509000000000000" pitchFamily="65" charset="-120"/>
            </a:endParaRPr>
          </a:p>
        </p:txBody>
      </p:sp>
      <p:sp>
        <p:nvSpPr>
          <p:cNvPr id="49" name="標題 1"/>
          <p:cNvSpPr txBox="1">
            <a:spLocks/>
          </p:cNvSpPr>
          <p:nvPr/>
        </p:nvSpPr>
        <p:spPr>
          <a:xfrm>
            <a:off x="1" y="1"/>
            <a:ext cx="9144000" cy="76775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2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一、產業升級：</a:t>
            </a:r>
            <a:r>
              <a:rPr lang="zh-TW" altLang="zh-TW" sz="3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由「價格競</a:t>
            </a:r>
            <a:r>
              <a:rPr lang="zh-TW" altLang="en-US" sz="3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賽</a:t>
            </a:r>
            <a:r>
              <a:rPr lang="zh-TW" altLang="zh-TW" sz="3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」轉為「價值競爭</a:t>
            </a:r>
            <a:r>
              <a:rPr lang="zh-TW" altLang="zh-TW" sz="32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a:t>
            </a:r>
            <a:endParaRPr lang="en-US" altLang="zh-TW" sz="3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endParaRPr>
          </a:p>
        </p:txBody>
      </p:sp>
      <p:sp>
        <p:nvSpPr>
          <p:cNvPr id="10" name="AutoShape 11"/>
          <p:cNvSpPr>
            <a:spLocks noChangeArrowheads="1"/>
          </p:cNvSpPr>
          <p:nvPr/>
        </p:nvSpPr>
        <p:spPr bwMode="gray">
          <a:xfrm>
            <a:off x="372410" y="2619478"/>
            <a:ext cx="2025353" cy="1722681"/>
          </a:xfrm>
          <a:prstGeom prst="roundRect">
            <a:avLst>
              <a:gd name="adj" fmla="val 9991"/>
            </a:avLst>
          </a:prstGeom>
          <a:solidFill>
            <a:schemeClr val="accent5">
              <a:lumMod val="40000"/>
              <a:lumOff val="60000"/>
              <a:alpha val="50000"/>
            </a:schemeClr>
          </a:solidFill>
          <a:ln>
            <a:noFill/>
          </a:ln>
          <a:effectLst/>
          <a:extLst/>
        </p:spPr>
        <p:txBody>
          <a:bodyPr wrap="none" anchor="ctr"/>
          <a:lstStyle/>
          <a:p>
            <a:pPr algn="ctr" fontAlgn="base">
              <a:lnSpc>
                <a:spcPts val="2200"/>
              </a:lnSpc>
              <a:spcBef>
                <a:spcPct val="0"/>
              </a:spcBef>
              <a:spcAft>
                <a:spcPct val="0"/>
              </a:spcAft>
              <a:defRPr/>
            </a:pP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加速創新創業</a:t>
            </a: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endParaRPr lang="en-US" altLang="zh-TW"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鞏固</a:t>
            </a:r>
            <a:r>
              <a:rPr lang="zh-TW" altLang="en-US"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產業優勢</a:t>
            </a:r>
          </a:p>
        </p:txBody>
      </p:sp>
      <p:sp>
        <p:nvSpPr>
          <p:cNvPr id="4" name="圓角矩形 3"/>
          <p:cNvSpPr/>
          <p:nvPr/>
        </p:nvSpPr>
        <p:spPr>
          <a:xfrm>
            <a:off x="824345" y="767751"/>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核心</a:t>
            </a:r>
            <a:r>
              <a:rPr lang="zh-TW" altLang="en-US" dirty="0" smtClean="0">
                <a:solidFill>
                  <a:srgbClr val="1F497D">
                    <a:lumMod val="50000"/>
                  </a:srgbClr>
                </a:solidFill>
                <a:latin typeface="標楷體" panose="03000509000000000000" pitchFamily="65" charset="-120"/>
                <a:ea typeface="標楷體" panose="03000509000000000000" pitchFamily="65" charset="-120"/>
              </a:rPr>
              <a:t>理念</a:t>
            </a:r>
            <a:endParaRPr lang="zh-TW" altLang="en-US" dirty="0">
              <a:solidFill>
                <a:srgbClr val="1F497D">
                  <a:lumMod val="50000"/>
                </a:srgbClr>
              </a:solidFill>
              <a:latin typeface="標楷體" panose="03000509000000000000" pitchFamily="65" charset="-120"/>
              <a:ea typeface="標楷體" panose="03000509000000000000" pitchFamily="65" charset="-120"/>
            </a:endParaRPr>
          </a:p>
        </p:txBody>
      </p:sp>
      <p:sp>
        <p:nvSpPr>
          <p:cNvPr id="14" name="圓角矩形 13"/>
          <p:cNvSpPr/>
          <p:nvPr/>
        </p:nvSpPr>
        <p:spPr>
          <a:xfrm>
            <a:off x="5201192" y="697301"/>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策略主軸</a:t>
            </a:r>
          </a:p>
        </p:txBody>
      </p:sp>
    </p:spTree>
    <p:extLst>
      <p:ext uri="{BB962C8B-B14F-4D97-AF65-F5344CB8AC3E}">
        <p14:creationId xmlns:p14="http://schemas.microsoft.com/office/powerpoint/2010/main" xmlns="" val="17805650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p:cNvSpPr>
            <a:spLocks/>
          </p:cNvSpPr>
          <p:nvPr/>
        </p:nvSpPr>
        <p:spPr bwMode="gray">
          <a:xfrm>
            <a:off x="5292081" y="1196753"/>
            <a:ext cx="2952328" cy="3960440"/>
          </a:xfrm>
          <a:custGeom>
            <a:avLst/>
            <a:gdLst>
              <a:gd name="T0" fmla="*/ 1226 w 1238"/>
              <a:gd name="T1" fmla="*/ 0 h 1662"/>
              <a:gd name="T2" fmla="*/ 1238 w 1238"/>
              <a:gd name="T3" fmla="*/ 1662 h 1662"/>
              <a:gd name="T4" fmla="*/ 0 w 1238"/>
              <a:gd name="T5" fmla="*/ 1662 h 1662"/>
              <a:gd name="T6" fmla="*/ 4 w 1238"/>
              <a:gd name="T7" fmla="*/ 416 h 1662"/>
            </a:gdLst>
            <a:ahLst/>
            <a:cxnLst>
              <a:cxn ang="0">
                <a:pos x="T0" y="T1"/>
              </a:cxn>
              <a:cxn ang="0">
                <a:pos x="T2" y="T3"/>
              </a:cxn>
              <a:cxn ang="0">
                <a:pos x="T4" y="T5"/>
              </a:cxn>
              <a:cxn ang="0">
                <a:pos x="T6" y="T7"/>
              </a:cxn>
            </a:cxnLst>
            <a:rect l="0" t="0" r="r" b="b"/>
            <a:pathLst>
              <a:path w="1238" h="1662">
                <a:moveTo>
                  <a:pt x="1226" y="0"/>
                </a:moveTo>
                <a:lnTo>
                  <a:pt x="1238" y="1662"/>
                </a:lnTo>
                <a:lnTo>
                  <a:pt x="0" y="1662"/>
                </a:lnTo>
                <a:lnTo>
                  <a:pt x="4" y="416"/>
                </a:lnTo>
              </a:path>
            </a:pathLst>
          </a:custGeom>
          <a:gradFill rotWithShape="1">
            <a:gsLst>
              <a:gs pos="0">
                <a:schemeClr val="accent4">
                  <a:lumMod val="60000"/>
                  <a:lumOff val="40000"/>
                </a:schemeClr>
              </a:gs>
              <a:gs pos="100000">
                <a:schemeClr val="hlink">
                  <a:gamma/>
                  <a:tint val="0"/>
                  <a:invGamma/>
                </a:schemeClr>
              </a:gs>
            </a:gsLst>
            <a:lin ang="5400000" scaled="1"/>
          </a:gradFill>
          <a:ln>
            <a:noFill/>
          </a:ln>
          <a:effectLst/>
          <a:extLst/>
        </p:spPr>
        <p:txBody>
          <a:bodyPr/>
          <a:lstStyle/>
          <a:p>
            <a:endParaRPr lang="zh-TW" altLang="en-US">
              <a:solidFill>
                <a:prstClr val="black"/>
              </a:solidFill>
            </a:endParaRPr>
          </a:p>
        </p:txBody>
      </p:sp>
      <p:sp>
        <p:nvSpPr>
          <p:cNvPr id="5" name="Freeform 3"/>
          <p:cNvSpPr>
            <a:spLocks/>
          </p:cNvSpPr>
          <p:nvPr/>
        </p:nvSpPr>
        <p:spPr bwMode="gray">
          <a:xfrm>
            <a:off x="3079268" y="1484784"/>
            <a:ext cx="2594128" cy="3744416"/>
          </a:xfrm>
          <a:custGeom>
            <a:avLst/>
            <a:gdLst>
              <a:gd name="T0" fmla="*/ 1158 w 1248"/>
              <a:gd name="T1" fmla="*/ 0 h 1664"/>
              <a:gd name="T2" fmla="*/ 1248 w 1248"/>
              <a:gd name="T3" fmla="*/ 288 h 1664"/>
              <a:gd name="T4" fmla="*/ 1248 w 1248"/>
              <a:gd name="T5" fmla="*/ 1645 h 1664"/>
              <a:gd name="T6" fmla="*/ 0 w 1248"/>
              <a:gd name="T7" fmla="*/ 1664 h 1664"/>
              <a:gd name="T8" fmla="*/ 0 w 1248"/>
              <a:gd name="T9" fmla="*/ 391 h 1664"/>
            </a:gdLst>
            <a:ahLst/>
            <a:cxnLst>
              <a:cxn ang="0">
                <a:pos x="T0" y="T1"/>
              </a:cxn>
              <a:cxn ang="0">
                <a:pos x="T2" y="T3"/>
              </a:cxn>
              <a:cxn ang="0">
                <a:pos x="T4" y="T5"/>
              </a:cxn>
              <a:cxn ang="0">
                <a:pos x="T6" y="T7"/>
              </a:cxn>
              <a:cxn ang="0">
                <a:pos x="T8" y="T9"/>
              </a:cxn>
            </a:cxnLst>
            <a:rect l="0" t="0" r="r" b="b"/>
            <a:pathLst>
              <a:path w="1248" h="1664">
                <a:moveTo>
                  <a:pt x="1158" y="0"/>
                </a:moveTo>
                <a:lnTo>
                  <a:pt x="1248" y="288"/>
                </a:lnTo>
                <a:lnTo>
                  <a:pt x="1248" y="1645"/>
                </a:lnTo>
                <a:lnTo>
                  <a:pt x="0" y="1664"/>
                </a:lnTo>
                <a:lnTo>
                  <a:pt x="0" y="391"/>
                </a:lnTo>
              </a:path>
            </a:pathLst>
          </a:custGeom>
          <a:gradFill rotWithShape="1">
            <a:gsLst>
              <a:gs pos="0">
                <a:schemeClr val="accent2">
                  <a:lumMod val="40000"/>
                  <a:lumOff val="60000"/>
                </a:schemeClr>
              </a:gs>
              <a:gs pos="100000">
                <a:schemeClr val="accent2">
                  <a:gamma/>
                  <a:tint val="0"/>
                  <a:invGamma/>
                </a:schemeClr>
              </a:gs>
            </a:gsLst>
            <a:lin ang="5400000" scaled="1"/>
          </a:gradFill>
          <a:ln>
            <a:noFill/>
          </a:ln>
          <a:effectLst/>
          <a:extLst/>
        </p:spPr>
        <p:txBody>
          <a:bodyPr/>
          <a:lstStyle/>
          <a:p>
            <a:endParaRPr lang="zh-TW" altLang="en-US">
              <a:solidFill>
                <a:prstClr val="black"/>
              </a:solidFill>
            </a:endParaRPr>
          </a:p>
        </p:txBody>
      </p:sp>
      <p:sp>
        <p:nvSpPr>
          <p:cNvPr id="6" name="Freeform 4"/>
          <p:cNvSpPr>
            <a:spLocks/>
          </p:cNvSpPr>
          <p:nvPr/>
        </p:nvSpPr>
        <p:spPr bwMode="gray">
          <a:xfrm>
            <a:off x="217068" y="1772816"/>
            <a:ext cx="2876366" cy="3634617"/>
          </a:xfrm>
          <a:custGeom>
            <a:avLst/>
            <a:gdLst>
              <a:gd name="T0" fmla="*/ 1158 w 1248"/>
              <a:gd name="T1" fmla="*/ 0 h 1133"/>
              <a:gd name="T2" fmla="*/ 1248 w 1248"/>
              <a:gd name="T3" fmla="*/ 256 h 1133"/>
              <a:gd name="T4" fmla="*/ 1248 w 1248"/>
              <a:gd name="T5" fmla="*/ 1133 h 1133"/>
              <a:gd name="T6" fmla="*/ 0 w 1248"/>
              <a:gd name="T7" fmla="*/ 1133 h 1133"/>
              <a:gd name="T8" fmla="*/ 0 w 1248"/>
              <a:gd name="T9" fmla="*/ 403 h 1133"/>
            </a:gdLst>
            <a:ahLst/>
            <a:cxnLst>
              <a:cxn ang="0">
                <a:pos x="T0" y="T1"/>
              </a:cxn>
              <a:cxn ang="0">
                <a:pos x="T2" y="T3"/>
              </a:cxn>
              <a:cxn ang="0">
                <a:pos x="T4" y="T5"/>
              </a:cxn>
              <a:cxn ang="0">
                <a:pos x="T6" y="T7"/>
              </a:cxn>
              <a:cxn ang="0">
                <a:pos x="T8" y="T9"/>
              </a:cxn>
            </a:cxnLst>
            <a:rect l="0" t="0" r="r" b="b"/>
            <a:pathLst>
              <a:path w="1248" h="1133">
                <a:moveTo>
                  <a:pt x="1158" y="0"/>
                </a:moveTo>
                <a:lnTo>
                  <a:pt x="1248" y="256"/>
                </a:lnTo>
                <a:lnTo>
                  <a:pt x="1248" y="1133"/>
                </a:lnTo>
                <a:lnTo>
                  <a:pt x="0" y="1133"/>
                </a:lnTo>
                <a:lnTo>
                  <a:pt x="0" y="403"/>
                </a:lnTo>
              </a:path>
            </a:pathLst>
          </a:custGeom>
          <a:gradFill rotWithShape="1">
            <a:gsLst>
              <a:gs pos="0">
                <a:schemeClr val="accent1">
                  <a:lumMod val="40000"/>
                  <a:lumOff val="60000"/>
                </a:schemeClr>
              </a:gs>
              <a:gs pos="100000">
                <a:schemeClr val="accent1">
                  <a:gamma/>
                  <a:tint val="0"/>
                  <a:invGamma/>
                </a:schemeClr>
              </a:gs>
            </a:gsLst>
            <a:lin ang="5400000" scaled="1"/>
          </a:gradFill>
          <a:ln>
            <a:noFill/>
          </a:ln>
          <a:effectLst/>
          <a:extLst/>
        </p:spPr>
        <p:txBody>
          <a:bodyPr/>
          <a:lstStyle/>
          <a:p>
            <a:endParaRPr lang="zh-TW" altLang="en-US">
              <a:solidFill>
                <a:prstClr val="black"/>
              </a:solidFill>
            </a:endParaRPr>
          </a:p>
        </p:txBody>
      </p:sp>
      <p:sp>
        <p:nvSpPr>
          <p:cNvPr id="7" name="Line 6"/>
          <p:cNvSpPr>
            <a:spLocks noChangeShapeType="1"/>
          </p:cNvSpPr>
          <p:nvPr/>
        </p:nvSpPr>
        <p:spPr bwMode="gray">
          <a:xfrm>
            <a:off x="3079268" y="2507136"/>
            <a:ext cx="0" cy="4234231"/>
          </a:xfrm>
          <a:prstGeom prst="line">
            <a:avLst/>
          </a:prstGeom>
          <a:noFill/>
          <a:ln w="9525">
            <a:solidFill>
              <a:srgbClr val="1C1C1C"/>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8" name="Line 7"/>
          <p:cNvSpPr>
            <a:spLocks noChangeShapeType="1"/>
          </p:cNvSpPr>
          <p:nvPr/>
        </p:nvSpPr>
        <p:spPr bwMode="gray">
          <a:xfrm>
            <a:off x="5673394" y="2432583"/>
            <a:ext cx="1" cy="4308784"/>
          </a:xfrm>
          <a:prstGeom prst="line">
            <a:avLst/>
          </a:prstGeom>
          <a:noFill/>
          <a:ln w="9525">
            <a:solidFill>
              <a:srgbClr val="1C1C1C"/>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9" name="Line 8"/>
          <p:cNvSpPr>
            <a:spLocks noChangeShapeType="1"/>
          </p:cNvSpPr>
          <p:nvPr/>
        </p:nvSpPr>
        <p:spPr bwMode="gray">
          <a:xfrm>
            <a:off x="8203149" y="2051822"/>
            <a:ext cx="0" cy="4689545"/>
          </a:xfrm>
          <a:prstGeom prst="line">
            <a:avLst/>
          </a:prstGeom>
          <a:noFill/>
          <a:ln w="9525">
            <a:solidFill>
              <a:srgbClr val="1C1C1C"/>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12" name="Text Box 11"/>
          <p:cNvSpPr txBox="1">
            <a:spLocks noChangeArrowheads="1"/>
          </p:cNvSpPr>
          <p:nvPr/>
        </p:nvSpPr>
        <p:spPr bwMode="gray">
          <a:xfrm>
            <a:off x="3079266" y="2625985"/>
            <a:ext cx="2594128" cy="44381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50000"/>
              </a:spcBef>
              <a:buClr>
                <a:srgbClr val="1F3F5F"/>
              </a:buClr>
              <a:buFontTx/>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積極推動「</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創業</a:t>
            </a:r>
            <a:r>
              <a:rPr lang="zh-TW" altLang="en-US" b="1" dirty="0">
                <a:solidFill>
                  <a:srgbClr val="4F81BD">
                    <a:lumMod val="50000"/>
                  </a:srgbClr>
                </a:solidFill>
                <a:latin typeface="標楷體" panose="03000509000000000000" pitchFamily="65" charset="-120"/>
                <a:ea typeface="標楷體" panose="03000509000000000000" pitchFamily="65" charset="-120"/>
              </a:rPr>
              <a:t>拔萃投資</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計畫</a:t>
            </a:r>
            <a:r>
              <a:rPr lang="zh-TW" altLang="en-US" dirty="0">
                <a:solidFill>
                  <a:srgbClr val="4F81BD">
                    <a:lumMod val="50000"/>
                  </a:srgbClr>
                </a:solidFill>
                <a:latin typeface="標楷體" panose="03000509000000000000" pitchFamily="65" charset="-120"/>
                <a:ea typeface="標楷體" panose="03000509000000000000" pitchFamily="65" charset="-120"/>
              </a:rPr>
              <a:t>」，協助優化我國創新創業</a:t>
            </a:r>
            <a:r>
              <a:rPr lang="zh-TW" altLang="en-US" dirty="0" smtClean="0">
                <a:solidFill>
                  <a:srgbClr val="4F81BD">
                    <a:lumMod val="50000"/>
                  </a:srgbClr>
                </a:solidFill>
                <a:latin typeface="標楷體" panose="03000509000000000000" pitchFamily="65" charset="-120"/>
                <a:ea typeface="標楷體" panose="03000509000000000000" pitchFamily="65" charset="-120"/>
              </a:rPr>
              <a:t>環境</a:t>
            </a:r>
            <a:r>
              <a:rPr lang="zh-TW" altLang="en-US" dirty="0">
                <a:solidFill>
                  <a:srgbClr val="4F81BD">
                    <a:lumMod val="50000"/>
                  </a:srgbClr>
                </a:solidFill>
                <a:latin typeface="標楷體" panose="03000509000000000000" pitchFamily="65" charset="-120"/>
                <a:ea typeface="標楷體" panose="03000509000000000000" pitchFamily="65" charset="-120"/>
              </a:rPr>
              <a:t>，</a:t>
            </a:r>
            <a:r>
              <a:rPr lang="zh-TW" altLang="en-US" dirty="0" smtClean="0">
                <a:solidFill>
                  <a:srgbClr val="4F81BD">
                    <a:lumMod val="50000"/>
                  </a:srgbClr>
                </a:solidFill>
                <a:latin typeface="標楷體" panose="03000509000000000000" pitchFamily="65" charset="-120"/>
                <a:ea typeface="標楷體" panose="03000509000000000000" pitchFamily="65" charset="-120"/>
              </a:rPr>
              <a:t>國家發展基金</a:t>
            </a:r>
            <a:r>
              <a:rPr lang="zh-TW" altLang="en-US" dirty="0">
                <a:solidFill>
                  <a:srgbClr val="4F81BD">
                    <a:lumMod val="50000"/>
                  </a:srgbClr>
                </a:solidFill>
                <a:latin typeface="標楷體" panose="03000509000000000000" pitchFamily="65" charset="-120"/>
                <a:ea typeface="標楷體" panose="03000509000000000000" pitchFamily="65" charset="-120"/>
              </a:rPr>
              <a:t>管理</a:t>
            </a:r>
            <a:r>
              <a:rPr lang="zh-TW" altLang="en-US" dirty="0" smtClean="0">
                <a:solidFill>
                  <a:srgbClr val="4F81BD">
                    <a:lumMod val="50000"/>
                  </a:srgbClr>
                </a:solidFill>
                <a:latin typeface="標楷體" panose="03000509000000000000" pitchFamily="65" charset="-120"/>
                <a:ea typeface="標楷體" panose="03000509000000000000" pitchFamily="65" charset="-120"/>
              </a:rPr>
              <a:t>會已通過投資</a:t>
            </a:r>
            <a:r>
              <a:rPr lang="en-US" altLang="zh-TW" dirty="0" smtClean="0">
                <a:solidFill>
                  <a:srgbClr val="4F81BD">
                    <a:lumMod val="50000"/>
                  </a:srgbClr>
                </a:solidFill>
                <a:latin typeface="標楷體" panose="03000509000000000000" pitchFamily="65" charset="-120"/>
                <a:ea typeface="標楷體" panose="03000509000000000000" pitchFamily="65" charset="-120"/>
              </a:rPr>
              <a:t>5</a:t>
            </a:r>
            <a:r>
              <a:rPr lang="zh-TW" altLang="en-US" dirty="0" smtClean="0">
                <a:solidFill>
                  <a:srgbClr val="4F81BD">
                    <a:lumMod val="50000"/>
                  </a:srgbClr>
                </a:solidFill>
                <a:latin typeface="標楷體" panose="03000509000000000000" pitchFamily="65" charset="-120"/>
                <a:ea typeface="標楷體" panose="03000509000000000000" pitchFamily="65" charset="-120"/>
              </a:rPr>
              <a:t>家創投基金，預計投入</a:t>
            </a:r>
            <a:r>
              <a:rPr lang="en-US" altLang="zh-TW" dirty="0" smtClean="0">
                <a:solidFill>
                  <a:srgbClr val="4F81BD">
                    <a:lumMod val="50000"/>
                  </a:srgbClr>
                </a:solidFill>
                <a:latin typeface="標楷體" panose="03000509000000000000" pitchFamily="65" charset="-120"/>
                <a:ea typeface="標楷體" panose="03000509000000000000" pitchFamily="65" charset="-120"/>
              </a:rPr>
              <a:t>1</a:t>
            </a:r>
            <a:r>
              <a:rPr lang="zh-TW" altLang="en-US" dirty="0" smtClean="0">
                <a:solidFill>
                  <a:srgbClr val="4F81BD">
                    <a:lumMod val="50000"/>
                  </a:srgbClr>
                </a:solidFill>
                <a:latin typeface="標楷體" panose="03000509000000000000" pitchFamily="65" charset="-120"/>
                <a:ea typeface="標楷體" panose="03000509000000000000" pitchFamily="65" charset="-120"/>
              </a:rPr>
              <a:t>億美元</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a:p>
            <a:pPr>
              <a:spcBef>
                <a:spcPct val="50000"/>
              </a:spcBef>
              <a:buClr>
                <a:srgbClr val="1F3F5F"/>
              </a:buClr>
              <a:buFontTx/>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積極推動「</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台</a:t>
            </a:r>
            <a:r>
              <a:rPr lang="zh-TW" altLang="en-US" b="1" dirty="0">
                <a:solidFill>
                  <a:srgbClr val="4F81BD">
                    <a:lumMod val="50000"/>
                  </a:srgbClr>
                </a:solidFill>
                <a:latin typeface="標楷體" panose="03000509000000000000" pitchFamily="65" charset="-120"/>
                <a:ea typeface="標楷體" panose="03000509000000000000" pitchFamily="65" charset="-120"/>
              </a:rPr>
              <a:t>矽基金</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計畫</a:t>
            </a:r>
            <a:r>
              <a:rPr lang="zh-TW" altLang="en-US" dirty="0" smtClean="0">
                <a:solidFill>
                  <a:srgbClr val="4F81BD">
                    <a:lumMod val="50000"/>
                  </a:srgbClr>
                </a:solidFill>
                <a:latin typeface="標楷體" panose="03000509000000000000" pitchFamily="65" charset="-120"/>
                <a:ea typeface="標楷體" panose="03000509000000000000" pitchFamily="65" charset="-120"/>
              </a:rPr>
              <a:t>」</a:t>
            </a:r>
            <a:r>
              <a:rPr lang="zh-TW" altLang="en-US" dirty="0">
                <a:solidFill>
                  <a:srgbClr val="4F81BD">
                    <a:lumMod val="50000"/>
                  </a:srgbClr>
                </a:solidFill>
                <a:latin typeface="標楷體" panose="03000509000000000000" pitchFamily="65" charset="-120"/>
                <a:ea typeface="標楷體" panose="03000509000000000000" pitchFamily="65" charset="-120"/>
              </a:rPr>
              <a:t>，國發基金與科發基金共匡列</a:t>
            </a:r>
            <a:r>
              <a:rPr lang="en-US" altLang="zh-TW" dirty="0">
                <a:solidFill>
                  <a:srgbClr val="4F81BD">
                    <a:lumMod val="50000"/>
                  </a:srgbClr>
                </a:solidFill>
                <a:latin typeface="標楷體" panose="03000509000000000000" pitchFamily="65" charset="-120"/>
                <a:ea typeface="標楷體" panose="03000509000000000000" pitchFamily="65" charset="-120"/>
              </a:rPr>
              <a:t>36</a:t>
            </a:r>
            <a:r>
              <a:rPr lang="zh-TW" altLang="en-US" dirty="0">
                <a:solidFill>
                  <a:srgbClr val="4F81BD">
                    <a:lumMod val="50000"/>
                  </a:srgbClr>
                </a:solidFill>
                <a:latin typeface="標楷體" panose="03000509000000000000" pitchFamily="65" charset="-120"/>
                <a:ea typeface="標楷體" panose="03000509000000000000" pitchFamily="65" charset="-120"/>
              </a:rPr>
              <a:t>億元</a:t>
            </a:r>
            <a:r>
              <a:rPr lang="zh-TW" altLang="en-US" dirty="0" smtClean="0">
                <a:solidFill>
                  <a:srgbClr val="4F81BD">
                    <a:lumMod val="50000"/>
                  </a:srgbClr>
                </a:solidFill>
                <a:latin typeface="標楷體" panose="03000509000000000000" pitchFamily="65" charset="-120"/>
                <a:ea typeface="標楷體" panose="03000509000000000000" pitchFamily="65" charset="-120"/>
              </a:rPr>
              <a:t>，投資</a:t>
            </a:r>
            <a:r>
              <a:rPr lang="zh-TW" altLang="en-US" dirty="0">
                <a:solidFill>
                  <a:srgbClr val="4F81BD">
                    <a:lumMod val="50000"/>
                  </a:srgbClr>
                </a:solidFill>
                <a:latin typeface="標楷體" panose="03000509000000000000" pitchFamily="65" charset="-120"/>
                <a:ea typeface="標楷體" panose="03000509000000000000" pitchFamily="65" charset="-120"/>
              </a:rPr>
              <a:t>台灣與美國矽谷相關新創事業，以</a:t>
            </a:r>
            <a:r>
              <a:rPr lang="zh-TW" altLang="en-US" b="1" dirty="0">
                <a:solidFill>
                  <a:srgbClr val="4F81BD">
                    <a:lumMod val="50000"/>
                  </a:srgbClr>
                </a:solidFill>
                <a:latin typeface="標楷體" panose="03000509000000000000" pitchFamily="65" charset="-120"/>
                <a:ea typeface="標楷體" panose="03000509000000000000" pitchFamily="65" charset="-120"/>
              </a:rPr>
              <a:t>促進台灣與矽谷之人才、技術及資金鏈結</a:t>
            </a:r>
            <a:endParaRPr lang="en-US" altLang="zh-TW" b="1" dirty="0" smtClean="0">
              <a:solidFill>
                <a:srgbClr val="4F81BD">
                  <a:lumMod val="50000"/>
                </a:srgbClr>
              </a:solidFill>
              <a:latin typeface="標楷體" panose="03000509000000000000" pitchFamily="65" charset="-120"/>
              <a:ea typeface="標楷體" panose="03000509000000000000" pitchFamily="65" charset="-120"/>
            </a:endParaRPr>
          </a:p>
          <a:p>
            <a:pPr>
              <a:spcBef>
                <a:spcPct val="50000"/>
              </a:spcBef>
              <a:buClr>
                <a:srgbClr val="1F3F5F"/>
              </a:buClr>
              <a:buFontTx/>
              <a:buChar char="-"/>
            </a:pPr>
            <a:endParaRPr lang="zh-TW" altLang="en-US" sz="1600" dirty="0">
              <a:solidFill>
                <a:srgbClr val="4F81BD">
                  <a:lumMod val="50000"/>
                </a:srgbClr>
              </a:solidFill>
              <a:latin typeface="標楷體" panose="03000509000000000000" pitchFamily="65" charset="-120"/>
              <a:ea typeface="標楷體" panose="03000509000000000000" pitchFamily="65" charset="-120"/>
            </a:endParaRPr>
          </a:p>
          <a:p>
            <a:pPr>
              <a:lnSpc>
                <a:spcPct val="60000"/>
              </a:lnSpc>
              <a:spcBef>
                <a:spcPct val="50000"/>
              </a:spcBef>
              <a:buClr>
                <a:srgbClr val="1F3F5F"/>
              </a:buClr>
            </a:pPr>
            <a:endParaRPr lang="en-US" altLang="zh-TW" sz="1400" dirty="0">
              <a:solidFill>
                <a:srgbClr val="4F81BD">
                  <a:lumMod val="50000"/>
                </a:srgbClr>
              </a:solidFill>
              <a:latin typeface="標楷體" panose="03000509000000000000" pitchFamily="65" charset="-120"/>
              <a:ea typeface="標楷體" panose="03000509000000000000" pitchFamily="65" charset="-120"/>
            </a:endParaRPr>
          </a:p>
        </p:txBody>
      </p:sp>
      <p:sp>
        <p:nvSpPr>
          <p:cNvPr id="17" name="Text Box 16"/>
          <p:cNvSpPr txBox="1">
            <a:spLocks noChangeArrowheads="1"/>
          </p:cNvSpPr>
          <p:nvPr/>
        </p:nvSpPr>
        <p:spPr bwMode="gray">
          <a:xfrm>
            <a:off x="5673394" y="2661561"/>
            <a:ext cx="2529753" cy="36533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50000"/>
              </a:spcBef>
              <a:buClr>
                <a:srgbClr val="1F3F5F"/>
              </a:buClr>
              <a:buFontTx/>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推動「</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虛擬</a:t>
            </a:r>
            <a:r>
              <a:rPr lang="zh-TW" altLang="en-US" b="1" dirty="0">
                <a:solidFill>
                  <a:srgbClr val="4F81BD">
                    <a:lumMod val="50000"/>
                  </a:srgbClr>
                </a:solidFill>
                <a:latin typeface="標楷體" panose="03000509000000000000" pitchFamily="65" charset="-120"/>
                <a:ea typeface="標楷體" panose="03000509000000000000" pitchFamily="65" charset="-120"/>
              </a:rPr>
              <a:t>世界法規調適</a:t>
            </a:r>
            <a:r>
              <a:rPr lang="en-US" altLang="zh-TW" b="1" dirty="0" smtClean="0">
                <a:solidFill>
                  <a:srgbClr val="4F81BD">
                    <a:lumMod val="50000"/>
                  </a:srgbClr>
                </a:solidFill>
                <a:latin typeface="標楷體" panose="03000509000000000000" pitchFamily="65" charset="-120"/>
                <a:ea typeface="標楷體" panose="03000509000000000000" pitchFamily="65" charset="-120"/>
              </a:rPr>
              <a:t>2.0</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a:t>
            </a:r>
            <a:r>
              <a:rPr lang="zh-TW" altLang="en-US" dirty="0" smtClean="0">
                <a:solidFill>
                  <a:srgbClr val="4F81BD">
                    <a:lumMod val="50000"/>
                  </a:srgbClr>
                </a:solidFill>
                <a:latin typeface="標楷體" panose="03000509000000000000" pitchFamily="65" charset="-120"/>
                <a:ea typeface="標楷體" panose="03000509000000000000" pitchFamily="65" charset="-120"/>
              </a:rPr>
              <a:t>，</a:t>
            </a:r>
            <a:r>
              <a:rPr lang="zh-TW" altLang="en-US" dirty="0">
                <a:solidFill>
                  <a:srgbClr val="4F81BD">
                    <a:lumMod val="50000"/>
                  </a:srgbClr>
                </a:solidFill>
                <a:latin typeface="標楷體" panose="03000509000000000000" pitchFamily="65" charset="-120"/>
                <a:ea typeface="標楷體" panose="03000509000000000000" pitchFamily="65" charset="-120"/>
              </a:rPr>
              <a:t>因應虛實整合趨勢、調整製造業為思維的法制</a:t>
            </a:r>
            <a:r>
              <a:rPr lang="zh-TW" altLang="en-US" dirty="0" smtClean="0">
                <a:solidFill>
                  <a:srgbClr val="4F81BD">
                    <a:lumMod val="50000"/>
                  </a:srgbClr>
                </a:solidFill>
                <a:latin typeface="標楷體" panose="03000509000000000000" pitchFamily="65" charset="-120"/>
                <a:ea typeface="標楷體" panose="03000509000000000000" pitchFamily="65" charset="-120"/>
              </a:rPr>
              <a:t>架構</a:t>
            </a:r>
            <a:endParaRPr lang="en-US" altLang="zh-TW" dirty="0">
              <a:solidFill>
                <a:srgbClr val="4F81BD">
                  <a:lumMod val="50000"/>
                </a:srgbClr>
              </a:solidFill>
              <a:latin typeface="標楷體" panose="03000509000000000000" pitchFamily="65" charset="-120"/>
              <a:ea typeface="標楷體" panose="03000509000000000000" pitchFamily="65" charset="-120"/>
            </a:endParaRPr>
          </a:p>
          <a:p>
            <a:pPr>
              <a:spcBef>
                <a:spcPct val="50000"/>
              </a:spcBef>
              <a:buClr>
                <a:srgbClr val="1F3F5F"/>
              </a:buClr>
              <a:buFontTx/>
              <a:buChar char="-"/>
            </a:pPr>
            <a:r>
              <a:rPr lang="zh-TW" altLang="en-US" dirty="0">
                <a:solidFill>
                  <a:srgbClr val="4F81BD">
                    <a:lumMod val="50000"/>
                  </a:srgbClr>
                </a:solidFill>
                <a:latin typeface="標楷體" panose="03000509000000000000" pitchFamily="65" charset="-120"/>
                <a:ea typeface="標楷體" panose="03000509000000000000" pitchFamily="65" charset="-120"/>
              </a:rPr>
              <a:t>優先推動「無固定營業場所公司設立與營業登記」、「網路交易課稅」、「數位資產之擔保法制</a:t>
            </a:r>
            <a:r>
              <a:rPr lang="zh-TW" altLang="en-US" dirty="0" smtClean="0">
                <a:solidFill>
                  <a:srgbClr val="4F81BD">
                    <a:lumMod val="50000"/>
                  </a:srgbClr>
                </a:solidFill>
                <a:latin typeface="標楷體" panose="03000509000000000000" pitchFamily="65" charset="-120"/>
                <a:ea typeface="標楷體" panose="03000509000000000000" pitchFamily="65" charset="-120"/>
              </a:rPr>
              <a:t>」等重要</a:t>
            </a:r>
            <a:r>
              <a:rPr lang="zh-TW" altLang="en-US" dirty="0">
                <a:solidFill>
                  <a:srgbClr val="4F81BD">
                    <a:lumMod val="50000"/>
                  </a:srgbClr>
                </a:solidFill>
                <a:latin typeface="標楷體" panose="03000509000000000000" pitchFamily="65" charset="-120"/>
                <a:ea typeface="標楷體" panose="03000509000000000000" pitchFamily="65" charset="-120"/>
              </a:rPr>
              <a:t>議題</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a:p>
            <a:pPr>
              <a:spcBef>
                <a:spcPct val="50000"/>
              </a:spcBef>
              <a:buClr>
                <a:srgbClr val="1F3F5F"/>
              </a:buClr>
              <a:buFontTx/>
              <a:buChar char="-"/>
            </a:pPr>
            <a:endParaRPr lang="zh-TW" altLang="en-US" dirty="0">
              <a:solidFill>
                <a:srgbClr val="4F81BD">
                  <a:lumMod val="50000"/>
                </a:srgbClr>
              </a:solidFill>
              <a:latin typeface="標楷體" panose="03000509000000000000" pitchFamily="65" charset="-120"/>
              <a:ea typeface="標楷體" panose="03000509000000000000" pitchFamily="65" charset="-120"/>
            </a:endParaRPr>
          </a:p>
          <a:p>
            <a:pPr>
              <a:lnSpc>
                <a:spcPct val="60000"/>
              </a:lnSpc>
              <a:spcBef>
                <a:spcPct val="50000"/>
              </a:spcBef>
              <a:buClr>
                <a:srgbClr val="1F3F5F"/>
              </a:buClr>
            </a:pPr>
            <a:endParaRPr lang="en-US" altLang="zh-TW" sz="1400" dirty="0">
              <a:solidFill>
                <a:srgbClr val="4F81BD">
                  <a:lumMod val="50000"/>
                </a:srgbClr>
              </a:solidFill>
              <a:latin typeface="標楷體" panose="03000509000000000000" pitchFamily="65" charset="-120"/>
              <a:ea typeface="標楷體" panose="03000509000000000000" pitchFamily="65" charset="-120"/>
            </a:endParaRPr>
          </a:p>
        </p:txBody>
      </p:sp>
      <p:sp>
        <p:nvSpPr>
          <p:cNvPr id="20" name="Text Box 16"/>
          <p:cNvSpPr txBox="1">
            <a:spLocks noChangeArrowheads="1"/>
          </p:cNvSpPr>
          <p:nvPr/>
        </p:nvSpPr>
        <p:spPr bwMode="gray">
          <a:xfrm>
            <a:off x="202902" y="2998127"/>
            <a:ext cx="2876366" cy="272382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50000"/>
              </a:spcBef>
              <a:buClr>
                <a:srgbClr val="1F3F5F"/>
              </a:buClr>
              <a:buFontTx/>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放寬員工獎酬相關規定，如</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單一</a:t>
            </a:r>
            <a:r>
              <a:rPr lang="zh-TW" altLang="en-US" b="1" dirty="0">
                <a:solidFill>
                  <a:srgbClr val="4F81BD">
                    <a:lumMod val="50000"/>
                  </a:srgbClr>
                </a:solidFill>
                <a:latin typeface="標楷體" panose="03000509000000000000" pitchFamily="65" charset="-120"/>
                <a:ea typeface="標楷體" panose="03000509000000000000" pitchFamily="65" charset="-120"/>
              </a:rPr>
              <a:t>員工取得員工認股權憑證與限制員工權利新股之合計數不受</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限制</a:t>
            </a:r>
            <a:endParaRPr lang="en-US" altLang="zh-TW" b="1" dirty="0" smtClean="0">
              <a:solidFill>
                <a:srgbClr val="4F81BD">
                  <a:lumMod val="50000"/>
                </a:srgbClr>
              </a:solidFill>
              <a:latin typeface="標楷體" panose="03000509000000000000" pitchFamily="65" charset="-120"/>
              <a:ea typeface="標楷體" panose="03000509000000000000" pitchFamily="65" charset="-120"/>
            </a:endParaRPr>
          </a:p>
          <a:p>
            <a:pPr>
              <a:spcBef>
                <a:spcPct val="50000"/>
              </a:spcBef>
              <a:buClr>
                <a:srgbClr val="1F3F5F"/>
              </a:buClr>
              <a:buFontTx/>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成立台灣及矽谷的鏈結平台</a:t>
            </a:r>
            <a:r>
              <a:rPr lang="zh-TW" altLang="en-US" dirty="0">
                <a:solidFill>
                  <a:srgbClr val="4F81BD">
                    <a:lumMod val="50000"/>
                  </a:srgbClr>
                </a:solidFill>
                <a:latin typeface="標楷體" panose="03000509000000000000" pitchFamily="65" charset="-120"/>
                <a:ea typeface="標楷體" panose="03000509000000000000" pitchFamily="65" charset="-120"/>
              </a:rPr>
              <a:t>，配合「創業家簽證」之推動，提供國際創業家來臺生活各面向服務，延攬國外優秀人才</a:t>
            </a:r>
            <a:endParaRPr lang="en-US" altLang="zh-TW" sz="1400" dirty="0">
              <a:solidFill>
                <a:srgbClr val="4F81BD">
                  <a:lumMod val="50000"/>
                </a:srgbClr>
              </a:solidFill>
              <a:latin typeface="標楷體" panose="03000509000000000000" pitchFamily="65" charset="-120"/>
              <a:ea typeface="標楷體" panose="03000509000000000000" pitchFamily="65" charset="-120"/>
            </a:endParaRPr>
          </a:p>
        </p:txBody>
      </p:sp>
      <p:sp>
        <p:nvSpPr>
          <p:cNvPr id="19" name="Line 6"/>
          <p:cNvSpPr>
            <a:spLocks noChangeShapeType="1"/>
          </p:cNvSpPr>
          <p:nvPr/>
        </p:nvSpPr>
        <p:spPr bwMode="gray">
          <a:xfrm>
            <a:off x="218648" y="3080753"/>
            <a:ext cx="0" cy="3660614"/>
          </a:xfrm>
          <a:prstGeom prst="line">
            <a:avLst/>
          </a:prstGeom>
          <a:noFill/>
          <a:ln w="9525">
            <a:solidFill>
              <a:srgbClr val="1C1C1C"/>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10" name="Freeform 9"/>
          <p:cNvSpPr>
            <a:spLocks/>
          </p:cNvSpPr>
          <p:nvPr/>
        </p:nvSpPr>
        <p:spPr bwMode="gray">
          <a:xfrm>
            <a:off x="352944" y="839712"/>
            <a:ext cx="8820472" cy="1985239"/>
          </a:xfrm>
          <a:custGeom>
            <a:avLst/>
            <a:gdLst>
              <a:gd name="T0" fmla="*/ 0 w 4371"/>
              <a:gd name="T1" fmla="*/ 845 h 1066"/>
              <a:gd name="T2" fmla="*/ 1523 w 4371"/>
              <a:gd name="T3" fmla="*/ 313 h 1066"/>
              <a:gd name="T4" fmla="*/ 1610 w 4371"/>
              <a:gd name="T5" fmla="*/ 617 h 1066"/>
              <a:gd name="T6" fmla="*/ 2720 w 4371"/>
              <a:gd name="T7" fmla="*/ 243 h 1066"/>
              <a:gd name="T8" fmla="*/ 2784 w 4371"/>
              <a:gd name="T9" fmla="*/ 538 h 1066"/>
              <a:gd name="T10" fmla="*/ 3882 w 4371"/>
              <a:gd name="T11" fmla="*/ 266 h 1066"/>
              <a:gd name="T12" fmla="*/ 3795 w 4371"/>
              <a:gd name="T13" fmla="*/ 0 h 1066"/>
              <a:gd name="T14" fmla="*/ 4371 w 4371"/>
              <a:gd name="T15" fmla="*/ 269 h 1066"/>
              <a:gd name="T16" fmla="*/ 3961 w 4371"/>
              <a:gd name="T17" fmla="*/ 832 h 1066"/>
              <a:gd name="T18" fmla="*/ 3912 w 4371"/>
              <a:gd name="T19" fmla="*/ 542 h 1066"/>
              <a:gd name="T20" fmla="*/ 2594 w 4371"/>
              <a:gd name="T21" fmla="*/ 921 h 1066"/>
              <a:gd name="T22" fmla="*/ 2509 w 4371"/>
              <a:gd name="T23" fmla="*/ 620 h 1066"/>
              <a:gd name="T24" fmla="*/ 1344 w 4371"/>
              <a:gd name="T25" fmla="*/ 968 h 1066"/>
              <a:gd name="T26" fmla="*/ 1280 w 4371"/>
              <a:gd name="T27" fmla="*/ 666 h 1066"/>
              <a:gd name="T28" fmla="*/ 67 w 4371"/>
              <a:gd name="T29" fmla="*/ 1066 h 1066"/>
              <a:gd name="T30" fmla="*/ 0 w 4371"/>
              <a:gd name="T31" fmla="*/ 845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71" h="1066">
                <a:moveTo>
                  <a:pt x="0" y="845"/>
                </a:moveTo>
                <a:lnTo>
                  <a:pt x="1523" y="313"/>
                </a:lnTo>
                <a:lnTo>
                  <a:pt x="1610" y="617"/>
                </a:lnTo>
                <a:lnTo>
                  <a:pt x="2720" y="243"/>
                </a:lnTo>
                <a:lnTo>
                  <a:pt x="2784" y="538"/>
                </a:lnTo>
                <a:lnTo>
                  <a:pt x="3882" y="266"/>
                </a:lnTo>
                <a:lnTo>
                  <a:pt x="3795" y="0"/>
                </a:lnTo>
                <a:lnTo>
                  <a:pt x="4371" y="269"/>
                </a:lnTo>
                <a:lnTo>
                  <a:pt x="3961" y="832"/>
                </a:lnTo>
                <a:lnTo>
                  <a:pt x="3912" y="542"/>
                </a:lnTo>
                <a:lnTo>
                  <a:pt x="2594" y="921"/>
                </a:lnTo>
                <a:lnTo>
                  <a:pt x="2509" y="620"/>
                </a:lnTo>
                <a:lnTo>
                  <a:pt x="1344" y="968"/>
                </a:lnTo>
                <a:lnTo>
                  <a:pt x="1280" y="666"/>
                </a:lnTo>
                <a:lnTo>
                  <a:pt x="67" y="1066"/>
                </a:lnTo>
                <a:lnTo>
                  <a:pt x="0" y="845"/>
                </a:lnTo>
                <a:close/>
              </a:path>
            </a:pathLst>
          </a:custGeom>
          <a:gradFill rotWithShape="1">
            <a:gsLst>
              <a:gs pos="0">
                <a:schemeClr val="accent6">
                  <a:lumMod val="40000"/>
                  <a:lumOff val="60000"/>
                </a:schemeClr>
              </a:gs>
              <a:gs pos="100000">
                <a:schemeClr val="accent2">
                  <a:lumMod val="60000"/>
                  <a:lumOff val="40000"/>
                </a:schemeClr>
              </a:gs>
            </a:gsLst>
            <a:lin ang="0" scaled="1"/>
          </a:gradFill>
          <a:ln>
            <a:noFill/>
          </a:ln>
          <a:effectLst/>
          <a:scene3d>
            <a:camera prst="legacyPerspectiveTopRight">
              <a:rot lat="600000" lon="20999999" rev="0"/>
            </a:camera>
            <a:lightRig rig="legacyFlat4" dir="b"/>
          </a:scene3d>
          <a:sp3d extrusionH="163500" prstMaterial="legacyMatte">
            <a:bevelT w="13500" h="13500" prst="angle"/>
            <a:bevelB w="13500" h="13500" prst="angle"/>
            <a:extrusionClr>
              <a:srgbClr val="FF9933"/>
            </a:extrusionClr>
          </a:sp3d>
          <a:extLst/>
        </p:spPr>
        <p:txBody>
          <a:bodyPr wrap="none" anchor="ctr">
            <a:flatTx/>
          </a:bodyPr>
          <a:lstStyle/>
          <a:p>
            <a:endParaRPr lang="zh-TW" altLang="en-US">
              <a:solidFill>
                <a:prstClr val="black"/>
              </a:solidFill>
            </a:endParaRPr>
          </a:p>
        </p:txBody>
      </p:sp>
      <p:sp>
        <p:nvSpPr>
          <p:cNvPr id="25" name="標題 1"/>
          <p:cNvSpPr txBox="1">
            <a:spLocks/>
          </p:cNvSpPr>
          <p:nvPr/>
        </p:nvSpPr>
        <p:spPr>
          <a:xfrm>
            <a:off x="0" y="116632"/>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未來一年重點措施：產業升級</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(1/3)</a:t>
            </a:r>
            <a:endPar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27" name="矩形 26"/>
          <p:cNvSpPr/>
          <p:nvPr/>
        </p:nvSpPr>
        <p:spPr>
          <a:xfrm>
            <a:off x="71031" y="779625"/>
            <a:ext cx="3861955" cy="523220"/>
          </a:xfrm>
          <a:prstGeom prst="rect">
            <a:avLst/>
          </a:prstGeom>
        </p:spPr>
        <p:txBody>
          <a:bodyPr wrap="none">
            <a:spAutoFit/>
          </a:bodyPr>
          <a:lstStyle/>
          <a:p>
            <a:pPr marL="85725" lvl="2">
              <a:defRPr/>
            </a:pP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打造創新創業生態體系</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29321071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字方塊 7"/>
          <p:cNvSpPr txBox="1"/>
          <p:nvPr/>
        </p:nvSpPr>
        <p:spPr>
          <a:xfrm>
            <a:off x="897514" y="1307050"/>
            <a:ext cx="7516647" cy="432048"/>
          </a:xfrm>
          <a:prstGeom prst="rect">
            <a:avLst/>
          </a:prstGeom>
          <a:solidFill>
            <a:schemeClr val="accent6">
              <a:lumMod val="50000"/>
              <a:alpha val="50000"/>
            </a:schemeClr>
          </a:solidFill>
          <a:scene3d>
            <a:camera prst="orthographicFront"/>
            <a:lightRig rig="threePt" dir="t"/>
          </a:scene3d>
          <a:sp3d>
            <a:bevelT/>
          </a:sp3d>
        </p:spPr>
        <p:txBody>
          <a:bodyPr wrap="square" rtlCol="0" anchor="ctr" anchorCtr="0">
            <a:noAutofit/>
          </a:bodyPr>
          <a:lstStyle/>
          <a:p>
            <a:pPr algn="ctr"/>
            <a:r>
              <a:rPr lang="zh-TW" altLang="en-US" sz="2000" b="1" dirty="0" smtClean="0">
                <a:solidFill>
                  <a:srgbClr val="1F497D">
                    <a:lumMod val="50000"/>
                  </a:srgb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推動生產力</a:t>
            </a:r>
            <a:r>
              <a:rPr lang="en-US" altLang="zh-TW" sz="2000" b="1" dirty="0" smtClean="0">
                <a:solidFill>
                  <a:srgbClr val="1F497D">
                    <a:lumMod val="50000"/>
                  </a:srgb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4.0</a:t>
            </a:r>
            <a:r>
              <a:rPr lang="zh-TW" altLang="en-US" sz="2000" b="1" dirty="0" smtClean="0">
                <a:solidFill>
                  <a:srgbClr val="1F497D">
                    <a:lumMod val="50000"/>
                  </a:srgb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之領航產業</a:t>
            </a:r>
            <a:endParaRPr lang="en-US" altLang="zh-TW" sz="2000" b="1" dirty="0" smtClean="0">
              <a:solidFill>
                <a:srgbClr val="1F497D">
                  <a:lumMod val="50000"/>
                </a:srgb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11" name="圓角矩形 10"/>
          <p:cNvSpPr/>
          <p:nvPr/>
        </p:nvSpPr>
        <p:spPr>
          <a:xfrm>
            <a:off x="888925" y="1827953"/>
            <a:ext cx="1800000" cy="1116000"/>
          </a:xfrm>
          <a:prstGeom prst="roundRect">
            <a:avLst/>
          </a:prstGeom>
          <a:gradFill>
            <a:gsLst>
              <a:gs pos="0">
                <a:srgbClr val="6699FF">
                  <a:gamma/>
                  <a:tint val="9020"/>
                  <a:invGamma/>
                </a:srgbClr>
              </a:gs>
              <a:gs pos="100000">
                <a:schemeClr val="tx2">
                  <a:lumMod val="20000"/>
                  <a:lumOff val="8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200" dirty="0" smtClean="0">
                <a:solidFill>
                  <a:srgbClr val="4F81BD">
                    <a:lumMod val="50000"/>
                  </a:srgbClr>
                </a:solidFill>
                <a:latin typeface="標楷體" panose="03000509000000000000" pitchFamily="65" charset="-120"/>
                <a:ea typeface="標楷體" panose="03000509000000000000" pitchFamily="65" charset="-120"/>
              </a:rPr>
              <a:t>製造業</a:t>
            </a:r>
            <a:endParaRPr lang="en-US" altLang="zh-TW" sz="2200" dirty="0" smtClean="0">
              <a:solidFill>
                <a:srgbClr val="4F81BD">
                  <a:lumMod val="50000"/>
                </a:srgbClr>
              </a:solidFill>
              <a:latin typeface="標楷體" panose="03000509000000000000" pitchFamily="65" charset="-120"/>
              <a:ea typeface="標楷體" panose="03000509000000000000" pitchFamily="65" charset="-120"/>
            </a:endParaRPr>
          </a:p>
          <a:p>
            <a:pPr algn="ctr"/>
            <a:r>
              <a:rPr lang="en-US" altLang="zh-TW" sz="1200" dirty="0">
                <a:solidFill>
                  <a:srgbClr val="4F81BD">
                    <a:lumMod val="50000"/>
                  </a:srgbClr>
                </a:solidFill>
                <a:latin typeface="標楷體" panose="03000509000000000000" pitchFamily="65" charset="-120"/>
                <a:ea typeface="標楷體" panose="03000509000000000000" pitchFamily="65" charset="-120"/>
              </a:rPr>
              <a:t>(</a:t>
            </a:r>
            <a:r>
              <a:rPr lang="zh-TW" altLang="en-US" sz="1200" dirty="0">
                <a:solidFill>
                  <a:srgbClr val="4F81BD">
                    <a:lumMod val="50000"/>
                  </a:srgbClr>
                </a:solidFill>
                <a:latin typeface="標楷體" panose="03000509000000000000" pitchFamily="65" charset="-120"/>
                <a:ea typeface="標楷體" panose="03000509000000000000" pitchFamily="65" charset="-120"/>
              </a:rPr>
              <a:t>電子資訊、金屬運輸、精密機械、食品、紡織</a:t>
            </a:r>
            <a:r>
              <a:rPr lang="en-US" altLang="zh-TW" sz="1200" dirty="0">
                <a:solidFill>
                  <a:srgbClr val="4F81BD">
                    <a:lumMod val="50000"/>
                  </a:srgbClr>
                </a:solidFill>
                <a:latin typeface="標楷體" panose="03000509000000000000" pitchFamily="65" charset="-120"/>
                <a:ea typeface="標楷體" panose="03000509000000000000" pitchFamily="65" charset="-120"/>
              </a:rPr>
              <a:t>)</a:t>
            </a:r>
            <a:endParaRPr lang="zh-TW" altLang="en-US" sz="1200" dirty="0">
              <a:solidFill>
                <a:srgbClr val="4F81BD">
                  <a:lumMod val="50000"/>
                </a:srgbClr>
              </a:solidFill>
              <a:latin typeface="標楷體" panose="03000509000000000000" pitchFamily="65" charset="-120"/>
              <a:ea typeface="標楷體" panose="03000509000000000000" pitchFamily="65" charset="-120"/>
            </a:endParaRPr>
          </a:p>
        </p:txBody>
      </p:sp>
      <p:sp>
        <p:nvSpPr>
          <p:cNvPr id="12" name="圓角矩形 11"/>
          <p:cNvSpPr/>
          <p:nvPr/>
        </p:nvSpPr>
        <p:spPr>
          <a:xfrm>
            <a:off x="897515" y="3041602"/>
            <a:ext cx="1800000" cy="1116000"/>
          </a:xfrm>
          <a:prstGeom prst="roundRect">
            <a:avLst/>
          </a:prstGeom>
          <a:gradFill>
            <a:gsLst>
              <a:gs pos="0">
                <a:srgbClr val="6699FF">
                  <a:gamma/>
                  <a:tint val="9020"/>
                  <a:invGamma/>
                </a:srgbClr>
              </a:gs>
              <a:gs pos="100000">
                <a:schemeClr val="accent2">
                  <a:lumMod val="20000"/>
                  <a:lumOff val="8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200" dirty="0" smtClean="0">
                <a:solidFill>
                  <a:srgbClr val="4F81BD">
                    <a:lumMod val="50000"/>
                  </a:srgbClr>
                </a:solidFill>
                <a:latin typeface="標楷體" panose="03000509000000000000" pitchFamily="65" charset="-120"/>
                <a:ea typeface="標楷體" panose="03000509000000000000" pitchFamily="65" charset="-120"/>
              </a:rPr>
              <a:t>商業服務業</a:t>
            </a:r>
            <a:endParaRPr lang="en-US" altLang="zh-TW" sz="2200" dirty="0" smtClean="0">
              <a:solidFill>
                <a:srgbClr val="4F81BD">
                  <a:lumMod val="50000"/>
                </a:srgbClr>
              </a:solidFill>
              <a:latin typeface="標楷體" panose="03000509000000000000" pitchFamily="65" charset="-120"/>
              <a:ea typeface="標楷體" panose="03000509000000000000" pitchFamily="65" charset="-120"/>
            </a:endParaRPr>
          </a:p>
          <a:p>
            <a:pPr algn="ctr"/>
            <a:r>
              <a:rPr lang="en-US" altLang="zh-TW" sz="1200" dirty="0">
                <a:solidFill>
                  <a:srgbClr val="4F81BD">
                    <a:lumMod val="50000"/>
                  </a:srgbClr>
                </a:solidFill>
                <a:latin typeface="標楷體" panose="03000509000000000000" pitchFamily="65" charset="-120"/>
                <a:ea typeface="標楷體" panose="03000509000000000000" pitchFamily="65" charset="-120"/>
              </a:rPr>
              <a:t>(</a:t>
            </a:r>
            <a:r>
              <a:rPr lang="zh-TW" altLang="en-US" sz="1200" dirty="0">
                <a:solidFill>
                  <a:srgbClr val="4F81BD">
                    <a:lumMod val="50000"/>
                  </a:srgbClr>
                </a:solidFill>
                <a:latin typeface="標楷體" panose="03000509000000000000" pitchFamily="65" charset="-120"/>
                <a:ea typeface="標楷體" panose="03000509000000000000" pitchFamily="65" charset="-120"/>
              </a:rPr>
              <a:t>零售及物流</a:t>
            </a:r>
            <a:r>
              <a:rPr lang="en-US" altLang="zh-TW" sz="1200" dirty="0">
                <a:solidFill>
                  <a:srgbClr val="4F81BD">
                    <a:lumMod val="50000"/>
                  </a:srgbClr>
                </a:solidFill>
                <a:latin typeface="標楷體" panose="03000509000000000000" pitchFamily="65" charset="-120"/>
                <a:ea typeface="標楷體" panose="03000509000000000000" pitchFamily="65" charset="-120"/>
              </a:rPr>
              <a:t>)</a:t>
            </a:r>
            <a:endParaRPr lang="zh-TW" altLang="en-US" sz="1200" dirty="0">
              <a:solidFill>
                <a:srgbClr val="4F81BD">
                  <a:lumMod val="50000"/>
                </a:srgbClr>
              </a:solidFill>
              <a:latin typeface="標楷體" panose="03000509000000000000" pitchFamily="65" charset="-120"/>
              <a:ea typeface="標楷體" panose="03000509000000000000" pitchFamily="65" charset="-120"/>
            </a:endParaRPr>
          </a:p>
        </p:txBody>
      </p:sp>
      <p:sp>
        <p:nvSpPr>
          <p:cNvPr id="13" name="圓角矩形 12"/>
          <p:cNvSpPr/>
          <p:nvPr/>
        </p:nvSpPr>
        <p:spPr>
          <a:xfrm>
            <a:off x="895090" y="4222850"/>
            <a:ext cx="1800000" cy="1116000"/>
          </a:xfrm>
          <a:prstGeom prst="roundRect">
            <a:avLst/>
          </a:prstGeom>
          <a:gradFill>
            <a:gsLst>
              <a:gs pos="0">
                <a:srgbClr val="6699FF">
                  <a:gamma/>
                  <a:tint val="9020"/>
                  <a:invGamma/>
                </a:srgbClr>
              </a:gs>
              <a:gs pos="100000">
                <a:schemeClr val="bg2">
                  <a:lumMod val="9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200" dirty="0" smtClean="0">
                <a:solidFill>
                  <a:srgbClr val="4F81BD">
                    <a:lumMod val="50000"/>
                  </a:srgbClr>
                </a:solidFill>
                <a:latin typeface="標楷體" panose="03000509000000000000" pitchFamily="65" charset="-120"/>
                <a:ea typeface="標楷體" panose="03000509000000000000" pitchFamily="65" charset="-120"/>
              </a:rPr>
              <a:t>農業</a:t>
            </a:r>
            <a:endParaRPr lang="en-US" altLang="zh-TW" sz="2200" dirty="0" smtClean="0">
              <a:solidFill>
                <a:srgbClr val="4F81BD">
                  <a:lumMod val="50000"/>
                </a:srgbClr>
              </a:solidFill>
              <a:latin typeface="標楷體" panose="03000509000000000000" pitchFamily="65" charset="-120"/>
              <a:ea typeface="標楷體" panose="03000509000000000000" pitchFamily="65" charset="-120"/>
            </a:endParaRPr>
          </a:p>
          <a:p>
            <a:pPr algn="ctr"/>
            <a:r>
              <a:rPr lang="zh-TW" altLang="en-US" sz="1200" dirty="0">
                <a:solidFill>
                  <a:srgbClr val="4F81BD">
                    <a:lumMod val="50000"/>
                  </a:srgbClr>
                </a:solidFill>
                <a:latin typeface="標楷體" panose="03000509000000000000" pitchFamily="65" charset="-120"/>
                <a:ea typeface="標楷體" panose="03000509000000000000" pitchFamily="65" charset="-120"/>
              </a:rPr>
              <a:t>（蘭花、種苗、菇類、海洋漁業、水禽業、擠乳線、蔬果產銷</a:t>
            </a:r>
            <a:r>
              <a:rPr lang="zh-TW" altLang="en-US" sz="1200" dirty="0" smtClean="0">
                <a:solidFill>
                  <a:srgbClr val="4F81BD">
                    <a:lumMod val="50000"/>
                  </a:srgbClr>
                </a:solidFill>
                <a:latin typeface="標楷體" panose="03000509000000000000" pitchFamily="65" charset="-120"/>
                <a:ea typeface="標楷體" panose="03000509000000000000" pitchFamily="65" charset="-120"/>
              </a:rPr>
              <a:t>）</a:t>
            </a:r>
            <a:endParaRPr lang="en-US" altLang="zh-TW" sz="1200" dirty="0" smtClean="0">
              <a:solidFill>
                <a:srgbClr val="4F81BD">
                  <a:lumMod val="50000"/>
                </a:srgbClr>
              </a:solidFill>
              <a:latin typeface="標楷體" panose="03000509000000000000" pitchFamily="65" charset="-120"/>
              <a:ea typeface="標楷體" panose="03000509000000000000" pitchFamily="65" charset="-120"/>
            </a:endParaRPr>
          </a:p>
        </p:txBody>
      </p:sp>
      <p:sp>
        <p:nvSpPr>
          <p:cNvPr id="15" name="圓角矩形 14"/>
          <p:cNvSpPr/>
          <p:nvPr/>
        </p:nvSpPr>
        <p:spPr>
          <a:xfrm>
            <a:off x="870576" y="5396185"/>
            <a:ext cx="7593973" cy="1247016"/>
          </a:xfrm>
          <a:prstGeom prst="round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zh-TW" altLang="en-US" sz="1600" dirty="0">
                <a:solidFill>
                  <a:srgbClr val="4F81BD">
                    <a:lumMod val="50000"/>
                  </a:srgbClr>
                </a:solidFill>
                <a:latin typeface="標楷體" panose="03000509000000000000" pitchFamily="65" charset="-120"/>
                <a:ea typeface="標楷體" panose="03000509000000000000" pitchFamily="65" charset="-120"/>
              </a:rPr>
              <a:t>預計至</a:t>
            </a:r>
            <a:r>
              <a:rPr lang="en-US" altLang="zh-TW" sz="1600" dirty="0">
                <a:solidFill>
                  <a:srgbClr val="4F81BD">
                    <a:lumMod val="50000"/>
                  </a:srgbClr>
                </a:solidFill>
                <a:latin typeface="標楷體" panose="03000509000000000000" pitchFamily="65" charset="-120"/>
                <a:ea typeface="標楷體" panose="03000509000000000000" pitchFamily="65" charset="-120"/>
              </a:rPr>
              <a:t>105</a:t>
            </a:r>
            <a:r>
              <a:rPr lang="zh-TW" altLang="en-US" sz="1600" dirty="0">
                <a:solidFill>
                  <a:srgbClr val="4F81BD">
                    <a:lumMod val="50000"/>
                  </a:srgbClr>
                </a:solidFill>
                <a:latin typeface="標楷體" panose="03000509000000000000" pitchFamily="65" charset="-120"/>
                <a:ea typeface="標楷體" panose="03000509000000000000" pitchFamily="65" charset="-120"/>
              </a:rPr>
              <a:t>年底前投入</a:t>
            </a:r>
            <a:r>
              <a:rPr lang="en-US" altLang="zh-TW" sz="1600" dirty="0">
                <a:solidFill>
                  <a:srgbClr val="4F81BD">
                    <a:lumMod val="50000"/>
                  </a:srgbClr>
                </a:solidFill>
                <a:latin typeface="標楷體" panose="03000509000000000000" pitchFamily="65" charset="-120"/>
                <a:ea typeface="標楷體" panose="03000509000000000000" pitchFamily="65" charset="-120"/>
              </a:rPr>
              <a:t>35</a:t>
            </a:r>
            <a:r>
              <a:rPr lang="zh-TW" altLang="en-US" sz="1600" dirty="0">
                <a:solidFill>
                  <a:srgbClr val="4F81BD">
                    <a:lumMod val="50000"/>
                  </a:srgbClr>
                </a:solidFill>
                <a:latin typeface="標楷體" panose="03000509000000000000" pitchFamily="65" charset="-120"/>
                <a:ea typeface="標楷體" panose="03000509000000000000" pitchFamily="65" charset="-120"/>
              </a:rPr>
              <a:t>億</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元</a:t>
            </a:r>
            <a:endParaRPr lang="en-US" altLang="zh-TW" sz="1600" dirty="0">
              <a:solidFill>
                <a:srgbClr val="4F81BD">
                  <a:lumMod val="50000"/>
                </a:srgbClr>
              </a:solidFill>
              <a:latin typeface="標楷體" panose="03000509000000000000" pitchFamily="65" charset="-120"/>
              <a:ea typeface="標楷體" panose="03000509000000000000" pitchFamily="65" charset="-120"/>
            </a:endParaRPr>
          </a:p>
          <a:p>
            <a:pPr marL="285750" indent="-285750">
              <a:buFont typeface="Arial" panose="020B0604020202020204" pitchFamily="34" charset="0"/>
              <a:buChar char="•"/>
            </a:pP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成立製造業、商業服務業、農業產業跨域服務團</a:t>
            </a:r>
            <a:r>
              <a:rPr lang="zh-TW" altLang="en-US" sz="1600" dirty="0">
                <a:solidFill>
                  <a:srgbClr val="4F81BD">
                    <a:lumMod val="50000"/>
                  </a:srgbClr>
                </a:solidFill>
                <a:latin typeface="標楷體" panose="03000509000000000000" pitchFamily="65" charset="-120"/>
                <a:ea typeface="標楷體" panose="03000509000000000000" pitchFamily="65" charset="-120"/>
              </a:rPr>
              <a:t>，</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推動具</a:t>
            </a:r>
            <a:r>
              <a:rPr lang="zh-TW" altLang="en-US" sz="1600" dirty="0">
                <a:solidFill>
                  <a:srgbClr val="4F81BD">
                    <a:lumMod val="50000"/>
                  </a:srgbClr>
                </a:solidFill>
                <a:latin typeface="標楷體" panose="03000509000000000000" pitchFamily="65" charset="-120"/>
                <a:ea typeface="標楷體" panose="03000509000000000000" pitchFamily="65" charset="-120"/>
              </a:rPr>
              <a:t>生產力</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4.0</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技術媒合、輔導、診斷</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200</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案次以上</a:t>
            </a:r>
            <a:endParaRPr lang="en-US" altLang="zh-TW" sz="1600" dirty="0" smtClean="0">
              <a:solidFill>
                <a:srgbClr val="4F81BD">
                  <a:lumMod val="50000"/>
                </a:srgbClr>
              </a:solidFill>
              <a:latin typeface="標楷體" panose="03000509000000000000" pitchFamily="65" charset="-120"/>
              <a:ea typeface="標楷體" panose="03000509000000000000" pitchFamily="65" charset="-120"/>
            </a:endParaRPr>
          </a:p>
          <a:p>
            <a:pPr marL="285750" indent="-285750">
              <a:buFont typeface="Arial" panose="020B0604020202020204" pitchFamily="34" charset="0"/>
              <a:buChar char="•"/>
            </a:pP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帶動新增投資</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180</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億元以上</a:t>
            </a:r>
            <a:endParaRPr lang="zh-TW" altLang="en-US" sz="1600" dirty="0">
              <a:solidFill>
                <a:srgbClr val="4F81BD">
                  <a:lumMod val="50000"/>
                </a:srgbClr>
              </a:solidFill>
              <a:latin typeface="標楷體" panose="03000509000000000000" pitchFamily="65" charset="-120"/>
              <a:ea typeface="標楷體" panose="03000509000000000000" pitchFamily="65" charset="-120"/>
            </a:endParaRPr>
          </a:p>
        </p:txBody>
      </p:sp>
      <p:sp>
        <p:nvSpPr>
          <p:cNvPr id="24" name="標題 1"/>
          <p:cNvSpPr txBox="1">
            <a:spLocks/>
          </p:cNvSpPr>
          <p:nvPr/>
        </p:nvSpPr>
        <p:spPr>
          <a:xfrm>
            <a:off x="71482" y="116632"/>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未來一年重點措施：產業升級</a:t>
            </a:r>
            <a:r>
              <a:rPr kumimoji="1" lang="en-US" altLang="zh-TW"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(2/3</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endPar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25" name="矩形 24"/>
          <p:cNvSpPr/>
          <p:nvPr/>
        </p:nvSpPr>
        <p:spPr>
          <a:xfrm>
            <a:off x="-1" y="669648"/>
            <a:ext cx="5657318" cy="523220"/>
          </a:xfrm>
          <a:prstGeom prst="rect">
            <a:avLst/>
          </a:prstGeom>
        </p:spPr>
        <p:txBody>
          <a:bodyPr wrap="none">
            <a:spAutoFit/>
          </a:bodyPr>
          <a:lstStyle/>
          <a:p>
            <a:pPr marL="85725" lvl="2">
              <a:defRPr/>
            </a:pPr>
            <a:r>
              <a:rPr lang="zh-TW" altLang="en-US" sz="2800" b="1" dirty="0">
                <a:solidFill>
                  <a:srgbClr val="4F81BD">
                    <a:lumMod val="50000"/>
                  </a:srgbClr>
                </a:solidFill>
                <a:latin typeface="標楷體" panose="03000509000000000000" pitchFamily="65" charset="-120"/>
                <a:ea typeface="標楷體" panose="03000509000000000000" pitchFamily="65" charset="-120"/>
              </a:rPr>
              <a:t>推動產業鏈智慧化（生產力４</a:t>
            </a:r>
            <a:r>
              <a:rPr lang="en-US" altLang="zh-TW" sz="2800" b="1" dirty="0">
                <a:solidFill>
                  <a:srgbClr val="4F81BD">
                    <a:lumMod val="50000"/>
                  </a:srgbClr>
                </a:solidFill>
                <a:latin typeface="標楷體" panose="03000509000000000000" pitchFamily="65" charset="-120"/>
                <a:ea typeface="標楷體" panose="03000509000000000000" pitchFamily="65" charset="-120"/>
              </a:rPr>
              <a:t>.0</a:t>
            </a: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sp>
        <p:nvSpPr>
          <p:cNvPr id="18" name="圓角矩形 17"/>
          <p:cNvSpPr/>
          <p:nvPr/>
        </p:nvSpPr>
        <p:spPr>
          <a:xfrm>
            <a:off x="2717037" y="1877873"/>
            <a:ext cx="5747512" cy="1016159"/>
          </a:xfrm>
          <a:prstGeom prst="round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accent1">
                  <a:lumMod val="50000"/>
                </a:schemeClr>
              </a:solidFill>
              <a:ea typeface="標楷體" panose="03000509000000000000" pitchFamily="65" charset="-120"/>
            </a:endParaRPr>
          </a:p>
        </p:txBody>
      </p:sp>
      <p:sp>
        <p:nvSpPr>
          <p:cNvPr id="19" name="文字方塊 18"/>
          <p:cNvSpPr txBox="1"/>
          <p:nvPr/>
        </p:nvSpPr>
        <p:spPr>
          <a:xfrm>
            <a:off x="2792291" y="4293930"/>
            <a:ext cx="5655713" cy="1054135"/>
          </a:xfrm>
          <a:prstGeom prst="rect">
            <a:avLst/>
          </a:prstGeom>
          <a:noFill/>
        </p:spPr>
        <p:txBody>
          <a:bodyPr wrap="square" rtlCol="0">
            <a:spAutoFit/>
          </a:bodyPr>
          <a:lstStyle/>
          <a:p>
            <a:pPr marL="171450" indent="-171450">
              <a:lnSpc>
                <a:spcPts val="1200"/>
              </a:lnSpc>
              <a:spcBef>
                <a:spcPts val="300"/>
              </a:spcBef>
              <a:buFont typeface="Arial" panose="020B0604020202020204" pitchFamily="34" charset="0"/>
              <a:buChar char="•"/>
            </a:pPr>
            <a:r>
              <a:rPr lang="zh-TW" altLang="en-US" sz="1400" dirty="0">
                <a:solidFill>
                  <a:schemeClr val="tx2">
                    <a:lumMod val="50000"/>
                  </a:schemeClr>
                </a:solidFill>
                <a:latin typeface="標楷體" panose="03000509000000000000" pitchFamily="65" charset="-120"/>
                <a:ea typeface="標楷體" panose="03000509000000000000" pitchFamily="65" charset="-120"/>
              </a:rPr>
              <a:t>藉由感測技術、智能機器裝置、物聯網、巨量資料分析等前瞻技術，建構智慧農業生產與數位服務體系，發展生技農產業、精緻農產業</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、精</a:t>
            </a:r>
            <a:r>
              <a:rPr lang="zh-TW" altLang="en-US" sz="1400" dirty="0">
                <a:solidFill>
                  <a:schemeClr val="tx2">
                    <a:lumMod val="50000"/>
                  </a:schemeClr>
                </a:solidFill>
                <a:latin typeface="標楷體" panose="03000509000000000000" pitchFamily="65" charset="-120"/>
                <a:ea typeface="標楷體" panose="03000509000000000000" pitchFamily="65" charset="-120"/>
              </a:rPr>
              <a:t>準農產業智慧</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化</a:t>
            </a:r>
            <a:endParaRPr lang="en-US" altLang="zh-TW" sz="1400" dirty="0" smtClean="0">
              <a:solidFill>
                <a:schemeClr val="tx2">
                  <a:lumMod val="50000"/>
                </a:schemeClr>
              </a:solidFill>
              <a:latin typeface="標楷體" panose="03000509000000000000" pitchFamily="65" charset="-120"/>
              <a:ea typeface="標楷體" panose="03000509000000000000" pitchFamily="65" charset="-120"/>
            </a:endParaRPr>
          </a:p>
          <a:p>
            <a:pPr marL="171450" indent="-171450">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推動</a:t>
            </a:r>
            <a:r>
              <a:rPr lang="zh-TW" altLang="en-US" sz="1400" dirty="0">
                <a:solidFill>
                  <a:schemeClr val="tx2">
                    <a:lumMod val="50000"/>
                  </a:schemeClr>
                </a:solidFill>
                <a:latin typeface="標楷體" panose="03000509000000000000" pitchFamily="65" charset="-120"/>
                <a:ea typeface="標楷體" panose="03000509000000000000" pitchFamily="65" charset="-120"/>
              </a:rPr>
              <a:t>垮域創新智農聯盟</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，包括</a:t>
            </a:r>
            <a:r>
              <a:rPr lang="zh-TW" altLang="en-US" sz="1400" dirty="0">
                <a:solidFill>
                  <a:schemeClr val="tx2">
                    <a:lumMod val="50000"/>
                  </a:schemeClr>
                </a:solidFill>
                <a:latin typeface="標楷體" panose="03000509000000000000" pitchFamily="65" charset="-120"/>
                <a:ea typeface="標楷體" panose="03000509000000000000" pitchFamily="65" charset="-120"/>
              </a:rPr>
              <a:t>促進蔬果小面積集約</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生產，升級</a:t>
            </a:r>
            <a:r>
              <a:rPr lang="zh-TW" altLang="en-US" sz="1400" dirty="0">
                <a:solidFill>
                  <a:schemeClr val="tx2">
                    <a:lumMod val="50000"/>
                  </a:schemeClr>
                </a:solidFill>
                <a:latin typeface="標楷體" panose="03000509000000000000" pitchFamily="65" charset="-120"/>
                <a:ea typeface="標楷體" panose="03000509000000000000" pitchFamily="65" charset="-120"/>
              </a:rPr>
              <a:t>為集團栽培及全程智慧管理；整合漁況及海況探測</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資料；強化屠宰</a:t>
            </a:r>
            <a:r>
              <a:rPr lang="zh-TW" altLang="en-US" sz="1400" dirty="0">
                <a:solidFill>
                  <a:schemeClr val="tx2">
                    <a:lumMod val="50000"/>
                  </a:schemeClr>
                </a:solidFill>
                <a:latin typeface="標楷體" panose="03000509000000000000" pitchFamily="65" charset="-120"/>
                <a:ea typeface="標楷體" panose="03000509000000000000" pitchFamily="65" charset="-120"/>
              </a:rPr>
              <a:t>加工流程及物流品</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管</a:t>
            </a:r>
          </a:p>
        </p:txBody>
      </p:sp>
      <p:sp>
        <p:nvSpPr>
          <p:cNvPr id="21" name="文字方塊 20"/>
          <p:cNvSpPr txBox="1"/>
          <p:nvPr/>
        </p:nvSpPr>
        <p:spPr>
          <a:xfrm>
            <a:off x="2724694" y="2995199"/>
            <a:ext cx="5689468" cy="1250983"/>
          </a:xfrm>
          <a:prstGeom prst="rect">
            <a:avLst/>
          </a:prstGeom>
          <a:noFill/>
        </p:spPr>
        <p:txBody>
          <a:bodyPr wrap="square" rtlCol="0">
            <a:spAutoFit/>
          </a:bodyPr>
          <a:lstStyle/>
          <a:p>
            <a:pPr marL="171450" indent="-171450" algn="just">
              <a:lnSpc>
                <a:spcPts val="1200"/>
              </a:lnSpc>
              <a:spcBef>
                <a:spcPts val="300"/>
              </a:spcBef>
              <a:buFont typeface="Arial" panose="020B0604020202020204" pitchFamily="34" charset="0"/>
              <a:buChar char="•"/>
            </a:pPr>
            <a:r>
              <a:rPr lang="zh-TW" altLang="en-US" sz="1400" dirty="0">
                <a:solidFill>
                  <a:schemeClr val="tx2">
                    <a:lumMod val="50000"/>
                  </a:schemeClr>
                </a:solidFill>
                <a:latin typeface="標楷體" panose="03000509000000000000" pitchFamily="65" charset="-120"/>
                <a:ea typeface="標楷體" panose="03000509000000000000" pitchFamily="65" charset="-120"/>
              </a:rPr>
              <a:t>以智慧零售</a:t>
            </a:r>
            <a:r>
              <a:rPr lang="en-US" altLang="zh-TW" sz="1400" dirty="0">
                <a:solidFill>
                  <a:schemeClr val="tx2">
                    <a:lumMod val="50000"/>
                  </a:schemeClr>
                </a:solidFill>
                <a:latin typeface="標楷體" panose="03000509000000000000" pitchFamily="65" charset="-120"/>
                <a:ea typeface="標楷體" panose="03000509000000000000" pitchFamily="65" charset="-120"/>
              </a:rPr>
              <a:t>(</a:t>
            </a:r>
            <a:r>
              <a:rPr lang="zh-TW" altLang="en-US" sz="1400" dirty="0">
                <a:solidFill>
                  <a:schemeClr val="tx2">
                    <a:lumMod val="50000"/>
                  </a:schemeClr>
                </a:solidFill>
                <a:latin typeface="標楷體" panose="03000509000000000000" pitchFamily="65" charset="-120"/>
                <a:ea typeface="標楷體" panose="03000509000000000000" pitchFamily="65" charset="-120"/>
              </a:rPr>
              <a:t>量販店、超市、品牌連鎖等</a:t>
            </a:r>
            <a:r>
              <a:rPr lang="en-US" altLang="zh-TW" sz="1400" dirty="0">
                <a:solidFill>
                  <a:schemeClr val="tx2">
                    <a:lumMod val="50000"/>
                  </a:schemeClr>
                </a:solidFill>
                <a:latin typeface="標楷體" panose="03000509000000000000" pitchFamily="65" charset="-120"/>
                <a:ea typeface="標楷體" panose="03000509000000000000" pitchFamily="65" charset="-120"/>
              </a:rPr>
              <a:t>)</a:t>
            </a:r>
            <a:r>
              <a:rPr lang="zh-TW" altLang="en-US" sz="1400" dirty="0">
                <a:solidFill>
                  <a:schemeClr val="tx2">
                    <a:lumMod val="50000"/>
                  </a:schemeClr>
                </a:solidFill>
                <a:latin typeface="標楷體" panose="03000509000000000000" pitchFamily="65" charset="-120"/>
                <a:ea typeface="標楷體" panose="03000509000000000000" pitchFamily="65" charset="-120"/>
              </a:rPr>
              <a:t>為核心，智慧物流為支援服務體系，建構商業</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服務實證</a:t>
            </a:r>
            <a:r>
              <a:rPr lang="zh-TW" altLang="en-US" sz="1400" dirty="0">
                <a:solidFill>
                  <a:schemeClr val="tx2">
                    <a:lumMod val="50000"/>
                  </a:schemeClr>
                </a:solidFill>
                <a:latin typeface="標楷體" panose="03000509000000000000" pitchFamily="65" charset="-120"/>
                <a:ea typeface="標楷體" panose="03000509000000000000" pitchFamily="65" charset="-120"/>
              </a:rPr>
              <a:t>場域，並創造服務輸出</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機會</a:t>
            </a:r>
            <a:endParaRPr lang="en-US" altLang="zh-TW" sz="1400" dirty="0" smtClean="0">
              <a:solidFill>
                <a:schemeClr val="tx2">
                  <a:lumMod val="50000"/>
                </a:schemeClr>
              </a:solidFill>
              <a:latin typeface="標楷體" panose="03000509000000000000" pitchFamily="65" charset="-120"/>
              <a:ea typeface="標楷體" panose="03000509000000000000" pitchFamily="65" charset="-120"/>
            </a:endParaRPr>
          </a:p>
          <a:p>
            <a:pPr marL="171450" indent="-171450" algn="just">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結合巨量資料分析、第三方與行動支付，發展共通技術整合平台與應用機制，協助中小企業建置從產品開發、行銷、銷售、取貨與付款等智慧化服務能力</a:t>
            </a:r>
            <a:endParaRPr lang="en-US" altLang="zh-TW" sz="1400" dirty="0">
              <a:solidFill>
                <a:schemeClr val="tx2">
                  <a:lumMod val="50000"/>
                </a:schemeClr>
              </a:solidFill>
              <a:latin typeface="標楷體" panose="03000509000000000000" pitchFamily="65" charset="-120"/>
              <a:ea typeface="標楷體" panose="03000509000000000000" pitchFamily="65" charset="-120"/>
            </a:endParaRPr>
          </a:p>
          <a:p>
            <a:pPr marL="171450" indent="-171450" algn="just">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推動商業</a:t>
            </a:r>
            <a:r>
              <a:rPr lang="zh-TW" altLang="en-US" sz="1400" dirty="0">
                <a:solidFill>
                  <a:schemeClr val="tx2">
                    <a:lumMod val="50000"/>
                  </a:schemeClr>
                </a:solidFill>
                <a:latin typeface="標楷體" panose="03000509000000000000" pitchFamily="65" charset="-120"/>
                <a:ea typeface="標楷體" panose="03000509000000000000" pitchFamily="65" charset="-120"/>
              </a:rPr>
              <a:t>顧問服務</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團，</a:t>
            </a:r>
            <a:r>
              <a:rPr lang="zh-TW" altLang="en-US" sz="1400" dirty="0">
                <a:solidFill>
                  <a:schemeClr val="tx2">
                    <a:lumMod val="50000"/>
                  </a:schemeClr>
                </a:solidFill>
                <a:latin typeface="標楷體" panose="03000509000000000000" pitchFamily="65" charset="-120"/>
                <a:ea typeface="標楷體" panose="03000509000000000000" pitchFamily="65" charset="-120"/>
              </a:rPr>
              <a:t>並鏈結公協會與學研能量，建立結合生產力</a:t>
            </a:r>
            <a:r>
              <a:rPr lang="en-US" altLang="zh-TW" sz="1400" dirty="0">
                <a:solidFill>
                  <a:schemeClr val="tx2">
                    <a:lumMod val="50000"/>
                  </a:schemeClr>
                </a:solidFill>
                <a:latin typeface="標楷體" panose="03000509000000000000" pitchFamily="65" charset="-120"/>
                <a:ea typeface="標楷體" panose="03000509000000000000" pitchFamily="65" charset="-120"/>
              </a:rPr>
              <a:t>4.0</a:t>
            </a:r>
            <a:r>
              <a:rPr lang="zh-TW" altLang="en-US" sz="1400" dirty="0">
                <a:solidFill>
                  <a:schemeClr val="tx2">
                    <a:lumMod val="50000"/>
                  </a:schemeClr>
                </a:solidFill>
                <a:latin typeface="標楷體" panose="03000509000000000000" pitchFamily="65" charset="-120"/>
                <a:ea typeface="標楷體" panose="03000509000000000000" pitchFamily="65" charset="-120"/>
              </a:rPr>
              <a:t>與商業服務領域知識之整體解決</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方案</a:t>
            </a:r>
            <a:endParaRPr lang="zh-TW" altLang="en-US" sz="1400" dirty="0">
              <a:solidFill>
                <a:schemeClr val="tx2">
                  <a:lumMod val="50000"/>
                </a:schemeClr>
              </a:solidFill>
              <a:latin typeface="標楷體" panose="03000509000000000000" pitchFamily="65" charset="-120"/>
              <a:ea typeface="標楷體" panose="03000509000000000000" pitchFamily="65" charset="-120"/>
            </a:endParaRPr>
          </a:p>
        </p:txBody>
      </p:sp>
      <p:sp>
        <p:nvSpPr>
          <p:cNvPr id="22" name="文字方塊 21"/>
          <p:cNvSpPr txBox="1"/>
          <p:nvPr/>
        </p:nvSpPr>
        <p:spPr>
          <a:xfrm>
            <a:off x="2717037" y="1914349"/>
            <a:ext cx="5755476" cy="943207"/>
          </a:xfrm>
          <a:prstGeom prst="rect">
            <a:avLst/>
          </a:prstGeom>
          <a:noFill/>
        </p:spPr>
        <p:txBody>
          <a:bodyPr wrap="square" rtlCol="0">
            <a:spAutoFit/>
          </a:bodyPr>
          <a:lstStyle/>
          <a:p>
            <a:pPr marL="171450" indent="-171450">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發展智慧機械與機器人應用、感測與網路、物聯網跨設備通訊平台、測試驗證與巨量資料分析平台，以提升生產良率、縮短產品開發、及客製化全球接單能力</a:t>
            </a:r>
            <a:endParaRPr lang="en-US" altLang="zh-TW" sz="1400" dirty="0" smtClean="0">
              <a:solidFill>
                <a:schemeClr val="tx2">
                  <a:lumMod val="50000"/>
                </a:schemeClr>
              </a:solidFill>
              <a:latin typeface="標楷體" panose="03000509000000000000" pitchFamily="65" charset="-120"/>
              <a:ea typeface="標楷體" panose="03000509000000000000" pitchFamily="65" charset="-120"/>
            </a:endParaRPr>
          </a:p>
          <a:p>
            <a:pPr marL="171450" indent="-171450">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研議智動化設備投資抵減</a:t>
            </a:r>
            <a:r>
              <a:rPr lang="zh-TW" altLang="en-US" sz="1400" dirty="0">
                <a:solidFill>
                  <a:schemeClr val="tx2">
                    <a:lumMod val="50000"/>
                  </a:schemeClr>
                </a:solidFill>
                <a:latin typeface="標楷體" panose="03000509000000000000" pitchFamily="65" charset="-120"/>
                <a:ea typeface="標楷體" panose="03000509000000000000" pitchFamily="65" charset="-120"/>
              </a:rPr>
              <a:t>措施</a:t>
            </a: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，誘導產業升級轉型。</a:t>
            </a:r>
            <a:endParaRPr lang="en-US" altLang="zh-TW" sz="1400" dirty="0" smtClean="0">
              <a:solidFill>
                <a:schemeClr val="tx2">
                  <a:lumMod val="50000"/>
                </a:schemeClr>
              </a:solidFill>
              <a:latin typeface="標楷體" panose="03000509000000000000" pitchFamily="65" charset="-120"/>
              <a:ea typeface="標楷體" panose="03000509000000000000" pitchFamily="65" charset="-120"/>
            </a:endParaRPr>
          </a:p>
          <a:p>
            <a:pPr marL="171450" indent="-171450">
              <a:lnSpc>
                <a:spcPts val="1200"/>
              </a:lnSpc>
              <a:spcBef>
                <a:spcPts val="300"/>
              </a:spcBef>
              <a:buFont typeface="Arial" panose="020B0604020202020204" pitchFamily="34" charset="0"/>
              <a:buChar char="•"/>
            </a:pPr>
            <a:r>
              <a:rPr lang="zh-TW" altLang="en-US" sz="1400" dirty="0" smtClean="0">
                <a:solidFill>
                  <a:schemeClr val="tx2">
                    <a:lumMod val="50000"/>
                  </a:schemeClr>
                </a:solidFill>
                <a:latin typeface="標楷體" panose="03000509000000000000" pitchFamily="65" charset="-120"/>
                <a:ea typeface="標楷體" panose="03000509000000000000" pitchFamily="65" charset="-120"/>
              </a:rPr>
              <a:t>鏈結產業公協會成立跨域服務團，推動製造業智慧供應鏈</a:t>
            </a:r>
            <a:endParaRPr lang="en-US" altLang="zh-TW" sz="1400" dirty="0">
              <a:solidFill>
                <a:schemeClr val="tx2">
                  <a:lumMod val="50000"/>
                </a:schemeClr>
              </a:solidFill>
              <a:latin typeface="標楷體" panose="03000509000000000000" pitchFamily="65" charset="-120"/>
              <a:ea typeface="標楷體" panose="03000509000000000000" pitchFamily="65" charset="-120"/>
            </a:endParaRPr>
          </a:p>
        </p:txBody>
      </p:sp>
      <p:sp>
        <p:nvSpPr>
          <p:cNvPr id="23" name="圓角矩形 22"/>
          <p:cNvSpPr/>
          <p:nvPr/>
        </p:nvSpPr>
        <p:spPr>
          <a:xfrm>
            <a:off x="2736633" y="4260216"/>
            <a:ext cx="5727916" cy="1078634"/>
          </a:xfrm>
          <a:prstGeom prst="roundRect">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accent1">
                  <a:lumMod val="50000"/>
                </a:schemeClr>
              </a:solidFill>
              <a:ea typeface="標楷體" panose="03000509000000000000" pitchFamily="65" charset="-120"/>
            </a:endParaRPr>
          </a:p>
        </p:txBody>
      </p:sp>
      <p:sp>
        <p:nvSpPr>
          <p:cNvPr id="26" name="圓角矩形 25"/>
          <p:cNvSpPr/>
          <p:nvPr/>
        </p:nvSpPr>
        <p:spPr>
          <a:xfrm>
            <a:off x="2775748" y="2995199"/>
            <a:ext cx="5688801" cy="1212816"/>
          </a:xfrm>
          <a:prstGeom prst="roundRect">
            <a:avLst/>
          </a:prstGeom>
          <a:no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accent1">
                  <a:lumMod val="50000"/>
                </a:schemeClr>
              </a:solidFill>
              <a:ea typeface="標楷體" panose="03000509000000000000" pitchFamily="65" charset="-120"/>
            </a:endParaRPr>
          </a:p>
        </p:txBody>
      </p:sp>
    </p:spTree>
    <p:extLst>
      <p:ext uri="{BB962C8B-B14F-4D97-AF65-F5344CB8AC3E}">
        <p14:creationId xmlns:p14="http://schemas.microsoft.com/office/powerpoint/2010/main" xmlns="" val="17724250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11"/>
          <p:cNvSpPr txBox="1">
            <a:spLocks noChangeArrowheads="1"/>
          </p:cNvSpPr>
          <p:nvPr/>
        </p:nvSpPr>
        <p:spPr bwMode="auto">
          <a:xfrm>
            <a:off x="1413534" y="1482938"/>
            <a:ext cx="7675047"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eaLnBrk="0" hangingPunct="0"/>
            <a:r>
              <a:rPr lang="zh-TW" altLang="en-US" dirty="0" smtClean="0">
                <a:solidFill>
                  <a:srgbClr val="4F81BD">
                    <a:lumMod val="50000"/>
                  </a:srgbClr>
                </a:solidFill>
                <a:latin typeface="標楷體" panose="03000509000000000000" pitchFamily="65" charset="-120"/>
                <a:ea typeface="標楷體" panose="03000509000000000000" pitchFamily="65" charset="-120"/>
              </a:rPr>
              <a:t>開發物聯網應用所需之關鍵技術及組件，協調產學研投入研發及生產推動國產半導體設備業者與機械設備業者合作，打入國際供應鏈體系</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p:txBody>
      </p:sp>
      <p:sp>
        <p:nvSpPr>
          <p:cNvPr id="19" name="Oval 17"/>
          <p:cNvSpPr>
            <a:spLocks noChangeArrowheads="1"/>
          </p:cNvSpPr>
          <p:nvPr/>
        </p:nvSpPr>
        <p:spPr bwMode="gray">
          <a:xfrm>
            <a:off x="1647176" y="4365568"/>
            <a:ext cx="1008000" cy="1008000"/>
          </a:xfrm>
          <a:prstGeom prst="ellipse">
            <a:avLst/>
          </a:prstGeom>
          <a:gradFill rotWithShape="1">
            <a:gsLst>
              <a:gs pos="0">
                <a:srgbClr val="CB90EC">
                  <a:gamma/>
                  <a:tint val="9020"/>
                  <a:invGamma/>
                </a:srgbClr>
              </a:gs>
              <a:gs pos="100000">
                <a:srgbClr val="CB90EC"/>
              </a:gs>
            </a:gsLst>
            <a:path path="shape">
              <a:fillToRect l="50000" t="50000" r="50000" b="50000"/>
            </a:path>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152400" dir="16200000" sy="-100000" rotWithShape="0">
                    <a:schemeClr val="bg2">
                      <a:alpha val="50000"/>
                    </a:schemeClr>
                  </a:outerShdw>
                </a:effectLst>
              </a14:hiddenEffects>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0" name="Oval 18"/>
          <p:cNvSpPr>
            <a:spLocks noChangeArrowheads="1"/>
          </p:cNvSpPr>
          <p:nvPr/>
        </p:nvSpPr>
        <p:spPr bwMode="gray">
          <a:xfrm>
            <a:off x="1676759" y="2289248"/>
            <a:ext cx="1008000" cy="1008000"/>
          </a:xfrm>
          <a:prstGeom prst="ellipse">
            <a:avLst/>
          </a:prstGeom>
          <a:gradFill rotWithShape="1">
            <a:gsLst>
              <a:gs pos="0">
                <a:srgbClr val="6699FF">
                  <a:gamma/>
                  <a:tint val="9020"/>
                  <a:invGamma/>
                </a:srgbClr>
              </a:gs>
              <a:gs pos="100000">
                <a:srgbClr val="6699FF"/>
              </a:gs>
            </a:gsLst>
            <a:path path="shape">
              <a:fillToRect l="50000" t="50000" r="50000" b="50000"/>
            </a:path>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152400" dir="16200000" sy="-100000" rotWithShape="0">
                    <a:schemeClr val="bg2">
                      <a:alpha val="50000"/>
                    </a:schemeClr>
                  </a:outerShdw>
                </a:effectLst>
              </a14:hiddenEffects>
            </a:ext>
          </a:extLst>
        </p:spPr>
        <p:txBody>
          <a:bodyPr wrap="none" anchor="ctr"/>
          <a:lstStyle/>
          <a:p>
            <a:endParaRPr lang="zh-TW" altLang="en-US">
              <a:solidFill>
                <a:prstClr val="black"/>
              </a:solidFill>
            </a:endParaRPr>
          </a:p>
        </p:txBody>
      </p:sp>
      <p:sp>
        <p:nvSpPr>
          <p:cNvPr id="23" name="Oval 21"/>
          <p:cNvSpPr>
            <a:spLocks noChangeArrowheads="1"/>
          </p:cNvSpPr>
          <p:nvPr/>
        </p:nvSpPr>
        <p:spPr bwMode="gray">
          <a:xfrm>
            <a:off x="525521" y="5069623"/>
            <a:ext cx="1008000" cy="1008000"/>
          </a:xfrm>
          <a:prstGeom prst="ellipse">
            <a:avLst/>
          </a:prstGeom>
          <a:gradFill rotWithShape="1">
            <a:gsLst>
              <a:gs pos="0">
                <a:srgbClr val="82B820">
                  <a:gamma/>
                  <a:tint val="7451"/>
                  <a:invGamma/>
                </a:srgbClr>
              </a:gs>
              <a:gs pos="100000">
                <a:srgbClr val="82B820"/>
              </a:gs>
            </a:gsLst>
            <a:path path="shape">
              <a:fillToRect l="50000" t="50000" r="50000" b="50000"/>
            </a:path>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152400" dir="16200000" sy="-100000" rotWithShape="0">
                    <a:schemeClr val="bg2">
                      <a:alpha val="50000"/>
                    </a:schemeClr>
                  </a:outerShdw>
                </a:effectLst>
              </a14:hiddenEffects>
            </a:ext>
          </a:extLst>
        </p:spPr>
        <p:txBody>
          <a:bodyPr wrap="none" anchor="ctr"/>
          <a:lstStyle/>
          <a:p>
            <a:endParaRPr lang="zh-TW" altLang="en-US">
              <a:solidFill>
                <a:prstClr val="black"/>
              </a:solidFill>
            </a:endParaRPr>
          </a:p>
        </p:txBody>
      </p:sp>
      <p:grpSp>
        <p:nvGrpSpPr>
          <p:cNvPr id="24" name="Group 22"/>
          <p:cNvGrpSpPr>
            <a:grpSpLocks/>
          </p:cNvGrpSpPr>
          <p:nvPr/>
        </p:nvGrpSpPr>
        <p:grpSpPr bwMode="auto">
          <a:xfrm>
            <a:off x="175947" y="3021809"/>
            <a:ext cx="1585052" cy="1560246"/>
            <a:chOff x="2410" y="1929"/>
            <a:chExt cx="1042" cy="1031"/>
          </a:xfrm>
        </p:grpSpPr>
        <p:grpSp>
          <p:nvGrpSpPr>
            <p:cNvPr id="29" name="Group 27"/>
            <p:cNvGrpSpPr>
              <a:grpSpLocks/>
            </p:cNvGrpSpPr>
            <p:nvPr/>
          </p:nvGrpSpPr>
          <p:grpSpPr bwMode="auto">
            <a:xfrm>
              <a:off x="2410" y="1929"/>
              <a:ext cx="1031" cy="1031"/>
              <a:chOff x="4166" y="1706"/>
              <a:chExt cx="1252" cy="1252"/>
            </a:xfrm>
          </p:grpSpPr>
          <p:sp>
            <p:nvSpPr>
              <p:cNvPr id="31" name="Oval 28"/>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32" name="Oval 29"/>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33" name="Oval 30"/>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34" name="Oval 31"/>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grpSp>
        <p:sp>
          <p:nvSpPr>
            <p:cNvPr id="30" name="Text Box 32"/>
            <p:cNvSpPr txBox="1">
              <a:spLocks noChangeArrowheads="1"/>
            </p:cNvSpPr>
            <p:nvPr/>
          </p:nvSpPr>
          <p:spPr bwMode="gray">
            <a:xfrm>
              <a:off x="2486" y="2292"/>
              <a:ext cx="966" cy="3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2200" b="1" dirty="0" smtClean="0">
                  <a:solidFill>
                    <a:srgbClr val="4F81BD">
                      <a:lumMod val="50000"/>
                    </a:srgbClr>
                  </a:solidFill>
                  <a:latin typeface="標楷體" panose="03000509000000000000" pitchFamily="65" charset="-120"/>
                  <a:ea typeface="標楷體" panose="03000509000000000000" pitchFamily="65" charset="-120"/>
                </a:rPr>
                <a:t>五大產業</a:t>
              </a:r>
              <a:endParaRPr lang="en-US" altLang="zh-TW" sz="2200" b="1"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37" name="文字方塊 36"/>
          <p:cNvSpPr txBox="1"/>
          <p:nvPr/>
        </p:nvSpPr>
        <p:spPr>
          <a:xfrm>
            <a:off x="1802362" y="4657064"/>
            <a:ext cx="697627" cy="400110"/>
          </a:xfrm>
          <a:prstGeom prst="rect">
            <a:avLst/>
          </a:prstGeom>
          <a:noFill/>
        </p:spPr>
        <p:txBody>
          <a:bodyPr wrap="none" rtlCol="0">
            <a:spAutoFit/>
          </a:bodyPr>
          <a:lstStyle/>
          <a:p>
            <a:r>
              <a:rPr lang="zh-TW" altLang="en-US" sz="2000" b="1" dirty="0">
                <a:solidFill>
                  <a:prstClr val="black"/>
                </a:solidFill>
                <a:latin typeface="標楷體" panose="03000509000000000000" pitchFamily="65" charset="-120"/>
                <a:ea typeface="標楷體" panose="03000509000000000000" pitchFamily="65" charset="-120"/>
              </a:rPr>
              <a:t>機械</a:t>
            </a:r>
          </a:p>
        </p:txBody>
      </p:sp>
      <p:sp>
        <p:nvSpPr>
          <p:cNvPr id="38" name="文字方塊 37"/>
          <p:cNvSpPr txBox="1"/>
          <p:nvPr/>
        </p:nvSpPr>
        <p:spPr>
          <a:xfrm>
            <a:off x="1831946" y="2593193"/>
            <a:ext cx="697627" cy="400110"/>
          </a:xfrm>
          <a:prstGeom prst="rect">
            <a:avLst/>
          </a:prstGeom>
          <a:noFill/>
        </p:spPr>
        <p:txBody>
          <a:bodyPr wrap="none" rtlCol="0">
            <a:spAutoFit/>
          </a:bodyPr>
          <a:lstStyle/>
          <a:p>
            <a:pPr algn="ctr"/>
            <a:r>
              <a:rPr lang="zh-TW" altLang="en-US" sz="2000" b="1" dirty="0" smtClean="0">
                <a:solidFill>
                  <a:srgbClr val="4F81BD">
                    <a:lumMod val="50000"/>
                  </a:srgbClr>
                </a:solidFill>
                <a:latin typeface="標楷體" panose="03000509000000000000" pitchFamily="65" charset="-120"/>
                <a:ea typeface="標楷體" panose="03000509000000000000" pitchFamily="65" charset="-120"/>
              </a:rPr>
              <a:t>面板</a:t>
            </a:r>
            <a:endParaRPr lang="zh-TW" altLang="en-US" sz="2000" b="1" dirty="0">
              <a:solidFill>
                <a:srgbClr val="4F81BD">
                  <a:lumMod val="50000"/>
                </a:srgbClr>
              </a:solidFill>
              <a:latin typeface="標楷體" panose="03000509000000000000" pitchFamily="65" charset="-120"/>
              <a:ea typeface="標楷體" panose="03000509000000000000" pitchFamily="65" charset="-120"/>
            </a:endParaRPr>
          </a:p>
        </p:txBody>
      </p:sp>
      <p:sp>
        <p:nvSpPr>
          <p:cNvPr id="40" name="文字方塊 39"/>
          <p:cNvSpPr txBox="1"/>
          <p:nvPr/>
        </p:nvSpPr>
        <p:spPr>
          <a:xfrm>
            <a:off x="668278" y="5373568"/>
            <a:ext cx="697627" cy="400110"/>
          </a:xfrm>
          <a:prstGeom prst="rect">
            <a:avLst/>
          </a:prstGeom>
          <a:noFill/>
        </p:spPr>
        <p:txBody>
          <a:bodyPr wrap="none" rtlCol="0">
            <a:spAutoFit/>
          </a:bodyPr>
          <a:lstStyle/>
          <a:p>
            <a:r>
              <a:rPr lang="zh-TW" altLang="en-US" sz="2000" b="1" dirty="0" smtClean="0">
                <a:solidFill>
                  <a:srgbClr val="4F81BD">
                    <a:lumMod val="50000"/>
                  </a:srgbClr>
                </a:solidFill>
                <a:latin typeface="標楷體" panose="03000509000000000000" pitchFamily="65" charset="-120"/>
                <a:ea typeface="標楷體" panose="03000509000000000000" pitchFamily="65" charset="-120"/>
              </a:rPr>
              <a:t>紡織</a:t>
            </a:r>
            <a:endParaRPr lang="zh-TW" altLang="en-US" sz="2000" b="1"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2" name="群組 1"/>
          <p:cNvGrpSpPr/>
          <p:nvPr/>
        </p:nvGrpSpPr>
        <p:grpSpPr>
          <a:xfrm>
            <a:off x="357905" y="1371377"/>
            <a:ext cx="1008000" cy="1008000"/>
            <a:chOff x="-887207" y="946902"/>
            <a:chExt cx="1008000" cy="1008000"/>
          </a:xfrm>
        </p:grpSpPr>
        <p:sp>
          <p:nvSpPr>
            <p:cNvPr id="22" name="Oval 20"/>
            <p:cNvSpPr>
              <a:spLocks noChangeArrowheads="1"/>
            </p:cNvSpPr>
            <p:nvPr/>
          </p:nvSpPr>
          <p:spPr bwMode="gray">
            <a:xfrm>
              <a:off x="-887207" y="946902"/>
              <a:ext cx="1008000" cy="1008000"/>
            </a:xfrm>
            <a:prstGeom prst="ellipse">
              <a:avLst/>
            </a:prstGeom>
            <a:gradFill rotWithShape="1">
              <a:gsLst>
                <a:gs pos="0">
                  <a:srgbClr val="EDD947">
                    <a:gamma/>
                    <a:tint val="5882"/>
                    <a:invGamma/>
                  </a:srgbClr>
                </a:gs>
                <a:gs pos="100000">
                  <a:srgbClr val="EDD947"/>
                </a:gs>
              </a:gsLst>
              <a:path path="shape">
                <a:fillToRect l="50000" t="50000" r="50000" b="50000"/>
              </a:path>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152400" dir="16200000" sy="-100000" rotWithShape="0">
                      <a:schemeClr val="bg2">
                        <a:alpha val="50000"/>
                      </a:schemeClr>
                    </a:outerShdw>
                  </a:effectLst>
                </a14:hiddenEffects>
              </a:ext>
            </a:extLst>
          </p:spPr>
          <p:txBody>
            <a:bodyPr wrap="none" anchor="ctr"/>
            <a:lstStyle/>
            <a:p>
              <a:endParaRPr lang="zh-TW" altLang="en-US">
                <a:solidFill>
                  <a:prstClr val="black"/>
                </a:solidFill>
              </a:endParaRPr>
            </a:p>
          </p:txBody>
        </p:sp>
        <p:sp>
          <p:nvSpPr>
            <p:cNvPr id="42" name="文字方塊 41"/>
            <p:cNvSpPr txBox="1"/>
            <p:nvPr/>
          </p:nvSpPr>
          <p:spPr>
            <a:xfrm>
              <a:off x="-860261" y="1250847"/>
              <a:ext cx="954108" cy="400110"/>
            </a:xfrm>
            <a:prstGeom prst="rect">
              <a:avLst/>
            </a:prstGeom>
            <a:noFill/>
          </p:spPr>
          <p:txBody>
            <a:bodyPr wrap="none" rtlCol="0">
              <a:spAutoFit/>
            </a:bodyPr>
            <a:lstStyle/>
            <a:p>
              <a:pPr algn="ctr"/>
              <a:r>
                <a:rPr lang="zh-TW" altLang="en-US" sz="2000" b="1" dirty="0" smtClean="0">
                  <a:solidFill>
                    <a:srgbClr val="4F81BD">
                      <a:lumMod val="50000"/>
                    </a:srgbClr>
                  </a:solidFill>
                  <a:latin typeface="標楷體" panose="03000509000000000000" pitchFamily="65" charset="-120"/>
                  <a:ea typeface="標楷體" panose="03000509000000000000" pitchFamily="65" charset="-120"/>
                </a:rPr>
                <a:t>半導體</a:t>
              </a:r>
              <a:endParaRPr lang="zh-TW" altLang="en-US" sz="2000" b="1"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45" name="Text Box 11"/>
          <p:cNvSpPr txBox="1">
            <a:spLocks noChangeArrowheads="1"/>
          </p:cNvSpPr>
          <p:nvPr/>
        </p:nvSpPr>
        <p:spPr bwMode="auto">
          <a:xfrm>
            <a:off x="2746978" y="2588659"/>
            <a:ext cx="6214692"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eaLnBrk="0" hangingPunct="0"/>
            <a:r>
              <a:rPr lang="zh-TW" altLang="zh-TW" dirty="0">
                <a:solidFill>
                  <a:srgbClr val="4F81BD">
                    <a:lumMod val="50000"/>
                  </a:srgbClr>
                </a:solidFill>
                <a:latin typeface="標楷體" panose="03000509000000000000" pitchFamily="65" charset="-120"/>
                <a:ea typeface="標楷體" panose="03000509000000000000" pitchFamily="65" charset="-120"/>
              </a:rPr>
              <a:t>發展物聯網應用之互動式智慧型顯示產業，建構新生態</a:t>
            </a:r>
            <a:r>
              <a:rPr lang="zh-TW" altLang="zh-TW" dirty="0" smtClean="0">
                <a:solidFill>
                  <a:srgbClr val="4F81BD">
                    <a:lumMod val="50000"/>
                  </a:srgbClr>
                </a:solidFill>
                <a:latin typeface="標楷體" panose="03000509000000000000" pitchFamily="65" charset="-120"/>
                <a:ea typeface="標楷體" panose="03000509000000000000" pitchFamily="65" charset="-120"/>
              </a:rPr>
              <a:t>體系</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p:txBody>
      </p:sp>
      <p:sp>
        <p:nvSpPr>
          <p:cNvPr id="46" name="Text Box 11"/>
          <p:cNvSpPr txBox="1">
            <a:spLocks noChangeArrowheads="1"/>
          </p:cNvSpPr>
          <p:nvPr/>
        </p:nvSpPr>
        <p:spPr bwMode="auto">
          <a:xfrm>
            <a:off x="2984635" y="3201767"/>
            <a:ext cx="5865344"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Arial" panose="020B0604020202020204" pitchFamily="34" charset="0"/>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提高汽車產業</a:t>
            </a:r>
            <a:r>
              <a:rPr lang="en-US" altLang="zh-TW" dirty="0" smtClean="0">
                <a:solidFill>
                  <a:srgbClr val="4F81BD">
                    <a:lumMod val="50000"/>
                  </a:srgbClr>
                </a:solidFill>
                <a:latin typeface="標楷體" panose="03000509000000000000" pitchFamily="65" charset="-120"/>
                <a:ea typeface="標楷體" panose="03000509000000000000" pitchFamily="65" charset="-120"/>
              </a:rPr>
              <a:t>8</a:t>
            </a:r>
            <a:r>
              <a:rPr lang="zh-TW" altLang="en-US" dirty="0" smtClean="0">
                <a:solidFill>
                  <a:srgbClr val="4F81BD">
                    <a:lumMod val="50000"/>
                  </a:srgbClr>
                </a:solidFill>
                <a:latin typeface="標楷體" panose="03000509000000000000" pitchFamily="65" charset="-120"/>
                <a:ea typeface="標楷體" panose="03000509000000000000" pitchFamily="65" charset="-120"/>
              </a:rPr>
              <a:t>大總成</a:t>
            </a:r>
            <a:r>
              <a:rPr lang="en-US" altLang="zh-TW" dirty="0" smtClean="0">
                <a:solidFill>
                  <a:srgbClr val="4F81BD">
                    <a:lumMod val="50000"/>
                  </a:srgbClr>
                </a:solidFill>
                <a:latin typeface="標楷體" panose="03000509000000000000" pitchFamily="65" charset="-120"/>
                <a:ea typeface="標楷體" panose="03000509000000000000" pitchFamily="65" charset="-120"/>
              </a:rPr>
              <a:t>(</a:t>
            </a:r>
            <a:r>
              <a:rPr lang="zh-TW" altLang="en-US" dirty="0" smtClean="0">
                <a:solidFill>
                  <a:srgbClr val="4F81BD">
                    <a:lumMod val="50000"/>
                  </a:srgbClr>
                </a:solidFill>
                <a:latin typeface="標楷體" panose="03000509000000000000" pitchFamily="65" charset="-120"/>
                <a:ea typeface="標楷體" panose="03000509000000000000" pitchFamily="65" charset="-120"/>
              </a:rPr>
              <a:t>如車身、驅動軸、動力系統等</a:t>
            </a:r>
            <a:r>
              <a:rPr lang="en-US" altLang="zh-TW" dirty="0" smtClean="0">
                <a:solidFill>
                  <a:srgbClr val="4F81BD">
                    <a:lumMod val="50000"/>
                  </a:srgbClr>
                </a:solidFill>
                <a:latin typeface="標楷體" panose="03000509000000000000" pitchFamily="65" charset="-120"/>
                <a:ea typeface="標楷體" panose="03000509000000000000" pitchFamily="65" charset="-120"/>
              </a:rPr>
              <a:t>)</a:t>
            </a:r>
            <a:r>
              <a:rPr lang="zh-TW" altLang="en-US" dirty="0" smtClean="0">
                <a:solidFill>
                  <a:srgbClr val="4F81BD">
                    <a:lumMod val="50000"/>
                  </a:srgbClr>
                </a:solidFill>
                <a:latin typeface="標楷體" panose="03000509000000000000" pitchFamily="65" charset="-120"/>
                <a:ea typeface="標楷體" panose="03000509000000000000" pitchFamily="65" charset="-120"/>
              </a:rPr>
              <a:t>國產化比率；建構電動機車及大巴之新產業鏈</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a:p>
            <a:pPr marL="285750" indent="-285750" eaLnBrk="0" hangingPunct="0">
              <a:buFont typeface="Arial" panose="020B0604020202020204" pitchFamily="34" charset="0"/>
              <a:buChar char="•"/>
            </a:pPr>
            <a:r>
              <a:rPr lang="en-US" altLang="zh-TW" dirty="0" smtClean="0">
                <a:solidFill>
                  <a:srgbClr val="4F81BD">
                    <a:lumMod val="50000"/>
                  </a:srgbClr>
                </a:solidFill>
                <a:latin typeface="標楷體" panose="03000509000000000000" pitchFamily="65" charset="-120"/>
                <a:ea typeface="標楷體" panose="03000509000000000000" pitchFamily="65" charset="-120"/>
              </a:rPr>
              <a:t>2015</a:t>
            </a:r>
            <a:r>
              <a:rPr lang="zh-TW" altLang="en-US" dirty="0" smtClean="0">
                <a:solidFill>
                  <a:srgbClr val="4F81BD">
                    <a:lumMod val="50000"/>
                  </a:srgbClr>
                </a:solidFill>
                <a:latin typeface="標楷體" panose="03000509000000000000" pitchFamily="65" charset="-120"/>
                <a:ea typeface="標楷體" panose="03000509000000000000" pitchFamily="65" charset="-120"/>
              </a:rPr>
              <a:t>下半年至</a:t>
            </a:r>
            <a:r>
              <a:rPr lang="en-US" altLang="zh-TW" dirty="0" smtClean="0">
                <a:solidFill>
                  <a:srgbClr val="4F81BD">
                    <a:lumMod val="50000"/>
                  </a:srgbClr>
                </a:solidFill>
                <a:latin typeface="標楷體" panose="03000509000000000000" pitchFamily="65" charset="-120"/>
                <a:ea typeface="標楷體" panose="03000509000000000000" pitchFamily="65" charset="-120"/>
              </a:rPr>
              <a:t>2016</a:t>
            </a:r>
            <a:r>
              <a:rPr lang="zh-TW" altLang="en-US" dirty="0" smtClean="0">
                <a:solidFill>
                  <a:srgbClr val="4F81BD">
                    <a:lumMod val="50000"/>
                  </a:srgbClr>
                </a:solidFill>
                <a:latin typeface="標楷體" panose="03000509000000000000" pitchFamily="65" charset="-120"/>
                <a:ea typeface="標楷體" panose="03000509000000000000" pitchFamily="65" charset="-120"/>
              </a:rPr>
              <a:t>上半年整車外銷預估可達</a:t>
            </a:r>
            <a:r>
              <a:rPr lang="en-US" altLang="zh-TW" dirty="0" smtClean="0">
                <a:solidFill>
                  <a:srgbClr val="4F81BD">
                    <a:lumMod val="50000"/>
                  </a:srgbClr>
                </a:solidFill>
                <a:latin typeface="標楷體" panose="03000509000000000000" pitchFamily="65" charset="-120"/>
                <a:ea typeface="標楷體" panose="03000509000000000000" pitchFamily="65" charset="-120"/>
              </a:rPr>
              <a:t>8</a:t>
            </a:r>
            <a:r>
              <a:rPr lang="zh-TW" altLang="en-US" dirty="0" smtClean="0">
                <a:solidFill>
                  <a:srgbClr val="4F81BD">
                    <a:lumMod val="50000"/>
                  </a:srgbClr>
                </a:solidFill>
                <a:latin typeface="標楷體" panose="03000509000000000000" pitchFamily="65" charset="-120"/>
                <a:ea typeface="標楷體" panose="03000509000000000000" pitchFamily="65" charset="-120"/>
              </a:rPr>
              <a:t>萬輛，零組件出口產值超過</a:t>
            </a:r>
            <a:r>
              <a:rPr lang="en-US" altLang="zh-TW" dirty="0" smtClean="0">
                <a:solidFill>
                  <a:srgbClr val="4F81BD">
                    <a:lumMod val="50000"/>
                  </a:srgbClr>
                </a:solidFill>
                <a:latin typeface="標楷體" panose="03000509000000000000" pitchFamily="65" charset="-120"/>
                <a:ea typeface="標楷體" panose="03000509000000000000" pitchFamily="65" charset="-120"/>
              </a:rPr>
              <a:t>2,100</a:t>
            </a:r>
            <a:r>
              <a:rPr lang="zh-TW" altLang="en-US" dirty="0" smtClean="0">
                <a:solidFill>
                  <a:srgbClr val="4F81BD">
                    <a:lumMod val="50000"/>
                  </a:srgbClr>
                </a:solidFill>
                <a:latin typeface="標楷體" panose="03000509000000000000" pitchFamily="65" charset="-120"/>
                <a:ea typeface="標楷體" panose="03000509000000000000" pitchFamily="65" charset="-120"/>
              </a:rPr>
              <a:t>億元</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p:txBody>
      </p:sp>
      <p:sp>
        <p:nvSpPr>
          <p:cNvPr id="47" name="Text Box 11"/>
          <p:cNvSpPr txBox="1">
            <a:spLocks noChangeArrowheads="1"/>
          </p:cNvSpPr>
          <p:nvPr/>
        </p:nvSpPr>
        <p:spPr bwMode="auto">
          <a:xfrm>
            <a:off x="1533520" y="5439605"/>
            <a:ext cx="7610479"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Arial" panose="020B0604020202020204" pitchFamily="34" charset="0"/>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強化機能性布料搭配時尚設計，建立自有品牌；與資通訊技術整合，發展運動休閒及醫療照護領域新應用商機</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a:p>
            <a:pPr marL="285750" indent="-285750" eaLnBrk="0" hangingPunct="0">
              <a:buFont typeface="Arial" panose="020B0604020202020204" pitchFamily="34" charset="0"/>
              <a:buChar char="•"/>
            </a:pPr>
            <a:r>
              <a:rPr lang="zh-TW" altLang="en-US" dirty="0" smtClean="0">
                <a:solidFill>
                  <a:srgbClr val="4F81BD">
                    <a:lumMod val="50000"/>
                  </a:srgbClr>
                </a:solidFill>
                <a:latin typeface="標楷體" panose="03000509000000000000" pitchFamily="65" charset="-120"/>
                <a:ea typeface="標楷體" panose="03000509000000000000" pitchFamily="65" charset="-120"/>
              </a:rPr>
              <a:t>預計至</a:t>
            </a:r>
            <a:r>
              <a:rPr lang="en-US" altLang="zh-TW" dirty="0" smtClean="0">
                <a:solidFill>
                  <a:srgbClr val="4F81BD">
                    <a:lumMod val="50000"/>
                  </a:srgbClr>
                </a:solidFill>
                <a:latin typeface="標楷體" panose="03000509000000000000" pitchFamily="65" charset="-120"/>
                <a:ea typeface="標楷體" panose="03000509000000000000" pitchFamily="65" charset="-120"/>
              </a:rPr>
              <a:t>104</a:t>
            </a:r>
            <a:r>
              <a:rPr lang="zh-TW" altLang="en-US" dirty="0" smtClean="0">
                <a:solidFill>
                  <a:srgbClr val="4F81BD">
                    <a:lumMod val="50000"/>
                  </a:srgbClr>
                </a:solidFill>
                <a:latin typeface="標楷體" panose="03000509000000000000" pitchFamily="65" charset="-120"/>
                <a:ea typeface="標楷體" panose="03000509000000000000" pitchFamily="65" charset="-120"/>
              </a:rPr>
              <a:t>年底輔導</a:t>
            </a:r>
            <a:r>
              <a:rPr lang="en-US" altLang="zh-TW" dirty="0" smtClean="0">
                <a:solidFill>
                  <a:srgbClr val="4F81BD">
                    <a:lumMod val="50000"/>
                  </a:srgbClr>
                </a:solidFill>
                <a:latin typeface="標楷體" panose="03000509000000000000" pitchFamily="65" charset="-120"/>
                <a:ea typeface="標楷體" panose="03000509000000000000" pitchFamily="65" charset="-120"/>
              </a:rPr>
              <a:t>75</a:t>
            </a:r>
            <a:r>
              <a:rPr lang="zh-TW" altLang="en-US" dirty="0" smtClean="0">
                <a:solidFill>
                  <a:srgbClr val="4F81BD">
                    <a:lumMod val="50000"/>
                  </a:srgbClr>
                </a:solidFill>
                <a:latin typeface="標楷體" panose="03000509000000000000" pitchFamily="65" charset="-120"/>
                <a:ea typeface="標楷體" panose="03000509000000000000" pitchFamily="65" charset="-120"/>
              </a:rPr>
              <a:t>家次廠商，增加</a:t>
            </a:r>
            <a:r>
              <a:rPr lang="en-US" altLang="zh-TW" dirty="0" smtClean="0">
                <a:solidFill>
                  <a:srgbClr val="4F81BD">
                    <a:lumMod val="50000"/>
                  </a:srgbClr>
                </a:solidFill>
                <a:latin typeface="標楷體" panose="03000509000000000000" pitchFamily="65" charset="-120"/>
                <a:ea typeface="標楷體" panose="03000509000000000000" pitchFamily="65" charset="-120"/>
              </a:rPr>
              <a:t>1.5</a:t>
            </a:r>
            <a:r>
              <a:rPr lang="zh-TW" altLang="en-US" dirty="0" smtClean="0">
                <a:solidFill>
                  <a:srgbClr val="4F81BD">
                    <a:lumMod val="50000"/>
                  </a:srgbClr>
                </a:solidFill>
                <a:latin typeface="標楷體" panose="03000509000000000000" pitchFamily="65" charset="-120"/>
                <a:ea typeface="標楷體" panose="03000509000000000000" pitchFamily="65" charset="-120"/>
              </a:rPr>
              <a:t>億元產值</a:t>
            </a:r>
            <a:endParaRPr lang="en-US" altLang="zh-TW" dirty="0">
              <a:solidFill>
                <a:srgbClr val="4F81BD">
                  <a:lumMod val="50000"/>
                </a:srgbClr>
              </a:solidFill>
              <a:latin typeface="標楷體" panose="03000509000000000000" pitchFamily="65" charset="-120"/>
              <a:ea typeface="標楷體" panose="03000509000000000000" pitchFamily="65" charset="-120"/>
            </a:endParaRPr>
          </a:p>
        </p:txBody>
      </p:sp>
      <p:sp>
        <p:nvSpPr>
          <p:cNvPr id="48" name="Text Box 11"/>
          <p:cNvSpPr txBox="1">
            <a:spLocks noChangeArrowheads="1"/>
          </p:cNvSpPr>
          <p:nvPr/>
        </p:nvSpPr>
        <p:spPr bwMode="auto">
          <a:xfrm>
            <a:off x="2665902" y="4546402"/>
            <a:ext cx="6502810"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eaLnBrk="0" hangingPunct="0"/>
            <a:r>
              <a:rPr lang="zh-TW" altLang="en-US" dirty="0" smtClean="0">
                <a:solidFill>
                  <a:srgbClr val="4F81BD">
                    <a:lumMod val="50000"/>
                  </a:srgbClr>
                </a:solidFill>
                <a:latin typeface="標楷體" panose="03000509000000000000" pitchFamily="65" charset="-120"/>
                <a:ea typeface="標楷體" panose="03000509000000000000" pitchFamily="65" charset="-120"/>
              </a:rPr>
              <a:t>開發國產控制器加值應用平台，促成產學研各界進行智能化加值軟體開發</a:t>
            </a:r>
            <a:endParaRPr lang="en-US" altLang="zh-TW" dirty="0" smtClean="0">
              <a:solidFill>
                <a:srgbClr val="4F81BD">
                  <a:lumMod val="50000"/>
                </a:srgbClr>
              </a:solidFill>
              <a:latin typeface="標楷體" panose="03000509000000000000" pitchFamily="65" charset="-120"/>
              <a:ea typeface="標楷體" panose="03000509000000000000" pitchFamily="65" charset="-120"/>
            </a:endParaRPr>
          </a:p>
        </p:txBody>
      </p:sp>
      <p:sp>
        <p:nvSpPr>
          <p:cNvPr id="53" name="標題 1"/>
          <p:cNvSpPr txBox="1">
            <a:spLocks/>
          </p:cNvSpPr>
          <p:nvPr/>
        </p:nvSpPr>
        <p:spPr>
          <a:xfrm>
            <a:off x="0" y="116632"/>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未來一年重點措施：產業升級</a:t>
            </a:r>
            <a:r>
              <a:rPr kumimoji="1" lang="en-US" altLang="zh-TW"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(3/3</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endPar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54" name="矩形 53"/>
          <p:cNvSpPr/>
          <p:nvPr/>
        </p:nvSpPr>
        <p:spPr>
          <a:xfrm>
            <a:off x="239523" y="758616"/>
            <a:ext cx="4580100" cy="523220"/>
          </a:xfrm>
          <a:prstGeom prst="rect">
            <a:avLst/>
          </a:prstGeom>
        </p:spPr>
        <p:txBody>
          <a:bodyPr wrap="none">
            <a:spAutoFit/>
          </a:bodyPr>
          <a:lstStyle/>
          <a:p>
            <a:pPr marL="85725" lvl="2">
              <a:defRPr/>
            </a:pPr>
            <a:r>
              <a:rPr lang="zh-TW" altLang="en-US" sz="2800" b="1" dirty="0">
                <a:solidFill>
                  <a:srgbClr val="4F81BD">
                    <a:lumMod val="50000"/>
                  </a:srgbClr>
                </a:solidFill>
                <a:latin typeface="標楷體" panose="03000509000000000000" pitchFamily="65" charset="-120"/>
                <a:ea typeface="標楷體" panose="03000509000000000000" pitchFamily="65" charset="-120"/>
              </a:rPr>
              <a:t>鞏固五大主力產業競爭優勢</a:t>
            </a:r>
          </a:p>
        </p:txBody>
      </p:sp>
      <p:grpSp>
        <p:nvGrpSpPr>
          <p:cNvPr id="3" name="群組 2"/>
          <p:cNvGrpSpPr/>
          <p:nvPr/>
        </p:nvGrpSpPr>
        <p:grpSpPr>
          <a:xfrm>
            <a:off x="1979712" y="3356992"/>
            <a:ext cx="1008000" cy="1008000"/>
            <a:chOff x="436064" y="1361606"/>
            <a:chExt cx="1008000" cy="1008000"/>
          </a:xfrm>
        </p:grpSpPr>
        <p:sp>
          <p:nvSpPr>
            <p:cNvPr id="21" name="Oval 19"/>
            <p:cNvSpPr>
              <a:spLocks noChangeArrowheads="1"/>
            </p:cNvSpPr>
            <p:nvPr/>
          </p:nvSpPr>
          <p:spPr bwMode="gray">
            <a:xfrm flipV="1">
              <a:off x="436064" y="1361606"/>
              <a:ext cx="1008000" cy="1008000"/>
            </a:xfrm>
            <a:prstGeom prst="ellipse">
              <a:avLst/>
            </a:prstGeom>
            <a:gradFill rotWithShape="1">
              <a:gsLst>
                <a:gs pos="0">
                  <a:srgbClr val="FF9900">
                    <a:gamma/>
                    <a:tint val="9020"/>
                    <a:invGamma/>
                  </a:srgbClr>
                </a:gs>
                <a:gs pos="100000">
                  <a:srgbClr val="FF9900"/>
                </a:gs>
              </a:gsLst>
              <a:path path="shape">
                <a:fillToRect l="50000" t="50000" r="50000" b="50000"/>
              </a:path>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152400" dir="16200000" sy="-100000" rotWithShape="0">
                      <a:schemeClr val="bg2">
                        <a:alpha val="50000"/>
                      </a:schemeClr>
                    </a:outerShdw>
                  </a:effectLst>
                </a14:hiddenEffects>
              </a:ext>
            </a:extLst>
          </p:spPr>
          <p:txBody>
            <a:bodyPr wrap="none" anchor="ctr"/>
            <a:lstStyle/>
            <a:p>
              <a:endParaRPr lang="zh-TW" altLang="en-US" dirty="0">
                <a:solidFill>
                  <a:srgbClr val="4F81BD">
                    <a:lumMod val="50000"/>
                  </a:srgbClr>
                </a:solidFill>
                <a:latin typeface="標楷體" panose="03000509000000000000" pitchFamily="65" charset="-120"/>
                <a:ea typeface="標楷體" panose="03000509000000000000" pitchFamily="65" charset="-120"/>
              </a:endParaRPr>
            </a:p>
          </p:txBody>
        </p:sp>
        <p:sp>
          <p:nvSpPr>
            <p:cNvPr id="35" name="文字方塊 34"/>
            <p:cNvSpPr txBox="1"/>
            <p:nvPr/>
          </p:nvSpPr>
          <p:spPr>
            <a:xfrm>
              <a:off x="591250" y="1665551"/>
              <a:ext cx="697628" cy="400110"/>
            </a:xfrm>
            <a:prstGeom prst="rect">
              <a:avLst/>
            </a:prstGeom>
            <a:noFill/>
          </p:spPr>
          <p:txBody>
            <a:bodyPr wrap="none" rtlCol="0">
              <a:spAutoFit/>
            </a:bodyPr>
            <a:lstStyle/>
            <a:p>
              <a:pPr algn="ctr"/>
              <a:r>
                <a:rPr lang="zh-TW" altLang="en-US" sz="2000" b="1" dirty="0">
                  <a:solidFill>
                    <a:srgbClr val="4F81BD">
                      <a:lumMod val="50000"/>
                    </a:srgbClr>
                  </a:solidFill>
                  <a:latin typeface="標楷體" panose="03000509000000000000" pitchFamily="65" charset="-120"/>
                  <a:ea typeface="標楷體" panose="03000509000000000000" pitchFamily="65" charset="-120"/>
                </a:rPr>
                <a:t>車輛</a:t>
              </a:r>
            </a:p>
          </p:txBody>
        </p:sp>
      </p:grpSp>
    </p:spTree>
    <p:extLst>
      <p:ext uri="{BB962C8B-B14F-4D97-AF65-F5344CB8AC3E}">
        <p14:creationId xmlns:p14="http://schemas.microsoft.com/office/powerpoint/2010/main" xmlns="" val="21827360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6"/>
          <p:cNvSpPr>
            <a:spLocks noChangeArrowheads="1"/>
          </p:cNvSpPr>
          <p:nvPr/>
        </p:nvSpPr>
        <p:spPr bwMode="auto">
          <a:xfrm>
            <a:off x="2555193" y="2216298"/>
            <a:ext cx="278190" cy="2823740"/>
          </a:xfrm>
          <a:prstGeom prst="homePlate">
            <a:avLst>
              <a:gd name="adj" fmla="val 76861"/>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headEnd/>
            <a:tailEnd/>
          </a:ln>
          <a:effectLst/>
          <a:extLst/>
        </p:spPr>
        <p:txBody>
          <a:bodyPr wrap="none" anchor="ctr"/>
          <a:lstStyle/>
          <a:p>
            <a:pPr>
              <a:defRPr/>
            </a:pPr>
            <a:endParaRPr lang="zh-TW" altLang="en-US" b="1" kern="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7" name="圓角矩形 26"/>
          <p:cNvSpPr/>
          <p:nvPr/>
        </p:nvSpPr>
        <p:spPr bwMode="auto">
          <a:xfrm>
            <a:off x="2984740" y="4079869"/>
            <a:ext cx="5848708" cy="1077932"/>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掌握全球市場新興商機</a:t>
            </a: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拓展新興市場內需商</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機</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重新布局歐美市場</a:t>
            </a:r>
          </a:p>
        </p:txBody>
      </p:sp>
      <p:sp>
        <p:nvSpPr>
          <p:cNvPr id="28" name="圓角矩形 27"/>
          <p:cNvSpPr/>
          <p:nvPr/>
        </p:nvSpPr>
        <p:spPr bwMode="auto">
          <a:xfrm>
            <a:off x="2958861" y="2894154"/>
            <a:ext cx="5848707" cy="1086805"/>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gn="just">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服務業引進</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來</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擴大</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產業</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規模</a:t>
            </a:r>
            <a:endParaRPr lang="en-US" altLang="zh-TW"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擴大</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觀光服務輸出</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發展</a:t>
            </a:r>
            <a:r>
              <a:rPr lang="zh-TW" altLang="en-US" sz="1600" b="1" dirty="0">
                <a:solidFill>
                  <a:srgbClr val="D6ECFF">
                    <a:lumMod val="25000"/>
                  </a:srgbClr>
                </a:solidFill>
                <a:latin typeface="標楷體" panose="03000509000000000000" pitchFamily="65" charset="-120"/>
                <a:ea typeface="標楷體" panose="03000509000000000000" pitchFamily="65" charset="-120"/>
              </a:rPr>
              <a:t>銀髮養生</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產業</a:t>
            </a:r>
            <a:endParaRPr lang="en-US" altLang="zh-TW" sz="1600" b="1" dirty="0">
              <a:solidFill>
                <a:srgbClr val="D6ECFF">
                  <a:lumMod val="25000"/>
                </a:srgbClr>
              </a:solidFill>
              <a:latin typeface="標楷體" panose="03000509000000000000" pitchFamily="65" charset="-120"/>
              <a:ea typeface="標楷體" panose="03000509000000000000" pitchFamily="65" charset="-120"/>
            </a:endParaRPr>
          </a:p>
        </p:txBody>
      </p:sp>
      <p:sp>
        <p:nvSpPr>
          <p:cNvPr id="29" name="圓角矩形 28"/>
          <p:cNvSpPr/>
          <p:nvPr/>
        </p:nvSpPr>
        <p:spPr bwMode="auto">
          <a:xfrm>
            <a:off x="2976113" y="1721362"/>
            <a:ext cx="5831455" cy="1095555"/>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lIns="0" rIns="0" anchor="ctr"/>
          <a:lstStyle/>
          <a:p>
            <a:pPr marL="85725" algn="just">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服務業走出</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去</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拓展</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全球市場</a:t>
            </a:r>
          </a:p>
          <a:p>
            <a:pPr marL="536575"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打造整廠</a:t>
            </a:r>
            <a:r>
              <a:rPr lang="en-US" altLang="zh-TW" sz="1600" b="1" dirty="0">
                <a:solidFill>
                  <a:srgbClr val="D6ECFF">
                    <a:lumMod val="25000"/>
                  </a:srgbClr>
                </a:solidFill>
                <a:latin typeface="標楷體" panose="03000509000000000000" pitchFamily="65" charset="-120"/>
                <a:ea typeface="標楷體" panose="03000509000000000000" pitchFamily="65" charset="-120"/>
              </a:rPr>
              <a:t>/</a:t>
            </a:r>
            <a:r>
              <a:rPr lang="zh-TW" altLang="en-US" sz="1600" b="1" dirty="0">
                <a:solidFill>
                  <a:srgbClr val="D6ECFF">
                    <a:lumMod val="25000"/>
                  </a:srgbClr>
                </a:solidFill>
                <a:latin typeface="標楷體" panose="03000509000000000000" pitchFamily="65" charset="-120"/>
                <a:ea typeface="標楷體" panose="03000509000000000000" pitchFamily="65" charset="-120"/>
              </a:rPr>
              <a:t>系統整合出口旗艦</a:t>
            </a:r>
          </a:p>
          <a:p>
            <a:pPr marL="536575"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推動文</a:t>
            </a:r>
            <a:r>
              <a:rPr lang="zh-TW" altLang="en-US" sz="1600" b="1" dirty="0">
                <a:solidFill>
                  <a:srgbClr val="D6ECFF">
                    <a:lumMod val="25000"/>
                  </a:srgbClr>
                </a:solidFill>
                <a:latin typeface="標楷體" panose="03000509000000000000" pitchFamily="65" charset="-120"/>
                <a:ea typeface="標楷體" panose="03000509000000000000" pitchFamily="65" charset="-120"/>
              </a:rPr>
              <a:t>創國家</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總動員</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p:txBody>
      </p:sp>
      <p:sp>
        <p:nvSpPr>
          <p:cNvPr id="34" name="圓角矩形 33"/>
          <p:cNvSpPr/>
          <p:nvPr/>
        </p:nvSpPr>
        <p:spPr bwMode="auto">
          <a:xfrm>
            <a:off x="2984740" y="5253487"/>
            <a:ext cx="5865958" cy="1051166"/>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虛實併</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進、金融</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支援</a:t>
            </a: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促進電商平台全球化</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擴大</a:t>
            </a:r>
            <a:r>
              <a:rPr lang="zh-TW" altLang="en-US" sz="1600" b="1" dirty="0">
                <a:solidFill>
                  <a:srgbClr val="D6ECFF">
                    <a:lumMod val="25000"/>
                  </a:srgbClr>
                </a:solidFill>
                <a:latin typeface="標楷體" panose="03000509000000000000" pitchFamily="65" charset="-120"/>
                <a:ea typeface="標楷體" panose="03000509000000000000" pitchFamily="65" charset="-120"/>
              </a:rPr>
              <a:t>出口融資及保證</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能量</a:t>
            </a:r>
            <a:endParaRPr lang="zh-TW" altLang="en-US" sz="1600" b="1" dirty="0">
              <a:solidFill>
                <a:srgbClr val="D6ECFF">
                  <a:lumMod val="25000"/>
                </a:srgbClr>
              </a:solidFill>
              <a:latin typeface="標楷體" panose="03000509000000000000" pitchFamily="65" charset="-120"/>
              <a:ea typeface="標楷體" panose="03000509000000000000" pitchFamily="65" charset="-120"/>
            </a:endParaRPr>
          </a:p>
        </p:txBody>
      </p:sp>
      <p:sp>
        <p:nvSpPr>
          <p:cNvPr id="11" name="標題 1"/>
          <p:cNvSpPr txBox="1">
            <a:spLocks/>
          </p:cNvSpPr>
          <p:nvPr/>
        </p:nvSpPr>
        <p:spPr>
          <a:xfrm>
            <a:off x="-64652" y="-184727"/>
            <a:ext cx="9291782" cy="1330036"/>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二、出口模式：由</a:t>
            </a:r>
            <a:r>
              <a:rPr lang="zh-TW" altLang="en-US" sz="3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「中間財商品</a:t>
            </a:r>
            <a:r>
              <a:rPr lang="zh-TW" alt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出口」轉為</a:t>
            </a:r>
            <a:r>
              <a:rPr lang="zh-TW" altLang="en-US" sz="3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「系統化商品</a:t>
            </a:r>
            <a:r>
              <a:rPr lang="zh-TW" alt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與服務」雙</a:t>
            </a:r>
            <a:r>
              <a:rPr lang="zh-TW" altLang="en-US" sz="3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驅動</a:t>
            </a:r>
            <a:endParaRPr lang="zh-TW" alt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9" name="AutoShape 11"/>
          <p:cNvSpPr>
            <a:spLocks noChangeArrowheads="1"/>
          </p:cNvSpPr>
          <p:nvPr/>
        </p:nvSpPr>
        <p:spPr bwMode="gray">
          <a:xfrm>
            <a:off x="367468" y="2580829"/>
            <a:ext cx="2025353" cy="1920243"/>
          </a:xfrm>
          <a:prstGeom prst="roundRect">
            <a:avLst>
              <a:gd name="adj" fmla="val 9991"/>
            </a:avLst>
          </a:prstGeom>
          <a:solidFill>
            <a:srgbClr val="33CCCC">
              <a:alpha val="50000"/>
            </a:srgbClr>
          </a:soli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lnSpc>
                <a:spcPts val="2200"/>
              </a:lnSpc>
              <a:spcBef>
                <a:spcPct val="0"/>
              </a:spcBef>
              <a:spcAft>
                <a:spcPct val="0"/>
              </a:spcAft>
              <a:defRPr/>
            </a:pPr>
            <a:r>
              <a:rPr lang="zh-TW" altLang="en-US"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出口多元高</a:t>
            </a: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值</a:t>
            </a: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endParaRPr lang="zh-TW" altLang="en-US"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拓展藍海商機</a:t>
            </a: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圓角矩形 12"/>
          <p:cNvSpPr/>
          <p:nvPr/>
        </p:nvSpPr>
        <p:spPr>
          <a:xfrm>
            <a:off x="750144" y="1181174"/>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核心</a:t>
            </a:r>
            <a:r>
              <a:rPr lang="zh-TW" altLang="en-US" dirty="0" smtClean="0">
                <a:solidFill>
                  <a:srgbClr val="1F497D">
                    <a:lumMod val="50000"/>
                  </a:srgbClr>
                </a:solidFill>
                <a:latin typeface="標楷體" panose="03000509000000000000" pitchFamily="65" charset="-120"/>
                <a:ea typeface="標楷體" panose="03000509000000000000" pitchFamily="65" charset="-120"/>
              </a:rPr>
              <a:t>理念</a:t>
            </a:r>
            <a:endParaRPr lang="zh-TW" altLang="en-US" dirty="0">
              <a:solidFill>
                <a:srgbClr val="1F497D">
                  <a:lumMod val="50000"/>
                </a:srgbClr>
              </a:solidFill>
              <a:latin typeface="標楷體" panose="03000509000000000000" pitchFamily="65" charset="-120"/>
              <a:ea typeface="標楷體" panose="03000509000000000000" pitchFamily="65" charset="-120"/>
            </a:endParaRPr>
          </a:p>
        </p:txBody>
      </p:sp>
      <p:sp>
        <p:nvSpPr>
          <p:cNvPr id="14" name="圓角矩形 13"/>
          <p:cNvSpPr/>
          <p:nvPr/>
        </p:nvSpPr>
        <p:spPr>
          <a:xfrm>
            <a:off x="5201192" y="1149665"/>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策略主軸</a:t>
            </a:r>
          </a:p>
        </p:txBody>
      </p:sp>
    </p:spTree>
    <p:extLst>
      <p:ext uri="{BB962C8B-B14F-4D97-AF65-F5344CB8AC3E}">
        <p14:creationId xmlns:p14="http://schemas.microsoft.com/office/powerpoint/2010/main" xmlns="" val="3723111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descr="circuler_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39572" y="1985523"/>
            <a:ext cx="2747956" cy="2082074"/>
          </a:xfrm>
          <a:prstGeom prst="rect">
            <a:avLst/>
          </a:prstGeom>
          <a:noFill/>
          <a:extLst>
            <a:ext uri="{909E8E84-426E-40DD-AFC4-6F175D3DCCD1}">
              <a14:hiddenFill xmlns:a14="http://schemas.microsoft.com/office/drawing/2010/main" xmlns="">
                <a:solidFill>
                  <a:srgbClr val="FFFFFF"/>
                </a:solidFill>
              </a14:hiddenFill>
            </a:ext>
          </a:extLst>
        </p:spPr>
      </p:pic>
      <p:sp>
        <p:nvSpPr>
          <p:cNvPr id="28689" name="Text Box 17"/>
          <p:cNvSpPr txBox="1">
            <a:spLocks noChangeArrowheads="1"/>
          </p:cNvSpPr>
          <p:nvPr/>
        </p:nvSpPr>
        <p:spPr bwMode="auto">
          <a:xfrm>
            <a:off x="2770976" y="2255679"/>
            <a:ext cx="2008262"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spcBef>
                <a:spcPts val="600"/>
              </a:spcBef>
              <a:spcAft>
                <a:spcPts val="600"/>
              </a:spcAft>
              <a:buSzPts val="1200"/>
              <a:defRPr/>
            </a:pP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成立系統整合平台</a:t>
            </a:r>
            <a:r>
              <a:rPr lang="en-US" altLang="zh-TW" sz="1600" kern="0" spc="-70" dirty="0">
                <a:solidFill>
                  <a:srgbClr val="4F81BD">
                    <a:lumMod val="50000"/>
                  </a:srgbClr>
                </a:solidFill>
                <a:latin typeface="標楷體" panose="03000509000000000000" pitchFamily="65" charset="-120"/>
                <a:ea typeface="標楷體" panose="03000509000000000000" pitchFamily="65" charset="-120"/>
              </a:rPr>
              <a:t>:</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 優質案例蒐集及推廣，並設立專案辦公室進行資源整合；建立個案融資協調機制，協助業者取得配套資金</a:t>
            </a:r>
            <a:endParaRPr lang="en-US" altLang="zh-TW" sz="1600" kern="0" spc="-70" dirty="0">
              <a:solidFill>
                <a:srgbClr val="4F81BD">
                  <a:lumMod val="50000"/>
                </a:srgbClr>
              </a:solidFill>
              <a:latin typeface="標楷體" panose="03000509000000000000" pitchFamily="65" charset="-120"/>
              <a:ea typeface="標楷體" panose="03000509000000000000" pitchFamily="65" charset="-120"/>
            </a:endParaRPr>
          </a:p>
        </p:txBody>
      </p:sp>
      <p:sp>
        <p:nvSpPr>
          <p:cNvPr id="28698" name="AutoShape 26"/>
          <p:cNvSpPr>
            <a:spLocks noChangeArrowheads="1"/>
          </p:cNvSpPr>
          <p:nvPr/>
        </p:nvSpPr>
        <p:spPr bwMode="gray">
          <a:xfrm>
            <a:off x="849519" y="2463112"/>
            <a:ext cx="1260000" cy="720000"/>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699" name="AutoShape 27"/>
          <p:cNvSpPr>
            <a:spLocks noChangeArrowheads="1"/>
          </p:cNvSpPr>
          <p:nvPr/>
        </p:nvSpPr>
        <p:spPr bwMode="gray">
          <a:xfrm>
            <a:off x="948873" y="2553112"/>
            <a:ext cx="1080000" cy="540000"/>
          </a:xfrm>
          <a:prstGeom prst="roundRect">
            <a:avLst>
              <a:gd name="adj" fmla="val 50000"/>
            </a:avLst>
          </a:prstGeom>
          <a:gradFill rotWithShape="1">
            <a:gsLst>
              <a:gs pos="0">
                <a:schemeClr val="accent1">
                  <a:lumMod val="40000"/>
                  <a:lumOff val="60000"/>
                </a:schemeClr>
              </a:gs>
              <a:gs pos="100000">
                <a:schemeClr val="accent1">
                  <a:gamma/>
                  <a:tint val="43922"/>
                  <a:invGamma/>
                  <a:alpha val="70000"/>
                </a:schemeClr>
              </a:gs>
            </a:gsLst>
            <a:lin ang="5400000" scaled="1"/>
          </a:gra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0" name="AutoShape 28"/>
          <p:cNvSpPr>
            <a:spLocks noChangeArrowheads="1"/>
          </p:cNvSpPr>
          <p:nvPr/>
        </p:nvSpPr>
        <p:spPr bwMode="gray">
          <a:xfrm flipH="1">
            <a:off x="6298824" y="1486774"/>
            <a:ext cx="1440000" cy="720000"/>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1" name="AutoShape 29"/>
          <p:cNvSpPr>
            <a:spLocks noChangeArrowheads="1"/>
          </p:cNvSpPr>
          <p:nvPr/>
        </p:nvSpPr>
        <p:spPr bwMode="gray">
          <a:xfrm flipH="1">
            <a:off x="6388824" y="1576774"/>
            <a:ext cx="1260000" cy="540000"/>
          </a:xfrm>
          <a:prstGeom prst="roundRect">
            <a:avLst>
              <a:gd name="adj" fmla="val 50000"/>
            </a:avLst>
          </a:prstGeom>
          <a:solidFill>
            <a:srgbClr val="FFFF99"/>
          </a:soli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3" name="Rectangle 31"/>
          <p:cNvSpPr>
            <a:spLocks noChangeArrowheads="1"/>
          </p:cNvSpPr>
          <p:nvPr/>
        </p:nvSpPr>
        <p:spPr bwMode="auto">
          <a:xfrm>
            <a:off x="6462397" y="1716968"/>
            <a:ext cx="1165704"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電子化政府</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8704" name="AutoShape 32"/>
          <p:cNvSpPr>
            <a:spLocks noChangeArrowheads="1"/>
          </p:cNvSpPr>
          <p:nvPr/>
        </p:nvSpPr>
        <p:spPr bwMode="gray">
          <a:xfrm>
            <a:off x="604526" y="3366175"/>
            <a:ext cx="1260000" cy="720000"/>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5" name="AutoShape 33"/>
          <p:cNvSpPr>
            <a:spLocks noChangeArrowheads="1"/>
          </p:cNvSpPr>
          <p:nvPr/>
        </p:nvSpPr>
        <p:spPr bwMode="gray">
          <a:xfrm>
            <a:off x="694526" y="3448690"/>
            <a:ext cx="1080000" cy="540000"/>
          </a:xfrm>
          <a:prstGeom prst="roundRect">
            <a:avLst>
              <a:gd name="adj" fmla="val 50000"/>
            </a:avLst>
          </a:prstGeom>
          <a:gradFill rotWithShape="1">
            <a:gsLst>
              <a:gs pos="0">
                <a:schemeClr val="accent1">
                  <a:lumMod val="40000"/>
                  <a:lumOff val="60000"/>
                </a:schemeClr>
              </a:gs>
              <a:gs pos="100000">
                <a:schemeClr val="accent1">
                  <a:gamma/>
                  <a:tint val="43922"/>
                  <a:invGamma/>
                  <a:alpha val="70000"/>
                </a:schemeClr>
              </a:gs>
            </a:gsLst>
            <a:lin ang="5400000" scaled="1"/>
          </a:gra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6" name="Rectangle 34"/>
          <p:cNvSpPr>
            <a:spLocks noChangeArrowheads="1"/>
          </p:cNvSpPr>
          <p:nvPr/>
        </p:nvSpPr>
        <p:spPr bwMode="auto">
          <a:xfrm>
            <a:off x="804533" y="3525823"/>
            <a:ext cx="1005403"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1600" dirty="0" smtClean="0">
                <a:solidFill>
                  <a:srgbClr val="4F81BD">
                    <a:lumMod val="50000"/>
                  </a:srgbClr>
                </a:solidFill>
                <a:latin typeface="標楷體" panose="03000509000000000000" pitchFamily="65" charset="-120"/>
                <a:ea typeface="標楷體" panose="03000509000000000000" pitchFamily="65" charset="-120"/>
              </a:rPr>
              <a:t>綠色運輸</a:t>
            </a:r>
            <a:endParaRPr lang="en-US" altLang="zh-TW" sz="1600" dirty="0">
              <a:solidFill>
                <a:srgbClr val="4F81BD">
                  <a:lumMod val="50000"/>
                </a:srgbClr>
              </a:solidFill>
              <a:latin typeface="標楷體" panose="03000509000000000000" pitchFamily="65" charset="-120"/>
              <a:ea typeface="標楷體" panose="03000509000000000000" pitchFamily="65" charset="-120"/>
            </a:endParaRPr>
          </a:p>
        </p:txBody>
      </p:sp>
      <p:sp>
        <p:nvSpPr>
          <p:cNvPr id="28707" name="AutoShape 35"/>
          <p:cNvSpPr>
            <a:spLocks noChangeArrowheads="1"/>
          </p:cNvSpPr>
          <p:nvPr/>
        </p:nvSpPr>
        <p:spPr bwMode="gray">
          <a:xfrm>
            <a:off x="783658" y="4194949"/>
            <a:ext cx="1260000" cy="720000"/>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8" name="AutoShape 36"/>
          <p:cNvSpPr>
            <a:spLocks noChangeArrowheads="1"/>
          </p:cNvSpPr>
          <p:nvPr/>
        </p:nvSpPr>
        <p:spPr bwMode="gray">
          <a:xfrm>
            <a:off x="887934" y="4272770"/>
            <a:ext cx="1080000" cy="540000"/>
          </a:xfrm>
          <a:prstGeom prst="roundRect">
            <a:avLst>
              <a:gd name="adj" fmla="val 50000"/>
            </a:avLst>
          </a:prstGeom>
          <a:gradFill rotWithShape="1">
            <a:gsLst>
              <a:gs pos="0">
                <a:schemeClr val="accent1">
                  <a:lumMod val="40000"/>
                  <a:lumOff val="60000"/>
                </a:schemeClr>
              </a:gs>
              <a:gs pos="100000">
                <a:schemeClr val="accent1">
                  <a:gamma/>
                  <a:tint val="43922"/>
                  <a:invGamma/>
                  <a:alpha val="70000"/>
                </a:schemeClr>
              </a:gs>
            </a:gsLst>
            <a:lin ang="5400000" scaled="1"/>
          </a:gra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09" name="Rectangle 37"/>
          <p:cNvSpPr>
            <a:spLocks noChangeArrowheads="1"/>
          </p:cNvSpPr>
          <p:nvPr/>
        </p:nvSpPr>
        <p:spPr bwMode="auto">
          <a:xfrm>
            <a:off x="998438" y="4373493"/>
            <a:ext cx="96949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智慧物流</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8710" name="AutoShape 38"/>
          <p:cNvSpPr>
            <a:spLocks noChangeArrowheads="1"/>
          </p:cNvSpPr>
          <p:nvPr/>
        </p:nvSpPr>
        <p:spPr bwMode="gray">
          <a:xfrm>
            <a:off x="1168279" y="5071086"/>
            <a:ext cx="1260000" cy="720000"/>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11" name="AutoShape 39"/>
          <p:cNvSpPr>
            <a:spLocks noChangeArrowheads="1"/>
          </p:cNvSpPr>
          <p:nvPr/>
        </p:nvSpPr>
        <p:spPr bwMode="gray">
          <a:xfrm>
            <a:off x="1258279" y="5163963"/>
            <a:ext cx="1080000" cy="540000"/>
          </a:xfrm>
          <a:prstGeom prst="roundRect">
            <a:avLst>
              <a:gd name="adj" fmla="val 50000"/>
            </a:avLst>
          </a:prstGeom>
          <a:gradFill rotWithShape="1">
            <a:gsLst>
              <a:gs pos="0">
                <a:schemeClr val="accent1">
                  <a:lumMod val="40000"/>
                  <a:lumOff val="60000"/>
                </a:schemeClr>
              </a:gs>
              <a:gs pos="100000">
                <a:schemeClr val="accent1">
                  <a:gamma/>
                  <a:tint val="43922"/>
                  <a:invGamma/>
                  <a:alpha val="70000"/>
                </a:schemeClr>
              </a:gs>
            </a:gsLst>
            <a:lin ang="5400000" scaled="1"/>
          </a:gra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12" name="Rectangle 40"/>
          <p:cNvSpPr>
            <a:spLocks noChangeArrowheads="1"/>
          </p:cNvSpPr>
          <p:nvPr/>
        </p:nvSpPr>
        <p:spPr bwMode="auto">
          <a:xfrm>
            <a:off x="1307235" y="5272845"/>
            <a:ext cx="96949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智慧健康</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8713" name="AutoShape 41"/>
          <p:cNvSpPr>
            <a:spLocks noChangeArrowheads="1"/>
          </p:cNvSpPr>
          <p:nvPr/>
        </p:nvSpPr>
        <p:spPr bwMode="gray">
          <a:xfrm flipH="1">
            <a:off x="6820342" y="2362647"/>
            <a:ext cx="1382713" cy="677862"/>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14" name="AutoShape 42"/>
          <p:cNvSpPr>
            <a:spLocks noChangeArrowheads="1"/>
          </p:cNvSpPr>
          <p:nvPr/>
        </p:nvSpPr>
        <p:spPr bwMode="gray">
          <a:xfrm flipH="1">
            <a:off x="6876688" y="2431578"/>
            <a:ext cx="1260000" cy="540000"/>
          </a:xfrm>
          <a:prstGeom prst="roundRect">
            <a:avLst>
              <a:gd name="adj" fmla="val 50000"/>
            </a:avLst>
          </a:prstGeom>
          <a:solidFill>
            <a:srgbClr val="FFFF99"/>
          </a:soli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15" name="Rectangle 43"/>
          <p:cNvSpPr>
            <a:spLocks noChangeArrowheads="1"/>
          </p:cNvSpPr>
          <p:nvPr/>
        </p:nvSpPr>
        <p:spPr bwMode="auto">
          <a:xfrm>
            <a:off x="7114998" y="2506046"/>
            <a:ext cx="857927"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en-US" altLang="zh-TW" sz="1600" kern="0" spc="-70" dirty="0">
                <a:solidFill>
                  <a:srgbClr val="4F81BD">
                    <a:lumMod val="50000"/>
                  </a:srgbClr>
                </a:solidFill>
                <a:latin typeface="標楷體" panose="03000509000000000000" pitchFamily="65" charset="-120"/>
                <a:ea typeface="標楷體" panose="03000509000000000000" pitchFamily="65" charset="-120"/>
              </a:rPr>
              <a:t>LED</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照明</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8716" name="AutoShape 44"/>
          <p:cNvSpPr>
            <a:spLocks noChangeArrowheads="1"/>
          </p:cNvSpPr>
          <p:nvPr/>
        </p:nvSpPr>
        <p:spPr bwMode="gray">
          <a:xfrm flipH="1">
            <a:off x="7032066" y="3183112"/>
            <a:ext cx="1440000" cy="720000"/>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17" name="AutoShape 45"/>
          <p:cNvSpPr>
            <a:spLocks noChangeArrowheads="1"/>
          </p:cNvSpPr>
          <p:nvPr/>
        </p:nvSpPr>
        <p:spPr bwMode="gray">
          <a:xfrm flipH="1">
            <a:off x="7141755" y="3284354"/>
            <a:ext cx="1260000" cy="540000"/>
          </a:xfrm>
          <a:prstGeom prst="roundRect">
            <a:avLst>
              <a:gd name="adj" fmla="val 50000"/>
            </a:avLst>
          </a:prstGeom>
          <a:solidFill>
            <a:srgbClr val="FFFF99"/>
          </a:solidFill>
          <a:ln w="19050" algn="ctr">
            <a:solidFill>
              <a:srgbClr val="F8F8F8"/>
            </a:solidFill>
            <a:round/>
            <a:headEnd/>
            <a:tailEnd/>
          </a:ln>
          <a:effectLst/>
          <a:extLst/>
        </p:spPr>
        <p:txBody>
          <a:bodyPr wrap="none" anchor="ctr"/>
          <a:lstStyle/>
          <a:p>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電子</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收費</a:t>
            </a:r>
          </a:p>
        </p:txBody>
      </p:sp>
      <p:sp>
        <p:nvSpPr>
          <p:cNvPr id="28718" name="Rectangle 46"/>
          <p:cNvSpPr>
            <a:spLocks noChangeArrowheads="1"/>
          </p:cNvSpPr>
          <p:nvPr/>
        </p:nvSpPr>
        <p:spPr bwMode="auto">
          <a:xfrm>
            <a:off x="1018806" y="2648343"/>
            <a:ext cx="104572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eaLnBrk="0" hangingPunct="0"/>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雲端系統</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8719" name="AutoShape 47"/>
          <p:cNvSpPr>
            <a:spLocks noChangeArrowheads="1"/>
          </p:cNvSpPr>
          <p:nvPr/>
        </p:nvSpPr>
        <p:spPr bwMode="gray">
          <a:xfrm flipH="1">
            <a:off x="7141754" y="4121427"/>
            <a:ext cx="1440000" cy="720000"/>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20" name="AutoShape 48"/>
          <p:cNvSpPr>
            <a:spLocks noChangeArrowheads="1"/>
          </p:cNvSpPr>
          <p:nvPr/>
        </p:nvSpPr>
        <p:spPr bwMode="gray">
          <a:xfrm flipH="1">
            <a:off x="7232807" y="4218637"/>
            <a:ext cx="1260000" cy="540000"/>
          </a:xfrm>
          <a:prstGeom prst="roundRect">
            <a:avLst>
              <a:gd name="adj" fmla="val 50000"/>
            </a:avLst>
          </a:prstGeom>
          <a:solidFill>
            <a:srgbClr val="FFFF99"/>
          </a:solidFill>
          <a:ln w="19050" algn="ctr">
            <a:solidFill>
              <a:srgbClr val="F8F8F8"/>
            </a:solidFill>
            <a:round/>
            <a:headEnd/>
            <a:tailEnd/>
          </a:ln>
          <a:effectLs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28721" name="Rectangle 49"/>
          <p:cNvSpPr>
            <a:spLocks noChangeArrowheads="1"/>
          </p:cNvSpPr>
          <p:nvPr/>
        </p:nvSpPr>
        <p:spPr bwMode="auto">
          <a:xfrm>
            <a:off x="7378059" y="4319360"/>
            <a:ext cx="96949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智慧校園</a:t>
            </a:r>
            <a:endParaRPr lang="en-US" altLang="zh-TW" sz="1600" b="1"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28723" name="Group 51"/>
          <p:cNvGrpSpPr>
            <a:grpSpLocks/>
          </p:cNvGrpSpPr>
          <p:nvPr/>
        </p:nvGrpSpPr>
        <p:grpSpPr bwMode="auto">
          <a:xfrm>
            <a:off x="215052" y="1298591"/>
            <a:ext cx="4185164" cy="686932"/>
            <a:chOff x="144" y="1104"/>
            <a:chExt cx="2640" cy="620"/>
          </a:xfrm>
        </p:grpSpPr>
        <p:sp>
          <p:nvSpPr>
            <p:cNvPr id="28724" name="AutoShape 52"/>
            <p:cNvSpPr>
              <a:spLocks noChangeArrowheads="1"/>
            </p:cNvSpPr>
            <p:nvPr/>
          </p:nvSpPr>
          <p:spPr bwMode="auto">
            <a:xfrm>
              <a:off x="144" y="1104"/>
              <a:ext cx="2481" cy="620"/>
            </a:xfrm>
            <a:prstGeom prst="wedgeRectCallout">
              <a:avLst>
                <a:gd name="adj1" fmla="val 35464"/>
                <a:gd name="adj2" fmla="val 78124"/>
              </a:avLst>
            </a:prstGeom>
            <a:noFill/>
            <a:ln w="19050">
              <a:solidFill>
                <a:schemeClr val="tx1"/>
              </a:solidFill>
              <a:miter lim="800000"/>
              <a:headEnd/>
              <a:tailEnd/>
            </a:ln>
            <a:effectLst>
              <a:outerShdw dist="63500" dir="3187806" algn="ctr" rotWithShape="0">
                <a:schemeClr val="bg2">
                  <a:alpha val="50000"/>
                </a:schemeClr>
              </a:outerShdw>
            </a:effectLst>
            <a:extLst>
              <a:ext uri="{909E8E84-426E-40DD-AFC4-6F175D3DCCD1}">
                <a14:hiddenFill xmlns:a14="http://schemas.microsoft.com/office/drawing/2010/main" xmlns="">
                  <a:gradFill rotWithShape="1">
                    <a:gsLst>
                      <a:gs pos="0">
                        <a:schemeClr val="bg2"/>
                      </a:gs>
                      <a:gs pos="50000">
                        <a:schemeClr val="bg2">
                          <a:gamma/>
                          <a:tint val="0"/>
                          <a:invGamma/>
                        </a:schemeClr>
                      </a:gs>
                      <a:gs pos="100000">
                        <a:schemeClr val="bg2"/>
                      </a:gs>
                    </a:gsLst>
                    <a:lin ang="2700000" scaled="1"/>
                  </a:gradFill>
                </a14:hiddenFill>
              </a:ext>
            </a:extLst>
          </p:spPr>
          <p:txBody>
            <a:bodyPr/>
            <a:lstStyle/>
            <a:p>
              <a:endParaRPr lang="zh-TW" altLang="zh-TW" sz="1200">
                <a:solidFill>
                  <a:srgbClr val="4F81BD">
                    <a:lumMod val="50000"/>
                  </a:srgbClr>
                </a:solidFill>
                <a:latin typeface="標楷體" panose="03000509000000000000" pitchFamily="65" charset="-120"/>
                <a:ea typeface="標楷體" panose="03000509000000000000" pitchFamily="65" charset="-120"/>
              </a:endParaRPr>
            </a:p>
          </p:txBody>
        </p:sp>
        <p:sp>
          <p:nvSpPr>
            <p:cNvPr id="28725" name="Rectangle 53"/>
            <p:cNvSpPr>
              <a:spLocks noChangeArrowheads="1"/>
            </p:cNvSpPr>
            <p:nvPr/>
          </p:nvSpPr>
          <p:spPr bwMode="auto">
            <a:xfrm>
              <a:off x="240" y="1199"/>
              <a:ext cx="2544" cy="4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9050"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endParaRPr lang="zh-TW" altLang="en-US" sz="2400" b="1"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57" name="AutoShape 47"/>
          <p:cNvSpPr>
            <a:spLocks noChangeArrowheads="1"/>
          </p:cNvSpPr>
          <p:nvPr/>
        </p:nvSpPr>
        <p:spPr bwMode="gray">
          <a:xfrm flipH="1">
            <a:off x="5011355" y="1166044"/>
            <a:ext cx="1260000" cy="720000"/>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58" name="AutoShape 48"/>
          <p:cNvSpPr>
            <a:spLocks noChangeArrowheads="1"/>
          </p:cNvSpPr>
          <p:nvPr/>
        </p:nvSpPr>
        <p:spPr bwMode="gray">
          <a:xfrm flipH="1">
            <a:off x="5103851" y="1256044"/>
            <a:ext cx="1080000" cy="540000"/>
          </a:xfrm>
          <a:prstGeom prst="roundRect">
            <a:avLst>
              <a:gd name="adj" fmla="val 50000"/>
            </a:avLst>
          </a:prstGeom>
          <a:solidFill>
            <a:srgbClr val="FFFF99"/>
          </a:solidFill>
          <a:ln w="19050" algn="ctr">
            <a:solidFill>
              <a:srgbClr val="F8F8F8"/>
            </a:solidFill>
            <a:round/>
            <a:headEnd/>
            <a:tailEnd/>
          </a:ln>
          <a:effectLst/>
          <a:extLst/>
        </p:spPr>
        <p:txBody>
          <a:bodyPr wrap="none" anchor="ctr"/>
          <a:lstStyle/>
          <a:p>
            <a:pPr lvl="1" algn="r">
              <a:spcBef>
                <a:spcPts val="300"/>
              </a:spcBef>
              <a:spcAft>
                <a:spcPts val="300"/>
              </a:spcAft>
              <a:buSzPts val="1200"/>
              <a:defRPr/>
            </a:pP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太陽能</a:t>
            </a:r>
            <a:endParaRPr lang="en-US" altLang="zh-TW" sz="1600" kern="0" spc="-70" dirty="0">
              <a:solidFill>
                <a:srgbClr val="4F81BD">
                  <a:lumMod val="50000"/>
                </a:srgbClr>
              </a:solidFill>
              <a:latin typeface="標楷體" panose="03000509000000000000" pitchFamily="65" charset="-120"/>
              <a:ea typeface="標楷體" panose="03000509000000000000" pitchFamily="65" charset="-120"/>
            </a:endParaRPr>
          </a:p>
        </p:txBody>
      </p:sp>
      <p:sp>
        <p:nvSpPr>
          <p:cNvPr id="61" name="AutoShape 38"/>
          <p:cNvSpPr>
            <a:spLocks noChangeArrowheads="1"/>
          </p:cNvSpPr>
          <p:nvPr/>
        </p:nvSpPr>
        <p:spPr bwMode="gray">
          <a:xfrm>
            <a:off x="2307671" y="5698156"/>
            <a:ext cx="1260000" cy="720000"/>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xmlns="" w="57150" algn="ctr">
                <a:solidFill>
                  <a:schemeClr val="tx1"/>
                </a:solidFill>
                <a:round/>
                <a:headEnd/>
                <a:tailEnd/>
              </a14:hiddenLine>
            </a:ext>
          </a:extLst>
        </p:spPr>
        <p:txBody>
          <a:bodyPr wrap="none" anchor="ctr"/>
          <a:lstStyle/>
          <a:p>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62" name="AutoShape 39"/>
          <p:cNvSpPr>
            <a:spLocks noChangeArrowheads="1"/>
          </p:cNvSpPr>
          <p:nvPr/>
        </p:nvSpPr>
        <p:spPr bwMode="gray">
          <a:xfrm>
            <a:off x="2397671" y="5791086"/>
            <a:ext cx="1080000" cy="540000"/>
          </a:xfrm>
          <a:prstGeom prst="roundRect">
            <a:avLst>
              <a:gd name="adj" fmla="val 50000"/>
            </a:avLst>
          </a:prstGeom>
          <a:gradFill rotWithShape="1">
            <a:gsLst>
              <a:gs pos="0">
                <a:schemeClr val="accent1">
                  <a:lumMod val="40000"/>
                  <a:lumOff val="60000"/>
                </a:schemeClr>
              </a:gs>
              <a:gs pos="100000">
                <a:schemeClr val="accent1">
                  <a:gamma/>
                  <a:tint val="43922"/>
                  <a:invGamma/>
                  <a:alpha val="70000"/>
                </a:schemeClr>
              </a:gs>
            </a:gsLst>
            <a:lin ang="5400000" scaled="1"/>
          </a:gradFill>
          <a:ln w="19050" algn="ctr">
            <a:solidFill>
              <a:srgbClr val="F8F8F8"/>
            </a:solidFill>
            <a:round/>
            <a:headEnd/>
            <a:tailEnd/>
          </a:ln>
          <a:effectLst/>
          <a:extLst/>
        </p:spPr>
        <p:txBody>
          <a:bodyPr wrap="none" anchor="ctr"/>
          <a:lstStyle/>
          <a:p>
            <a:pPr algn="ctr"/>
            <a:r>
              <a:rPr lang="zh-TW" altLang="en-US" kern="0" spc="-70" dirty="0">
                <a:solidFill>
                  <a:srgbClr val="4F81BD">
                    <a:lumMod val="50000"/>
                  </a:srgbClr>
                </a:solidFill>
                <a:latin typeface="標楷體" panose="03000509000000000000" pitchFamily="65" charset="-120"/>
                <a:ea typeface="標楷體" panose="03000509000000000000" pitchFamily="65" charset="-120"/>
              </a:rPr>
              <a:t>石化</a:t>
            </a:r>
            <a:endParaRPr lang="zh-TW" altLang="en-US" dirty="0">
              <a:solidFill>
                <a:srgbClr val="4F81BD">
                  <a:lumMod val="50000"/>
                </a:srgbClr>
              </a:solidFill>
              <a:latin typeface="標楷體" panose="03000509000000000000" pitchFamily="65" charset="-120"/>
              <a:ea typeface="標楷體" panose="03000509000000000000" pitchFamily="65" charset="-120"/>
            </a:endParaRPr>
          </a:p>
        </p:txBody>
      </p:sp>
      <p:pic>
        <p:nvPicPr>
          <p:cNvPr id="66" name="Picture 3" descr="circuler_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38230" y="3516476"/>
            <a:ext cx="2611242" cy="1647487"/>
          </a:xfrm>
          <a:prstGeom prst="rect">
            <a:avLst/>
          </a:prstGeom>
          <a:noFill/>
          <a:extLst>
            <a:ext uri="{909E8E84-426E-40DD-AFC4-6F175D3DCCD1}">
              <a14:hiddenFill xmlns:a14="http://schemas.microsoft.com/office/drawing/2010/main" xmlns="">
                <a:solidFill>
                  <a:srgbClr val="FFFFFF"/>
                </a:solidFill>
              </a14:hiddenFill>
            </a:ext>
          </a:extLst>
        </p:spPr>
      </p:pic>
      <p:sp>
        <p:nvSpPr>
          <p:cNvPr id="67" name="Text Box 18"/>
          <p:cNvSpPr txBox="1">
            <a:spLocks noChangeArrowheads="1"/>
          </p:cNvSpPr>
          <p:nvPr/>
        </p:nvSpPr>
        <p:spPr bwMode="auto">
          <a:xfrm>
            <a:off x="4566566" y="3824354"/>
            <a:ext cx="2110615"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spcBef>
                <a:spcPts val="600"/>
              </a:spcBef>
              <a:spcAft>
                <a:spcPts val="600"/>
              </a:spcAft>
              <a:buSzPts val="1200"/>
              <a:defRPr/>
            </a:pP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建立孵育機制</a:t>
            </a:r>
            <a:r>
              <a:rPr lang="en-US" altLang="zh-TW" sz="1600" kern="0" spc="-70" dirty="0">
                <a:solidFill>
                  <a:srgbClr val="4F81BD">
                    <a:lumMod val="50000"/>
                  </a:srgbClr>
                </a:solidFill>
                <a:latin typeface="標楷體" panose="03000509000000000000" pitchFamily="65" charset="-120"/>
                <a:ea typeface="標楷體" panose="03000509000000000000" pitchFamily="65" charset="-120"/>
              </a:rPr>
              <a:t>:</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 建立產官學研溝通平台提供試煉場域，並建立補助及獎勵機制</a:t>
            </a:r>
            <a:endParaRPr lang="en-US" altLang="zh-TW" sz="1600" kern="0" spc="-70" dirty="0">
              <a:solidFill>
                <a:srgbClr val="4F81BD">
                  <a:lumMod val="50000"/>
                </a:srgbClr>
              </a:solidFill>
              <a:latin typeface="標楷體" panose="03000509000000000000" pitchFamily="65" charset="-120"/>
              <a:ea typeface="標楷體" panose="03000509000000000000" pitchFamily="65" charset="-120"/>
            </a:endParaRPr>
          </a:p>
        </p:txBody>
      </p:sp>
      <p:sp>
        <p:nvSpPr>
          <p:cNvPr id="56" name="AutoShape 52"/>
          <p:cNvSpPr>
            <a:spLocks noChangeArrowheads="1"/>
          </p:cNvSpPr>
          <p:nvPr/>
        </p:nvSpPr>
        <p:spPr bwMode="auto">
          <a:xfrm>
            <a:off x="3723935" y="5476240"/>
            <a:ext cx="5094840" cy="941916"/>
          </a:xfrm>
          <a:prstGeom prst="wedgeRectCallout">
            <a:avLst>
              <a:gd name="adj1" fmla="val -26385"/>
              <a:gd name="adj2" fmla="val -49540"/>
            </a:avLst>
          </a:prstGeom>
          <a:noFill/>
          <a:ln w="19050">
            <a:solidFill>
              <a:schemeClr val="tx1"/>
            </a:solidFill>
            <a:miter lim="800000"/>
            <a:headEnd/>
            <a:tailEnd/>
          </a:ln>
          <a:effectLst>
            <a:outerShdw dist="63500" dir="3187806" algn="ctr" rotWithShape="0">
              <a:schemeClr val="bg2">
                <a:alpha val="50000"/>
              </a:schemeClr>
            </a:outerShdw>
          </a:effectLst>
          <a:extLst>
            <a:ext uri="{909E8E84-426E-40DD-AFC4-6F175D3DCCD1}">
              <a14:hiddenFill xmlns:a14="http://schemas.microsoft.com/office/drawing/2010/main" xmlns="">
                <a:gradFill rotWithShape="1">
                  <a:gsLst>
                    <a:gs pos="0">
                      <a:schemeClr val="bg2"/>
                    </a:gs>
                    <a:gs pos="50000">
                      <a:schemeClr val="bg2">
                        <a:gamma/>
                        <a:tint val="0"/>
                        <a:invGamma/>
                      </a:schemeClr>
                    </a:gs>
                    <a:gs pos="100000">
                      <a:schemeClr val="bg2"/>
                    </a:gs>
                  </a:gsLst>
                  <a:lin ang="2700000" scaled="1"/>
                </a:gradFill>
              </a14:hiddenFill>
            </a:ext>
          </a:extLst>
        </p:spPr>
        <p:txBody>
          <a:bodyPr/>
          <a:lstStyle/>
          <a:p>
            <a:endParaRPr lang="zh-TW" altLang="zh-TW" sz="1200">
              <a:solidFill>
                <a:srgbClr val="4F81BD">
                  <a:lumMod val="50000"/>
                </a:srgbClr>
              </a:solidFill>
              <a:latin typeface="標楷體" panose="03000509000000000000" pitchFamily="65" charset="-120"/>
              <a:ea typeface="標楷體" panose="03000509000000000000" pitchFamily="65" charset="-120"/>
            </a:endParaRPr>
          </a:p>
        </p:txBody>
      </p:sp>
      <p:sp>
        <p:nvSpPr>
          <p:cNvPr id="3" name="矩形 2"/>
          <p:cNvSpPr/>
          <p:nvPr/>
        </p:nvSpPr>
        <p:spPr>
          <a:xfrm>
            <a:off x="3302730" y="5555679"/>
            <a:ext cx="5516045" cy="830997"/>
          </a:xfrm>
          <a:prstGeom prst="rect">
            <a:avLst/>
          </a:prstGeom>
        </p:spPr>
        <p:txBody>
          <a:bodyPr wrap="square">
            <a:spAutoFit/>
          </a:bodyPr>
          <a:lstStyle/>
          <a:p>
            <a:pPr lvl="1" algn="just">
              <a:spcBef>
                <a:spcPts val="300"/>
              </a:spcBef>
              <a:spcAft>
                <a:spcPts val="300"/>
              </a:spcAft>
              <a:buSzPts val="1200"/>
              <a:defRPr/>
            </a:pP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2020</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年商</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機預估</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 </a:t>
            </a:r>
            <a:r>
              <a:rPr lang="zh-TW" altLang="en-US" sz="1600" kern="0" spc="-70" dirty="0">
                <a:solidFill>
                  <a:srgbClr val="4F81BD">
                    <a:lumMod val="50000"/>
                  </a:srgbClr>
                </a:solidFill>
                <a:latin typeface="標楷體" panose="03000509000000000000" pitchFamily="65" charset="-120"/>
                <a:ea typeface="標楷體" panose="03000509000000000000" pitchFamily="65" charset="-120"/>
              </a:rPr>
              <a:t>電子收費</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110</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億元</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(5</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國家</a:t>
            </a:r>
            <a:r>
              <a:rPr lang="en-US" altLang="zh-TW" sz="1600" kern="0" spc="-70" dirty="0">
                <a:solidFill>
                  <a:srgbClr val="4F81BD">
                    <a:lumMod val="50000"/>
                  </a:srgbClr>
                </a:solidFill>
                <a:latin typeface="標楷體" panose="03000509000000000000" pitchFamily="65" charset="-120"/>
                <a:ea typeface="標楷體" panose="03000509000000000000" pitchFamily="65" charset="-120"/>
              </a:rPr>
              <a:t>) </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 綠色運輸</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30</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億元</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(10</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國家</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 智慧物流</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250</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億元、 電子化政府</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250</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億元</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東協</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5</a:t>
            </a:r>
            <a:r>
              <a:rPr lang="zh-TW" altLang="en-US" sz="1600" kern="0" spc="-70" dirty="0" smtClean="0">
                <a:solidFill>
                  <a:srgbClr val="4F81BD">
                    <a:lumMod val="50000"/>
                  </a:srgbClr>
                </a:solidFill>
                <a:latin typeface="標楷體" panose="03000509000000000000" pitchFamily="65" charset="-120"/>
                <a:ea typeface="標楷體" panose="03000509000000000000" pitchFamily="65" charset="-120"/>
              </a:rPr>
              <a:t>國</a:t>
            </a:r>
            <a:r>
              <a:rPr lang="en-US" altLang="zh-TW" sz="1600" kern="0" spc="-70" dirty="0" smtClean="0">
                <a:solidFill>
                  <a:srgbClr val="4F81BD">
                    <a:lumMod val="50000"/>
                  </a:srgbClr>
                </a:solidFill>
                <a:latin typeface="標楷體" panose="03000509000000000000" pitchFamily="65" charset="-120"/>
                <a:ea typeface="標楷體" panose="03000509000000000000" pitchFamily="65" charset="-120"/>
              </a:rPr>
              <a:t>)</a:t>
            </a:r>
            <a:endParaRPr lang="en-US" altLang="zh-TW" sz="1600" kern="0" spc="-70" dirty="0">
              <a:solidFill>
                <a:srgbClr val="4F81BD">
                  <a:lumMod val="50000"/>
                </a:srgbClr>
              </a:solidFill>
              <a:latin typeface="標楷體" panose="03000509000000000000" pitchFamily="65" charset="-120"/>
              <a:ea typeface="標楷體" panose="03000509000000000000" pitchFamily="65" charset="-120"/>
            </a:endParaRPr>
          </a:p>
        </p:txBody>
      </p:sp>
      <p:sp>
        <p:nvSpPr>
          <p:cNvPr id="4" name="矩形 3"/>
          <p:cNvSpPr/>
          <p:nvPr/>
        </p:nvSpPr>
        <p:spPr>
          <a:xfrm>
            <a:off x="305913" y="1339192"/>
            <a:ext cx="3690734" cy="646331"/>
          </a:xfrm>
          <a:prstGeom prst="rect">
            <a:avLst/>
          </a:prstGeom>
        </p:spPr>
        <p:txBody>
          <a:bodyPr wrap="square">
            <a:spAutoFit/>
          </a:bodyPr>
          <a:lstStyle/>
          <a:p>
            <a:r>
              <a:rPr lang="zh-TW" altLang="en-US" b="1" dirty="0">
                <a:solidFill>
                  <a:srgbClr val="4F81BD">
                    <a:lumMod val="50000"/>
                  </a:srgbClr>
                </a:solidFill>
                <a:latin typeface="標楷體" panose="03000509000000000000" pitchFamily="65" charset="-120"/>
                <a:ea typeface="標楷體" panose="03000509000000000000" pitchFamily="65" charset="-120"/>
              </a:rPr>
              <a:t>挑選</a:t>
            </a:r>
            <a:r>
              <a:rPr lang="en-US" altLang="zh-TW" b="1" dirty="0">
                <a:solidFill>
                  <a:srgbClr val="4F81BD">
                    <a:lumMod val="50000"/>
                  </a:srgbClr>
                </a:solidFill>
                <a:latin typeface="標楷體" panose="03000509000000000000" pitchFamily="65" charset="-120"/>
                <a:ea typeface="標楷體" panose="03000509000000000000" pitchFamily="65" charset="-120"/>
              </a:rPr>
              <a:t>10</a:t>
            </a:r>
            <a:r>
              <a:rPr lang="zh-TW" altLang="en-US" b="1" dirty="0">
                <a:solidFill>
                  <a:srgbClr val="4F81BD">
                    <a:lumMod val="50000"/>
                  </a:srgbClr>
                </a:solidFill>
                <a:latin typeface="標楷體" panose="03000509000000000000" pitchFamily="65" charset="-120"/>
                <a:ea typeface="標楷體" panose="03000509000000000000" pitchFamily="65" charset="-120"/>
              </a:rPr>
              <a:t>大潛力產業</a:t>
            </a:r>
            <a:endParaRPr lang="zh-TW" altLang="en-US" dirty="0">
              <a:solidFill>
                <a:srgbClr val="4F81BD">
                  <a:lumMod val="50000"/>
                </a:srgbClr>
              </a:solidFill>
              <a:latin typeface="標楷體" panose="03000509000000000000" pitchFamily="65" charset="-120"/>
              <a:ea typeface="標楷體" panose="03000509000000000000" pitchFamily="65" charset="-120"/>
            </a:endParaRPr>
          </a:p>
          <a:p>
            <a:r>
              <a:rPr lang="zh-TW" altLang="en-US" b="1" dirty="0" smtClean="0">
                <a:solidFill>
                  <a:srgbClr val="4F81BD">
                    <a:lumMod val="50000"/>
                  </a:srgbClr>
                </a:solidFill>
                <a:latin typeface="標楷體" panose="03000509000000000000" pitchFamily="65" charset="-120"/>
                <a:ea typeface="標楷體" panose="03000509000000000000" pitchFamily="65" charset="-120"/>
              </a:rPr>
              <a:t>打造系統</a:t>
            </a:r>
            <a:r>
              <a:rPr lang="zh-TW" altLang="en-US" b="1" dirty="0">
                <a:solidFill>
                  <a:srgbClr val="4F81BD">
                    <a:lumMod val="50000"/>
                  </a:srgbClr>
                </a:solidFill>
                <a:latin typeface="標楷體" panose="03000509000000000000" pitchFamily="65" charset="-120"/>
                <a:ea typeface="標楷體" panose="03000509000000000000" pitchFamily="65" charset="-120"/>
              </a:rPr>
              <a:t>整合及孵育機制</a:t>
            </a:r>
            <a:r>
              <a:rPr lang="en-US" altLang="zh-TW" b="1" dirty="0">
                <a:solidFill>
                  <a:srgbClr val="4F81BD">
                    <a:lumMod val="50000"/>
                  </a:srgbClr>
                </a:solidFill>
                <a:latin typeface="標楷體" panose="03000509000000000000" pitchFamily="65" charset="-120"/>
                <a:ea typeface="標楷體" panose="03000509000000000000" pitchFamily="65" charset="-120"/>
              </a:rPr>
              <a:t>2</a:t>
            </a:r>
            <a:r>
              <a:rPr lang="zh-TW" altLang="en-US" b="1" dirty="0">
                <a:solidFill>
                  <a:srgbClr val="4F81BD">
                    <a:lumMod val="50000"/>
                  </a:srgbClr>
                </a:solidFill>
                <a:latin typeface="標楷體" panose="03000509000000000000" pitchFamily="65" charset="-120"/>
                <a:ea typeface="標楷體" panose="03000509000000000000" pitchFamily="65" charset="-120"/>
              </a:rPr>
              <a:t>大平台</a:t>
            </a:r>
            <a:endParaRPr lang="en-US" altLang="zh-TW" b="1" dirty="0">
              <a:solidFill>
                <a:srgbClr val="4F81BD">
                  <a:lumMod val="50000"/>
                </a:srgbClr>
              </a:solidFill>
              <a:latin typeface="標楷體" panose="03000509000000000000" pitchFamily="65" charset="-120"/>
              <a:ea typeface="標楷體" panose="03000509000000000000" pitchFamily="65" charset="-120"/>
            </a:endParaRPr>
          </a:p>
        </p:txBody>
      </p:sp>
      <p:sp>
        <p:nvSpPr>
          <p:cNvPr id="5" name="向右箭號 4"/>
          <p:cNvSpPr/>
          <p:nvPr/>
        </p:nvSpPr>
        <p:spPr>
          <a:xfrm>
            <a:off x="2670118" y="4194949"/>
            <a:ext cx="821762" cy="4977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6" name="向左箭號 5"/>
          <p:cNvSpPr/>
          <p:nvPr/>
        </p:nvSpPr>
        <p:spPr>
          <a:xfrm>
            <a:off x="5680127" y="2589559"/>
            <a:ext cx="782270" cy="51738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4F81BD">
                  <a:lumMod val="50000"/>
                </a:srgbClr>
              </a:solidFill>
              <a:latin typeface="標楷體" panose="03000509000000000000" pitchFamily="65" charset="-120"/>
              <a:ea typeface="標楷體" panose="03000509000000000000" pitchFamily="65" charset="-120"/>
            </a:endParaRPr>
          </a:p>
        </p:txBody>
      </p:sp>
      <p:sp>
        <p:nvSpPr>
          <p:cNvPr id="47" name="標題 1"/>
          <p:cNvSpPr txBox="1">
            <a:spLocks/>
          </p:cNvSpPr>
          <p:nvPr/>
        </p:nvSpPr>
        <p:spPr>
          <a:xfrm>
            <a:off x="89768" y="9842"/>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a:t>
            </a:r>
            <a:r>
              <a:rPr kumimoji="1" lang="zh-TW" altLang="en-US"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出口拓展</a:t>
            </a:r>
            <a:r>
              <a:rPr kumimoji="1" lang="en-US" altLang="zh-TW"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(1/3</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p>
        </p:txBody>
      </p:sp>
      <p:sp>
        <p:nvSpPr>
          <p:cNvPr id="48" name="矩形 47"/>
          <p:cNvSpPr/>
          <p:nvPr/>
        </p:nvSpPr>
        <p:spPr>
          <a:xfrm>
            <a:off x="17853" y="651826"/>
            <a:ext cx="4759636" cy="523220"/>
          </a:xfrm>
          <a:prstGeom prst="rect">
            <a:avLst/>
          </a:prstGeom>
        </p:spPr>
        <p:txBody>
          <a:bodyPr wrap="none">
            <a:spAutoFit/>
          </a:bodyPr>
          <a:lstStyle/>
          <a:p>
            <a:pPr marL="85725" lvl="2">
              <a:defRPr/>
            </a:pPr>
            <a:r>
              <a:rPr lang="zh-TW" altLang="en-US" sz="2800" b="1" dirty="0">
                <a:solidFill>
                  <a:srgbClr val="4F81BD">
                    <a:lumMod val="50000"/>
                  </a:srgbClr>
                </a:solidFill>
                <a:latin typeface="標楷體" panose="03000509000000000000" pitchFamily="65" charset="-120"/>
                <a:ea typeface="標楷體" panose="03000509000000000000" pitchFamily="65" charset="-120"/>
              </a:rPr>
              <a:t>打造整廠</a:t>
            </a:r>
            <a:r>
              <a:rPr lang="en-US" altLang="zh-TW" sz="2800" b="1" dirty="0">
                <a:solidFill>
                  <a:srgbClr val="4F81BD">
                    <a:lumMod val="50000"/>
                  </a:srgbClr>
                </a:solidFill>
                <a:latin typeface="標楷體" panose="03000509000000000000" pitchFamily="65" charset="-120"/>
                <a:ea typeface="標楷體" panose="03000509000000000000" pitchFamily="65" charset="-120"/>
              </a:rPr>
              <a:t>/</a:t>
            </a:r>
            <a:r>
              <a:rPr lang="zh-TW" altLang="en-US" sz="2800" b="1" dirty="0">
                <a:solidFill>
                  <a:srgbClr val="4F81BD">
                    <a:lumMod val="50000"/>
                  </a:srgbClr>
                </a:solidFill>
                <a:latin typeface="標楷體" panose="03000509000000000000" pitchFamily="65" charset="-120"/>
                <a:ea typeface="標楷體" panose="03000509000000000000" pitchFamily="65" charset="-120"/>
              </a:rPr>
              <a:t>系統整合出口旗艦</a:t>
            </a:r>
          </a:p>
        </p:txBody>
      </p:sp>
    </p:spTree>
    <p:extLst>
      <p:ext uri="{BB962C8B-B14F-4D97-AF65-F5344CB8AC3E}">
        <p14:creationId xmlns:p14="http://schemas.microsoft.com/office/powerpoint/2010/main" xmlns="" val="12894805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群組 8"/>
          <p:cNvGrpSpPr/>
          <p:nvPr/>
        </p:nvGrpSpPr>
        <p:grpSpPr>
          <a:xfrm>
            <a:off x="197928" y="2989778"/>
            <a:ext cx="1980000" cy="3240000"/>
            <a:chOff x="197928" y="2989778"/>
            <a:chExt cx="1980000" cy="3240000"/>
          </a:xfrm>
        </p:grpSpPr>
        <p:sp>
          <p:nvSpPr>
            <p:cNvPr id="98307" name="AutoShape 3"/>
            <p:cNvSpPr>
              <a:spLocks noChangeArrowheads="1"/>
            </p:cNvSpPr>
            <p:nvPr/>
          </p:nvSpPr>
          <p:spPr bwMode="gray">
            <a:xfrm rot="5400000">
              <a:off x="-432072" y="3619778"/>
              <a:ext cx="3240000" cy="1980000"/>
            </a:xfrm>
            <a:prstGeom prst="roundRect">
              <a:avLst>
                <a:gd name="adj" fmla="val 19894"/>
              </a:avLst>
            </a:prstGeom>
            <a:gradFill rotWithShape="1">
              <a:gsLst>
                <a:gs pos="0">
                  <a:schemeClr val="bg1">
                    <a:lumMod val="85000"/>
                  </a:schemeClr>
                </a:gs>
                <a:gs pos="50000">
                  <a:schemeClr val="bg1"/>
                </a:gs>
                <a:gs pos="100000">
                  <a:schemeClr val="bg1">
                    <a:lumMod val="85000"/>
                  </a:schemeClr>
                </a:gs>
              </a:gsLst>
              <a:lin ang="5400000" scaled="1"/>
            </a:gradFill>
            <a:ln w="38100" algn="ctr">
              <a:solidFill>
                <a:srgbClr val="DDDDDD"/>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98310" name="Text Box 6"/>
            <p:cNvSpPr txBox="1">
              <a:spLocks noChangeArrowheads="1"/>
            </p:cNvSpPr>
            <p:nvPr/>
          </p:nvSpPr>
          <p:spPr bwMode="gray">
            <a:xfrm>
              <a:off x="258688" y="3137533"/>
              <a:ext cx="1858475" cy="20621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TW" altLang="en-US" sz="1600" dirty="0" smtClean="0">
                  <a:solidFill>
                    <a:srgbClr val="4F81BD">
                      <a:lumMod val="50000"/>
                    </a:srgbClr>
                  </a:solidFill>
                  <a:latin typeface="標楷體" panose="03000509000000000000" pitchFamily="65" charset="-120"/>
                  <a:ea typeface="標楷體" panose="03000509000000000000" pitchFamily="65" charset="-120"/>
                </a:rPr>
                <a:t>針對</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東南亞</a:t>
              </a:r>
              <a:r>
                <a:rPr lang="en-US" altLang="zh-TW" sz="1600" dirty="0">
                  <a:solidFill>
                    <a:srgbClr val="4F81BD">
                      <a:lumMod val="50000"/>
                    </a:srgbClr>
                  </a:solidFill>
                  <a:latin typeface="標楷體" panose="03000509000000000000" pitchFamily="65" charset="-120"/>
                  <a:ea typeface="標楷體" panose="03000509000000000000" pitchFamily="65" charset="-120"/>
                </a:rPr>
                <a:t>5</a:t>
              </a:r>
              <a:r>
                <a:rPr lang="zh-TW" altLang="zh-TW" sz="1600" dirty="0">
                  <a:solidFill>
                    <a:srgbClr val="4F81BD">
                      <a:lumMod val="50000"/>
                    </a:srgbClr>
                  </a:solidFill>
                  <a:latin typeface="標楷體" panose="03000509000000000000" pitchFamily="65" charset="-120"/>
                  <a:ea typeface="標楷體" panose="03000509000000000000" pitchFamily="65" charset="-120"/>
                </a:rPr>
                <a:t>國</a:t>
              </a:r>
              <a:r>
                <a:rPr lang="en-US" altLang="zh-TW" sz="1600" dirty="0">
                  <a:solidFill>
                    <a:srgbClr val="4F81BD">
                      <a:lumMod val="50000"/>
                    </a:srgbClr>
                  </a:solidFill>
                  <a:latin typeface="標楷體" panose="03000509000000000000" pitchFamily="65" charset="-120"/>
                  <a:ea typeface="標楷體" panose="03000509000000000000" pitchFamily="65" charset="-120"/>
                </a:rPr>
                <a:t>(</a:t>
              </a:r>
              <a:r>
                <a:rPr lang="zh-TW" altLang="zh-TW" sz="1600" dirty="0">
                  <a:solidFill>
                    <a:srgbClr val="4F81BD">
                      <a:lumMod val="50000"/>
                    </a:srgbClr>
                  </a:solidFill>
                  <a:latin typeface="標楷體" panose="03000509000000000000" pitchFamily="65" charset="-120"/>
                  <a:ea typeface="標楷體" panose="03000509000000000000" pitchFamily="65" charset="-120"/>
                </a:rPr>
                <a:t>印度、</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泰</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國</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a:t>
              </a:r>
              <a:r>
                <a:rPr lang="zh-TW" altLang="zh-TW" sz="1600" dirty="0">
                  <a:solidFill>
                    <a:srgbClr val="4F81BD">
                      <a:lumMod val="50000"/>
                    </a:srgbClr>
                  </a:solidFill>
                  <a:latin typeface="標楷體" panose="03000509000000000000" pitchFamily="65" charset="-120"/>
                  <a:ea typeface="標楷體" panose="03000509000000000000" pitchFamily="65" charset="-120"/>
                </a:rPr>
                <a:t>菲律賓、越南</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及印尼</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a:t>
              </a:r>
              <a:r>
                <a:rPr lang="zh-TW" altLang="en-US" sz="1600" dirty="0">
                  <a:solidFill>
                    <a:srgbClr val="4F81BD">
                      <a:lumMod val="50000"/>
                    </a:srgbClr>
                  </a:solidFill>
                  <a:latin typeface="標楷體" panose="03000509000000000000" pitchFamily="65" charset="-120"/>
                  <a:ea typeface="標楷體" panose="03000509000000000000" pitchFamily="65" charset="-120"/>
                </a:rPr>
                <a:t>，</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預計</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104</a:t>
              </a:r>
              <a:r>
                <a:rPr lang="zh-TW" altLang="en-US" sz="1600" dirty="0">
                  <a:solidFill>
                    <a:srgbClr val="4F81BD">
                      <a:lumMod val="50000"/>
                    </a:srgbClr>
                  </a:solidFill>
                  <a:latin typeface="標楷體" panose="03000509000000000000" pitchFamily="65" charset="-120"/>
                  <a:ea typeface="標楷體" panose="03000509000000000000" pitchFamily="65" charset="-120"/>
                </a:rPr>
                <a:t>年</a:t>
              </a:r>
              <a:r>
                <a:rPr lang="en-US" altLang="zh-TW" sz="1600" dirty="0">
                  <a:solidFill>
                    <a:srgbClr val="4F81BD">
                      <a:lumMod val="50000"/>
                    </a:srgbClr>
                  </a:solidFill>
                  <a:latin typeface="標楷體" panose="03000509000000000000" pitchFamily="65" charset="-120"/>
                  <a:ea typeface="標楷體" panose="03000509000000000000" pitchFamily="65" charset="-120"/>
                </a:rPr>
                <a:t>9</a:t>
              </a:r>
              <a:r>
                <a:rPr lang="zh-TW" altLang="en-US" sz="1600" dirty="0">
                  <a:solidFill>
                    <a:srgbClr val="4F81BD">
                      <a:lumMod val="50000"/>
                    </a:srgbClr>
                  </a:solidFill>
                  <a:latin typeface="標楷體" panose="03000509000000000000" pitchFamily="65" charset="-120"/>
                  <a:ea typeface="標楷體" panose="03000509000000000000" pitchFamily="65" charset="-120"/>
                </a:rPr>
                <a:t>月至</a:t>
              </a:r>
              <a:r>
                <a:rPr lang="en-US" altLang="zh-TW" sz="1600" dirty="0">
                  <a:solidFill>
                    <a:srgbClr val="4F81BD">
                      <a:lumMod val="50000"/>
                    </a:srgbClr>
                  </a:solidFill>
                  <a:latin typeface="標楷體" panose="03000509000000000000" pitchFamily="65" charset="-120"/>
                  <a:ea typeface="標楷體" panose="03000509000000000000" pitchFamily="65" charset="-120"/>
                </a:rPr>
                <a:t>12</a:t>
              </a:r>
              <a:r>
                <a:rPr lang="zh-TW" altLang="en-US" sz="1600" dirty="0">
                  <a:solidFill>
                    <a:srgbClr val="4F81BD">
                      <a:lumMod val="50000"/>
                    </a:srgbClr>
                  </a:solidFill>
                  <a:latin typeface="標楷體" panose="03000509000000000000" pitchFamily="65" charset="-120"/>
                  <a:ea typeface="標楷體" panose="03000509000000000000" pitchFamily="65" charset="-120"/>
                </a:rPr>
                <a:t>月止，</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可</a:t>
              </a:r>
              <a:r>
                <a:rPr lang="zh-TW" altLang="zh-TW" sz="1600" dirty="0">
                  <a:solidFill>
                    <a:srgbClr val="4F81BD">
                      <a:lumMod val="50000"/>
                    </a:srgbClr>
                  </a:solidFill>
                  <a:latin typeface="標楷體" panose="03000509000000000000" pitchFamily="65" charset="-120"/>
                  <a:ea typeface="標楷體" panose="03000509000000000000" pitchFamily="65" charset="-120"/>
                </a:rPr>
                <a:t>增加</a:t>
              </a:r>
              <a:r>
                <a:rPr lang="en-US" altLang="zh-TW" sz="1600" dirty="0">
                  <a:solidFill>
                    <a:srgbClr val="4F81BD">
                      <a:lumMod val="50000"/>
                    </a:srgbClr>
                  </a:solidFill>
                  <a:latin typeface="標楷體" panose="03000509000000000000" pitchFamily="65" charset="-120"/>
                  <a:ea typeface="標楷體" panose="03000509000000000000" pitchFamily="65" charset="-120"/>
                </a:rPr>
                <a:t>4</a:t>
              </a:r>
              <a:r>
                <a:rPr lang="zh-TW" altLang="zh-TW" sz="1600" dirty="0">
                  <a:solidFill>
                    <a:srgbClr val="4F81BD">
                      <a:lumMod val="50000"/>
                    </a:srgbClr>
                  </a:solidFill>
                  <a:latin typeface="標楷體" panose="03000509000000000000" pitchFamily="65" charset="-120"/>
                  <a:ea typeface="標楷體" panose="03000509000000000000" pitchFamily="65" charset="-120"/>
                </a:rPr>
                <a:t>萬人次訪臺，預期增加觀光外匯</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收入</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19</a:t>
              </a:r>
              <a:r>
                <a:rPr lang="zh-TW" altLang="zh-TW" sz="1600" dirty="0">
                  <a:solidFill>
                    <a:srgbClr val="4F81BD">
                      <a:lumMod val="50000"/>
                    </a:srgbClr>
                  </a:solidFill>
                  <a:latin typeface="標楷體" panose="03000509000000000000" pitchFamily="65" charset="-120"/>
                  <a:ea typeface="標楷體" panose="03000509000000000000" pitchFamily="65" charset="-120"/>
                </a:rPr>
                <a:t>億</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元</a:t>
              </a:r>
              <a:endParaRPr lang="zh-TW" altLang="zh-TW" sz="1600"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28" name="標題 1"/>
          <p:cNvSpPr txBox="1">
            <a:spLocks/>
          </p:cNvSpPr>
          <p:nvPr/>
        </p:nvSpPr>
        <p:spPr>
          <a:xfrm>
            <a:off x="-24712" y="220127"/>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a:t>
            </a:r>
            <a:r>
              <a:rPr kumimoji="1" lang="zh-TW" altLang="en-US"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出口拓展</a:t>
            </a:r>
            <a:r>
              <a:rPr kumimoji="1" lang="en-US" altLang="zh-TW"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(2/3</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p>
        </p:txBody>
      </p:sp>
      <p:sp>
        <p:nvSpPr>
          <p:cNvPr id="29" name="矩形 28"/>
          <p:cNvSpPr/>
          <p:nvPr/>
        </p:nvSpPr>
        <p:spPr>
          <a:xfrm>
            <a:off x="258688" y="972584"/>
            <a:ext cx="3323346" cy="523220"/>
          </a:xfrm>
          <a:prstGeom prst="rect">
            <a:avLst/>
          </a:prstGeom>
        </p:spPr>
        <p:txBody>
          <a:bodyPr wrap="none">
            <a:spAutoFit/>
          </a:bodyPr>
          <a:lstStyle/>
          <a:p>
            <a:pPr marL="85725" lvl="2">
              <a:defRPr/>
            </a:pPr>
            <a:r>
              <a:rPr lang="zh-TW" altLang="en-US" sz="2800" b="1" dirty="0" smtClean="0">
                <a:solidFill>
                  <a:srgbClr val="FF0000"/>
                </a:solidFill>
                <a:latin typeface="標楷體" panose="03000509000000000000" pitchFamily="65" charset="-120"/>
                <a:ea typeface="標楷體" panose="03000509000000000000" pitchFamily="65" charset="-120"/>
              </a:rPr>
              <a:t>*</a:t>
            </a: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擴大觀光服務輸出</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7" name="群組 6"/>
          <p:cNvGrpSpPr/>
          <p:nvPr/>
        </p:nvGrpSpPr>
        <p:grpSpPr>
          <a:xfrm>
            <a:off x="6836305" y="1551390"/>
            <a:ext cx="2016000" cy="1296000"/>
            <a:chOff x="6847043" y="1601952"/>
            <a:chExt cx="2188945" cy="1440000"/>
          </a:xfrm>
        </p:grpSpPr>
        <p:grpSp>
          <p:nvGrpSpPr>
            <p:cNvPr id="98323" name="Group 19"/>
            <p:cNvGrpSpPr>
              <a:grpSpLocks/>
            </p:cNvGrpSpPr>
            <p:nvPr/>
          </p:nvGrpSpPr>
          <p:grpSpPr bwMode="auto">
            <a:xfrm>
              <a:off x="6847043" y="1601952"/>
              <a:ext cx="2188945" cy="1440000"/>
              <a:chOff x="3969" y="1126"/>
              <a:chExt cx="1502" cy="339"/>
            </a:xfrm>
            <a:solidFill>
              <a:schemeClr val="accent3">
                <a:lumMod val="40000"/>
                <a:lumOff val="60000"/>
              </a:schemeClr>
            </a:solidFill>
          </p:grpSpPr>
          <p:sp>
            <p:nvSpPr>
              <p:cNvPr id="98324" name="AutoShape 20"/>
              <p:cNvSpPr>
                <a:spLocks noChangeArrowheads="1"/>
              </p:cNvSpPr>
              <p:nvPr/>
            </p:nvSpPr>
            <p:spPr bwMode="gray">
              <a:xfrm>
                <a:off x="3969" y="1126"/>
                <a:ext cx="1502" cy="339"/>
              </a:xfrm>
              <a:prstGeom prst="roundRect">
                <a:avLst>
                  <a:gd name="adj" fmla="val 50000"/>
                </a:avLst>
              </a:prstGeom>
              <a:noFill/>
              <a:ln>
                <a:noFill/>
              </a:ln>
              <a:effectLst>
                <a:outerShdw dist="40161" dir="4293903" algn="ctr" rotWithShape="0">
                  <a:srgbClr val="FFFFCC">
                    <a:alpha val="50000"/>
                  </a:srgbClr>
                </a:outerShdw>
              </a:effectLst>
              <a:extLst>
                <a:ext uri="{91240B29-F687-4F45-9708-019B960494DF}">
                  <a14:hiddenLine xmlns:a14="http://schemas.microsoft.com/office/drawing/2010/main" xmlns="" w="9525" algn="ctr">
                    <a:solidFill>
                      <a:srgbClr val="3366CC"/>
                    </a:solidFill>
                    <a:round/>
                    <a:headEnd/>
                    <a:tailEnd/>
                  </a14:hiddenLine>
                </a:ext>
              </a:extLst>
            </p:spPr>
            <p:txBody>
              <a:bodyPr wrap="none" anchor="ctr"/>
              <a:lstStyle/>
              <a:p>
                <a:endParaRPr lang="zh-TW" altLang="en-US">
                  <a:solidFill>
                    <a:prstClr val="black"/>
                  </a:solidFill>
                </a:endParaRPr>
              </a:p>
            </p:txBody>
          </p:sp>
          <p:sp>
            <p:nvSpPr>
              <p:cNvPr id="98325" name="AutoShape 21"/>
              <p:cNvSpPr>
                <a:spLocks noChangeArrowheads="1"/>
              </p:cNvSpPr>
              <p:nvPr/>
            </p:nvSpPr>
            <p:spPr bwMode="gray">
              <a:xfrm>
                <a:off x="3988" y="1130"/>
                <a:ext cx="1475" cy="330"/>
              </a:xfrm>
              <a:prstGeom prst="roundRect">
                <a:avLst>
                  <a:gd name="adj" fmla="val 50000"/>
                </a:avLst>
              </a:prstGeom>
              <a:noFill/>
              <a:ln w="25400" algn="ctr">
                <a:solidFill>
                  <a:schemeClr val="accent3">
                    <a:lumMod val="40000"/>
                    <a:lumOff val="60000"/>
                  </a:schemeClr>
                </a:solid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endParaRPr lang="zh-TW" altLang="en-US">
                  <a:ln>
                    <a:solidFill>
                      <a:schemeClr val="accent3">
                        <a:lumMod val="60000"/>
                        <a:lumOff val="40000"/>
                      </a:schemeClr>
                    </a:solidFill>
                  </a:ln>
                  <a:solidFill>
                    <a:prstClr val="black"/>
                  </a:solidFill>
                </a:endParaRPr>
              </a:p>
            </p:txBody>
          </p:sp>
        </p:grpSp>
        <p:sp>
          <p:nvSpPr>
            <p:cNvPr id="23" name="矩形 22"/>
            <p:cNvSpPr/>
            <p:nvPr/>
          </p:nvSpPr>
          <p:spPr>
            <a:xfrm>
              <a:off x="7023970" y="1983035"/>
              <a:ext cx="1835091" cy="668314"/>
            </a:xfrm>
            <a:prstGeom prst="rect">
              <a:avLst/>
            </a:prstGeom>
          </p:spPr>
          <p:txBody>
            <a:bodyPr wrap="square">
              <a:spAutoFit/>
            </a:bodyPr>
            <a:lstStyle/>
            <a:p>
              <a:r>
                <a:rPr lang="zh-TW" altLang="en-US" sz="1600" dirty="0">
                  <a:solidFill>
                    <a:srgbClr val="4F81BD">
                      <a:lumMod val="50000"/>
                    </a:srgbClr>
                  </a:solidFill>
                  <a:latin typeface="標楷體" panose="03000509000000000000" pitchFamily="65" charset="-120"/>
                  <a:ea typeface="標楷體" panose="03000509000000000000" pitchFamily="65" charset="-120"/>
                </a:rPr>
                <a:t>放寬大陸人士來臺自由行配額</a:t>
              </a:r>
            </a:p>
          </p:txBody>
        </p:sp>
      </p:grpSp>
      <p:grpSp>
        <p:nvGrpSpPr>
          <p:cNvPr id="11" name="群組 10"/>
          <p:cNvGrpSpPr/>
          <p:nvPr/>
        </p:nvGrpSpPr>
        <p:grpSpPr>
          <a:xfrm>
            <a:off x="6930034" y="2989778"/>
            <a:ext cx="1980001" cy="3318462"/>
            <a:chOff x="6930034" y="2989778"/>
            <a:chExt cx="1980001" cy="3318462"/>
          </a:xfrm>
        </p:grpSpPr>
        <p:sp>
          <p:nvSpPr>
            <p:cNvPr id="98315" name="AutoShape 11"/>
            <p:cNvSpPr>
              <a:spLocks noChangeArrowheads="1"/>
            </p:cNvSpPr>
            <p:nvPr/>
          </p:nvSpPr>
          <p:spPr bwMode="gray">
            <a:xfrm rot="5400000">
              <a:off x="6300034" y="3619778"/>
              <a:ext cx="3240000" cy="1980000"/>
            </a:xfrm>
            <a:prstGeom prst="roundRect">
              <a:avLst>
                <a:gd name="adj" fmla="val 19894"/>
              </a:avLst>
            </a:prstGeom>
            <a:gradFill rotWithShape="1">
              <a:gsLst>
                <a:gs pos="0">
                  <a:schemeClr val="bg1">
                    <a:lumMod val="85000"/>
                  </a:schemeClr>
                </a:gs>
                <a:gs pos="50000">
                  <a:schemeClr val="bg1"/>
                </a:gs>
                <a:gs pos="100000">
                  <a:schemeClr val="bg1">
                    <a:lumMod val="85000"/>
                  </a:schemeClr>
                </a:gs>
              </a:gsLst>
              <a:lin ang="5400000" scaled="1"/>
            </a:gradFill>
            <a:ln w="38100" algn="ctr">
              <a:solidFill>
                <a:srgbClr val="DDDDDD"/>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24" name="矩形 23"/>
            <p:cNvSpPr/>
            <p:nvPr/>
          </p:nvSpPr>
          <p:spPr>
            <a:xfrm>
              <a:off x="6930034" y="3015031"/>
              <a:ext cx="1980001" cy="3293209"/>
            </a:xfrm>
            <a:prstGeom prst="rect">
              <a:avLst/>
            </a:prstGeom>
          </p:spPr>
          <p:txBody>
            <a:bodyPr wrap="square">
              <a:spAutoFit/>
            </a:bodyPr>
            <a:lstStyle/>
            <a:p>
              <a:pPr marL="144000" indent="-144000">
                <a:buFont typeface="Arial" panose="020B0604020202020204" pitchFamily="34" charset="0"/>
                <a:buChar char="•"/>
              </a:pPr>
              <a:r>
                <a:rPr lang="zh-TW" altLang="en-US" sz="1600" dirty="0">
                  <a:solidFill>
                    <a:srgbClr val="4F81BD">
                      <a:lumMod val="50000"/>
                    </a:srgbClr>
                  </a:solidFill>
                  <a:latin typeface="標楷體" panose="03000509000000000000" pitchFamily="65" charset="-120"/>
                  <a:ea typeface="標楷體" panose="03000509000000000000" pitchFamily="65" charset="-120"/>
                </a:rPr>
                <a:t>大陸人士來臺自由行配額由每天</a:t>
              </a:r>
              <a:r>
                <a:rPr lang="en-US" altLang="zh-TW" sz="1600" dirty="0">
                  <a:solidFill>
                    <a:srgbClr val="4F81BD">
                      <a:lumMod val="50000"/>
                    </a:srgbClr>
                  </a:solidFill>
                  <a:latin typeface="標楷體" panose="03000509000000000000" pitchFamily="65" charset="-120"/>
                  <a:ea typeface="標楷體" panose="03000509000000000000" pitchFamily="65" charset="-120"/>
                </a:rPr>
                <a:t>4,000</a:t>
              </a:r>
              <a:r>
                <a:rPr lang="zh-TW" altLang="en-US" sz="1600" dirty="0">
                  <a:solidFill>
                    <a:srgbClr val="4F81BD">
                      <a:lumMod val="50000"/>
                    </a:srgbClr>
                  </a:solidFill>
                  <a:latin typeface="標楷體" panose="03000509000000000000" pitchFamily="65" charset="-120"/>
                  <a:ea typeface="標楷體" panose="03000509000000000000" pitchFamily="65" charset="-120"/>
                </a:rPr>
                <a:t>人上調為</a:t>
              </a:r>
              <a:r>
                <a:rPr lang="en-US" altLang="zh-TW" sz="1600" dirty="0">
                  <a:solidFill>
                    <a:srgbClr val="4F81BD">
                      <a:lumMod val="50000"/>
                    </a:srgbClr>
                  </a:solidFill>
                  <a:latin typeface="標楷體" panose="03000509000000000000" pitchFamily="65" charset="-120"/>
                  <a:ea typeface="標楷體" panose="03000509000000000000" pitchFamily="65" charset="-120"/>
                </a:rPr>
                <a:t>5,000</a:t>
              </a:r>
              <a:r>
                <a:rPr lang="zh-TW" altLang="en-US" sz="1600" dirty="0">
                  <a:solidFill>
                    <a:srgbClr val="4F81BD">
                      <a:lumMod val="50000"/>
                    </a:srgbClr>
                  </a:solidFill>
                  <a:latin typeface="標楷體" panose="03000509000000000000" pitchFamily="65" charset="-120"/>
                  <a:ea typeface="標楷體" panose="03000509000000000000" pitchFamily="65" charset="-120"/>
                </a:rPr>
                <a:t>人</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，則</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104</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年</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9</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月至</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12</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月止，</a:t>
              </a:r>
              <a:r>
                <a:rPr lang="zh-TW" altLang="en-US" sz="1600" dirty="0">
                  <a:solidFill>
                    <a:srgbClr val="4F81BD">
                      <a:lumMod val="50000"/>
                    </a:srgbClr>
                  </a:solidFill>
                  <a:latin typeface="標楷體" panose="03000509000000000000" pitchFamily="65" charset="-120"/>
                  <a:ea typeface="標楷體" panose="03000509000000000000" pitchFamily="65" charset="-120"/>
                </a:rPr>
                <a:t>可</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增加</a:t>
              </a:r>
              <a:r>
                <a:rPr lang="en-US" altLang="zh-TW" sz="1600" dirty="0">
                  <a:solidFill>
                    <a:srgbClr val="4F81BD">
                      <a:lumMod val="50000"/>
                    </a:srgbClr>
                  </a:solidFill>
                  <a:latin typeface="標楷體" panose="03000509000000000000" pitchFamily="65" charset="-120"/>
                  <a:ea typeface="標楷體" panose="03000509000000000000" pitchFamily="65" charset="-120"/>
                </a:rPr>
                <a:t>12</a:t>
              </a:r>
              <a:r>
                <a:rPr lang="zh-TW" altLang="en-US" sz="1600" dirty="0">
                  <a:solidFill>
                    <a:srgbClr val="4F81BD">
                      <a:lumMod val="50000"/>
                    </a:srgbClr>
                  </a:solidFill>
                  <a:latin typeface="標楷體" panose="03000509000000000000" pitchFamily="65" charset="-120"/>
                  <a:ea typeface="標楷體" panose="03000509000000000000" pitchFamily="65" charset="-120"/>
                </a:rPr>
                <a:t>萬</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人次</a:t>
              </a:r>
              <a:endParaRPr lang="en-US" altLang="zh-TW" sz="1600" dirty="0" smtClean="0">
                <a:solidFill>
                  <a:srgbClr val="4F81BD">
                    <a:lumMod val="50000"/>
                  </a:srgbClr>
                </a:solidFill>
                <a:latin typeface="標楷體" panose="03000509000000000000" pitchFamily="65" charset="-120"/>
                <a:ea typeface="標楷體" panose="03000509000000000000" pitchFamily="65" charset="-120"/>
              </a:endParaRPr>
            </a:p>
            <a:p>
              <a:pPr marL="144000" indent="-144000">
                <a:buFont typeface="Arial" panose="020B0604020202020204" pitchFamily="34" charset="0"/>
                <a:buChar char="•"/>
              </a:pP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離島</a:t>
              </a:r>
              <a:r>
                <a:rPr lang="zh-TW" altLang="en-US" sz="1600" dirty="0">
                  <a:solidFill>
                    <a:srgbClr val="4F81BD">
                      <a:lumMod val="50000"/>
                    </a:srgbClr>
                  </a:solidFill>
                  <a:latin typeface="標楷體" panose="03000509000000000000" pitchFamily="65" charset="-120"/>
                  <a:ea typeface="標楷體" panose="03000509000000000000" pitchFamily="65" charset="-120"/>
                </a:rPr>
                <a:t>配額由每天</a:t>
              </a:r>
              <a:r>
                <a:rPr lang="en-US" altLang="zh-TW" sz="1600" dirty="0">
                  <a:solidFill>
                    <a:srgbClr val="4F81BD">
                      <a:lumMod val="50000"/>
                    </a:srgbClr>
                  </a:solidFill>
                  <a:latin typeface="標楷體" panose="03000509000000000000" pitchFamily="65" charset="-120"/>
                  <a:ea typeface="標楷體" panose="03000509000000000000" pitchFamily="65" charset="-120"/>
                </a:rPr>
                <a:t>500</a:t>
              </a:r>
              <a:r>
                <a:rPr lang="zh-TW" altLang="en-US" sz="1600" dirty="0">
                  <a:solidFill>
                    <a:srgbClr val="4F81BD">
                      <a:lumMod val="50000"/>
                    </a:srgbClr>
                  </a:solidFill>
                  <a:latin typeface="標楷體" panose="03000509000000000000" pitchFamily="65" charset="-120"/>
                  <a:ea typeface="標楷體" panose="03000509000000000000" pitchFamily="65" charset="-120"/>
                </a:rPr>
                <a:t>人上調為</a:t>
              </a:r>
              <a:r>
                <a:rPr lang="en-US" altLang="zh-TW" sz="1600" dirty="0">
                  <a:solidFill>
                    <a:srgbClr val="4F81BD">
                      <a:lumMod val="50000"/>
                    </a:srgbClr>
                  </a:solidFill>
                  <a:latin typeface="標楷體" panose="03000509000000000000" pitchFamily="65" charset="-120"/>
                  <a:ea typeface="標楷體" panose="03000509000000000000" pitchFamily="65" charset="-120"/>
                </a:rPr>
                <a:t>1,000</a:t>
              </a:r>
              <a:r>
                <a:rPr lang="zh-TW" altLang="en-US" sz="1600" dirty="0">
                  <a:solidFill>
                    <a:srgbClr val="4F81BD">
                      <a:lumMod val="50000"/>
                    </a:srgbClr>
                  </a:solidFill>
                  <a:latin typeface="標楷體" panose="03000509000000000000" pitchFamily="65" charset="-120"/>
                  <a:ea typeface="標楷體" panose="03000509000000000000" pitchFamily="65" charset="-120"/>
                </a:rPr>
                <a:t>人</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，可增加</a:t>
              </a:r>
              <a:r>
                <a:rPr lang="en-US" altLang="zh-TW" sz="1600" dirty="0">
                  <a:solidFill>
                    <a:srgbClr val="4F81BD">
                      <a:lumMod val="50000"/>
                    </a:srgbClr>
                  </a:solidFill>
                  <a:latin typeface="標楷體" panose="03000509000000000000" pitchFamily="65" charset="-120"/>
                  <a:ea typeface="標楷體" panose="03000509000000000000" pitchFamily="65" charset="-120"/>
                </a:rPr>
                <a:t>6</a:t>
              </a:r>
              <a:r>
                <a:rPr lang="zh-TW" altLang="en-US" sz="1600" dirty="0">
                  <a:solidFill>
                    <a:srgbClr val="4F81BD">
                      <a:lumMod val="50000"/>
                    </a:srgbClr>
                  </a:solidFill>
                  <a:latin typeface="標楷體" panose="03000509000000000000" pitchFamily="65" charset="-120"/>
                  <a:ea typeface="標楷體" panose="03000509000000000000" pitchFamily="65" charset="-120"/>
                </a:rPr>
                <a:t>萬</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人次</a:t>
              </a:r>
              <a:endParaRPr lang="en-US" altLang="zh-TW" sz="1600" dirty="0" smtClean="0">
                <a:solidFill>
                  <a:srgbClr val="4F81BD">
                    <a:lumMod val="50000"/>
                  </a:srgbClr>
                </a:solidFill>
                <a:latin typeface="標楷體" panose="03000509000000000000" pitchFamily="65" charset="-120"/>
                <a:ea typeface="標楷體" panose="03000509000000000000" pitchFamily="65" charset="-120"/>
              </a:endParaRPr>
            </a:p>
            <a:p>
              <a:pPr marL="144000" indent="-144000">
                <a:buFont typeface="Arial" panose="020B0604020202020204" pitchFamily="34" charset="0"/>
                <a:buChar char="•"/>
              </a:pP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至</a:t>
              </a:r>
              <a:r>
                <a:rPr lang="en-US" altLang="zh-TW" sz="1600" dirty="0">
                  <a:solidFill>
                    <a:srgbClr val="4F81BD">
                      <a:lumMod val="50000"/>
                    </a:srgbClr>
                  </a:solidFill>
                  <a:latin typeface="標楷體" panose="03000509000000000000" pitchFamily="65" charset="-120"/>
                  <a:ea typeface="標楷體" panose="03000509000000000000" pitchFamily="65" charset="-120"/>
                </a:rPr>
                <a:t>104</a:t>
              </a:r>
              <a:r>
                <a:rPr lang="zh-TW" altLang="en-US" sz="1600" dirty="0">
                  <a:solidFill>
                    <a:srgbClr val="4F81BD">
                      <a:lumMod val="50000"/>
                    </a:srgbClr>
                  </a:solidFill>
                  <a:latin typeface="標楷體" panose="03000509000000000000" pitchFamily="65" charset="-120"/>
                  <a:ea typeface="標楷體" panose="03000509000000000000" pitchFamily="65" charset="-120"/>
                </a:rPr>
                <a:t>年底</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止，可</a:t>
              </a:r>
              <a:r>
                <a:rPr lang="zh-TW" altLang="en-US" sz="1600" dirty="0">
                  <a:solidFill>
                    <a:srgbClr val="4F81BD">
                      <a:lumMod val="50000"/>
                    </a:srgbClr>
                  </a:solidFill>
                  <a:latin typeface="標楷體" panose="03000509000000000000" pitchFamily="65" charset="-120"/>
                  <a:ea typeface="標楷體" panose="03000509000000000000" pitchFamily="65" charset="-120"/>
                </a:rPr>
                <a:t>增加</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觀光收入</a:t>
              </a:r>
              <a:r>
                <a:rPr lang="en-US" altLang="zh-TW" sz="1600" dirty="0" smtClean="0">
                  <a:solidFill>
                    <a:srgbClr val="4F81BD">
                      <a:lumMod val="50000"/>
                    </a:srgbClr>
                  </a:solidFill>
                  <a:latin typeface="標楷體" panose="03000509000000000000" pitchFamily="65" charset="-120"/>
                  <a:ea typeface="標楷體" panose="03000509000000000000" pitchFamily="65" charset="-120"/>
                </a:rPr>
                <a:t>88.5</a:t>
              </a:r>
              <a:r>
                <a:rPr lang="zh-TW" altLang="en-US" sz="1600" dirty="0">
                  <a:solidFill>
                    <a:srgbClr val="4F81BD">
                      <a:lumMod val="50000"/>
                    </a:srgbClr>
                  </a:solidFill>
                  <a:latin typeface="標楷體" panose="03000509000000000000" pitchFamily="65" charset="-120"/>
                  <a:ea typeface="標楷體" panose="03000509000000000000" pitchFamily="65" charset="-120"/>
                </a:rPr>
                <a:t>億</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元</a:t>
              </a:r>
              <a:endParaRPr lang="zh-TW" altLang="en-US" dirty="0">
                <a:solidFill>
                  <a:prstClr val="black"/>
                </a:solidFill>
              </a:endParaRPr>
            </a:p>
          </p:txBody>
        </p:sp>
      </p:grpSp>
      <p:grpSp>
        <p:nvGrpSpPr>
          <p:cNvPr id="2" name="群組 1"/>
          <p:cNvGrpSpPr/>
          <p:nvPr/>
        </p:nvGrpSpPr>
        <p:grpSpPr>
          <a:xfrm>
            <a:off x="200989" y="1580982"/>
            <a:ext cx="1980000" cy="1260000"/>
            <a:chOff x="189024" y="1616882"/>
            <a:chExt cx="1991751" cy="1400000"/>
          </a:xfrm>
        </p:grpSpPr>
        <p:sp>
          <p:nvSpPr>
            <p:cNvPr id="26" name="AutoShape 17"/>
            <p:cNvSpPr>
              <a:spLocks noChangeArrowheads="1"/>
            </p:cNvSpPr>
            <p:nvPr/>
          </p:nvSpPr>
          <p:spPr bwMode="gray">
            <a:xfrm>
              <a:off x="189024" y="1616882"/>
              <a:ext cx="1991751" cy="1400000"/>
            </a:xfrm>
            <a:prstGeom prst="roundRect">
              <a:avLst>
                <a:gd name="adj" fmla="val 50000"/>
              </a:avLst>
            </a:prstGeom>
            <a:noFill/>
            <a:ln w="25400">
              <a:solidFill>
                <a:schemeClr val="accent4">
                  <a:lumMod val="40000"/>
                  <a:lumOff val="60000"/>
                </a:schemeClr>
              </a:solidFill>
            </a:ln>
            <a:effectLst/>
            <a:extLst/>
          </p:spPr>
          <p:txBody>
            <a:bodyPr wrap="none" anchor="ctr"/>
            <a:lstStyle/>
            <a:p>
              <a:endParaRPr lang="zh-TW" altLang="en-US" dirty="0">
                <a:solidFill>
                  <a:prstClr val="black"/>
                </a:solidFill>
              </a:endParaRPr>
            </a:p>
          </p:txBody>
        </p:sp>
        <p:sp>
          <p:nvSpPr>
            <p:cNvPr id="27" name="矩形 26"/>
            <p:cNvSpPr/>
            <p:nvPr/>
          </p:nvSpPr>
          <p:spPr>
            <a:xfrm>
              <a:off x="337798" y="1730275"/>
              <a:ext cx="1800550" cy="949711"/>
            </a:xfrm>
            <a:prstGeom prst="rect">
              <a:avLst/>
            </a:prstGeom>
          </p:spPr>
          <p:txBody>
            <a:bodyPr wrap="square">
              <a:spAutoFit/>
            </a:bodyPr>
            <a:lstStyle/>
            <a:p>
              <a:r>
                <a:rPr lang="zh-TW" altLang="zh-TW" sz="1600" dirty="0" smtClean="0">
                  <a:solidFill>
                    <a:srgbClr val="4F81BD">
                      <a:lumMod val="50000"/>
                    </a:srgbClr>
                  </a:solidFill>
                  <a:latin typeface="標楷體" panose="03000509000000000000" pitchFamily="65" charset="-120"/>
                  <a:ea typeface="標楷體" panose="03000509000000000000" pitchFamily="65" charset="-120"/>
                </a:rPr>
                <a:t>實施東南亞優質團觀光簽證便捷措施</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a:t>
              </a:r>
              <a:r>
                <a:rPr lang="zh-TW" altLang="zh-TW" sz="1600" dirty="0" smtClean="0">
                  <a:solidFill>
                    <a:srgbClr val="4F81BD">
                      <a:lumMod val="50000"/>
                    </a:srgbClr>
                  </a:solidFill>
                  <a:latin typeface="標楷體" panose="03000509000000000000" pitchFamily="65" charset="-120"/>
                  <a:ea typeface="標楷體" panose="03000509000000000000" pitchFamily="65" charset="-120"/>
                </a:rPr>
                <a:t>並免收簽證費</a:t>
              </a:r>
              <a:endParaRPr lang="zh-TW" altLang="en-US" sz="1600"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21" name="AutoShape 24"/>
          <p:cNvSpPr>
            <a:spLocks noChangeArrowheads="1"/>
          </p:cNvSpPr>
          <p:nvPr/>
        </p:nvSpPr>
        <p:spPr bwMode="gray">
          <a:xfrm>
            <a:off x="2435385" y="1580982"/>
            <a:ext cx="1980000" cy="1260000"/>
          </a:xfrm>
          <a:prstGeom prst="roundRect">
            <a:avLst>
              <a:gd name="adj" fmla="val 50000"/>
            </a:avLst>
          </a:prstGeom>
          <a:noFill/>
          <a:ln w="25400">
            <a:solidFill>
              <a:schemeClr val="accent2">
                <a:lumMod val="40000"/>
                <a:lumOff val="60000"/>
              </a:schemeClr>
            </a:solidFill>
          </a:ln>
          <a:effectLst>
            <a:outerShdw dist="40161" dir="4293903" algn="ctr" rotWithShape="0">
              <a:srgbClr val="FFFFCC">
                <a:alpha val="50000"/>
              </a:srgbClr>
            </a:outerShdw>
          </a:effectLst>
          <a:extLst/>
        </p:spPr>
        <p:txBody>
          <a:bodyPr wrap="none" anchor="ctr"/>
          <a:lstStyle/>
          <a:p>
            <a:endParaRPr lang="zh-TW" altLang="en-US" sz="1600"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10" name="群組 9"/>
          <p:cNvGrpSpPr/>
          <p:nvPr/>
        </p:nvGrpSpPr>
        <p:grpSpPr>
          <a:xfrm>
            <a:off x="4715397" y="3015031"/>
            <a:ext cx="1980000" cy="3240000"/>
            <a:chOff x="4715397" y="3015031"/>
            <a:chExt cx="1980000" cy="3240000"/>
          </a:xfrm>
        </p:grpSpPr>
        <p:sp>
          <p:nvSpPr>
            <p:cNvPr id="98311" name="AutoShape 7"/>
            <p:cNvSpPr>
              <a:spLocks noChangeArrowheads="1"/>
            </p:cNvSpPr>
            <p:nvPr/>
          </p:nvSpPr>
          <p:spPr bwMode="gray">
            <a:xfrm rot="5400000">
              <a:off x="4085397" y="3645031"/>
              <a:ext cx="3240000" cy="1980000"/>
            </a:xfrm>
            <a:prstGeom prst="roundRect">
              <a:avLst>
                <a:gd name="adj" fmla="val 19894"/>
              </a:avLst>
            </a:prstGeom>
            <a:gradFill rotWithShape="1">
              <a:gsLst>
                <a:gs pos="0">
                  <a:schemeClr val="bg1">
                    <a:lumMod val="85000"/>
                  </a:schemeClr>
                </a:gs>
                <a:gs pos="50000">
                  <a:schemeClr val="bg1"/>
                </a:gs>
                <a:gs pos="100000">
                  <a:schemeClr val="bg1">
                    <a:lumMod val="85000"/>
                  </a:schemeClr>
                </a:gs>
              </a:gsLst>
              <a:lin ang="5400000" scaled="1"/>
            </a:gradFill>
            <a:ln w="38100" algn="ctr">
              <a:solidFill>
                <a:srgbClr val="DDDDDD"/>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3" name="矩形 2"/>
            <p:cNvSpPr/>
            <p:nvPr/>
          </p:nvSpPr>
          <p:spPr>
            <a:xfrm>
              <a:off x="4715397" y="3073253"/>
              <a:ext cx="1980000" cy="2308324"/>
            </a:xfrm>
            <a:prstGeom prst="rect">
              <a:avLst/>
            </a:prstGeom>
          </p:spPr>
          <p:txBody>
            <a:bodyPr wrap="square">
              <a:spAutoFit/>
            </a:bodyPr>
            <a:lstStyle/>
            <a:p>
              <a:pPr marL="144000" indent="-144000">
                <a:buFont typeface="Arial" panose="020B0604020202020204" pitchFamily="34" charset="0"/>
                <a:buChar char="•"/>
              </a:pPr>
              <a:r>
                <a:rPr lang="zh-TW" altLang="en-US" sz="1600" dirty="0">
                  <a:solidFill>
                    <a:srgbClr val="4F81BD">
                      <a:lumMod val="50000"/>
                    </a:srgbClr>
                  </a:solidFill>
                  <a:latin typeface="標楷體" panose="03000509000000000000" pitchFamily="65" charset="-120"/>
                  <a:ea typeface="標楷體" panose="03000509000000000000" pitchFamily="65" charset="-120"/>
                </a:rPr>
                <a:t>擴大退稅金額，外籍旅客於同一天內向同一核准退稅營業人購買得退稅銷售額降低為</a:t>
              </a:r>
              <a:r>
                <a:rPr lang="en-US" altLang="zh-TW" sz="1600" dirty="0">
                  <a:solidFill>
                    <a:srgbClr val="4F81BD">
                      <a:lumMod val="50000"/>
                    </a:srgbClr>
                  </a:solidFill>
                  <a:latin typeface="標楷體" panose="03000509000000000000" pitchFamily="65" charset="-120"/>
                  <a:ea typeface="標楷體" panose="03000509000000000000" pitchFamily="65" charset="-120"/>
                </a:rPr>
                <a:t>2,000</a:t>
              </a:r>
              <a:r>
                <a:rPr lang="zh-TW" altLang="en-US" sz="1600" dirty="0">
                  <a:solidFill>
                    <a:srgbClr val="4F81BD">
                      <a:lumMod val="50000"/>
                    </a:srgbClr>
                  </a:solidFill>
                  <a:latin typeface="標楷體" panose="03000509000000000000" pitchFamily="65" charset="-120"/>
                  <a:ea typeface="標楷體" panose="03000509000000000000" pitchFamily="65" charset="-120"/>
                </a:rPr>
                <a:t>元</a:t>
              </a:r>
              <a:r>
                <a:rPr lang="en-US" altLang="zh-TW" sz="1600" dirty="0">
                  <a:solidFill>
                    <a:srgbClr val="4F81BD">
                      <a:lumMod val="50000"/>
                    </a:srgbClr>
                  </a:solidFill>
                  <a:latin typeface="標楷體" panose="03000509000000000000" pitchFamily="65" charset="-120"/>
                  <a:ea typeface="標楷體" panose="03000509000000000000" pitchFamily="65" charset="-120"/>
                </a:rPr>
                <a:t>(</a:t>
              </a:r>
              <a:r>
                <a:rPr lang="zh-TW" altLang="en-US" sz="1600" dirty="0">
                  <a:solidFill>
                    <a:srgbClr val="4F81BD">
                      <a:lumMod val="50000"/>
                    </a:srgbClr>
                  </a:solidFill>
                  <a:latin typeface="標楷體" panose="03000509000000000000" pitchFamily="65" charset="-120"/>
                  <a:ea typeface="標楷體" panose="03000509000000000000" pitchFamily="65" charset="-120"/>
                </a:rPr>
                <a:t>原為</a:t>
              </a:r>
              <a:r>
                <a:rPr lang="en-US" altLang="zh-TW" sz="1600" dirty="0">
                  <a:solidFill>
                    <a:srgbClr val="4F81BD">
                      <a:lumMod val="50000"/>
                    </a:srgbClr>
                  </a:solidFill>
                  <a:latin typeface="標楷體" panose="03000509000000000000" pitchFamily="65" charset="-120"/>
                  <a:ea typeface="標楷體" panose="03000509000000000000" pitchFamily="65" charset="-120"/>
                </a:rPr>
                <a:t>3,000</a:t>
              </a:r>
              <a:r>
                <a:rPr lang="zh-TW" altLang="en-US" sz="1600" dirty="0">
                  <a:solidFill>
                    <a:srgbClr val="4F81BD">
                      <a:lumMod val="50000"/>
                    </a:srgbClr>
                  </a:solidFill>
                  <a:latin typeface="標楷體" panose="03000509000000000000" pitchFamily="65" charset="-120"/>
                  <a:ea typeface="標楷體" panose="03000509000000000000" pitchFamily="65" charset="-120"/>
                </a:rPr>
                <a:t>元</a:t>
              </a:r>
              <a:r>
                <a:rPr lang="en-US" altLang="zh-TW" sz="1600" dirty="0">
                  <a:solidFill>
                    <a:srgbClr val="4F81BD">
                      <a:lumMod val="50000"/>
                    </a:srgbClr>
                  </a:solidFill>
                  <a:latin typeface="標楷體" panose="03000509000000000000" pitchFamily="65" charset="-120"/>
                  <a:ea typeface="標楷體" panose="03000509000000000000" pitchFamily="65" charset="-120"/>
                </a:rPr>
                <a:t>)</a:t>
              </a:r>
              <a:r>
                <a:rPr lang="zh-TW" altLang="en-US" sz="1600" dirty="0">
                  <a:solidFill>
                    <a:srgbClr val="4F81BD">
                      <a:lumMod val="50000"/>
                    </a:srgbClr>
                  </a:solidFill>
                  <a:latin typeface="標楷體" panose="03000509000000000000" pitchFamily="65" charset="-120"/>
                  <a:ea typeface="標楷體" panose="03000509000000000000" pitchFamily="65" charset="-120"/>
                </a:rPr>
                <a:t>，建立退稅</a:t>
              </a:r>
              <a:r>
                <a:rPr lang="en-US" altLang="zh-TW" sz="1600" dirty="0">
                  <a:solidFill>
                    <a:srgbClr val="4F81BD">
                      <a:lumMod val="50000"/>
                    </a:srgbClr>
                  </a:solidFill>
                  <a:latin typeface="標楷體" panose="03000509000000000000" pitchFamily="65" charset="-120"/>
                  <a:ea typeface="標楷體" panose="03000509000000000000" pitchFamily="65" charset="-120"/>
                </a:rPr>
                <a:t>e</a:t>
              </a:r>
              <a:r>
                <a:rPr lang="zh-TW" altLang="en-US" sz="1600" dirty="0">
                  <a:solidFill>
                    <a:srgbClr val="4F81BD">
                      <a:lumMod val="50000"/>
                    </a:srgbClr>
                  </a:solidFill>
                  <a:latin typeface="標楷體" panose="03000509000000000000" pitchFamily="65" charset="-120"/>
                  <a:ea typeface="標楷體" panose="03000509000000000000" pitchFamily="65" charset="-120"/>
                </a:rPr>
                <a:t>化委外服務措施，並簡化退稅手續。</a:t>
              </a:r>
            </a:p>
          </p:txBody>
        </p:sp>
      </p:grpSp>
      <p:grpSp>
        <p:nvGrpSpPr>
          <p:cNvPr id="8" name="群組 7"/>
          <p:cNvGrpSpPr/>
          <p:nvPr/>
        </p:nvGrpSpPr>
        <p:grpSpPr>
          <a:xfrm>
            <a:off x="2435385" y="3015031"/>
            <a:ext cx="1980000" cy="3240000"/>
            <a:chOff x="2358447" y="3005482"/>
            <a:chExt cx="1980000" cy="3240000"/>
          </a:xfrm>
        </p:grpSpPr>
        <p:sp>
          <p:nvSpPr>
            <p:cNvPr id="22" name="AutoShape 3"/>
            <p:cNvSpPr>
              <a:spLocks noChangeArrowheads="1"/>
            </p:cNvSpPr>
            <p:nvPr/>
          </p:nvSpPr>
          <p:spPr bwMode="gray">
            <a:xfrm rot="5400000">
              <a:off x="1728447" y="3635482"/>
              <a:ext cx="3240000" cy="1980000"/>
            </a:xfrm>
            <a:prstGeom prst="roundRect">
              <a:avLst>
                <a:gd name="adj" fmla="val 19894"/>
              </a:avLst>
            </a:prstGeom>
            <a:gradFill rotWithShape="1">
              <a:gsLst>
                <a:gs pos="0">
                  <a:schemeClr val="bg1">
                    <a:lumMod val="85000"/>
                  </a:schemeClr>
                </a:gs>
                <a:gs pos="50000">
                  <a:schemeClr val="bg1"/>
                </a:gs>
                <a:gs pos="100000">
                  <a:schemeClr val="bg1">
                    <a:lumMod val="85000"/>
                  </a:schemeClr>
                </a:gs>
              </a:gsLst>
              <a:lin ang="5400000" scaled="1"/>
            </a:gradFill>
            <a:ln w="38100" algn="ctr">
              <a:solidFill>
                <a:srgbClr val="DDDDDD"/>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solidFill>
                  <a:prstClr val="black"/>
                </a:solidFill>
              </a:endParaRPr>
            </a:p>
          </p:txBody>
        </p:sp>
        <p:sp>
          <p:nvSpPr>
            <p:cNvPr id="4" name="矩形 3"/>
            <p:cNvSpPr/>
            <p:nvPr/>
          </p:nvSpPr>
          <p:spPr>
            <a:xfrm>
              <a:off x="2358447" y="3073253"/>
              <a:ext cx="1980000" cy="2800767"/>
            </a:xfrm>
            <a:prstGeom prst="rect">
              <a:avLst/>
            </a:prstGeom>
          </p:spPr>
          <p:txBody>
            <a:bodyPr wrap="square">
              <a:spAutoFit/>
            </a:bodyPr>
            <a:lstStyle/>
            <a:p>
              <a:pPr marL="144000" indent="-144000">
                <a:buFont typeface="Arial" panose="020B0604020202020204" pitchFamily="34" charset="0"/>
                <a:buChar char="•"/>
              </a:pPr>
              <a:r>
                <a:rPr lang="zh-TW" altLang="en-US" sz="1600" dirty="0">
                  <a:solidFill>
                    <a:srgbClr val="4F81BD">
                      <a:lumMod val="50000"/>
                    </a:srgbClr>
                  </a:solidFill>
                  <a:latin typeface="標楷體" panose="03000509000000000000" pitchFamily="65" charset="-120"/>
                  <a:ea typeface="標楷體" panose="03000509000000000000" pitchFamily="65" charset="-120"/>
                </a:rPr>
                <a:t>東南亞臺商來臺舉辦獎勵旅遊，適用東南亞優質團觀光簽證快捷措施並免收簽證費（至</a:t>
              </a:r>
              <a:r>
                <a:rPr lang="en-US" altLang="zh-TW" sz="1600" dirty="0">
                  <a:solidFill>
                    <a:srgbClr val="4F81BD">
                      <a:lumMod val="50000"/>
                    </a:srgbClr>
                  </a:solidFill>
                  <a:latin typeface="標楷體" panose="03000509000000000000" pitchFamily="65" charset="-120"/>
                  <a:ea typeface="標楷體" panose="03000509000000000000" pitchFamily="65" charset="-120"/>
                </a:rPr>
                <a:t>104</a:t>
              </a:r>
              <a:r>
                <a:rPr lang="zh-TW" altLang="en-US" sz="1600" dirty="0">
                  <a:solidFill>
                    <a:srgbClr val="4F81BD">
                      <a:lumMod val="50000"/>
                    </a:srgbClr>
                  </a:solidFill>
                  <a:latin typeface="標楷體" panose="03000509000000000000" pitchFamily="65" charset="-120"/>
                  <a:ea typeface="標楷體" panose="03000509000000000000" pitchFamily="65" charset="-120"/>
                </a:rPr>
                <a:t>年</a:t>
              </a:r>
              <a:r>
                <a:rPr lang="en-US" altLang="zh-TW" sz="1600" dirty="0">
                  <a:solidFill>
                    <a:srgbClr val="4F81BD">
                      <a:lumMod val="50000"/>
                    </a:srgbClr>
                  </a:solidFill>
                  <a:latin typeface="標楷體" panose="03000509000000000000" pitchFamily="65" charset="-120"/>
                  <a:ea typeface="標楷體" panose="03000509000000000000" pitchFamily="65" charset="-120"/>
                </a:rPr>
                <a:t>12</a:t>
              </a:r>
              <a:r>
                <a:rPr lang="zh-TW" altLang="en-US" sz="1600" dirty="0">
                  <a:solidFill>
                    <a:srgbClr val="4F81BD">
                      <a:lumMod val="50000"/>
                    </a:srgbClr>
                  </a:solidFill>
                  <a:latin typeface="標楷體" panose="03000509000000000000" pitchFamily="65" charset="-120"/>
                  <a:ea typeface="標楷體" panose="03000509000000000000" pitchFamily="65" charset="-120"/>
                </a:rPr>
                <a:t>月</a:t>
              </a:r>
              <a:r>
                <a:rPr lang="en-US" altLang="zh-TW" sz="1600" dirty="0">
                  <a:solidFill>
                    <a:srgbClr val="4F81BD">
                      <a:lumMod val="50000"/>
                    </a:srgbClr>
                  </a:solidFill>
                  <a:latin typeface="標楷體" panose="03000509000000000000" pitchFamily="65" charset="-120"/>
                  <a:ea typeface="標楷體" panose="03000509000000000000" pitchFamily="65" charset="-120"/>
                </a:rPr>
                <a:t>31</a:t>
              </a:r>
              <a:r>
                <a:rPr lang="zh-TW" altLang="en-US" sz="1600" dirty="0">
                  <a:solidFill>
                    <a:srgbClr val="4F81BD">
                      <a:lumMod val="50000"/>
                    </a:srgbClr>
                  </a:solidFill>
                  <a:latin typeface="標楷體" panose="03000509000000000000" pitchFamily="65" charset="-120"/>
                  <a:ea typeface="標楷體" panose="03000509000000000000" pitchFamily="65" charset="-120"/>
                </a:rPr>
                <a:t>日止</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a:t>
              </a:r>
              <a:endParaRPr lang="zh-TW" altLang="en-US" sz="1600" dirty="0">
                <a:solidFill>
                  <a:srgbClr val="4F81BD">
                    <a:lumMod val="50000"/>
                  </a:srgbClr>
                </a:solidFill>
                <a:latin typeface="標楷體" panose="03000509000000000000" pitchFamily="65" charset="-120"/>
                <a:ea typeface="標楷體" panose="03000509000000000000" pitchFamily="65" charset="-120"/>
              </a:endParaRPr>
            </a:p>
            <a:p>
              <a:pPr marL="144000" indent="-144000">
                <a:buFont typeface="Arial" panose="020B0604020202020204" pitchFamily="34" charset="0"/>
                <a:buChar char="•"/>
              </a:pP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大陸</a:t>
              </a:r>
              <a:r>
                <a:rPr lang="zh-TW" altLang="en-US" sz="1600" dirty="0">
                  <a:solidFill>
                    <a:srgbClr val="4F81BD">
                      <a:lumMod val="50000"/>
                    </a:srgbClr>
                  </a:solidFill>
                  <a:latin typeface="標楷體" panose="03000509000000000000" pitchFamily="65" charset="-120"/>
                  <a:ea typeface="標楷體" panose="03000509000000000000" pitchFamily="65" charset="-120"/>
                </a:rPr>
                <a:t>臺商企業舉辦獎勵旅遊來臺（團體或自由行均可）可免受入臺證配額</a:t>
              </a:r>
              <a:r>
                <a:rPr lang="zh-TW" altLang="en-US" sz="1600" dirty="0" smtClean="0">
                  <a:solidFill>
                    <a:srgbClr val="4F81BD">
                      <a:lumMod val="50000"/>
                    </a:srgbClr>
                  </a:solidFill>
                  <a:latin typeface="標楷體" panose="03000509000000000000" pitchFamily="65" charset="-120"/>
                  <a:ea typeface="標楷體" panose="03000509000000000000" pitchFamily="65" charset="-120"/>
                </a:rPr>
                <a:t>限制</a:t>
              </a:r>
              <a:endParaRPr lang="en-US" altLang="zh-TW" sz="1600" dirty="0" smtClean="0">
                <a:solidFill>
                  <a:srgbClr val="4F81BD">
                    <a:lumMod val="50000"/>
                  </a:srgbClr>
                </a:solidFill>
                <a:latin typeface="標楷體" panose="03000509000000000000" pitchFamily="65" charset="-120"/>
                <a:ea typeface="標楷體" panose="03000509000000000000" pitchFamily="65" charset="-120"/>
              </a:endParaRPr>
            </a:p>
          </p:txBody>
        </p:sp>
      </p:grpSp>
      <p:grpSp>
        <p:nvGrpSpPr>
          <p:cNvPr id="6" name="群組 5"/>
          <p:cNvGrpSpPr/>
          <p:nvPr/>
        </p:nvGrpSpPr>
        <p:grpSpPr>
          <a:xfrm>
            <a:off x="4697943" y="1580982"/>
            <a:ext cx="1980000" cy="1260000"/>
            <a:chOff x="4697942" y="1580982"/>
            <a:chExt cx="1991751" cy="1400000"/>
          </a:xfrm>
          <a:noFill/>
        </p:grpSpPr>
        <p:sp>
          <p:nvSpPr>
            <p:cNvPr id="98321" name="AutoShape 17"/>
            <p:cNvSpPr>
              <a:spLocks noChangeArrowheads="1"/>
            </p:cNvSpPr>
            <p:nvPr/>
          </p:nvSpPr>
          <p:spPr bwMode="gray">
            <a:xfrm>
              <a:off x="4697942" y="1580982"/>
              <a:ext cx="1991751" cy="1400000"/>
            </a:xfrm>
            <a:prstGeom prst="roundRect">
              <a:avLst>
                <a:gd name="adj" fmla="val 50000"/>
              </a:avLst>
            </a:prstGeom>
            <a:grpFill/>
            <a:ln w="25400" algn="ctr">
              <a:solidFill>
                <a:schemeClr val="accent6">
                  <a:lumMod val="60000"/>
                  <a:lumOff val="40000"/>
                </a:schemeClr>
              </a:solid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endParaRPr lang="zh-TW" altLang="en-US" dirty="0">
                <a:solidFill>
                  <a:prstClr val="black"/>
                </a:solidFill>
              </a:endParaRPr>
            </a:p>
          </p:txBody>
        </p:sp>
        <p:sp>
          <p:nvSpPr>
            <p:cNvPr id="30" name="矩形 29"/>
            <p:cNvSpPr/>
            <p:nvPr/>
          </p:nvSpPr>
          <p:spPr>
            <a:xfrm>
              <a:off x="4935191" y="1966824"/>
              <a:ext cx="1552369" cy="668314"/>
            </a:xfrm>
            <a:prstGeom prst="rect">
              <a:avLst/>
            </a:prstGeom>
            <a:grpFill/>
            <a:ln w="25400">
              <a:noFill/>
            </a:ln>
          </p:spPr>
          <p:txBody>
            <a:bodyPr wrap="square">
              <a:spAutoFit/>
            </a:bodyPr>
            <a:lstStyle/>
            <a:p>
              <a:r>
                <a:rPr lang="zh-TW" altLang="en-US" sz="1600" dirty="0">
                  <a:solidFill>
                    <a:srgbClr val="4F81BD">
                      <a:lumMod val="50000"/>
                    </a:srgbClr>
                  </a:solidFill>
                  <a:latin typeface="標楷體" panose="03000509000000000000" pitchFamily="65" charset="-120"/>
                  <a:ea typeface="標楷體" panose="03000509000000000000" pitchFamily="65" charset="-120"/>
                </a:rPr>
                <a:t>調降退稅門檻</a:t>
              </a:r>
            </a:p>
            <a:p>
              <a:r>
                <a:rPr lang="en-US" altLang="zh-TW" sz="1600" dirty="0">
                  <a:solidFill>
                    <a:srgbClr val="4F81BD">
                      <a:lumMod val="50000"/>
                    </a:srgbClr>
                  </a:solidFill>
                  <a:latin typeface="標楷體" panose="03000509000000000000" pitchFamily="65" charset="-120"/>
                  <a:ea typeface="標楷體" panose="03000509000000000000" pitchFamily="65" charset="-120"/>
                </a:rPr>
                <a:t>e</a:t>
              </a:r>
              <a:r>
                <a:rPr lang="zh-TW" altLang="en-US" sz="1600" dirty="0">
                  <a:solidFill>
                    <a:srgbClr val="4F81BD">
                      <a:lumMod val="50000"/>
                    </a:srgbClr>
                  </a:solidFill>
                  <a:latin typeface="標楷體" panose="03000509000000000000" pitchFamily="65" charset="-120"/>
                  <a:ea typeface="標楷體" panose="03000509000000000000" pitchFamily="65" charset="-120"/>
                </a:rPr>
                <a:t>化退稅手續</a:t>
              </a:r>
            </a:p>
          </p:txBody>
        </p:sp>
      </p:grpSp>
      <p:sp>
        <p:nvSpPr>
          <p:cNvPr id="31" name="矩形 30"/>
          <p:cNvSpPr/>
          <p:nvPr/>
        </p:nvSpPr>
        <p:spPr>
          <a:xfrm>
            <a:off x="2520013" y="1916037"/>
            <a:ext cx="1888124" cy="584775"/>
          </a:xfrm>
          <a:prstGeom prst="rect">
            <a:avLst/>
          </a:prstGeom>
        </p:spPr>
        <p:txBody>
          <a:bodyPr wrap="square">
            <a:spAutoFit/>
          </a:bodyPr>
          <a:lstStyle/>
          <a:p>
            <a:r>
              <a:rPr lang="zh-TW" altLang="en-US" sz="1600" dirty="0">
                <a:solidFill>
                  <a:srgbClr val="4F81BD">
                    <a:lumMod val="50000"/>
                  </a:srgbClr>
                </a:solidFill>
                <a:latin typeface="標楷體" panose="03000509000000000000" pitchFamily="65" charset="-120"/>
                <a:ea typeface="標楷體" panose="03000509000000000000" pitchFamily="65" charset="-120"/>
              </a:rPr>
              <a:t>積極爭取海外臺商來台獎勵旅遊</a:t>
            </a:r>
          </a:p>
        </p:txBody>
      </p:sp>
    </p:spTree>
    <p:extLst>
      <p:ext uri="{BB962C8B-B14F-4D97-AF65-F5344CB8AC3E}">
        <p14:creationId xmlns:p14="http://schemas.microsoft.com/office/powerpoint/2010/main" xmlns="" val="41684167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圓角矩形 26"/>
          <p:cNvSpPr/>
          <p:nvPr/>
        </p:nvSpPr>
        <p:spPr>
          <a:xfrm>
            <a:off x="1523292" y="1253557"/>
            <a:ext cx="7109624" cy="1728000"/>
          </a:xfrm>
          <a:prstGeom prst="roundRect">
            <a:avLst/>
          </a:prstGeom>
          <a:solidFill>
            <a:schemeClr val="accent6">
              <a:lumMod val="20000"/>
              <a:lumOff val="80000"/>
              <a:alpha val="50000"/>
            </a:schemeClr>
          </a:solidFill>
          <a:ln w="127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6" name="圓角矩形 25"/>
          <p:cNvSpPr/>
          <p:nvPr/>
        </p:nvSpPr>
        <p:spPr>
          <a:xfrm>
            <a:off x="1539260" y="3028229"/>
            <a:ext cx="7093655" cy="1152000"/>
          </a:xfrm>
          <a:prstGeom prst="roundRect">
            <a:avLst/>
          </a:prstGeom>
          <a:solidFill>
            <a:schemeClr val="accent6">
              <a:lumMod val="20000"/>
              <a:lumOff val="80000"/>
              <a:alpha val="50000"/>
            </a:schemeClr>
          </a:solidFill>
          <a:ln w="127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sp>
        <p:nvSpPr>
          <p:cNvPr id="18" name="標題 1"/>
          <p:cNvSpPr txBox="1">
            <a:spLocks/>
          </p:cNvSpPr>
          <p:nvPr/>
        </p:nvSpPr>
        <p:spPr>
          <a:xfrm>
            <a:off x="125343" y="34866"/>
            <a:ext cx="9168712" cy="641984"/>
          </a:xfrm>
          <a:prstGeom prst="rect">
            <a:avLst/>
          </a:prstGeom>
        </p:spPr>
        <p:txBody>
          <a:bodyPr vert="horz" lIns="0" tIns="45720" rIns="0" bIns="45720" rtlCol="0" anchor="ctr">
            <a:normAutofit/>
          </a:bodyPr>
          <a:lstStyle>
            <a:lvl1pPr algn="ctr" defTabSz="914400" rtl="0" eaLnBrk="1" latinLnBrk="0" hangingPunct="1">
              <a:lnSpc>
                <a:spcPct val="90000"/>
              </a:lnSpc>
              <a:spcBef>
                <a:spcPct val="0"/>
              </a:spcBef>
              <a:buNone/>
              <a:defRPr sz="4400" kern="1200" baseline="0">
                <a:solidFill>
                  <a:schemeClr val="accent1">
                    <a:lumMod val="50000"/>
                  </a:schemeClr>
                </a:solidFill>
                <a:latin typeface="微軟正黑體" panose="020B0604030504040204" pitchFamily="34" charset="-120"/>
                <a:ea typeface="微軟正黑體" panose="020B0604030504040204" pitchFamily="34" charset="-120"/>
                <a:cs typeface="Arial" pitchFamily="34" charset="0"/>
              </a:defRPr>
            </a:lvl1pPr>
          </a:lstStyle>
          <a:p>
            <a:pPr eaLnBrk="0" fontAlgn="base" hangingPunct="0">
              <a:lnSpc>
                <a:spcPct val="100000"/>
              </a:lnSpc>
              <a:spcAft>
                <a:spcPct val="0"/>
              </a:spcAft>
              <a:defRPr/>
            </a:pP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未來一年重點措施</a:t>
            </a:r>
            <a:r>
              <a:rPr kumimoji="1" lang="zh-TW" altLang="en-US"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kumimoji="1" lang="zh-TW" altLang="en-US"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出口拓展</a:t>
            </a:r>
            <a:r>
              <a:rPr kumimoji="1" lang="en-US" altLang="zh-TW" sz="3600" b="1" dirty="0" smtClean="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kumimoji="1" lang="en-US" altLang="zh-TW" sz="36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3/3)</a:t>
            </a:r>
          </a:p>
        </p:txBody>
      </p:sp>
      <p:sp>
        <p:nvSpPr>
          <p:cNvPr id="19" name="矩形 18"/>
          <p:cNvSpPr/>
          <p:nvPr/>
        </p:nvSpPr>
        <p:spPr>
          <a:xfrm>
            <a:off x="688584" y="688691"/>
            <a:ext cx="2425664" cy="523220"/>
          </a:xfrm>
          <a:prstGeom prst="rect">
            <a:avLst/>
          </a:prstGeom>
        </p:spPr>
        <p:txBody>
          <a:bodyPr wrap="none">
            <a:spAutoFit/>
          </a:bodyPr>
          <a:lstStyle/>
          <a:p>
            <a:pPr marL="85725" lvl="2">
              <a:defRPr/>
            </a:pPr>
            <a:r>
              <a:rPr lang="zh-TW" altLang="zh-TW" sz="2800" b="1" dirty="0">
                <a:solidFill>
                  <a:srgbClr val="4F81BD">
                    <a:lumMod val="50000"/>
                  </a:srgbClr>
                </a:solidFill>
                <a:latin typeface="標楷體" panose="03000509000000000000" pitchFamily="65" charset="-120"/>
                <a:ea typeface="標楷體" panose="03000509000000000000" pitchFamily="65" charset="-120"/>
              </a:rPr>
              <a:t>金融強盾支援</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4" name="群組 3"/>
          <p:cNvGrpSpPr/>
          <p:nvPr/>
        </p:nvGrpSpPr>
        <p:grpSpPr>
          <a:xfrm>
            <a:off x="1462111" y="4640254"/>
            <a:ext cx="7170804" cy="1252162"/>
            <a:chOff x="1738637" y="1627188"/>
            <a:chExt cx="7040738" cy="902178"/>
          </a:xfrm>
        </p:grpSpPr>
        <p:sp>
          <p:nvSpPr>
            <p:cNvPr id="16" name="圓角矩形 15"/>
            <p:cNvSpPr/>
            <p:nvPr/>
          </p:nvSpPr>
          <p:spPr>
            <a:xfrm>
              <a:off x="1738637" y="1627188"/>
              <a:ext cx="7040738" cy="902178"/>
            </a:xfrm>
            <a:prstGeom prst="roundRect">
              <a:avLst/>
            </a:prstGeom>
            <a:solidFill>
              <a:schemeClr val="accent6">
                <a:lumMod val="20000"/>
                <a:lumOff val="80000"/>
                <a:alpha val="50000"/>
              </a:schemeClr>
            </a:solidFill>
            <a:ln w="127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sp>
          <p:nvSpPr>
            <p:cNvPr id="2" name="矩形 1"/>
            <p:cNvSpPr/>
            <p:nvPr/>
          </p:nvSpPr>
          <p:spPr>
            <a:xfrm>
              <a:off x="1751365" y="1778560"/>
              <a:ext cx="7015281" cy="62090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a:lnSpc>
                  <a:spcPts val="3000"/>
                </a:lnSpc>
              </a:pPr>
              <a:r>
                <a:rPr lang="zh-TW" altLang="en-US" sz="2000" dirty="0" smtClean="0">
                  <a:solidFill>
                    <a:srgbClr val="4F81BD">
                      <a:lumMod val="50000"/>
                    </a:srgbClr>
                  </a:solidFill>
                  <a:latin typeface="標楷體" panose="03000509000000000000" pitchFamily="65" charset="-120"/>
                  <a:ea typeface="標楷體" panose="03000509000000000000" pitchFamily="65" charset="-120"/>
                </a:rPr>
                <a:t>國貿局、內政部營建署、各產業公協會等相關單位，轉介有需求之輸出廠商</a:t>
              </a:r>
              <a:endParaRPr lang="zh-TW" altLang="en-US" sz="2000" dirty="0">
                <a:solidFill>
                  <a:srgbClr val="4F81BD">
                    <a:lumMod val="50000"/>
                  </a:srgbClr>
                </a:solidFill>
                <a:latin typeface="標楷體" panose="03000509000000000000" pitchFamily="65" charset="-120"/>
                <a:ea typeface="標楷體" panose="03000509000000000000" pitchFamily="65" charset="-120"/>
              </a:endParaRPr>
            </a:p>
          </p:txBody>
        </p:sp>
      </p:grpSp>
      <p:grpSp>
        <p:nvGrpSpPr>
          <p:cNvPr id="20" name="群組 19"/>
          <p:cNvGrpSpPr/>
          <p:nvPr/>
        </p:nvGrpSpPr>
        <p:grpSpPr>
          <a:xfrm>
            <a:off x="1616510" y="3028229"/>
            <a:ext cx="6709710" cy="1104308"/>
            <a:chOff x="1938265" y="3231557"/>
            <a:chExt cx="6456133" cy="1104308"/>
          </a:xfrm>
        </p:grpSpPr>
        <p:sp>
          <p:nvSpPr>
            <p:cNvPr id="11" name="文字方塊 10"/>
            <p:cNvSpPr txBox="1"/>
            <p:nvPr/>
          </p:nvSpPr>
          <p:spPr>
            <a:xfrm>
              <a:off x="1947244" y="3231557"/>
              <a:ext cx="3842146" cy="461665"/>
            </a:xfrm>
            <a:prstGeom prst="rect">
              <a:avLst/>
            </a:prstGeom>
            <a:noFill/>
          </p:spPr>
          <p:txBody>
            <a:bodyPr wrap="square" rtlCol="0">
              <a:spAutoFit/>
            </a:bodyPr>
            <a:lstStyle/>
            <a:p>
              <a:r>
                <a:rPr lang="zh-TW" altLang="en-US" sz="2400" b="1" dirty="0">
                  <a:solidFill>
                    <a:srgbClr val="4F81BD">
                      <a:lumMod val="50000"/>
                    </a:srgbClr>
                  </a:solidFill>
                  <a:latin typeface="標楷體" panose="03000509000000000000" pitchFamily="65" charset="-120"/>
                  <a:ea typeface="標楷體" panose="03000509000000000000" pitchFamily="65" charset="-120"/>
                </a:rPr>
                <a:t>輸銀逐年</a:t>
              </a:r>
              <a:r>
                <a:rPr lang="zh-TW" altLang="en-US" sz="2400" b="1" dirty="0" smtClean="0">
                  <a:solidFill>
                    <a:srgbClr val="4F81BD">
                      <a:lumMod val="50000"/>
                    </a:srgbClr>
                  </a:solidFill>
                  <a:latin typeface="標楷體" panose="03000509000000000000" pitchFamily="65" charset="-120"/>
                  <a:ea typeface="標楷體" panose="03000509000000000000" pitchFamily="65" charset="-120"/>
                </a:rPr>
                <a:t>增資</a:t>
              </a:r>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sp>
          <p:nvSpPr>
            <p:cNvPr id="6" name="矩形 5"/>
            <p:cNvSpPr/>
            <p:nvPr/>
          </p:nvSpPr>
          <p:spPr>
            <a:xfrm>
              <a:off x="1938265" y="3627979"/>
              <a:ext cx="6456133" cy="707886"/>
            </a:xfrm>
            <a:prstGeom prst="rect">
              <a:avLst/>
            </a:prstGeom>
          </p:spPr>
          <p:txBody>
            <a:bodyPr wrap="square">
              <a:spAutoFit/>
            </a:bodyPr>
            <a:lstStyle/>
            <a:p>
              <a:r>
                <a:rPr lang="zh-TW" altLang="zh-TW" sz="2000" dirty="0">
                  <a:solidFill>
                    <a:srgbClr val="4F81BD">
                      <a:lumMod val="50000"/>
                    </a:srgbClr>
                  </a:solidFill>
                  <a:latin typeface="標楷體" panose="03000509000000000000" pitchFamily="65" charset="-120"/>
                  <a:ea typeface="標楷體" panose="03000509000000000000" pitchFamily="65" charset="-120"/>
                </a:rPr>
                <a:t>輸銀</a:t>
              </a:r>
              <a:r>
                <a:rPr lang="en-US" altLang="zh-TW" sz="2000" dirty="0">
                  <a:solidFill>
                    <a:srgbClr val="4F81BD">
                      <a:lumMod val="50000"/>
                    </a:srgbClr>
                  </a:solidFill>
                  <a:latin typeface="標楷體" panose="03000509000000000000" pitchFamily="65" charset="-120"/>
                  <a:ea typeface="標楷體" panose="03000509000000000000" pitchFamily="65" charset="-120"/>
                </a:rPr>
                <a:t>3</a:t>
              </a:r>
              <a:r>
                <a:rPr lang="zh-TW" altLang="zh-TW" sz="2000" dirty="0">
                  <a:solidFill>
                    <a:srgbClr val="4F81BD">
                      <a:lumMod val="50000"/>
                    </a:srgbClr>
                  </a:solidFill>
                  <a:latin typeface="標楷體" panose="03000509000000000000" pitchFamily="65" charset="-120"/>
                  <a:ea typeface="標楷體" panose="03000509000000000000" pitchFamily="65" charset="-120"/>
                </a:rPr>
                <a:t>年增資新臺幣</a:t>
              </a:r>
              <a:r>
                <a:rPr lang="en-US" altLang="zh-TW" sz="2000" dirty="0">
                  <a:solidFill>
                    <a:srgbClr val="4F81BD">
                      <a:lumMod val="50000"/>
                    </a:srgbClr>
                  </a:solidFill>
                  <a:latin typeface="標楷體" panose="03000509000000000000" pitchFamily="65" charset="-120"/>
                  <a:ea typeface="標楷體" panose="03000509000000000000" pitchFamily="65" charset="-120"/>
                </a:rPr>
                <a:t>200</a:t>
              </a:r>
              <a:r>
                <a:rPr lang="zh-TW" altLang="zh-TW" sz="2000" dirty="0">
                  <a:solidFill>
                    <a:srgbClr val="4F81BD">
                      <a:lumMod val="50000"/>
                    </a:srgbClr>
                  </a:solidFill>
                  <a:latin typeface="標楷體" panose="03000509000000000000" pitchFamily="65" charset="-120"/>
                  <a:ea typeface="標楷體" panose="03000509000000000000" pitchFamily="65" charset="-120"/>
                </a:rPr>
                <a:t>億元，增資完成後，對單一客戶之無擔保授信金額將由目前</a:t>
              </a:r>
              <a:r>
                <a:rPr lang="en-US" altLang="zh-TW" sz="2000" dirty="0">
                  <a:solidFill>
                    <a:srgbClr val="4F81BD">
                      <a:lumMod val="50000"/>
                    </a:srgbClr>
                  </a:solidFill>
                  <a:latin typeface="標楷體" panose="03000509000000000000" pitchFamily="65" charset="-120"/>
                  <a:ea typeface="標楷體" panose="03000509000000000000" pitchFamily="65" charset="-120"/>
                </a:rPr>
                <a:t>9</a:t>
              </a:r>
              <a:r>
                <a:rPr lang="zh-TW" altLang="zh-TW" sz="2000" dirty="0">
                  <a:solidFill>
                    <a:srgbClr val="4F81BD">
                      <a:lumMod val="50000"/>
                    </a:srgbClr>
                  </a:solidFill>
                  <a:latin typeface="標楷體" panose="03000509000000000000" pitchFamily="65" charset="-120"/>
                  <a:ea typeface="標楷體" panose="03000509000000000000" pitchFamily="65" charset="-120"/>
                </a:rPr>
                <a:t>億元提高至</a:t>
              </a:r>
              <a:r>
                <a:rPr lang="en-US" altLang="zh-TW" sz="2000" dirty="0">
                  <a:solidFill>
                    <a:srgbClr val="4F81BD">
                      <a:lumMod val="50000"/>
                    </a:srgbClr>
                  </a:solidFill>
                  <a:latin typeface="標楷體" panose="03000509000000000000" pitchFamily="65" charset="-120"/>
                  <a:ea typeface="標楷體" panose="03000509000000000000" pitchFamily="65" charset="-120"/>
                </a:rPr>
                <a:t>16</a:t>
              </a:r>
              <a:r>
                <a:rPr lang="zh-TW" altLang="zh-TW" sz="2000" dirty="0">
                  <a:solidFill>
                    <a:srgbClr val="4F81BD">
                      <a:lumMod val="50000"/>
                    </a:srgbClr>
                  </a:solidFill>
                  <a:latin typeface="標楷體" panose="03000509000000000000" pitchFamily="65" charset="-120"/>
                  <a:ea typeface="標楷體" panose="03000509000000000000" pitchFamily="65" charset="-120"/>
                </a:rPr>
                <a:t>億元。</a:t>
              </a:r>
              <a:endParaRPr lang="zh-TW" altLang="en-US" sz="2000"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12" name="文字方塊 11"/>
          <p:cNvSpPr txBox="1"/>
          <p:nvPr/>
        </p:nvSpPr>
        <p:spPr>
          <a:xfrm>
            <a:off x="1690149" y="1378375"/>
            <a:ext cx="2031325" cy="461665"/>
          </a:xfrm>
          <a:prstGeom prst="rect">
            <a:avLst/>
          </a:prstGeom>
          <a:noFill/>
        </p:spPr>
        <p:txBody>
          <a:bodyPr wrap="none" rtlCol="0">
            <a:spAutoFit/>
          </a:bodyPr>
          <a:lstStyle/>
          <a:p>
            <a:r>
              <a:rPr lang="zh-TW" altLang="zh-TW" sz="2400" b="1" dirty="0">
                <a:solidFill>
                  <a:srgbClr val="4F81BD">
                    <a:lumMod val="50000"/>
                  </a:srgbClr>
                </a:solidFill>
                <a:latin typeface="標楷體" panose="03000509000000000000" pitchFamily="65" charset="-120"/>
                <a:ea typeface="標楷體" panose="03000509000000000000" pitchFamily="65" charset="-120"/>
              </a:rPr>
              <a:t>建立聯貸</a:t>
            </a:r>
            <a:r>
              <a:rPr lang="zh-TW" altLang="zh-TW" sz="2400" b="1" dirty="0" smtClean="0">
                <a:solidFill>
                  <a:srgbClr val="4F81BD">
                    <a:lumMod val="50000"/>
                  </a:srgbClr>
                </a:solidFill>
                <a:latin typeface="標楷體" panose="03000509000000000000" pitchFamily="65" charset="-120"/>
                <a:ea typeface="標楷體" panose="03000509000000000000" pitchFamily="65" charset="-120"/>
              </a:rPr>
              <a:t>平台</a:t>
            </a:r>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sp>
        <p:nvSpPr>
          <p:cNvPr id="3" name="矩形 2"/>
          <p:cNvSpPr/>
          <p:nvPr/>
        </p:nvSpPr>
        <p:spPr>
          <a:xfrm>
            <a:off x="1693735" y="1840040"/>
            <a:ext cx="6796291" cy="1015663"/>
          </a:xfrm>
          <a:prstGeom prst="rect">
            <a:avLst/>
          </a:prstGeom>
        </p:spPr>
        <p:txBody>
          <a:bodyPr wrap="square">
            <a:spAutoFit/>
          </a:bodyPr>
          <a:lstStyle/>
          <a:p>
            <a:r>
              <a:rPr lang="zh-TW" altLang="zh-TW" sz="2000" dirty="0">
                <a:solidFill>
                  <a:srgbClr val="4F81BD">
                    <a:lumMod val="50000"/>
                  </a:srgbClr>
                </a:solidFill>
                <a:latin typeface="標楷體" panose="03000509000000000000" pitchFamily="65" charset="-120"/>
                <a:ea typeface="標楷體" panose="03000509000000000000" pitchFamily="65" charset="-120"/>
              </a:rPr>
              <a:t>建立聯貸</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平台</a:t>
            </a:r>
            <a:r>
              <a:rPr lang="zh-TW" altLang="en-US" sz="2000" dirty="0" smtClean="0">
                <a:solidFill>
                  <a:srgbClr val="4F81BD">
                    <a:lumMod val="50000"/>
                  </a:srgbClr>
                </a:solidFill>
                <a:latin typeface="標楷體" panose="03000509000000000000" pitchFamily="65" charset="-120"/>
                <a:ea typeface="標楷體" panose="03000509000000000000" pitchFamily="65" charset="-120"/>
              </a:rPr>
              <a:t>，透過</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轉</a:t>
            </a:r>
            <a:r>
              <a:rPr lang="zh-TW" altLang="zh-TW" sz="2000" dirty="0">
                <a:solidFill>
                  <a:srgbClr val="4F81BD">
                    <a:lumMod val="50000"/>
                  </a:srgbClr>
                </a:solidFill>
                <a:latin typeface="標楷體" panose="03000509000000000000" pitchFamily="65" charset="-120"/>
                <a:ea typeface="標楷體" panose="03000509000000000000" pitchFamily="65" charset="-120"/>
              </a:rPr>
              <a:t>介</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機制</a:t>
            </a:r>
            <a:r>
              <a:rPr lang="zh-TW" altLang="en-US" sz="2000" dirty="0" smtClean="0">
                <a:solidFill>
                  <a:srgbClr val="4F81BD">
                    <a:lumMod val="50000"/>
                  </a:srgbClr>
                </a:solidFill>
                <a:latin typeface="標楷體" panose="03000509000000000000" pitchFamily="65" charset="-120"/>
                <a:ea typeface="標楷體" panose="03000509000000000000" pitchFamily="65" charset="-120"/>
              </a:rPr>
              <a:t>及</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掌握</a:t>
            </a:r>
            <a:r>
              <a:rPr lang="zh-TW" altLang="zh-TW" sz="2000" dirty="0">
                <a:solidFill>
                  <a:srgbClr val="4F81BD">
                    <a:lumMod val="50000"/>
                  </a:srgbClr>
                </a:solidFill>
                <a:latin typeface="標楷體" panose="03000509000000000000" pitchFamily="65" charset="-120"/>
                <a:ea typeface="標楷體" panose="03000509000000000000" pitchFamily="65" charset="-120"/>
              </a:rPr>
              <a:t>案源，協商授信條件</a:t>
            </a:r>
            <a:r>
              <a:rPr lang="zh-TW" altLang="en-US" sz="2000" dirty="0">
                <a:solidFill>
                  <a:srgbClr val="4F81BD">
                    <a:lumMod val="50000"/>
                  </a:srgbClr>
                </a:solidFill>
                <a:latin typeface="標楷體" panose="03000509000000000000" pitchFamily="65" charset="-120"/>
                <a:ea typeface="標楷體" panose="03000509000000000000" pitchFamily="65" charset="-120"/>
              </a:rPr>
              <a:t>並</a:t>
            </a:r>
            <a:r>
              <a:rPr lang="zh-TW" altLang="zh-TW" sz="2000" dirty="0">
                <a:solidFill>
                  <a:srgbClr val="4F81BD">
                    <a:lumMod val="50000"/>
                  </a:srgbClr>
                </a:solidFill>
                <a:latin typeface="標楷體" panose="03000509000000000000" pitchFamily="65" charset="-120"/>
                <a:ea typeface="標楷體" panose="03000509000000000000" pitchFamily="65" charset="-120"/>
              </a:rPr>
              <a:t>籌組聯貸案說明</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會</a:t>
            </a:r>
            <a:r>
              <a:rPr lang="zh-TW" altLang="en-US" sz="2000" dirty="0" smtClean="0">
                <a:solidFill>
                  <a:srgbClr val="4F81BD">
                    <a:lumMod val="50000"/>
                  </a:srgbClr>
                </a:solidFill>
                <a:latin typeface="標楷體" panose="03000509000000000000" pitchFamily="65" charset="-120"/>
                <a:ea typeface="標楷體" panose="03000509000000000000" pitchFamily="65" charset="-120"/>
              </a:rPr>
              <a:t>，</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對</a:t>
            </a:r>
            <a:r>
              <a:rPr lang="zh-TW" altLang="zh-TW" sz="2000" dirty="0">
                <a:solidFill>
                  <a:srgbClr val="4F81BD">
                    <a:lumMod val="50000"/>
                  </a:srgbClr>
                </a:solidFill>
                <a:latin typeface="標楷體" panose="03000509000000000000" pitchFamily="65" charset="-120"/>
                <a:ea typeface="標楷體" panose="03000509000000000000" pitchFamily="65" charset="-120"/>
              </a:rPr>
              <a:t>系統及整廠輸出等大型出口融資案件</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a:t>
            </a:r>
            <a:r>
              <a:rPr lang="zh-TW" altLang="en-US" sz="2000" dirty="0" smtClean="0">
                <a:solidFill>
                  <a:srgbClr val="4F81BD">
                    <a:lumMod val="50000"/>
                  </a:srgbClr>
                </a:solidFill>
                <a:latin typeface="標楷體" panose="03000509000000000000" pitchFamily="65" charset="-120"/>
                <a:ea typeface="標楷體" panose="03000509000000000000" pitchFamily="65" charset="-120"/>
              </a:rPr>
              <a:t>以輸銀主政</a:t>
            </a:r>
            <a:r>
              <a:rPr lang="zh-TW" altLang="zh-TW" sz="2000" dirty="0" smtClean="0">
                <a:solidFill>
                  <a:srgbClr val="4F81BD">
                    <a:lumMod val="50000"/>
                  </a:srgbClr>
                </a:solidFill>
                <a:latin typeface="標楷體" panose="03000509000000000000" pitchFamily="65" charset="-120"/>
                <a:ea typeface="標楷體" panose="03000509000000000000" pitchFamily="65" charset="-120"/>
              </a:rPr>
              <a:t>結合</a:t>
            </a:r>
            <a:r>
              <a:rPr lang="zh-TW" altLang="zh-TW" sz="2000" dirty="0">
                <a:solidFill>
                  <a:srgbClr val="4F81BD">
                    <a:lumMod val="50000"/>
                  </a:srgbClr>
                </a:solidFill>
                <a:latin typeface="標楷體" panose="03000509000000000000" pitchFamily="65" charset="-120"/>
                <a:ea typeface="標楷體" panose="03000509000000000000" pitchFamily="65" charset="-120"/>
              </a:rPr>
              <a:t>商業銀行籌組聯貸案，擴大金融支援。</a:t>
            </a:r>
            <a:endParaRPr lang="zh-TW" altLang="en-US" sz="2000" dirty="0">
              <a:solidFill>
                <a:srgbClr val="4F81BD">
                  <a:lumMod val="50000"/>
                </a:srgbClr>
              </a:solidFill>
              <a:latin typeface="標楷體" panose="03000509000000000000" pitchFamily="65" charset="-120"/>
              <a:ea typeface="標楷體" panose="03000509000000000000" pitchFamily="65" charset="-120"/>
            </a:endParaRPr>
          </a:p>
        </p:txBody>
      </p:sp>
      <p:grpSp>
        <p:nvGrpSpPr>
          <p:cNvPr id="15" name="群組 14"/>
          <p:cNvGrpSpPr/>
          <p:nvPr/>
        </p:nvGrpSpPr>
        <p:grpSpPr>
          <a:xfrm>
            <a:off x="652100" y="1253557"/>
            <a:ext cx="720000" cy="2952000"/>
            <a:chOff x="825112" y="3831431"/>
            <a:chExt cx="720000" cy="1908000"/>
          </a:xfrm>
        </p:grpSpPr>
        <p:sp>
          <p:nvSpPr>
            <p:cNvPr id="25" name="圓角矩形 24"/>
            <p:cNvSpPr/>
            <p:nvPr/>
          </p:nvSpPr>
          <p:spPr>
            <a:xfrm>
              <a:off x="825112" y="3831431"/>
              <a:ext cx="720000" cy="1908000"/>
            </a:xfrm>
            <a:prstGeom prst="roundRect">
              <a:avLst/>
            </a:prstGeom>
            <a:solidFill>
              <a:schemeClr val="accent1">
                <a:lumMod val="40000"/>
                <a:lumOff val="60000"/>
                <a:alpha val="50000"/>
              </a:schemeClr>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3" name="文字方塊 12"/>
            <p:cNvSpPr txBox="1"/>
            <p:nvPr/>
          </p:nvSpPr>
          <p:spPr>
            <a:xfrm>
              <a:off x="908113" y="4289462"/>
              <a:ext cx="553998" cy="1297791"/>
            </a:xfrm>
            <a:prstGeom prst="rect">
              <a:avLst/>
            </a:prstGeom>
            <a:noFill/>
          </p:spPr>
          <p:txBody>
            <a:bodyPr vert="eaVert" wrap="none" rtlCol="0">
              <a:spAutoFit/>
            </a:bodyPr>
            <a:lstStyle/>
            <a:p>
              <a:r>
                <a:rPr lang="zh-TW" altLang="en-US" sz="2400" b="1" dirty="0">
                  <a:solidFill>
                    <a:srgbClr val="4F81BD">
                      <a:lumMod val="50000"/>
                    </a:srgbClr>
                  </a:solidFill>
                  <a:latin typeface="標楷體" panose="03000509000000000000" pitchFamily="65" charset="-120"/>
                  <a:ea typeface="標楷體" panose="03000509000000000000" pitchFamily="65" charset="-120"/>
                </a:rPr>
                <a:t>聯貸</a:t>
              </a:r>
              <a:r>
                <a:rPr lang="zh-TW" altLang="en-US" sz="2400" b="1" dirty="0" smtClean="0">
                  <a:solidFill>
                    <a:srgbClr val="4F81BD">
                      <a:lumMod val="50000"/>
                    </a:srgbClr>
                  </a:solidFill>
                  <a:latin typeface="標楷體" panose="03000509000000000000" pitchFamily="65" charset="-120"/>
                  <a:ea typeface="標楷體" panose="03000509000000000000" pitchFamily="65" charset="-120"/>
                </a:rPr>
                <a:t>機制</a:t>
              </a:r>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grpSp>
      <p:grpSp>
        <p:nvGrpSpPr>
          <p:cNvPr id="21" name="群組 20"/>
          <p:cNvGrpSpPr/>
          <p:nvPr/>
        </p:nvGrpSpPr>
        <p:grpSpPr>
          <a:xfrm>
            <a:off x="652100" y="4400129"/>
            <a:ext cx="720000" cy="1762212"/>
            <a:chOff x="825112" y="3831431"/>
            <a:chExt cx="720000" cy="1908000"/>
          </a:xfrm>
        </p:grpSpPr>
        <p:sp>
          <p:nvSpPr>
            <p:cNvPr id="22" name="圓角矩形 21"/>
            <p:cNvSpPr/>
            <p:nvPr/>
          </p:nvSpPr>
          <p:spPr>
            <a:xfrm>
              <a:off x="825112" y="3831431"/>
              <a:ext cx="720000" cy="1908000"/>
            </a:xfrm>
            <a:prstGeom prst="roundRect">
              <a:avLst/>
            </a:prstGeom>
            <a:solidFill>
              <a:schemeClr val="accent1">
                <a:lumMod val="40000"/>
                <a:lumOff val="60000"/>
                <a:alpha val="50000"/>
              </a:schemeClr>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3" name="文字方塊 22"/>
            <p:cNvSpPr txBox="1"/>
            <p:nvPr/>
          </p:nvSpPr>
          <p:spPr>
            <a:xfrm>
              <a:off x="908113" y="4096689"/>
              <a:ext cx="553998" cy="1409750"/>
            </a:xfrm>
            <a:prstGeom prst="rect">
              <a:avLst/>
            </a:prstGeom>
            <a:noFill/>
          </p:spPr>
          <p:txBody>
            <a:bodyPr vert="eaVert" wrap="square" rtlCol="0">
              <a:spAutoFit/>
            </a:bodyPr>
            <a:lstStyle/>
            <a:p>
              <a:r>
                <a:rPr lang="zh-TW" altLang="en-US" sz="2400" b="1" dirty="0" smtClean="0">
                  <a:solidFill>
                    <a:srgbClr val="4F81BD">
                      <a:lumMod val="50000"/>
                    </a:srgbClr>
                  </a:solidFill>
                  <a:latin typeface="標楷體" panose="03000509000000000000" pitchFamily="65" charset="-120"/>
                  <a:ea typeface="標楷體" panose="03000509000000000000" pitchFamily="65" charset="-120"/>
                </a:rPr>
                <a:t>聯貸案源</a:t>
              </a:r>
              <a:endParaRPr lang="en-US" altLang="zh-TW" sz="2400" b="1" dirty="0">
                <a:solidFill>
                  <a:srgbClr val="4F81BD">
                    <a:lumMod val="50000"/>
                  </a:srgbClr>
                </a:solidFill>
                <a:latin typeface="標楷體" panose="03000509000000000000" pitchFamily="65" charset="-120"/>
                <a:ea typeface="標楷體" panose="03000509000000000000" pitchFamily="65" charset="-120"/>
              </a:endParaRPr>
            </a:p>
          </p:txBody>
        </p:sp>
      </p:grpSp>
    </p:spTree>
    <p:extLst>
      <p:ext uri="{BB962C8B-B14F-4D97-AF65-F5344CB8AC3E}">
        <p14:creationId xmlns:p14="http://schemas.microsoft.com/office/powerpoint/2010/main" xmlns="" val="32137600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6"/>
          <p:cNvSpPr>
            <a:spLocks noChangeArrowheads="1"/>
          </p:cNvSpPr>
          <p:nvPr/>
        </p:nvSpPr>
        <p:spPr bwMode="auto">
          <a:xfrm>
            <a:off x="2517494" y="2106338"/>
            <a:ext cx="216008" cy="2823740"/>
          </a:xfrm>
          <a:prstGeom prst="homePlate">
            <a:avLst>
              <a:gd name="adj" fmla="val 76861"/>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headEnd/>
            <a:tailEnd/>
          </a:ln>
          <a:effectLst/>
          <a:extLst/>
        </p:spPr>
        <p:txBody>
          <a:bodyPr wrap="none" anchor="ctr"/>
          <a:lstStyle/>
          <a:p>
            <a:pPr>
              <a:defRPr/>
            </a:pPr>
            <a:endParaRPr lang="zh-TW" altLang="en-US" b="1" kern="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7" name="圓角矩形 26"/>
          <p:cNvSpPr/>
          <p:nvPr/>
        </p:nvSpPr>
        <p:spPr bwMode="auto">
          <a:xfrm>
            <a:off x="2976113" y="4072942"/>
            <a:ext cx="5848708" cy="1077932"/>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協助企業取得投資及併購</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資金</a:t>
            </a:r>
            <a:endPar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擴</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增企業融資來源</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成立併</a:t>
            </a:r>
            <a:r>
              <a:rPr lang="zh-TW" altLang="en-US" sz="1600" b="1" dirty="0">
                <a:solidFill>
                  <a:srgbClr val="D6ECFF">
                    <a:lumMod val="25000"/>
                  </a:srgbClr>
                </a:solidFill>
                <a:latin typeface="標楷體" panose="03000509000000000000" pitchFamily="65" charset="-120"/>
                <a:ea typeface="標楷體" panose="03000509000000000000" pitchFamily="65" charset="-120"/>
              </a:rPr>
              <a:t>購基金</a:t>
            </a:r>
          </a:p>
        </p:txBody>
      </p:sp>
      <p:sp>
        <p:nvSpPr>
          <p:cNvPr id="28" name="圓角矩形 27"/>
          <p:cNvSpPr/>
          <p:nvPr/>
        </p:nvSpPr>
        <p:spPr bwMode="auto">
          <a:xfrm>
            <a:off x="2958861" y="2880885"/>
            <a:ext cx="5848707" cy="1086805"/>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gn="just">
              <a:lnSpc>
                <a:spcPts val="2200"/>
              </a:lnSpc>
              <a:defRPr/>
            </a:pP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吸引民間投資</a:t>
            </a: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誘發具</a:t>
            </a:r>
            <a:r>
              <a:rPr lang="zh-TW" altLang="en-US" sz="1600" b="1" dirty="0">
                <a:solidFill>
                  <a:srgbClr val="D6ECFF">
                    <a:lumMod val="25000"/>
                  </a:srgbClr>
                </a:solidFill>
                <a:latin typeface="標楷體" panose="03000509000000000000" pitchFamily="65" charset="-120"/>
                <a:ea typeface="標楷體" panose="03000509000000000000" pitchFamily="65" charset="-120"/>
              </a:rPr>
              <a:t>投資</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潛力商機</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誘導民間資金投入建設</a:t>
            </a:r>
            <a:endParaRPr lang="en-US" altLang="zh-TW" sz="1600" b="1" dirty="0">
              <a:solidFill>
                <a:srgbClr val="D6ECFF">
                  <a:lumMod val="25000"/>
                </a:srgbClr>
              </a:solidFill>
              <a:latin typeface="標楷體" panose="03000509000000000000" pitchFamily="65" charset="-120"/>
              <a:ea typeface="標楷體" panose="03000509000000000000" pitchFamily="65" charset="-120"/>
            </a:endParaRPr>
          </a:p>
        </p:txBody>
      </p:sp>
      <p:sp>
        <p:nvSpPr>
          <p:cNvPr id="29" name="圓角矩形 28"/>
          <p:cNvSpPr/>
          <p:nvPr/>
        </p:nvSpPr>
        <p:spPr bwMode="auto">
          <a:xfrm>
            <a:off x="2958861" y="1707507"/>
            <a:ext cx="5831455" cy="1095555"/>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lIns="0" rIns="0" anchor="ctr"/>
          <a:lstStyle/>
          <a:p>
            <a:pPr marL="85725" algn="just">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擴大公共投資</a:t>
            </a:r>
          </a:p>
          <a:p>
            <a:pPr marL="536575"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擴增公共建設支出</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536575"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擴編</a:t>
            </a:r>
            <a:r>
              <a:rPr lang="zh-TW" altLang="en-US" sz="1600" b="1" dirty="0">
                <a:solidFill>
                  <a:srgbClr val="D6ECFF">
                    <a:lumMod val="25000"/>
                  </a:srgbClr>
                </a:solidFill>
                <a:latin typeface="標楷體" panose="03000509000000000000" pitchFamily="65" charset="-120"/>
                <a:ea typeface="標楷體" panose="03000509000000000000" pitchFamily="65" charset="-120"/>
              </a:rPr>
              <a:t>科技</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預算</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p:txBody>
      </p:sp>
      <p:sp>
        <p:nvSpPr>
          <p:cNvPr id="34" name="圓角矩形 33"/>
          <p:cNvSpPr/>
          <p:nvPr/>
        </p:nvSpPr>
        <p:spPr bwMode="auto">
          <a:xfrm>
            <a:off x="2984740" y="5253487"/>
            <a:ext cx="5865958" cy="1051166"/>
          </a:xfrm>
          <a:prstGeom prst="roundRect">
            <a:avLst/>
          </a:prstGeom>
          <a:solidFill>
            <a:srgbClr val="FFFFCC">
              <a:alpha val="40000"/>
            </a:srgbClr>
          </a:solidFill>
          <a:ln w="12700" cap="flat" cmpd="sng" algn="ctr">
            <a:solidFill>
              <a:srgbClr val="70AD47">
                <a:lumMod val="50000"/>
              </a:srgbClr>
            </a:solidFill>
            <a:prstDash val="solid"/>
            <a:miter lim="800000"/>
          </a:ln>
          <a:effectLst/>
        </p:spPr>
        <p:txBody>
          <a:bodyPr anchor="ctr"/>
          <a:lstStyle/>
          <a:p>
            <a:pPr>
              <a:lnSpc>
                <a:spcPts val="2200"/>
              </a:lnSpc>
              <a:defRPr/>
            </a:pP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研議</a:t>
            </a:r>
            <a:r>
              <a:rPr lang="zh-TW" altLang="en-US"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成立主權</a:t>
            </a:r>
            <a:r>
              <a:rPr lang="zh-TW" altLang="en-US"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基金</a:t>
            </a:r>
          </a:p>
          <a:p>
            <a:pPr marL="450850" indent="-285750" algn="just">
              <a:lnSpc>
                <a:spcPts val="2200"/>
              </a:lnSpc>
              <a:buFont typeface="Wingdings" panose="05000000000000000000" pitchFamily="2" charset="2"/>
              <a:buChar char="ü"/>
              <a:defRPr/>
            </a:pPr>
            <a:r>
              <a:rPr lang="zh-TW" altLang="en-US" sz="1600" b="1" dirty="0">
                <a:solidFill>
                  <a:srgbClr val="D6ECFF">
                    <a:lumMod val="25000"/>
                  </a:srgbClr>
                </a:solidFill>
                <a:latin typeface="標楷體" panose="03000509000000000000" pitchFamily="65" charset="-120"/>
                <a:ea typeface="標楷體" panose="03000509000000000000" pitchFamily="65" charset="-120"/>
              </a:rPr>
              <a:t>設立退休及保險基金整合運用</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平台</a:t>
            </a:r>
            <a:endParaRPr lang="en-US" altLang="zh-TW" sz="1600" b="1" dirty="0" smtClean="0">
              <a:solidFill>
                <a:srgbClr val="D6ECFF">
                  <a:lumMod val="25000"/>
                </a:srgbClr>
              </a:solidFill>
              <a:latin typeface="標楷體" panose="03000509000000000000" pitchFamily="65" charset="-120"/>
              <a:ea typeface="標楷體" panose="03000509000000000000" pitchFamily="65" charset="-120"/>
            </a:endParaRPr>
          </a:p>
          <a:p>
            <a:pPr marL="450850" indent="-285750" algn="just">
              <a:lnSpc>
                <a:spcPts val="2200"/>
              </a:lnSpc>
              <a:buFont typeface="Wingdings" panose="05000000000000000000" pitchFamily="2" charset="2"/>
              <a:buChar char="ü"/>
              <a:defRPr/>
            </a:pP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就法制</a:t>
            </a:r>
            <a:r>
              <a:rPr lang="zh-TW" altLang="en-US" sz="1600" b="1" dirty="0">
                <a:solidFill>
                  <a:srgbClr val="D6ECFF">
                    <a:lumMod val="25000"/>
                  </a:srgbClr>
                </a:solidFill>
                <a:latin typeface="標楷體" panose="03000509000000000000" pitchFamily="65" charset="-120"/>
                <a:ea typeface="標楷體" panose="03000509000000000000" pitchFamily="65" charset="-120"/>
              </a:rPr>
              <a:t>、</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資金等層面研議成立</a:t>
            </a:r>
            <a:r>
              <a:rPr lang="zh-TW" altLang="en-US" sz="1600" b="1" dirty="0">
                <a:solidFill>
                  <a:srgbClr val="D6ECFF">
                    <a:lumMod val="25000"/>
                  </a:srgbClr>
                </a:solidFill>
                <a:latin typeface="標楷體" panose="03000509000000000000" pitchFamily="65" charset="-120"/>
                <a:ea typeface="標楷體" panose="03000509000000000000" pitchFamily="65" charset="-120"/>
              </a:rPr>
              <a:t>主權</a:t>
            </a:r>
            <a:r>
              <a:rPr lang="zh-TW" altLang="en-US" sz="1600" b="1" dirty="0" smtClean="0">
                <a:solidFill>
                  <a:srgbClr val="D6ECFF">
                    <a:lumMod val="25000"/>
                  </a:srgbClr>
                </a:solidFill>
                <a:latin typeface="標楷體" panose="03000509000000000000" pitchFamily="65" charset="-120"/>
                <a:ea typeface="標楷體" panose="03000509000000000000" pitchFamily="65" charset="-120"/>
              </a:rPr>
              <a:t>基金</a:t>
            </a:r>
            <a:endParaRPr lang="zh-TW" altLang="en-US" sz="1600" b="1" dirty="0">
              <a:solidFill>
                <a:srgbClr val="D6ECFF">
                  <a:lumMod val="25000"/>
                </a:srgbClr>
              </a:solidFill>
              <a:latin typeface="標楷體" panose="03000509000000000000" pitchFamily="65" charset="-120"/>
              <a:ea typeface="標楷體" panose="03000509000000000000" pitchFamily="65" charset="-120"/>
            </a:endParaRPr>
          </a:p>
        </p:txBody>
      </p:sp>
      <p:sp>
        <p:nvSpPr>
          <p:cNvPr id="10" name="標題 1"/>
          <p:cNvSpPr txBox="1">
            <a:spLocks/>
          </p:cNvSpPr>
          <p:nvPr/>
        </p:nvSpPr>
        <p:spPr>
          <a:xfrm>
            <a:off x="-3" y="60962"/>
            <a:ext cx="8943453" cy="962102"/>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5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三、</a:t>
            </a:r>
            <a:r>
              <a:rPr lang="zh-TW" altLang="en-US" sz="35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促進投資：引導「國內外民間資金」</a:t>
            </a:r>
            <a:r>
              <a:rPr lang="zh-TW" altLang="en-US" sz="35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及「政府</a:t>
            </a:r>
            <a:r>
              <a:rPr lang="zh-TW" altLang="en-US" sz="35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資源」</a:t>
            </a:r>
            <a:r>
              <a:rPr lang="zh-TW" altLang="en-US" sz="35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投入</a:t>
            </a:r>
            <a:endParaRPr lang="zh-TW" altLang="en-US" sz="3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1" name="AutoShape 11"/>
          <p:cNvSpPr>
            <a:spLocks noChangeArrowheads="1"/>
          </p:cNvSpPr>
          <p:nvPr/>
        </p:nvSpPr>
        <p:spPr bwMode="gray">
          <a:xfrm>
            <a:off x="350376" y="2464167"/>
            <a:ext cx="2025353" cy="1920243"/>
          </a:xfrm>
          <a:prstGeom prst="roundRect">
            <a:avLst>
              <a:gd name="adj" fmla="val 9991"/>
            </a:avLst>
          </a:prstGeom>
          <a:solidFill>
            <a:srgbClr val="33CCCC">
              <a:alpha val="50000"/>
            </a:srgbClr>
          </a:soli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lnSpc>
                <a:spcPts val="2200"/>
              </a:lnSpc>
              <a:spcBef>
                <a:spcPct val="0"/>
              </a:spcBef>
              <a:spcAft>
                <a:spcPct val="0"/>
              </a:spcAft>
              <a:defRPr/>
            </a:pPr>
            <a:r>
              <a:rPr lang="zh-TW" altLang="en-US"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整合公私</a:t>
            </a: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資源</a:t>
            </a: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endParaRPr lang="zh-TW" altLang="en-US" sz="2400" b="1" kern="0" dirty="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a:p>
            <a:pPr algn="ctr" fontAlgn="base">
              <a:lnSpc>
                <a:spcPts val="2200"/>
              </a:lnSpc>
              <a:spcBef>
                <a:spcPct val="0"/>
              </a:spcBef>
              <a:spcAft>
                <a:spcPct val="0"/>
              </a:spcAft>
              <a:defRPr/>
            </a:pPr>
            <a:r>
              <a:rPr lang="zh-TW" altLang="en-US"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活絡</a:t>
            </a:r>
            <a:r>
              <a:rPr lang="zh-TW" altLang="en-US" sz="2400" b="1" kern="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rPr>
              <a:t>投資動能</a:t>
            </a:r>
            <a:endParaRPr lang="en-US" altLang="zh-TW" sz="2400" b="1" kern="0" dirty="0" smtClean="0">
              <a:solidFill>
                <a:srgbClr val="99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圓角矩形 12"/>
          <p:cNvSpPr/>
          <p:nvPr/>
        </p:nvSpPr>
        <p:spPr>
          <a:xfrm>
            <a:off x="750144" y="1181174"/>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核心</a:t>
            </a:r>
            <a:r>
              <a:rPr lang="zh-TW" altLang="en-US" dirty="0" smtClean="0">
                <a:solidFill>
                  <a:srgbClr val="1F497D">
                    <a:lumMod val="50000"/>
                  </a:srgbClr>
                </a:solidFill>
                <a:latin typeface="標楷體" panose="03000509000000000000" pitchFamily="65" charset="-120"/>
                <a:ea typeface="標楷體" panose="03000509000000000000" pitchFamily="65" charset="-120"/>
              </a:rPr>
              <a:t>理念</a:t>
            </a:r>
            <a:endParaRPr lang="zh-TW" altLang="en-US" dirty="0">
              <a:solidFill>
                <a:srgbClr val="1F497D">
                  <a:lumMod val="50000"/>
                </a:srgbClr>
              </a:solidFill>
              <a:latin typeface="標楷體" panose="03000509000000000000" pitchFamily="65" charset="-120"/>
              <a:ea typeface="標楷體" panose="03000509000000000000" pitchFamily="65" charset="-120"/>
            </a:endParaRPr>
          </a:p>
        </p:txBody>
      </p:sp>
      <p:sp>
        <p:nvSpPr>
          <p:cNvPr id="14" name="圓角矩形 13"/>
          <p:cNvSpPr/>
          <p:nvPr/>
        </p:nvSpPr>
        <p:spPr>
          <a:xfrm>
            <a:off x="5201192" y="1149665"/>
            <a:ext cx="1260000" cy="360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1F497D">
                    <a:lumMod val="50000"/>
                  </a:srgbClr>
                </a:solidFill>
                <a:latin typeface="標楷體" panose="03000509000000000000" pitchFamily="65" charset="-120"/>
                <a:ea typeface="標楷體" panose="03000509000000000000" pitchFamily="65" charset="-120"/>
              </a:rPr>
              <a:t>策略主軸</a:t>
            </a:r>
          </a:p>
        </p:txBody>
      </p:sp>
    </p:spTree>
    <p:extLst>
      <p:ext uri="{BB962C8B-B14F-4D97-AF65-F5344CB8AC3E}">
        <p14:creationId xmlns:p14="http://schemas.microsoft.com/office/powerpoint/2010/main" xmlns="" val="29251318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5"/>
          <p:cNvSpPr>
            <a:spLocks noChangeArrowheads="1"/>
          </p:cNvSpPr>
          <p:nvPr/>
        </p:nvSpPr>
        <p:spPr bwMode="gray">
          <a:xfrm>
            <a:off x="452070" y="3776451"/>
            <a:ext cx="1409254" cy="2427960"/>
          </a:xfrm>
          <a:prstGeom prst="roundRect">
            <a:avLst>
              <a:gd name="adj" fmla="val 9991"/>
            </a:avLst>
          </a:prstGeom>
          <a:solidFill>
            <a:srgbClr val="003399">
              <a:alpha val="10000"/>
            </a:srgbClr>
          </a:solidFill>
          <a:ln>
            <a:noFill/>
          </a:ln>
          <a:effectLst/>
          <a:extLst/>
        </p:spPr>
        <p:txBody>
          <a:bodyPr wrap="none" anchor="ctr"/>
          <a:lstStyle/>
          <a:p>
            <a:endParaRPr lang="zh-TW" altLang="en-US">
              <a:solidFill>
                <a:prstClr val="black"/>
              </a:solidFill>
            </a:endParaRPr>
          </a:p>
        </p:txBody>
      </p:sp>
      <p:sp>
        <p:nvSpPr>
          <p:cNvPr id="19" name="AutoShape 7"/>
          <p:cNvSpPr>
            <a:spLocks noChangeArrowheads="1"/>
          </p:cNvSpPr>
          <p:nvPr/>
        </p:nvSpPr>
        <p:spPr bwMode="gray">
          <a:xfrm>
            <a:off x="452070" y="1350927"/>
            <a:ext cx="1435755" cy="2257263"/>
          </a:xfrm>
          <a:prstGeom prst="roundRect">
            <a:avLst>
              <a:gd name="adj" fmla="val 5803"/>
            </a:avLst>
          </a:prstGeom>
          <a:solidFill>
            <a:schemeClr val="accent6">
              <a:lumMod val="50000"/>
              <a:alpha val="10000"/>
            </a:schemeClr>
          </a:solidFill>
          <a:ln>
            <a:noFill/>
          </a:ln>
          <a:effectLst/>
          <a:ex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AutoShape 9"/>
          <p:cNvSpPr>
            <a:spLocks noChangeArrowheads="1"/>
          </p:cNvSpPr>
          <p:nvPr/>
        </p:nvSpPr>
        <p:spPr bwMode="gray">
          <a:xfrm>
            <a:off x="2139064" y="3776451"/>
            <a:ext cx="6420224" cy="2427960"/>
          </a:xfrm>
          <a:prstGeom prst="roundRect">
            <a:avLst>
              <a:gd name="adj" fmla="val 9991"/>
            </a:avLst>
          </a:prstGeom>
          <a:noFill/>
          <a:ln w="19050">
            <a:solidFill>
              <a:schemeClr val="accent3">
                <a:lumMod val="40000"/>
                <a:lumOff val="60000"/>
              </a:schemeClr>
            </a:solidFill>
          </a:ln>
          <a:effectLst/>
          <a:extLst/>
        </p:spPr>
        <p:txBody>
          <a:bodyPr wrap="none" anchor="ctr"/>
          <a:lstStyle/>
          <a:p>
            <a:endParaRPr lang="zh-TW" altLang="en-US">
              <a:solidFill>
                <a:prstClr val="black"/>
              </a:solidFill>
            </a:endParaRPr>
          </a:p>
        </p:txBody>
      </p:sp>
      <p:sp>
        <p:nvSpPr>
          <p:cNvPr id="21" name="AutoShape 11"/>
          <p:cNvSpPr>
            <a:spLocks noChangeArrowheads="1"/>
          </p:cNvSpPr>
          <p:nvPr/>
        </p:nvSpPr>
        <p:spPr bwMode="gray">
          <a:xfrm>
            <a:off x="2199174" y="1350927"/>
            <a:ext cx="6300004" cy="2257263"/>
          </a:xfrm>
          <a:prstGeom prst="roundRect">
            <a:avLst>
              <a:gd name="adj" fmla="val 9991"/>
            </a:avLst>
          </a:prstGeom>
          <a:noFill/>
          <a:ln w="19050">
            <a:solidFill>
              <a:schemeClr val="accent2">
                <a:lumMod val="20000"/>
                <a:lumOff val="80000"/>
              </a:schemeClr>
            </a:solidFill>
          </a:ln>
          <a:effectLst/>
          <a:extLst/>
        </p:spPr>
        <p:txBody>
          <a:bodyPr wrap="none" anchor="ctr"/>
          <a:lstStyle/>
          <a:p>
            <a:endParaRPr lang="zh-TW" altLang="en-US">
              <a:solidFill>
                <a:prstClr val="black"/>
              </a:solidFill>
            </a:endParaRPr>
          </a:p>
        </p:txBody>
      </p:sp>
      <p:sp>
        <p:nvSpPr>
          <p:cNvPr id="22" name="Rectangle 21"/>
          <p:cNvSpPr>
            <a:spLocks noChangeArrowheads="1"/>
          </p:cNvSpPr>
          <p:nvPr/>
        </p:nvSpPr>
        <p:spPr bwMode="auto">
          <a:xfrm>
            <a:off x="432744" y="1596512"/>
            <a:ext cx="1415772"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lang="zh-TW" altLang="en-US" sz="2400" b="1" dirty="0" smtClean="0">
                <a:solidFill>
                  <a:srgbClr val="1F497D">
                    <a:lumMod val="50000"/>
                  </a:srgbClr>
                </a:solidFill>
                <a:latin typeface="標楷體" panose="03000509000000000000" pitchFamily="65" charset="-120"/>
                <a:ea typeface="標楷體" panose="03000509000000000000" pitchFamily="65" charset="-120"/>
              </a:rPr>
              <a:t>加速推動</a:t>
            </a:r>
            <a:endParaRPr lang="en-US" altLang="zh-TW" sz="2400" b="1" dirty="0" smtClean="0">
              <a:solidFill>
                <a:srgbClr val="1F497D">
                  <a:lumMod val="50000"/>
                </a:srgbClr>
              </a:solidFill>
              <a:latin typeface="標楷體" panose="03000509000000000000" pitchFamily="65" charset="-120"/>
              <a:ea typeface="標楷體" panose="03000509000000000000" pitchFamily="65" charset="-120"/>
            </a:endParaRPr>
          </a:p>
          <a:p>
            <a:pPr algn="ctr" eaLnBrk="0" hangingPunct="0"/>
            <a:r>
              <a:rPr lang="en-US" altLang="zh-TW" sz="2400" b="1" dirty="0" smtClean="0">
                <a:solidFill>
                  <a:srgbClr val="1F497D">
                    <a:lumMod val="50000"/>
                  </a:srgbClr>
                </a:solidFill>
                <a:latin typeface="標楷體" panose="03000509000000000000" pitchFamily="65" charset="-120"/>
                <a:ea typeface="標楷體" panose="03000509000000000000" pitchFamily="65" charset="-120"/>
              </a:rPr>
              <a:t>104</a:t>
            </a:r>
            <a:r>
              <a:rPr lang="zh-TW" altLang="en-US" sz="2400" b="1" dirty="0" smtClean="0">
                <a:solidFill>
                  <a:srgbClr val="1F497D">
                    <a:lumMod val="50000"/>
                  </a:srgbClr>
                </a:solidFill>
                <a:latin typeface="標楷體" panose="03000509000000000000" pitchFamily="65" charset="-120"/>
                <a:ea typeface="標楷體" panose="03000509000000000000" pitchFamily="65" charset="-120"/>
              </a:rPr>
              <a:t>年</a:t>
            </a:r>
            <a:endParaRPr lang="en-US" altLang="zh-TW" sz="2400" b="1" dirty="0" smtClean="0">
              <a:solidFill>
                <a:srgbClr val="1F497D">
                  <a:lumMod val="50000"/>
                </a:srgbClr>
              </a:solidFill>
              <a:latin typeface="標楷體" panose="03000509000000000000" pitchFamily="65" charset="-120"/>
              <a:ea typeface="標楷體" panose="03000509000000000000" pitchFamily="65" charset="-120"/>
            </a:endParaRPr>
          </a:p>
          <a:p>
            <a:pPr eaLnBrk="0" hangingPunct="0"/>
            <a:r>
              <a:rPr lang="zh-TW" altLang="en-US" sz="2400" b="1" dirty="0" smtClean="0">
                <a:solidFill>
                  <a:srgbClr val="1F497D">
                    <a:lumMod val="50000"/>
                  </a:srgbClr>
                </a:solidFill>
                <a:latin typeface="標楷體" panose="03000509000000000000" pitchFamily="65" charset="-120"/>
                <a:ea typeface="標楷體" panose="03000509000000000000" pitchFamily="65" charset="-120"/>
              </a:rPr>
              <a:t>公共建設</a:t>
            </a:r>
            <a:endParaRPr lang="en-US" altLang="zh-TW" sz="2400" b="1" dirty="0">
              <a:solidFill>
                <a:srgbClr val="1F497D">
                  <a:lumMod val="50000"/>
                </a:srgbClr>
              </a:solidFill>
              <a:latin typeface="標楷體" panose="03000509000000000000" pitchFamily="65" charset="-120"/>
              <a:ea typeface="標楷體" panose="03000509000000000000" pitchFamily="65" charset="-120"/>
            </a:endParaRPr>
          </a:p>
        </p:txBody>
      </p:sp>
      <p:sp>
        <p:nvSpPr>
          <p:cNvPr id="23" name="Rectangle 22"/>
          <p:cNvSpPr>
            <a:spLocks noChangeArrowheads="1"/>
          </p:cNvSpPr>
          <p:nvPr/>
        </p:nvSpPr>
        <p:spPr bwMode="auto">
          <a:xfrm>
            <a:off x="2241716" y="1539005"/>
            <a:ext cx="6214919" cy="17620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spcAft>
                <a:spcPts val="300"/>
              </a:spcAft>
              <a:buFont typeface="Wingdings" panose="05000000000000000000" pitchFamily="2" charset="2"/>
              <a:buChar char="Ø"/>
            </a:pPr>
            <a:r>
              <a:rPr lang="zh-TW" altLang="en-US"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加速</a:t>
            </a:r>
            <a:r>
              <a:rPr lang="zh-TW" altLang="en-US"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推動</a:t>
            </a:r>
            <a:r>
              <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104</a:t>
            </a:r>
            <a:r>
              <a:rPr lang="zh-TW" altLang="en-US"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年公共建設</a:t>
            </a:r>
            <a:endParaRPr lang="en-US" altLang="zh-TW"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eaLnBrk="0" hangingPunct="0">
              <a:spcAft>
                <a:spcPts val="300"/>
              </a:spcAft>
            </a:pPr>
            <a:r>
              <a:rPr lang="zh-TW" altLang="en-US"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提前</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執行</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台</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20</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線公路</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等建設，預計增加執行</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經費</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6.3</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a:t>
            </a:r>
            <a:endPar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0" lvl="1" eaLnBrk="0" hangingPunct="0">
              <a:spcAft>
                <a:spcPts val="300"/>
              </a:spcAft>
            </a:pPr>
            <a:r>
              <a:rPr lang="zh-TW" altLang="en-US" sz="1600" dirty="0" smtClean="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檢討</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年營業及非營業特種基金公共建設計畫，加速推動可提 </a:t>
            </a:r>
            <a:endPar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0" lvl="1" eaLnBrk="0" hangingPunct="0">
              <a:spcAft>
                <a:spcPts val="300"/>
              </a:spcAft>
            </a:pP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     前動支之部分</a:t>
            </a:r>
          </a:p>
          <a:p>
            <a:pPr marL="188550" indent="-285750" eaLnBrk="0" hangingPunct="0">
              <a:spcAft>
                <a:spcPts val="300"/>
              </a:spcAft>
              <a:buFont typeface="Wingdings" panose="05000000000000000000" pitchFamily="2" charset="2"/>
              <a:buChar char="Ø"/>
            </a:pPr>
            <a:r>
              <a:rPr lang="zh-TW" altLang="en-US"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新增科發基金需求</a:t>
            </a:r>
            <a:endPar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73050" lvl="1" eaLnBrk="0" hangingPunct="0">
              <a:spcAft>
                <a:spcPts val="300"/>
              </a:spcAft>
            </a:pP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提前於今年推動生產力</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4.0</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發展方案</a:t>
            </a:r>
            <a:endPar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5" name="Rectangle 24"/>
          <p:cNvSpPr>
            <a:spLocks noChangeArrowheads="1"/>
          </p:cNvSpPr>
          <p:nvPr/>
        </p:nvSpPr>
        <p:spPr bwMode="auto">
          <a:xfrm>
            <a:off x="2284983" y="3879870"/>
            <a:ext cx="6128385" cy="22211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Ø"/>
            </a:pPr>
            <a:r>
              <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年公共建設預算額度擴大</a:t>
            </a:r>
            <a:endParaRPr lang="en-US" altLang="zh-TW"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540000" indent="-180000" eaLnBrk="0" hangingPunct="0">
              <a:buFont typeface="Arial" panose="020B0604020202020204" pitchFamily="34" charset="0"/>
              <a:buChar char="•"/>
            </a:pP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年度整體公共建設計畫規模可達</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3,596</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億元，較</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104</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年度</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3,179</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億元增加</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417</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億元，約增</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13.1%</a:t>
            </a:r>
          </a:p>
          <a:p>
            <a:pPr marL="540000" indent="-180000" eaLnBrk="0" hangingPunct="0">
              <a:buFont typeface="Arial" panose="020B0604020202020204" pitchFamily="34" charset="0"/>
              <a:buChar char="•"/>
            </a:pP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主要包括</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臺中捷運烏日文心北屯線</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、臺北都會捷運、高雄市區鐵路地下化等重大建設</a:t>
            </a:r>
            <a:endPar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eaLnBrk="0" hangingPunct="0">
              <a:lnSpc>
                <a:spcPts val="2600"/>
              </a:lnSpc>
              <a:buFont typeface="Wingdings" panose="05000000000000000000" pitchFamily="2" charset="2"/>
              <a:buChar char="Ø"/>
            </a:pPr>
            <a:r>
              <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年科技</a:t>
            </a:r>
            <a:r>
              <a:rPr lang="zh-TW" altLang="en-US"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預算擴編</a:t>
            </a:r>
            <a:endParaRPr lang="en-US" altLang="zh-TW" sz="1600" b="1"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74638" eaLnBrk="0" hangingPunct="0">
              <a:lnSpc>
                <a:spcPts val="2200"/>
              </a:lnSpc>
            </a:pPr>
            <a:r>
              <a:rPr lang="en-US" altLang="zh-TW"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年科技預算規劃投入共計</a:t>
            </a:r>
            <a:r>
              <a:rPr lang="en-US" altLang="zh-TW"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1,042.9</a:t>
            </a:r>
            <a:r>
              <a:rPr lang="zh-TW" altLang="en-US"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億元，較</a:t>
            </a:r>
            <a:r>
              <a:rPr lang="en-US" altLang="zh-TW"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104</a:t>
            </a:r>
            <a:r>
              <a:rPr lang="zh-TW" altLang="en-US"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年成長</a:t>
            </a:r>
            <a:r>
              <a:rPr lang="en-US" altLang="zh-TW"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2.7%</a:t>
            </a:r>
            <a:r>
              <a:rPr lang="zh-TW" altLang="en-US"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，將全力</a:t>
            </a:r>
            <a:r>
              <a:rPr lang="zh-TW" altLang="en-US" sz="1600" kern="0" spc="-7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支援推動生產力 </a:t>
            </a:r>
            <a:r>
              <a:rPr lang="en-US" altLang="zh-TW" sz="1600" kern="0" spc="-7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4.0</a:t>
            </a:r>
            <a:r>
              <a:rPr lang="zh-TW" altLang="en-US" sz="1600" kern="0" spc="-7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、大數據、雲端等</a:t>
            </a:r>
            <a:r>
              <a:rPr lang="zh-TW" altLang="en-US"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計畫</a:t>
            </a:r>
            <a:endParaRPr lang="en-US" altLang="zh-TW" sz="1600" kern="0" spc="-7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7" name="Rectangle 21"/>
          <p:cNvSpPr>
            <a:spLocks noChangeArrowheads="1"/>
          </p:cNvSpPr>
          <p:nvPr/>
        </p:nvSpPr>
        <p:spPr bwMode="auto">
          <a:xfrm>
            <a:off x="426920" y="4203591"/>
            <a:ext cx="1415772"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eaLnBrk="0" hangingPunct="0"/>
            <a:r>
              <a:rPr lang="zh-TW" altLang="en-US" sz="2400" b="1" dirty="0">
                <a:solidFill>
                  <a:srgbClr val="FF0000"/>
                </a:solidFill>
                <a:latin typeface="標楷體" panose="03000509000000000000" pitchFamily="65" charset="-120"/>
                <a:ea typeface="標楷體" panose="03000509000000000000" pitchFamily="65" charset="-120"/>
              </a:rPr>
              <a:t>*</a:t>
            </a:r>
            <a:r>
              <a:rPr lang="zh-TW" altLang="en-US"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rPr>
              <a:t>擴增</a:t>
            </a:r>
            <a:endParaRPr lang="en-US" altLang="zh-TW"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endParaRPr>
          </a:p>
          <a:p>
            <a:pPr eaLnBrk="0" hangingPunct="0"/>
            <a:r>
              <a:rPr lang="zh-TW" altLang="en-US"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rPr>
              <a:t>105</a:t>
            </a:r>
            <a:r>
              <a:rPr lang="zh-TW" altLang="en-US"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rPr>
              <a:t>年</a:t>
            </a:r>
            <a:endParaRPr lang="en-US" altLang="zh-TW"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endParaRPr>
          </a:p>
          <a:p>
            <a:pPr eaLnBrk="0" hangingPunct="0"/>
            <a:r>
              <a:rPr lang="zh-TW" altLang="en-US" sz="2400" b="1" dirty="0" smtClean="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rPr>
              <a:t>公共投資</a:t>
            </a:r>
            <a:endParaRPr lang="en-US" altLang="zh-TW" sz="2400" b="1" dirty="0">
              <a:solidFill>
                <a:srgbClr val="1F497D">
                  <a:lumMod val="50000"/>
                </a:srgb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1" name="AutoShape 6"/>
          <p:cNvSpPr>
            <a:spLocks noChangeArrowheads="1"/>
          </p:cNvSpPr>
          <p:nvPr/>
        </p:nvSpPr>
        <p:spPr bwMode="auto">
          <a:xfrm>
            <a:off x="-102197" y="3804"/>
            <a:ext cx="9400836" cy="719796"/>
          </a:xfrm>
          <a:prstGeom prst="roundRect">
            <a:avLst>
              <a:gd name="adj" fmla="val 16667"/>
            </a:avLst>
          </a:prstGeom>
          <a:noFill/>
          <a:ln>
            <a:noFill/>
          </a:ln>
          <a:effectLst/>
          <a:extLst/>
        </p:spPr>
        <p:txBody>
          <a:bodyPr anchor="ctr"/>
          <a:lstStyle/>
          <a:p>
            <a:pPr marL="720725" indent="-720725" algn="ct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未來一年重點措施：投資促進</a:t>
            </a:r>
            <a:r>
              <a:rPr lang="en-US" altLang="zh-TW"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(1/3</a:t>
            </a:r>
            <a:r>
              <a:rPr lang="en-US" altLang="zh-TW"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矩形 11"/>
          <p:cNvSpPr/>
          <p:nvPr/>
        </p:nvSpPr>
        <p:spPr>
          <a:xfrm>
            <a:off x="330461" y="671343"/>
            <a:ext cx="2425664" cy="523220"/>
          </a:xfrm>
          <a:prstGeom prst="rect">
            <a:avLst/>
          </a:prstGeom>
        </p:spPr>
        <p:txBody>
          <a:bodyPr wrap="none">
            <a:spAutoFit/>
          </a:bodyPr>
          <a:lstStyle/>
          <a:p>
            <a:pPr marL="85725" lvl="2">
              <a:defRPr/>
            </a:pP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擴大公共投資</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2173052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19"/>
          <p:cNvSpPr>
            <a:spLocks noChangeArrowheads="1"/>
          </p:cNvSpPr>
          <p:nvPr/>
        </p:nvSpPr>
        <p:spPr bwMode="gray">
          <a:xfrm>
            <a:off x="333162" y="1787048"/>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tLang="zh-TW" b="1" dirty="0">
              <a:solidFill>
                <a:srgbClr val="1C1C1C"/>
              </a:solidFill>
            </a:endParaRPr>
          </a:p>
        </p:txBody>
      </p:sp>
      <p:sp>
        <p:nvSpPr>
          <p:cNvPr id="56" name="Rectangle 19"/>
          <p:cNvSpPr>
            <a:spLocks noChangeArrowheads="1"/>
          </p:cNvSpPr>
          <p:nvPr/>
        </p:nvSpPr>
        <p:spPr bwMode="gray">
          <a:xfrm>
            <a:off x="355905" y="2852260"/>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tLang="zh-TW" b="1" dirty="0">
              <a:solidFill>
                <a:srgbClr val="1C1C1C"/>
              </a:solidFill>
            </a:endParaRPr>
          </a:p>
        </p:txBody>
      </p:sp>
      <p:sp>
        <p:nvSpPr>
          <p:cNvPr id="65" name="AutoShape 6"/>
          <p:cNvSpPr>
            <a:spLocks noChangeArrowheads="1"/>
          </p:cNvSpPr>
          <p:nvPr/>
        </p:nvSpPr>
        <p:spPr bwMode="auto">
          <a:xfrm>
            <a:off x="-102197" y="-60650"/>
            <a:ext cx="9400836" cy="719796"/>
          </a:xfrm>
          <a:prstGeom prst="roundRect">
            <a:avLst>
              <a:gd name="adj" fmla="val 16667"/>
            </a:avLst>
          </a:prstGeom>
          <a:noFill/>
          <a:ln>
            <a:noFill/>
          </a:ln>
          <a:effectLst/>
          <a:extLst/>
        </p:spPr>
        <p:txBody>
          <a:bodyPr anchor="ctr"/>
          <a:lstStyle/>
          <a:p>
            <a:pPr marL="720725" indent="-720725" algn="ct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未來一年重點措施：投資促進</a:t>
            </a:r>
            <a:r>
              <a:rPr lang="en-US" altLang="zh-TW"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(2/3)</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7" name="AutoShape 5"/>
          <p:cNvSpPr>
            <a:spLocks noChangeArrowheads="1"/>
          </p:cNvSpPr>
          <p:nvPr/>
        </p:nvSpPr>
        <p:spPr bwMode="gray">
          <a:xfrm>
            <a:off x="122625" y="1126603"/>
            <a:ext cx="1440000" cy="3672000"/>
          </a:xfrm>
          <a:prstGeom prst="roundRect">
            <a:avLst>
              <a:gd name="adj" fmla="val 16667"/>
            </a:avLst>
          </a:prstGeom>
          <a:solidFill>
            <a:schemeClr val="accent1">
              <a:alpha val="10000"/>
            </a:schemeClr>
          </a:solidFill>
          <a:ln w="38100">
            <a:solidFill>
              <a:schemeClr val="bg1"/>
            </a:solidFill>
            <a:round/>
            <a:headEnd/>
            <a:tailEnd/>
          </a:ln>
          <a:effectLst>
            <a:outerShdw dist="107763" dir="2700000" algn="ctr" rotWithShape="0">
              <a:srgbClr val="808080">
                <a:alpha val="50000"/>
              </a:srgbClr>
            </a:outerShdw>
          </a:effec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0" name="AutoShape 8"/>
          <p:cNvSpPr>
            <a:spLocks noChangeArrowheads="1"/>
          </p:cNvSpPr>
          <p:nvPr/>
        </p:nvSpPr>
        <p:spPr bwMode="gray">
          <a:xfrm>
            <a:off x="122625" y="4990338"/>
            <a:ext cx="1440000" cy="1512000"/>
          </a:xfrm>
          <a:prstGeom prst="roundRect">
            <a:avLst>
              <a:gd name="adj" fmla="val 16667"/>
            </a:avLst>
          </a:prstGeom>
          <a:solidFill>
            <a:schemeClr val="accent2">
              <a:alpha val="10000"/>
            </a:schemeClr>
          </a:solidFill>
          <a:ln w="38100">
            <a:solidFill>
              <a:schemeClr val="bg1"/>
            </a:solidFill>
            <a:round/>
            <a:headEnd/>
            <a:tailEnd/>
          </a:ln>
          <a:effectLst>
            <a:outerShdw dist="107763" dir="2700000" algn="ctr" rotWithShape="0">
              <a:srgbClr val="808080">
                <a:alpha val="50000"/>
              </a:srgbClr>
            </a:outerShdw>
          </a:effec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nvGrpSpPr>
          <p:cNvPr id="3" name="群組 2"/>
          <p:cNvGrpSpPr/>
          <p:nvPr/>
        </p:nvGrpSpPr>
        <p:grpSpPr>
          <a:xfrm>
            <a:off x="1764493" y="1126603"/>
            <a:ext cx="7217534" cy="5422100"/>
            <a:chOff x="1490173" y="884556"/>
            <a:chExt cx="7217534" cy="5422100"/>
          </a:xfrm>
        </p:grpSpPr>
        <p:sp>
          <p:nvSpPr>
            <p:cNvPr id="64" name="AutoShape 11"/>
            <p:cNvSpPr>
              <a:spLocks noChangeArrowheads="1"/>
            </p:cNvSpPr>
            <p:nvPr/>
          </p:nvSpPr>
          <p:spPr bwMode="gray">
            <a:xfrm>
              <a:off x="1495663" y="4815904"/>
              <a:ext cx="720000" cy="720000"/>
            </a:xfrm>
            <a:prstGeom prst="roundRect">
              <a:avLst>
                <a:gd name="adj" fmla="val 9991"/>
              </a:avLst>
            </a:prstGeom>
            <a:gradFill>
              <a:gsLst>
                <a:gs pos="0">
                  <a:schemeClr val="accent6">
                    <a:lumMod val="40000"/>
                    <a:lumOff val="60000"/>
                  </a:schemeClr>
                </a:gs>
                <a:gs pos="50000">
                  <a:schemeClr val="bg1"/>
                </a:gs>
                <a:gs pos="100000">
                  <a:schemeClr val="accent6">
                    <a:lumMod val="40000"/>
                    <a:lumOff val="60000"/>
                  </a:schemeClr>
                </a:gs>
              </a:gsLst>
              <a:lin ang="5400000" scaled="0"/>
            </a:gra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3" name="AutoShape 11"/>
            <p:cNvSpPr>
              <a:spLocks noChangeArrowheads="1"/>
            </p:cNvSpPr>
            <p:nvPr/>
          </p:nvSpPr>
          <p:spPr bwMode="gray">
            <a:xfrm>
              <a:off x="1502040" y="3423263"/>
              <a:ext cx="720000" cy="1171438"/>
            </a:xfrm>
            <a:prstGeom prst="roundRect">
              <a:avLst>
                <a:gd name="adj" fmla="val 9991"/>
              </a:avLst>
            </a:prstGeom>
            <a:gradFill>
              <a:gsLst>
                <a:gs pos="0">
                  <a:schemeClr val="accent3">
                    <a:lumMod val="40000"/>
                    <a:lumOff val="60000"/>
                  </a:schemeClr>
                </a:gs>
                <a:gs pos="50000">
                  <a:schemeClr val="bg1"/>
                </a:gs>
                <a:gs pos="100000">
                  <a:schemeClr val="accent3">
                    <a:lumMod val="40000"/>
                    <a:lumOff val="60000"/>
                  </a:schemeClr>
                </a:gs>
              </a:gsLst>
              <a:lin ang="5400000" scaled="0"/>
            </a:gra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2" name="AutoShape 11"/>
            <p:cNvSpPr>
              <a:spLocks noChangeArrowheads="1"/>
            </p:cNvSpPr>
            <p:nvPr/>
          </p:nvSpPr>
          <p:spPr bwMode="gray">
            <a:xfrm>
              <a:off x="1490173" y="2145071"/>
              <a:ext cx="720000" cy="1152000"/>
            </a:xfrm>
            <a:prstGeom prst="roundRect">
              <a:avLst>
                <a:gd name="adj" fmla="val 9991"/>
              </a:avLst>
            </a:prstGeom>
            <a:gradFill>
              <a:gsLst>
                <a:gs pos="0">
                  <a:schemeClr val="accent3">
                    <a:lumMod val="40000"/>
                    <a:lumOff val="60000"/>
                  </a:schemeClr>
                </a:gs>
                <a:gs pos="50000">
                  <a:schemeClr val="bg1"/>
                </a:gs>
                <a:gs pos="100000">
                  <a:schemeClr val="accent3">
                    <a:lumMod val="40000"/>
                    <a:lumOff val="60000"/>
                  </a:schemeClr>
                </a:gs>
              </a:gsLst>
              <a:lin ang="5400000" scaled="0"/>
            </a:gra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1" name="AutoShape 11"/>
            <p:cNvSpPr>
              <a:spLocks noChangeArrowheads="1"/>
            </p:cNvSpPr>
            <p:nvPr/>
          </p:nvSpPr>
          <p:spPr bwMode="gray">
            <a:xfrm>
              <a:off x="1490785" y="884738"/>
              <a:ext cx="719388" cy="1152000"/>
            </a:xfrm>
            <a:prstGeom prst="roundRect">
              <a:avLst>
                <a:gd name="adj" fmla="val 9991"/>
              </a:avLst>
            </a:prstGeom>
            <a:gradFill>
              <a:gsLst>
                <a:gs pos="0">
                  <a:schemeClr val="accent3">
                    <a:lumMod val="40000"/>
                    <a:lumOff val="60000"/>
                  </a:schemeClr>
                </a:gs>
                <a:gs pos="50000">
                  <a:schemeClr val="bg1"/>
                </a:gs>
                <a:gs pos="100000">
                  <a:schemeClr val="accent3">
                    <a:lumMod val="40000"/>
                    <a:lumOff val="60000"/>
                  </a:schemeClr>
                </a:gs>
              </a:gsLst>
              <a:lin ang="5400000" scaled="0"/>
            </a:gra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zh-TW" altLang="en-US" b="1" kern="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6" name="AutoShape 7"/>
            <p:cNvSpPr>
              <a:spLocks noChangeArrowheads="1"/>
            </p:cNvSpPr>
            <p:nvPr/>
          </p:nvSpPr>
          <p:spPr bwMode="gray">
            <a:xfrm>
              <a:off x="2321422" y="884556"/>
              <a:ext cx="6300000" cy="1152000"/>
            </a:xfrm>
            <a:prstGeom prst="roundRect">
              <a:avLst>
                <a:gd name="adj" fmla="val 10889"/>
              </a:avLst>
            </a:prstGeom>
            <a:solidFill>
              <a:schemeClr val="bg1"/>
            </a:solidFill>
            <a:ln w="19050">
              <a:solidFill>
                <a:schemeClr val="accent5">
                  <a:lumMod val="40000"/>
                  <a:lumOff val="60000"/>
                </a:schemeClr>
              </a:solidFill>
            </a:ln>
            <a:effectLst/>
            <a:ex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8" name="AutoShape 10"/>
            <p:cNvSpPr>
              <a:spLocks noChangeArrowheads="1"/>
            </p:cNvSpPr>
            <p:nvPr/>
          </p:nvSpPr>
          <p:spPr bwMode="gray">
            <a:xfrm>
              <a:off x="2353464" y="2144556"/>
              <a:ext cx="6300000" cy="1152000"/>
            </a:xfrm>
            <a:prstGeom prst="roundRect">
              <a:avLst>
                <a:gd name="adj" fmla="val 10889"/>
              </a:avLst>
            </a:prstGeom>
            <a:solidFill>
              <a:schemeClr val="bg1"/>
            </a:solidFill>
            <a:ln w="19050">
              <a:solidFill>
                <a:schemeClr val="accent5">
                  <a:lumMod val="40000"/>
                  <a:lumOff val="60000"/>
                </a:schemeClr>
              </a:solidFill>
            </a:ln>
            <a:effectLst/>
            <a:ex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1" name="AutoShape 13"/>
            <p:cNvSpPr>
              <a:spLocks noChangeArrowheads="1"/>
            </p:cNvSpPr>
            <p:nvPr/>
          </p:nvSpPr>
          <p:spPr bwMode="gray">
            <a:xfrm>
              <a:off x="2353464" y="3356187"/>
              <a:ext cx="6354243" cy="1305590"/>
            </a:xfrm>
            <a:prstGeom prst="roundRect">
              <a:avLst>
                <a:gd name="adj" fmla="val 10889"/>
              </a:avLst>
            </a:prstGeom>
            <a:solidFill>
              <a:schemeClr val="bg1"/>
            </a:solidFill>
            <a:ln w="19050">
              <a:solidFill>
                <a:schemeClr val="accent5">
                  <a:lumMod val="40000"/>
                  <a:lumOff val="60000"/>
                </a:schemeClr>
              </a:solidFill>
            </a:ln>
            <a:effectLst/>
            <a:extLst/>
          </p:spPr>
          <p:txBody>
            <a:bodyPr wrap="none" anchor="ctr"/>
            <a:lstStyle/>
            <a:p>
              <a:endParaRPr lang="zh-TW" altLang="en-US">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3" name="Text Box 15"/>
            <p:cNvSpPr txBox="1">
              <a:spLocks noChangeArrowheads="1"/>
            </p:cNvSpPr>
            <p:nvPr/>
          </p:nvSpPr>
          <p:spPr bwMode="gray">
            <a:xfrm>
              <a:off x="2430880" y="3356187"/>
              <a:ext cx="6190542" cy="1323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Ø"/>
              </a:pP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運用</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4G</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行動寬頻</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計畫之</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商機，</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激勵</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民間</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投</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資</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智慧</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交通、智慧醫療、智慧教育、智慧</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生產、</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智慧物流等</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產業</a:t>
              </a:r>
              <a:endPar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eaLnBrk="0" hangingPunct="0">
                <a:buFont typeface="Wingdings" panose="05000000000000000000" pitchFamily="2" charset="2"/>
                <a:buChar char="Ø"/>
              </a:pP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帶動</a:t>
              </a:r>
              <a:r>
                <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4</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家電信運營商與</a:t>
              </a:r>
              <a:r>
                <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50</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家系統整合與服務</a:t>
              </a:r>
              <a:r>
                <a:rPr lang="zh-TW"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商</a:t>
              </a:r>
              <a:r>
                <a:rPr lang="zh-TW" altLang="en-US"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，於</a:t>
              </a:r>
              <a:r>
                <a:rPr lang="zh-TW"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全</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台</a:t>
              </a:r>
              <a:r>
                <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都</a:t>
              </a:r>
              <a:r>
                <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11</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縣展開智慧城市服務試</a:t>
              </a:r>
              <a:r>
                <a:rPr lang="zh-TW"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煉</a:t>
              </a:r>
              <a:r>
                <a:rPr lang="zh-TW" altLang="en-US"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7</a:t>
              </a:r>
              <a:r>
                <a:rPr lang="zh-TW" altLang="en-US"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月底前，</a:t>
              </a:r>
              <a:r>
                <a:rPr lang="zh-TW"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預計</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民間投資達</a:t>
              </a:r>
              <a:r>
                <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a:t>
              </a:r>
              <a:r>
                <a:rPr lang="zh-TW"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a:t>
              </a:r>
              <a:r>
                <a:rPr lang="zh-TW" altLang="zh-TW" sz="1600" spc="-5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元</a:t>
              </a:r>
              <a:r>
                <a:rPr lang="zh-TW" altLang="en-US" sz="1600" spc="-50" dirty="0" smtClean="0">
                  <a:solidFill>
                    <a:srgbClr val="1F497D">
                      <a:lumMod val="50000"/>
                    </a:srgbClr>
                  </a:solidFill>
                  <a:latin typeface="Times New Roman" panose="02020603050405020304" pitchFamily="18" charset="0"/>
                  <a:ea typeface="標楷體"/>
                  <a:cs typeface="Times New Roman" panose="02020603050405020304" pitchFamily="18" charset="0"/>
                </a:rPr>
                <a:t>；</a:t>
              </a:r>
              <a:r>
                <a:rPr lang="en-US" altLang="zh-TW" sz="1600" spc="-50" dirty="0" smtClean="0">
                  <a:solidFill>
                    <a:srgbClr val="1F497D">
                      <a:lumMod val="50000"/>
                    </a:srgbClr>
                  </a:solidFill>
                  <a:latin typeface="Times New Roman" panose="02020603050405020304" pitchFamily="18" charset="0"/>
                  <a:ea typeface="標楷體"/>
                  <a:cs typeface="Times New Roman" panose="02020603050405020304" pitchFamily="18" charset="0"/>
                </a:rPr>
                <a:t>107</a:t>
              </a:r>
              <a:r>
                <a:rPr lang="zh-TW" altLang="en-US" sz="1600" spc="-50" dirty="0" smtClean="0">
                  <a:solidFill>
                    <a:srgbClr val="1F497D">
                      <a:lumMod val="50000"/>
                    </a:srgbClr>
                  </a:solidFill>
                  <a:latin typeface="Times New Roman" panose="02020603050405020304" pitchFamily="18" charset="0"/>
                  <a:ea typeface="標楷體"/>
                  <a:cs typeface="Times New Roman" panose="02020603050405020304" pitchFamily="18" charset="0"/>
                </a:rPr>
                <a:t>年底前，預計民間投資達</a:t>
              </a:r>
              <a:r>
                <a:rPr lang="en-US" altLang="zh-TW" sz="1600" spc="-50" dirty="0" smtClean="0">
                  <a:solidFill>
                    <a:srgbClr val="1F497D">
                      <a:lumMod val="50000"/>
                    </a:srgbClr>
                  </a:solidFill>
                  <a:latin typeface="Times New Roman" panose="02020603050405020304" pitchFamily="18" charset="0"/>
                  <a:ea typeface="標楷體"/>
                  <a:cs typeface="Times New Roman" panose="02020603050405020304" pitchFamily="18" charset="0"/>
                </a:rPr>
                <a:t>100</a:t>
              </a:r>
              <a:r>
                <a:rPr lang="zh-TW" altLang="en-US" sz="1600" spc="-50" dirty="0" smtClean="0">
                  <a:solidFill>
                    <a:srgbClr val="1F497D">
                      <a:lumMod val="50000"/>
                    </a:srgbClr>
                  </a:solidFill>
                  <a:latin typeface="Times New Roman" panose="02020603050405020304" pitchFamily="18" charset="0"/>
                  <a:ea typeface="標楷體"/>
                  <a:cs typeface="Times New Roman" panose="02020603050405020304" pitchFamily="18" charset="0"/>
                </a:rPr>
                <a:t>億元</a:t>
              </a:r>
              <a:endParaRPr lang="en-US" altLang="zh-TW" sz="1600" spc="-5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4" name="Text Box 16"/>
            <p:cNvSpPr txBox="1">
              <a:spLocks noChangeArrowheads="1"/>
            </p:cNvSpPr>
            <p:nvPr/>
          </p:nvSpPr>
          <p:spPr bwMode="gray">
            <a:xfrm>
              <a:off x="2353464" y="2181947"/>
              <a:ext cx="6157281" cy="1077218"/>
            </a:xfrm>
            <a:prstGeom prst="rect">
              <a:avLst/>
            </a:prstGeom>
            <a:noFill/>
            <a:ln w="9525" algn="ctr">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Ø"/>
              </a:pP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推動「生物經濟產業發展方案」</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，促成</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生技製藥、醫材、醫療照護、食品與農業整體</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發展</a:t>
              </a:r>
              <a:endPar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eaLnBrk="0" hangingPunct="0">
                <a:buFont typeface="Wingdings" panose="05000000000000000000" pitchFamily="2" charset="2"/>
                <a:buChar char="Ø"/>
              </a:pP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提高</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製藥及其服務業、醫療器材</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含輔具</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及其服務業、醫療照護、食品產業及農業之</a:t>
              </a:r>
              <a:r>
                <a:rPr lang="zh-TW"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產值</a:t>
              </a:r>
              <a:endParaRPr lang="zh-TW" altLang="en-US"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5" name="Text Box 17"/>
            <p:cNvSpPr txBox="1">
              <a:spLocks noChangeArrowheads="1"/>
            </p:cNvSpPr>
            <p:nvPr/>
          </p:nvSpPr>
          <p:spPr bwMode="gray">
            <a:xfrm>
              <a:off x="2377928" y="907791"/>
              <a:ext cx="6157281"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Ø"/>
              </a:pP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利用電動機車、電動大巴、離岸風電、太陽能發電等重大經建投資計畫所衍生之商機，提供場域試</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煉</a:t>
              </a:r>
              <a:endPar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eaLnBrk="0" hangingPunct="0">
                <a:buFont typeface="Wingdings" panose="05000000000000000000" pitchFamily="2" charset="2"/>
                <a:buChar char="Ø"/>
              </a:pPr>
              <a:r>
                <a:rPr lang="en-US" altLang="zh-TW"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104</a:t>
              </a:r>
              <a:r>
                <a:rPr lang="zh-TW" altLang="en-US"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年底前，電動車</a:t>
              </a:r>
              <a:r>
                <a:rPr lang="en-US" altLang="zh-TW" sz="1600" dirty="0">
                  <a:solidFill>
                    <a:srgbClr val="1F497D">
                      <a:lumMod val="50000"/>
                    </a:srgbClr>
                  </a:solidFill>
                  <a:latin typeface="Times New Roman" panose="02020603050405020304" pitchFamily="18" charset="0"/>
                  <a:ea typeface="標楷體"/>
                  <a:cs typeface="Times New Roman" panose="02020603050405020304" pitchFamily="18" charset="0"/>
                </a:rPr>
                <a:t>(</a:t>
              </a:r>
              <a:r>
                <a:rPr lang="zh-TW" altLang="en-US" sz="1600" dirty="0">
                  <a:solidFill>
                    <a:srgbClr val="1F497D">
                      <a:lumMod val="50000"/>
                    </a:srgbClr>
                  </a:solidFill>
                  <a:latin typeface="Times New Roman" panose="02020603050405020304" pitchFamily="18" charset="0"/>
                  <a:ea typeface="標楷體"/>
                  <a:cs typeface="Times New Roman" panose="02020603050405020304" pitchFamily="18" charset="0"/>
                </a:rPr>
                <a:t>含機車</a:t>
              </a:r>
              <a:r>
                <a:rPr lang="en-US" altLang="zh-TW"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a:t>
              </a:r>
              <a:r>
                <a:rPr lang="zh-TW" altLang="en-US"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投資金額預估達</a:t>
              </a:r>
              <a:r>
                <a:rPr lang="en-US" altLang="zh-TW"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64.3</a:t>
              </a:r>
              <a:r>
                <a:rPr lang="zh-TW" altLang="en-US" sz="1600" dirty="0">
                  <a:solidFill>
                    <a:srgbClr val="1F497D">
                      <a:lumMod val="50000"/>
                    </a:srgbClr>
                  </a:solidFill>
                  <a:latin typeface="Times New Roman" panose="02020603050405020304" pitchFamily="18" charset="0"/>
                  <a:ea typeface="標楷體"/>
                  <a:cs typeface="Times New Roman" panose="02020603050405020304" pitchFamily="18" charset="0"/>
                </a:rPr>
                <a:t>億</a:t>
              </a:r>
              <a:r>
                <a:rPr lang="zh-TW" altLang="en-US" sz="1600" dirty="0" smtClean="0">
                  <a:solidFill>
                    <a:srgbClr val="1F497D">
                      <a:lumMod val="50000"/>
                    </a:srgbClr>
                  </a:solidFill>
                  <a:latin typeface="Times New Roman" panose="02020603050405020304" pitchFamily="18" charset="0"/>
                  <a:ea typeface="標楷體"/>
                  <a:cs typeface="Times New Roman" panose="02020603050405020304" pitchFamily="18" charset="0"/>
                </a:rPr>
                <a:t>元</a:t>
              </a:r>
              <a:r>
                <a:rPr lang="zh-TW" altLang="en-US" sz="1600" dirty="0" smtClean="0">
                  <a:solidFill>
                    <a:srgbClr val="1F497D">
                      <a:lumMod val="50000"/>
                    </a:srgbClr>
                  </a:solidFill>
                  <a:latin typeface="標楷體"/>
                  <a:ea typeface="標楷體"/>
                  <a:cs typeface="Times New Roman" panose="02020603050405020304" pitchFamily="18" charset="0"/>
                </a:rPr>
                <a:t>；</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年太陽光及離</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岸風</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電各可促進投資額</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350</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億元及</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25</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元</a:t>
              </a:r>
              <a:endParaRPr lang="zh-TW" altLang="en-US" sz="1600" b="1"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7" name="AutoShape 10"/>
            <p:cNvSpPr>
              <a:spLocks noChangeArrowheads="1"/>
            </p:cNvSpPr>
            <p:nvPr/>
          </p:nvSpPr>
          <p:spPr bwMode="gray">
            <a:xfrm>
              <a:off x="2353464" y="4815904"/>
              <a:ext cx="6300000" cy="720000"/>
            </a:xfrm>
            <a:prstGeom prst="roundRect">
              <a:avLst>
                <a:gd name="adj" fmla="val 10889"/>
              </a:avLst>
            </a:prstGeom>
            <a:noFill/>
            <a:ln w="25400">
              <a:solidFill>
                <a:schemeClr val="accent2">
                  <a:lumMod val="20000"/>
                  <a:lumOff val="80000"/>
                </a:schemeClr>
              </a:solidFill>
              <a:round/>
              <a:headEnd/>
              <a:tailEnd/>
            </a:ln>
            <a:effectLst/>
            <a:extLst>
              <a:ext uri="{AF507438-7753-43E0-B8FC-AC1667EBCBE1}">
                <a14:hiddenEffects xmlns:a14="http://schemas.microsoft.com/office/drawing/2010/main" xmlns="">
                  <a:effectLst>
                    <a:outerShdw dist="135003" dir="2928844" algn="ctr" rotWithShape="0">
                      <a:srgbClr val="000000">
                        <a:alpha val="50000"/>
                      </a:srgbClr>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9" name="Text Box 16"/>
            <p:cNvSpPr txBox="1">
              <a:spLocks noChangeArrowheads="1"/>
            </p:cNvSpPr>
            <p:nvPr/>
          </p:nvSpPr>
          <p:spPr bwMode="gray">
            <a:xfrm>
              <a:off x="2406981" y="4883516"/>
              <a:ext cx="6247208"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fontAlgn="base" hangingPunct="0">
                <a:spcBef>
                  <a:spcPct val="0"/>
                </a:spcBef>
                <a:spcAft>
                  <a:spcPct val="0"/>
                </a:spcAft>
                <a:buFont typeface="Wingdings" panose="05000000000000000000" pitchFamily="2" charset="2"/>
                <a:buChar char="Ø"/>
              </a:pP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推動民間參與公共</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建設，</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年促參案件年度簽約金額目標新</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臺幣</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8</a:t>
              </a:r>
              <a:r>
                <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00</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億</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元</a:t>
              </a:r>
              <a:endPar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8" name="Rectangle 19"/>
            <p:cNvSpPr>
              <a:spLocks noChangeArrowheads="1"/>
            </p:cNvSpPr>
            <p:nvPr/>
          </p:nvSpPr>
          <p:spPr bwMode="gray">
            <a:xfrm>
              <a:off x="1518174" y="3752893"/>
              <a:ext cx="703255"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TW" altLang="en-US"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智慧城市</a:t>
              </a:r>
              <a:endParaRPr lang="en-US" altLang="zh-TW"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0" name="Rectangle 19"/>
            <p:cNvSpPr>
              <a:spLocks noChangeArrowheads="1"/>
            </p:cNvSpPr>
            <p:nvPr/>
          </p:nvSpPr>
          <p:spPr bwMode="gray">
            <a:xfrm>
              <a:off x="1538191" y="4856054"/>
              <a:ext cx="640707" cy="646331"/>
            </a:xfrm>
            <a:prstGeom prst="rect">
              <a:avLst/>
            </a:prstGeom>
            <a:no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lang="zh-TW" altLang="en-US"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推動</a:t>
              </a:r>
              <a:endParaRPr lang="en-US" altLang="zh-TW"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促參</a:t>
              </a:r>
              <a:endParaRPr lang="en-US" altLang="zh-TW"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7" name="Rectangle 19"/>
            <p:cNvSpPr>
              <a:spLocks noChangeArrowheads="1"/>
            </p:cNvSpPr>
            <p:nvPr/>
          </p:nvSpPr>
          <p:spPr bwMode="gray">
            <a:xfrm>
              <a:off x="1502041" y="1189758"/>
              <a:ext cx="71301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TW" altLang="en-US"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綠能</a:t>
              </a:r>
              <a:endParaRPr lang="en-US" altLang="zh-TW"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70" name="Rectangle 19"/>
            <p:cNvSpPr>
              <a:spLocks noChangeArrowheads="1"/>
            </p:cNvSpPr>
            <p:nvPr/>
          </p:nvSpPr>
          <p:spPr bwMode="gray">
            <a:xfrm>
              <a:off x="1506918" y="2439116"/>
              <a:ext cx="703255" cy="646331"/>
            </a:xfrm>
            <a:prstGeom prst="rect">
              <a:avLst/>
            </a:prstGeom>
            <a:no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TW" altLang="en-US"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生技醫療</a:t>
              </a:r>
              <a:endParaRPr lang="en-US" altLang="zh-TW"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2" name="AutoShape 10"/>
            <p:cNvSpPr>
              <a:spLocks noChangeArrowheads="1"/>
            </p:cNvSpPr>
            <p:nvPr/>
          </p:nvSpPr>
          <p:spPr bwMode="gray">
            <a:xfrm>
              <a:off x="2353464" y="5586656"/>
              <a:ext cx="6300000" cy="720000"/>
            </a:xfrm>
            <a:prstGeom prst="roundRect">
              <a:avLst>
                <a:gd name="adj" fmla="val 10889"/>
              </a:avLst>
            </a:prstGeom>
            <a:noFill/>
            <a:ln w="25400">
              <a:solidFill>
                <a:schemeClr val="accent2">
                  <a:lumMod val="20000"/>
                  <a:lumOff val="80000"/>
                </a:schemeClr>
              </a:solidFill>
              <a:round/>
              <a:headEnd/>
              <a:tailEnd/>
            </a:ln>
            <a:effectLst/>
            <a:extLst>
              <a:ext uri="{AF507438-7753-43E0-B8FC-AC1667EBCBE1}">
                <a14:hiddenEffects xmlns:a14="http://schemas.microsoft.com/office/drawing/2010/main" xmlns="">
                  <a:effectLst>
                    <a:outerShdw dist="135003" dir="2928844" algn="ctr" rotWithShape="0">
                      <a:srgbClr val="000000">
                        <a:alpha val="50000"/>
                      </a:srgbClr>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3" name="Text Box 16"/>
            <p:cNvSpPr txBox="1">
              <a:spLocks noChangeArrowheads="1"/>
            </p:cNvSpPr>
            <p:nvPr/>
          </p:nvSpPr>
          <p:spPr bwMode="gray">
            <a:xfrm>
              <a:off x="2381716" y="5656214"/>
              <a:ext cx="6297738"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285750" indent="-285750" eaLnBrk="0" fontAlgn="base" hangingPunct="0">
                <a:spcBef>
                  <a:spcPct val="0"/>
                </a:spcBef>
                <a:spcAft>
                  <a:spcPct val="0"/>
                </a:spcAft>
                <a:buFont typeface="Wingdings" panose="05000000000000000000" pitchFamily="2" charset="2"/>
                <a:buChar char="Ø"/>
              </a:pP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研</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議放寬壽險業投資不動產最低租金收益率</a:t>
              </a:r>
              <a:r>
                <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2.875</a:t>
              </a:r>
              <a:r>
                <a:rPr lang="zh-TW" altLang="en-US"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％限制之</a:t>
              </a:r>
              <a:r>
                <a:rPr lang="zh-TW" altLang="en-US"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可行性</a:t>
              </a:r>
              <a:endParaRPr lang="en-US" altLang="zh-TW" sz="1600" dirty="0" smtClean="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eaLnBrk="0" fontAlgn="base" hangingPunct="0">
                <a:spcBef>
                  <a:spcPct val="0"/>
                </a:spcBef>
                <a:spcAft>
                  <a:spcPct val="0"/>
                </a:spcAft>
                <a:buFont typeface="Wingdings" panose="05000000000000000000" pitchFamily="2" charset="2"/>
                <a:buChar char="Ø"/>
              </a:pPr>
              <a:r>
                <a:rPr lang="zh-TW"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rPr>
                <a:t>研議放寬保險業者投資銀髮照顧相關產業</a:t>
              </a:r>
              <a:endParaRPr lang="en-US" altLang="zh-TW" sz="1600" dirty="0">
                <a:solidFill>
                  <a:srgbClr val="1F497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2" name="AutoShape 11"/>
            <p:cNvSpPr>
              <a:spLocks noChangeArrowheads="1"/>
            </p:cNvSpPr>
            <p:nvPr/>
          </p:nvSpPr>
          <p:spPr bwMode="gray">
            <a:xfrm>
              <a:off x="1502041" y="5585289"/>
              <a:ext cx="720000" cy="720000"/>
            </a:xfrm>
            <a:prstGeom prst="roundRect">
              <a:avLst>
                <a:gd name="adj" fmla="val 9991"/>
              </a:avLst>
            </a:prstGeom>
            <a:gradFill>
              <a:gsLst>
                <a:gs pos="0">
                  <a:schemeClr val="accent6">
                    <a:lumMod val="40000"/>
                    <a:lumOff val="60000"/>
                  </a:schemeClr>
                </a:gs>
                <a:gs pos="50000">
                  <a:schemeClr val="bg1"/>
                </a:gs>
                <a:gs pos="100000">
                  <a:schemeClr val="accent6">
                    <a:lumMod val="40000"/>
                    <a:lumOff val="60000"/>
                  </a:schemeClr>
                </a:gs>
              </a:gsLst>
              <a:lin ang="5400000" scaled="0"/>
            </a:gradFill>
            <a:ln>
              <a:noFill/>
            </a:ln>
            <a:effectLst/>
            <a:extLst>
              <a:ext uri="{91240B29-F687-4F45-9708-019B960494DF}">
                <a14:hiddenLine xmlns:a14="http://schemas.microsoft.com/office/drawing/2010/main" xmlns="" w="19050" algn="ctr">
                  <a:solidFill>
                    <a:srgbClr val="DDDDDD"/>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zh-TW" altLang="en-US" b="1" kern="0" smtClean="0">
                <a:solidFill>
                  <a:srgbClr val="29698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3" name="Rectangle 19"/>
            <p:cNvSpPr>
              <a:spLocks noChangeArrowheads="1"/>
            </p:cNvSpPr>
            <p:nvPr/>
          </p:nvSpPr>
          <p:spPr bwMode="gray">
            <a:xfrm>
              <a:off x="1533218" y="5602541"/>
              <a:ext cx="68821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lang="zh-TW" altLang="en-US"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民間</a:t>
              </a:r>
              <a:endParaRPr lang="en-US" altLang="zh-TW"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b="1" dirty="0" smtClean="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rPr>
                <a:t>投資</a:t>
              </a:r>
              <a:endParaRPr lang="en-US" altLang="zh-TW"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sp>
        <p:nvSpPr>
          <p:cNvPr id="40" name="Rectangle 19"/>
          <p:cNvSpPr>
            <a:spLocks noChangeArrowheads="1"/>
          </p:cNvSpPr>
          <p:nvPr/>
        </p:nvSpPr>
        <p:spPr bwMode="gray">
          <a:xfrm>
            <a:off x="148503" y="2449075"/>
            <a:ext cx="1462496"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lang="zh-TW" altLang="en-US" b="1" dirty="0">
                <a:solidFill>
                  <a:srgbClr val="1C1C1C"/>
                </a:solidFill>
                <a:latin typeface="標楷體" panose="03000509000000000000" pitchFamily="65" charset="-120"/>
                <a:ea typeface="標楷體" panose="03000509000000000000" pitchFamily="65" charset="-120"/>
              </a:rPr>
              <a:t>誘發具投資潛力商機</a:t>
            </a:r>
            <a:endParaRPr lang="en-US" altLang="zh-TW" b="1" dirty="0">
              <a:solidFill>
                <a:srgbClr val="1C1C1C"/>
              </a:solidFill>
              <a:latin typeface="標楷體" panose="03000509000000000000" pitchFamily="65" charset="-120"/>
              <a:ea typeface="標楷體" panose="03000509000000000000" pitchFamily="65" charset="-120"/>
            </a:endParaRPr>
          </a:p>
        </p:txBody>
      </p:sp>
      <p:sp>
        <p:nvSpPr>
          <p:cNvPr id="42" name="Rectangle 19"/>
          <p:cNvSpPr>
            <a:spLocks noChangeArrowheads="1"/>
          </p:cNvSpPr>
          <p:nvPr/>
        </p:nvSpPr>
        <p:spPr bwMode="gray">
          <a:xfrm>
            <a:off x="235527" y="5365671"/>
            <a:ext cx="1267691"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lang="zh-TW" altLang="en-US" b="1" dirty="0">
                <a:solidFill>
                  <a:srgbClr val="FF0000"/>
                </a:solidFill>
                <a:latin typeface="標楷體" panose="03000509000000000000" pitchFamily="65" charset="-120"/>
                <a:ea typeface="標楷體" panose="03000509000000000000" pitchFamily="65" charset="-120"/>
              </a:rPr>
              <a:t>*</a:t>
            </a:r>
            <a:r>
              <a:rPr lang="zh-TW" altLang="en-US" b="1" dirty="0" smtClean="0">
                <a:solidFill>
                  <a:srgbClr val="1C1C1C"/>
                </a:solidFill>
                <a:latin typeface="標楷體" panose="03000509000000000000" pitchFamily="65" charset="-120"/>
                <a:ea typeface="標楷體" panose="03000509000000000000" pitchFamily="65" charset="-120"/>
              </a:rPr>
              <a:t>誘導民間資金投入建設</a:t>
            </a:r>
            <a:endParaRPr lang="en-US" altLang="zh-TW" b="1" dirty="0">
              <a:solidFill>
                <a:srgbClr val="1C1C1C"/>
              </a:solidFill>
              <a:latin typeface="標楷體" panose="03000509000000000000" pitchFamily="65" charset="-120"/>
              <a:ea typeface="標楷體" panose="03000509000000000000" pitchFamily="65" charset="-120"/>
            </a:endParaRPr>
          </a:p>
        </p:txBody>
      </p:sp>
      <p:sp>
        <p:nvSpPr>
          <p:cNvPr id="35" name="矩形 34"/>
          <p:cNvSpPr/>
          <p:nvPr/>
        </p:nvSpPr>
        <p:spPr>
          <a:xfrm>
            <a:off x="148503" y="569105"/>
            <a:ext cx="2425664" cy="523220"/>
          </a:xfrm>
          <a:prstGeom prst="rect">
            <a:avLst/>
          </a:prstGeom>
        </p:spPr>
        <p:txBody>
          <a:bodyPr wrap="none">
            <a:spAutoFit/>
          </a:bodyPr>
          <a:lstStyle/>
          <a:p>
            <a:pPr marL="85725" lvl="2">
              <a:defRPr/>
            </a:pP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吸引民間投資</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25143983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A382ACD-46F7-4FA2-9C5B-AAC07B510721}" type="slidenum">
              <a:rPr lang="zh-TW" altLang="en-US" smtClean="0">
                <a:solidFill>
                  <a:prstClr val="black">
                    <a:tint val="75000"/>
                  </a:prstClr>
                </a:solidFill>
              </a:rPr>
              <a:pPr/>
              <a:t>24</a:t>
            </a:fld>
            <a:endParaRPr lang="zh-TW" altLang="en-US" dirty="0">
              <a:solidFill>
                <a:prstClr val="black">
                  <a:tint val="75000"/>
                </a:prstClr>
              </a:solidFill>
            </a:endParaRPr>
          </a:p>
        </p:txBody>
      </p:sp>
      <p:grpSp>
        <p:nvGrpSpPr>
          <p:cNvPr id="9" name="群組 8"/>
          <p:cNvGrpSpPr/>
          <p:nvPr/>
        </p:nvGrpSpPr>
        <p:grpSpPr>
          <a:xfrm>
            <a:off x="455032" y="1280291"/>
            <a:ext cx="8286378" cy="4061866"/>
            <a:chOff x="1057565" y="2088481"/>
            <a:chExt cx="7065221" cy="4061866"/>
          </a:xfrm>
        </p:grpSpPr>
        <p:sp>
          <p:nvSpPr>
            <p:cNvPr id="10" name="向左箭號 9"/>
            <p:cNvSpPr/>
            <p:nvPr/>
          </p:nvSpPr>
          <p:spPr>
            <a:xfrm rot="2303688">
              <a:off x="5270255" y="4717754"/>
              <a:ext cx="367647" cy="504000"/>
            </a:xfrm>
            <a:prstGeom prst="leftArrow">
              <a:avLst/>
            </a:prstGeom>
            <a:solidFill>
              <a:schemeClr val="accent4">
                <a:lumMod val="40000"/>
                <a:lumOff val="60000"/>
              </a:schemeClr>
            </a:solidFill>
          </p:spPr>
          <p:style>
            <a:lnRef idx="3">
              <a:schemeClr val="lt1"/>
            </a:lnRef>
            <a:fillRef idx="1">
              <a:schemeClr val="accent3"/>
            </a:fillRef>
            <a:effectRef idx="1">
              <a:schemeClr val="accent3"/>
            </a:effectRef>
            <a:fontRef idx="minor">
              <a:schemeClr val="lt1"/>
            </a:fontRef>
          </p:style>
          <p:txBody>
            <a:bodyPr rtlCol="0" anchor="ctr"/>
            <a:lstStyle/>
            <a:p>
              <a:pPr algn="ctr"/>
              <a:endParaRPr lang="zh-TW" altLang="en-US">
                <a:solidFill>
                  <a:prstClr val="white"/>
                </a:solidFill>
              </a:endParaRPr>
            </a:p>
          </p:txBody>
        </p:sp>
        <p:sp>
          <p:nvSpPr>
            <p:cNvPr id="11" name="向左箭號 10"/>
            <p:cNvSpPr/>
            <p:nvPr/>
          </p:nvSpPr>
          <p:spPr>
            <a:xfrm rot="16200000">
              <a:off x="4208074" y="3500954"/>
              <a:ext cx="432000" cy="429726"/>
            </a:xfrm>
            <a:prstGeom prst="leftArrow">
              <a:avLst/>
            </a:prstGeom>
            <a:solidFill>
              <a:schemeClr val="accent3">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TW" altLang="en-US">
                <a:solidFill>
                  <a:prstClr val="white"/>
                </a:solidFill>
              </a:endParaRPr>
            </a:p>
          </p:txBody>
        </p:sp>
        <p:sp>
          <p:nvSpPr>
            <p:cNvPr id="12" name="向左箭號 11"/>
            <p:cNvSpPr/>
            <p:nvPr/>
          </p:nvSpPr>
          <p:spPr>
            <a:xfrm rot="8975984">
              <a:off x="3249653" y="4757345"/>
              <a:ext cx="368336" cy="504000"/>
            </a:xfrm>
            <a:prstGeom prst="leftArrow">
              <a:avLst/>
            </a:prstGeom>
            <a:solidFill>
              <a:schemeClr val="accent2">
                <a:lumMod val="20000"/>
                <a:lumOff val="80000"/>
              </a:schemeClr>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sp>
          <p:nvSpPr>
            <p:cNvPr id="24" name="橢圓 23"/>
            <p:cNvSpPr/>
            <p:nvPr/>
          </p:nvSpPr>
          <p:spPr>
            <a:xfrm>
              <a:off x="3564622" y="3931816"/>
              <a:ext cx="1718904" cy="1296000"/>
            </a:xfrm>
            <a:prstGeom prst="ellipse">
              <a:avLst/>
            </a:prstGeo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b="1" dirty="0" smtClean="0">
                  <a:solidFill>
                    <a:srgbClr val="4F81BD">
                      <a:lumMod val="50000"/>
                    </a:srgbClr>
                  </a:solidFill>
                  <a:latin typeface="標楷體" panose="03000509000000000000" pitchFamily="65" charset="-120"/>
                  <a:ea typeface="標楷體" panose="03000509000000000000" pitchFamily="65" charset="-120"/>
                </a:rPr>
                <a:t>協助企業取得投資及併購資金</a:t>
              </a:r>
              <a:endParaRPr lang="zh-TW" altLang="en-US" b="1" dirty="0">
                <a:solidFill>
                  <a:srgbClr val="4F81BD">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橢圓 19"/>
            <p:cNvSpPr/>
            <p:nvPr/>
          </p:nvSpPr>
          <p:spPr>
            <a:xfrm>
              <a:off x="5575125" y="4638347"/>
              <a:ext cx="2547661" cy="1512000"/>
            </a:xfrm>
            <a:prstGeom prst="ellipse">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lIns="0" tIns="0" rIns="0" bIns="0" rtlCol="0" anchor="ctr"/>
            <a:lstStyle/>
            <a:p>
              <a:pPr algn="ctr"/>
              <a:r>
                <a:rPr lang="zh-TW" altLang="en-US" b="1" dirty="0">
                  <a:solidFill>
                    <a:srgbClr val="4F81BD">
                      <a:lumMod val="50000"/>
                    </a:srgbClr>
                  </a:solidFill>
                  <a:latin typeface="標楷體" panose="03000509000000000000" pitchFamily="65" charset="-120"/>
                  <a:ea typeface="標楷體" panose="03000509000000000000" pitchFamily="65" charset="-120"/>
                </a:rPr>
                <a:t>訂定「金融機構辦理振興經濟非中小企業專案貸款暨信用保證要點</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a:t>
              </a:r>
              <a:endParaRPr lang="zh-TW" altLang="en-US" b="1" dirty="0">
                <a:solidFill>
                  <a:srgbClr val="4F81BD">
                    <a:lumMod val="50000"/>
                  </a:srgbClr>
                </a:solidFill>
                <a:latin typeface="標楷體" panose="03000509000000000000" pitchFamily="65" charset="-120"/>
                <a:ea typeface="標楷體" panose="03000509000000000000" pitchFamily="65" charset="-120"/>
              </a:endParaRPr>
            </a:p>
          </p:txBody>
        </p:sp>
        <p:sp>
          <p:nvSpPr>
            <p:cNvPr id="21" name="橢圓 20"/>
            <p:cNvSpPr/>
            <p:nvPr/>
          </p:nvSpPr>
          <p:spPr>
            <a:xfrm>
              <a:off x="1057565" y="4682690"/>
              <a:ext cx="2148630" cy="1224000"/>
            </a:xfrm>
            <a:prstGeom prst="ellipse">
              <a:avLst/>
            </a:prstGeom>
            <a:solidFill>
              <a:schemeClr val="accent2">
                <a:lumMod val="20000"/>
                <a:lumOff val="8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lIns="0" tIns="0" rIns="0" bIns="0" rtlCol="0" anchor="ctr"/>
            <a:lstStyle/>
            <a:p>
              <a:pPr algn="ctr"/>
              <a:r>
                <a:rPr lang="zh-TW" altLang="en-US" b="1" dirty="0">
                  <a:solidFill>
                    <a:srgbClr val="4F81BD">
                      <a:lumMod val="50000"/>
                    </a:srgbClr>
                  </a:solidFill>
                  <a:latin typeface="標楷體" panose="03000509000000000000" pitchFamily="65" charset="-120"/>
                  <a:ea typeface="標楷體" panose="03000509000000000000" pitchFamily="65" charset="-120"/>
                </a:rPr>
                <a:t>推動「本國銀行加強辦理中小企業放款方案</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a:t>
              </a:r>
              <a:endParaRPr lang="zh-TW" altLang="en-US" b="1" dirty="0">
                <a:solidFill>
                  <a:srgbClr val="4F81BD">
                    <a:lumMod val="50000"/>
                  </a:srgbClr>
                </a:solidFill>
                <a:latin typeface="標楷體" panose="03000509000000000000" pitchFamily="65" charset="-120"/>
                <a:ea typeface="標楷體" panose="03000509000000000000" pitchFamily="65" charset="-120"/>
              </a:endParaRPr>
            </a:p>
          </p:txBody>
        </p:sp>
        <p:sp>
          <p:nvSpPr>
            <p:cNvPr id="22" name="橢圓 21"/>
            <p:cNvSpPr/>
            <p:nvPr/>
          </p:nvSpPr>
          <p:spPr>
            <a:xfrm>
              <a:off x="3273022" y="2088481"/>
              <a:ext cx="2302103" cy="1368000"/>
            </a:xfrm>
            <a:prstGeom prst="ellipse">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lIns="0" tIns="0" rIns="0" bIns="0" rtlCol="0" anchor="ctr"/>
            <a:lstStyle/>
            <a:p>
              <a:pPr algn="ctr"/>
              <a:r>
                <a:rPr lang="zh-TW" altLang="en-US" b="1" dirty="0" smtClean="0">
                  <a:solidFill>
                    <a:srgbClr val="4F81BD">
                      <a:lumMod val="50000"/>
                    </a:srgbClr>
                  </a:solidFill>
                  <a:latin typeface="標楷體" panose="03000509000000000000" pitchFamily="65" charset="-120"/>
                  <a:ea typeface="標楷體" panose="03000509000000000000" pitchFamily="65" charset="-120"/>
                </a:rPr>
                <a:t>增訂併</a:t>
              </a:r>
              <a:r>
                <a:rPr lang="zh-TW" altLang="en-US" b="1" dirty="0">
                  <a:solidFill>
                    <a:srgbClr val="4F81BD">
                      <a:lumMod val="50000"/>
                    </a:srgbClr>
                  </a:solidFill>
                  <a:latin typeface="標楷體" panose="03000509000000000000" pitchFamily="65" charset="-120"/>
                  <a:ea typeface="標楷體" panose="03000509000000000000" pitchFamily="65" charset="-120"/>
                </a:rPr>
                <a:t>購投資基金作業要點；規劃放寬協助企業專案融資</a:t>
              </a:r>
              <a:r>
                <a:rPr lang="zh-TW" altLang="en-US" b="1" dirty="0" smtClean="0">
                  <a:solidFill>
                    <a:srgbClr val="4F81BD">
                      <a:lumMod val="50000"/>
                    </a:srgbClr>
                  </a:solidFill>
                  <a:latin typeface="標楷體" panose="03000509000000000000" pitchFamily="65" charset="-120"/>
                  <a:ea typeface="標楷體" panose="03000509000000000000" pitchFamily="65" charset="-120"/>
                </a:rPr>
                <a:t>要點</a:t>
              </a:r>
              <a:endParaRPr lang="zh-TW" altLang="en-US" b="1" dirty="0">
                <a:solidFill>
                  <a:srgbClr val="4F81BD">
                    <a:lumMod val="50000"/>
                  </a:srgbClr>
                </a:solidFill>
                <a:latin typeface="標楷體" panose="03000509000000000000" pitchFamily="65" charset="-120"/>
                <a:ea typeface="標楷體" panose="03000509000000000000" pitchFamily="65" charset="-120"/>
              </a:endParaRPr>
            </a:p>
          </p:txBody>
        </p:sp>
      </p:grpSp>
      <p:sp>
        <p:nvSpPr>
          <p:cNvPr id="3" name="文字方塊 2"/>
          <p:cNvSpPr txBox="1"/>
          <p:nvPr/>
        </p:nvSpPr>
        <p:spPr>
          <a:xfrm>
            <a:off x="6098203" y="5372756"/>
            <a:ext cx="2567815" cy="584775"/>
          </a:xfrm>
          <a:prstGeom prst="rect">
            <a:avLst/>
          </a:prstGeom>
          <a:noFill/>
        </p:spPr>
        <p:txBody>
          <a:bodyPr wrap="square" rtlCol="0">
            <a:spAutoFit/>
          </a:bodyPr>
          <a:lstStyle/>
          <a:p>
            <a:pPr marL="285750" indent="-285750" algn="just">
              <a:buFont typeface="Arial" panose="020B0604020202020204" pitchFamily="34" charset="0"/>
              <a:buChar char="•"/>
            </a:pPr>
            <a:r>
              <a:rPr lang="zh-TW" altLang="en-US" sz="1600" b="1" dirty="0">
                <a:solidFill>
                  <a:prstClr val="black"/>
                </a:solidFill>
                <a:latin typeface="標楷體" panose="03000509000000000000" pitchFamily="65" charset="-120"/>
                <a:ea typeface="標楷體" panose="03000509000000000000" pitchFamily="65" charset="-120"/>
              </a:rPr>
              <a:t>提供</a:t>
            </a:r>
            <a:r>
              <a:rPr lang="en-US" altLang="zh-TW" sz="1600" b="1" dirty="0" smtClean="0">
                <a:solidFill>
                  <a:prstClr val="black"/>
                </a:solidFill>
                <a:latin typeface="標楷體" panose="03000509000000000000" pitchFamily="65" charset="-120"/>
                <a:ea typeface="標楷體" panose="03000509000000000000" pitchFamily="65" charset="-120"/>
              </a:rPr>
              <a:t>5,000</a:t>
            </a:r>
            <a:r>
              <a:rPr lang="zh-TW" altLang="en-US" sz="1600" b="1" dirty="0">
                <a:solidFill>
                  <a:prstClr val="black"/>
                </a:solidFill>
                <a:latin typeface="標楷體" panose="03000509000000000000" pitchFamily="65" charset="-120"/>
                <a:ea typeface="標楷體" panose="03000509000000000000" pitchFamily="65" charset="-120"/>
              </a:rPr>
              <a:t>億元協助非中小企業取得營運</a:t>
            </a:r>
            <a:r>
              <a:rPr lang="zh-TW" altLang="en-US" sz="1600" b="1" dirty="0" smtClean="0">
                <a:solidFill>
                  <a:prstClr val="black"/>
                </a:solidFill>
                <a:latin typeface="標楷體" panose="03000509000000000000" pitchFamily="65" charset="-120"/>
                <a:ea typeface="標楷體" panose="03000509000000000000" pitchFamily="65" charset="-120"/>
              </a:rPr>
              <a:t>資金</a:t>
            </a:r>
            <a:endParaRPr lang="zh-TW" altLang="en-US" sz="1600" b="1" dirty="0">
              <a:solidFill>
                <a:prstClr val="black"/>
              </a:solidFill>
              <a:latin typeface="標楷體" panose="03000509000000000000" pitchFamily="65" charset="-120"/>
              <a:ea typeface="標楷體" panose="03000509000000000000" pitchFamily="65" charset="-120"/>
            </a:endParaRPr>
          </a:p>
        </p:txBody>
      </p:sp>
      <p:sp>
        <p:nvSpPr>
          <p:cNvPr id="25" name="文字方塊 24"/>
          <p:cNvSpPr txBox="1"/>
          <p:nvPr/>
        </p:nvSpPr>
        <p:spPr>
          <a:xfrm>
            <a:off x="417597" y="5191285"/>
            <a:ext cx="2664296" cy="830997"/>
          </a:xfrm>
          <a:prstGeom prst="rect">
            <a:avLst/>
          </a:prstGeom>
          <a:noFill/>
        </p:spPr>
        <p:txBody>
          <a:bodyPr wrap="square" rtlCol="0">
            <a:spAutoFit/>
          </a:bodyPr>
          <a:lstStyle/>
          <a:p>
            <a:pPr marL="285750" indent="-285750" algn="just">
              <a:buFont typeface="Arial" panose="020B0604020202020204" pitchFamily="34" charset="0"/>
              <a:buChar char="•"/>
            </a:pPr>
            <a:r>
              <a:rPr lang="zh-TW" altLang="en-US" sz="1600" b="1" dirty="0" smtClean="0">
                <a:solidFill>
                  <a:prstClr val="black"/>
                </a:solidFill>
                <a:latin typeface="標楷體" panose="03000509000000000000" pitchFamily="65" charset="-120"/>
                <a:ea typeface="標楷體" panose="03000509000000000000" pitchFamily="65" charset="-120"/>
              </a:rPr>
              <a:t>增加</a:t>
            </a:r>
            <a:r>
              <a:rPr lang="zh-TW" altLang="en-US" sz="1600" b="1" dirty="0">
                <a:solidFill>
                  <a:prstClr val="black"/>
                </a:solidFill>
                <a:latin typeface="標楷體" panose="03000509000000000000" pitchFamily="65" charset="-120"/>
                <a:ea typeface="標楷體" panose="03000509000000000000" pitchFamily="65" charset="-120"/>
              </a:rPr>
              <a:t>中小企業放款</a:t>
            </a:r>
            <a:r>
              <a:rPr lang="zh-TW" altLang="en-US" sz="1600" b="1" dirty="0" smtClean="0">
                <a:solidFill>
                  <a:prstClr val="black"/>
                </a:solidFill>
                <a:latin typeface="標楷體" panose="03000509000000000000" pitchFamily="65" charset="-120"/>
                <a:ea typeface="標楷體" panose="03000509000000000000" pitchFamily="65" charset="-120"/>
              </a:rPr>
              <a:t>餘額</a:t>
            </a:r>
            <a:r>
              <a:rPr lang="en-US" altLang="zh-TW" sz="1600" b="1" dirty="0" smtClean="0">
                <a:solidFill>
                  <a:prstClr val="black"/>
                </a:solidFill>
                <a:latin typeface="標楷體" panose="03000509000000000000" pitchFamily="65" charset="-120"/>
                <a:ea typeface="標楷體" panose="03000509000000000000" pitchFamily="65" charset="-120"/>
              </a:rPr>
              <a:t>5,400 </a:t>
            </a:r>
            <a:r>
              <a:rPr lang="zh-TW" altLang="en-US" sz="1600" b="1" dirty="0">
                <a:solidFill>
                  <a:prstClr val="black"/>
                </a:solidFill>
                <a:latin typeface="標楷體" panose="03000509000000000000" pitchFamily="65" charset="-120"/>
                <a:ea typeface="標楷體" panose="03000509000000000000" pitchFamily="65" charset="-120"/>
              </a:rPr>
              <a:t>億</a:t>
            </a:r>
            <a:r>
              <a:rPr lang="zh-TW" altLang="en-US" sz="1600" b="1" dirty="0" smtClean="0">
                <a:solidFill>
                  <a:prstClr val="black"/>
                </a:solidFill>
                <a:latin typeface="標楷體" panose="03000509000000000000" pitchFamily="65" charset="-120"/>
                <a:ea typeface="標楷體" panose="03000509000000000000" pitchFamily="65" charset="-120"/>
              </a:rPr>
              <a:t>元</a:t>
            </a:r>
            <a:r>
              <a:rPr lang="en-US" altLang="zh-TW" sz="1600" b="1" dirty="0" smtClean="0">
                <a:solidFill>
                  <a:prstClr val="black"/>
                </a:solidFill>
                <a:latin typeface="標楷體" panose="03000509000000000000" pitchFamily="65" charset="-120"/>
                <a:ea typeface="標楷體" panose="03000509000000000000" pitchFamily="65" charset="-120"/>
              </a:rPr>
              <a:t>(18</a:t>
            </a:r>
            <a:r>
              <a:rPr lang="zh-TW" altLang="en-US" sz="1600" b="1" dirty="0" smtClean="0">
                <a:solidFill>
                  <a:prstClr val="black"/>
                </a:solidFill>
                <a:latin typeface="標楷體" panose="03000509000000000000" pitchFamily="65" charset="-120"/>
                <a:ea typeface="標楷體" panose="03000509000000000000" pitchFamily="65" charset="-120"/>
              </a:rPr>
              <a:t>個月</a:t>
            </a:r>
            <a:r>
              <a:rPr lang="en-US" altLang="zh-TW" sz="1600" b="1" dirty="0" smtClean="0">
                <a:solidFill>
                  <a:prstClr val="black"/>
                </a:solidFill>
                <a:latin typeface="標楷體" panose="03000509000000000000" pitchFamily="65" charset="-120"/>
                <a:ea typeface="標楷體" panose="03000509000000000000" pitchFamily="65" charset="-120"/>
              </a:rPr>
              <a:t>)</a:t>
            </a:r>
            <a:r>
              <a:rPr lang="zh-TW" altLang="en-US" sz="1600" b="1" dirty="0" smtClean="0">
                <a:solidFill>
                  <a:prstClr val="black"/>
                </a:solidFill>
                <a:latin typeface="標楷體" panose="03000509000000000000" pitchFamily="65" charset="-120"/>
                <a:ea typeface="標楷體" panose="03000509000000000000" pitchFamily="65" charset="-120"/>
              </a:rPr>
              <a:t>，協助取得融資</a:t>
            </a:r>
            <a:endParaRPr lang="zh-TW" altLang="en-US" sz="1600" b="1" dirty="0">
              <a:solidFill>
                <a:prstClr val="black"/>
              </a:solidFill>
              <a:latin typeface="標楷體" panose="03000509000000000000" pitchFamily="65" charset="-120"/>
              <a:ea typeface="標楷體" panose="03000509000000000000" pitchFamily="65" charset="-120"/>
            </a:endParaRPr>
          </a:p>
        </p:txBody>
      </p:sp>
      <p:sp>
        <p:nvSpPr>
          <p:cNvPr id="26" name="文字方塊 25"/>
          <p:cNvSpPr txBox="1"/>
          <p:nvPr/>
        </p:nvSpPr>
        <p:spPr>
          <a:xfrm>
            <a:off x="5666996" y="1280291"/>
            <a:ext cx="3400693" cy="1569660"/>
          </a:xfrm>
          <a:prstGeom prst="rect">
            <a:avLst/>
          </a:prstGeom>
          <a:noFill/>
        </p:spPr>
        <p:txBody>
          <a:bodyPr wrap="square" rtlCol="0">
            <a:spAutoFit/>
          </a:bodyPr>
          <a:lstStyle/>
          <a:p>
            <a:pPr marL="285750" indent="-285750" algn="just">
              <a:buFont typeface="Arial" panose="020B0604020202020204" pitchFamily="34" charset="0"/>
              <a:buChar char="•"/>
            </a:pPr>
            <a:r>
              <a:rPr lang="zh-TW" altLang="en-US" sz="1600" b="1" dirty="0">
                <a:solidFill>
                  <a:prstClr val="black"/>
                </a:solidFill>
                <a:latin typeface="標楷體" panose="03000509000000000000" pitchFamily="65" charset="-120"/>
                <a:ea typeface="標楷體" panose="03000509000000000000" pitchFamily="65" charset="-120"/>
              </a:rPr>
              <a:t>國發</a:t>
            </a:r>
            <a:r>
              <a:rPr lang="zh-TW" altLang="en-US" sz="1600" b="1" dirty="0" smtClean="0">
                <a:solidFill>
                  <a:prstClr val="black"/>
                </a:solidFill>
                <a:latin typeface="標楷體" panose="03000509000000000000" pitchFamily="65" charset="-120"/>
                <a:ea typeface="標楷體" panose="03000509000000000000" pitchFamily="65" charset="-120"/>
              </a:rPr>
              <a:t>基金匡列</a:t>
            </a:r>
            <a:r>
              <a:rPr lang="en-US" altLang="zh-TW" sz="1600" b="1" dirty="0" smtClean="0">
                <a:solidFill>
                  <a:prstClr val="black"/>
                </a:solidFill>
                <a:latin typeface="標楷體" panose="03000509000000000000" pitchFamily="65" charset="-120"/>
                <a:ea typeface="標楷體" panose="03000509000000000000" pitchFamily="65" charset="-120"/>
              </a:rPr>
              <a:t>200</a:t>
            </a:r>
            <a:r>
              <a:rPr lang="zh-TW" altLang="en-US" sz="1600" b="1" dirty="0">
                <a:solidFill>
                  <a:prstClr val="black"/>
                </a:solidFill>
                <a:latin typeface="標楷體" panose="03000509000000000000" pitchFamily="65" charset="-120"/>
                <a:ea typeface="標楷體" panose="03000509000000000000" pitchFamily="65" charset="-120"/>
              </a:rPr>
              <a:t>億元，接受民間投資業者申請、參與成立併購投資基金，預估可帶動</a:t>
            </a:r>
            <a:r>
              <a:rPr lang="en-US" altLang="zh-TW" sz="1600" b="1" dirty="0">
                <a:solidFill>
                  <a:prstClr val="black"/>
                </a:solidFill>
                <a:latin typeface="標楷體" panose="03000509000000000000" pitchFamily="65" charset="-120"/>
                <a:ea typeface="標楷體" panose="03000509000000000000" pitchFamily="65" charset="-120"/>
              </a:rPr>
              <a:t>1,500-2,000</a:t>
            </a:r>
            <a:r>
              <a:rPr lang="zh-TW" altLang="en-US" sz="1600" b="1" dirty="0">
                <a:solidFill>
                  <a:prstClr val="black"/>
                </a:solidFill>
                <a:latin typeface="標楷體" panose="03000509000000000000" pitchFamily="65" charset="-120"/>
                <a:ea typeface="標楷體" panose="03000509000000000000" pitchFamily="65" charset="-120"/>
              </a:rPr>
              <a:t>億資金投入</a:t>
            </a:r>
          </a:p>
          <a:p>
            <a:pPr marL="285750" indent="-285750" algn="just">
              <a:buFont typeface="Arial" panose="020B0604020202020204" pitchFamily="34" charset="0"/>
              <a:buChar char="•"/>
            </a:pPr>
            <a:r>
              <a:rPr lang="zh-TW" altLang="en-US" sz="1600" b="1" dirty="0">
                <a:solidFill>
                  <a:prstClr val="black"/>
                </a:solidFill>
                <a:latin typeface="標楷體" panose="03000509000000000000" pitchFamily="65" charset="-120"/>
                <a:ea typeface="標楷體" panose="03000509000000000000" pitchFamily="65" charset="-120"/>
              </a:rPr>
              <a:t>放寬企業併購融資條件，協助取得資金</a:t>
            </a:r>
          </a:p>
        </p:txBody>
      </p:sp>
      <p:sp>
        <p:nvSpPr>
          <p:cNvPr id="17" name="AutoShape 6"/>
          <p:cNvSpPr>
            <a:spLocks noChangeArrowheads="1"/>
          </p:cNvSpPr>
          <p:nvPr/>
        </p:nvSpPr>
        <p:spPr bwMode="auto">
          <a:xfrm>
            <a:off x="-102197" y="3804"/>
            <a:ext cx="9400836" cy="719796"/>
          </a:xfrm>
          <a:prstGeom prst="roundRect">
            <a:avLst>
              <a:gd name="adj" fmla="val 16667"/>
            </a:avLst>
          </a:prstGeom>
          <a:noFill/>
          <a:ln>
            <a:noFill/>
          </a:ln>
          <a:effectLst/>
          <a:extLst/>
        </p:spPr>
        <p:txBody>
          <a:bodyPr anchor="ctr"/>
          <a:lstStyle/>
          <a:p>
            <a:pPr marL="720725" indent="-720725" algn="ct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未來一年重點措施：投資促進</a:t>
            </a:r>
            <a:r>
              <a:rPr lang="en-US" altLang="zh-TW"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(3/3)</a:t>
            </a: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6" name="矩形 15"/>
          <p:cNvSpPr/>
          <p:nvPr/>
        </p:nvSpPr>
        <p:spPr>
          <a:xfrm>
            <a:off x="200859" y="723600"/>
            <a:ext cx="4939173" cy="523220"/>
          </a:xfrm>
          <a:prstGeom prst="rect">
            <a:avLst/>
          </a:prstGeom>
        </p:spPr>
        <p:txBody>
          <a:bodyPr wrap="none">
            <a:spAutoFit/>
          </a:bodyPr>
          <a:lstStyle/>
          <a:p>
            <a:pPr marL="85725" lvl="2">
              <a:defRPr/>
            </a:pP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協助</a:t>
            </a:r>
            <a:r>
              <a:rPr lang="zh-TW" altLang="en-US" sz="2800" b="1" dirty="0">
                <a:solidFill>
                  <a:srgbClr val="4F81BD">
                    <a:lumMod val="50000"/>
                  </a:srgbClr>
                </a:solidFill>
                <a:latin typeface="標楷體" panose="03000509000000000000" pitchFamily="65" charset="-120"/>
                <a:ea typeface="標楷體" panose="03000509000000000000" pitchFamily="65" charset="-120"/>
              </a:rPr>
              <a:t>企業取得投資及併購</a:t>
            </a:r>
            <a:r>
              <a:rPr lang="zh-TW" altLang="en-US" sz="2800" b="1" dirty="0" smtClean="0">
                <a:solidFill>
                  <a:srgbClr val="4F81BD">
                    <a:lumMod val="50000"/>
                  </a:srgbClr>
                </a:solidFill>
                <a:latin typeface="標楷體" panose="03000509000000000000" pitchFamily="65" charset="-120"/>
                <a:ea typeface="標楷體" panose="03000509000000000000" pitchFamily="65" charset="-120"/>
              </a:rPr>
              <a:t>資金</a:t>
            </a:r>
            <a:endParaRPr lang="zh-TW" altLang="en-US" sz="2800" b="1" dirty="0">
              <a:solidFill>
                <a:srgbClr val="4F81BD">
                  <a:lumMod val="50000"/>
                </a:srgb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6756577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2492896"/>
            <a:ext cx="9143999" cy="1152128"/>
          </a:xfrm>
          <a:prstGeom prst="rect">
            <a:avLst/>
          </a:prstGeom>
        </p:spPr>
        <p:txBody>
          <a:bodyPr wrap="none" anchor="ctr" anchorCtr="0">
            <a:noAutofit/>
          </a:bodyPr>
          <a:lstStyle/>
          <a:p>
            <a:pPr algn="ctr">
              <a:lnSpc>
                <a:spcPts val="4000"/>
              </a:lnSpc>
              <a:spcBef>
                <a:spcPts val="600"/>
              </a:spcBef>
              <a:defRPr/>
            </a:pPr>
            <a:r>
              <a:rPr lang="zh-TW" altLang="en-US" sz="4800" b="1" dirty="0">
                <a:solidFill>
                  <a:srgbClr val="002060"/>
                </a:solidFill>
                <a:latin typeface="標楷體" panose="03000509000000000000" pitchFamily="65" charset="-120"/>
                <a:ea typeface="標楷體" panose="03000509000000000000" pitchFamily="65" charset="-120"/>
                <a:cs typeface="Arial" charset="0"/>
              </a:rPr>
              <a:t>肆</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、結語</a:t>
            </a:r>
            <a:r>
              <a:rPr lang="en-US" altLang="zh-TW" sz="4800" b="1" dirty="0" smtClean="0">
                <a:solidFill>
                  <a:srgbClr val="002060"/>
                </a:solidFill>
                <a:latin typeface="標楷體" panose="03000509000000000000" pitchFamily="65" charset="-120"/>
                <a:ea typeface="標楷體" panose="03000509000000000000" pitchFamily="65" charset="-120"/>
                <a:cs typeface="Arial" charset="0"/>
              </a:rPr>
              <a:t> </a:t>
            </a:r>
            <a:endParaRPr lang="zh-TW" altLang="en-US" sz="48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gn="ctr">
              <a:lnSpc>
                <a:spcPts val="4000"/>
              </a:lnSpc>
              <a:spcBef>
                <a:spcPts val="600"/>
              </a:spcBef>
              <a:spcAft>
                <a:spcPts val="0"/>
              </a:spcAft>
              <a:defRPr/>
            </a:pPr>
            <a:endParaRPr lang="en-US" altLang="zh-TW" sz="4800" b="1" dirty="0">
              <a:solidFill>
                <a:srgbClr val="00206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329444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txBox="1">
            <a:spLocks/>
          </p:cNvSpPr>
          <p:nvPr/>
        </p:nvSpPr>
        <p:spPr>
          <a:xfrm>
            <a:off x="467544" y="1019230"/>
            <a:ext cx="8208912" cy="5404180"/>
          </a:xfrm>
          <a:prstGeom prst="roundRect">
            <a:avLst>
              <a:gd name="adj" fmla="val 6487"/>
            </a:avLst>
          </a:prstGeom>
        </p:spPr>
        <p:txBody>
          <a:bodyPr vert="horz" tIns="0" bIns="0">
            <a:no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430213" lvl="2" indent="-360000" algn="just">
              <a:lnSpc>
                <a:spcPts val="3200"/>
              </a:lnSpc>
              <a:spcBef>
                <a:spcPts val="600"/>
              </a:spcBef>
              <a:spcAft>
                <a:spcPts val="600"/>
              </a:spcAft>
              <a:buClr>
                <a:srgbClr val="002060"/>
              </a:buClr>
              <a:buSzPct val="100000"/>
              <a:buFont typeface="Wingdings" panose="05000000000000000000" pitchFamily="2" charset="2"/>
              <a:buChar char="l"/>
            </a:pP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行政院主計</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總處預測今年我國經濟成長率</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為 </a:t>
            </a:r>
            <a:r>
              <a:rPr kumimoji="1" lang="en-US" altLang="zh-TW"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1.56</a:t>
            </a:r>
            <a:r>
              <a:rPr kumimoji="1" lang="en-US" altLang="zh-TW"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 ，主因全</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球</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景氣不如預期致外需疲弱，惟內需動能仍屬穩定</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，支撐今年經濟成長</a:t>
            </a:r>
            <a:endParaRPr kumimoji="1" lang="en-US" altLang="zh-TW"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a:p>
            <a:pPr marL="430213" lvl="2" indent="-360000" algn="just">
              <a:lnSpc>
                <a:spcPts val="3200"/>
              </a:lnSpc>
              <a:spcBef>
                <a:spcPts val="600"/>
              </a:spcBef>
              <a:spcAft>
                <a:spcPts val="600"/>
              </a:spcAft>
              <a:buClr>
                <a:srgbClr val="002060"/>
              </a:buClr>
              <a:buSzPct val="100000"/>
              <a:buFont typeface="Wingdings" panose="05000000000000000000" pitchFamily="2" charset="2"/>
              <a:buChar char="l"/>
            </a:pP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為因應</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外在衝擊，提升經濟活力，政府將積極推動</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「經濟體質強化措施」，短期強化景氣因應能力</a:t>
            </a:r>
            <a:r>
              <a:rPr kumimoji="1" lang="zh-TW" altLang="en-US" sz="2600" kern="100" dirty="0" smtClean="0">
                <a:solidFill>
                  <a:srgbClr val="002060"/>
                </a:solidFill>
                <a:latin typeface="新細明體"/>
                <a:cs typeface="Times New Roman" panose="02020603050405020304" pitchFamily="18" charset="0"/>
              </a:rPr>
              <a:t>；</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中長期打造產業、出口及投資新模式，以促進經濟結構</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調整</a:t>
            </a:r>
            <a:endParaRPr kumimoji="1" lang="en-US" altLang="zh-TW"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a:p>
            <a:pPr marL="430213" lvl="2" indent="-360000" algn="just">
              <a:lnSpc>
                <a:spcPts val="3200"/>
              </a:lnSpc>
              <a:spcBef>
                <a:spcPts val="600"/>
              </a:spcBef>
              <a:spcAft>
                <a:spcPts val="600"/>
              </a:spcAft>
              <a:buClr>
                <a:srgbClr val="002060"/>
              </a:buClr>
              <a:buSzPct val="100000"/>
              <a:buFont typeface="Wingdings" panose="05000000000000000000" pitchFamily="2" charset="2"/>
              <a:buChar char="l"/>
            </a:pP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考量今年國際經濟變數仍多，本方案所提未來一年重點措施，請各相關部會以積極的態度</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，落實推動，</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以</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rPr>
              <a:t>期提振當</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前景氣</a:t>
            </a:r>
            <a:r>
              <a:rPr kumimoji="1" lang="zh-TW" altLang="zh-TW"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zh-TW"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並為未來</a:t>
            </a:r>
            <a:r>
              <a:rPr kumimoji="1" lang="zh-TW" altLang="zh-TW"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經濟</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轉型</a:t>
            </a:r>
            <a:r>
              <a:rPr kumimoji="1" lang="zh-TW" altLang="en-US"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奠定</a:t>
            </a:r>
            <a:r>
              <a:rPr kumimoji="1" lang="zh-TW" altLang="en-US" sz="2600" kern="1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堅實基礎</a:t>
            </a:r>
            <a:endParaRPr kumimoji="1" lang="en-US" altLang="zh-TW" sz="2600" kern="1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sym typeface="Wingdings" pitchFamily="2" charset="2"/>
            </a:endParaRPr>
          </a:p>
        </p:txBody>
      </p:sp>
    </p:spTree>
    <p:extLst>
      <p:ext uri="{BB962C8B-B14F-4D97-AF65-F5344CB8AC3E}">
        <p14:creationId xmlns:p14="http://schemas.microsoft.com/office/powerpoint/2010/main" xmlns="" val="39837873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932981" y="2141826"/>
            <a:ext cx="5328592" cy="3024336"/>
          </a:xfrm>
        </p:spPr>
        <p:txBody>
          <a:bodyPr/>
          <a:lstStyle/>
          <a:p>
            <a:pPr marL="0" indent="0" algn="ctr">
              <a:buNone/>
            </a:pPr>
            <a:r>
              <a:rPr lang="zh-TW" altLang="en-US" sz="6800" b="1" dirty="0">
                <a:solidFill>
                  <a:srgbClr val="002060"/>
                </a:solidFill>
                <a:latin typeface="標楷體" panose="03000509000000000000" pitchFamily="65" charset="-120"/>
                <a:ea typeface="標楷體" panose="03000509000000000000" pitchFamily="65" charset="-120"/>
              </a:rPr>
              <a:t>簡報</a:t>
            </a:r>
            <a:r>
              <a:rPr lang="zh-TW" altLang="en-US" sz="6800" b="1" dirty="0" smtClean="0">
                <a:solidFill>
                  <a:srgbClr val="002060"/>
                </a:solidFill>
                <a:latin typeface="標楷體" panose="03000509000000000000" pitchFamily="65" charset="-120"/>
                <a:ea typeface="標楷體" panose="03000509000000000000" pitchFamily="65" charset="-120"/>
              </a:rPr>
              <a:t>完畢</a:t>
            </a:r>
            <a:endParaRPr lang="en-US" altLang="zh-TW" sz="6800" b="1" dirty="0" smtClean="0">
              <a:solidFill>
                <a:srgbClr val="002060"/>
              </a:solidFill>
              <a:latin typeface="標楷體" panose="03000509000000000000" pitchFamily="65" charset="-120"/>
              <a:ea typeface="標楷體" panose="03000509000000000000" pitchFamily="65" charset="-120"/>
            </a:endParaRPr>
          </a:p>
          <a:p>
            <a:pPr marL="0" indent="0" algn="ctr">
              <a:buNone/>
            </a:pPr>
            <a:endParaRPr lang="en-US" altLang="zh-TW" sz="6800" b="1" dirty="0" smtClean="0">
              <a:solidFill>
                <a:srgbClr val="00206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xmlns="" val="35284337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0382" y="2492896"/>
            <a:ext cx="9143999" cy="1152128"/>
          </a:xfrm>
          <a:prstGeom prst="rect">
            <a:avLst/>
          </a:prstGeom>
        </p:spPr>
        <p:txBody>
          <a:bodyPr wrap="none" anchor="ctr" anchorCtr="0">
            <a:noAutofit/>
          </a:bodyPr>
          <a:lstStyle/>
          <a:p>
            <a:pPr algn="ctr">
              <a:lnSpc>
                <a:spcPts val="4600"/>
              </a:lnSpc>
              <a:spcBef>
                <a:spcPts val="600"/>
              </a:spcBef>
              <a:spcAft>
                <a:spcPts val="600"/>
              </a:spcAft>
              <a:defRPr/>
            </a:pPr>
            <a:r>
              <a:rPr lang="zh-TW" altLang="en-US" sz="4800" b="1" dirty="0">
                <a:solidFill>
                  <a:srgbClr val="002060"/>
                </a:solidFill>
                <a:latin typeface="標楷體" panose="03000509000000000000" pitchFamily="65" charset="-120"/>
                <a:ea typeface="標楷體" panose="03000509000000000000" pitchFamily="65" charset="-120"/>
                <a:cs typeface="Arial" charset="0"/>
              </a:rPr>
              <a:t>附錄</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a:t>
            </a:r>
            <a:r>
              <a:rPr lang="zh-TW" altLang="en-US" sz="4800" b="1" dirty="0" smtClean="0">
                <a:solidFill>
                  <a:srgbClr val="002060"/>
                </a:solidFill>
                <a:latin typeface="新細明體"/>
                <a:ea typeface="新細明體"/>
                <a:cs typeface="Arial" charset="0"/>
              </a:rPr>
              <a:t>「</a:t>
            </a:r>
            <a:r>
              <a:rPr lang="zh-TW" altLang="en-US" sz="4800" b="1" dirty="0" smtClean="0">
                <a:solidFill>
                  <a:srgbClr val="002060"/>
                </a:solidFill>
                <a:latin typeface="標楷體" panose="03000509000000000000" pitchFamily="65" charset="-120"/>
                <a:ea typeface="標楷體" panose="03000509000000000000" pitchFamily="65" charset="-120"/>
                <a:cs typeface="Arial" charset="0"/>
              </a:rPr>
              <a:t>經濟體質強化措施</a:t>
            </a:r>
            <a:r>
              <a:rPr lang="zh-TW" altLang="en-US" sz="4800" b="1" dirty="0" smtClean="0">
                <a:solidFill>
                  <a:srgbClr val="002060"/>
                </a:solidFill>
                <a:latin typeface="新細明體"/>
                <a:ea typeface="新細明體"/>
                <a:cs typeface="Arial" charset="0"/>
              </a:rPr>
              <a:t>」</a:t>
            </a:r>
            <a:endParaRPr lang="en-US" altLang="zh-TW" sz="4800" b="1" dirty="0" smtClean="0">
              <a:solidFill>
                <a:srgbClr val="002060"/>
              </a:solidFill>
              <a:latin typeface="新細明體"/>
              <a:ea typeface="新細明體"/>
              <a:cs typeface="Arial" charset="0"/>
            </a:endParaRPr>
          </a:p>
          <a:p>
            <a:pPr algn="ctr">
              <a:lnSpc>
                <a:spcPts val="4600"/>
              </a:lnSpc>
              <a:spcBef>
                <a:spcPts val="600"/>
              </a:spcBef>
              <a:spcAft>
                <a:spcPts val="600"/>
              </a:spcAft>
              <a:defRPr/>
            </a:pPr>
            <a:r>
              <a:rPr lang="en-US" altLang="zh-TW" sz="4400" b="1" dirty="0" smtClean="0">
                <a:solidFill>
                  <a:srgbClr val="002060"/>
                </a:solidFill>
                <a:latin typeface="標楷體" panose="03000509000000000000" pitchFamily="65" charset="-120"/>
                <a:ea typeface="標楷體" panose="03000509000000000000" pitchFamily="65" charset="-120"/>
                <a:cs typeface="Arial" charset="0"/>
              </a:rPr>
              <a:t>(7</a:t>
            </a: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月</a:t>
            </a:r>
            <a:r>
              <a:rPr lang="en-US" altLang="zh-TW" sz="4400" b="1" dirty="0" smtClean="0">
                <a:solidFill>
                  <a:srgbClr val="002060"/>
                </a:solidFill>
                <a:latin typeface="標楷體" panose="03000509000000000000" pitchFamily="65" charset="-120"/>
                <a:ea typeface="標楷體" panose="03000509000000000000" pitchFamily="65" charset="-120"/>
                <a:cs typeface="Arial" charset="0"/>
              </a:rPr>
              <a:t>27</a:t>
            </a:r>
            <a:r>
              <a:rPr lang="zh-TW" altLang="en-US" sz="4400" b="1" dirty="0" smtClean="0">
                <a:solidFill>
                  <a:srgbClr val="002060"/>
                </a:solidFill>
                <a:latin typeface="標楷體" panose="03000509000000000000" pitchFamily="65" charset="-120"/>
                <a:ea typeface="標楷體" panose="03000509000000000000" pitchFamily="65" charset="-120"/>
                <a:cs typeface="Arial" charset="0"/>
              </a:rPr>
              <a:t>日公布</a:t>
            </a:r>
            <a:r>
              <a:rPr lang="en-US" altLang="zh-TW" sz="4400" b="1" dirty="0" smtClean="0">
                <a:solidFill>
                  <a:srgbClr val="002060"/>
                </a:solidFill>
                <a:latin typeface="標楷體" panose="03000509000000000000" pitchFamily="65" charset="-120"/>
                <a:ea typeface="標楷體" panose="03000509000000000000" pitchFamily="65" charset="-120"/>
                <a:cs typeface="Arial" charset="0"/>
              </a:rPr>
              <a:t>)</a:t>
            </a:r>
            <a:endParaRPr lang="zh-TW" altLang="en-US" sz="4400" b="1" dirty="0">
              <a:solidFill>
                <a:srgbClr val="002060"/>
              </a:solidFill>
              <a:latin typeface="標楷體" panose="03000509000000000000" pitchFamily="65" charset="-120"/>
              <a:ea typeface="標楷體" panose="03000509000000000000" pitchFamily="65" charset="-120"/>
              <a:cs typeface="Arial" charset="0"/>
            </a:endParaRPr>
          </a:p>
          <a:p>
            <a:pPr marL="0" indent="0" algn="ctr">
              <a:lnSpc>
                <a:spcPts val="4600"/>
              </a:lnSpc>
              <a:spcBef>
                <a:spcPts val="600"/>
              </a:spcBef>
              <a:spcAft>
                <a:spcPts val="600"/>
              </a:spcAft>
              <a:defRPr/>
            </a:pPr>
            <a:endParaRPr lang="en-US" altLang="zh-TW" sz="4800" b="1" dirty="0">
              <a:solidFill>
                <a:srgbClr val="002060"/>
              </a:solidFill>
              <a:latin typeface="標楷體" panose="03000509000000000000" pitchFamily="65" charset="-120"/>
              <a:ea typeface="標楷體" panose="03000509000000000000" pitchFamily="65" charset="-120"/>
              <a:cs typeface="Arial" charset="0"/>
            </a:endParaRPr>
          </a:p>
        </p:txBody>
      </p:sp>
    </p:spTree>
    <p:extLst>
      <p:ext uri="{BB962C8B-B14F-4D97-AF65-F5344CB8AC3E}">
        <p14:creationId xmlns:p14="http://schemas.microsoft.com/office/powerpoint/2010/main" xmlns="" val="31955433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標題 1"/>
          <p:cNvSpPr txBox="1">
            <a:spLocks/>
          </p:cNvSpPr>
          <p:nvPr/>
        </p:nvSpPr>
        <p:spPr>
          <a:xfrm>
            <a:off x="1" y="415635"/>
            <a:ext cx="9144000" cy="65198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一、產業升級：</a:t>
            </a:r>
            <a:r>
              <a:rPr lang="zh-TW" altLang="zh-TW"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由「價格競</a:t>
            </a:r>
            <a:r>
              <a:rPr lang="zh-TW" altLang="en-US"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賽</a:t>
            </a:r>
            <a:r>
              <a:rPr lang="zh-TW" altLang="zh-TW"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」轉為「價值競爭</a:t>
            </a:r>
            <a:r>
              <a:rPr lang="zh-TW" altLang="zh-TW" sz="3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r>
              <a:rPr lang="en-US" altLang="zh-TW" sz="2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(1/2)</a:t>
            </a:r>
            <a:endParaRPr lang="en-US" altLang="zh-TW"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a:p>
            <a:pPr marL="720725" indent="-720725">
              <a:lnSpc>
                <a:spcPct val="100000"/>
              </a:lnSpc>
              <a:spcBef>
                <a:spcPts val="0"/>
              </a:spcBef>
              <a:defRPr/>
            </a:pP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1" name="摺角紙張 10"/>
          <p:cNvSpPr/>
          <p:nvPr/>
        </p:nvSpPr>
        <p:spPr>
          <a:xfrm>
            <a:off x="238440" y="2877834"/>
            <a:ext cx="1566353" cy="1275906"/>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b="1" dirty="0">
              <a:solidFill>
                <a:srgbClr val="8064A2">
                  <a:lumMod val="50000"/>
                </a:srgbClr>
              </a:solidFill>
              <a:latin typeface="標楷體" panose="03000509000000000000" pitchFamily="65" charset="-120"/>
              <a:ea typeface="標楷體" panose="03000509000000000000" pitchFamily="65" charset="-120"/>
            </a:endParaRPr>
          </a:p>
        </p:txBody>
      </p:sp>
      <p:sp>
        <p:nvSpPr>
          <p:cNvPr id="12" name="矩形 11"/>
          <p:cNvSpPr/>
          <p:nvPr/>
        </p:nvSpPr>
        <p:spPr>
          <a:xfrm>
            <a:off x="238441" y="3007955"/>
            <a:ext cx="1635661" cy="1015663"/>
          </a:xfrm>
          <a:prstGeom prst="rect">
            <a:avLst/>
          </a:prstGeom>
        </p:spPr>
        <p:txBody>
          <a:bodyPr wrap="square" anchor="ctr">
            <a:spAutoFit/>
          </a:bodyPr>
          <a:lstStyle/>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推動產業鏈</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智慧化   （</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生產力</a:t>
            </a:r>
            <a:r>
              <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4.0</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3" name="圓角矩形 12"/>
          <p:cNvSpPr/>
          <p:nvPr/>
        </p:nvSpPr>
        <p:spPr>
          <a:xfrm>
            <a:off x="2061713" y="2877834"/>
            <a:ext cx="6830770" cy="1123712"/>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ts val="2400"/>
              </a:lnSpc>
              <a:spcBef>
                <a:spcPts val="600"/>
              </a:spcBef>
              <a:spcAft>
                <a:spcPts val="600"/>
              </a:spcAft>
              <a:buFontTx/>
              <a:buBlip>
                <a:blip r:embed="rId3"/>
              </a:buBlip>
            </a:pP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挑選</a:t>
            </a:r>
            <a:r>
              <a:rPr lang="zh-TW" altLang="en-US" sz="19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電子資訊</a:t>
            </a:r>
            <a:r>
              <a:rPr lang="zh-TW" altLang="en-US" sz="19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、精密機械、紡織</a:t>
            </a:r>
            <a:r>
              <a:rPr lang="zh-TW" altLang="en-US" sz="19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、零售、物流、生技及精緻農業等領航產業</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，加</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速產業鏈垂直、水平數位化及智慧化，導入關鍵自主技術，加速培育產業網實系統軟硬實力</a:t>
            </a:r>
            <a:endPar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nvGrpSpPr>
          <p:cNvPr id="15" name="群組 14"/>
          <p:cNvGrpSpPr/>
          <p:nvPr/>
        </p:nvGrpSpPr>
        <p:grpSpPr>
          <a:xfrm>
            <a:off x="110963" y="1311758"/>
            <a:ext cx="1745673" cy="1275906"/>
            <a:chOff x="-71613" y="5966439"/>
            <a:chExt cx="977258" cy="669978"/>
          </a:xfrm>
        </p:grpSpPr>
        <p:sp>
          <p:nvSpPr>
            <p:cNvPr id="16" name="摺角紙張 15"/>
            <p:cNvSpPr/>
            <p:nvPr/>
          </p:nvSpPr>
          <p:spPr>
            <a:xfrm>
              <a:off x="-26678" y="5966439"/>
              <a:ext cx="887020" cy="669978"/>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b="1"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9" name="矩形 18"/>
            <p:cNvSpPr/>
            <p:nvPr/>
          </p:nvSpPr>
          <p:spPr>
            <a:xfrm>
              <a:off x="-71613" y="6110001"/>
              <a:ext cx="977258" cy="371711"/>
            </a:xfrm>
            <a:prstGeom prst="rect">
              <a:avLst/>
            </a:prstGeom>
          </p:spPr>
          <p:txBody>
            <a:bodyPr wrap="square" anchor="ctr">
              <a:spAutoFit/>
            </a:bodyPr>
            <a:lstStyle/>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打造創新創業   生態體系</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sp>
        <p:nvSpPr>
          <p:cNvPr id="20" name="圓角矩形 19"/>
          <p:cNvSpPr/>
          <p:nvPr/>
        </p:nvSpPr>
        <p:spPr>
          <a:xfrm>
            <a:off x="2061713" y="1227534"/>
            <a:ext cx="6788990" cy="1423131"/>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noAutofit/>
          </a:bodyPr>
          <a:lstStyle/>
          <a:p>
            <a:pPr marL="285750" indent="-285750" algn="just">
              <a:lnSpc>
                <a:spcPts val="2400"/>
              </a:lnSpc>
              <a:buFontTx/>
              <a:buBlip>
                <a:blip r:embed="rId3"/>
              </a:buBlip>
            </a:pP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放寬</a:t>
            </a:r>
            <a:r>
              <a:rPr lang="zh-TW" altLang="en-US" sz="19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員工認股權憑證與</a:t>
            </a:r>
            <a:r>
              <a:rPr lang="zh-TW" altLang="en-US" sz="19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限制員工權利新股</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，協助企業留才、攬才</a:t>
            </a:r>
            <a:endParaRPr lang="en-US" altLang="zh-TW"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400"/>
              </a:lnSpc>
              <a:buFontTx/>
              <a:buBlip>
                <a:blip r:embed="rId3"/>
              </a:buBlip>
            </a:pPr>
            <a:r>
              <a:rPr lang="zh-TW" altLang="en-US" sz="19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引進國外新創人才及資金</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；推動</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企業與新創事業之跨領域交流</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，催化創新創業的生態系統</a:t>
            </a:r>
            <a:endParaRPr lang="en-US" altLang="zh-TW"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2" name="摺角紙張 21"/>
          <p:cNvSpPr/>
          <p:nvPr/>
        </p:nvSpPr>
        <p:spPr>
          <a:xfrm>
            <a:off x="222552" y="4583199"/>
            <a:ext cx="1582241" cy="1444445"/>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標楷體" panose="03000509000000000000" pitchFamily="65" charset="-120"/>
              <a:ea typeface="標楷體" panose="03000509000000000000" pitchFamily="65" charset="-120"/>
            </a:endParaRPr>
          </a:p>
        </p:txBody>
      </p:sp>
      <p:sp>
        <p:nvSpPr>
          <p:cNvPr id="23" name="矩形 22"/>
          <p:cNvSpPr/>
          <p:nvPr/>
        </p:nvSpPr>
        <p:spPr>
          <a:xfrm>
            <a:off x="74761" y="4583199"/>
            <a:ext cx="1799341" cy="1545610"/>
          </a:xfrm>
          <a:prstGeom prst="rect">
            <a:avLst/>
          </a:prstGeom>
        </p:spPr>
        <p:txBody>
          <a:bodyPr wrap="square" anchor="ctr">
            <a:noAutofit/>
          </a:bodyPr>
          <a:lstStyle/>
          <a:p>
            <a:pPr algn="ctr">
              <a:spcBef>
                <a:spcPct val="50000"/>
              </a:spcBef>
            </a:pP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創新</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服務業</a:t>
            </a: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
            </a:r>
            <a:b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發展型態</a:t>
            </a: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
            </a:r>
            <a:b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b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創意臺灣</a:t>
            </a: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2020)</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4" name="圓角矩形 23"/>
          <p:cNvSpPr/>
          <p:nvPr/>
        </p:nvSpPr>
        <p:spPr>
          <a:xfrm>
            <a:off x="2061709" y="4302561"/>
            <a:ext cx="6907141" cy="2287151"/>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ts val="2200"/>
              </a:lnSpc>
              <a:buFontTx/>
              <a:buBlip>
                <a:blip r:embed="rId3"/>
              </a:buBlip>
            </a:pPr>
            <a:r>
              <a:rPr lang="zh-TW" altLang="en-US" sz="19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加速金融數位化</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，鼓勵網路金融創新、普及行動支付及推動巨量資料應用，</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建</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構數位化</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金融環境</a:t>
            </a:r>
            <a:endParaRPr lang="en-US" altLang="zh-TW"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200"/>
              </a:lnSpc>
              <a:buFontTx/>
              <a:buBlip>
                <a:blip r:embed="rId3"/>
              </a:buBlip>
            </a:pP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強化智慧醫療</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教育、文化娛樂及體驗服務</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之</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發展，促進</a:t>
            </a:r>
            <a:r>
              <a:rPr lang="zh-TW" altLang="en-US" sz="19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生活創新應用</a:t>
            </a:r>
            <a:endParaRPr lang="en-US" altLang="zh-TW" sz="19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200"/>
              </a:lnSpc>
              <a:buFontTx/>
              <a:buBlip>
                <a:blip r:embed="rId3"/>
              </a:buBlip>
            </a:pPr>
            <a:r>
              <a:rPr lang="zh-TW" altLang="en-US" sz="19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推動有感雲服務</a:t>
            </a:r>
            <a:r>
              <a:rPr lang="en-US" altLang="zh-TW"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如食品雲、農業</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雲</a:t>
            </a:r>
            <a:r>
              <a:rPr lang="en-US" altLang="zh-TW"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，如「優客里鄰」跨域</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整合</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農業</a:t>
            </a:r>
            <a:r>
              <a:rPr lang="zh-TW" altLang="en-US" sz="19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創新</a:t>
            </a:r>
            <a:r>
              <a:rPr lang="zh-TW" altLang="en-US"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應用計畫，滿足民眾「食在地」、「食便利」及「食安心」之消費需求</a:t>
            </a:r>
            <a:endParaRPr lang="en-US" altLang="zh-TW" sz="19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25130738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群組 44"/>
          <p:cNvGrpSpPr/>
          <p:nvPr/>
        </p:nvGrpSpPr>
        <p:grpSpPr>
          <a:xfrm>
            <a:off x="220313" y="3914050"/>
            <a:ext cx="1705398" cy="1147270"/>
            <a:chOff x="-137216" y="6212864"/>
            <a:chExt cx="885296" cy="602365"/>
          </a:xfrm>
        </p:grpSpPr>
        <p:sp>
          <p:nvSpPr>
            <p:cNvPr id="46" name="摺角紙張 45"/>
            <p:cNvSpPr/>
            <p:nvPr/>
          </p:nvSpPr>
          <p:spPr>
            <a:xfrm>
              <a:off x="-58631" y="6212864"/>
              <a:ext cx="717076" cy="602365"/>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7" name="矩形 46"/>
            <p:cNvSpPr/>
            <p:nvPr/>
          </p:nvSpPr>
          <p:spPr>
            <a:xfrm>
              <a:off x="-137216" y="6283578"/>
              <a:ext cx="885296" cy="371670"/>
            </a:xfrm>
            <a:prstGeom prst="rect">
              <a:avLst/>
            </a:prstGeom>
          </p:spPr>
          <p:txBody>
            <a:bodyPr wrap="square" anchor="ctr">
              <a:spAutoFit/>
            </a:bodyPr>
            <a:lstStyle/>
            <a:p>
              <a:pPr algn="ctr">
                <a:spcBef>
                  <a:spcPct val="50000"/>
                </a:spcBef>
              </a:pP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鞏固主力產業既有優勢</a:t>
              </a:r>
            </a:p>
          </p:txBody>
        </p:sp>
      </p:grpSp>
      <p:sp>
        <p:nvSpPr>
          <p:cNvPr id="18" name="標題 1"/>
          <p:cNvSpPr txBox="1">
            <a:spLocks/>
          </p:cNvSpPr>
          <p:nvPr/>
        </p:nvSpPr>
        <p:spPr>
          <a:xfrm>
            <a:off x="1" y="415635"/>
            <a:ext cx="9144000" cy="65198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一、產業升級：</a:t>
            </a:r>
            <a:r>
              <a:rPr lang="zh-TW" altLang="zh-TW"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由「價格競</a:t>
            </a:r>
            <a:r>
              <a:rPr lang="zh-TW" altLang="en-US"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賽</a:t>
            </a:r>
            <a:r>
              <a:rPr lang="zh-TW" altLang="zh-TW" sz="3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」轉為「價值競爭</a:t>
            </a:r>
            <a:r>
              <a:rPr lang="zh-TW" altLang="zh-TW" sz="3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r>
              <a:rPr lang="en-US" altLang="zh-TW" sz="2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(2/2)</a:t>
            </a:r>
            <a:endParaRPr lang="en-US" altLang="zh-TW"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a:p>
            <a:pPr marL="720725" indent="-720725">
              <a:lnSpc>
                <a:spcPct val="100000"/>
              </a:lnSpc>
              <a:spcBef>
                <a:spcPts val="0"/>
              </a:spcBef>
              <a:defRPr/>
            </a:pPr>
            <a:endPar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7" name="圓角矩形 16"/>
          <p:cNvSpPr/>
          <p:nvPr/>
        </p:nvSpPr>
        <p:spPr>
          <a:xfrm>
            <a:off x="2061712" y="3749800"/>
            <a:ext cx="6788991" cy="1634490"/>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ts val="2400"/>
              </a:lnSpc>
              <a:spcBef>
                <a:spcPts val="600"/>
              </a:spcBef>
              <a:spcAft>
                <a:spcPts val="600"/>
              </a:spcAft>
              <a:buFontTx/>
              <a:buBlip>
                <a:blip r:embed="rId3"/>
              </a:buBlip>
            </a:pP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挑選具國際競爭力及受大陸自主供應鏈威脅之主力產業，如：</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半導體</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、面板</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、車輛、機械、紡織</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，全力輔導</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400"/>
              </a:lnSpc>
              <a:spcBef>
                <a:spcPts val="600"/>
              </a:spcBef>
              <a:spcAft>
                <a:spcPts val="600"/>
              </a:spcAft>
              <a:buFontTx/>
              <a:buBlip>
                <a:blip r:embed="rId3"/>
              </a:buBlip>
            </a:pP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協助</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開發關鍵技術</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及零組件，推</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動產學聯盟整合研發</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能量，協助建立自有品牌等</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nvGrpSpPr>
          <p:cNvPr id="12" name="群組 11"/>
          <p:cNvGrpSpPr/>
          <p:nvPr/>
        </p:nvGrpSpPr>
        <p:grpSpPr>
          <a:xfrm>
            <a:off x="220313" y="1755955"/>
            <a:ext cx="1584481" cy="1353696"/>
            <a:chOff x="-67399" y="5468211"/>
            <a:chExt cx="804361" cy="710826"/>
          </a:xfrm>
        </p:grpSpPr>
        <p:sp>
          <p:nvSpPr>
            <p:cNvPr id="13" name="摺角紙張 12"/>
            <p:cNvSpPr/>
            <p:nvPr/>
          </p:nvSpPr>
          <p:spPr>
            <a:xfrm>
              <a:off x="-43432" y="5509059"/>
              <a:ext cx="756428" cy="669978"/>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b="1"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4" name="矩形 13"/>
            <p:cNvSpPr/>
            <p:nvPr/>
          </p:nvSpPr>
          <p:spPr>
            <a:xfrm>
              <a:off x="-67399" y="5468211"/>
              <a:ext cx="804361" cy="694938"/>
            </a:xfrm>
            <a:prstGeom prst="rect">
              <a:avLst/>
            </a:prstGeom>
          </p:spPr>
          <p:txBody>
            <a:bodyPr wrap="square" anchor="ctr">
              <a:spAutoFit/>
            </a:bodyPr>
            <a:lstStyle/>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推動</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中小企業</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邁向</a:t>
              </a: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
              </a:r>
              <a:b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中堅企業</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sp>
        <p:nvSpPr>
          <p:cNvPr id="20" name="圓角矩形 19"/>
          <p:cNvSpPr/>
          <p:nvPr/>
        </p:nvSpPr>
        <p:spPr>
          <a:xfrm>
            <a:off x="2061712" y="1641214"/>
            <a:ext cx="6788991" cy="1660968"/>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noAutofit/>
          </a:bodyPr>
          <a:lstStyle/>
          <a:p>
            <a:pPr marL="285750" lvl="1" indent="-285750" algn="just">
              <a:lnSpc>
                <a:spcPts val="2400"/>
              </a:lnSpc>
              <a:spcBef>
                <a:spcPts val="600"/>
              </a:spcBef>
              <a:spcAft>
                <a:spcPts val="600"/>
              </a:spcAft>
              <a:buBlip>
                <a:blip r:embed="rId3"/>
              </a:buBlip>
            </a:pPr>
            <a:r>
              <a:rPr lang="zh-TW" altLang="en-US" sz="2000" kern="0" spc="-7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善用人才、技術、智財及品牌行銷輔導資源，</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結合協力廠商建構供應鏈</a:t>
            </a:r>
            <a:r>
              <a:rPr lang="zh-TW" altLang="en-US" sz="2000" b="1"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生態體系</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lvl="1" indent="-285750" algn="just">
              <a:lnSpc>
                <a:spcPts val="2400"/>
              </a:lnSpc>
              <a:spcBef>
                <a:spcPts val="600"/>
              </a:spcBef>
              <a:spcAft>
                <a:spcPts val="600"/>
              </a:spcAft>
              <a:buBlip>
                <a:blip r:embed="rId3"/>
              </a:buBlip>
            </a:pP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輔導潛力中堅企業</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每</a:t>
            </a:r>
            <a:r>
              <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年由</a:t>
            </a:r>
            <a:r>
              <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50</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家擴增</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為每年</a:t>
            </a:r>
            <a:r>
              <a:rPr lang="en-US" altLang="zh-TW"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50</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家</a:t>
            </a:r>
            <a:endPar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4885812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189865" y="1493967"/>
            <a:ext cx="1831473" cy="4046557"/>
            <a:chOff x="162661" y="1369151"/>
            <a:chExt cx="1779576" cy="3801616"/>
          </a:xfrm>
        </p:grpSpPr>
        <p:grpSp>
          <p:nvGrpSpPr>
            <p:cNvPr id="45" name="群組 44"/>
            <p:cNvGrpSpPr/>
            <p:nvPr/>
          </p:nvGrpSpPr>
          <p:grpSpPr>
            <a:xfrm>
              <a:off x="162661" y="1369151"/>
              <a:ext cx="1748994" cy="1077826"/>
              <a:chOff x="-15581" y="6026288"/>
              <a:chExt cx="869632" cy="602365"/>
            </a:xfrm>
          </p:grpSpPr>
          <p:sp>
            <p:nvSpPr>
              <p:cNvPr id="46" name="摺角紙張 45"/>
              <p:cNvSpPr/>
              <p:nvPr/>
            </p:nvSpPr>
            <p:spPr>
              <a:xfrm>
                <a:off x="-15581" y="6026288"/>
                <a:ext cx="869632" cy="602365"/>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7" name="矩形 46"/>
              <p:cNvSpPr/>
              <p:nvPr/>
            </p:nvSpPr>
            <p:spPr>
              <a:xfrm>
                <a:off x="-375" y="6124265"/>
                <a:ext cx="854426" cy="371670"/>
              </a:xfrm>
              <a:prstGeom prst="rect">
                <a:avLst/>
              </a:prstGeom>
            </p:spPr>
            <p:txBody>
              <a:bodyPr wrap="square" anchor="ctr">
                <a:spAutoFit/>
              </a:bodyPr>
              <a:lstStyle/>
              <a:p>
                <a:pPr algn="ctr">
                  <a:spcBef>
                    <a:spcPct val="50000"/>
                  </a:spcBef>
                </a:pP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服務業走出</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去    拓展全球市場</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48" name="群組 47"/>
            <p:cNvGrpSpPr/>
            <p:nvPr/>
          </p:nvGrpSpPr>
          <p:grpSpPr>
            <a:xfrm>
              <a:off x="193243" y="4127775"/>
              <a:ext cx="1748994" cy="1042992"/>
              <a:chOff x="-376" y="6485634"/>
              <a:chExt cx="869633" cy="582961"/>
            </a:xfrm>
          </p:grpSpPr>
          <p:sp>
            <p:nvSpPr>
              <p:cNvPr id="49" name="摺角紙張 48"/>
              <p:cNvSpPr/>
              <p:nvPr/>
            </p:nvSpPr>
            <p:spPr>
              <a:xfrm>
                <a:off x="-376" y="6485634"/>
                <a:ext cx="869633" cy="582961"/>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b="1"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0" name="矩形 49"/>
              <p:cNvSpPr/>
              <p:nvPr/>
            </p:nvSpPr>
            <p:spPr>
              <a:xfrm>
                <a:off x="20693" y="6591259"/>
                <a:ext cx="833357" cy="371710"/>
              </a:xfrm>
              <a:prstGeom prst="rect">
                <a:avLst/>
              </a:prstGeom>
            </p:spPr>
            <p:txBody>
              <a:bodyPr wrap="square" anchor="ctr">
                <a:spAutoFit/>
              </a:bodyPr>
              <a:lstStyle/>
              <a:p>
                <a:pPr algn="ctr">
                  <a:spcBef>
                    <a:spcPct val="50000"/>
                  </a:spcBef>
                </a:pP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服務業引進</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來擴大</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產業</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規模</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sp>
        <p:nvSpPr>
          <p:cNvPr id="14" name="標題 1"/>
          <p:cNvSpPr txBox="1">
            <a:spLocks/>
          </p:cNvSpPr>
          <p:nvPr/>
        </p:nvSpPr>
        <p:spPr>
          <a:xfrm>
            <a:off x="-64652" y="-184727"/>
            <a:ext cx="9291782" cy="1330036"/>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二、出口模式：由</a:t>
            </a:r>
            <a:r>
              <a:rPr lang="zh-TW" altLang="en-US"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「中間財商品</a:t>
            </a: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出口」轉為</a:t>
            </a:r>
            <a:r>
              <a:rPr lang="zh-TW" altLang="en-US"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「系統化商品</a:t>
            </a: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與服務」雙驅動</a:t>
            </a:r>
            <a:r>
              <a:rPr lang="en-US" altLang="zh-TW" sz="26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(1/2</a:t>
            </a:r>
            <a:r>
              <a:rPr lang="en-US" altLang="zh-TW" sz="2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圓角矩形 12"/>
          <p:cNvSpPr/>
          <p:nvPr/>
        </p:nvSpPr>
        <p:spPr>
          <a:xfrm>
            <a:off x="2225964" y="1164635"/>
            <a:ext cx="6465455" cy="2145268"/>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ts val="2400"/>
              </a:lnSpc>
              <a:buFontTx/>
              <a:buBlip>
                <a:blip r:embed="rId3"/>
              </a:buBlip>
            </a:pP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推動至少 </a:t>
            </a:r>
            <a:r>
              <a:rPr lang="en-US" altLang="zh-TW"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個具潛力之</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整廠輸出</a:t>
            </a:r>
            <a:r>
              <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系統</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整合案例</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，整合相關政策工具，以促成國內軟硬體及</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服務業者形成出口</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旗艦</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lvl="1" indent="-285750" algn="just">
              <a:lnSpc>
                <a:spcPts val="2400"/>
              </a:lnSpc>
              <a:buBlip>
                <a:blip r:embed="rId3"/>
              </a:buBlip>
            </a:pP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推動</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「文創國家總動員」</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，整合跨部會資源，如</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：投融資、無形資產鑑</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價、智財保護、產學合作、海外行銷等，推動文化創意產業輸出</a:t>
            </a:r>
          </a:p>
        </p:txBody>
      </p:sp>
      <p:sp>
        <p:nvSpPr>
          <p:cNvPr id="15" name="圓角矩形 14"/>
          <p:cNvSpPr/>
          <p:nvPr/>
        </p:nvSpPr>
        <p:spPr>
          <a:xfrm>
            <a:off x="2225965" y="3961410"/>
            <a:ext cx="6465454" cy="1804749"/>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ts val="2400"/>
              </a:lnSpc>
              <a:buBlip>
                <a:blip r:embed="rId3"/>
              </a:buBlip>
            </a:pP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擴大觀光業火車頭角色，結合</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醫美健檢、</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美食、農業、文創、觀光工廠等</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，打造質量優化、創意加值、處處皆可觀光</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的觀光</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大國</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400"/>
              </a:lnSpc>
              <a:buBlip>
                <a:blip r:embed="rId3"/>
              </a:buBlip>
            </a:pP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鼓勵發展銀髮養生產業</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，吸引國際銀髮族來臺觀光、長宿，並研議放寬保險業者</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投資銀髮照顧相關產業</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30780767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105467" y="1755094"/>
            <a:ext cx="1875737" cy="4202724"/>
            <a:chOff x="80654" y="1436968"/>
            <a:chExt cx="1822586" cy="4010145"/>
          </a:xfrm>
        </p:grpSpPr>
        <p:sp>
          <p:nvSpPr>
            <p:cNvPr id="46" name="摺角紙張 45"/>
            <p:cNvSpPr/>
            <p:nvPr/>
          </p:nvSpPr>
          <p:spPr>
            <a:xfrm>
              <a:off x="153929" y="1436968"/>
              <a:ext cx="1741659" cy="1077826"/>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nvGrpSpPr>
            <p:cNvPr id="48" name="群組 47"/>
            <p:cNvGrpSpPr/>
            <p:nvPr/>
          </p:nvGrpSpPr>
          <p:grpSpPr>
            <a:xfrm>
              <a:off x="80654" y="4404121"/>
              <a:ext cx="1822586" cy="1042992"/>
              <a:chOff x="-56358" y="6640087"/>
              <a:chExt cx="906223" cy="582961"/>
            </a:xfrm>
          </p:grpSpPr>
          <p:sp>
            <p:nvSpPr>
              <p:cNvPr id="49" name="摺角紙張 48"/>
              <p:cNvSpPr/>
              <p:nvPr/>
            </p:nvSpPr>
            <p:spPr>
              <a:xfrm>
                <a:off x="-56358" y="6640087"/>
                <a:ext cx="906223" cy="582961"/>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b="1"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0" name="矩形 49"/>
              <p:cNvSpPr/>
              <p:nvPr/>
            </p:nvSpPr>
            <p:spPr>
              <a:xfrm>
                <a:off x="-19925" y="6742802"/>
                <a:ext cx="833357" cy="377529"/>
              </a:xfrm>
              <a:prstGeom prst="rect">
                <a:avLst/>
              </a:prstGeom>
            </p:spPr>
            <p:txBody>
              <a:bodyPr wrap="square" anchor="ctr">
                <a:spAutoFit/>
              </a:bodyPr>
              <a:lstStyle/>
              <a:p>
                <a:pPr algn="ct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虛實併進</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金融支援</a:t>
                </a:r>
              </a:p>
            </p:txBody>
          </p:sp>
        </p:grpSp>
        <p:sp>
          <p:nvSpPr>
            <p:cNvPr id="53" name="矩形 52"/>
            <p:cNvSpPr/>
            <p:nvPr/>
          </p:nvSpPr>
          <p:spPr>
            <a:xfrm>
              <a:off x="219549" y="1638156"/>
              <a:ext cx="1676039" cy="675449"/>
            </a:xfrm>
            <a:prstGeom prst="rect">
              <a:avLst/>
            </a:prstGeom>
          </p:spPr>
          <p:txBody>
            <a:bodyPr wrap="square" anchor="ctr">
              <a:spAutoFit/>
            </a:bodyPr>
            <a:lstStyle/>
            <a:p>
              <a:pPr algn="ctr">
                <a:spcBef>
                  <a:spcPct val="50000"/>
                </a:spcBef>
              </a:pP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掌握全球市場新興商機</a:t>
              </a:r>
              <a:endPar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sp>
        <p:nvSpPr>
          <p:cNvPr id="18" name="標題 1"/>
          <p:cNvSpPr txBox="1">
            <a:spLocks/>
          </p:cNvSpPr>
          <p:nvPr/>
        </p:nvSpPr>
        <p:spPr>
          <a:xfrm>
            <a:off x="-83127" y="-184727"/>
            <a:ext cx="9328727" cy="1330036"/>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二、出口模式：由</a:t>
            </a:r>
            <a:r>
              <a:rPr lang="zh-TW" altLang="en-US"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「中間財商品</a:t>
            </a: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出口」轉為</a:t>
            </a:r>
            <a:r>
              <a:rPr lang="zh-TW" altLang="en-US"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「系統化商品與</a:t>
            </a:r>
            <a:r>
              <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服務</a:t>
            </a:r>
            <a:r>
              <a:rPr lang="zh-TW" altLang="en-US"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」雙驅動</a:t>
            </a:r>
            <a:r>
              <a:rPr lang="en-US" altLang="zh-TW" sz="26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(2/2</a:t>
            </a:r>
            <a:r>
              <a:rPr lang="en-US" altLang="zh-TW" sz="2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圓角矩形 12"/>
          <p:cNvSpPr/>
          <p:nvPr/>
        </p:nvSpPr>
        <p:spPr>
          <a:xfrm>
            <a:off x="2278503" y="4158834"/>
            <a:ext cx="6414363" cy="2293809"/>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36000" bIns="36000">
            <a:spAutoFit/>
          </a:bodyPr>
          <a:lstStyle/>
          <a:p>
            <a:pPr marL="285750" indent="-285750" algn="just">
              <a:lnSpc>
                <a:spcPts val="2600"/>
              </a:lnSpc>
              <a:buBlip>
                <a:blip r:embed="rId3"/>
              </a:buBlip>
            </a:pP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促進電商平台全球化</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，鼓勵國內電商布局東協等新興市場；結盟</a:t>
            </a:r>
            <a:r>
              <a:rPr lang="zh-TW" altLang="en-US" sz="2000" b="1" dirty="0">
                <a:solidFill>
                  <a:schemeClr val="accent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跨國境電商</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，擴大支援</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中小、中堅企業建構線上購物城</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600"/>
              </a:lnSpc>
              <a:buBlip>
                <a:blip r:embed="rId3"/>
              </a:buBlip>
            </a:pPr>
            <a:r>
              <a:rPr lang="zh-TW" altLang="zh-TW"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輸</a:t>
            </a:r>
            <a:r>
              <a:rPr lang="zh-TW"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銀</a:t>
            </a:r>
            <a:r>
              <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3</a:t>
            </a:r>
            <a:r>
              <a:rPr lang="zh-TW"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年增資新臺幣</a:t>
            </a:r>
            <a:r>
              <a:rPr lang="en-US"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200</a:t>
            </a:r>
            <a:r>
              <a:rPr lang="zh-TW"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億元</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並</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建立聯貸平台</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由輸銀主政</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，結合</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商業銀行採專案融資方式，</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擴大輸出</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融資、保險與信用保</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證</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之</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能量</a:t>
            </a:r>
            <a:r>
              <a:rPr lang="zh-TW" altLang="en-US" sz="16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zh-TW" sz="1600" b="1" kern="0" spc="-7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4" name="圓角矩形 13"/>
          <p:cNvSpPr/>
          <p:nvPr/>
        </p:nvSpPr>
        <p:spPr>
          <a:xfrm>
            <a:off x="2278502" y="1219409"/>
            <a:ext cx="6414363" cy="2582267"/>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0" bIns="0">
            <a:spAutoFit/>
          </a:bodyPr>
          <a:lstStyle/>
          <a:p>
            <a:pPr marL="285750" indent="-285750" algn="just">
              <a:lnSpc>
                <a:spcPts val="2600"/>
              </a:lnSpc>
              <a:buBlip>
                <a:blip r:embed="rId3"/>
              </a:buBlip>
            </a:pP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拓展新興</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市場內需商</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機</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評估選擇潛在合作</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對象，</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運用我國生產及研發技術優勢，結合在地國通路、品牌業者，經營內需市場</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600"/>
              </a:lnSpc>
              <a:buBlip>
                <a:blip r:embed="rId3"/>
              </a:buBlip>
            </a:pP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重新布局歐美市場</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增列美國、德國</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、伊朗為</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加強拓展重點市場，爭取歐美景氣</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復甦及伊朗市場開放商</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機，尤其是善用「企業歐洲網路」</a:t>
            </a:r>
            <a:r>
              <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(EEN)</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平台，加速與歐盟企業合作</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19918548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摺角紙張 28"/>
          <p:cNvSpPr/>
          <p:nvPr/>
        </p:nvSpPr>
        <p:spPr>
          <a:xfrm>
            <a:off x="424232" y="4631083"/>
            <a:ext cx="1201431" cy="876782"/>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9" name="摺角紙張 18"/>
          <p:cNvSpPr/>
          <p:nvPr/>
        </p:nvSpPr>
        <p:spPr>
          <a:xfrm>
            <a:off x="368273" y="1983246"/>
            <a:ext cx="1201431" cy="975614"/>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矩形 19"/>
          <p:cNvSpPr/>
          <p:nvPr/>
        </p:nvSpPr>
        <p:spPr>
          <a:xfrm>
            <a:off x="368273" y="2142923"/>
            <a:ext cx="1201431" cy="646331"/>
          </a:xfrm>
          <a:prstGeom prst="rect">
            <a:avLst/>
          </a:prstGeom>
        </p:spPr>
        <p:txBody>
          <a:bodyPr wrap="square" anchor="ctr">
            <a:spAutoFit/>
          </a:bodyPr>
          <a:lstStyle/>
          <a:p>
            <a:pPr algn="ctr"/>
            <a:r>
              <a:rPr lang="zh-TW" altLang="en-US" b="1" dirty="0">
                <a:solidFill>
                  <a:srgbClr val="1F497D"/>
                </a:solidFill>
                <a:latin typeface="微軟正黑體" pitchFamily="34" charset="-120"/>
                <a:ea typeface="微軟正黑體" pitchFamily="34" charset="-120"/>
              </a:rPr>
              <a:t>擴大</a:t>
            </a:r>
            <a:endParaRPr lang="en-US" altLang="zh-TW" b="1" dirty="0">
              <a:solidFill>
                <a:srgbClr val="1F497D"/>
              </a:solidFill>
              <a:latin typeface="微軟正黑體" pitchFamily="34" charset="-120"/>
              <a:ea typeface="微軟正黑體" pitchFamily="34" charset="-120"/>
            </a:endParaRPr>
          </a:p>
          <a:p>
            <a:pPr algn="ctr"/>
            <a:r>
              <a:rPr lang="zh-TW" altLang="en-US" b="1" dirty="0">
                <a:solidFill>
                  <a:srgbClr val="1F497D"/>
                </a:solidFill>
                <a:latin typeface="微軟正黑體" pitchFamily="34" charset="-120"/>
                <a:ea typeface="微軟正黑體" pitchFamily="34" charset="-120"/>
              </a:rPr>
              <a:t>公共</a:t>
            </a:r>
            <a:r>
              <a:rPr lang="zh-TW" altLang="en-US" b="1" dirty="0" smtClean="0">
                <a:solidFill>
                  <a:srgbClr val="1F497D"/>
                </a:solidFill>
                <a:latin typeface="微軟正黑體" pitchFamily="34" charset="-120"/>
                <a:ea typeface="微軟正黑體" pitchFamily="34" charset="-120"/>
              </a:rPr>
              <a:t>投資</a:t>
            </a:r>
            <a:endParaRPr lang="zh-TW" altLang="en-US" b="1" dirty="0">
              <a:solidFill>
                <a:srgbClr val="1F497D"/>
              </a:solidFill>
              <a:latin typeface="微軟正黑體" pitchFamily="34" charset="-120"/>
              <a:ea typeface="微軟正黑體" pitchFamily="34" charset="-120"/>
            </a:endParaRPr>
          </a:p>
        </p:txBody>
      </p:sp>
      <p:sp>
        <p:nvSpPr>
          <p:cNvPr id="28" name="矩形 27"/>
          <p:cNvSpPr/>
          <p:nvPr/>
        </p:nvSpPr>
        <p:spPr>
          <a:xfrm>
            <a:off x="452211" y="4746308"/>
            <a:ext cx="1145472" cy="646331"/>
          </a:xfrm>
          <a:prstGeom prst="rect">
            <a:avLst/>
          </a:prstGeom>
        </p:spPr>
        <p:txBody>
          <a:bodyPr wrap="square" anchor="ctr">
            <a:spAutoFit/>
          </a:bodyPr>
          <a:lstStyle/>
          <a:p>
            <a:pPr algn="ctr"/>
            <a:r>
              <a:rPr lang="zh-TW" altLang="en-US" b="1" dirty="0" smtClean="0">
                <a:solidFill>
                  <a:srgbClr val="1F497D"/>
                </a:solidFill>
                <a:latin typeface="微軟正黑體" pitchFamily="34" charset="-120"/>
                <a:ea typeface="微軟正黑體" pitchFamily="34" charset="-120"/>
              </a:rPr>
              <a:t>吸引</a:t>
            </a:r>
            <a:endParaRPr lang="en-US" altLang="zh-TW" b="1" dirty="0" smtClean="0">
              <a:solidFill>
                <a:srgbClr val="1F497D"/>
              </a:solidFill>
              <a:latin typeface="微軟正黑體" pitchFamily="34" charset="-120"/>
              <a:ea typeface="微軟正黑體" pitchFamily="34" charset="-120"/>
            </a:endParaRPr>
          </a:p>
          <a:p>
            <a:pPr algn="ctr"/>
            <a:r>
              <a:rPr lang="zh-TW" altLang="en-US" b="1" dirty="0" smtClean="0">
                <a:solidFill>
                  <a:srgbClr val="1F497D"/>
                </a:solidFill>
                <a:latin typeface="微軟正黑體" pitchFamily="34" charset="-120"/>
                <a:ea typeface="微軟正黑體" pitchFamily="34" charset="-120"/>
              </a:rPr>
              <a:t>民間投資</a:t>
            </a:r>
            <a:endParaRPr lang="zh-TW" altLang="en-US" b="1" dirty="0">
              <a:solidFill>
                <a:srgbClr val="1F497D"/>
              </a:solidFill>
              <a:latin typeface="微軟正黑體" pitchFamily="34" charset="-120"/>
              <a:ea typeface="微軟正黑體" pitchFamily="34" charset="-120"/>
            </a:endParaRPr>
          </a:p>
        </p:txBody>
      </p:sp>
      <p:sp>
        <p:nvSpPr>
          <p:cNvPr id="10" name="標題 1"/>
          <p:cNvSpPr txBox="1">
            <a:spLocks/>
          </p:cNvSpPr>
          <p:nvPr/>
        </p:nvSpPr>
        <p:spPr>
          <a:xfrm>
            <a:off x="-2" y="250743"/>
            <a:ext cx="8943453" cy="962102"/>
          </a:xfrm>
          <a:prstGeom prst="rect">
            <a:avLst/>
          </a:prstGeom>
        </p:spPr>
        <p:txBody>
          <a:bodyPr vert="horz" lIns="91440" tIns="45720" rIns="91440" bIns="45720" rtlCol="0" anchor="ctr">
            <a:normAutofit fontScale="85000" lnSpcReduction="20000"/>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三、</a:t>
            </a: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促進投資：引導「國內外民間資金」</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及「政府</a:t>
            </a: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資源」</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投入</a:t>
            </a:r>
            <a:r>
              <a:rPr lang="en-US" altLang="zh-TW"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(1/2</a:t>
            </a:r>
            <a:r>
              <a:rPr lang="en-US" altLang="zh-TW"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a:p>
            <a:pPr marL="720725" indent="-720725">
              <a:lnSpc>
                <a:spcPct val="100000"/>
              </a:lnSpc>
              <a:spcBef>
                <a:spcPts val="0"/>
              </a:spcBef>
              <a:defRPr/>
            </a:pPr>
            <a:endParaRPr lang="zh-TW" altLang="en-US" sz="3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1" name="圓角矩形 10"/>
          <p:cNvSpPr/>
          <p:nvPr/>
        </p:nvSpPr>
        <p:spPr>
          <a:xfrm>
            <a:off x="1977657" y="1412976"/>
            <a:ext cx="6666012" cy="2680559"/>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0">
            <a:noAutofit/>
          </a:bodyPr>
          <a:lstStyle/>
          <a:p>
            <a:pPr marL="285750" indent="-285750" algn="just">
              <a:lnSpc>
                <a:spcPts val="2600"/>
              </a:lnSpc>
              <a:spcBef>
                <a:spcPts val="600"/>
              </a:spcBef>
              <a:spcAft>
                <a:spcPts val="600"/>
              </a:spcAft>
              <a:buBlip>
                <a:blip r:embed="rId3"/>
              </a:buBlip>
            </a:pP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健全</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促參法制</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，提高民間參與公共建設誘因，如</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鼓勵民間參與綠色能源及水資源產業</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；加速保險法修正條文立法進程，引導保險業資金投資公共建設</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等</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600"/>
              </a:lnSpc>
              <a:spcBef>
                <a:spcPts val="600"/>
              </a:spcBef>
              <a:spcAft>
                <a:spcPts val="600"/>
              </a:spcAft>
              <a:buBlip>
                <a:blip r:embed="rId3"/>
              </a:buBlip>
            </a:pPr>
            <a:r>
              <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年</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優先編列有助於改善投資環境之公共建設預算</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；擴編</a:t>
            </a:r>
            <a:r>
              <a:rPr lang="zh-TW" altLang="en-US"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科技預算</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，全力</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推動產業數位化與智慧化</a:t>
            </a:r>
            <a:endParaRPr lang="en-US"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a:lnSpc>
                <a:spcPts val="2600"/>
              </a:lnSpc>
              <a:spcBef>
                <a:spcPts val="600"/>
              </a:spcBef>
              <a:spcAft>
                <a:spcPts val="600"/>
              </a:spcAft>
              <a:buBlip>
                <a:blip r:embed="rId3"/>
              </a:buBlip>
            </a:pP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提升</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既有公共建設計畫、</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公營事業投資預算</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之執行率</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圓角矩形 12"/>
          <p:cNvSpPr/>
          <p:nvPr/>
        </p:nvSpPr>
        <p:spPr>
          <a:xfrm>
            <a:off x="2030822" y="4348717"/>
            <a:ext cx="6538826" cy="1426176"/>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0" anchor="ctr" anchorCtr="0">
            <a:noAutofit/>
          </a:bodyPr>
          <a:lstStyle/>
          <a:p>
            <a:pPr marL="285750" indent="-285750" algn="just">
              <a:lnSpc>
                <a:spcPts val="2600"/>
              </a:lnSpc>
              <a:spcBef>
                <a:spcPts val="600"/>
              </a:spcBef>
              <a:spcAft>
                <a:spcPts val="600"/>
              </a:spcAft>
              <a:buBlip>
                <a:blip r:embed="rId3"/>
              </a:buBlip>
            </a:pP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鎖定具投資</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潛力</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標的</a:t>
            </a:r>
            <a:r>
              <a:rPr lang="zh-TW" altLang="zh-TW"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如</a:t>
            </a:r>
            <a:r>
              <a:rPr lang="zh-TW"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綠能、</a:t>
            </a:r>
            <a:r>
              <a:rPr lang="zh-TW" altLang="zh-TW"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生技</a:t>
            </a:r>
            <a:r>
              <a:rPr lang="zh-TW" altLang="en-US"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醫療</a:t>
            </a:r>
            <a:r>
              <a:rPr lang="zh-TW" altLang="zh-TW" sz="2000" b="1"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000" b="1"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智慧城市及大型公共建設</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，運用政府政策</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工具</a:t>
            </a:r>
            <a:r>
              <a:rPr lang="zh-TW"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，誘發商機，</a:t>
            </a:r>
            <a:r>
              <a:rPr lang="zh-TW" altLang="en-US"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提高擁有關鍵技術外商來臺意願，吸引</a:t>
            </a:r>
            <a:r>
              <a:rPr lang="zh-TW" altLang="en-US" sz="2000"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國內外投資</a:t>
            </a:r>
            <a:endParaRPr lang="en-US" altLang="zh-TW" sz="2000"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10672644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摺角紙張 17"/>
          <p:cNvSpPr/>
          <p:nvPr/>
        </p:nvSpPr>
        <p:spPr>
          <a:xfrm>
            <a:off x="91464" y="1978007"/>
            <a:ext cx="1314769" cy="1171419"/>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標楷體" panose="03000509000000000000" pitchFamily="65" charset="-120"/>
              <a:ea typeface="標楷體" panose="03000509000000000000" pitchFamily="65" charset="-120"/>
            </a:endParaRPr>
          </a:p>
        </p:txBody>
      </p:sp>
      <p:sp>
        <p:nvSpPr>
          <p:cNvPr id="10" name="標題 1"/>
          <p:cNvSpPr txBox="1">
            <a:spLocks/>
          </p:cNvSpPr>
          <p:nvPr/>
        </p:nvSpPr>
        <p:spPr>
          <a:xfrm>
            <a:off x="-2" y="250743"/>
            <a:ext cx="8943453" cy="962102"/>
          </a:xfrm>
          <a:prstGeom prst="rect">
            <a:avLst/>
          </a:prstGeom>
        </p:spPr>
        <p:txBody>
          <a:bodyPr vert="horz" lIns="91440" tIns="45720" rIns="91440" bIns="45720" rtlCol="0" anchor="ctr">
            <a:normAutofit fontScale="85000" lnSpcReduction="20000"/>
          </a:bodyPr>
          <a:lstStyle>
            <a:lvl1pPr algn="ctr" defTabSz="914400" rtl="0" eaLnBrk="1" latinLnBrk="0" hangingPunct="1">
              <a:lnSpc>
                <a:spcPct val="90000"/>
              </a:lnSpc>
              <a:spcBef>
                <a:spcPct val="0"/>
              </a:spcBef>
              <a:buNone/>
              <a:defRPr sz="4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720725" indent="-720725">
              <a:lnSpc>
                <a:spcPct val="100000"/>
              </a:lnSpc>
              <a:spcBef>
                <a:spcPts val="0"/>
              </a:spcBef>
              <a:defRPr/>
            </a:pP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三、</a:t>
            </a: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促進投資：引導「國內外民間資金」</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及「政府</a:t>
            </a:r>
            <a:r>
              <a:rPr lang="zh-TW" altLang="en-US"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資源」</a:t>
            </a:r>
            <a:r>
              <a:rPr lang="zh-TW" altLang="en-US" sz="40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投入</a:t>
            </a:r>
            <a:r>
              <a:rPr lang="en-US" altLang="zh-TW" sz="31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(2/2</a:t>
            </a:r>
            <a:r>
              <a:rPr lang="en-US" altLang="zh-TW"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31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a:p>
            <a:pPr marL="720725" indent="-720725">
              <a:lnSpc>
                <a:spcPct val="100000"/>
              </a:lnSpc>
              <a:spcBef>
                <a:spcPts val="0"/>
              </a:spcBef>
              <a:defRPr/>
            </a:pPr>
            <a:endParaRPr lang="zh-TW" altLang="en-US" sz="3600" b="1" dirty="0">
              <a:solidFill>
                <a:srgbClr val="00206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摺角紙張 11"/>
          <p:cNvSpPr/>
          <p:nvPr/>
        </p:nvSpPr>
        <p:spPr>
          <a:xfrm>
            <a:off x="144718" y="4801409"/>
            <a:ext cx="1176866" cy="790229"/>
          </a:xfrm>
          <a:prstGeom prst="foldedCorner">
            <a:avLst/>
          </a:prstGeom>
          <a:ln>
            <a:noFill/>
          </a:ln>
          <a:effectLst>
            <a:outerShdw blurRad="76200" dir="13500000" sy="23000" kx="1200000" algn="br" rotWithShape="0">
              <a:prstClr val="black">
                <a:alpha val="20000"/>
              </a:prstClr>
            </a:outerShdw>
          </a:effectLst>
        </p:spPr>
        <p:style>
          <a:lnRef idx="1">
            <a:schemeClr val="accent6"/>
          </a:lnRef>
          <a:fillRef idx="2">
            <a:schemeClr val="accent6"/>
          </a:fillRef>
          <a:effectRef idx="1">
            <a:schemeClr val="accent6"/>
          </a:effectRef>
          <a:fontRef idx="minor">
            <a:schemeClr val="dk1"/>
          </a:fontRef>
        </p:style>
        <p:txBody>
          <a:bodyPr wrap="square">
            <a:noAutofit/>
          </a:bodyPr>
          <a:lstStyle/>
          <a:p>
            <a:pPr algn="ctr">
              <a:spcBef>
                <a:spcPct val="50000"/>
              </a:spcBef>
            </a:pPr>
            <a:endParaRPr lang="zh-TW" altLang="en-US" sz="2000" dirty="0">
              <a:solidFill>
                <a:srgbClr val="8064A2">
                  <a:lumMod val="50000"/>
                </a:srgbClr>
              </a:solidFill>
              <a:latin typeface="標楷體" panose="03000509000000000000" pitchFamily="65" charset="-120"/>
              <a:ea typeface="標楷體" panose="03000509000000000000" pitchFamily="65" charset="-120"/>
            </a:endParaRPr>
          </a:p>
        </p:txBody>
      </p:sp>
      <p:sp>
        <p:nvSpPr>
          <p:cNvPr id="14" name="矩形 13"/>
          <p:cNvSpPr/>
          <p:nvPr/>
        </p:nvSpPr>
        <p:spPr>
          <a:xfrm>
            <a:off x="176112" y="4881418"/>
            <a:ext cx="1145472" cy="646331"/>
          </a:xfrm>
          <a:prstGeom prst="rect">
            <a:avLst/>
          </a:prstGeom>
        </p:spPr>
        <p:txBody>
          <a:bodyPr wrap="square" anchor="ctr">
            <a:spAutoFit/>
          </a:bodyPr>
          <a:lstStyle/>
          <a:p>
            <a:pPr algn="ctr"/>
            <a:r>
              <a:rPr lang="zh-TW" altLang="en-US"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研議成立</a:t>
            </a:r>
            <a:endParaRPr lang="en-US" altLang="zh-TW"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主權基金</a:t>
            </a:r>
          </a:p>
        </p:txBody>
      </p:sp>
      <p:sp>
        <p:nvSpPr>
          <p:cNvPr id="15" name="矩形 14"/>
          <p:cNvSpPr/>
          <p:nvPr/>
        </p:nvSpPr>
        <p:spPr>
          <a:xfrm>
            <a:off x="23218" y="2102052"/>
            <a:ext cx="1383015" cy="923330"/>
          </a:xfrm>
          <a:prstGeom prst="rect">
            <a:avLst/>
          </a:prstGeom>
        </p:spPr>
        <p:txBody>
          <a:bodyPr wrap="square" anchor="ctr">
            <a:spAutoFit/>
          </a:bodyPr>
          <a:lstStyle/>
          <a:p>
            <a:pPr algn="ctr"/>
            <a:r>
              <a:rPr lang="zh-TW" altLang="en-US"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協助企業</a:t>
            </a:r>
            <a:endParaRPr lang="en-US" altLang="zh-TW"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取得投資</a:t>
            </a:r>
            <a:endParaRPr lang="en-US" altLang="zh-TW"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b="1"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及併購資金</a:t>
            </a:r>
            <a:endParaRPr lang="zh-TW" altLang="en-US" b="1"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6" name="圓角矩形 15"/>
          <p:cNvSpPr/>
          <p:nvPr/>
        </p:nvSpPr>
        <p:spPr>
          <a:xfrm>
            <a:off x="1587260" y="1543451"/>
            <a:ext cx="7335825" cy="2128242"/>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0" bIns="0">
            <a:spAutoFit/>
          </a:bodyPr>
          <a:lstStyle/>
          <a:p>
            <a:pPr marL="285750" indent="-285750" algn="just" defTabSz="720000">
              <a:lnSpc>
                <a:spcPts val="2300"/>
              </a:lnSpc>
              <a:spcBef>
                <a:spcPts val="600"/>
              </a:spcBef>
              <a:buSzPct val="100000"/>
              <a:buBlip>
                <a:blip r:embed="rId3"/>
              </a:buBlip>
            </a:pP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研</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議</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提供</a:t>
            </a:r>
            <a:r>
              <a:rPr lang="zh-TW" altLang="en-US"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新臺幣</a:t>
            </a:r>
            <a:r>
              <a:rPr lang="en-US" altLang="zh-TW"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5,000</a:t>
            </a:r>
            <a:r>
              <a:rPr lang="zh-TW" altLang="en-US" sz="2000" b="1" kern="0" spc="-3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億元的貸款總額</a:t>
            </a:r>
            <a:r>
              <a:rPr lang="zh-TW" altLang="en-US"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度，協助非中小企業取得營運資金</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，擴大投資</a:t>
            </a:r>
            <a:endParaRPr lang="zh-TW" altLang="zh-TW"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defTabSz="720000">
              <a:lnSpc>
                <a:spcPts val="2300"/>
              </a:lnSpc>
              <a:spcBef>
                <a:spcPts val="600"/>
              </a:spcBef>
              <a:buSzPct val="100000"/>
              <a:buBlip>
                <a:blip r:embed="rId3"/>
              </a:buBlip>
            </a:pPr>
            <a:r>
              <a:rPr lang="zh-TW" altLang="zh-TW"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增加</a:t>
            </a:r>
            <a:r>
              <a:rPr lang="zh-TW" altLang="en-US"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中小企業</a:t>
            </a:r>
            <a:r>
              <a:rPr lang="zh-TW" altLang="zh-TW"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放款餘額</a:t>
            </a:r>
            <a:r>
              <a:rPr lang="en-US" altLang="zh-TW"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2,400</a:t>
            </a:r>
            <a:r>
              <a:rPr lang="zh-TW" altLang="zh-TW"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億元</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104</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年度），協助取得融資</a:t>
            </a:r>
            <a:endParaRPr lang="en-US" altLang="zh-TW"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defTabSz="720000">
              <a:lnSpc>
                <a:spcPts val="2300"/>
              </a:lnSpc>
              <a:spcBef>
                <a:spcPts val="600"/>
              </a:spcBef>
              <a:buSzPct val="100000"/>
              <a:buBlip>
                <a:blip r:embed="rId3"/>
              </a:buBlip>
            </a:pPr>
            <a:r>
              <a:rPr lang="zh-TW" altLang="en-US"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國</a:t>
            </a:r>
            <a:r>
              <a:rPr lang="zh-TW" altLang="en-US" sz="2000" b="1" kern="0" spc="-3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發基金</a:t>
            </a:r>
            <a:r>
              <a:rPr lang="zh-TW" altLang="en-US" sz="2000" b="1" kern="0" spc="-3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與民間合組併購基金</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，並放寬企業併購融資條件，協助企業取得併購資金</a:t>
            </a:r>
            <a:endPar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7" name="圓角矩形 16"/>
          <p:cNvSpPr/>
          <p:nvPr/>
        </p:nvSpPr>
        <p:spPr>
          <a:xfrm>
            <a:off x="1587259" y="4417161"/>
            <a:ext cx="7335827" cy="1532334"/>
          </a:xfrm>
          <a:prstGeom prst="roundRect">
            <a:avLst/>
          </a:prstGeom>
          <a:solidFill>
            <a:srgbClr val="FFFFEF"/>
          </a:solidFill>
          <a:ln>
            <a:solidFill>
              <a:schemeClr val="accent6">
                <a:lumMod val="75000"/>
              </a:schemeClr>
            </a:solidFill>
          </a:ln>
          <a:effectLst>
            <a:outerShdw blurRad="107950" dist="12700" dir="5400000" algn="ctr">
              <a:srgbClr val="000000"/>
            </a:outerShdw>
          </a:effectLst>
        </p:spPr>
        <p:style>
          <a:lnRef idx="2">
            <a:schemeClr val="accent6"/>
          </a:lnRef>
          <a:fillRef idx="1">
            <a:schemeClr val="lt1"/>
          </a:fillRef>
          <a:effectRef idx="0">
            <a:schemeClr val="accent6"/>
          </a:effectRef>
          <a:fontRef idx="minor">
            <a:schemeClr val="dk1"/>
          </a:fontRef>
        </p:style>
        <p:txBody>
          <a:bodyPr wrap="square" tIns="0" bIns="0">
            <a:spAutoFit/>
          </a:bodyPr>
          <a:lstStyle/>
          <a:p>
            <a:pPr marL="285750" indent="-285750" algn="just" defTabSz="720000">
              <a:lnSpc>
                <a:spcPts val="2400"/>
              </a:lnSpc>
              <a:spcBef>
                <a:spcPts val="600"/>
              </a:spcBef>
              <a:spcAft>
                <a:spcPts val="600"/>
              </a:spcAft>
              <a:buFontTx/>
              <a:buBlip>
                <a:blip r:embed="rId3"/>
              </a:buBlip>
            </a:pPr>
            <a:r>
              <a:rPr lang="zh-TW" altLang="en-US"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1" kern="0" spc="-3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設立退休及保險基金整合運用平台</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，藉</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由橫向聯繫合作，</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提升基金營運效率與投資績效</a:t>
            </a:r>
            <a:endParaRPr lang="en-US" altLang="zh-TW"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lgn="just" defTabSz="720000">
              <a:lnSpc>
                <a:spcPts val="2400"/>
              </a:lnSpc>
              <a:spcBef>
                <a:spcPts val="600"/>
              </a:spcBef>
              <a:spcAft>
                <a:spcPts val="600"/>
              </a:spcAft>
              <a:buFontTx/>
              <a:buBlip>
                <a:blip r:embed="rId3"/>
              </a:buBlip>
            </a:pPr>
            <a:r>
              <a:rPr lang="zh-TW" altLang="en-US" sz="2000" b="1" kern="0" spc="-3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研議成立主權基金</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，就</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組織法制、</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資金籌措、人事制度、薪資</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結構等層面進行</a:t>
            </a:r>
            <a:r>
              <a:rPr lang="zh-TW" altLang="en-US" sz="2000" b="1" kern="0" spc="-30" dirty="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研</a:t>
            </a:r>
            <a:r>
              <a:rPr lang="zh-TW" altLang="en-US"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rPr>
              <a:t>析</a:t>
            </a:r>
            <a:endParaRPr lang="en-US" altLang="zh-TW" sz="2000" b="1" kern="0" spc="-30" dirty="0" smtClean="0">
              <a:solidFill>
                <a:srgbClr val="1F497D"/>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xmlns="" val="41622413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0" y="116632"/>
            <a:ext cx="9168712" cy="641984"/>
          </a:xfrm>
        </p:spPr>
        <p:txBody>
          <a:bodyPr lIns="0" rIns="0">
            <a:normAutofit fontScale="90000"/>
          </a:bodyPr>
          <a:lstStyle/>
          <a:p>
            <a:pPr eaLnBrk="0" fontAlgn="base" hangingPunct="0">
              <a:lnSpc>
                <a:spcPct val="100000"/>
              </a:lnSpc>
              <a:spcAft>
                <a:spcPct val="0"/>
              </a:spcAft>
              <a:defRPr/>
            </a:pPr>
            <a:r>
              <a:rPr lang="zh-TW" altLang="en-US" b="1" dirty="0" smtClean="0">
                <a:solidFill>
                  <a:srgbClr val="002060"/>
                </a:solidFill>
                <a:effectLst>
                  <a:outerShdw blurRad="38100" dist="38100" dir="2700000" algn="tl">
                    <a:srgbClr val="000000">
                      <a:alpha val="43137"/>
                    </a:srgbClr>
                  </a:outerShdw>
                </a:effectLst>
                <a:cs typeface="Times New Roman" panose="02020603050405020304" pitchFamily="18" charset="0"/>
              </a:rPr>
              <a:t>未來一年重點措施</a:t>
            </a:r>
            <a:r>
              <a:rPr lang="en-US" altLang="zh-TW" sz="3100" b="1" dirty="0" smtClean="0">
                <a:solidFill>
                  <a:srgbClr val="002060"/>
                </a:solidFill>
                <a:effectLst>
                  <a:outerShdw blurRad="38100" dist="38100" dir="2700000" algn="tl">
                    <a:srgbClr val="000000">
                      <a:alpha val="43137"/>
                    </a:srgbClr>
                  </a:outerShdw>
                </a:effectLst>
                <a:cs typeface="Times New Roman" panose="02020603050405020304" pitchFamily="18" charset="0"/>
              </a:rPr>
              <a:t>(1/5)</a:t>
            </a:r>
            <a:endParaRPr lang="zh-TW" altLang="en-US" sz="3100" b="1" dirty="0">
              <a:solidFill>
                <a:srgbClr val="002060"/>
              </a:solidFill>
              <a:effectLst>
                <a:outerShdw blurRad="38100" dist="38100" dir="2700000" algn="tl">
                  <a:srgbClr val="000000">
                    <a:alpha val="43137"/>
                  </a:srgbClr>
                </a:outerShdw>
              </a:effectLst>
              <a:cs typeface="Times New Roman" panose="02020603050405020304" pitchFamily="18" charset="0"/>
            </a:endParaRPr>
          </a:p>
        </p:txBody>
      </p:sp>
      <p:graphicFrame>
        <p:nvGraphicFramePr>
          <p:cNvPr id="2" name="表格 1"/>
          <p:cNvGraphicFramePr>
            <a:graphicFrameLocks noGrp="1"/>
          </p:cNvGraphicFramePr>
          <p:nvPr>
            <p:extLst>
              <p:ext uri="{D42A27DB-BD31-4B8C-83A1-F6EECF244321}">
                <p14:modId xmlns:p14="http://schemas.microsoft.com/office/powerpoint/2010/main" xmlns="" val="1215709323"/>
              </p:ext>
            </p:extLst>
          </p:nvPr>
        </p:nvGraphicFramePr>
        <p:xfrm>
          <a:off x="353683" y="873892"/>
          <a:ext cx="8531525" cy="5662489"/>
        </p:xfrm>
        <a:graphic>
          <a:graphicData uri="http://schemas.openxmlformats.org/drawingml/2006/table">
            <a:tbl>
              <a:tblPr firstRow="1" firstCol="1" bandRow="1">
                <a:effectLst/>
                <a:tableStyleId>{5C22544A-7EE6-4342-B048-85BDC9FD1C3A}</a:tableStyleId>
              </a:tblPr>
              <a:tblGrid>
                <a:gridCol w="1756407"/>
                <a:gridCol w="6775118"/>
              </a:tblGrid>
              <a:tr h="357484">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項目</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內容</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r>
              <a:tr h="327248">
                <a:tc gridSpan="2">
                  <a:txBody>
                    <a:bodyPr/>
                    <a:lstStyle/>
                    <a:p>
                      <a:pPr algn="ctr">
                        <a:spcAft>
                          <a:spcPts val="0"/>
                        </a:spcAft>
                      </a:pPr>
                      <a:r>
                        <a:rPr lang="zh-TW" altLang="en-US" sz="2000" b="1" kern="0" spc="-30" dirty="0" smtClean="0">
                          <a:solidFill>
                            <a:schemeClr val="bg1"/>
                          </a:solidFill>
                          <a:latin typeface="微軟正黑體" pitchFamily="34" charset="-120"/>
                          <a:ea typeface="微軟正黑體" pitchFamily="34" charset="-120"/>
                          <a:cs typeface="+mn-cs"/>
                        </a:rPr>
                        <a:t>產業升級</a:t>
                      </a:r>
                      <a:endParaRPr lang="zh-TW" sz="2000" b="1" kern="0" spc="-30" dirty="0">
                        <a:solidFill>
                          <a:schemeClr val="bg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c hMerge="1">
                  <a:txBody>
                    <a:bodyPr/>
                    <a:lstStyle/>
                    <a:p>
                      <a:endParaRPr lang="zh-TW" altLang="en-US"/>
                    </a:p>
                  </a:txBody>
                  <a:tcPr/>
                </a:tc>
              </a:tr>
              <a:tr h="2242177">
                <a:tc>
                  <a:txBody>
                    <a:bodyPr/>
                    <a:lstStyle/>
                    <a:p>
                      <a:pPr marL="361950" marR="0" indent="-361950" algn="l" defTabSz="914400" rtl="0" eaLnBrk="1" fontAlgn="auto" latinLnBrk="0" hangingPunct="1">
                        <a:lnSpc>
                          <a:spcPct val="100000"/>
                        </a:lnSpc>
                        <a:spcBef>
                          <a:spcPts val="300"/>
                        </a:spcBef>
                        <a:spcAft>
                          <a:spcPts val="0"/>
                        </a:spcAft>
                        <a:buClrTx/>
                        <a:buSzTx/>
                        <a:buFontTx/>
                        <a:buNone/>
                        <a:tabLst/>
                        <a:defRPr/>
                      </a:pPr>
                      <a:r>
                        <a:rPr lang="zh-TW" altLang="zh-TW" sz="1600" b="0" kern="0" spc="-30" dirty="0" smtClean="0">
                          <a:solidFill>
                            <a:schemeClr val="tx1"/>
                          </a:solidFill>
                          <a:latin typeface="微軟正黑體" pitchFamily="34" charset="-120"/>
                          <a:ea typeface="微軟正黑體" pitchFamily="34" charset="-120"/>
                          <a:cs typeface="+mn-cs"/>
                        </a:rPr>
                        <a:t>一、</a:t>
                      </a:r>
                      <a:r>
                        <a:rPr lang="zh-TW" altLang="en-US" sz="1500" b="0" kern="0" spc="-30" dirty="0" smtClean="0">
                          <a:solidFill>
                            <a:schemeClr val="tx1"/>
                          </a:solidFill>
                          <a:latin typeface="微軟正黑體" pitchFamily="34" charset="-120"/>
                          <a:ea typeface="微軟正黑體" pitchFamily="34" charset="-120"/>
                          <a:cs typeface="+mn-cs"/>
                        </a:rPr>
                        <a:t>打造創新創業   生態體系</a:t>
                      </a:r>
                    </a:p>
                    <a:p>
                      <a:pPr marL="361950" indent="-361950">
                        <a:lnSpc>
                          <a:spcPct val="100000"/>
                        </a:lnSpc>
                        <a:spcBef>
                          <a:spcPts val="300"/>
                        </a:spcBef>
                        <a:spcAft>
                          <a:spcPts val="0"/>
                        </a:spcAft>
                      </a:pP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marR="0" lvl="0" indent="0" algn="just" defTabSz="914400" rtl="0" eaLnBrk="1" fontAlgn="auto" latinLnBrk="0" hangingPunct="1">
                        <a:lnSpc>
                          <a:spcPct val="100000"/>
                        </a:lnSpc>
                        <a:spcBef>
                          <a:spcPts val="300"/>
                        </a:spcBef>
                        <a:spcAft>
                          <a:spcPts val="300"/>
                        </a:spcAft>
                        <a:buClrTx/>
                        <a:buSzPts val="1200"/>
                        <a:buFont typeface="Wingdings" panose="05000000000000000000" pitchFamily="2" charset="2"/>
                        <a:buNone/>
                        <a:tabLst/>
                        <a:defRPr/>
                      </a:pPr>
                      <a:r>
                        <a:rPr lang="zh-TW" altLang="en-US" sz="1500" b="0" u="none" kern="0" spc="-70" baseline="0" dirty="0" smtClean="0">
                          <a:solidFill>
                            <a:srgbClr val="1F497D"/>
                          </a:solidFill>
                          <a:latin typeface="微軟正黑體" pitchFamily="34" charset="-120"/>
                          <a:ea typeface="微軟正黑體" pitchFamily="34" charset="-120"/>
                          <a:cs typeface="+mn-cs"/>
                        </a:rPr>
                        <a:t>提高留才</a:t>
                      </a:r>
                      <a:r>
                        <a:rPr lang="zh-TW" altLang="en-US" sz="1500" b="0" u="none" kern="0" spc="-70" baseline="0" dirty="0" smtClean="0">
                          <a:solidFill>
                            <a:srgbClr val="1F497D"/>
                          </a:solidFill>
                          <a:latin typeface="微軟正黑體"/>
                          <a:ea typeface="微軟正黑體"/>
                          <a:cs typeface="+mn-cs"/>
                        </a:rPr>
                        <a:t>、攬才誘因</a:t>
                      </a:r>
                      <a:r>
                        <a:rPr lang="zh-TW" altLang="en-US" sz="1500" b="0" u="none" kern="0" spc="-70" baseline="0" dirty="0" smtClean="0">
                          <a:solidFill>
                            <a:srgbClr val="1F497D"/>
                          </a:solidFill>
                          <a:latin typeface="微軟正黑體" pitchFamily="34" charset="-120"/>
                          <a:ea typeface="微軟正黑體" pitchFamily="34" charset="-120"/>
                          <a:cs typeface="+mn-cs"/>
                        </a:rPr>
                        <a:t>，引進國外新創</a:t>
                      </a:r>
                      <a:r>
                        <a:rPr lang="zh-TW" altLang="en-US" sz="1500" b="0" kern="0" spc="-70" baseline="0" dirty="0" smtClean="0">
                          <a:solidFill>
                            <a:srgbClr val="1F497D"/>
                          </a:solidFill>
                          <a:latin typeface="微軟正黑體" pitchFamily="34" charset="-120"/>
                          <a:ea typeface="微軟正黑體" pitchFamily="34" charset="-120"/>
                          <a:cs typeface="+mn-cs"/>
                        </a:rPr>
                        <a:t>資金與技術</a:t>
                      </a: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鬆綁員工認股權憑證與限制員工權利新股，提高留才誘因</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配合創業家簽證之推動，提供國際創業家來臺生活各面向服務，延攬國外優秀人才</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積極推動創業拔萃投資計畫及台矽基金計畫，引進國外技術與知識</a:t>
                      </a: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推動虛擬世界法規鬆綁</a:t>
                      </a:r>
                      <a:r>
                        <a:rPr lang="en-US" altLang="zh-TW" sz="1500" b="0" kern="0" spc="-70" baseline="0" dirty="0" smtClean="0">
                          <a:solidFill>
                            <a:srgbClr val="1F497D"/>
                          </a:solidFill>
                          <a:latin typeface="微軟正黑體" pitchFamily="34" charset="-120"/>
                          <a:ea typeface="微軟正黑體" pitchFamily="34" charset="-120"/>
                          <a:cs typeface="+mn-cs"/>
                        </a:rPr>
                        <a:t>2.0</a:t>
                      </a:r>
                      <a:r>
                        <a:rPr lang="zh-TW" altLang="en-US" sz="1500" b="0" kern="0" spc="-70" baseline="0" dirty="0" smtClean="0">
                          <a:solidFill>
                            <a:srgbClr val="1F497D"/>
                          </a:solidFill>
                          <a:latin typeface="微軟正黑體" pitchFamily="34" charset="-120"/>
                          <a:ea typeface="微軟正黑體" pitchFamily="34" charset="-120"/>
                          <a:cs typeface="+mn-cs"/>
                        </a:rPr>
                        <a:t>，因應共享經濟、行動應用之發展</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儘速完成閉鎖型公司相關配套措施，以吸引原規劃赴海外掛牌的新創公司，願意留在台灣掛牌</a:t>
                      </a: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2692075">
                <a:tc>
                  <a:txBody>
                    <a:bodyPr/>
                    <a:lstStyle/>
                    <a:p>
                      <a:pPr marL="361950" indent="-361950">
                        <a:lnSpc>
                          <a:spcPct val="100000"/>
                        </a:lnSpc>
                        <a:spcBef>
                          <a:spcPts val="300"/>
                        </a:spcBef>
                        <a:spcAft>
                          <a:spcPts val="0"/>
                        </a:spcAft>
                      </a:pPr>
                      <a:r>
                        <a:rPr lang="zh-TW" altLang="en-US" sz="1500" b="0" kern="0" spc="-30" dirty="0" smtClean="0">
                          <a:solidFill>
                            <a:schemeClr val="tx1"/>
                          </a:solidFill>
                          <a:latin typeface="微軟正黑體" pitchFamily="34" charset="-120"/>
                          <a:ea typeface="微軟正黑體" pitchFamily="34" charset="-120"/>
                          <a:cs typeface="+mn-cs"/>
                        </a:rPr>
                        <a:t>二</a:t>
                      </a:r>
                      <a:r>
                        <a:rPr lang="zh-TW" sz="1500" b="0" kern="0" spc="-30" dirty="0" smtClean="0">
                          <a:solidFill>
                            <a:schemeClr val="tx1"/>
                          </a:solidFill>
                          <a:latin typeface="微軟正黑體" pitchFamily="34" charset="-120"/>
                          <a:ea typeface="微軟正黑體" pitchFamily="34" charset="-120"/>
                          <a:cs typeface="+mn-cs"/>
                        </a:rPr>
                        <a:t>、</a:t>
                      </a:r>
                      <a:r>
                        <a:rPr lang="zh-TW" altLang="en-US" sz="1500" b="0" kern="0" spc="-30" dirty="0" smtClean="0">
                          <a:solidFill>
                            <a:schemeClr val="tx1"/>
                          </a:solidFill>
                          <a:latin typeface="微軟正黑體" pitchFamily="34" charset="-120"/>
                          <a:ea typeface="微軟正黑體" pitchFamily="34" charset="-120"/>
                          <a:cs typeface="+mn-cs"/>
                        </a:rPr>
                        <a:t>推動產業鏈智慧化（生產力</a:t>
                      </a:r>
                      <a:r>
                        <a:rPr lang="en-US" altLang="zh-TW" sz="1500" b="0" kern="0" spc="-30" dirty="0" smtClean="0">
                          <a:solidFill>
                            <a:schemeClr val="tx1"/>
                          </a:solidFill>
                          <a:latin typeface="微軟正黑體" pitchFamily="34" charset="-120"/>
                          <a:ea typeface="微軟正黑體" pitchFamily="34" charset="-120"/>
                          <a:cs typeface="+mn-cs"/>
                        </a:rPr>
                        <a:t>4.0</a:t>
                      </a:r>
                      <a:r>
                        <a:rPr lang="zh-TW" altLang="en-US" sz="1500" b="0" kern="0" spc="-30" dirty="0" smtClean="0">
                          <a:solidFill>
                            <a:schemeClr val="tx1"/>
                          </a:solidFill>
                          <a:latin typeface="微軟正黑體" pitchFamily="34" charset="-120"/>
                          <a:ea typeface="微軟正黑體" pitchFamily="34" charset="-120"/>
                          <a:cs typeface="+mn-cs"/>
                        </a:rPr>
                        <a:t>）</a:t>
                      </a:r>
                    </a:p>
                    <a:p>
                      <a:pPr marL="361950" indent="-361950">
                        <a:lnSpc>
                          <a:spcPct val="100000"/>
                        </a:lnSpc>
                        <a:spcBef>
                          <a:spcPts val="300"/>
                        </a:spcBef>
                        <a:spcAft>
                          <a:spcPts val="0"/>
                        </a:spcAft>
                      </a:pP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0" indent="0" algn="just">
                        <a:lnSpc>
                          <a:spcPct val="120000"/>
                        </a:lnSpc>
                        <a:spcBef>
                          <a:spcPts val="0"/>
                        </a:spcBef>
                        <a:spcAft>
                          <a:spcPts val="0"/>
                        </a:spcAft>
                        <a:buNone/>
                      </a:pPr>
                      <a:r>
                        <a:rPr lang="zh-TW" altLang="en-US" sz="1500" b="0" u="none" kern="0" spc="-70" baseline="0" dirty="0" smtClean="0">
                          <a:solidFill>
                            <a:srgbClr val="1F497D"/>
                          </a:solidFill>
                          <a:latin typeface="微軟正黑體"/>
                          <a:ea typeface="微軟正黑體"/>
                          <a:cs typeface="+mn-cs"/>
                        </a:rPr>
                        <a:t>推動生產力</a:t>
                      </a:r>
                      <a:r>
                        <a:rPr lang="en-US" altLang="zh-TW" sz="1500" b="0" u="none" kern="0" spc="-70" baseline="0" dirty="0" smtClean="0">
                          <a:solidFill>
                            <a:srgbClr val="1F497D"/>
                          </a:solidFill>
                          <a:latin typeface="微軟正黑體"/>
                          <a:ea typeface="微軟正黑體"/>
                          <a:cs typeface="+mn-cs"/>
                        </a:rPr>
                        <a:t>4.0</a:t>
                      </a:r>
                      <a:r>
                        <a:rPr lang="zh-TW" altLang="en-US" sz="1500" b="0" u="none" kern="0" spc="-70" baseline="0" dirty="0" smtClean="0">
                          <a:solidFill>
                            <a:srgbClr val="1F497D"/>
                          </a:solidFill>
                          <a:latin typeface="微軟正黑體"/>
                          <a:ea typeface="微軟正黑體"/>
                          <a:cs typeface="+mn-cs"/>
                        </a:rPr>
                        <a:t>之領航產業</a:t>
                      </a:r>
                      <a:endParaRPr lang="en-US" altLang="zh-TW" sz="1500" b="0" u="none" kern="0" spc="-70" baseline="0" dirty="0" smtClean="0">
                        <a:solidFill>
                          <a:srgbClr val="1F497D"/>
                        </a:solidFill>
                        <a:latin typeface="微軟正黑體"/>
                        <a:ea typeface="微軟正黑體"/>
                        <a:cs typeface="+mn-cs"/>
                      </a:endParaRPr>
                    </a:p>
                    <a:p>
                      <a:pPr marL="371475" marR="0" lvl="0" indent="-285750" algn="just" defTabSz="914400" rtl="0" eaLnBrk="1" fontAlgn="auto" latinLnBrk="0" hangingPunct="1">
                        <a:lnSpc>
                          <a:spcPct val="120000"/>
                        </a:lnSpc>
                        <a:spcBef>
                          <a:spcPts val="0"/>
                        </a:spcBef>
                        <a:spcAft>
                          <a:spcPts val="0"/>
                        </a:spcAft>
                        <a:buClrTx/>
                        <a:buSzPts val="1200"/>
                        <a:buFont typeface="Wingdings" panose="05000000000000000000" pitchFamily="2" charset="2"/>
                        <a:buChar char="l"/>
                        <a:tabLst/>
                        <a:defRPr/>
                      </a:pPr>
                      <a:r>
                        <a:rPr lang="zh-TW" altLang="en-US" sz="1500" b="0" u="none" kern="0" spc="-70" baseline="0" dirty="0" smtClean="0">
                          <a:solidFill>
                            <a:srgbClr val="1F497D"/>
                          </a:solidFill>
                          <a:latin typeface="微軟正黑體" pitchFamily="34" charset="-120"/>
                          <a:ea typeface="微軟正黑體" pitchFamily="34" charset="-120"/>
                          <a:cs typeface="+mn-cs"/>
                        </a:rPr>
                        <a:t>製造業（電子資訊、金屬運輸、精密機械、食品、紡織）：推動生產力</a:t>
                      </a:r>
                      <a:r>
                        <a:rPr lang="en-US" altLang="zh-TW" sz="1500" b="0" u="none" kern="0" spc="-70" baseline="0" dirty="0" smtClean="0">
                          <a:solidFill>
                            <a:srgbClr val="1F497D"/>
                          </a:solidFill>
                          <a:latin typeface="微軟正黑體" pitchFamily="34" charset="-120"/>
                          <a:ea typeface="微軟正黑體" pitchFamily="34" charset="-120"/>
                          <a:cs typeface="+mn-cs"/>
                        </a:rPr>
                        <a:t>4.0</a:t>
                      </a:r>
                      <a:r>
                        <a:rPr lang="zh-TW" altLang="en-US" sz="1500" b="0" u="none" kern="0" spc="-70" baseline="0" dirty="0" smtClean="0">
                          <a:solidFill>
                            <a:srgbClr val="1F497D"/>
                          </a:solidFill>
                          <a:latin typeface="微軟正黑體" pitchFamily="34" charset="-120"/>
                          <a:ea typeface="微軟正黑體" pitchFamily="34" charset="-120"/>
                          <a:cs typeface="+mn-cs"/>
                        </a:rPr>
                        <a:t>之網實整合（</a:t>
                      </a:r>
                      <a:r>
                        <a:rPr lang="en-US" altLang="zh-TW" sz="1500" b="0" u="none" kern="0" spc="-70" baseline="0" dirty="0" smtClean="0">
                          <a:solidFill>
                            <a:srgbClr val="1F497D"/>
                          </a:solidFill>
                          <a:latin typeface="微軟正黑體" pitchFamily="34" charset="-120"/>
                          <a:ea typeface="微軟正黑體" pitchFamily="34" charset="-120"/>
                          <a:cs typeface="+mn-cs"/>
                        </a:rPr>
                        <a:t>CPS</a:t>
                      </a:r>
                      <a:r>
                        <a:rPr lang="zh-TW" altLang="en-US" sz="1500" b="0" u="none" kern="0" spc="-70" baseline="0" dirty="0" smtClean="0">
                          <a:solidFill>
                            <a:srgbClr val="1F497D"/>
                          </a:solidFill>
                          <a:latin typeface="微軟正黑體" pitchFamily="34" charset="-120"/>
                          <a:ea typeface="微軟正黑體" pitchFamily="34" charset="-120"/>
                          <a:cs typeface="+mn-cs"/>
                        </a:rPr>
                        <a:t>）系統貫穿垂直整合與跨領域之水平合作；並創造以人為本之優質就業環境，帶動產業結構優化</a:t>
                      </a:r>
                    </a:p>
                    <a:p>
                      <a:pPr marL="371475" marR="0" lvl="0" indent="-285750" algn="just" defTabSz="914400" rtl="0" eaLnBrk="1" fontAlgn="auto" latinLnBrk="0" hangingPunct="1">
                        <a:lnSpc>
                          <a:spcPct val="120000"/>
                        </a:lnSpc>
                        <a:spcBef>
                          <a:spcPts val="0"/>
                        </a:spcBef>
                        <a:spcAft>
                          <a:spcPts val="0"/>
                        </a:spcAft>
                        <a:buClrTx/>
                        <a:buSzPts val="1200"/>
                        <a:buFont typeface="Wingdings" panose="05000000000000000000" pitchFamily="2" charset="2"/>
                        <a:buChar char="l"/>
                        <a:tabLst/>
                        <a:defRPr/>
                      </a:pPr>
                      <a:r>
                        <a:rPr lang="zh-TW" altLang="en-US" sz="1500" b="0" u="none" kern="0" spc="-70" baseline="0" dirty="0" smtClean="0">
                          <a:solidFill>
                            <a:srgbClr val="1F497D"/>
                          </a:solidFill>
                          <a:latin typeface="微軟正黑體" pitchFamily="34" charset="-120"/>
                          <a:ea typeface="微軟正黑體" pitchFamily="34" charset="-120"/>
                          <a:cs typeface="+mn-cs"/>
                        </a:rPr>
                        <a:t>商業服務業（</a:t>
                      </a:r>
                      <a:r>
                        <a:rPr lang="zh-TW" altLang="en-US" sz="1500" b="0" u="none" kern="0" spc="-70" baseline="0" dirty="0" smtClean="0">
                          <a:solidFill>
                            <a:srgbClr val="1F497D"/>
                          </a:solidFill>
                          <a:latin typeface="微軟正黑體"/>
                          <a:ea typeface="微軟正黑體"/>
                          <a:cs typeface="+mn-cs"/>
                        </a:rPr>
                        <a:t>零售及物流）</a:t>
                      </a:r>
                      <a:r>
                        <a:rPr lang="zh-TW" altLang="en-US" sz="1500" b="0" u="none" kern="0" spc="-70" baseline="0" dirty="0" smtClean="0">
                          <a:solidFill>
                            <a:srgbClr val="1F497D"/>
                          </a:solidFill>
                          <a:latin typeface="微軟正黑體" pitchFamily="34" charset="-120"/>
                          <a:ea typeface="微軟正黑體" pitchFamily="34" charset="-120"/>
                          <a:cs typeface="+mn-cs"/>
                        </a:rPr>
                        <a:t>：整合多元零售通路及智動化物流服務，讓消費者得到便捷、安全、無縫且一致的消費體驗，提升整體商業服務業之經濟規模</a:t>
                      </a:r>
                    </a:p>
                    <a:p>
                      <a:pPr marL="371475" marR="0" lvl="0" indent="-285750" algn="just" defTabSz="914400" rtl="0" eaLnBrk="1" fontAlgn="auto" latinLnBrk="0" hangingPunct="1">
                        <a:lnSpc>
                          <a:spcPct val="120000"/>
                        </a:lnSpc>
                        <a:spcBef>
                          <a:spcPts val="0"/>
                        </a:spcBef>
                        <a:spcAft>
                          <a:spcPts val="0"/>
                        </a:spcAft>
                        <a:buClrTx/>
                        <a:buSzPts val="1200"/>
                        <a:buFont typeface="Wingdings" panose="05000000000000000000" pitchFamily="2" charset="2"/>
                        <a:buChar char="l"/>
                        <a:tabLst/>
                        <a:defRPr/>
                      </a:pPr>
                      <a:r>
                        <a:rPr lang="zh-TW" altLang="en-US" sz="1500" b="0" u="none" kern="0" spc="-70" baseline="0" dirty="0" smtClean="0">
                          <a:solidFill>
                            <a:srgbClr val="1F497D"/>
                          </a:solidFill>
                          <a:latin typeface="微軟正黑體" pitchFamily="34" charset="-120"/>
                          <a:ea typeface="微軟正黑體" pitchFamily="34" charset="-120"/>
                          <a:cs typeface="+mn-cs"/>
                        </a:rPr>
                        <a:t>農業（</a:t>
                      </a:r>
                      <a:r>
                        <a:rPr lang="zh-TW" altLang="en-US" sz="1500" b="0" u="none" kern="0" spc="-70" baseline="0" dirty="0" smtClean="0">
                          <a:solidFill>
                            <a:srgbClr val="1F497D"/>
                          </a:solidFill>
                          <a:latin typeface="微軟正黑體"/>
                          <a:ea typeface="微軟正黑體"/>
                          <a:cs typeface="+mn-cs"/>
                        </a:rPr>
                        <a:t>蘭花、種苗、菇類、海洋漁業、水禽業、擠乳線、蔬果產銷）</a:t>
                      </a:r>
                      <a:r>
                        <a:rPr lang="zh-TW" altLang="en-US" sz="1500" b="0" u="none" kern="0" spc="-70" baseline="0" dirty="0" smtClean="0">
                          <a:solidFill>
                            <a:srgbClr val="1F497D"/>
                          </a:solidFill>
                          <a:latin typeface="微軟正黑體" pitchFamily="34" charset="-120"/>
                          <a:ea typeface="微軟正黑體" pitchFamily="34" charset="-120"/>
                          <a:cs typeface="+mn-cs"/>
                        </a:rPr>
                        <a:t>：以創新技術推升生產效能與產銷品質，提高消費者對農產品安全之信賴感，導入智慧農業促成產業轉型，樹立熱帶、亞熱帶農業經營新典範</a:t>
                      </a: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endParaRPr lang="en-US" altLang="zh-TW" sz="1500" b="0" kern="0" spc="-70" baseline="0" dirty="0" smtClean="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xmlns="" val="16330736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0" y="116632"/>
            <a:ext cx="9168712" cy="641984"/>
          </a:xfrm>
        </p:spPr>
        <p:txBody>
          <a:bodyPr lIns="0" rIns="0">
            <a:normAutofit fontScale="90000"/>
          </a:bodyPr>
          <a:lstStyle/>
          <a:p>
            <a:pPr eaLnBrk="0" fontAlgn="base" hangingPunct="0">
              <a:lnSpc>
                <a:spcPct val="100000"/>
              </a:lnSpc>
              <a:spcAft>
                <a:spcPct val="0"/>
              </a:spcAft>
              <a:defRPr/>
            </a:pPr>
            <a:r>
              <a:rPr lang="zh-TW" altLang="en-US" b="1" dirty="0" smtClean="0">
                <a:solidFill>
                  <a:srgbClr val="002060"/>
                </a:solidFill>
                <a:effectLst>
                  <a:outerShdw blurRad="38100" dist="38100" dir="2700000" algn="tl">
                    <a:srgbClr val="000000">
                      <a:alpha val="43137"/>
                    </a:srgbClr>
                  </a:outerShdw>
                </a:effectLst>
                <a:cs typeface="Times New Roman" panose="02020603050405020304" pitchFamily="18" charset="0"/>
              </a:rPr>
              <a:t>未來一年重點措施</a:t>
            </a:r>
            <a:r>
              <a:rPr lang="en-US" altLang="zh-TW" sz="3100" b="1" dirty="0" smtClean="0">
                <a:solidFill>
                  <a:srgbClr val="002060"/>
                </a:solidFill>
                <a:effectLst>
                  <a:outerShdw blurRad="38100" dist="38100" dir="2700000" algn="tl">
                    <a:srgbClr val="000000">
                      <a:alpha val="43137"/>
                    </a:srgbClr>
                  </a:outerShdw>
                </a:effectLst>
                <a:cs typeface="Times New Roman" panose="02020603050405020304" pitchFamily="18" charset="0"/>
              </a:rPr>
              <a:t>(2/5)</a:t>
            </a:r>
            <a:endParaRPr lang="zh-TW" altLang="en-US" sz="3100" b="1" dirty="0">
              <a:solidFill>
                <a:srgbClr val="002060"/>
              </a:solidFill>
              <a:effectLst>
                <a:outerShdw blurRad="38100" dist="38100" dir="2700000" algn="tl">
                  <a:srgbClr val="000000">
                    <a:alpha val="43137"/>
                  </a:srgbClr>
                </a:outerShdw>
              </a:effectLst>
              <a:cs typeface="Times New Roman" panose="02020603050405020304" pitchFamily="18" charset="0"/>
            </a:endParaRPr>
          </a:p>
        </p:txBody>
      </p:sp>
      <p:graphicFrame>
        <p:nvGraphicFramePr>
          <p:cNvPr id="2" name="表格 1"/>
          <p:cNvGraphicFramePr>
            <a:graphicFrameLocks noGrp="1"/>
          </p:cNvGraphicFramePr>
          <p:nvPr>
            <p:extLst>
              <p:ext uri="{D42A27DB-BD31-4B8C-83A1-F6EECF244321}">
                <p14:modId xmlns:p14="http://schemas.microsoft.com/office/powerpoint/2010/main" xmlns="" val="3856873819"/>
              </p:ext>
            </p:extLst>
          </p:nvPr>
        </p:nvGraphicFramePr>
        <p:xfrm>
          <a:off x="353683" y="873891"/>
          <a:ext cx="8384875" cy="5344029"/>
        </p:xfrm>
        <a:graphic>
          <a:graphicData uri="http://schemas.openxmlformats.org/drawingml/2006/table">
            <a:tbl>
              <a:tblPr firstRow="1" firstCol="1" bandRow="1">
                <a:effectLst/>
                <a:tableStyleId>{5C22544A-7EE6-4342-B048-85BDC9FD1C3A}</a:tableStyleId>
              </a:tblPr>
              <a:tblGrid>
                <a:gridCol w="1726216"/>
                <a:gridCol w="6658659"/>
              </a:tblGrid>
              <a:tr h="428698">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項目</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內容</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r>
              <a:tr h="442638">
                <a:tc gridSpan="2">
                  <a:txBody>
                    <a:bodyPr/>
                    <a:lstStyle/>
                    <a:p>
                      <a:pPr algn="ctr">
                        <a:spcAft>
                          <a:spcPts val="0"/>
                        </a:spcAft>
                      </a:pPr>
                      <a:r>
                        <a:rPr lang="zh-TW" altLang="en-US" sz="2000" b="1" kern="0" spc="-30" dirty="0" smtClean="0">
                          <a:solidFill>
                            <a:schemeClr val="bg1"/>
                          </a:solidFill>
                          <a:latin typeface="微軟正黑體" pitchFamily="34" charset="-120"/>
                          <a:ea typeface="微軟正黑體" pitchFamily="34" charset="-120"/>
                          <a:cs typeface="+mn-cs"/>
                        </a:rPr>
                        <a:t>產業升級</a:t>
                      </a:r>
                      <a:endParaRPr lang="zh-TW" sz="2000" b="1" kern="0" spc="-30" dirty="0">
                        <a:solidFill>
                          <a:schemeClr val="bg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c hMerge="1">
                  <a:txBody>
                    <a:bodyPr/>
                    <a:lstStyle/>
                    <a:p>
                      <a:endParaRPr lang="zh-TW" altLang="en-US"/>
                    </a:p>
                  </a:txBody>
                  <a:tcPr/>
                </a:tc>
              </a:tr>
              <a:tr h="1805693">
                <a:tc>
                  <a:txBody>
                    <a:bodyPr/>
                    <a:lstStyle/>
                    <a:p>
                      <a:pPr marL="361950" indent="-361950" algn="l" defTabSz="914400" rtl="0" eaLnBrk="1" latinLnBrk="0" hangingPunct="1">
                        <a:lnSpc>
                          <a:spcPct val="100000"/>
                        </a:lnSpc>
                        <a:spcBef>
                          <a:spcPts val="300"/>
                        </a:spcBef>
                        <a:spcAft>
                          <a:spcPts val="0"/>
                        </a:spcAft>
                      </a:pPr>
                      <a:r>
                        <a:rPr lang="zh-TW" altLang="en-US" sz="1500" b="0" kern="0" spc="-30" dirty="0" smtClean="0">
                          <a:solidFill>
                            <a:schemeClr val="tx1"/>
                          </a:solidFill>
                          <a:latin typeface="微軟正黑體" pitchFamily="34" charset="-120"/>
                          <a:ea typeface="微軟正黑體" pitchFamily="34" charset="-120"/>
                          <a:cs typeface="+mn-cs"/>
                        </a:rPr>
                        <a:t>三</a:t>
                      </a:r>
                      <a:r>
                        <a:rPr lang="zh-TW" altLang="en-US" sz="1500" b="0" kern="0" spc="-30" smtClean="0">
                          <a:solidFill>
                            <a:schemeClr val="tx1"/>
                          </a:solidFill>
                          <a:latin typeface="微軟正黑體" pitchFamily="34" charset="-120"/>
                          <a:ea typeface="微軟正黑體" pitchFamily="34" charset="-120"/>
                          <a:cs typeface="+mn-cs"/>
                        </a:rPr>
                        <a:t>、推動中小企業邁向中堅企業</a:t>
                      </a:r>
                      <a:endParaRPr lang="zh-TW" altLang="en-US" sz="1500" b="0" kern="0" spc="-30" dirty="0" smtClean="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lvl="0" indent="0" algn="l" defTabSz="914400" rtl="0" eaLnBrk="1" latinLnBrk="0" hangingPunct="1">
                        <a:lnSpc>
                          <a:spcPct val="100000"/>
                        </a:lnSpc>
                        <a:spcBef>
                          <a:spcPts val="300"/>
                        </a:spcBef>
                        <a:spcAft>
                          <a:spcPts val="0"/>
                        </a:spcAft>
                        <a:buSzPts val="1200"/>
                        <a:buFont typeface="Wingdings"/>
                        <a:buNone/>
                      </a:pPr>
                      <a:r>
                        <a:rPr lang="zh-TW" altLang="en-US" sz="1500" b="0" kern="0" spc="-70" baseline="0" dirty="0" smtClean="0">
                          <a:solidFill>
                            <a:srgbClr val="1F497D"/>
                          </a:solidFill>
                          <a:latin typeface="微軟正黑體" pitchFamily="34" charset="-120"/>
                          <a:ea typeface="微軟正黑體" pitchFamily="34" charset="-120"/>
                          <a:cs typeface="+mn-cs"/>
                        </a:rPr>
                        <a:t>扶植中堅企業每年</a:t>
                      </a:r>
                      <a:r>
                        <a:rPr lang="en-US" altLang="zh-TW" sz="1500" b="0" kern="0" spc="-70" baseline="0" dirty="0" smtClean="0">
                          <a:solidFill>
                            <a:srgbClr val="1F497D"/>
                          </a:solidFill>
                          <a:latin typeface="微軟正黑體" pitchFamily="34" charset="-120"/>
                          <a:ea typeface="微軟正黑體" pitchFamily="34" charset="-120"/>
                          <a:cs typeface="+mn-cs"/>
                        </a:rPr>
                        <a:t>50</a:t>
                      </a:r>
                      <a:r>
                        <a:rPr lang="zh-TW" altLang="en-US" sz="1500" b="0" kern="0" spc="-70" baseline="0" dirty="0" smtClean="0">
                          <a:solidFill>
                            <a:srgbClr val="1F497D"/>
                          </a:solidFill>
                          <a:latin typeface="微軟正黑體" pitchFamily="34" charset="-120"/>
                          <a:ea typeface="微軟正黑體" pitchFamily="34" charset="-120"/>
                          <a:cs typeface="+mn-cs"/>
                        </a:rPr>
                        <a:t>家</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善用人才、技術、智財及品牌行銷輔導資源，結合具特定海內外利基競爭力之廠商，形成聯盟或供應鏈體系，打入國際通路</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研擬建立外籍藍領技術工配額評點機制，補充基礎技術人力</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協助企業利用大數據推動智慧製造，</a:t>
                      </a:r>
                      <a:r>
                        <a:rPr lang="zh-TW" altLang="en-US" sz="1500" b="0" u="none" kern="0" spc="-70" baseline="0" dirty="0" smtClean="0">
                          <a:solidFill>
                            <a:srgbClr val="1F497D"/>
                          </a:solidFill>
                          <a:latin typeface="微軟正黑體" pitchFamily="34" charset="-120"/>
                          <a:ea typeface="微軟正黑體" pitchFamily="34" charset="-120"/>
                          <a:cs typeface="+mn-cs"/>
                        </a:rPr>
                        <a:t>並</a:t>
                      </a:r>
                      <a:r>
                        <a:rPr lang="zh-TW" altLang="en-US" sz="1500" b="0" kern="0" spc="-70" baseline="0" dirty="0" smtClean="0">
                          <a:solidFill>
                            <a:srgbClr val="1F497D"/>
                          </a:solidFill>
                          <a:latin typeface="微軟正黑體" pitchFamily="34" charset="-120"/>
                          <a:ea typeface="微軟正黑體" pitchFamily="34" charset="-120"/>
                          <a:cs typeface="+mn-cs"/>
                        </a:rPr>
                        <a:t>補助具潛力中小企業新聘國際研發人才之人事費</a:t>
                      </a:r>
                      <a:endParaRPr lang="en-US" altLang="zh-TW" sz="1500" b="0" kern="0" spc="-70" baseline="0" dirty="0" smtClean="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2546518">
                <a:tc>
                  <a:txBody>
                    <a:bodyPr/>
                    <a:lstStyle/>
                    <a:p>
                      <a:pPr marL="361950" indent="-361950">
                        <a:lnSpc>
                          <a:spcPct val="100000"/>
                        </a:lnSpc>
                        <a:spcBef>
                          <a:spcPts val="300"/>
                        </a:spcBef>
                        <a:spcAft>
                          <a:spcPts val="0"/>
                        </a:spcAft>
                      </a:pPr>
                      <a:r>
                        <a:rPr lang="zh-TW" altLang="en-US" sz="1500" b="0" kern="0" spc="-30" dirty="0" smtClean="0">
                          <a:solidFill>
                            <a:schemeClr val="tx1"/>
                          </a:solidFill>
                          <a:latin typeface="微軟正黑體" pitchFamily="34" charset="-120"/>
                          <a:ea typeface="微軟正黑體" pitchFamily="34" charset="-120"/>
                          <a:cs typeface="+mn-cs"/>
                        </a:rPr>
                        <a:t>四</a:t>
                      </a:r>
                      <a:r>
                        <a:rPr lang="zh-TW" sz="1500" b="0" kern="0" spc="-30" dirty="0" smtClean="0">
                          <a:solidFill>
                            <a:schemeClr val="tx1"/>
                          </a:solidFill>
                          <a:latin typeface="微軟正黑體" pitchFamily="34" charset="-120"/>
                          <a:ea typeface="微軟正黑體" pitchFamily="34" charset="-120"/>
                          <a:cs typeface="+mn-cs"/>
                        </a:rPr>
                        <a:t>、</a:t>
                      </a:r>
                      <a:r>
                        <a:rPr lang="zh-TW" altLang="en-US" sz="1500" b="0" kern="0" spc="-30" dirty="0" smtClean="0">
                          <a:solidFill>
                            <a:schemeClr val="tx1"/>
                          </a:solidFill>
                          <a:latin typeface="微軟正黑體" pitchFamily="34" charset="-120"/>
                          <a:ea typeface="微軟正黑體" pitchFamily="34" charset="-120"/>
                          <a:cs typeface="+mn-cs"/>
                        </a:rPr>
                        <a:t>鞏固五大主力產業</a:t>
                      </a:r>
                      <a:r>
                        <a:rPr lang="zh-TW" altLang="en-US" sz="1500" b="0" u="none" kern="0" spc="-30" dirty="0" smtClean="0">
                          <a:solidFill>
                            <a:schemeClr val="tx1"/>
                          </a:solidFill>
                          <a:latin typeface="微軟正黑體" pitchFamily="34" charset="-120"/>
                          <a:ea typeface="微軟正黑體" pitchFamily="34" charset="-120"/>
                          <a:cs typeface="+mn-cs"/>
                        </a:rPr>
                        <a:t>競爭</a:t>
                      </a:r>
                      <a:r>
                        <a:rPr lang="zh-TW" altLang="en-US" sz="1500" b="0" kern="0" spc="-30" dirty="0" smtClean="0">
                          <a:solidFill>
                            <a:schemeClr val="tx1"/>
                          </a:solidFill>
                          <a:latin typeface="微軟正黑體" pitchFamily="34" charset="-120"/>
                          <a:ea typeface="微軟正黑體" pitchFamily="34" charset="-120"/>
                          <a:cs typeface="+mn-cs"/>
                        </a:rPr>
                        <a:t>優勢</a:t>
                      </a: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lvl="0" indent="0" algn="l" defTabSz="914400" rtl="0" eaLnBrk="1" latinLnBrk="0" hangingPunct="1">
                        <a:lnSpc>
                          <a:spcPct val="100000"/>
                        </a:lnSpc>
                        <a:spcBef>
                          <a:spcPts val="300"/>
                        </a:spcBef>
                        <a:spcAft>
                          <a:spcPts val="300"/>
                        </a:spcAft>
                        <a:buSzPts val="1200"/>
                        <a:buFont typeface="Wingdings"/>
                        <a:buNone/>
                      </a:pPr>
                      <a:r>
                        <a:rPr lang="zh-TW" altLang="en-US" sz="1500" b="0" kern="0" spc="-70" baseline="0" dirty="0" smtClean="0">
                          <a:solidFill>
                            <a:srgbClr val="1F497D"/>
                          </a:solidFill>
                          <a:latin typeface="微軟正黑體" pitchFamily="34" charset="-120"/>
                          <a:ea typeface="微軟正黑體" pitchFamily="34" charset="-120"/>
                          <a:cs typeface="+mn-cs"/>
                        </a:rPr>
                        <a:t>全力輔導具國際競爭力及受大陸自主供應鏈威脅之主力產業</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lvl="0" indent="-285750" algn="just" defTabSz="914400" rtl="0" eaLnBrk="1" latinLnBrk="0" hangingPunct="1">
                        <a:lnSpc>
                          <a:spcPct val="100000"/>
                        </a:lnSpc>
                        <a:spcBef>
                          <a:spcPts val="300"/>
                        </a:spcBef>
                        <a:spcAft>
                          <a:spcPts val="30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rPr>
                        <a:t>半導體：開發物聯網應用所需之關鍵技術及組件，協調產學研投入研發及生產；推動國產半導體設備業者與機械設備業者合作，打入國際供應鏈體系</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lvl="0" indent="-285750" algn="just" defTabSz="914400" rtl="0" eaLnBrk="1" latinLnBrk="0" hangingPunct="1">
                        <a:lnSpc>
                          <a:spcPct val="100000"/>
                        </a:lnSpc>
                        <a:spcBef>
                          <a:spcPts val="300"/>
                        </a:spcBef>
                        <a:spcAft>
                          <a:spcPts val="30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rPr>
                        <a:t>面板：發展物聯網應用之互動式智慧型顯示產業，建構新生態體系</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車輛：提高汽車產業</a:t>
                      </a:r>
                      <a:r>
                        <a:rPr lang="en-US" altLang="zh-TW" sz="1500" b="0" kern="0" spc="-70" baseline="0" dirty="0" smtClean="0">
                          <a:solidFill>
                            <a:srgbClr val="1F497D"/>
                          </a:solidFill>
                          <a:latin typeface="微軟正黑體" pitchFamily="34" charset="-120"/>
                          <a:ea typeface="微軟正黑體" pitchFamily="34" charset="-120"/>
                          <a:cs typeface="+mn-cs"/>
                        </a:rPr>
                        <a:t>8</a:t>
                      </a:r>
                      <a:r>
                        <a:rPr lang="zh-TW" altLang="en-US" sz="1500" b="0" kern="0" spc="-70" baseline="0" dirty="0" smtClean="0">
                          <a:solidFill>
                            <a:srgbClr val="1F497D"/>
                          </a:solidFill>
                          <a:latin typeface="微軟正黑體" pitchFamily="34" charset="-120"/>
                          <a:ea typeface="微軟正黑體" pitchFamily="34" charset="-120"/>
                          <a:cs typeface="+mn-cs"/>
                        </a:rPr>
                        <a:t>大總成</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如車身、驅動軸、動力系統等</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國產化比率；建構電動機車及大巴之新產業鏈</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機械：推動控制器國產化，開發智慧製造所需使用介面，建構生產力</a:t>
                      </a:r>
                      <a:r>
                        <a:rPr lang="en-US" altLang="zh-TW" sz="1500" b="0" kern="0" spc="-70" baseline="0" dirty="0" smtClean="0">
                          <a:solidFill>
                            <a:srgbClr val="1F497D"/>
                          </a:solidFill>
                          <a:latin typeface="微軟正黑體" pitchFamily="34" charset="-120"/>
                          <a:ea typeface="微軟正黑體" pitchFamily="34" charset="-120"/>
                          <a:cs typeface="+mn-cs"/>
                        </a:rPr>
                        <a:t>4.0</a:t>
                      </a:r>
                      <a:r>
                        <a:rPr lang="zh-TW" altLang="en-US" sz="1500" b="0" kern="0" spc="-70" baseline="0" dirty="0" smtClean="0">
                          <a:solidFill>
                            <a:srgbClr val="1F497D"/>
                          </a:solidFill>
                          <a:latin typeface="微軟正黑體" pitchFamily="34" charset="-120"/>
                          <a:ea typeface="微軟正黑體" pitchFamily="34" charset="-120"/>
                          <a:cs typeface="+mn-cs"/>
                        </a:rPr>
                        <a:t>生態體系</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marR="0" lvl="0" indent="-285750" algn="just" defTabSz="914400" rtl="0" eaLnBrk="1" fontAlgn="auto" latinLnBrk="0" hangingPunct="1">
                        <a:lnSpc>
                          <a:spcPct val="100000"/>
                        </a:lnSpc>
                        <a:spcBef>
                          <a:spcPts val="300"/>
                        </a:spcBef>
                        <a:spcAft>
                          <a:spcPts val="30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紡織：強化機能性布料搭配時尚設計，建立自有品牌；與資通訊技術整合，發展運動休閒及醫療照護領域新應用商機</a:t>
                      </a:r>
                      <a:endParaRPr lang="zh-TW" sz="1500" b="0" kern="0" spc="-70" baseline="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xmlns="" val="8447129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0" y="116632"/>
            <a:ext cx="9168712" cy="641984"/>
          </a:xfrm>
        </p:spPr>
        <p:txBody>
          <a:bodyPr lIns="0" rIns="0">
            <a:normAutofit fontScale="90000"/>
          </a:bodyPr>
          <a:lstStyle/>
          <a:p>
            <a:pPr eaLnBrk="0" fontAlgn="base" hangingPunct="0">
              <a:lnSpc>
                <a:spcPct val="100000"/>
              </a:lnSpc>
              <a:spcAft>
                <a:spcPct val="0"/>
              </a:spcAft>
              <a:defRPr/>
            </a:pPr>
            <a:r>
              <a:rPr lang="zh-TW" altLang="en-US" b="1" dirty="0" smtClean="0">
                <a:solidFill>
                  <a:srgbClr val="002060"/>
                </a:solidFill>
                <a:effectLst>
                  <a:outerShdw blurRad="38100" dist="38100" dir="2700000" algn="tl">
                    <a:srgbClr val="000000">
                      <a:alpha val="43137"/>
                    </a:srgbClr>
                  </a:outerShdw>
                </a:effectLst>
                <a:cs typeface="Times New Roman" panose="02020603050405020304" pitchFamily="18" charset="0"/>
              </a:rPr>
              <a:t>未來一年重點措施</a:t>
            </a:r>
            <a:r>
              <a:rPr lang="en-US" altLang="zh-TW" sz="3100" b="1" dirty="0" smtClean="0">
                <a:solidFill>
                  <a:srgbClr val="002060"/>
                </a:solidFill>
                <a:effectLst>
                  <a:outerShdw blurRad="38100" dist="38100" dir="2700000" algn="tl">
                    <a:srgbClr val="000000">
                      <a:alpha val="43137"/>
                    </a:srgbClr>
                  </a:outerShdw>
                </a:effectLst>
                <a:cs typeface="Times New Roman" panose="02020603050405020304" pitchFamily="18" charset="0"/>
              </a:rPr>
              <a:t>(3/5)</a:t>
            </a:r>
            <a:endParaRPr lang="zh-TW" altLang="en-US" sz="3100" b="1" dirty="0">
              <a:solidFill>
                <a:srgbClr val="002060"/>
              </a:solidFill>
              <a:effectLst>
                <a:outerShdw blurRad="38100" dist="38100" dir="2700000" algn="tl">
                  <a:srgbClr val="000000">
                    <a:alpha val="43137"/>
                  </a:srgbClr>
                </a:outerShdw>
              </a:effectLst>
              <a:cs typeface="Times New Roman" panose="02020603050405020304" pitchFamily="18" charset="0"/>
            </a:endParaRPr>
          </a:p>
        </p:txBody>
      </p:sp>
      <p:graphicFrame>
        <p:nvGraphicFramePr>
          <p:cNvPr id="2" name="表格 1"/>
          <p:cNvGraphicFramePr>
            <a:graphicFrameLocks noGrp="1"/>
          </p:cNvGraphicFramePr>
          <p:nvPr>
            <p:extLst>
              <p:ext uri="{D42A27DB-BD31-4B8C-83A1-F6EECF244321}">
                <p14:modId xmlns:p14="http://schemas.microsoft.com/office/powerpoint/2010/main" xmlns="" val="2729937398"/>
              </p:ext>
            </p:extLst>
          </p:nvPr>
        </p:nvGraphicFramePr>
        <p:xfrm>
          <a:off x="337951" y="853727"/>
          <a:ext cx="8581762" cy="5713910"/>
        </p:xfrm>
        <a:graphic>
          <a:graphicData uri="http://schemas.openxmlformats.org/drawingml/2006/table">
            <a:tbl>
              <a:tblPr firstRow="1" firstCol="1" bandRow="1">
                <a:effectLst/>
                <a:tableStyleId>{5C22544A-7EE6-4342-B048-85BDC9FD1C3A}</a:tableStyleId>
              </a:tblPr>
              <a:tblGrid>
                <a:gridCol w="2177969"/>
                <a:gridCol w="6403793"/>
              </a:tblGrid>
              <a:tr h="443096">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項目</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內容</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r>
              <a:tr h="367595">
                <a:tc gridSpan="2">
                  <a:txBody>
                    <a:bodyPr/>
                    <a:lstStyle/>
                    <a:p>
                      <a:pPr algn="ctr">
                        <a:spcAft>
                          <a:spcPts val="0"/>
                        </a:spcAft>
                      </a:pPr>
                      <a:r>
                        <a:rPr lang="zh-TW" altLang="en-US" sz="2000" b="1" kern="0" spc="-30" dirty="0" smtClean="0">
                          <a:solidFill>
                            <a:schemeClr val="bg1"/>
                          </a:solidFill>
                          <a:latin typeface="微軟正黑體" pitchFamily="34" charset="-120"/>
                          <a:ea typeface="微軟正黑體" pitchFamily="34" charset="-120"/>
                          <a:cs typeface="+mn-cs"/>
                        </a:rPr>
                        <a:t>出口拓展</a:t>
                      </a:r>
                      <a:endParaRPr lang="zh-TW" sz="2000" b="1" kern="0" spc="-30" dirty="0">
                        <a:solidFill>
                          <a:schemeClr val="bg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c hMerge="1">
                  <a:txBody>
                    <a:bodyPr/>
                    <a:lstStyle/>
                    <a:p>
                      <a:pPr marL="266700" lvl="0" indent="-180975" algn="l" defTabSz="914400" rtl="0" eaLnBrk="1" latinLnBrk="0" hangingPunct="1">
                        <a:lnSpc>
                          <a:spcPts val="1800"/>
                        </a:lnSpc>
                        <a:spcBef>
                          <a:spcPts val="300"/>
                        </a:spcBef>
                        <a:spcAft>
                          <a:spcPts val="300"/>
                        </a:spcAft>
                        <a:buSzPts val="1200"/>
                        <a:buFont typeface="Wingdings"/>
                        <a:buChar char=""/>
                      </a:pPr>
                      <a:endParaRPr lang="zh-TW" sz="1500" b="0" kern="0" spc="-3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r>
              <a:tr h="1277542">
                <a:tc>
                  <a:txBody>
                    <a:bodyPr/>
                    <a:lstStyle/>
                    <a:p>
                      <a:pPr marL="361950" indent="-361950">
                        <a:lnSpc>
                          <a:spcPct val="120000"/>
                        </a:lnSpc>
                        <a:spcBef>
                          <a:spcPts val="600"/>
                        </a:spcBef>
                        <a:spcAft>
                          <a:spcPts val="0"/>
                        </a:spcAft>
                      </a:pPr>
                      <a:r>
                        <a:rPr lang="zh-TW" sz="1500" b="0" kern="0" spc="-30" dirty="0">
                          <a:solidFill>
                            <a:schemeClr val="tx1"/>
                          </a:solidFill>
                          <a:latin typeface="微軟正黑體" pitchFamily="34" charset="-120"/>
                          <a:ea typeface="微軟正黑體" pitchFamily="34" charset="-120"/>
                          <a:cs typeface="+mn-cs"/>
                        </a:rPr>
                        <a:t>一</a:t>
                      </a:r>
                      <a:r>
                        <a:rPr lang="zh-TW" sz="1500" b="0" kern="0" spc="-30" dirty="0" smtClean="0">
                          <a:solidFill>
                            <a:schemeClr val="tx1"/>
                          </a:solidFill>
                          <a:latin typeface="微軟正黑體" pitchFamily="34" charset="-120"/>
                          <a:ea typeface="微軟正黑體" pitchFamily="34" charset="-120"/>
                          <a:cs typeface="+mn-cs"/>
                        </a:rPr>
                        <a:t>、</a:t>
                      </a:r>
                      <a:r>
                        <a:rPr lang="zh-TW" altLang="en-US" sz="1500" b="0" kern="0" spc="-30" dirty="0" smtClean="0">
                          <a:solidFill>
                            <a:schemeClr val="tx1"/>
                          </a:solidFill>
                          <a:latin typeface="微軟正黑體" pitchFamily="34" charset="-120"/>
                          <a:ea typeface="微軟正黑體" pitchFamily="34" charset="-120"/>
                          <a:cs typeface="+mn-cs"/>
                        </a:rPr>
                        <a:t>打造整廠</a:t>
                      </a:r>
                      <a:r>
                        <a:rPr lang="en-US" altLang="zh-TW" sz="1500" b="0" kern="0" spc="-30" dirty="0" smtClean="0">
                          <a:solidFill>
                            <a:schemeClr val="tx1"/>
                          </a:solidFill>
                          <a:latin typeface="微軟正黑體" pitchFamily="34" charset="-120"/>
                          <a:ea typeface="微軟正黑體" pitchFamily="34" charset="-120"/>
                          <a:cs typeface="+mn-cs"/>
                        </a:rPr>
                        <a:t>/</a:t>
                      </a:r>
                      <a:r>
                        <a:rPr lang="zh-TW" altLang="en-US" sz="1500" b="0" kern="0" spc="-30" dirty="0" smtClean="0">
                          <a:solidFill>
                            <a:schemeClr val="tx1"/>
                          </a:solidFill>
                          <a:latin typeface="微軟正黑體" pitchFamily="34" charset="-120"/>
                          <a:ea typeface="微軟正黑體" pitchFamily="34" charset="-120"/>
                          <a:cs typeface="+mn-cs"/>
                        </a:rPr>
                        <a:t>系統整合出口旗艦</a:t>
                      </a: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marR="0" lvl="0" indent="0" algn="l" defTabSz="914400" rtl="0" eaLnBrk="1" fontAlgn="auto" latinLnBrk="0" hangingPunct="1">
                        <a:lnSpc>
                          <a:spcPct val="120000"/>
                        </a:lnSpc>
                        <a:spcBef>
                          <a:spcPts val="600"/>
                        </a:spcBef>
                        <a:spcAft>
                          <a:spcPts val="0"/>
                        </a:spcAft>
                        <a:buClrTx/>
                        <a:buSzPts val="1200"/>
                        <a:buFont typeface="Wingdings"/>
                        <a:buNone/>
                        <a:tabLst/>
                        <a:defRPr/>
                      </a:pPr>
                      <a:r>
                        <a:rPr lang="zh-TW" altLang="zh-TW" sz="1500" b="0" kern="0" spc="-70" baseline="0" dirty="0" smtClean="0">
                          <a:solidFill>
                            <a:srgbClr val="1F497D"/>
                          </a:solidFill>
                          <a:latin typeface="微軟正黑體" pitchFamily="34" charset="-120"/>
                          <a:ea typeface="微軟正黑體" pitchFamily="34" charset="-120"/>
                          <a:cs typeface="+mn-cs"/>
                        </a:rPr>
                        <a:t>推動</a:t>
                      </a:r>
                      <a:r>
                        <a:rPr lang="en-US" altLang="zh-TW" sz="1500" b="0" kern="0" spc="-70" baseline="0" dirty="0" smtClean="0">
                          <a:solidFill>
                            <a:srgbClr val="1F497D"/>
                          </a:solidFill>
                          <a:latin typeface="微軟正黑體" pitchFamily="34" charset="-120"/>
                          <a:ea typeface="微軟正黑體" pitchFamily="34" charset="-120"/>
                          <a:cs typeface="+mn-cs"/>
                        </a:rPr>
                        <a:t>10</a:t>
                      </a:r>
                      <a:r>
                        <a:rPr lang="zh-TW" altLang="zh-TW" sz="1500" b="0" kern="0" spc="-70" baseline="0" dirty="0" smtClean="0">
                          <a:solidFill>
                            <a:srgbClr val="1F497D"/>
                          </a:solidFill>
                          <a:latin typeface="微軟正黑體" pitchFamily="34" charset="-120"/>
                          <a:ea typeface="微軟正黑體" pitchFamily="34" charset="-120"/>
                          <a:cs typeface="+mn-cs"/>
                        </a:rPr>
                        <a:t>個整廠</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案</a:t>
                      </a:r>
                      <a:r>
                        <a:rPr lang="en-US" altLang="zh-TW" sz="1500" b="0" kern="0" spc="-70" baseline="0" dirty="0" smtClean="0">
                          <a:solidFill>
                            <a:srgbClr val="1F497D"/>
                          </a:solidFill>
                          <a:latin typeface="微軟正黑體" pitchFamily="34" charset="-120"/>
                          <a:ea typeface="微軟正黑體" pitchFamily="34" charset="-120"/>
                          <a:cs typeface="+mn-cs"/>
                        </a:rPr>
                        <a:t>) </a:t>
                      </a:r>
                      <a:r>
                        <a:rPr lang="zh-TW" altLang="zh-TW" sz="1500" b="0" kern="0" spc="-70" baseline="0" dirty="0" smtClean="0">
                          <a:solidFill>
                            <a:srgbClr val="1F497D"/>
                          </a:solidFill>
                          <a:latin typeface="微軟正黑體" pitchFamily="34" charset="-120"/>
                          <a:ea typeface="微軟正黑體" pitchFamily="34" charset="-120"/>
                          <a:cs typeface="+mn-cs"/>
                        </a:rPr>
                        <a:t>輸出</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系統整合</a:t>
                      </a:r>
                      <a:r>
                        <a:rPr lang="zh-TW" altLang="en-US" sz="1500" b="0" kern="0" spc="-70" baseline="0" dirty="0" smtClean="0">
                          <a:solidFill>
                            <a:srgbClr val="1F497D"/>
                          </a:solidFill>
                          <a:latin typeface="微軟正黑體" pitchFamily="34" charset="-120"/>
                          <a:ea typeface="微軟正黑體" pitchFamily="34" charset="-120"/>
                          <a:cs typeface="+mn-cs"/>
                        </a:rPr>
                        <a:t>出口旗艦</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marR="0" lvl="0" indent="-180975" algn="l" defTabSz="914400" rtl="0" eaLnBrk="1" fontAlgn="auto" latinLnBrk="0" hangingPunct="1">
                        <a:lnSpc>
                          <a:spcPct val="120000"/>
                        </a:lnSpc>
                        <a:spcBef>
                          <a:spcPts val="600"/>
                        </a:spcBef>
                        <a:spcAft>
                          <a:spcPts val="0"/>
                        </a:spcAft>
                        <a:buClrTx/>
                        <a:buSzPts val="1200"/>
                        <a:buFont typeface="Wingdings"/>
                        <a:buChar char=""/>
                        <a:tabLst/>
                        <a:defRPr/>
                      </a:pPr>
                      <a:r>
                        <a:rPr lang="zh-TW" altLang="zh-TW" sz="1500" b="0" kern="0" spc="-70" baseline="0" dirty="0" smtClean="0">
                          <a:solidFill>
                            <a:srgbClr val="1F497D"/>
                          </a:solidFill>
                          <a:latin typeface="微軟正黑體" pitchFamily="34" charset="-120"/>
                          <a:ea typeface="微軟正黑體" pitchFamily="34" charset="-120"/>
                          <a:cs typeface="+mn-cs"/>
                        </a:rPr>
                        <a:t>整廠</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案</a:t>
                      </a:r>
                      <a:r>
                        <a:rPr lang="en-US" altLang="zh-TW"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輸出</a:t>
                      </a:r>
                      <a:r>
                        <a:rPr lang="zh-TW" altLang="en-US" sz="1500" b="0" kern="0" spc="-70" baseline="0" dirty="0" smtClean="0">
                          <a:solidFill>
                            <a:srgbClr val="1F497D"/>
                          </a:solidFill>
                          <a:latin typeface="微軟正黑體" pitchFamily="34" charset="-120"/>
                          <a:ea typeface="微軟正黑體" pitchFamily="34" charset="-120"/>
                          <a:cs typeface="+mn-cs"/>
                        </a:rPr>
                        <a:t>：</a:t>
                      </a:r>
                      <a:r>
                        <a:rPr lang="en-US" altLang="zh-TW" sz="1500" b="0" kern="0" spc="-70" baseline="0" dirty="0" smtClean="0">
                          <a:solidFill>
                            <a:srgbClr val="1F497D"/>
                          </a:solidFill>
                          <a:latin typeface="微軟正黑體" pitchFamily="34" charset="-120"/>
                          <a:ea typeface="微軟正黑體" pitchFamily="34" charset="-120"/>
                          <a:cs typeface="+mn-cs"/>
                        </a:rPr>
                        <a:t> ETC</a:t>
                      </a:r>
                      <a:r>
                        <a:rPr lang="zh-TW" altLang="zh-TW" sz="1500" b="0" kern="0" spc="-70" baseline="0" dirty="0" smtClean="0">
                          <a:solidFill>
                            <a:srgbClr val="1F497D"/>
                          </a:solidFill>
                          <a:latin typeface="微軟正黑體" pitchFamily="34" charset="-120"/>
                          <a:ea typeface="微軟正黑體" pitchFamily="34" charset="-120"/>
                          <a:cs typeface="+mn-cs"/>
                        </a:rPr>
                        <a:t>、</a:t>
                      </a:r>
                      <a:r>
                        <a:rPr lang="en-US" altLang="zh-TW" sz="1500" b="0" kern="0" spc="-70" baseline="0" dirty="0" smtClean="0">
                          <a:solidFill>
                            <a:srgbClr val="1F497D"/>
                          </a:solidFill>
                          <a:latin typeface="微軟正黑體" pitchFamily="34" charset="-120"/>
                          <a:ea typeface="微軟正黑體" pitchFamily="34" charset="-120"/>
                          <a:cs typeface="+mn-cs"/>
                        </a:rPr>
                        <a:t>LED</a:t>
                      </a:r>
                      <a:r>
                        <a:rPr lang="zh-TW" altLang="zh-TW" sz="1500" b="0" kern="0" spc="-70" baseline="0" dirty="0" smtClean="0">
                          <a:solidFill>
                            <a:srgbClr val="1F497D"/>
                          </a:solidFill>
                          <a:latin typeface="微軟正黑體" pitchFamily="34" charset="-120"/>
                          <a:ea typeface="微軟正黑體" pitchFamily="34" charset="-120"/>
                          <a:cs typeface="+mn-cs"/>
                        </a:rPr>
                        <a:t>、智慧校園、電子化政府、太陽能電廠、石化廠</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marR="0" lvl="0" indent="-180975" algn="l" defTabSz="914400" rtl="0" eaLnBrk="1" fontAlgn="auto" latinLnBrk="0" hangingPunct="1">
                        <a:lnSpc>
                          <a:spcPct val="120000"/>
                        </a:lnSpc>
                        <a:spcBef>
                          <a:spcPts val="600"/>
                        </a:spcBef>
                        <a:spcAft>
                          <a:spcPts val="0"/>
                        </a:spcAft>
                        <a:buClrTx/>
                        <a:buSzPts val="1200"/>
                        <a:buFont typeface="Wingdings"/>
                        <a:buChar char=""/>
                        <a:tabLst/>
                        <a:defRPr/>
                      </a:pPr>
                      <a:r>
                        <a:rPr lang="zh-TW" altLang="zh-TW" sz="1500" b="0" kern="0" spc="-70" baseline="0" dirty="0" smtClean="0">
                          <a:solidFill>
                            <a:srgbClr val="1F497D"/>
                          </a:solidFill>
                          <a:latin typeface="微軟正黑體" pitchFamily="34" charset="-120"/>
                          <a:ea typeface="微軟正黑體" pitchFamily="34" charset="-120"/>
                          <a:cs typeface="+mn-cs"/>
                        </a:rPr>
                        <a:t>系統整合</a:t>
                      </a:r>
                      <a:r>
                        <a:rPr lang="zh-TW" altLang="en-US" sz="1500" b="0" kern="0" spc="-70" baseline="0" dirty="0" smtClean="0">
                          <a:solidFill>
                            <a:srgbClr val="1F497D"/>
                          </a:solidFill>
                          <a:latin typeface="微軟正黑體" pitchFamily="34" charset="-120"/>
                          <a:ea typeface="微軟正黑體" pitchFamily="34" charset="-120"/>
                          <a:cs typeface="+mn-cs"/>
                        </a:rPr>
                        <a:t>：</a:t>
                      </a:r>
                      <a:r>
                        <a:rPr lang="en-US" altLang="zh-TW" sz="1500" b="0" kern="0" spc="-70" baseline="0" dirty="0" err="1" smtClean="0">
                          <a:solidFill>
                            <a:srgbClr val="1F497D"/>
                          </a:solidFill>
                          <a:latin typeface="微軟正黑體" pitchFamily="34" charset="-120"/>
                          <a:ea typeface="微軟正黑體" pitchFamily="34" charset="-120"/>
                          <a:cs typeface="+mn-cs"/>
                        </a:rPr>
                        <a:t>Ubike</a:t>
                      </a:r>
                      <a:r>
                        <a:rPr lang="zh-TW" altLang="zh-TW" sz="1500" b="0" kern="0" spc="-70" baseline="0" dirty="0" smtClean="0">
                          <a:solidFill>
                            <a:srgbClr val="1F497D"/>
                          </a:solidFill>
                          <a:latin typeface="微軟正黑體" pitchFamily="34" charset="-120"/>
                          <a:ea typeface="微軟正黑體" pitchFamily="34" charset="-120"/>
                          <a:cs typeface="+mn-cs"/>
                        </a:rPr>
                        <a:t>、物流、醫療管理系統、雲端系統</a:t>
                      </a:r>
                      <a:endParaRPr lang="zh-TW" sz="1500" b="0" kern="0" spc="-70" baseline="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1751157">
                <a:tc>
                  <a:txBody>
                    <a:bodyPr/>
                    <a:lstStyle/>
                    <a:p>
                      <a:pPr marL="360363" indent="-360363">
                        <a:lnSpc>
                          <a:spcPct val="120000"/>
                        </a:lnSpc>
                        <a:spcBef>
                          <a:spcPts val="600"/>
                        </a:spcBef>
                        <a:spcAft>
                          <a:spcPts val="0"/>
                        </a:spcAft>
                      </a:pPr>
                      <a:r>
                        <a:rPr lang="zh-TW" sz="1500" b="0" kern="0" spc="-30" dirty="0">
                          <a:solidFill>
                            <a:schemeClr val="tx1"/>
                          </a:solidFill>
                          <a:latin typeface="微軟正黑體" pitchFamily="34" charset="-120"/>
                          <a:ea typeface="微軟正黑體" pitchFamily="34" charset="-120"/>
                          <a:cs typeface="+mn-cs"/>
                        </a:rPr>
                        <a:t>二</a:t>
                      </a:r>
                      <a:r>
                        <a:rPr lang="zh-TW" sz="1500" b="0" kern="0" spc="-30" dirty="0" smtClean="0">
                          <a:solidFill>
                            <a:schemeClr val="tx1"/>
                          </a:solidFill>
                          <a:latin typeface="微軟正黑體" pitchFamily="34" charset="-120"/>
                          <a:ea typeface="微軟正黑體" pitchFamily="34" charset="-120"/>
                          <a:cs typeface="+mn-cs"/>
                        </a:rPr>
                        <a:t>、</a:t>
                      </a:r>
                      <a:r>
                        <a:rPr lang="zh-TW" altLang="en-US" sz="1500" b="0" u="none" kern="0" spc="-30" dirty="0" smtClean="0">
                          <a:solidFill>
                            <a:schemeClr val="tx1"/>
                          </a:solidFill>
                          <a:latin typeface="微軟正黑體" pitchFamily="34" charset="-120"/>
                          <a:ea typeface="微軟正黑體" pitchFamily="34" charset="-120"/>
                          <a:cs typeface="+mn-cs"/>
                        </a:rPr>
                        <a:t>拓展新興市場新模式</a:t>
                      </a:r>
                      <a:endParaRPr lang="zh-TW" sz="1500" b="0" u="none"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marR="0" lvl="0" indent="0" algn="l" defTabSz="914400" rtl="0" eaLnBrk="1" fontAlgn="auto" latinLnBrk="0" hangingPunct="1">
                        <a:lnSpc>
                          <a:spcPct val="120000"/>
                        </a:lnSpc>
                        <a:spcBef>
                          <a:spcPts val="600"/>
                        </a:spcBef>
                        <a:spcAft>
                          <a:spcPts val="0"/>
                        </a:spcAft>
                        <a:buClrTx/>
                        <a:buSzPts val="1200"/>
                        <a:buFont typeface="Wingdings"/>
                        <a:buNone/>
                        <a:tabLst/>
                        <a:defRPr/>
                      </a:pPr>
                      <a:r>
                        <a:rPr lang="zh-TW" altLang="zh-TW" sz="1500" b="0" kern="0" spc="-70" baseline="0" dirty="0" smtClean="0">
                          <a:solidFill>
                            <a:srgbClr val="1F497D"/>
                          </a:solidFill>
                          <a:latin typeface="微軟正黑體" pitchFamily="34" charset="-120"/>
                          <a:ea typeface="微軟正黑體" pitchFamily="34" charset="-120"/>
                          <a:cs typeface="+mn-cs"/>
                        </a:rPr>
                        <a:t>協助台商於印度、印尼等潛力國家拓展商機</a:t>
                      </a:r>
                      <a:endParaRPr lang="zh-TW" altLang="zh-TW" sz="1500" b="0" kern="0" spc="-70" baseline="0" dirty="0" smtClean="0">
                        <a:solidFill>
                          <a:srgbClr val="FF0000"/>
                        </a:solidFill>
                        <a:latin typeface="微軟正黑體" pitchFamily="34" charset="-120"/>
                        <a:ea typeface="微軟正黑體" pitchFamily="34" charset="-120"/>
                        <a:cs typeface="+mn-cs"/>
                      </a:endParaRPr>
                    </a:p>
                    <a:p>
                      <a:pPr marL="266700" lvl="0" indent="-180975" algn="l" defTabSz="914400" rtl="0" eaLnBrk="1" latinLnBrk="0" hangingPunct="1">
                        <a:lnSpc>
                          <a:spcPct val="120000"/>
                        </a:lnSpc>
                        <a:spcBef>
                          <a:spcPts val="600"/>
                        </a:spcBef>
                        <a:spcAft>
                          <a:spcPts val="0"/>
                        </a:spcAft>
                        <a:buSzPts val="1200"/>
                        <a:buFont typeface="Wingdings"/>
                        <a:buChar char=""/>
                      </a:pPr>
                      <a:r>
                        <a:rPr lang="zh-TW" altLang="en-US" sz="1500" b="0" kern="0" spc="-70" baseline="0" dirty="0" smtClean="0">
                          <a:solidFill>
                            <a:srgbClr val="1F497D"/>
                          </a:solidFill>
                          <a:latin typeface="微軟正黑體" pitchFamily="34" charset="-120"/>
                          <a:ea typeface="微軟正黑體" pitchFamily="34" charset="-120"/>
                          <a:cs typeface="+mn-cs"/>
                        </a:rPr>
                        <a:t>新</a:t>
                      </a:r>
                      <a:r>
                        <a:rPr lang="en-US" altLang="zh-TW" sz="1500" b="0" kern="0" spc="-70" baseline="0" dirty="0" smtClean="0">
                          <a:solidFill>
                            <a:srgbClr val="1F497D"/>
                          </a:solidFill>
                          <a:latin typeface="微軟正黑體" pitchFamily="34" charset="-120"/>
                          <a:ea typeface="微軟正黑體" pitchFamily="34" charset="-120"/>
                          <a:cs typeface="+mn-cs"/>
                        </a:rPr>
                        <a:t>OBM</a:t>
                      </a:r>
                      <a:r>
                        <a:rPr lang="zh-TW" altLang="zh-TW" sz="1500" b="0" kern="0" spc="-70" baseline="0" dirty="0" smtClean="0">
                          <a:solidFill>
                            <a:srgbClr val="1F497D"/>
                          </a:solidFill>
                          <a:latin typeface="微軟正黑體" pitchFamily="34" charset="-120"/>
                          <a:ea typeface="微軟正黑體" pitchFamily="34" charset="-120"/>
                          <a:cs typeface="+mn-cs"/>
                        </a:rPr>
                        <a:t>模式</a:t>
                      </a:r>
                      <a:r>
                        <a:rPr lang="zh-TW" altLang="en-US" sz="14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運用我國生產及研發技術優勢，結合當地國通路、品牌業者，經營其內需市場。</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lvl="0" indent="-180975" algn="l" defTabSz="914400" rtl="0" eaLnBrk="1" latinLnBrk="0" hangingPunct="1">
                        <a:lnSpc>
                          <a:spcPct val="120000"/>
                        </a:lnSpc>
                        <a:spcBef>
                          <a:spcPts val="600"/>
                        </a:spcBef>
                        <a:spcAft>
                          <a:spcPts val="0"/>
                        </a:spcAft>
                        <a:buSzPts val="1200"/>
                        <a:buFont typeface="Wingdings"/>
                        <a:buChar char=""/>
                      </a:pPr>
                      <a:r>
                        <a:rPr lang="zh-TW" altLang="zh-TW" sz="1500" b="0" kern="0" spc="-70" baseline="0" dirty="0" smtClean="0">
                          <a:solidFill>
                            <a:srgbClr val="1F497D"/>
                          </a:solidFill>
                          <a:latin typeface="微軟正黑體" pitchFamily="34" charset="-120"/>
                          <a:ea typeface="微軟正黑體" pitchFamily="34" charset="-120"/>
                          <a:cs typeface="+mn-cs"/>
                        </a:rPr>
                        <a:t>專區</a:t>
                      </a:r>
                      <a:r>
                        <a:rPr lang="zh-TW" altLang="en-US"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在當地國</a:t>
                      </a:r>
                      <a:r>
                        <a:rPr lang="zh-TW" altLang="en-US" sz="1500" b="0" kern="0" spc="-70" baseline="0" dirty="0" smtClean="0">
                          <a:solidFill>
                            <a:srgbClr val="1F497D"/>
                          </a:solidFill>
                          <a:latin typeface="微軟正黑體" pitchFamily="34" charset="-120"/>
                          <a:ea typeface="微軟正黑體" pitchFamily="34" charset="-120"/>
                          <a:cs typeface="+mn-cs"/>
                        </a:rPr>
                        <a:t>建立臺</a:t>
                      </a:r>
                      <a:r>
                        <a:rPr lang="zh-TW" altLang="zh-TW" sz="1500" b="0" kern="0" spc="-70" baseline="0" dirty="0" smtClean="0">
                          <a:solidFill>
                            <a:srgbClr val="1F497D"/>
                          </a:solidFill>
                          <a:latin typeface="微軟正黑體" pitchFamily="34" charset="-120"/>
                          <a:ea typeface="微軟正黑體" pitchFamily="34" charset="-120"/>
                          <a:cs typeface="+mn-cs"/>
                        </a:rPr>
                        <a:t>商專區，以協助建立生產聚落</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lvl="0" indent="-180975" algn="l" defTabSz="914400" rtl="0" eaLnBrk="1" latinLnBrk="0" hangingPunct="1">
                        <a:lnSpc>
                          <a:spcPct val="120000"/>
                        </a:lnSpc>
                        <a:spcBef>
                          <a:spcPts val="600"/>
                        </a:spcBef>
                        <a:spcAft>
                          <a:spcPts val="0"/>
                        </a:spcAft>
                        <a:buSzPts val="1200"/>
                        <a:buFont typeface="Wingdings"/>
                        <a:buChar char=""/>
                      </a:pPr>
                      <a:r>
                        <a:rPr lang="zh-TW" altLang="zh-TW" sz="1500" b="0" kern="0" spc="-70" baseline="0" dirty="0" smtClean="0">
                          <a:solidFill>
                            <a:srgbClr val="1F497D"/>
                          </a:solidFill>
                          <a:latin typeface="微軟正黑體" pitchFamily="34" charset="-120"/>
                          <a:ea typeface="微軟正黑體" pitchFamily="34" charset="-120"/>
                          <a:cs typeface="+mn-cs"/>
                        </a:rPr>
                        <a:t>投保</a:t>
                      </a:r>
                      <a:r>
                        <a:rPr lang="zh-TW" altLang="en-US" sz="1500" b="0" kern="0" spc="-70" baseline="0" dirty="0" smtClean="0">
                          <a:solidFill>
                            <a:srgbClr val="1F497D"/>
                          </a:solidFill>
                          <a:latin typeface="微軟正黑體" pitchFamily="34" charset="-120"/>
                          <a:ea typeface="微軟正黑體" pitchFamily="34" charset="-120"/>
                          <a:cs typeface="+mn-cs"/>
                        </a:rPr>
                        <a:t>協</a:t>
                      </a:r>
                      <a:r>
                        <a:rPr lang="zh-TW" altLang="zh-TW" sz="1500" b="0" kern="0" spc="-70" baseline="0" dirty="0" smtClean="0">
                          <a:solidFill>
                            <a:srgbClr val="1F497D"/>
                          </a:solidFill>
                          <a:latin typeface="微軟正黑體" pitchFamily="34" charset="-120"/>
                          <a:ea typeface="微軟正黑體" pitchFamily="34" charset="-120"/>
                          <a:cs typeface="+mn-cs"/>
                        </a:rPr>
                        <a:t>定</a:t>
                      </a:r>
                      <a:r>
                        <a:rPr lang="zh-TW" altLang="en-US" sz="1500" b="0" kern="0" spc="-70" baseline="0" dirty="0" smtClean="0">
                          <a:solidFill>
                            <a:srgbClr val="1F497D"/>
                          </a:solidFill>
                          <a:latin typeface="微軟正黑體" pitchFamily="34" charset="-120"/>
                          <a:ea typeface="微軟正黑體" pitchFamily="34" charset="-120"/>
                          <a:cs typeface="+mn-cs"/>
                        </a:rPr>
                        <a:t>：</a:t>
                      </a:r>
                      <a:r>
                        <a:rPr lang="zh-TW" altLang="zh-TW" sz="1500" b="0" kern="0" spc="-70" baseline="0" dirty="0" smtClean="0">
                          <a:solidFill>
                            <a:srgbClr val="1F497D"/>
                          </a:solidFill>
                          <a:latin typeface="微軟正黑體" pitchFamily="34" charset="-120"/>
                          <a:ea typeface="微軟正黑體" pitchFamily="34" charset="-120"/>
                          <a:cs typeface="+mn-cs"/>
                        </a:rPr>
                        <a:t>與當地國洽簽投資保障協定，以保障台商投資權益</a:t>
                      </a:r>
                      <a:endParaRPr lang="en-US" altLang="zh-TW" sz="1500" b="0" kern="0" spc="-70" baseline="0" dirty="0" smtClean="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r>
              <a:tr h="1737089">
                <a:tc>
                  <a:txBody>
                    <a:bodyPr/>
                    <a:lstStyle/>
                    <a:p>
                      <a:pPr marL="361950" indent="-361950">
                        <a:lnSpc>
                          <a:spcPct val="120000"/>
                        </a:lnSpc>
                        <a:spcBef>
                          <a:spcPts val="600"/>
                        </a:spcBef>
                        <a:spcAft>
                          <a:spcPts val="0"/>
                        </a:spcAft>
                      </a:pPr>
                      <a:r>
                        <a:rPr lang="zh-TW" sz="1500" b="0" kern="0" spc="-30" dirty="0" smtClean="0">
                          <a:solidFill>
                            <a:schemeClr val="tx1"/>
                          </a:solidFill>
                          <a:latin typeface="微軟正黑體" pitchFamily="34" charset="-120"/>
                          <a:ea typeface="微軟正黑體" pitchFamily="34" charset="-120"/>
                          <a:cs typeface="+mn-cs"/>
                        </a:rPr>
                        <a:t>三、</a:t>
                      </a:r>
                      <a:r>
                        <a:rPr lang="zh-TW" altLang="zh-TW" sz="1500" b="0" kern="0" spc="-30" dirty="0" smtClean="0">
                          <a:solidFill>
                            <a:schemeClr val="tx1"/>
                          </a:solidFill>
                          <a:latin typeface="微軟正黑體" pitchFamily="34" charset="-120"/>
                          <a:ea typeface="微軟正黑體" pitchFamily="34" charset="-120"/>
                          <a:cs typeface="+mn-cs"/>
                        </a:rPr>
                        <a:t>金融</a:t>
                      </a:r>
                      <a:r>
                        <a:rPr lang="zh-TW" altLang="en-US" sz="1500" b="0" kern="0" spc="-30" dirty="0" smtClean="0">
                          <a:solidFill>
                            <a:schemeClr val="tx1"/>
                          </a:solidFill>
                          <a:latin typeface="微軟正黑體" pitchFamily="34" charset="-120"/>
                          <a:ea typeface="微軟正黑體" pitchFamily="34" charset="-120"/>
                          <a:cs typeface="+mn-cs"/>
                        </a:rPr>
                        <a:t>強盾</a:t>
                      </a:r>
                      <a:r>
                        <a:rPr lang="zh-TW" altLang="zh-TW" sz="1500" b="0" kern="0" spc="-30" dirty="0" smtClean="0">
                          <a:solidFill>
                            <a:schemeClr val="tx1"/>
                          </a:solidFill>
                          <a:latin typeface="微軟正黑體" pitchFamily="34" charset="-120"/>
                          <a:ea typeface="微軟正黑體" pitchFamily="34" charset="-120"/>
                          <a:cs typeface="+mn-cs"/>
                        </a:rPr>
                        <a:t>支援</a:t>
                      </a: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marR="0" lvl="0" indent="0" algn="l" defTabSz="914400" rtl="0" eaLnBrk="1" fontAlgn="auto" latinLnBrk="0" hangingPunct="1">
                        <a:lnSpc>
                          <a:spcPct val="120000"/>
                        </a:lnSpc>
                        <a:spcBef>
                          <a:spcPts val="600"/>
                        </a:spcBef>
                        <a:spcAft>
                          <a:spcPts val="0"/>
                        </a:spcAft>
                        <a:buClrTx/>
                        <a:buSzPts val="1200"/>
                        <a:buFont typeface="Wingdings"/>
                        <a:buNone/>
                        <a:tabLst/>
                        <a:defRPr/>
                      </a:pPr>
                      <a:r>
                        <a:rPr lang="zh-TW" altLang="en-US" sz="1500" b="0" kern="0" spc="-70" baseline="0" dirty="0" smtClean="0">
                          <a:solidFill>
                            <a:srgbClr val="1F497D"/>
                          </a:solidFill>
                          <a:latin typeface="微軟正黑體" pitchFamily="34" charset="-120"/>
                          <a:ea typeface="微軟正黑體" pitchFamily="34" charset="-120"/>
                          <a:cs typeface="+mn-cs"/>
                        </a:rPr>
                        <a:t>擴大出口融資及保證能量</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marR="0" lvl="0" indent="-180975" algn="l" defTabSz="914400" rtl="0" eaLnBrk="1" fontAlgn="auto" latinLnBrk="0" hangingPunct="1">
                        <a:lnSpc>
                          <a:spcPct val="120000"/>
                        </a:lnSpc>
                        <a:spcBef>
                          <a:spcPts val="600"/>
                        </a:spcBef>
                        <a:spcAft>
                          <a:spcPts val="0"/>
                        </a:spcAft>
                        <a:buClrTx/>
                        <a:buSzPts val="1200"/>
                        <a:buFont typeface="Wingdings"/>
                        <a:buChar char=""/>
                        <a:tabLst/>
                        <a:defRPr/>
                      </a:pPr>
                      <a:r>
                        <a:rPr lang="zh-TW" altLang="zh-TW" sz="1500" b="0" kern="0" spc="-70" baseline="0" dirty="0" smtClean="0">
                          <a:solidFill>
                            <a:srgbClr val="1F497D"/>
                          </a:solidFill>
                          <a:latin typeface="微軟正黑體" pitchFamily="34" charset="-120"/>
                          <a:ea typeface="微軟正黑體" pitchFamily="34" charset="-120"/>
                          <a:cs typeface="+mn-cs"/>
                        </a:rPr>
                        <a:t>輸銀</a:t>
                      </a:r>
                      <a:r>
                        <a:rPr lang="en-US" altLang="zh-TW" sz="1500" b="0" kern="0" spc="-70" baseline="0" dirty="0" smtClean="0">
                          <a:solidFill>
                            <a:srgbClr val="1F497D"/>
                          </a:solidFill>
                          <a:latin typeface="微軟正黑體" pitchFamily="34" charset="-120"/>
                          <a:ea typeface="微軟正黑體" pitchFamily="34" charset="-120"/>
                          <a:cs typeface="+mn-cs"/>
                        </a:rPr>
                        <a:t>3</a:t>
                      </a:r>
                      <a:r>
                        <a:rPr lang="zh-TW" altLang="zh-TW" sz="1500" b="0" kern="0" spc="-70" baseline="0" dirty="0" smtClean="0">
                          <a:solidFill>
                            <a:srgbClr val="1F497D"/>
                          </a:solidFill>
                          <a:latin typeface="微軟正黑體" pitchFamily="34" charset="-120"/>
                          <a:ea typeface="微軟正黑體" pitchFamily="34" charset="-120"/>
                          <a:cs typeface="+mn-cs"/>
                        </a:rPr>
                        <a:t>年增資新臺幣</a:t>
                      </a:r>
                      <a:r>
                        <a:rPr lang="en-US" altLang="zh-TW" sz="1500" b="0" kern="0" spc="-70" baseline="0" dirty="0" smtClean="0">
                          <a:solidFill>
                            <a:srgbClr val="1F497D"/>
                          </a:solidFill>
                          <a:latin typeface="微軟正黑體" pitchFamily="34" charset="-120"/>
                          <a:ea typeface="微軟正黑體" pitchFamily="34" charset="-120"/>
                          <a:cs typeface="+mn-cs"/>
                        </a:rPr>
                        <a:t>200</a:t>
                      </a:r>
                      <a:r>
                        <a:rPr lang="zh-TW" altLang="zh-TW" sz="1500" b="0" kern="0" spc="-70" baseline="0" dirty="0" smtClean="0">
                          <a:solidFill>
                            <a:srgbClr val="1F497D"/>
                          </a:solidFill>
                          <a:latin typeface="微軟正黑體" pitchFamily="34" charset="-120"/>
                          <a:ea typeface="微軟正黑體" pitchFamily="34" charset="-120"/>
                          <a:cs typeface="+mn-cs"/>
                        </a:rPr>
                        <a:t>億元，增資完成後，對單一客戶之無擔保授信金額將由目前</a:t>
                      </a:r>
                      <a:r>
                        <a:rPr lang="en-US" altLang="zh-TW" sz="1500" b="0" kern="0" spc="-70" baseline="0" dirty="0" smtClean="0">
                          <a:solidFill>
                            <a:srgbClr val="1F497D"/>
                          </a:solidFill>
                          <a:latin typeface="微軟正黑體" pitchFamily="34" charset="-120"/>
                          <a:ea typeface="微軟正黑體" pitchFamily="34" charset="-120"/>
                          <a:cs typeface="+mn-cs"/>
                        </a:rPr>
                        <a:t>9</a:t>
                      </a:r>
                      <a:r>
                        <a:rPr lang="zh-TW" altLang="zh-TW" sz="1500" b="0" kern="0" spc="-70" baseline="0" dirty="0" smtClean="0">
                          <a:solidFill>
                            <a:srgbClr val="1F497D"/>
                          </a:solidFill>
                          <a:latin typeface="微軟正黑體" pitchFamily="34" charset="-120"/>
                          <a:ea typeface="微軟正黑體" pitchFamily="34" charset="-120"/>
                          <a:cs typeface="+mn-cs"/>
                        </a:rPr>
                        <a:t>億元提高至</a:t>
                      </a:r>
                      <a:r>
                        <a:rPr lang="en-US" altLang="zh-TW" sz="1500" b="0" kern="0" spc="-70" baseline="0" dirty="0" smtClean="0">
                          <a:solidFill>
                            <a:srgbClr val="1F497D"/>
                          </a:solidFill>
                          <a:latin typeface="微軟正黑體" pitchFamily="34" charset="-120"/>
                          <a:ea typeface="微軟正黑體" pitchFamily="34" charset="-120"/>
                          <a:cs typeface="+mn-cs"/>
                        </a:rPr>
                        <a:t>16</a:t>
                      </a:r>
                      <a:r>
                        <a:rPr lang="zh-TW" altLang="zh-TW" sz="1500" b="0" kern="0" spc="-70" baseline="0" dirty="0" smtClean="0">
                          <a:solidFill>
                            <a:srgbClr val="1F497D"/>
                          </a:solidFill>
                          <a:latin typeface="微軟正黑體" pitchFamily="34" charset="-120"/>
                          <a:ea typeface="微軟正黑體" pitchFamily="34" charset="-120"/>
                          <a:cs typeface="+mn-cs"/>
                        </a:rPr>
                        <a:t>億元</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marR="0" lvl="0" indent="-180975" algn="l" defTabSz="914400" rtl="0" eaLnBrk="1" fontAlgn="auto" latinLnBrk="0" hangingPunct="1">
                        <a:lnSpc>
                          <a:spcPct val="120000"/>
                        </a:lnSpc>
                        <a:spcBef>
                          <a:spcPts val="600"/>
                        </a:spcBef>
                        <a:spcAft>
                          <a:spcPts val="0"/>
                        </a:spcAft>
                        <a:buClrTx/>
                        <a:buSzPts val="1200"/>
                        <a:buFont typeface="Wingdings"/>
                        <a:buChar char=""/>
                        <a:tabLst/>
                        <a:defRPr/>
                      </a:pPr>
                      <a:r>
                        <a:rPr lang="zh-TW" altLang="en-US" sz="1500" b="0" kern="0" spc="-70" baseline="0" dirty="0" smtClean="0">
                          <a:solidFill>
                            <a:srgbClr val="1F497D"/>
                          </a:solidFill>
                          <a:latin typeface="微軟正黑體" pitchFamily="34" charset="-120"/>
                          <a:ea typeface="微軟正黑體" pitchFamily="34" charset="-120"/>
                          <a:cs typeface="+mn-cs"/>
                        </a:rPr>
                        <a:t>建立聯貸平台</a:t>
                      </a:r>
                      <a:r>
                        <a:rPr lang="zh-TW"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對</a:t>
                      </a:r>
                      <a:r>
                        <a:rPr lang="zh-TW" altLang="zh-TW" sz="1500" b="0" kern="0" spc="-70" baseline="0" dirty="0" smtClean="0">
                          <a:solidFill>
                            <a:srgbClr val="1F497D"/>
                          </a:solidFill>
                          <a:latin typeface="微軟正黑體" pitchFamily="34" charset="-120"/>
                          <a:ea typeface="微軟正黑體" pitchFamily="34" charset="-120"/>
                          <a:cs typeface="+mn-cs"/>
                        </a:rPr>
                        <a:t>系統及整廠輸出</a:t>
                      </a:r>
                      <a:r>
                        <a:rPr lang="zh-TW" altLang="en-US" sz="1500" b="0" kern="0" spc="-70" baseline="0" dirty="0" smtClean="0">
                          <a:solidFill>
                            <a:srgbClr val="1F497D"/>
                          </a:solidFill>
                          <a:latin typeface="微軟正黑體" pitchFamily="34" charset="-120"/>
                          <a:ea typeface="微軟正黑體" pitchFamily="34" charset="-120"/>
                          <a:cs typeface="+mn-cs"/>
                        </a:rPr>
                        <a:t>等大型出口融資案件</a:t>
                      </a:r>
                      <a:r>
                        <a:rPr lang="zh-TW" altLang="zh-TW" sz="1500" b="0" kern="0" spc="-70" baseline="0" dirty="0" smtClean="0">
                          <a:solidFill>
                            <a:srgbClr val="1F497D"/>
                          </a:solidFill>
                          <a:latin typeface="微軟正黑體" pitchFamily="34" charset="-120"/>
                          <a:ea typeface="微軟正黑體" pitchFamily="34" charset="-120"/>
                          <a:cs typeface="+mn-cs"/>
                        </a:rPr>
                        <a:t>，由輸銀</a:t>
                      </a:r>
                      <a:r>
                        <a:rPr lang="zh-TW" altLang="en-US" sz="1500" b="0" kern="0" spc="-70" baseline="0" dirty="0" smtClean="0">
                          <a:solidFill>
                            <a:srgbClr val="1F497D"/>
                          </a:solidFill>
                          <a:latin typeface="微軟正黑體" pitchFamily="34" charset="-120"/>
                          <a:ea typeface="微軟正黑體" pitchFamily="34" charset="-120"/>
                          <a:cs typeface="+mn-cs"/>
                        </a:rPr>
                        <a:t>主政</a:t>
                      </a:r>
                      <a:r>
                        <a:rPr lang="zh-TW" altLang="zh-TW" sz="1500" b="0" kern="0" spc="-70" baseline="0" dirty="0" smtClean="0">
                          <a:solidFill>
                            <a:srgbClr val="1F497D"/>
                          </a:solidFill>
                          <a:latin typeface="微軟正黑體" pitchFamily="34" charset="-120"/>
                          <a:ea typeface="微軟正黑體" pitchFamily="34" charset="-120"/>
                          <a:cs typeface="+mn-cs"/>
                        </a:rPr>
                        <a:t>，結合商業銀行籌組聯貸</a:t>
                      </a:r>
                      <a:r>
                        <a:rPr lang="zh-TW" altLang="en-US" sz="1500" b="0" kern="0" spc="-70" baseline="0" dirty="0" smtClean="0">
                          <a:solidFill>
                            <a:srgbClr val="1F497D"/>
                          </a:solidFill>
                          <a:latin typeface="微軟正黑體" pitchFamily="34" charset="-120"/>
                          <a:ea typeface="微軟正黑體" pitchFamily="34" charset="-120"/>
                          <a:cs typeface="+mn-cs"/>
                        </a:rPr>
                        <a:t>案</a:t>
                      </a:r>
                      <a:r>
                        <a:rPr lang="zh-TW" altLang="zh-TW" sz="1500" b="0" kern="0" spc="-70" baseline="0" dirty="0" smtClean="0">
                          <a:solidFill>
                            <a:srgbClr val="1F497D"/>
                          </a:solidFill>
                          <a:latin typeface="微軟正黑體" pitchFamily="34" charset="-120"/>
                          <a:ea typeface="微軟正黑體" pitchFamily="34" charset="-120"/>
                          <a:cs typeface="+mn-cs"/>
                        </a:rPr>
                        <a:t>，擴大金融支援</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marR="0" lvl="0" indent="-180975" algn="l" defTabSz="914400" rtl="0" eaLnBrk="1" fontAlgn="auto" latinLnBrk="0" hangingPunct="1">
                        <a:lnSpc>
                          <a:spcPct val="120000"/>
                        </a:lnSpc>
                        <a:spcBef>
                          <a:spcPts val="600"/>
                        </a:spcBef>
                        <a:spcAft>
                          <a:spcPts val="0"/>
                        </a:spcAft>
                        <a:buClrTx/>
                        <a:buSzPts val="1200"/>
                        <a:buFont typeface="Wingdings"/>
                        <a:buChar char=""/>
                        <a:tabLst/>
                        <a:defRPr/>
                      </a:pPr>
                      <a:r>
                        <a:rPr lang="zh-TW" altLang="en-US" sz="1500" b="0" kern="0" spc="-70" baseline="0" dirty="0" smtClean="0">
                          <a:solidFill>
                            <a:srgbClr val="1F497D"/>
                          </a:solidFill>
                          <a:latin typeface="微軟正黑體" pitchFamily="34" charset="-120"/>
                          <a:ea typeface="微軟正黑體" pitchFamily="34" charset="-120"/>
                          <a:cs typeface="+mn-cs"/>
                        </a:rPr>
                        <a:t>貿易推廣基金提撥</a:t>
                      </a:r>
                      <a:r>
                        <a:rPr lang="en-US" altLang="zh-TW" sz="1500" b="0" kern="0" spc="-70" baseline="0" dirty="0" smtClean="0">
                          <a:solidFill>
                            <a:srgbClr val="1F497D"/>
                          </a:solidFill>
                          <a:latin typeface="微軟正黑體" pitchFamily="34" charset="-120"/>
                          <a:ea typeface="微軟正黑體" pitchFamily="34" charset="-120"/>
                          <a:cs typeface="+mn-cs"/>
                        </a:rPr>
                        <a:t>60</a:t>
                      </a:r>
                      <a:r>
                        <a:rPr lang="zh-TW" altLang="zh-TW" sz="1500" b="0" kern="0" spc="-70" baseline="0" dirty="0" smtClean="0">
                          <a:solidFill>
                            <a:srgbClr val="1F497D"/>
                          </a:solidFill>
                          <a:latin typeface="微軟正黑體" pitchFamily="34" charset="-120"/>
                          <a:ea typeface="微軟正黑體" pitchFamily="34" charset="-120"/>
                          <a:cs typeface="+mn-cs"/>
                        </a:rPr>
                        <a:t>億元，</a:t>
                      </a:r>
                      <a:r>
                        <a:rPr lang="zh-TW" altLang="en-US" sz="1500" b="0" kern="0" spc="-70" baseline="0" dirty="0" smtClean="0">
                          <a:solidFill>
                            <a:srgbClr val="1F497D"/>
                          </a:solidFill>
                          <a:latin typeface="微軟正黑體" pitchFamily="34" charset="-120"/>
                          <a:ea typeface="微軟正黑體" pitchFamily="34" charset="-120"/>
                          <a:cs typeface="+mn-cs"/>
                        </a:rPr>
                        <a:t>挹注</a:t>
                      </a:r>
                      <a:r>
                        <a:rPr lang="zh-TW" altLang="zh-TW" sz="1500" b="0" kern="0" spc="-70" baseline="0" dirty="0" smtClean="0">
                          <a:solidFill>
                            <a:srgbClr val="1F497D"/>
                          </a:solidFill>
                          <a:latin typeface="微軟正黑體" pitchFamily="34" charset="-120"/>
                          <a:ea typeface="微軟正黑體" pitchFamily="34" charset="-120"/>
                          <a:cs typeface="+mn-cs"/>
                        </a:rPr>
                        <a:t>輸銀辦理「強化貿易金融貸款方案」</a:t>
                      </a:r>
                    </a:p>
                  </a:txBody>
                  <a:tcPr marL="60779" marR="60779"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2795388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0" y="116632"/>
            <a:ext cx="9168712" cy="641984"/>
          </a:xfrm>
        </p:spPr>
        <p:txBody>
          <a:bodyPr lIns="0" rIns="0">
            <a:normAutofit fontScale="90000"/>
          </a:bodyPr>
          <a:lstStyle/>
          <a:p>
            <a:pPr eaLnBrk="0" fontAlgn="base" hangingPunct="0">
              <a:lnSpc>
                <a:spcPct val="100000"/>
              </a:lnSpc>
              <a:spcAft>
                <a:spcPct val="0"/>
              </a:spcAft>
              <a:defRPr/>
            </a:pPr>
            <a:r>
              <a:rPr lang="zh-TW" altLang="en-US" b="1" dirty="0" smtClean="0">
                <a:solidFill>
                  <a:srgbClr val="002060"/>
                </a:solidFill>
                <a:effectLst>
                  <a:outerShdw blurRad="38100" dist="38100" dir="2700000" algn="tl">
                    <a:srgbClr val="000000">
                      <a:alpha val="43137"/>
                    </a:srgbClr>
                  </a:outerShdw>
                </a:effectLst>
                <a:cs typeface="Times New Roman" panose="02020603050405020304" pitchFamily="18" charset="0"/>
              </a:rPr>
              <a:t>未來一年重點措施</a:t>
            </a:r>
            <a:r>
              <a:rPr lang="en-US" altLang="zh-TW" sz="3100" b="1" dirty="0" smtClean="0">
                <a:solidFill>
                  <a:srgbClr val="002060"/>
                </a:solidFill>
                <a:effectLst>
                  <a:outerShdw blurRad="38100" dist="38100" dir="2700000" algn="tl">
                    <a:srgbClr val="000000">
                      <a:alpha val="43137"/>
                    </a:srgbClr>
                  </a:outerShdw>
                </a:effectLst>
                <a:cs typeface="Times New Roman" panose="02020603050405020304" pitchFamily="18" charset="0"/>
              </a:rPr>
              <a:t>(4/5)</a:t>
            </a:r>
            <a:endParaRPr lang="zh-TW" altLang="en-US" sz="3100" b="1" dirty="0">
              <a:solidFill>
                <a:srgbClr val="002060"/>
              </a:solidFill>
              <a:effectLst>
                <a:outerShdw blurRad="38100" dist="38100" dir="2700000" algn="tl">
                  <a:srgbClr val="000000">
                    <a:alpha val="43137"/>
                  </a:srgbClr>
                </a:outerShdw>
              </a:effectLst>
              <a:cs typeface="Times New Roman" panose="02020603050405020304" pitchFamily="18" charset="0"/>
            </a:endParaRPr>
          </a:p>
        </p:txBody>
      </p:sp>
      <p:graphicFrame>
        <p:nvGraphicFramePr>
          <p:cNvPr id="2" name="表格 1"/>
          <p:cNvGraphicFramePr>
            <a:graphicFrameLocks noGrp="1"/>
          </p:cNvGraphicFramePr>
          <p:nvPr>
            <p:extLst>
              <p:ext uri="{D42A27DB-BD31-4B8C-83A1-F6EECF244321}">
                <p14:modId xmlns:p14="http://schemas.microsoft.com/office/powerpoint/2010/main" xmlns="" val="1451246594"/>
              </p:ext>
            </p:extLst>
          </p:nvPr>
        </p:nvGraphicFramePr>
        <p:xfrm>
          <a:off x="362172" y="1187762"/>
          <a:ext cx="8514409" cy="4797859"/>
        </p:xfrm>
        <a:graphic>
          <a:graphicData uri="http://schemas.openxmlformats.org/drawingml/2006/table">
            <a:tbl>
              <a:tblPr firstRow="1" firstCol="1" bandRow="1">
                <a:effectLst/>
                <a:tableStyleId>{5C22544A-7EE6-4342-B048-85BDC9FD1C3A}</a:tableStyleId>
              </a:tblPr>
              <a:tblGrid>
                <a:gridCol w="2160876"/>
                <a:gridCol w="6353533"/>
              </a:tblGrid>
              <a:tr h="464963">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項目</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內容</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r>
              <a:tr h="385736">
                <a:tc gridSpan="2">
                  <a:txBody>
                    <a:bodyPr/>
                    <a:lstStyle/>
                    <a:p>
                      <a:pPr algn="ctr">
                        <a:spcAft>
                          <a:spcPts val="0"/>
                        </a:spcAft>
                      </a:pPr>
                      <a:r>
                        <a:rPr lang="zh-TW" altLang="en-US" sz="2000" b="1" kern="0" spc="-30" dirty="0" smtClean="0">
                          <a:solidFill>
                            <a:schemeClr val="bg1"/>
                          </a:solidFill>
                          <a:latin typeface="微軟正黑體" pitchFamily="34" charset="-120"/>
                          <a:ea typeface="微軟正黑體" pitchFamily="34" charset="-120"/>
                          <a:cs typeface="+mn-cs"/>
                        </a:rPr>
                        <a:t>投資促進</a:t>
                      </a:r>
                      <a:endParaRPr lang="zh-TW" sz="2000" b="1" kern="0" spc="-30" dirty="0">
                        <a:solidFill>
                          <a:schemeClr val="bg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c hMerge="1">
                  <a:txBody>
                    <a:bodyPr/>
                    <a:lstStyle/>
                    <a:p>
                      <a:pPr marL="266700" lvl="0" indent="-180975" algn="l" defTabSz="914400" rtl="0" eaLnBrk="1" latinLnBrk="0" hangingPunct="1">
                        <a:lnSpc>
                          <a:spcPts val="1800"/>
                        </a:lnSpc>
                        <a:spcBef>
                          <a:spcPts val="300"/>
                        </a:spcBef>
                        <a:spcAft>
                          <a:spcPts val="300"/>
                        </a:spcAft>
                        <a:buSzPts val="1200"/>
                        <a:buFont typeface="Wingdings"/>
                        <a:buChar char=""/>
                      </a:pPr>
                      <a:endParaRPr lang="zh-TW" sz="1500" b="0" kern="0" spc="-3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r>
              <a:tr h="1162629">
                <a:tc>
                  <a:txBody>
                    <a:bodyPr/>
                    <a:lstStyle/>
                    <a:p>
                      <a:pPr>
                        <a:lnSpc>
                          <a:spcPct val="120000"/>
                        </a:lnSpc>
                        <a:spcBef>
                          <a:spcPts val="600"/>
                        </a:spcBef>
                        <a:spcAft>
                          <a:spcPts val="0"/>
                        </a:spcAft>
                      </a:pPr>
                      <a:r>
                        <a:rPr lang="zh-TW" altLang="en-US" sz="1500" b="0" kern="0" spc="-30" dirty="0">
                          <a:solidFill>
                            <a:schemeClr val="tx1"/>
                          </a:solidFill>
                          <a:latin typeface="微軟正黑體" pitchFamily="34" charset="-120"/>
                          <a:ea typeface="微軟正黑體" pitchFamily="34" charset="-120"/>
                          <a:cs typeface="+mn-cs"/>
                        </a:rPr>
                        <a:t>一</a:t>
                      </a:r>
                      <a:r>
                        <a:rPr lang="zh-TW" sz="1500" b="0" kern="0" spc="-30" dirty="0" smtClean="0">
                          <a:solidFill>
                            <a:schemeClr val="tx1"/>
                          </a:solidFill>
                          <a:latin typeface="微軟正黑體" pitchFamily="34" charset="-120"/>
                          <a:ea typeface="微軟正黑體" pitchFamily="34" charset="-120"/>
                          <a:cs typeface="+mn-cs"/>
                        </a:rPr>
                        <a:t>、擴大公共投資</a:t>
                      </a: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lvl="0" indent="0" algn="l" defTabSz="914400" rtl="0" eaLnBrk="1" latinLnBrk="0" hangingPunct="1">
                        <a:lnSpc>
                          <a:spcPct val="120000"/>
                        </a:lnSpc>
                        <a:spcBef>
                          <a:spcPts val="600"/>
                        </a:spcBef>
                        <a:spcAft>
                          <a:spcPts val="0"/>
                        </a:spcAft>
                        <a:buSzPts val="1200"/>
                        <a:buFont typeface="Wingdings"/>
                        <a:buNone/>
                      </a:pPr>
                      <a:r>
                        <a:rPr lang="zh-TW" altLang="en-US" sz="1500" b="0" kern="0" spc="-70" baseline="0" dirty="0" smtClean="0">
                          <a:solidFill>
                            <a:srgbClr val="1F497D"/>
                          </a:solidFill>
                          <a:latin typeface="微軟正黑體" pitchFamily="34" charset="-120"/>
                          <a:ea typeface="微軟正黑體" pitchFamily="34" charset="-120"/>
                          <a:cs typeface="+mn-cs"/>
                        </a:rPr>
                        <a:t>擴增公共投資及科技預算</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266700" lvl="0" indent="-180975" algn="l" defTabSz="914400" rtl="0" eaLnBrk="1" latinLnBrk="0" hangingPunct="1">
                        <a:lnSpc>
                          <a:spcPct val="120000"/>
                        </a:lnSpc>
                        <a:spcBef>
                          <a:spcPts val="600"/>
                        </a:spcBef>
                        <a:spcAft>
                          <a:spcPts val="0"/>
                        </a:spcAft>
                        <a:buSzPts val="1200"/>
                        <a:buFont typeface="Wingdings"/>
                        <a:buChar char=""/>
                      </a:pPr>
                      <a:r>
                        <a:rPr lang="zh-TW" sz="1500" b="0" kern="0" spc="-70" baseline="0" dirty="0" smtClean="0">
                          <a:solidFill>
                            <a:srgbClr val="1F497D"/>
                          </a:solidFill>
                          <a:latin typeface="微軟正黑體" pitchFamily="34" charset="-120"/>
                          <a:ea typeface="微軟正黑體" pitchFamily="34" charset="-120"/>
                          <a:cs typeface="+mn-cs"/>
                        </a:rPr>
                        <a:t>增加</a:t>
                      </a:r>
                      <a:r>
                        <a:rPr lang="en-US" sz="1500" b="0" kern="0" spc="-70" baseline="0" dirty="0">
                          <a:solidFill>
                            <a:srgbClr val="1F497D"/>
                          </a:solidFill>
                          <a:latin typeface="微軟正黑體" pitchFamily="34" charset="-120"/>
                          <a:ea typeface="微軟正黑體" pitchFamily="34" charset="-120"/>
                          <a:cs typeface="+mn-cs"/>
                        </a:rPr>
                        <a:t>105</a:t>
                      </a:r>
                      <a:r>
                        <a:rPr lang="zh-TW" sz="1500" b="0" kern="0" spc="-70" baseline="0" dirty="0">
                          <a:solidFill>
                            <a:srgbClr val="1F497D"/>
                          </a:solidFill>
                          <a:latin typeface="微軟正黑體" pitchFamily="34" charset="-120"/>
                          <a:ea typeface="微軟正黑體" pitchFamily="34" charset="-120"/>
                          <a:cs typeface="+mn-cs"/>
                        </a:rPr>
                        <a:t>年公共投資規模</a:t>
                      </a:r>
                      <a:r>
                        <a:rPr 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優先編列有助於</a:t>
                      </a:r>
                      <a:r>
                        <a:rPr lang="zh-TW" sz="1500" b="0" kern="0" spc="-70" baseline="0" dirty="0" smtClean="0">
                          <a:solidFill>
                            <a:srgbClr val="1F497D"/>
                          </a:solidFill>
                          <a:latin typeface="微軟正黑體" pitchFamily="34" charset="-120"/>
                          <a:ea typeface="微軟正黑體" pitchFamily="34" charset="-120"/>
                          <a:cs typeface="+mn-cs"/>
                        </a:rPr>
                        <a:t>改善</a:t>
                      </a:r>
                      <a:r>
                        <a:rPr lang="zh-TW" sz="1500" b="0" kern="0" spc="-70" baseline="0" dirty="0">
                          <a:solidFill>
                            <a:srgbClr val="1F497D"/>
                          </a:solidFill>
                          <a:latin typeface="微軟正黑體" pitchFamily="34" charset="-120"/>
                          <a:ea typeface="微軟正黑體" pitchFamily="34" charset="-120"/>
                          <a:cs typeface="+mn-cs"/>
                        </a:rPr>
                        <a:t>投資</a:t>
                      </a:r>
                      <a:r>
                        <a:rPr lang="zh-TW" sz="1500" b="0" kern="0" spc="-70" baseline="0" dirty="0" smtClean="0">
                          <a:solidFill>
                            <a:srgbClr val="1F497D"/>
                          </a:solidFill>
                          <a:latin typeface="微軟正黑體" pitchFamily="34" charset="-120"/>
                          <a:ea typeface="微軟正黑體" pitchFamily="34" charset="-120"/>
                          <a:cs typeface="+mn-cs"/>
                        </a:rPr>
                        <a:t>環境</a:t>
                      </a:r>
                      <a:r>
                        <a:rPr lang="zh-TW" altLang="en-US" sz="1500" b="0" kern="0" spc="-70" baseline="0" dirty="0" smtClean="0">
                          <a:solidFill>
                            <a:srgbClr val="1F497D"/>
                          </a:solidFill>
                          <a:latin typeface="微軟正黑體" pitchFamily="34" charset="-120"/>
                          <a:ea typeface="微軟正黑體" pitchFamily="34" charset="-120"/>
                          <a:cs typeface="+mn-cs"/>
                        </a:rPr>
                        <a:t>的公共建設預算</a:t>
                      </a:r>
                      <a:r>
                        <a:rPr lang="zh-TW"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如：廢水處理</a:t>
                      </a:r>
                      <a:r>
                        <a:rPr lang="zh-TW"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太陽光電等綠能產業計畫</a:t>
                      </a:r>
                      <a:endParaRPr lang="zh-TW" sz="1500" b="0" kern="0" spc="-70" baseline="0" dirty="0">
                        <a:solidFill>
                          <a:srgbClr val="1F497D"/>
                        </a:solidFill>
                        <a:latin typeface="微軟正黑體" pitchFamily="34" charset="-120"/>
                        <a:ea typeface="微軟正黑體" pitchFamily="34" charset="-120"/>
                        <a:cs typeface="+mn-cs"/>
                      </a:endParaRPr>
                    </a:p>
                    <a:p>
                      <a:pPr marL="266700" lvl="0" indent="-180975" algn="l" defTabSz="914400" rtl="0" eaLnBrk="1" latinLnBrk="0" hangingPunct="1">
                        <a:lnSpc>
                          <a:spcPct val="120000"/>
                        </a:lnSpc>
                        <a:spcBef>
                          <a:spcPts val="600"/>
                        </a:spcBef>
                        <a:spcAft>
                          <a:spcPts val="0"/>
                        </a:spcAft>
                        <a:buSzPts val="1200"/>
                        <a:buFont typeface="Wingdings"/>
                        <a:buChar char=""/>
                      </a:pPr>
                      <a:r>
                        <a:rPr lang="zh-TW" sz="1500" b="0" kern="0" spc="-70" baseline="0" dirty="0">
                          <a:solidFill>
                            <a:srgbClr val="1F497D"/>
                          </a:solidFill>
                          <a:latin typeface="微軟正黑體" pitchFamily="34" charset="-120"/>
                          <a:ea typeface="微軟正黑體" pitchFamily="34" charset="-120"/>
                          <a:cs typeface="+mn-cs"/>
                        </a:rPr>
                        <a:t>擴編科技</a:t>
                      </a:r>
                      <a:r>
                        <a:rPr lang="zh-TW" sz="1500" b="0" kern="0" spc="-70" baseline="0" dirty="0" smtClean="0">
                          <a:solidFill>
                            <a:srgbClr val="1F497D"/>
                          </a:solidFill>
                          <a:latin typeface="微軟正黑體" pitchFamily="34" charset="-120"/>
                          <a:ea typeface="微軟正黑體" pitchFamily="34" charset="-120"/>
                          <a:cs typeface="+mn-cs"/>
                        </a:rPr>
                        <a:t>預算，全力</a:t>
                      </a:r>
                      <a:r>
                        <a:rPr lang="zh-TW" altLang="en-US" sz="1500" b="0" kern="0" spc="-70" baseline="0" dirty="0" smtClean="0">
                          <a:solidFill>
                            <a:srgbClr val="1F497D"/>
                          </a:solidFill>
                          <a:latin typeface="微軟正黑體" pitchFamily="34" charset="-120"/>
                          <a:ea typeface="微軟正黑體" pitchFamily="34" charset="-120"/>
                          <a:cs typeface="+mn-cs"/>
                        </a:rPr>
                        <a:t>支援</a:t>
                      </a:r>
                      <a:r>
                        <a:rPr lang="zh-TW" sz="1500" b="0" kern="0" spc="-70" baseline="0" dirty="0" smtClean="0">
                          <a:solidFill>
                            <a:srgbClr val="1F497D"/>
                          </a:solidFill>
                          <a:latin typeface="微軟正黑體" pitchFamily="34" charset="-120"/>
                          <a:ea typeface="微軟正黑體" pitchFamily="34" charset="-120"/>
                          <a:cs typeface="+mn-cs"/>
                        </a:rPr>
                        <a:t>推動</a:t>
                      </a:r>
                      <a:r>
                        <a:rPr lang="zh-TW" altLang="en-US" sz="1500" b="0" kern="0" spc="-70" baseline="0" dirty="0" smtClean="0">
                          <a:solidFill>
                            <a:srgbClr val="1F497D"/>
                          </a:solidFill>
                          <a:latin typeface="微軟正黑體" pitchFamily="34" charset="-120"/>
                          <a:ea typeface="微軟正黑體" pitchFamily="34" charset="-120"/>
                          <a:cs typeface="+mn-cs"/>
                        </a:rPr>
                        <a:t>生產力</a:t>
                      </a:r>
                      <a:r>
                        <a:rPr lang="en-US" altLang="zh-TW" sz="1500" b="0" kern="0" spc="-70" baseline="0" dirty="0" smtClean="0">
                          <a:solidFill>
                            <a:srgbClr val="1F497D"/>
                          </a:solidFill>
                          <a:latin typeface="微軟正黑體" pitchFamily="34" charset="-120"/>
                          <a:ea typeface="微軟正黑體" pitchFamily="34" charset="-120"/>
                          <a:cs typeface="+mn-cs"/>
                        </a:rPr>
                        <a:t>4.0</a:t>
                      </a:r>
                      <a:r>
                        <a:rPr lang="zh-TW"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大數據</a:t>
                      </a:r>
                      <a:r>
                        <a:rPr lang="zh-TW" altLang="zh-TW" sz="1500" b="0" kern="0" spc="-70" baseline="0" dirty="0" smtClean="0">
                          <a:solidFill>
                            <a:srgbClr val="1F497D"/>
                          </a:solidFill>
                          <a:latin typeface="微軟正黑體" pitchFamily="34" charset="-120"/>
                          <a:ea typeface="微軟正黑體" pitchFamily="34" charset="-120"/>
                          <a:cs typeface="+mn-cs"/>
                        </a:rPr>
                        <a:t>、</a:t>
                      </a:r>
                      <a:r>
                        <a:rPr lang="zh-TW" altLang="en-US" sz="1500" b="0" kern="0" spc="-70" baseline="0" dirty="0" smtClean="0">
                          <a:solidFill>
                            <a:srgbClr val="1F497D"/>
                          </a:solidFill>
                          <a:latin typeface="微軟正黑體" pitchFamily="34" charset="-120"/>
                          <a:ea typeface="微軟正黑體" pitchFamily="34" charset="-120"/>
                          <a:cs typeface="+mn-cs"/>
                        </a:rPr>
                        <a:t>雲端等計畫</a:t>
                      </a:r>
                      <a:endParaRPr lang="zh-TW" sz="1500" b="0" kern="0" spc="-70" baseline="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r>
              <a:tr h="2362948">
                <a:tc>
                  <a:txBody>
                    <a:bodyPr/>
                    <a:lstStyle/>
                    <a:p>
                      <a:pPr marL="0" indent="-361950" algn="l" defTabSz="914400" rtl="0" eaLnBrk="1" latinLnBrk="0" hangingPunct="1">
                        <a:lnSpc>
                          <a:spcPct val="120000"/>
                        </a:lnSpc>
                        <a:spcBef>
                          <a:spcPts val="600"/>
                        </a:spcBef>
                        <a:spcAft>
                          <a:spcPts val="0"/>
                        </a:spcAft>
                      </a:pPr>
                      <a:r>
                        <a:rPr lang="zh-TW" altLang="en-US" sz="1500" b="0" kern="0" spc="-30" dirty="0">
                          <a:solidFill>
                            <a:schemeClr val="tx1"/>
                          </a:solidFill>
                          <a:latin typeface="微軟正黑體" pitchFamily="34" charset="-120"/>
                          <a:ea typeface="微軟正黑體" pitchFamily="34" charset="-120"/>
                          <a:cs typeface="+mn-cs"/>
                        </a:rPr>
                        <a:t>二</a:t>
                      </a:r>
                      <a:r>
                        <a:rPr lang="zh-TW" sz="1500" b="0" kern="0" spc="-30" dirty="0" smtClean="0">
                          <a:solidFill>
                            <a:schemeClr val="tx1"/>
                          </a:solidFill>
                          <a:latin typeface="微軟正黑體" pitchFamily="34" charset="-120"/>
                          <a:ea typeface="微軟正黑體" pitchFamily="34" charset="-120"/>
                          <a:cs typeface="+mn-cs"/>
                        </a:rPr>
                        <a:t>、</a:t>
                      </a:r>
                      <a:r>
                        <a:rPr lang="zh-TW" altLang="en-US" sz="1500" b="0" kern="0" spc="-30" dirty="0" smtClean="0">
                          <a:solidFill>
                            <a:schemeClr val="tx1"/>
                          </a:solidFill>
                          <a:latin typeface="微軟正黑體" pitchFamily="34" charset="-120"/>
                          <a:ea typeface="微軟正黑體" pitchFamily="34" charset="-120"/>
                          <a:cs typeface="+mn-cs"/>
                        </a:rPr>
                        <a:t>激勵民間投資</a:t>
                      </a: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marR="0" lvl="0" indent="0" algn="l" defTabSz="914400" rtl="0" eaLnBrk="1" fontAlgn="auto" latinLnBrk="0" hangingPunct="1">
                        <a:lnSpc>
                          <a:spcPct val="120000"/>
                        </a:lnSpc>
                        <a:spcBef>
                          <a:spcPts val="600"/>
                        </a:spcBef>
                        <a:spcAft>
                          <a:spcPts val="0"/>
                        </a:spcAft>
                        <a:buClrTx/>
                        <a:buSzPts val="1200"/>
                        <a:buFont typeface="Wingdings"/>
                        <a:buNone/>
                        <a:tabLst/>
                        <a:defRPr/>
                      </a:pPr>
                      <a:r>
                        <a:rPr lang="zh-TW" altLang="en-US" sz="1500" b="0" kern="0" spc="-70" baseline="0" dirty="0" smtClean="0">
                          <a:solidFill>
                            <a:srgbClr val="1F497D"/>
                          </a:solidFill>
                          <a:latin typeface="微軟正黑體" pitchFamily="34" charset="-120"/>
                          <a:ea typeface="微軟正黑體" pitchFamily="34" charset="-120"/>
                          <a:cs typeface="+mn-cs"/>
                        </a:rPr>
                        <a:t>誘發</a:t>
                      </a:r>
                      <a:r>
                        <a:rPr lang="zh-TW" altLang="zh-TW" sz="1500" b="0" kern="0" spc="-70" baseline="0" dirty="0" smtClean="0">
                          <a:solidFill>
                            <a:srgbClr val="1F497D"/>
                          </a:solidFill>
                          <a:latin typeface="微軟正黑體" pitchFamily="34" charset="-120"/>
                          <a:ea typeface="微軟正黑體" pitchFamily="34" charset="-120"/>
                          <a:cs typeface="+mn-cs"/>
                        </a:rPr>
                        <a:t>綠能、生技</a:t>
                      </a:r>
                      <a:r>
                        <a:rPr lang="zh-TW" altLang="en-US" sz="1500" b="0" kern="0" spc="-70" baseline="0" dirty="0" smtClean="0">
                          <a:solidFill>
                            <a:srgbClr val="1F497D"/>
                          </a:solidFill>
                          <a:latin typeface="微軟正黑體" pitchFamily="34" charset="-120"/>
                          <a:ea typeface="微軟正黑體" pitchFamily="34" charset="-120"/>
                          <a:cs typeface="+mn-cs"/>
                        </a:rPr>
                        <a:t>醫療</a:t>
                      </a:r>
                      <a:r>
                        <a:rPr lang="zh-TW" altLang="zh-TW" sz="1500" b="0" kern="0" spc="-70" baseline="0" dirty="0" smtClean="0">
                          <a:solidFill>
                            <a:srgbClr val="1F497D"/>
                          </a:solidFill>
                          <a:latin typeface="微軟正黑體" pitchFamily="34" charset="-120"/>
                          <a:ea typeface="微軟正黑體" pitchFamily="34" charset="-120"/>
                          <a:cs typeface="+mn-cs"/>
                        </a:rPr>
                        <a:t>、智慧城市</a:t>
                      </a:r>
                      <a:r>
                        <a:rPr lang="zh-TW" altLang="en-US" sz="1500" b="0" kern="0" spc="-70" baseline="0" dirty="0" smtClean="0">
                          <a:solidFill>
                            <a:srgbClr val="1F497D"/>
                          </a:solidFill>
                          <a:latin typeface="微軟正黑體" pitchFamily="34" charset="-120"/>
                          <a:ea typeface="微軟正黑體" pitchFamily="34" charset="-120"/>
                          <a:cs typeface="+mn-cs"/>
                        </a:rPr>
                        <a:t>等具投資潛力產業商機，吸引國內外民間投資</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466725" marR="0" lvl="1" indent="-285750" algn="l" defTabSz="914400" rtl="0" eaLnBrk="1" fontAlgn="auto" latinLnBrk="0" hangingPunct="1">
                        <a:lnSpc>
                          <a:spcPct val="120000"/>
                        </a:lnSpc>
                        <a:spcBef>
                          <a:spcPts val="600"/>
                        </a:spcBef>
                        <a:spcAft>
                          <a:spcPts val="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rPr>
                        <a:t>生技醫療</a:t>
                      </a:r>
                      <a:r>
                        <a:rPr lang="zh-TW" altLang="en-US" sz="1500" b="0" kern="0" spc="-70" baseline="0" dirty="0" smtClean="0">
                          <a:solidFill>
                            <a:srgbClr val="1F497D"/>
                          </a:solidFill>
                          <a:latin typeface="微軟正黑體" pitchFamily="34" charset="-120"/>
                          <a:ea typeface="微軟正黑體" pitchFamily="34" charset="-120"/>
                          <a:cs typeface="+mn-cs"/>
                          <a:sym typeface="Wingdings"/>
                        </a:rPr>
                        <a:t>：推動「生物經濟產業發展方案」，建立技術、人才、法規、基建、投資串聯的生態系統，強化國際競爭力，促成生技製藥、醫材、醫療照護、食品與農業整體發展</a:t>
                      </a:r>
                      <a:endParaRPr lang="en-US" altLang="zh-TW" sz="1500" b="0" kern="0" spc="-70" baseline="0" dirty="0" smtClean="0">
                        <a:solidFill>
                          <a:srgbClr val="1F497D"/>
                        </a:solidFill>
                        <a:latin typeface="微軟正黑體" pitchFamily="34" charset="-120"/>
                        <a:ea typeface="微軟正黑體" pitchFamily="34" charset="-120"/>
                        <a:cs typeface="+mn-cs"/>
                        <a:sym typeface="Wingdings"/>
                      </a:endParaRPr>
                    </a:p>
                    <a:p>
                      <a:pPr marL="466725" marR="0" lvl="1" indent="-285750" algn="l" defTabSz="914400" rtl="0" eaLnBrk="1" fontAlgn="auto" latinLnBrk="0" hangingPunct="1">
                        <a:lnSpc>
                          <a:spcPct val="120000"/>
                        </a:lnSpc>
                        <a:spcBef>
                          <a:spcPts val="600"/>
                        </a:spcBef>
                        <a:spcAft>
                          <a:spcPts val="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sym typeface="Wingdings"/>
                        </a:rPr>
                        <a:t>綠能：</a:t>
                      </a:r>
                      <a:r>
                        <a:rPr lang="zh-TW" altLang="zh-TW" sz="1500" b="0" kern="0" spc="-70" baseline="0" dirty="0" smtClean="0">
                          <a:solidFill>
                            <a:srgbClr val="1F497D"/>
                          </a:solidFill>
                          <a:latin typeface="微軟正黑體" pitchFamily="34" charset="-120"/>
                          <a:ea typeface="微軟正黑體" pitchFamily="34" charset="-120"/>
                          <a:cs typeface="+mn-cs"/>
                        </a:rPr>
                        <a:t>利用電動機車、電動大巴、離岸風電、太陽能發電等重大經建投資計畫所衍生之商機，</a:t>
                      </a:r>
                      <a:r>
                        <a:rPr lang="zh-TW" altLang="en-US" sz="1500" b="0" kern="0" spc="-70" baseline="0" dirty="0" smtClean="0">
                          <a:solidFill>
                            <a:srgbClr val="1F497D"/>
                          </a:solidFill>
                          <a:latin typeface="微軟正黑體" pitchFamily="34" charset="-120"/>
                          <a:ea typeface="微軟正黑體" pitchFamily="34" charset="-120"/>
                          <a:cs typeface="+mn-cs"/>
                        </a:rPr>
                        <a:t>提供場域試煉</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466725" lvl="1" indent="-285750" algn="l" defTabSz="914400" rtl="0" eaLnBrk="1" latinLnBrk="0" hangingPunct="1">
                        <a:lnSpc>
                          <a:spcPct val="120000"/>
                        </a:lnSpc>
                        <a:spcBef>
                          <a:spcPts val="600"/>
                        </a:spcBef>
                        <a:spcAft>
                          <a:spcPts val="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sym typeface="Wingdings"/>
                        </a:rPr>
                        <a:t>智慧城市：</a:t>
                      </a:r>
                      <a:r>
                        <a:rPr lang="zh-TW" altLang="en-US" sz="1500" b="0" u="none" kern="0" spc="-70" baseline="0" dirty="0" smtClean="0">
                          <a:solidFill>
                            <a:srgbClr val="1F497D"/>
                          </a:solidFill>
                          <a:latin typeface="微軟正黑體" pitchFamily="34" charset="-120"/>
                          <a:ea typeface="微軟正黑體" pitchFamily="34" charset="-120"/>
                          <a:cs typeface="+mn-cs"/>
                          <a:sym typeface="Wingdings"/>
                        </a:rPr>
                        <a:t>運用</a:t>
                      </a:r>
                      <a:r>
                        <a:rPr lang="en-US" altLang="zh-TW" sz="1500" b="0" u="none" kern="0" spc="-70" baseline="0" dirty="0" smtClean="0">
                          <a:solidFill>
                            <a:srgbClr val="1F497D"/>
                          </a:solidFill>
                          <a:latin typeface="微軟正黑體" pitchFamily="34" charset="-120"/>
                          <a:ea typeface="微軟正黑體" pitchFamily="34" charset="-120"/>
                          <a:cs typeface="+mn-cs"/>
                          <a:sym typeface="Wingdings"/>
                        </a:rPr>
                        <a:t>4G</a:t>
                      </a:r>
                      <a:r>
                        <a:rPr lang="zh-TW" altLang="en-US" sz="1500" b="0" u="none" kern="0" spc="-70" baseline="0" dirty="0" smtClean="0">
                          <a:solidFill>
                            <a:srgbClr val="1F497D"/>
                          </a:solidFill>
                          <a:latin typeface="微軟正黑體" pitchFamily="34" charset="-120"/>
                          <a:ea typeface="微軟正黑體" pitchFamily="34" charset="-120"/>
                          <a:cs typeface="+mn-cs"/>
                          <a:sym typeface="Wingdings"/>
                        </a:rPr>
                        <a:t>行動寬頻計畫衍生之商機，激勵國內外資金投入</a:t>
                      </a:r>
                      <a:r>
                        <a:rPr lang="zh-TW" altLang="zh-TW" sz="1500" b="0" kern="0" spc="-70" baseline="0" dirty="0" smtClean="0">
                          <a:solidFill>
                            <a:srgbClr val="1F497D"/>
                          </a:solidFill>
                          <a:latin typeface="微軟正黑體" pitchFamily="34" charset="-120"/>
                          <a:ea typeface="微軟正黑體" pitchFamily="34" charset="-120"/>
                          <a:cs typeface="+mn-cs"/>
                        </a:rPr>
                        <a:t>智慧交通、智慧醫療、智慧教育、智慧生產、智慧節能、智慧物流</a:t>
                      </a:r>
                      <a:r>
                        <a:rPr lang="zh-TW" altLang="en-US" sz="1500" b="0" u="none" kern="0" spc="-70" baseline="0" dirty="0" smtClean="0">
                          <a:solidFill>
                            <a:srgbClr val="1F497D"/>
                          </a:solidFill>
                          <a:latin typeface="微軟正黑體" pitchFamily="34" charset="-120"/>
                          <a:ea typeface="微軟正黑體" pitchFamily="34" charset="-120"/>
                          <a:cs typeface="+mn-cs"/>
                        </a:rPr>
                        <a:t>等產業</a:t>
                      </a:r>
                      <a:endParaRPr lang="en-US" altLang="zh-TW" sz="1500" b="0" u="none" kern="0" spc="-70" baseline="0" dirty="0" smtClean="0">
                        <a:solidFill>
                          <a:srgbClr val="1F497D"/>
                        </a:solidFill>
                        <a:latin typeface="微軟正黑體" pitchFamily="34" charset="-120"/>
                        <a:ea typeface="微軟正黑體" pitchFamily="34" charset="-120"/>
                        <a:cs typeface="+mn-cs"/>
                      </a:endParaRPr>
                    </a:p>
                  </a:txBody>
                  <a:tcPr marL="60779" marR="60779"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4306344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0" y="116632"/>
            <a:ext cx="9168712" cy="641984"/>
          </a:xfrm>
        </p:spPr>
        <p:txBody>
          <a:bodyPr lIns="0" rIns="0">
            <a:normAutofit fontScale="90000"/>
          </a:bodyPr>
          <a:lstStyle/>
          <a:p>
            <a:pPr eaLnBrk="0" fontAlgn="base" hangingPunct="0">
              <a:lnSpc>
                <a:spcPct val="100000"/>
              </a:lnSpc>
              <a:spcAft>
                <a:spcPct val="0"/>
              </a:spcAft>
              <a:defRPr/>
            </a:pPr>
            <a:r>
              <a:rPr lang="zh-TW" altLang="en-US" b="1" dirty="0" smtClean="0">
                <a:solidFill>
                  <a:srgbClr val="002060"/>
                </a:solidFill>
                <a:effectLst>
                  <a:outerShdw blurRad="38100" dist="38100" dir="2700000" algn="tl">
                    <a:srgbClr val="000000">
                      <a:alpha val="43137"/>
                    </a:srgbClr>
                  </a:outerShdw>
                </a:effectLst>
                <a:cs typeface="Times New Roman" panose="02020603050405020304" pitchFamily="18" charset="0"/>
              </a:rPr>
              <a:t>未來一年重點措施</a:t>
            </a:r>
            <a:r>
              <a:rPr lang="en-US" altLang="zh-TW" sz="3100" b="1" dirty="0" smtClean="0">
                <a:solidFill>
                  <a:srgbClr val="002060"/>
                </a:solidFill>
                <a:effectLst>
                  <a:outerShdw blurRad="38100" dist="38100" dir="2700000" algn="tl">
                    <a:srgbClr val="000000">
                      <a:alpha val="43137"/>
                    </a:srgbClr>
                  </a:outerShdw>
                </a:effectLst>
                <a:cs typeface="Times New Roman" panose="02020603050405020304" pitchFamily="18" charset="0"/>
              </a:rPr>
              <a:t>(5/5)</a:t>
            </a:r>
            <a:endParaRPr lang="zh-TW" altLang="en-US" sz="3100" b="1" dirty="0">
              <a:solidFill>
                <a:srgbClr val="002060"/>
              </a:solidFill>
              <a:effectLst>
                <a:outerShdw blurRad="38100" dist="38100" dir="2700000" algn="tl">
                  <a:srgbClr val="000000">
                    <a:alpha val="43137"/>
                  </a:srgbClr>
                </a:outerShdw>
              </a:effectLst>
              <a:cs typeface="Times New Roman" panose="02020603050405020304" pitchFamily="18" charset="0"/>
            </a:endParaRPr>
          </a:p>
        </p:txBody>
      </p:sp>
      <p:graphicFrame>
        <p:nvGraphicFramePr>
          <p:cNvPr id="2" name="表格 1"/>
          <p:cNvGraphicFramePr>
            <a:graphicFrameLocks noGrp="1"/>
          </p:cNvGraphicFramePr>
          <p:nvPr>
            <p:extLst>
              <p:ext uri="{D42A27DB-BD31-4B8C-83A1-F6EECF244321}">
                <p14:modId xmlns:p14="http://schemas.microsoft.com/office/powerpoint/2010/main" xmlns="" val="1093336979"/>
              </p:ext>
            </p:extLst>
          </p:nvPr>
        </p:nvGraphicFramePr>
        <p:xfrm>
          <a:off x="337951" y="980727"/>
          <a:ext cx="8573136" cy="3660283"/>
        </p:xfrm>
        <a:graphic>
          <a:graphicData uri="http://schemas.openxmlformats.org/drawingml/2006/table">
            <a:tbl>
              <a:tblPr firstRow="1" firstCol="1" bandRow="1">
                <a:effectLst/>
                <a:tableStyleId>{5C22544A-7EE6-4342-B048-85BDC9FD1C3A}</a:tableStyleId>
              </a:tblPr>
              <a:tblGrid>
                <a:gridCol w="2175780"/>
                <a:gridCol w="6397356"/>
              </a:tblGrid>
              <a:tr h="447527">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項目</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algn="ctr">
                        <a:spcAft>
                          <a:spcPts val="0"/>
                        </a:spcAft>
                      </a:pPr>
                      <a:r>
                        <a:rPr lang="zh-TW" altLang="en-US" sz="2000" b="1" kern="0" spc="-30" dirty="0" smtClean="0">
                          <a:solidFill>
                            <a:schemeClr val="tx1"/>
                          </a:solidFill>
                          <a:latin typeface="微軟正黑體" pitchFamily="34" charset="-120"/>
                          <a:ea typeface="微軟正黑體" pitchFamily="34" charset="-120"/>
                          <a:cs typeface="+mn-cs"/>
                        </a:rPr>
                        <a:t>內容</a:t>
                      </a:r>
                      <a:endParaRPr lang="zh-TW" sz="2000" b="1" kern="0" spc="-30" dirty="0">
                        <a:solidFill>
                          <a:schemeClr val="tx1"/>
                        </a:solidFill>
                        <a:latin typeface="微軟正黑體" pitchFamily="34" charset="-120"/>
                        <a:ea typeface="微軟正黑體" pitchFamily="34" charset="-120"/>
                        <a:cs typeface="+mn-cs"/>
                      </a:endParaRPr>
                    </a:p>
                  </a:txBody>
                  <a:tcPr marL="60779" marR="60779"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r>
              <a:tr h="371272">
                <a:tc gridSpan="2">
                  <a:txBody>
                    <a:bodyPr/>
                    <a:lstStyle/>
                    <a:p>
                      <a:pPr algn="ctr">
                        <a:spcAft>
                          <a:spcPts val="0"/>
                        </a:spcAft>
                      </a:pPr>
                      <a:r>
                        <a:rPr lang="zh-TW" altLang="en-US" sz="2000" b="1" kern="0" spc="-30" dirty="0" smtClean="0">
                          <a:solidFill>
                            <a:schemeClr val="bg1"/>
                          </a:solidFill>
                          <a:latin typeface="微軟正黑體" pitchFamily="34" charset="-120"/>
                          <a:ea typeface="微軟正黑體" pitchFamily="34" charset="-120"/>
                          <a:cs typeface="+mn-cs"/>
                        </a:rPr>
                        <a:t>投資促進</a:t>
                      </a:r>
                      <a:endParaRPr lang="zh-TW" sz="2000" b="1" kern="0" spc="-30" dirty="0">
                        <a:solidFill>
                          <a:schemeClr val="bg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c hMerge="1">
                  <a:txBody>
                    <a:bodyPr/>
                    <a:lstStyle/>
                    <a:p>
                      <a:pPr marL="266700" lvl="0" indent="-180975" algn="l" defTabSz="914400" rtl="0" eaLnBrk="1" latinLnBrk="0" hangingPunct="1">
                        <a:lnSpc>
                          <a:spcPts val="1800"/>
                        </a:lnSpc>
                        <a:spcBef>
                          <a:spcPts val="300"/>
                        </a:spcBef>
                        <a:spcAft>
                          <a:spcPts val="300"/>
                        </a:spcAft>
                        <a:buSzPts val="1200"/>
                        <a:buFont typeface="Wingdings"/>
                        <a:buChar char=""/>
                      </a:pPr>
                      <a:endParaRPr lang="zh-TW" sz="1500" b="0" kern="0" spc="-30" dirty="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accent2"/>
                    </a:solidFill>
                  </a:tcPr>
                </a:tc>
              </a:tr>
              <a:tr h="2841484">
                <a:tc>
                  <a:txBody>
                    <a:bodyPr/>
                    <a:lstStyle/>
                    <a:p>
                      <a:pPr marL="361950" indent="-361950">
                        <a:lnSpc>
                          <a:spcPct val="120000"/>
                        </a:lnSpc>
                        <a:spcBef>
                          <a:spcPts val="600"/>
                        </a:spcBef>
                        <a:spcAft>
                          <a:spcPts val="0"/>
                        </a:spcAft>
                      </a:pPr>
                      <a:r>
                        <a:rPr lang="zh-TW" altLang="en-US" sz="1500" b="0" kern="0" spc="-30" dirty="0">
                          <a:solidFill>
                            <a:schemeClr val="tx1"/>
                          </a:solidFill>
                          <a:latin typeface="微軟正黑體" pitchFamily="34" charset="-120"/>
                          <a:ea typeface="微軟正黑體" pitchFamily="34" charset="-120"/>
                          <a:cs typeface="+mn-cs"/>
                        </a:rPr>
                        <a:t>三</a:t>
                      </a:r>
                      <a:r>
                        <a:rPr lang="zh-TW" sz="1500" b="0" kern="0" spc="-30" dirty="0" smtClean="0">
                          <a:solidFill>
                            <a:schemeClr val="tx1"/>
                          </a:solidFill>
                          <a:latin typeface="微軟正黑體" pitchFamily="34" charset="-120"/>
                          <a:ea typeface="微軟正黑體" pitchFamily="34" charset="-120"/>
                          <a:cs typeface="+mn-cs"/>
                        </a:rPr>
                        <a:t>、協助</a:t>
                      </a:r>
                      <a:r>
                        <a:rPr lang="zh-TW" sz="1500" b="0" kern="0" spc="-30" dirty="0">
                          <a:solidFill>
                            <a:schemeClr val="tx1"/>
                          </a:solidFill>
                          <a:latin typeface="微軟正黑體" pitchFamily="34" charset="-120"/>
                          <a:ea typeface="微軟正黑體" pitchFamily="34" charset="-120"/>
                          <a:cs typeface="+mn-cs"/>
                        </a:rPr>
                        <a:t>企業</a:t>
                      </a:r>
                      <a:r>
                        <a:rPr lang="zh-TW" sz="1500" b="0" kern="0" spc="-30" dirty="0" smtClean="0">
                          <a:solidFill>
                            <a:schemeClr val="tx1"/>
                          </a:solidFill>
                          <a:latin typeface="微軟正黑體" pitchFamily="34" charset="-120"/>
                          <a:ea typeface="微軟正黑體" pitchFamily="34" charset="-120"/>
                          <a:cs typeface="+mn-cs"/>
                        </a:rPr>
                        <a:t>取得投資及</a:t>
                      </a:r>
                      <a:r>
                        <a:rPr lang="zh-TW" altLang="en-US" sz="1500" b="0" kern="0" spc="-30" dirty="0" smtClean="0">
                          <a:solidFill>
                            <a:schemeClr val="tx1"/>
                          </a:solidFill>
                          <a:latin typeface="微軟正黑體" pitchFamily="34" charset="-120"/>
                          <a:ea typeface="微軟正黑體" pitchFamily="34" charset="-120"/>
                          <a:cs typeface="+mn-cs"/>
                        </a:rPr>
                        <a:t>併購</a:t>
                      </a:r>
                      <a:r>
                        <a:rPr lang="zh-TW" sz="1500" b="0" kern="0" spc="-30" dirty="0" smtClean="0">
                          <a:solidFill>
                            <a:schemeClr val="tx1"/>
                          </a:solidFill>
                          <a:latin typeface="微軟正黑體" pitchFamily="34" charset="-120"/>
                          <a:ea typeface="微軟正黑體" pitchFamily="34" charset="-120"/>
                          <a:cs typeface="+mn-cs"/>
                        </a:rPr>
                        <a:t>資金</a:t>
                      </a:r>
                      <a:endParaRPr lang="zh-TW" sz="1500" b="0" kern="0" spc="-30" dirty="0">
                        <a:solidFill>
                          <a:schemeClr val="tx1"/>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2">
                        <a:lumMod val="40000"/>
                        <a:lumOff val="60000"/>
                      </a:schemeClr>
                    </a:solidFill>
                  </a:tcPr>
                </a:tc>
                <a:tc>
                  <a:txBody>
                    <a:bodyPr/>
                    <a:lstStyle/>
                    <a:p>
                      <a:pPr marL="85725" lvl="0" indent="0" algn="l" defTabSz="914400" rtl="0" eaLnBrk="1" latinLnBrk="0" hangingPunct="1">
                        <a:lnSpc>
                          <a:spcPct val="120000"/>
                        </a:lnSpc>
                        <a:spcBef>
                          <a:spcPts val="600"/>
                        </a:spcBef>
                        <a:spcAft>
                          <a:spcPts val="0"/>
                        </a:spcAft>
                        <a:buSzPts val="1200"/>
                        <a:buFont typeface="Wingdings"/>
                        <a:buNone/>
                      </a:pPr>
                      <a:r>
                        <a:rPr lang="zh-TW" altLang="en-US" sz="1500" b="0" kern="0" spc="-70" baseline="0" dirty="0" smtClean="0">
                          <a:solidFill>
                            <a:srgbClr val="1F497D"/>
                          </a:solidFill>
                          <a:latin typeface="微軟正黑體" pitchFamily="34" charset="-120"/>
                          <a:ea typeface="微軟正黑體" pitchFamily="34" charset="-120"/>
                          <a:cs typeface="+mn-cs"/>
                        </a:rPr>
                        <a:t>拓增企業</a:t>
                      </a:r>
                      <a:r>
                        <a:rPr lang="zh-TW" altLang="en-US" sz="1500" b="0" u="none" kern="0" spc="-70" baseline="0" dirty="0" smtClean="0">
                          <a:solidFill>
                            <a:srgbClr val="1F497D"/>
                          </a:solidFill>
                          <a:latin typeface="微軟正黑體" pitchFamily="34" charset="-120"/>
                          <a:ea typeface="微軟正黑體" pitchFamily="34" charset="-120"/>
                          <a:cs typeface="+mn-cs"/>
                        </a:rPr>
                        <a:t>投資與</a:t>
                      </a:r>
                      <a:r>
                        <a:rPr lang="zh-TW" altLang="en-US" sz="1500" b="0" kern="0" spc="-70" baseline="0" dirty="0" smtClean="0">
                          <a:solidFill>
                            <a:srgbClr val="1F497D"/>
                          </a:solidFill>
                          <a:latin typeface="微軟正黑體" pitchFamily="34" charset="-120"/>
                          <a:ea typeface="微軟正黑體" pitchFamily="34" charset="-120"/>
                          <a:cs typeface="+mn-cs"/>
                        </a:rPr>
                        <a:t>併購資金來源</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lvl="0" indent="-285750" algn="l" defTabSz="914400" rtl="0" eaLnBrk="1" latinLnBrk="0" hangingPunct="1">
                        <a:lnSpc>
                          <a:spcPct val="120000"/>
                        </a:lnSpc>
                        <a:spcBef>
                          <a:spcPts val="600"/>
                        </a:spcBef>
                        <a:spcAft>
                          <a:spcPts val="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rPr>
                        <a:t>研議訂定「金融機構辦理振興經濟非中小企業專案貸款暨信用保證要點」，提供新臺幣</a:t>
                      </a:r>
                      <a:r>
                        <a:rPr lang="en-US" altLang="zh-TW" sz="1500" b="0" kern="0" spc="-70" baseline="0" dirty="0" smtClean="0">
                          <a:solidFill>
                            <a:srgbClr val="1F497D"/>
                          </a:solidFill>
                          <a:latin typeface="微軟正黑體" pitchFamily="34" charset="-120"/>
                          <a:ea typeface="微軟正黑體" pitchFamily="34" charset="-120"/>
                          <a:cs typeface="+mn-cs"/>
                        </a:rPr>
                        <a:t>5,000</a:t>
                      </a:r>
                      <a:r>
                        <a:rPr lang="zh-TW" altLang="en-US" sz="1500" b="0" kern="0" spc="-70" baseline="0" dirty="0" smtClean="0">
                          <a:solidFill>
                            <a:srgbClr val="1F497D"/>
                          </a:solidFill>
                          <a:latin typeface="微軟正黑體" pitchFamily="34" charset="-120"/>
                          <a:ea typeface="微軟正黑體" pitchFamily="34" charset="-120"/>
                          <a:cs typeface="+mn-cs"/>
                        </a:rPr>
                        <a:t>億元的貸款總額度，協助非中小企業取得營運及資本性支出融資</a:t>
                      </a:r>
                      <a:endParaRPr lang="en-US" altLang="zh-TW" sz="1500" b="0" kern="0" spc="-70" baseline="0" dirty="0" smtClean="0">
                        <a:solidFill>
                          <a:srgbClr val="1F497D"/>
                        </a:solidFill>
                        <a:latin typeface="微軟正黑體" pitchFamily="34" charset="-120"/>
                        <a:ea typeface="微軟正黑體" pitchFamily="34" charset="-120"/>
                        <a:cs typeface="+mn-cs"/>
                      </a:endParaRPr>
                    </a:p>
                    <a:p>
                      <a:pPr marL="371475" lvl="0" indent="-285750" algn="l" defTabSz="914400" rtl="0" eaLnBrk="1" latinLnBrk="0" hangingPunct="1">
                        <a:lnSpc>
                          <a:spcPct val="120000"/>
                        </a:lnSpc>
                        <a:spcBef>
                          <a:spcPts val="600"/>
                        </a:spcBef>
                        <a:spcAft>
                          <a:spcPts val="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rPr>
                        <a:t>推動「本國銀行加強辦理中小企業放款方案」，</a:t>
                      </a:r>
                      <a:r>
                        <a:rPr lang="en-US" altLang="zh-TW" sz="1500" b="0" u="none" kern="0" spc="-70" baseline="0" dirty="0" smtClean="0">
                          <a:solidFill>
                            <a:srgbClr val="1F497D"/>
                          </a:solidFill>
                          <a:latin typeface="微軟正黑體" pitchFamily="34" charset="-120"/>
                          <a:ea typeface="微軟正黑體" pitchFamily="34" charset="-120"/>
                          <a:cs typeface="+mn-cs"/>
                        </a:rPr>
                        <a:t>104</a:t>
                      </a:r>
                      <a:r>
                        <a:rPr lang="zh-TW" altLang="en-US" sz="1500" b="0" u="none" kern="0" spc="-70" baseline="0" dirty="0" smtClean="0">
                          <a:solidFill>
                            <a:srgbClr val="1F497D"/>
                          </a:solidFill>
                          <a:latin typeface="微軟正黑體" pitchFamily="34" charset="-120"/>
                          <a:ea typeface="微軟正黑體" pitchFamily="34" charset="-120"/>
                          <a:cs typeface="+mn-cs"/>
                        </a:rPr>
                        <a:t>年度</a:t>
                      </a:r>
                      <a:r>
                        <a:rPr lang="zh-TW" altLang="en-US" sz="1500" b="0" kern="0" spc="-70" baseline="0" dirty="0" smtClean="0">
                          <a:solidFill>
                            <a:srgbClr val="1F497D"/>
                          </a:solidFill>
                          <a:latin typeface="微軟正黑體" pitchFamily="34" charset="-120"/>
                          <a:ea typeface="微軟正黑體" pitchFamily="34" charset="-120"/>
                          <a:cs typeface="+mn-cs"/>
                        </a:rPr>
                        <a:t>增加中小企業放款餘額</a:t>
                      </a:r>
                      <a:r>
                        <a:rPr lang="en-US" altLang="zh-TW" sz="1500" b="0" kern="0" spc="-70" baseline="0" dirty="0" smtClean="0">
                          <a:solidFill>
                            <a:srgbClr val="1F497D"/>
                          </a:solidFill>
                          <a:latin typeface="微軟正黑體" pitchFamily="34" charset="-120"/>
                          <a:ea typeface="微軟正黑體" pitchFamily="34" charset="-120"/>
                          <a:cs typeface="+mn-cs"/>
                        </a:rPr>
                        <a:t>2,400</a:t>
                      </a:r>
                      <a:r>
                        <a:rPr lang="zh-TW" altLang="en-US" sz="1500" b="0" kern="0" spc="-70" baseline="0" dirty="0" smtClean="0">
                          <a:solidFill>
                            <a:srgbClr val="1F497D"/>
                          </a:solidFill>
                          <a:latin typeface="微軟正黑體" pitchFamily="34" charset="-120"/>
                          <a:ea typeface="微軟正黑體" pitchFamily="34" charset="-120"/>
                          <a:cs typeface="+mn-cs"/>
                        </a:rPr>
                        <a:t>億元，協助取得融資</a:t>
                      </a:r>
                    </a:p>
                    <a:p>
                      <a:pPr marL="371475" lvl="0" indent="-285750" algn="l" defTabSz="914400" rtl="0" eaLnBrk="1" latinLnBrk="0" hangingPunct="1">
                        <a:lnSpc>
                          <a:spcPct val="120000"/>
                        </a:lnSpc>
                        <a:spcBef>
                          <a:spcPts val="600"/>
                        </a:spcBef>
                        <a:spcAft>
                          <a:spcPts val="0"/>
                        </a:spcAft>
                        <a:buSzPts val="1200"/>
                        <a:buFont typeface="Wingdings" panose="05000000000000000000" pitchFamily="2" charset="2"/>
                        <a:buChar char="l"/>
                      </a:pPr>
                      <a:r>
                        <a:rPr lang="zh-TW" altLang="en-US" sz="1500" b="0" kern="0" spc="-70" baseline="0" dirty="0" smtClean="0">
                          <a:solidFill>
                            <a:srgbClr val="1F497D"/>
                          </a:solidFill>
                          <a:latin typeface="微軟正黑體" pitchFamily="34" charset="-120"/>
                          <a:ea typeface="微軟正黑體" pitchFamily="34" charset="-120"/>
                          <a:cs typeface="+mn-cs"/>
                          <a:sym typeface="Wingdings"/>
                        </a:rPr>
                        <a:t>放寬財務健全的外國銀行在臺分行得辦理過渡性融資，擴增我國企業取得</a:t>
                      </a:r>
                      <a:r>
                        <a:rPr lang="zh-TW" altLang="en-US" sz="1500" b="0" u="none" kern="0" spc="-70" baseline="0" dirty="0" smtClean="0">
                          <a:solidFill>
                            <a:srgbClr val="1F497D"/>
                          </a:solidFill>
                          <a:latin typeface="微軟正黑體" pitchFamily="34" charset="-120"/>
                          <a:ea typeface="微軟正黑體" pitchFamily="34" charset="-120"/>
                          <a:cs typeface="+mn-cs"/>
                          <a:sym typeface="Wingdings"/>
                        </a:rPr>
                        <a:t>投資與</a:t>
                      </a:r>
                      <a:r>
                        <a:rPr lang="zh-TW" altLang="en-US" sz="1500" b="0" kern="0" spc="-70" baseline="0" dirty="0" smtClean="0">
                          <a:solidFill>
                            <a:srgbClr val="1F497D"/>
                          </a:solidFill>
                          <a:latin typeface="微軟正黑體" pitchFamily="34" charset="-120"/>
                          <a:ea typeface="微軟正黑體" pitchFamily="34" charset="-120"/>
                          <a:cs typeface="+mn-cs"/>
                          <a:sym typeface="Wingdings"/>
                        </a:rPr>
                        <a:t>併購資金來源</a:t>
                      </a:r>
                      <a:endParaRPr lang="en-US" altLang="zh-TW" sz="1500" b="0" kern="0" spc="-70" baseline="0" dirty="0" smtClean="0">
                        <a:solidFill>
                          <a:srgbClr val="1F497D"/>
                        </a:solidFill>
                        <a:latin typeface="微軟正黑體" pitchFamily="34" charset="-120"/>
                        <a:ea typeface="微軟正黑體" pitchFamily="34" charset="-120"/>
                        <a:cs typeface="+mn-cs"/>
                        <a:sym typeface="Wingdings"/>
                      </a:endParaRPr>
                    </a:p>
                    <a:p>
                      <a:pPr marL="371475" marR="0" lvl="0" indent="-285750" algn="l" defTabSz="914400" rtl="0" eaLnBrk="1" fontAlgn="auto" latinLnBrk="0" hangingPunct="1">
                        <a:lnSpc>
                          <a:spcPct val="120000"/>
                        </a:lnSpc>
                        <a:spcBef>
                          <a:spcPts val="600"/>
                        </a:spcBef>
                        <a:spcAft>
                          <a:spcPts val="0"/>
                        </a:spcAft>
                        <a:buClrTx/>
                        <a:buSzPts val="1200"/>
                        <a:buFont typeface="Wingdings" panose="05000000000000000000" pitchFamily="2" charset="2"/>
                        <a:buChar char="l"/>
                        <a:tabLst/>
                        <a:defRPr/>
                      </a:pPr>
                      <a:r>
                        <a:rPr lang="zh-TW" altLang="en-US" sz="1500" b="0" kern="0" spc="-70" baseline="0" dirty="0" smtClean="0">
                          <a:solidFill>
                            <a:srgbClr val="1F497D"/>
                          </a:solidFill>
                          <a:latin typeface="微軟正黑體" pitchFamily="34" charset="-120"/>
                          <a:ea typeface="微軟正黑體" pitchFamily="34" charset="-120"/>
                          <a:cs typeface="+mn-cs"/>
                          <a:sym typeface="Wingdings"/>
                        </a:rPr>
                        <a:t>國發基金與民間合組併購基金，協助企業併購</a:t>
                      </a:r>
                      <a:endParaRPr lang="en-US" altLang="zh-TW" sz="1500" b="0" kern="0" spc="-70" baseline="0" dirty="0" smtClean="0">
                        <a:solidFill>
                          <a:srgbClr val="1F497D"/>
                        </a:solidFill>
                        <a:latin typeface="微軟正黑體" pitchFamily="34" charset="-120"/>
                        <a:ea typeface="微軟正黑體" pitchFamily="34" charset="-120"/>
                        <a:cs typeface="+mn-cs"/>
                      </a:endParaRPr>
                    </a:p>
                  </a:txBody>
                  <a:tcPr marL="68580" marR="68580" marT="0" marB="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691855084"/>
      </p:ext>
    </p:extLst>
  </p:cSld>
  <p:clrMapOvr>
    <a:masterClrMapping/>
  </p:clrMapOvr>
  <p:timing>
    <p:tnLst>
      <p:par>
        <p:cTn id="1" dur="indefinite" restart="never" nodeType="tmRoot"/>
      </p:par>
    </p:tnLst>
  </p:timing>
</p:sld>
</file>

<file path=ppt/theme/_rels/themeOverride1.xml.rels><?xml version="1.0" encoding="UTF-8" standalone="yes"?>
<Relationships xmlns="http://schemas.openxmlformats.org/package/2006/relationships"><Relationship Id="rId1" Type="http://schemas.openxmlformats.org/officeDocument/2006/relationships/image" Target="../media/image4.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4.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佈景主題">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佈景主題">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佈景主題">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原創">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原創">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原創">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Override>
</file>

<file path=ppt/theme/themeOverride2.xml><?xml version="1.0" encoding="utf-8"?>
<a:themeOverride xmlns:a="http://schemas.openxmlformats.org/drawingml/2006/main">
  <a:clrScheme name="原創">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原創">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原創">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Override>
</file>

<file path=ppt/theme/themeOverride3.xml><?xml version="1.0" encoding="utf-8"?>
<a:themeOverride xmlns:a="http://schemas.openxmlformats.org/drawingml/2006/main">
  <a:clrScheme name="原創">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原創">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原創">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Override>
</file>

<file path=docProps/app.xml><?xml version="1.0" encoding="utf-8"?>
<Properties xmlns="http://schemas.openxmlformats.org/officeDocument/2006/extended-properties" xmlns:vt="http://schemas.openxmlformats.org/officeDocument/2006/docPropsVTypes">
  <Template/>
  <TotalTime>16775</TotalTime>
  <Words>5810</Words>
  <Application>Microsoft Office PowerPoint</Application>
  <PresentationFormat>如螢幕大小 (4:3)</PresentationFormat>
  <Paragraphs>560</Paragraphs>
  <Slides>39</Slides>
  <Notes>27</Notes>
  <HiddenSlides>0</HiddenSlides>
  <MMClips>0</MMClips>
  <ScaleCrop>false</ScaleCrop>
  <HeadingPairs>
    <vt:vector size="4" baseType="variant">
      <vt:variant>
        <vt:lpstr>佈景主題</vt:lpstr>
      </vt:variant>
      <vt:variant>
        <vt:i4>3</vt:i4>
      </vt:variant>
      <vt:variant>
        <vt:lpstr>投影片標題</vt:lpstr>
      </vt:variant>
      <vt:variant>
        <vt:i4>39</vt:i4>
      </vt:variant>
    </vt:vector>
  </HeadingPairs>
  <TitlesOfParts>
    <vt:vector size="42" baseType="lpstr">
      <vt:lpstr>Office 佈景主題</vt:lpstr>
      <vt:lpstr>1_Office 佈景主題</vt:lpstr>
      <vt:lpstr>2_Office 佈景主題</vt:lpstr>
      <vt:lpstr>投影片 1</vt:lpstr>
      <vt:lpstr>投影片 2</vt:lpstr>
      <vt:lpstr>投影片 3</vt:lpstr>
      <vt:lpstr>投影片 4</vt:lpstr>
      <vt:lpstr>投影片 5</vt:lpstr>
      <vt:lpstr>投影片 6</vt:lpstr>
      <vt:lpstr>一、全年經濟成長下調</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未來一年重點措施(1/5)</vt:lpstr>
      <vt:lpstr>未來一年重點措施(2/5)</vt:lpstr>
      <vt:lpstr>未來一年重點措施(3/5)</vt:lpstr>
      <vt:lpstr>未來一年重點措施(4/5)</vt:lpstr>
      <vt:lpstr>未來一年重點措施(5/5)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Yiting Yeh</dc:creator>
  <cp:lastModifiedBy>Administrator</cp:lastModifiedBy>
  <cp:revision>2164</cp:revision>
  <cp:lastPrinted>2015-08-19T10:13:29Z</cp:lastPrinted>
  <dcterms:created xsi:type="dcterms:W3CDTF">2013-09-03T05:44:19Z</dcterms:created>
  <dcterms:modified xsi:type="dcterms:W3CDTF">2015-09-14T08:30:52Z</dcterms:modified>
</cp:coreProperties>
</file>