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18"/>
  </p:notesMasterIdLst>
  <p:sldIdLst>
    <p:sldId id="282" r:id="rId2"/>
    <p:sldId id="283" r:id="rId3"/>
    <p:sldId id="286" r:id="rId4"/>
    <p:sldId id="299" r:id="rId5"/>
    <p:sldId id="266" r:id="rId6"/>
    <p:sldId id="267" r:id="rId7"/>
    <p:sldId id="297" r:id="rId8"/>
    <p:sldId id="271" r:id="rId9"/>
    <p:sldId id="295" r:id="rId10"/>
    <p:sldId id="292" r:id="rId11"/>
    <p:sldId id="296" r:id="rId12"/>
    <p:sldId id="281" r:id="rId13"/>
    <p:sldId id="272" r:id="rId14"/>
    <p:sldId id="276" r:id="rId15"/>
    <p:sldId id="277" r:id="rId16"/>
    <p:sldId id="278" r:id="rId17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1" autoAdjust="0"/>
    <p:restoredTop sz="94660"/>
  </p:normalViewPr>
  <p:slideViewPr>
    <p:cSldViewPr>
      <p:cViewPr>
        <p:scale>
          <a:sx n="80" d="100"/>
          <a:sy n="80" d="100"/>
        </p:scale>
        <p:origin x="-828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zh-TW" altLang="en-US" dirty="0" smtClean="0"/>
              <a:t>縮短期</a:t>
            </a:r>
            <a:r>
              <a:rPr lang="zh-TW" altLang="en-US" dirty="0"/>
              <a:t>程</a:t>
            </a:r>
          </a:p>
        </c:rich>
      </c:tx>
      <c:layout>
        <c:manualLayout>
          <c:xMode val="edge"/>
          <c:yMode val="edge"/>
          <c:x val="0.69145005770854417"/>
          <c:y val="0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辦理期程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</c:spPr>
          </c:dPt>
          <c:dPt>
            <c:idx val="1"/>
            <c:invertIfNegative val="0"/>
            <c:bubble3D val="0"/>
            <c:spPr>
              <a:solidFill>
                <a:srgbClr val="C00000"/>
              </a:solidFill>
            </c:spPr>
          </c:dPt>
          <c:cat>
            <c:strRef>
              <c:f>工作表1!$A$2:$A$3</c:f>
              <c:strCache>
                <c:ptCount val="2"/>
                <c:pt idx="0">
                  <c:v>現在做法</c:v>
                </c:pt>
                <c:pt idx="1">
                  <c:v>過去做法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3</c:v>
                </c:pt>
                <c:pt idx="1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gapDepth val="55"/>
        <c:shape val="box"/>
        <c:axId val="88547328"/>
        <c:axId val="88548864"/>
        <c:axId val="0"/>
      </c:bar3DChart>
      <c:catAx>
        <c:axId val="88547328"/>
        <c:scaling>
          <c:orientation val="minMax"/>
        </c:scaling>
        <c:delete val="1"/>
        <c:axPos val="l"/>
        <c:majorTickMark val="none"/>
        <c:minorTickMark val="none"/>
        <c:tickLblPos val="nextTo"/>
        <c:crossAx val="88548864"/>
        <c:crosses val="autoZero"/>
        <c:auto val="1"/>
        <c:lblAlgn val="ctr"/>
        <c:lblOffset val="100"/>
        <c:noMultiLvlLbl val="0"/>
      </c:catAx>
      <c:valAx>
        <c:axId val="88548864"/>
        <c:scaling>
          <c:orientation val="minMax"/>
        </c:scaling>
        <c:delete val="0"/>
        <c:axPos val="b"/>
        <c:majorGridlines/>
        <c:numFmt formatCode="General" sourceLinked="1"/>
        <c:majorTickMark val="none"/>
        <c:minorTickMark val="none"/>
        <c:tickLblPos val="nextTo"/>
        <c:crossAx val="88547328"/>
        <c:crosses val="autoZero"/>
        <c:crossBetween val="between"/>
        <c:majorUnit val="1"/>
      </c:valAx>
    </c:plotArea>
    <c:legend>
      <c:legendPos val="r"/>
      <c:legendEntry>
        <c:idx val="0"/>
        <c:delete val="1"/>
      </c:legendEntry>
      <c:layout>
        <c:manualLayout>
          <c:xMode val="edge"/>
          <c:yMode val="edge"/>
          <c:x val="0.66667007935408296"/>
          <c:y val="3.126835113558811E-2"/>
          <c:w val="0.32203336405001742"/>
          <c:h val="0.77495093137799509"/>
        </c:manualLayout>
      </c:layout>
      <c:overlay val="0"/>
    </c:legend>
    <c:plotVisOnly val="1"/>
    <c:dispBlanksAs val="gap"/>
    <c:showDLblsOverMax val="0"/>
  </c:chart>
  <c:spPr>
    <a:solidFill>
      <a:schemeClr val="accent2">
        <a:lumMod val="40000"/>
        <a:lumOff val="60000"/>
      </a:schemeClr>
    </a:solidFill>
    <a:ln>
      <a:noFill/>
    </a:ln>
  </c:spPr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B63AF6-A3CF-4830-8536-1E19149B09EE}" type="doc">
      <dgm:prSet loTypeId="urn:microsoft.com/office/officeart/2005/8/layout/matrix1" loCatId="matrix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5F378C95-3D7D-4579-86E5-F722835A408E}">
      <dgm:prSet phldrT="[文字]" custT="1"/>
      <dgm:spPr/>
      <dgm:t>
        <a:bodyPr/>
        <a:lstStyle/>
        <a:p>
          <a:pPr>
            <a:spcBef>
              <a:spcPts val="1800"/>
            </a:spcBef>
            <a:spcAft>
              <a:spcPts val="0"/>
            </a:spcAft>
          </a:pPr>
          <a:r>
            <a:rPr lang="zh-TW" altLang="en-US" sz="1300" b="1" dirty="0" smtClean="0"/>
            <a:t>建構</a:t>
          </a:r>
          <a:r>
            <a:rPr lang="zh-TW" altLang="en-US" sz="1300" b="1" dirty="0" smtClean="0">
              <a:solidFill>
                <a:srgbClr val="FF0000"/>
              </a:solidFill>
            </a:rPr>
            <a:t>永續</a:t>
          </a:r>
        </a:p>
        <a:p>
          <a:pPr>
            <a:spcBef>
              <a:spcPts val="1800"/>
            </a:spcBef>
            <a:spcAft>
              <a:spcPts val="0"/>
            </a:spcAft>
          </a:pPr>
          <a:r>
            <a:rPr lang="zh-TW" altLang="en-US" sz="1300" b="1" dirty="0" smtClean="0">
              <a:solidFill>
                <a:srgbClr val="FF0000"/>
              </a:solidFill>
            </a:rPr>
            <a:t>校園</a:t>
          </a:r>
          <a:r>
            <a:rPr lang="zh-TW" altLang="en-US" sz="1300" b="1" dirty="0" smtClean="0"/>
            <a:t>環境</a:t>
          </a:r>
          <a:endParaRPr lang="zh-TW" altLang="en-US" sz="1300" b="1" dirty="0"/>
        </a:p>
      </dgm:t>
    </dgm:pt>
    <dgm:pt modelId="{87F1EDD3-7D2F-4D8C-BF49-53B356CB0756}" type="parTrans" cxnId="{3A7718A2-F449-45CE-82D4-A0D31B03C84C}">
      <dgm:prSet/>
      <dgm:spPr/>
      <dgm:t>
        <a:bodyPr/>
        <a:lstStyle/>
        <a:p>
          <a:pPr>
            <a:spcBef>
              <a:spcPts val="1800"/>
            </a:spcBef>
            <a:spcAft>
              <a:spcPts val="0"/>
            </a:spcAft>
          </a:pPr>
          <a:endParaRPr lang="zh-TW" altLang="en-US" sz="1300" b="1"/>
        </a:p>
      </dgm:t>
    </dgm:pt>
    <dgm:pt modelId="{202C1F93-C5CA-4039-9E8E-57C704DCEE87}" type="sibTrans" cxnId="{3A7718A2-F449-45CE-82D4-A0D31B03C84C}">
      <dgm:prSet/>
      <dgm:spPr/>
      <dgm:t>
        <a:bodyPr/>
        <a:lstStyle/>
        <a:p>
          <a:pPr>
            <a:spcBef>
              <a:spcPts val="1800"/>
            </a:spcBef>
            <a:spcAft>
              <a:spcPts val="0"/>
            </a:spcAft>
          </a:pPr>
          <a:endParaRPr lang="zh-TW" altLang="en-US" sz="1300" b="1"/>
        </a:p>
      </dgm:t>
    </dgm:pt>
    <dgm:pt modelId="{B3EE0C8E-1FA3-4A8E-B5B9-2BA4AB27AF7B}">
      <dgm:prSet phldrT="[文字]" custT="1"/>
      <dgm:spPr>
        <a:solidFill>
          <a:srgbClr val="0070C0"/>
        </a:solidFill>
      </dgm:spPr>
      <dgm:t>
        <a:bodyPr/>
        <a:lstStyle/>
        <a:p>
          <a:pPr algn="l">
            <a:spcBef>
              <a:spcPts val="1800"/>
            </a:spcBef>
            <a:spcAft>
              <a:spcPts val="0"/>
            </a:spcAft>
          </a:pPr>
          <a:r>
            <a:rPr lang="zh-TW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安全樸實</a:t>
          </a:r>
          <a:endParaRPr lang="en-US" altLang="zh-TW" sz="16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l">
            <a:spcBef>
              <a:spcPts val="1800"/>
            </a:spcBef>
            <a:spcAft>
              <a:spcPts val="0"/>
            </a:spcAft>
          </a:pPr>
          <a:r>
            <a:rPr lang="en-US" altLang="zh-TW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1.</a:t>
          </a:r>
          <a:r>
            <a:rPr lang="zh-TW" altLang="en-US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結構安全</a:t>
          </a:r>
          <a:endParaRPr lang="en-US" altLang="zh-TW" sz="13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l">
            <a:spcBef>
              <a:spcPts val="1800"/>
            </a:spcBef>
            <a:spcAft>
              <a:spcPts val="0"/>
            </a:spcAft>
          </a:pPr>
          <a:r>
            <a:rPr lang="en-US" altLang="zh-TW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2.</a:t>
          </a:r>
          <a:r>
            <a:rPr lang="zh-TW" altLang="en-US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校園安全管理</a:t>
          </a:r>
          <a:endParaRPr lang="en-US" altLang="zh-TW" sz="13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l">
            <a:spcBef>
              <a:spcPts val="1800"/>
            </a:spcBef>
            <a:spcAft>
              <a:spcPts val="0"/>
            </a:spcAft>
          </a:pPr>
          <a:r>
            <a:rPr lang="en-US" altLang="zh-TW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3.</a:t>
          </a:r>
          <a:r>
            <a:rPr lang="zh-TW" altLang="en-US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樸實簡約設施</a:t>
          </a:r>
          <a:endParaRPr lang="zh-TW" altLang="en-US" sz="1300" b="1" dirty="0"/>
        </a:p>
      </dgm:t>
    </dgm:pt>
    <dgm:pt modelId="{C4102AE1-F063-4967-9BF8-1BDBB3693A4C}" type="parTrans" cxnId="{27CA6EAC-166D-4CBB-BDAC-5BE3D30445EB}">
      <dgm:prSet/>
      <dgm:spPr/>
      <dgm:t>
        <a:bodyPr/>
        <a:lstStyle/>
        <a:p>
          <a:pPr>
            <a:spcBef>
              <a:spcPts val="1800"/>
            </a:spcBef>
            <a:spcAft>
              <a:spcPts val="0"/>
            </a:spcAft>
          </a:pPr>
          <a:endParaRPr lang="zh-TW" altLang="en-US" sz="1300" b="1"/>
        </a:p>
      </dgm:t>
    </dgm:pt>
    <dgm:pt modelId="{D10A8888-A128-4318-A399-A52552BDC98D}" type="sibTrans" cxnId="{27CA6EAC-166D-4CBB-BDAC-5BE3D30445EB}">
      <dgm:prSet/>
      <dgm:spPr/>
      <dgm:t>
        <a:bodyPr/>
        <a:lstStyle/>
        <a:p>
          <a:pPr>
            <a:spcBef>
              <a:spcPts val="1800"/>
            </a:spcBef>
            <a:spcAft>
              <a:spcPts val="0"/>
            </a:spcAft>
          </a:pPr>
          <a:endParaRPr lang="zh-TW" altLang="en-US" sz="1300" b="1"/>
        </a:p>
      </dgm:t>
    </dgm:pt>
    <dgm:pt modelId="{0CFFC18C-16B0-43B1-B6C1-80AF6FB82863}">
      <dgm:prSet phldrT="[文字]" custT="1"/>
      <dgm:spPr>
        <a:solidFill>
          <a:srgbClr val="00B050"/>
        </a:solidFill>
      </dgm:spPr>
      <dgm:t>
        <a:bodyPr/>
        <a:lstStyle/>
        <a:p>
          <a:pPr algn="r">
            <a:spcBef>
              <a:spcPts val="1800"/>
            </a:spcBef>
            <a:spcAft>
              <a:spcPts val="0"/>
            </a:spcAft>
          </a:pPr>
          <a:r>
            <a:rPr lang="zh-TW" sz="1600" b="1" dirty="0" smtClean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健康友善</a:t>
          </a:r>
          <a:endParaRPr lang="en-US" altLang="zh-TW" sz="1600" b="1" dirty="0" smtClean="0">
            <a:solidFill>
              <a:srgbClr val="FFFF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r">
            <a:spcBef>
              <a:spcPts val="1800"/>
            </a:spcBef>
            <a:spcAft>
              <a:spcPts val="0"/>
            </a:spcAft>
          </a:pPr>
          <a:r>
            <a:rPr lang="en-US" altLang="zh-TW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1.</a:t>
          </a:r>
          <a:r>
            <a:rPr lang="zh-TW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校園環境</a:t>
          </a:r>
          <a:r>
            <a:rPr lang="zh-TW" altLang="en-US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因子</a:t>
          </a:r>
          <a:endParaRPr lang="en-US" altLang="zh-TW" sz="13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r">
            <a:spcBef>
              <a:spcPts val="1800"/>
            </a:spcBef>
            <a:spcAft>
              <a:spcPts val="0"/>
            </a:spcAft>
          </a:pPr>
          <a:r>
            <a:rPr lang="en-US" altLang="zh-TW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2.</a:t>
          </a:r>
          <a:r>
            <a:rPr lang="zh-TW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性別平等教育法</a:t>
          </a:r>
          <a:endParaRPr lang="en-US" altLang="zh-TW" sz="13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r">
            <a:spcBef>
              <a:spcPts val="1800"/>
            </a:spcBef>
            <a:spcAft>
              <a:spcPts val="0"/>
            </a:spcAft>
          </a:pPr>
          <a:r>
            <a:rPr lang="en-US" altLang="zh-TW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3.</a:t>
          </a:r>
          <a:r>
            <a:rPr lang="zh-TW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無障礙設施與環境</a:t>
          </a:r>
          <a:endParaRPr lang="zh-TW" altLang="en-US" sz="1300" b="1" dirty="0"/>
        </a:p>
      </dgm:t>
    </dgm:pt>
    <dgm:pt modelId="{A0C7E670-936E-4254-B477-8D7A2A0A9874}" type="parTrans" cxnId="{D43EFC3C-A1C7-4A1D-88A6-608520639D33}">
      <dgm:prSet/>
      <dgm:spPr/>
      <dgm:t>
        <a:bodyPr/>
        <a:lstStyle/>
        <a:p>
          <a:pPr>
            <a:spcBef>
              <a:spcPts val="1800"/>
            </a:spcBef>
            <a:spcAft>
              <a:spcPts val="0"/>
            </a:spcAft>
          </a:pPr>
          <a:endParaRPr lang="zh-TW" altLang="en-US" sz="1300" b="1"/>
        </a:p>
      </dgm:t>
    </dgm:pt>
    <dgm:pt modelId="{B01FE5C2-254E-47ED-BCD5-80B3C0F0E340}" type="sibTrans" cxnId="{D43EFC3C-A1C7-4A1D-88A6-608520639D33}">
      <dgm:prSet/>
      <dgm:spPr/>
      <dgm:t>
        <a:bodyPr/>
        <a:lstStyle/>
        <a:p>
          <a:pPr>
            <a:spcBef>
              <a:spcPts val="1800"/>
            </a:spcBef>
            <a:spcAft>
              <a:spcPts val="0"/>
            </a:spcAft>
          </a:pPr>
          <a:endParaRPr lang="zh-TW" altLang="en-US" sz="1300" b="1"/>
        </a:p>
      </dgm:t>
    </dgm:pt>
    <dgm:pt modelId="{D40D4402-C318-4D3E-BCBE-49C880DF2183}">
      <dgm:prSet phldrT="[文字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 algn="l">
            <a:spcBef>
              <a:spcPts val="1800"/>
            </a:spcBef>
            <a:spcAft>
              <a:spcPts val="0"/>
            </a:spcAft>
          </a:pPr>
          <a:r>
            <a:rPr lang="zh-TW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低碳節能</a:t>
          </a:r>
          <a:endParaRPr lang="en-US" altLang="zh-TW" sz="16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l">
            <a:spcBef>
              <a:spcPts val="1800"/>
            </a:spcBef>
            <a:spcAft>
              <a:spcPts val="0"/>
            </a:spcAft>
          </a:pPr>
          <a:r>
            <a:rPr lang="en-US" altLang="zh-TW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1.</a:t>
          </a:r>
          <a:r>
            <a:rPr lang="zh-TW" altLang="zh-TW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生態環境維護</a:t>
          </a:r>
          <a:endParaRPr lang="en-US" altLang="zh-TW" sz="13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l">
            <a:spcBef>
              <a:spcPts val="1800"/>
            </a:spcBef>
            <a:spcAft>
              <a:spcPts val="0"/>
            </a:spcAft>
          </a:pPr>
          <a:r>
            <a:rPr lang="en-US" altLang="zh-TW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2.</a:t>
          </a:r>
          <a:r>
            <a:rPr lang="zh-TW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低碳建築</a:t>
          </a:r>
          <a:endParaRPr lang="en-US" altLang="zh-TW" sz="13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l">
            <a:spcBef>
              <a:spcPts val="1800"/>
            </a:spcBef>
            <a:spcAft>
              <a:spcPts val="0"/>
            </a:spcAft>
          </a:pPr>
          <a:r>
            <a:rPr lang="en-US" altLang="zh-TW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3.</a:t>
          </a:r>
          <a:r>
            <a:rPr lang="zh-TW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能資源管理</a:t>
          </a:r>
          <a:endParaRPr lang="zh-TW" altLang="en-US" sz="1300" b="1" dirty="0"/>
        </a:p>
      </dgm:t>
    </dgm:pt>
    <dgm:pt modelId="{95BB9E37-82BA-4239-8095-98597D5AB453}" type="parTrans" cxnId="{698EDE1D-5041-4FFC-9029-A3BC65EB649D}">
      <dgm:prSet/>
      <dgm:spPr/>
      <dgm:t>
        <a:bodyPr/>
        <a:lstStyle/>
        <a:p>
          <a:pPr>
            <a:spcBef>
              <a:spcPts val="1800"/>
            </a:spcBef>
            <a:spcAft>
              <a:spcPts val="0"/>
            </a:spcAft>
          </a:pPr>
          <a:endParaRPr lang="zh-TW" altLang="en-US" sz="1300" b="1"/>
        </a:p>
      </dgm:t>
    </dgm:pt>
    <dgm:pt modelId="{AA8466A8-592C-4216-BBDF-9C89FF29E117}" type="sibTrans" cxnId="{698EDE1D-5041-4FFC-9029-A3BC65EB649D}">
      <dgm:prSet/>
      <dgm:spPr/>
      <dgm:t>
        <a:bodyPr/>
        <a:lstStyle/>
        <a:p>
          <a:pPr>
            <a:spcBef>
              <a:spcPts val="1800"/>
            </a:spcBef>
            <a:spcAft>
              <a:spcPts val="0"/>
            </a:spcAft>
          </a:pPr>
          <a:endParaRPr lang="zh-TW" altLang="en-US" sz="1300" b="1"/>
        </a:p>
      </dgm:t>
    </dgm:pt>
    <dgm:pt modelId="{F56E6B16-8884-48D6-82ED-BD0816A2A1C0}">
      <dgm:prSet phldrT="[文字]" custT="1"/>
      <dgm:spPr>
        <a:solidFill>
          <a:srgbClr val="FFC000"/>
        </a:solidFill>
      </dgm:spPr>
      <dgm:t>
        <a:bodyPr/>
        <a:lstStyle/>
        <a:p>
          <a:pPr algn="r">
            <a:spcBef>
              <a:spcPts val="1800"/>
            </a:spcBef>
            <a:spcAft>
              <a:spcPts val="0"/>
            </a:spcAft>
          </a:pPr>
          <a:r>
            <a:rPr lang="zh-TW" altLang="en-US" sz="13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                   </a:t>
          </a:r>
          <a:r>
            <a:rPr lang="zh-TW" sz="16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防災耐災</a:t>
          </a:r>
          <a:endParaRPr lang="en-US" altLang="zh-TW" sz="1600" b="1" dirty="0" smtClean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r">
            <a:spcBef>
              <a:spcPts val="1800"/>
            </a:spcBef>
            <a:spcAft>
              <a:spcPts val="0"/>
            </a:spcAft>
          </a:pPr>
          <a:r>
            <a:rPr lang="en-US" altLang="zh-TW" sz="13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1.</a:t>
          </a:r>
          <a:r>
            <a:rPr lang="zh-TW" sz="13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 </a:t>
          </a:r>
          <a:r>
            <a:rPr lang="zh-TW" altLang="en-US" sz="13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設計考量</a:t>
          </a:r>
          <a:r>
            <a:rPr lang="zh-TW" altLang="zh-TW" sz="13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災害潛勢</a:t>
          </a:r>
          <a:endParaRPr lang="en-US" altLang="zh-TW" sz="1300" b="1" dirty="0" smtClean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r">
            <a:spcBef>
              <a:spcPts val="1800"/>
            </a:spcBef>
            <a:spcAft>
              <a:spcPts val="0"/>
            </a:spcAft>
          </a:pPr>
          <a:r>
            <a:rPr lang="en-US" altLang="zh-TW" sz="13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2.</a:t>
          </a:r>
          <a:r>
            <a:rPr lang="zh-TW" altLang="zh-TW" sz="13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建置防災校園</a:t>
          </a:r>
          <a:endParaRPr lang="en-US" altLang="zh-TW" sz="1300" b="1" dirty="0" smtClean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algn="r">
            <a:spcBef>
              <a:spcPts val="1800"/>
            </a:spcBef>
            <a:spcAft>
              <a:spcPts val="0"/>
            </a:spcAft>
          </a:pPr>
          <a:r>
            <a:rPr lang="en-US" altLang="zh-TW" sz="13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3.</a:t>
          </a:r>
          <a:r>
            <a:rPr lang="zh-TW" altLang="en-US" sz="13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社區收容機能</a:t>
          </a:r>
          <a:endParaRPr lang="zh-TW" altLang="en-US" sz="1300" b="1" dirty="0">
            <a:solidFill>
              <a:schemeClr val="tx1"/>
            </a:solidFill>
          </a:endParaRPr>
        </a:p>
      </dgm:t>
    </dgm:pt>
    <dgm:pt modelId="{51CCF3A9-D42E-4A07-8B19-1D275E01977E}" type="parTrans" cxnId="{7182C03B-F8F0-4C22-8654-19D345CFC5F6}">
      <dgm:prSet/>
      <dgm:spPr/>
      <dgm:t>
        <a:bodyPr/>
        <a:lstStyle/>
        <a:p>
          <a:pPr>
            <a:spcBef>
              <a:spcPts val="1800"/>
            </a:spcBef>
            <a:spcAft>
              <a:spcPts val="0"/>
            </a:spcAft>
          </a:pPr>
          <a:endParaRPr lang="zh-TW" altLang="en-US" sz="1300" b="1"/>
        </a:p>
      </dgm:t>
    </dgm:pt>
    <dgm:pt modelId="{B0F188AF-EBDF-4796-9C26-CD684D9B1C01}" type="sibTrans" cxnId="{7182C03B-F8F0-4C22-8654-19D345CFC5F6}">
      <dgm:prSet/>
      <dgm:spPr/>
      <dgm:t>
        <a:bodyPr/>
        <a:lstStyle/>
        <a:p>
          <a:pPr>
            <a:spcBef>
              <a:spcPts val="1800"/>
            </a:spcBef>
            <a:spcAft>
              <a:spcPts val="0"/>
            </a:spcAft>
          </a:pPr>
          <a:endParaRPr lang="zh-TW" altLang="en-US" sz="1300" b="1"/>
        </a:p>
      </dgm:t>
    </dgm:pt>
    <dgm:pt modelId="{2BCE37B7-7333-4935-8FAB-E2E146365CC3}" type="pres">
      <dgm:prSet presAssocID="{95B63AF6-A3CF-4830-8536-1E19149B09EE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7F0C398-5A75-46A8-BBB6-D4D24A3D9057}" type="pres">
      <dgm:prSet presAssocID="{95B63AF6-A3CF-4830-8536-1E19149B09EE}" presName="matrix" presStyleCnt="0"/>
      <dgm:spPr/>
    </dgm:pt>
    <dgm:pt modelId="{33566858-77C6-4EC7-888F-B9AF9FF9DD92}" type="pres">
      <dgm:prSet presAssocID="{95B63AF6-A3CF-4830-8536-1E19149B09EE}" presName="tile1" presStyleLbl="node1" presStyleIdx="0" presStyleCnt="4"/>
      <dgm:spPr/>
      <dgm:t>
        <a:bodyPr/>
        <a:lstStyle/>
        <a:p>
          <a:endParaRPr lang="zh-TW" altLang="en-US"/>
        </a:p>
      </dgm:t>
    </dgm:pt>
    <dgm:pt modelId="{958066A3-4EA3-4739-8FCD-7C0C6AE5DF9A}" type="pres">
      <dgm:prSet presAssocID="{95B63AF6-A3CF-4830-8536-1E19149B09EE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A3AECE7-F0DD-45BB-B5C9-451D3C9F8D89}" type="pres">
      <dgm:prSet presAssocID="{95B63AF6-A3CF-4830-8536-1E19149B09EE}" presName="tile2" presStyleLbl="node1" presStyleIdx="1" presStyleCnt="4"/>
      <dgm:spPr/>
      <dgm:t>
        <a:bodyPr/>
        <a:lstStyle/>
        <a:p>
          <a:endParaRPr lang="zh-TW" altLang="en-US"/>
        </a:p>
      </dgm:t>
    </dgm:pt>
    <dgm:pt modelId="{AEBBEEE7-8AE4-465A-ACAE-30DF77509F7F}" type="pres">
      <dgm:prSet presAssocID="{95B63AF6-A3CF-4830-8536-1E19149B09EE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AC56868-BCF5-4941-901C-22E0BEC913CE}" type="pres">
      <dgm:prSet presAssocID="{95B63AF6-A3CF-4830-8536-1E19149B09EE}" presName="tile3" presStyleLbl="node1" presStyleIdx="2" presStyleCnt="4"/>
      <dgm:spPr/>
      <dgm:t>
        <a:bodyPr/>
        <a:lstStyle/>
        <a:p>
          <a:endParaRPr lang="zh-TW" altLang="en-US"/>
        </a:p>
      </dgm:t>
    </dgm:pt>
    <dgm:pt modelId="{0E7C2586-E030-4702-8B01-AE037B57B776}" type="pres">
      <dgm:prSet presAssocID="{95B63AF6-A3CF-4830-8536-1E19149B09EE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2FCCB71-15EE-4731-8630-A140D12155FA}" type="pres">
      <dgm:prSet presAssocID="{95B63AF6-A3CF-4830-8536-1E19149B09EE}" presName="tile4" presStyleLbl="node1" presStyleIdx="3" presStyleCnt="4" custLinFactX="38496" custLinFactNeighborX="100000" custLinFactNeighborY="-756"/>
      <dgm:spPr/>
      <dgm:t>
        <a:bodyPr/>
        <a:lstStyle/>
        <a:p>
          <a:endParaRPr lang="zh-TW" altLang="en-US"/>
        </a:p>
      </dgm:t>
    </dgm:pt>
    <dgm:pt modelId="{F04A3AFC-9C8D-489B-A1D1-E736AEFB34A7}" type="pres">
      <dgm:prSet presAssocID="{95B63AF6-A3CF-4830-8536-1E19149B09EE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ABD6747-62C9-412A-B6F3-CCA89AE2CF29}" type="pres">
      <dgm:prSet presAssocID="{95B63AF6-A3CF-4830-8536-1E19149B09EE}" presName="centerTile" presStyleLbl="fgShp" presStyleIdx="0" presStyleCnt="1" custScaleX="114076" custScaleY="116348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43EFC3C-A1C7-4A1D-88A6-608520639D33}" srcId="{5F378C95-3D7D-4579-86E5-F722835A408E}" destId="{0CFFC18C-16B0-43B1-B6C1-80AF6FB82863}" srcOrd="1" destOrd="0" parTransId="{A0C7E670-936E-4254-B477-8D7A2A0A9874}" sibTransId="{B01FE5C2-254E-47ED-BCD5-80B3C0F0E340}"/>
    <dgm:cxn modelId="{698EDE1D-5041-4FFC-9029-A3BC65EB649D}" srcId="{5F378C95-3D7D-4579-86E5-F722835A408E}" destId="{D40D4402-C318-4D3E-BCBE-49C880DF2183}" srcOrd="2" destOrd="0" parTransId="{95BB9E37-82BA-4239-8095-98597D5AB453}" sibTransId="{AA8466A8-592C-4216-BBDF-9C89FF29E117}"/>
    <dgm:cxn modelId="{8768F683-94F4-4E9C-8B51-188E9A02D1D6}" type="presOf" srcId="{0CFFC18C-16B0-43B1-B6C1-80AF6FB82863}" destId="{AEBBEEE7-8AE4-465A-ACAE-30DF77509F7F}" srcOrd="1" destOrd="0" presId="urn:microsoft.com/office/officeart/2005/8/layout/matrix1"/>
    <dgm:cxn modelId="{68A0BC11-FC6F-44E3-8862-79F86CE04E9E}" type="presOf" srcId="{F56E6B16-8884-48D6-82ED-BD0816A2A1C0}" destId="{F04A3AFC-9C8D-489B-A1D1-E736AEFB34A7}" srcOrd="1" destOrd="0" presId="urn:microsoft.com/office/officeart/2005/8/layout/matrix1"/>
    <dgm:cxn modelId="{B47405DC-8E0D-4F8A-BA0A-B1195A8CF474}" type="presOf" srcId="{95B63AF6-A3CF-4830-8536-1E19149B09EE}" destId="{2BCE37B7-7333-4935-8FAB-E2E146365CC3}" srcOrd="0" destOrd="0" presId="urn:microsoft.com/office/officeart/2005/8/layout/matrix1"/>
    <dgm:cxn modelId="{639268AC-7030-457F-8C32-45892F642082}" type="presOf" srcId="{B3EE0C8E-1FA3-4A8E-B5B9-2BA4AB27AF7B}" destId="{958066A3-4EA3-4739-8FCD-7C0C6AE5DF9A}" srcOrd="1" destOrd="0" presId="urn:microsoft.com/office/officeart/2005/8/layout/matrix1"/>
    <dgm:cxn modelId="{27CA6EAC-166D-4CBB-BDAC-5BE3D30445EB}" srcId="{5F378C95-3D7D-4579-86E5-F722835A408E}" destId="{B3EE0C8E-1FA3-4A8E-B5B9-2BA4AB27AF7B}" srcOrd="0" destOrd="0" parTransId="{C4102AE1-F063-4967-9BF8-1BDBB3693A4C}" sibTransId="{D10A8888-A128-4318-A399-A52552BDC98D}"/>
    <dgm:cxn modelId="{23ED80A9-7346-4EC7-93F2-33B66A16E7B5}" type="presOf" srcId="{F56E6B16-8884-48D6-82ED-BD0816A2A1C0}" destId="{E2FCCB71-15EE-4731-8630-A140D12155FA}" srcOrd="0" destOrd="0" presId="urn:microsoft.com/office/officeart/2005/8/layout/matrix1"/>
    <dgm:cxn modelId="{7182C03B-F8F0-4C22-8654-19D345CFC5F6}" srcId="{5F378C95-3D7D-4579-86E5-F722835A408E}" destId="{F56E6B16-8884-48D6-82ED-BD0816A2A1C0}" srcOrd="3" destOrd="0" parTransId="{51CCF3A9-D42E-4A07-8B19-1D275E01977E}" sibTransId="{B0F188AF-EBDF-4796-9C26-CD684D9B1C01}"/>
    <dgm:cxn modelId="{283A97C6-5CAB-4FDF-AB9F-6F88FBBB7A89}" type="presOf" srcId="{0CFFC18C-16B0-43B1-B6C1-80AF6FB82863}" destId="{7A3AECE7-F0DD-45BB-B5C9-451D3C9F8D89}" srcOrd="0" destOrd="0" presId="urn:microsoft.com/office/officeart/2005/8/layout/matrix1"/>
    <dgm:cxn modelId="{90F807C6-4247-4B9E-AF1D-72A717CC5700}" type="presOf" srcId="{D40D4402-C318-4D3E-BCBE-49C880DF2183}" destId="{0E7C2586-E030-4702-8B01-AE037B57B776}" srcOrd="1" destOrd="0" presId="urn:microsoft.com/office/officeart/2005/8/layout/matrix1"/>
    <dgm:cxn modelId="{3A7718A2-F449-45CE-82D4-A0D31B03C84C}" srcId="{95B63AF6-A3CF-4830-8536-1E19149B09EE}" destId="{5F378C95-3D7D-4579-86E5-F722835A408E}" srcOrd="0" destOrd="0" parTransId="{87F1EDD3-7D2F-4D8C-BF49-53B356CB0756}" sibTransId="{202C1F93-C5CA-4039-9E8E-57C704DCEE87}"/>
    <dgm:cxn modelId="{2AA9B5C1-1A72-422C-8576-0E24FC7F8948}" type="presOf" srcId="{B3EE0C8E-1FA3-4A8E-B5B9-2BA4AB27AF7B}" destId="{33566858-77C6-4EC7-888F-B9AF9FF9DD92}" srcOrd="0" destOrd="0" presId="urn:microsoft.com/office/officeart/2005/8/layout/matrix1"/>
    <dgm:cxn modelId="{EB265A65-19E0-4BAF-80DA-455602539F4F}" type="presOf" srcId="{D40D4402-C318-4D3E-BCBE-49C880DF2183}" destId="{CAC56868-BCF5-4941-901C-22E0BEC913CE}" srcOrd="0" destOrd="0" presId="urn:microsoft.com/office/officeart/2005/8/layout/matrix1"/>
    <dgm:cxn modelId="{406156FC-E4CE-4927-B38B-79E0D4AA588A}" type="presOf" srcId="{5F378C95-3D7D-4579-86E5-F722835A408E}" destId="{7ABD6747-62C9-412A-B6F3-CCA89AE2CF29}" srcOrd="0" destOrd="0" presId="urn:microsoft.com/office/officeart/2005/8/layout/matrix1"/>
    <dgm:cxn modelId="{29EF76B8-FEE6-4FE1-B292-3FC001DD8219}" type="presParOf" srcId="{2BCE37B7-7333-4935-8FAB-E2E146365CC3}" destId="{D7F0C398-5A75-46A8-BBB6-D4D24A3D9057}" srcOrd="0" destOrd="0" presId="urn:microsoft.com/office/officeart/2005/8/layout/matrix1"/>
    <dgm:cxn modelId="{96BE02D5-E3C6-48A4-8D7A-E67D7B756688}" type="presParOf" srcId="{D7F0C398-5A75-46A8-BBB6-D4D24A3D9057}" destId="{33566858-77C6-4EC7-888F-B9AF9FF9DD92}" srcOrd="0" destOrd="0" presId="urn:microsoft.com/office/officeart/2005/8/layout/matrix1"/>
    <dgm:cxn modelId="{A613DD2E-0FC9-4E77-BD77-518F74F222BB}" type="presParOf" srcId="{D7F0C398-5A75-46A8-BBB6-D4D24A3D9057}" destId="{958066A3-4EA3-4739-8FCD-7C0C6AE5DF9A}" srcOrd="1" destOrd="0" presId="urn:microsoft.com/office/officeart/2005/8/layout/matrix1"/>
    <dgm:cxn modelId="{7B961BA1-8AC6-4D02-A0A7-631621306DCF}" type="presParOf" srcId="{D7F0C398-5A75-46A8-BBB6-D4D24A3D9057}" destId="{7A3AECE7-F0DD-45BB-B5C9-451D3C9F8D89}" srcOrd="2" destOrd="0" presId="urn:microsoft.com/office/officeart/2005/8/layout/matrix1"/>
    <dgm:cxn modelId="{F326CB74-90D3-4DC0-B2B7-25F828876FBC}" type="presParOf" srcId="{D7F0C398-5A75-46A8-BBB6-D4D24A3D9057}" destId="{AEBBEEE7-8AE4-465A-ACAE-30DF77509F7F}" srcOrd="3" destOrd="0" presId="urn:microsoft.com/office/officeart/2005/8/layout/matrix1"/>
    <dgm:cxn modelId="{D47B5B53-071B-4E17-AD91-4A81C492B57D}" type="presParOf" srcId="{D7F0C398-5A75-46A8-BBB6-D4D24A3D9057}" destId="{CAC56868-BCF5-4941-901C-22E0BEC913CE}" srcOrd="4" destOrd="0" presId="urn:microsoft.com/office/officeart/2005/8/layout/matrix1"/>
    <dgm:cxn modelId="{C3F17416-EB00-4ACE-B01D-44CBF3C67A56}" type="presParOf" srcId="{D7F0C398-5A75-46A8-BBB6-D4D24A3D9057}" destId="{0E7C2586-E030-4702-8B01-AE037B57B776}" srcOrd="5" destOrd="0" presId="urn:microsoft.com/office/officeart/2005/8/layout/matrix1"/>
    <dgm:cxn modelId="{B882B769-FCAD-40B9-AE0D-F1E0D2E0198E}" type="presParOf" srcId="{D7F0C398-5A75-46A8-BBB6-D4D24A3D9057}" destId="{E2FCCB71-15EE-4731-8630-A140D12155FA}" srcOrd="6" destOrd="0" presId="urn:microsoft.com/office/officeart/2005/8/layout/matrix1"/>
    <dgm:cxn modelId="{20703F5F-59FB-4595-BE73-03974DE801B5}" type="presParOf" srcId="{D7F0C398-5A75-46A8-BBB6-D4D24A3D9057}" destId="{F04A3AFC-9C8D-489B-A1D1-E736AEFB34A7}" srcOrd="7" destOrd="0" presId="urn:microsoft.com/office/officeart/2005/8/layout/matrix1"/>
    <dgm:cxn modelId="{229FDE23-B32F-4ABF-905C-E64AD7A215A1}" type="presParOf" srcId="{2BCE37B7-7333-4935-8FAB-E2E146365CC3}" destId="{7ABD6747-62C9-412A-B6F3-CCA89AE2CF29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12A651-80FE-449C-8D16-332DAA9977C4}" type="doc">
      <dgm:prSet loTypeId="urn:microsoft.com/office/officeart/2008/layout/IncreasingCircleProcess" loCatId="process" qsTypeId="urn:microsoft.com/office/officeart/2005/8/quickstyle/simple5" qsCatId="simple" csTypeId="urn:microsoft.com/office/officeart/2005/8/colors/accent1_4" csCatId="accent1" phldr="1"/>
      <dgm:spPr/>
      <dgm:t>
        <a:bodyPr/>
        <a:lstStyle/>
        <a:p>
          <a:endParaRPr lang="zh-TW" altLang="en-US"/>
        </a:p>
      </dgm:t>
    </dgm:pt>
    <dgm:pt modelId="{8004E69D-7B40-4723-91DF-A7BC9347E17F}">
      <dgm:prSet phldrT="[文字]" custT="1"/>
      <dgm:spPr/>
      <dgm:t>
        <a:bodyPr/>
        <a:lstStyle/>
        <a:p>
          <a:r>
            <a:rPr lang="zh-TW" altLang="en-US" sz="1800" b="1" dirty="0" smtClean="0"/>
            <a:t>規劃設計</a:t>
          </a:r>
          <a:endParaRPr lang="zh-TW" altLang="en-US" sz="1800" b="1" dirty="0"/>
        </a:p>
      </dgm:t>
    </dgm:pt>
    <dgm:pt modelId="{9F4ED582-8D75-4F06-A3D2-338E16C50D67}" type="parTrans" cxnId="{33367F8B-B10D-4A90-8706-CE93A648BF77}">
      <dgm:prSet/>
      <dgm:spPr/>
      <dgm:t>
        <a:bodyPr/>
        <a:lstStyle/>
        <a:p>
          <a:endParaRPr lang="zh-TW" altLang="en-US" sz="1400"/>
        </a:p>
      </dgm:t>
    </dgm:pt>
    <dgm:pt modelId="{BEEB0F20-42A1-4421-A060-E82ED156AC40}" type="sibTrans" cxnId="{33367F8B-B10D-4A90-8706-CE93A648BF77}">
      <dgm:prSet/>
      <dgm:spPr/>
      <dgm:t>
        <a:bodyPr/>
        <a:lstStyle/>
        <a:p>
          <a:endParaRPr lang="zh-TW" altLang="en-US" sz="1400"/>
        </a:p>
      </dgm:t>
    </dgm:pt>
    <dgm:pt modelId="{92DBE625-0873-4973-8C3A-C68BE7E397B7}">
      <dgm:prSet phldrT="[文字]" custT="1"/>
      <dgm:spPr/>
      <dgm:t>
        <a:bodyPr/>
        <a:lstStyle/>
        <a:p>
          <a:pPr marL="180975" indent="-180975"/>
          <a:r>
            <a:rPr lang="en-US" altLang="zh-TW" sz="1600" dirty="0" smtClean="0"/>
            <a:t>1.</a:t>
          </a:r>
          <a:r>
            <a:rPr lang="zh-TW" altLang="en-US" sz="1600" dirty="0" smtClean="0"/>
            <a:t>學校</a:t>
          </a:r>
          <a:r>
            <a:rPr lang="en-US" altLang="zh-TW" sz="1600" dirty="0" smtClean="0"/>
            <a:t>(</a:t>
          </a:r>
          <a:r>
            <a:rPr lang="zh-TW" altLang="en-US" sz="1600" dirty="0" smtClean="0"/>
            <a:t>地方政府</a:t>
          </a:r>
          <a:r>
            <a:rPr lang="en-US" altLang="zh-TW" sz="1600" dirty="0" smtClean="0"/>
            <a:t>)</a:t>
          </a:r>
          <a:r>
            <a:rPr lang="zh-TW" altLang="en-US" sz="1600" dirty="0" smtClean="0"/>
            <a:t>委請建築師或專業技師執行</a:t>
          </a:r>
          <a:endParaRPr lang="zh-TW" altLang="en-US" sz="1600" dirty="0"/>
        </a:p>
      </dgm:t>
    </dgm:pt>
    <dgm:pt modelId="{38CF6246-A816-4269-B277-7E92BCA98BCA}" type="parTrans" cxnId="{38EAD874-184B-4158-BA42-2A3AFBF5B92F}">
      <dgm:prSet/>
      <dgm:spPr/>
      <dgm:t>
        <a:bodyPr/>
        <a:lstStyle/>
        <a:p>
          <a:endParaRPr lang="zh-TW" altLang="en-US" sz="1400"/>
        </a:p>
      </dgm:t>
    </dgm:pt>
    <dgm:pt modelId="{3BC5ED7B-100E-42C8-943B-7B696B4F1444}" type="sibTrans" cxnId="{38EAD874-184B-4158-BA42-2A3AFBF5B92F}">
      <dgm:prSet/>
      <dgm:spPr/>
      <dgm:t>
        <a:bodyPr/>
        <a:lstStyle/>
        <a:p>
          <a:endParaRPr lang="zh-TW" altLang="en-US" sz="1400"/>
        </a:p>
      </dgm:t>
    </dgm:pt>
    <dgm:pt modelId="{95EFA9C7-86FA-49F7-901E-BD8F27987712}">
      <dgm:prSet phldrT="[文字]" custT="1"/>
      <dgm:spPr/>
      <dgm:t>
        <a:bodyPr/>
        <a:lstStyle/>
        <a:p>
          <a:r>
            <a:rPr lang="zh-TW" altLang="en-US" sz="1800" b="1" dirty="0" smtClean="0"/>
            <a:t>審查會審議</a:t>
          </a:r>
          <a:endParaRPr lang="zh-TW" altLang="en-US" sz="1800" b="1" dirty="0"/>
        </a:p>
      </dgm:t>
    </dgm:pt>
    <dgm:pt modelId="{D737B1E8-88B0-4C0F-BE93-09B782758CDB}" type="parTrans" cxnId="{35250E07-67EC-4156-9938-9A0D6917FF63}">
      <dgm:prSet/>
      <dgm:spPr/>
      <dgm:t>
        <a:bodyPr/>
        <a:lstStyle/>
        <a:p>
          <a:endParaRPr lang="zh-TW" altLang="en-US" sz="1400"/>
        </a:p>
      </dgm:t>
    </dgm:pt>
    <dgm:pt modelId="{89D0A63D-8D28-4660-A276-FAC228CDE945}" type="sibTrans" cxnId="{35250E07-67EC-4156-9938-9A0D6917FF63}">
      <dgm:prSet/>
      <dgm:spPr/>
      <dgm:t>
        <a:bodyPr/>
        <a:lstStyle/>
        <a:p>
          <a:endParaRPr lang="zh-TW" altLang="en-US" sz="1400"/>
        </a:p>
      </dgm:t>
    </dgm:pt>
    <dgm:pt modelId="{A7ED7232-4436-42D3-AEEB-C6E20F41CF3B}">
      <dgm:prSet phldrT="[文字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marL="180975" indent="-180975"/>
          <a:r>
            <a:rPr lang="en-US" altLang="zh-TW" sz="1600" b="1" dirty="0" smtClean="0"/>
            <a:t>1.</a:t>
          </a:r>
          <a:r>
            <a:rPr lang="zh-TW" altLang="en-US" sz="1600" b="1" dirty="0" smtClean="0"/>
            <a:t>本部邀集結構、土木技師、建築師等相關領域專家學者建立人才庫</a:t>
          </a:r>
          <a:endParaRPr lang="zh-TW" altLang="en-US" sz="1600" b="1" dirty="0"/>
        </a:p>
      </dgm:t>
    </dgm:pt>
    <dgm:pt modelId="{FF9B3E8F-AB0A-45E8-9447-86F475A8CBE0}" type="parTrans" cxnId="{5ACF425D-AED9-4259-A3E4-96F989F1D32E}">
      <dgm:prSet/>
      <dgm:spPr/>
      <dgm:t>
        <a:bodyPr/>
        <a:lstStyle/>
        <a:p>
          <a:endParaRPr lang="zh-TW" altLang="en-US" sz="1400"/>
        </a:p>
      </dgm:t>
    </dgm:pt>
    <dgm:pt modelId="{AE47D9F1-A901-4701-8440-1CF9B6621836}" type="sibTrans" cxnId="{5ACF425D-AED9-4259-A3E4-96F989F1D32E}">
      <dgm:prSet/>
      <dgm:spPr/>
      <dgm:t>
        <a:bodyPr/>
        <a:lstStyle/>
        <a:p>
          <a:endParaRPr lang="zh-TW" altLang="en-US" sz="1400"/>
        </a:p>
      </dgm:t>
    </dgm:pt>
    <dgm:pt modelId="{41FF86DF-4D63-4F22-971A-6A6666EAB7AB}">
      <dgm:prSet phldrT="[文字]" custT="1"/>
      <dgm:spPr/>
      <dgm:t>
        <a:bodyPr/>
        <a:lstStyle/>
        <a:p>
          <a:r>
            <a:rPr lang="zh-TW" altLang="en-US" sz="1800" b="1" dirty="0" smtClean="0"/>
            <a:t>設計通過</a:t>
          </a:r>
          <a:endParaRPr lang="zh-TW" altLang="en-US" sz="1800" b="1" dirty="0"/>
        </a:p>
      </dgm:t>
    </dgm:pt>
    <dgm:pt modelId="{7968F4D2-4C81-4F88-B040-6AFCB003FCA8}" type="parTrans" cxnId="{91BAE222-BB21-4D27-835C-043B6292BA8E}">
      <dgm:prSet/>
      <dgm:spPr/>
      <dgm:t>
        <a:bodyPr/>
        <a:lstStyle/>
        <a:p>
          <a:endParaRPr lang="zh-TW" altLang="en-US" sz="1400"/>
        </a:p>
      </dgm:t>
    </dgm:pt>
    <dgm:pt modelId="{02E8A50A-7CB8-4A47-83F7-57D611102E9E}" type="sibTrans" cxnId="{91BAE222-BB21-4D27-835C-043B6292BA8E}">
      <dgm:prSet/>
      <dgm:spPr/>
      <dgm:t>
        <a:bodyPr/>
        <a:lstStyle/>
        <a:p>
          <a:endParaRPr lang="zh-TW" altLang="en-US" sz="1400"/>
        </a:p>
      </dgm:t>
    </dgm:pt>
    <dgm:pt modelId="{D61D9CCB-DB86-4276-9F88-1F7D2C4FE3FC}">
      <dgm:prSet phldrT="[文字]" custT="1"/>
      <dgm:spPr/>
      <dgm:t>
        <a:bodyPr/>
        <a:lstStyle/>
        <a:p>
          <a:pPr marL="57150" indent="0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zh-TW" altLang="en-US" sz="1400" dirty="0" smtClean="0"/>
            <a:t>賡續進行工程發包</a:t>
          </a:r>
          <a:endParaRPr lang="zh-TW" altLang="en-US" sz="1400" dirty="0"/>
        </a:p>
      </dgm:t>
    </dgm:pt>
    <dgm:pt modelId="{6824BD78-B758-478D-8992-F36A229BFE73}" type="parTrans" cxnId="{D3596B95-6AF5-4FE5-98BF-A1B958821A5A}">
      <dgm:prSet/>
      <dgm:spPr/>
      <dgm:t>
        <a:bodyPr/>
        <a:lstStyle/>
        <a:p>
          <a:endParaRPr lang="zh-TW" altLang="en-US" sz="1400"/>
        </a:p>
      </dgm:t>
    </dgm:pt>
    <dgm:pt modelId="{D23E8BD3-51B6-4DD7-A513-75C9D8AF8D84}" type="sibTrans" cxnId="{D3596B95-6AF5-4FE5-98BF-A1B958821A5A}">
      <dgm:prSet/>
      <dgm:spPr/>
      <dgm:t>
        <a:bodyPr/>
        <a:lstStyle/>
        <a:p>
          <a:endParaRPr lang="zh-TW" altLang="en-US" sz="1400"/>
        </a:p>
      </dgm:t>
    </dgm:pt>
    <dgm:pt modelId="{D761A6F6-0832-48B6-BE2A-4BCEFBE7713C}">
      <dgm:prSet phldrT="[文字]" custT="1"/>
      <dgm:spPr/>
      <dgm:t>
        <a:bodyPr/>
        <a:lstStyle/>
        <a:p>
          <a:pPr marL="180975" indent="-180975"/>
          <a:r>
            <a:rPr lang="en-US" altLang="zh-TW" sz="1600" dirty="0" smtClean="0"/>
            <a:t>2.</a:t>
          </a:r>
          <a:r>
            <a:rPr lang="zh-TW" altLang="en-US" sz="1600" dirty="0" smtClean="0"/>
            <a:t>依補強設計及拆除重建作業規範辦理</a:t>
          </a:r>
          <a:endParaRPr lang="zh-TW" altLang="en-US" sz="1600" dirty="0"/>
        </a:p>
      </dgm:t>
    </dgm:pt>
    <dgm:pt modelId="{5048260F-06AC-407E-8CC5-69D4B3361041}" type="parTrans" cxnId="{DBA21BD2-30EF-4D22-8B6A-4548605E6048}">
      <dgm:prSet/>
      <dgm:spPr/>
      <dgm:t>
        <a:bodyPr/>
        <a:lstStyle/>
        <a:p>
          <a:endParaRPr lang="zh-TW" altLang="en-US" sz="1400"/>
        </a:p>
      </dgm:t>
    </dgm:pt>
    <dgm:pt modelId="{0DF66C72-2650-4FF9-BCFF-ABF76EB35B1F}" type="sibTrans" cxnId="{DBA21BD2-30EF-4D22-8B6A-4548605E6048}">
      <dgm:prSet/>
      <dgm:spPr/>
      <dgm:t>
        <a:bodyPr/>
        <a:lstStyle/>
        <a:p>
          <a:endParaRPr lang="zh-TW" altLang="en-US" sz="1400"/>
        </a:p>
      </dgm:t>
    </dgm:pt>
    <dgm:pt modelId="{614B5A50-E393-4D6B-8D36-7623F4B4419A}">
      <dgm:prSet phldrT="[文字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marL="180975" indent="-180975"/>
          <a:r>
            <a:rPr lang="en-US" altLang="zh-TW" sz="1600" b="1" dirty="0" smtClean="0"/>
            <a:t>2.</a:t>
          </a:r>
          <a:r>
            <a:rPr lang="zh-TW" altLang="en-US" sz="1600" b="1" dirty="0" smtClean="0"/>
            <a:t>透過參與審查會議，檢核設計是否符合規範</a:t>
          </a:r>
          <a:endParaRPr lang="zh-TW" altLang="en-US" sz="1600" b="1" dirty="0"/>
        </a:p>
      </dgm:t>
    </dgm:pt>
    <dgm:pt modelId="{C26D08C6-7AD3-4066-8D8A-6B57430411D9}" type="parTrans" cxnId="{94988855-A3D8-40C2-9849-002BA1F8A3FA}">
      <dgm:prSet/>
      <dgm:spPr/>
      <dgm:t>
        <a:bodyPr/>
        <a:lstStyle/>
        <a:p>
          <a:endParaRPr lang="zh-TW" altLang="en-US" sz="1400"/>
        </a:p>
      </dgm:t>
    </dgm:pt>
    <dgm:pt modelId="{35E3E7C6-C4A3-441B-927A-5012B185D768}" type="sibTrans" cxnId="{94988855-A3D8-40C2-9849-002BA1F8A3FA}">
      <dgm:prSet/>
      <dgm:spPr/>
      <dgm:t>
        <a:bodyPr/>
        <a:lstStyle/>
        <a:p>
          <a:endParaRPr lang="zh-TW" altLang="en-US" sz="1400"/>
        </a:p>
      </dgm:t>
    </dgm:pt>
    <dgm:pt modelId="{738896AD-B7B7-4331-92C3-06517D9DB1D2}">
      <dgm:prSet phldrT="[文字]" custT="1"/>
      <dgm:spPr/>
      <dgm:t>
        <a:bodyPr/>
        <a:lstStyle/>
        <a:p>
          <a:r>
            <a:rPr lang="zh-TW" altLang="en-US" sz="1800" b="1" dirty="0" smtClean="0"/>
            <a:t>委辦團隊確認</a:t>
          </a:r>
          <a:endParaRPr lang="zh-TW" altLang="en-US" sz="1800" b="1" dirty="0"/>
        </a:p>
      </dgm:t>
    </dgm:pt>
    <dgm:pt modelId="{F94A259D-55D9-475D-8339-B30EC4EAD1AB}" type="parTrans" cxnId="{6288DBA0-8D3B-4C01-ADED-B199E703638B}">
      <dgm:prSet/>
      <dgm:spPr/>
      <dgm:t>
        <a:bodyPr/>
        <a:lstStyle/>
        <a:p>
          <a:endParaRPr lang="zh-TW" altLang="en-US" sz="1400"/>
        </a:p>
      </dgm:t>
    </dgm:pt>
    <dgm:pt modelId="{32848537-A54D-4103-A189-5ED55566E0D7}" type="sibTrans" cxnId="{6288DBA0-8D3B-4C01-ADED-B199E703638B}">
      <dgm:prSet/>
      <dgm:spPr/>
      <dgm:t>
        <a:bodyPr/>
        <a:lstStyle/>
        <a:p>
          <a:endParaRPr lang="zh-TW" altLang="en-US" sz="1400"/>
        </a:p>
      </dgm:t>
    </dgm:pt>
    <dgm:pt modelId="{ACD7C220-F149-46E5-B631-A84457C97A91}">
      <dgm:prSet phldrT="[文字]" custT="1"/>
      <dgm:spPr/>
      <dgm:t>
        <a:bodyPr/>
        <a:lstStyle/>
        <a:p>
          <a:pPr marL="180975" indent="-180975"/>
          <a:r>
            <a:rPr lang="en-US" altLang="zh-TW" sz="1600" dirty="0" smtClean="0"/>
            <a:t>1.</a:t>
          </a:r>
          <a:r>
            <a:rPr lang="zh-TW" altLang="en-US" sz="1600" dirty="0" smtClean="0"/>
            <a:t>補強</a:t>
          </a:r>
          <a:r>
            <a:rPr lang="en-US" altLang="zh-TW" sz="1600" dirty="0" smtClean="0"/>
            <a:t>-</a:t>
          </a:r>
          <a:r>
            <a:rPr lang="zh-TW" altLang="en-US" sz="1600" dirty="0" smtClean="0"/>
            <a:t>國震中心；拆除重建</a:t>
          </a:r>
          <a:r>
            <a:rPr lang="en-US" altLang="zh-TW" sz="1600" dirty="0" smtClean="0"/>
            <a:t>-</a:t>
          </a:r>
          <a:r>
            <a:rPr lang="zh-TW" altLang="en-US" sz="1600" dirty="0" smtClean="0"/>
            <a:t>雲林科技大學</a:t>
          </a:r>
          <a:endParaRPr lang="en-US" altLang="zh-TW" sz="1600" dirty="0" smtClean="0"/>
        </a:p>
        <a:p>
          <a:pPr marL="180975" indent="-180975"/>
          <a:r>
            <a:rPr lang="en-US" altLang="zh-TW" sz="1600" dirty="0" smtClean="0"/>
            <a:t>2.</a:t>
          </a:r>
          <a:r>
            <a:rPr lang="zh-TW" altLang="en-US" sz="1600" dirty="0" smtClean="0"/>
            <a:t>確保預算編列合理性及工程品質把關</a:t>
          </a:r>
          <a:endParaRPr lang="en-US" altLang="zh-TW" sz="1600" dirty="0" smtClean="0"/>
        </a:p>
        <a:p>
          <a:pPr marL="180975" indent="-180975"/>
          <a:r>
            <a:rPr lang="en-US" altLang="zh-TW" sz="1600" dirty="0" smtClean="0"/>
            <a:t>3.</a:t>
          </a:r>
          <a:r>
            <a:rPr lang="zh-TW" altLang="en-US" sz="1600" dirty="0" smtClean="0"/>
            <a:t>建立圖資</a:t>
          </a:r>
          <a:endParaRPr lang="zh-TW" altLang="en-US" sz="1600" dirty="0"/>
        </a:p>
      </dgm:t>
    </dgm:pt>
    <dgm:pt modelId="{25A23E7F-0EF7-495F-9010-4527D8C722A8}" type="parTrans" cxnId="{24950FFB-F89B-4F10-A21D-B690D76D5AB4}">
      <dgm:prSet/>
      <dgm:spPr/>
      <dgm:t>
        <a:bodyPr/>
        <a:lstStyle/>
        <a:p>
          <a:endParaRPr lang="zh-TW" altLang="en-US" sz="1400"/>
        </a:p>
      </dgm:t>
    </dgm:pt>
    <dgm:pt modelId="{9A26992E-5301-4937-A8F6-A1B2262F6638}" type="sibTrans" cxnId="{24950FFB-F89B-4F10-A21D-B690D76D5AB4}">
      <dgm:prSet/>
      <dgm:spPr/>
      <dgm:t>
        <a:bodyPr/>
        <a:lstStyle/>
        <a:p>
          <a:endParaRPr lang="zh-TW" altLang="en-US" sz="1400"/>
        </a:p>
      </dgm:t>
    </dgm:pt>
    <dgm:pt modelId="{18CDCA66-F7B7-41B6-9FDE-4413475C1620}" type="pres">
      <dgm:prSet presAssocID="{6C12A651-80FE-449C-8D16-332DAA9977C4}" presName="Name0" presStyleCnt="0">
        <dgm:presLayoutVars>
          <dgm:chMax val="7"/>
          <dgm:chPref val="7"/>
          <dgm:dir/>
          <dgm:animOne val="branch"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972A000E-4F37-426C-A1F1-28BC028181B7}" type="pres">
      <dgm:prSet presAssocID="{8004E69D-7B40-4723-91DF-A7BC9347E17F}" presName="composite" presStyleCnt="0"/>
      <dgm:spPr/>
    </dgm:pt>
    <dgm:pt modelId="{50CD39EC-BD41-40CB-8C58-9ACA468CA072}" type="pres">
      <dgm:prSet presAssocID="{8004E69D-7B40-4723-91DF-A7BC9347E17F}" presName="BackAccent" presStyleLbl="bgShp" presStyleIdx="0" presStyleCnt="4"/>
      <dgm:spPr/>
    </dgm:pt>
    <dgm:pt modelId="{4CB400AB-1783-4092-950E-A5B4AFEB9852}" type="pres">
      <dgm:prSet presAssocID="{8004E69D-7B40-4723-91DF-A7BC9347E17F}" presName="Accent" presStyleLbl="alignNode1" presStyleIdx="0" presStyleCnt="4"/>
      <dgm:spPr/>
    </dgm:pt>
    <dgm:pt modelId="{68A0E8E4-6331-4170-A6AA-B26C7EE6D541}" type="pres">
      <dgm:prSet presAssocID="{8004E69D-7B40-4723-91DF-A7BC9347E17F}" presName="Child" presStyleLbl="revTx" presStyleIdx="0" presStyleCnt="8" custScaleX="17627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691657F-A228-4DFF-BD8E-847395766053}" type="pres">
      <dgm:prSet presAssocID="{8004E69D-7B40-4723-91DF-A7BC9347E17F}" presName="Parent" presStyleLbl="revTx" presStyleIdx="1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F66D912-CF85-4E81-A7F6-69C408D9DD24}" type="pres">
      <dgm:prSet presAssocID="{BEEB0F20-42A1-4421-A060-E82ED156AC40}" presName="sibTrans" presStyleCnt="0"/>
      <dgm:spPr/>
    </dgm:pt>
    <dgm:pt modelId="{4050B1CF-0BA6-4A87-B53A-1AF99A6BC5C7}" type="pres">
      <dgm:prSet presAssocID="{95EFA9C7-86FA-49F7-901E-BD8F27987712}" presName="composite" presStyleCnt="0"/>
      <dgm:spPr/>
    </dgm:pt>
    <dgm:pt modelId="{CB9E1A27-F450-4265-8441-93C76BB1F2ED}" type="pres">
      <dgm:prSet presAssocID="{95EFA9C7-86FA-49F7-901E-BD8F27987712}" presName="BackAccent" presStyleLbl="bgShp" presStyleIdx="1" presStyleCnt="4" custLinFactNeighborX="-1631" custLinFactNeighborY="0"/>
      <dgm:spPr/>
    </dgm:pt>
    <dgm:pt modelId="{7FCE3A10-AFE4-4E3C-A317-2907AE834346}" type="pres">
      <dgm:prSet presAssocID="{95EFA9C7-86FA-49F7-901E-BD8F27987712}" presName="Accent" presStyleLbl="alignNode1" presStyleIdx="1" presStyleCnt="4" custLinFactNeighborX="-6825" custLinFactNeighborY="0"/>
      <dgm:spPr/>
    </dgm:pt>
    <dgm:pt modelId="{AC938C48-E48D-4963-9EA4-B334DB93C4EA}" type="pres">
      <dgm:prSet presAssocID="{95EFA9C7-86FA-49F7-901E-BD8F27987712}" presName="Child" presStyleLbl="revTx" presStyleIdx="2" presStyleCnt="8" custScaleX="196991" custScaleY="129811" custLinFactNeighborX="-5144" custLinFactNeighborY="256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C1764A6-6AD7-4800-9C20-F4F1DCC48202}" type="pres">
      <dgm:prSet presAssocID="{95EFA9C7-86FA-49F7-901E-BD8F27987712}" presName="Parent" presStyleLbl="revTx" presStyleIdx="3" presStyleCnt="8" custScaleX="130076" custLinFactNeighborX="11173" custLinFactNeighborY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774F3D9-4BDA-41BC-83E9-F914F4463872}" type="pres">
      <dgm:prSet presAssocID="{89D0A63D-8D28-4660-A276-FAC228CDE945}" presName="sibTrans" presStyleCnt="0"/>
      <dgm:spPr/>
    </dgm:pt>
    <dgm:pt modelId="{376A2EF4-40BA-4F7C-9F73-86A74FAD078F}" type="pres">
      <dgm:prSet presAssocID="{738896AD-B7B7-4331-92C3-06517D9DB1D2}" presName="composite" presStyleCnt="0"/>
      <dgm:spPr/>
    </dgm:pt>
    <dgm:pt modelId="{36CE1F68-3418-41B7-BB74-D96E9D6E5706}" type="pres">
      <dgm:prSet presAssocID="{738896AD-B7B7-4331-92C3-06517D9DB1D2}" presName="BackAccent" presStyleLbl="bgShp" presStyleIdx="2" presStyleCnt="4"/>
      <dgm:spPr/>
    </dgm:pt>
    <dgm:pt modelId="{C6CB6A65-E1E2-4287-95D9-4ECB49BE9372}" type="pres">
      <dgm:prSet presAssocID="{738896AD-B7B7-4331-92C3-06517D9DB1D2}" presName="Accent" presStyleLbl="alignNode1" presStyleIdx="2" presStyleCnt="4"/>
      <dgm:spPr/>
    </dgm:pt>
    <dgm:pt modelId="{FB120759-4EC6-4942-899A-2F6E0A26F4D3}" type="pres">
      <dgm:prSet presAssocID="{738896AD-B7B7-4331-92C3-06517D9DB1D2}" presName="Child" presStyleLbl="revTx" presStyleIdx="4" presStyleCnt="8" custScaleX="18814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63F2AD6-B698-41A4-B0CF-807629CA1195}" type="pres">
      <dgm:prSet presAssocID="{738896AD-B7B7-4331-92C3-06517D9DB1D2}" presName="Parent" presStyleLbl="revTx" presStyleIdx="5" presStyleCnt="8" custScaleX="124824" custLinFactNeighborX="6240" custLinFactNeighborY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413A7AA-508D-495E-917C-72F86EEF3874}" type="pres">
      <dgm:prSet presAssocID="{32848537-A54D-4103-A189-5ED55566E0D7}" presName="sibTrans" presStyleCnt="0"/>
      <dgm:spPr/>
    </dgm:pt>
    <dgm:pt modelId="{95214715-9FFB-44B6-863C-FEE026505347}" type="pres">
      <dgm:prSet presAssocID="{41FF86DF-4D63-4F22-971A-6A6666EAB7AB}" presName="composite" presStyleCnt="0"/>
      <dgm:spPr/>
    </dgm:pt>
    <dgm:pt modelId="{60023DAE-9A9A-4DC9-85DE-80E9C15017C7}" type="pres">
      <dgm:prSet presAssocID="{41FF86DF-4D63-4F22-971A-6A6666EAB7AB}" presName="BackAccent" presStyleLbl="bgShp" presStyleIdx="3" presStyleCnt="4"/>
      <dgm:spPr/>
    </dgm:pt>
    <dgm:pt modelId="{377AED3F-A4AE-491F-A7D8-0B5EE333E703}" type="pres">
      <dgm:prSet presAssocID="{41FF86DF-4D63-4F22-971A-6A6666EAB7AB}" presName="Accent" presStyleLbl="alignNode1" presStyleIdx="3" presStyleCnt="4"/>
      <dgm:spPr/>
    </dgm:pt>
    <dgm:pt modelId="{0701AA48-1544-48B8-87D1-20D21AB38B95}" type="pres">
      <dgm:prSet presAssocID="{41FF86DF-4D63-4F22-971A-6A6666EAB7AB}" presName="Child" presStyleLbl="revTx" presStyleIdx="6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82A87C-5357-41E6-9F67-00C49D1BD1D7}" type="pres">
      <dgm:prSet presAssocID="{41FF86DF-4D63-4F22-971A-6A6666EAB7AB}" presName="Parent" presStyleLbl="revTx" presStyleIdx="7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ACF425D-AED9-4259-A3E4-96F989F1D32E}" srcId="{95EFA9C7-86FA-49F7-901E-BD8F27987712}" destId="{A7ED7232-4436-42D3-AEEB-C6E20F41CF3B}" srcOrd="0" destOrd="0" parTransId="{FF9B3E8F-AB0A-45E8-9447-86F475A8CBE0}" sibTransId="{AE47D9F1-A901-4701-8440-1CF9B6621836}"/>
    <dgm:cxn modelId="{33367F8B-B10D-4A90-8706-CE93A648BF77}" srcId="{6C12A651-80FE-449C-8D16-332DAA9977C4}" destId="{8004E69D-7B40-4723-91DF-A7BC9347E17F}" srcOrd="0" destOrd="0" parTransId="{9F4ED582-8D75-4F06-A3D2-338E16C50D67}" sibTransId="{BEEB0F20-42A1-4421-A060-E82ED156AC40}"/>
    <dgm:cxn modelId="{39CB9C9C-0E0C-41AA-9C1B-22DC9E1AB954}" type="presOf" srcId="{92DBE625-0873-4973-8C3A-C68BE7E397B7}" destId="{68A0E8E4-6331-4170-A6AA-B26C7EE6D541}" srcOrd="0" destOrd="0" presId="urn:microsoft.com/office/officeart/2008/layout/IncreasingCircleProcess"/>
    <dgm:cxn modelId="{91BAE222-BB21-4D27-835C-043B6292BA8E}" srcId="{6C12A651-80FE-449C-8D16-332DAA9977C4}" destId="{41FF86DF-4D63-4F22-971A-6A6666EAB7AB}" srcOrd="3" destOrd="0" parTransId="{7968F4D2-4C81-4F88-B040-6AFCB003FCA8}" sibTransId="{02E8A50A-7CB8-4A47-83F7-57D611102E9E}"/>
    <dgm:cxn modelId="{B417075D-B06A-4EBB-AF5C-29ED237FD399}" type="presOf" srcId="{614B5A50-E393-4D6B-8D36-7623F4B4419A}" destId="{AC938C48-E48D-4963-9EA4-B334DB93C4EA}" srcOrd="0" destOrd="1" presId="urn:microsoft.com/office/officeart/2008/layout/IncreasingCircleProcess"/>
    <dgm:cxn modelId="{94988855-A3D8-40C2-9849-002BA1F8A3FA}" srcId="{95EFA9C7-86FA-49F7-901E-BD8F27987712}" destId="{614B5A50-E393-4D6B-8D36-7623F4B4419A}" srcOrd="1" destOrd="0" parTransId="{C26D08C6-7AD3-4066-8D8A-6B57430411D9}" sibTransId="{35E3E7C6-C4A3-441B-927A-5012B185D768}"/>
    <dgm:cxn modelId="{35250E07-67EC-4156-9938-9A0D6917FF63}" srcId="{6C12A651-80FE-449C-8D16-332DAA9977C4}" destId="{95EFA9C7-86FA-49F7-901E-BD8F27987712}" srcOrd="1" destOrd="0" parTransId="{D737B1E8-88B0-4C0F-BE93-09B782758CDB}" sibTransId="{89D0A63D-8D28-4660-A276-FAC228CDE945}"/>
    <dgm:cxn modelId="{24950FFB-F89B-4F10-A21D-B690D76D5AB4}" srcId="{738896AD-B7B7-4331-92C3-06517D9DB1D2}" destId="{ACD7C220-F149-46E5-B631-A84457C97A91}" srcOrd="0" destOrd="0" parTransId="{25A23E7F-0EF7-495F-9010-4527D8C722A8}" sibTransId="{9A26992E-5301-4937-A8F6-A1B2262F6638}"/>
    <dgm:cxn modelId="{B9CF06DC-8E5E-476D-8D1C-9D720B798580}" type="presOf" srcId="{41FF86DF-4D63-4F22-971A-6A6666EAB7AB}" destId="{2E82A87C-5357-41E6-9F67-00C49D1BD1D7}" srcOrd="0" destOrd="0" presId="urn:microsoft.com/office/officeart/2008/layout/IncreasingCircleProcess"/>
    <dgm:cxn modelId="{279C61AF-B6AE-4C74-B072-B24B3EACCDE7}" type="presOf" srcId="{D761A6F6-0832-48B6-BE2A-4BCEFBE7713C}" destId="{68A0E8E4-6331-4170-A6AA-B26C7EE6D541}" srcOrd="0" destOrd="1" presId="urn:microsoft.com/office/officeart/2008/layout/IncreasingCircleProcess"/>
    <dgm:cxn modelId="{1B2A330A-1AF3-4C35-B7F8-491F71733CE1}" type="presOf" srcId="{8004E69D-7B40-4723-91DF-A7BC9347E17F}" destId="{D691657F-A228-4DFF-BD8E-847395766053}" srcOrd="0" destOrd="0" presId="urn:microsoft.com/office/officeart/2008/layout/IncreasingCircleProcess"/>
    <dgm:cxn modelId="{59C430AA-A48E-4936-969B-03BFE5934674}" type="presOf" srcId="{95EFA9C7-86FA-49F7-901E-BD8F27987712}" destId="{8C1764A6-6AD7-4800-9C20-F4F1DCC48202}" srcOrd="0" destOrd="0" presId="urn:microsoft.com/office/officeart/2008/layout/IncreasingCircleProcess"/>
    <dgm:cxn modelId="{DBA21BD2-30EF-4D22-8B6A-4548605E6048}" srcId="{8004E69D-7B40-4723-91DF-A7BC9347E17F}" destId="{D761A6F6-0832-48B6-BE2A-4BCEFBE7713C}" srcOrd="1" destOrd="0" parTransId="{5048260F-06AC-407E-8CC5-69D4B3361041}" sibTransId="{0DF66C72-2650-4FF9-BCFF-ABF76EB35B1F}"/>
    <dgm:cxn modelId="{7CAAD6B9-60F4-4C20-80A3-C82D144E0472}" type="presOf" srcId="{A7ED7232-4436-42D3-AEEB-C6E20F41CF3B}" destId="{AC938C48-E48D-4963-9EA4-B334DB93C4EA}" srcOrd="0" destOrd="0" presId="urn:microsoft.com/office/officeart/2008/layout/IncreasingCircleProcess"/>
    <dgm:cxn modelId="{2A8A64C7-5252-493D-ACC8-EF6FD03D9E5E}" type="presOf" srcId="{D61D9CCB-DB86-4276-9F88-1F7D2C4FE3FC}" destId="{0701AA48-1544-48B8-87D1-20D21AB38B95}" srcOrd="0" destOrd="0" presId="urn:microsoft.com/office/officeart/2008/layout/IncreasingCircleProcess"/>
    <dgm:cxn modelId="{BF3A62EC-78D5-458F-B32A-A00795BCEA24}" type="presOf" srcId="{6C12A651-80FE-449C-8D16-332DAA9977C4}" destId="{18CDCA66-F7B7-41B6-9FDE-4413475C1620}" srcOrd="0" destOrd="0" presId="urn:microsoft.com/office/officeart/2008/layout/IncreasingCircleProcess"/>
    <dgm:cxn modelId="{38EAD874-184B-4158-BA42-2A3AFBF5B92F}" srcId="{8004E69D-7B40-4723-91DF-A7BC9347E17F}" destId="{92DBE625-0873-4973-8C3A-C68BE7E397B7}" srcOrd="0" destOrd="0" parTransId="{38CF6246-A816-4269-B277-7E92BCA98BCA}" sibTransId="{3BC5ED7B-100E-42C8-943B-7B696B4F1444}"/>
    <dgm:cxn modelId="{6288DBA0-8D3B-4C01-ADED-B199E703638B}" srcId="{6C12A651-80FE-449C-8D16-332DAA9977C4}" destId="{738896AD-B7B7-4331-92C3-06517D9DB1D2}" srcOrd="2" destOrd="0" parTransId="{F94A259D-55D9-475D-8339-B30EC4EAD1AB}" sibTransId="{32848537-A54D-4103-A189-5ED55566E0D7}"/>
    <dgm:cxn modelId="{54C82B78-8A26-4994-B5DB-EC1CBFD9C6A8}" type="presOf" srcId="{ACD7C220-F149-46E5-B631-A84457C97A91}" destId="{FB120759-4EC6-4942-899A-2F6E0A26F4D3}" srcOrd="0" destOrd="0" presId="urn:microsoft.com/office/officeart/2008/layout/IncreasingCircleProcess"/>
    <dgm:cxn modelId="{D3596B95-6AF5-4FE5-98BF-A1B958821A5A}" srcId="{41FF86DF-4D63-4F22-971A-6A6666EAB7AB}" destId="{D61D9CCB-DB86-4276-9F88-1F7D2C4FE3FC}" srcOrd="0" destOrd="0" parTransId="{6824BD78-B758-478D-8992-F36A229BFE73}" sibTransId="{D23E8BD3-51B6-4DD7-A513-75C9D8AF8D84}"/>
    <dgm:cxn modelId="{EFA1550F-5EE9-4137-94B5-E01F6955795F}" type="presOf" srcId="{738896AD-B7B7-4331-92C3-06517D9DB1D2}" destId="{F63F2AD6-B698-41A4-B0CF-807629CA1195}" srcOrd="0" destOrd="0" presId="urn:microsoft.com/office/officeart/2008/layout/IncreasingCircleProcess"/>
    <dgm:cxn modelId="{5B5FF521-D010-4394-A212-A67C5A51457B}" type="presParOf" srcId="{18CDCA66-F7B7-41B6-9FDE-4413475C1620}" destId="{972A000E-4F37-426C-A1F1-28BC028181B7}" srcOrd="0" destOrd="0" presId="urn:microsoft.com/office/officeart/2008/layout/IncreasingCircleProcess"/>
    <dgm:cxn modelId="{E7FE80E6-EA6E-40CF-8069-DBA0FFCF433A}" type="presParOf" srcId="{972A000E-4F37-426C-A1F1-28BC028181B7}" destId="{50CD39EC-BD41-40CB-8C58-9ACA468CA072}" srcOrd="0" destOrd="0" presId="urn:microsoft.com/office/officeart/2008/layout/IncreasingCircleProcess"/>
    <dgm:cxn modelId="{6D10223E-8BED-4066-BC8B-E53D9EF257EE}" type="presParOf" srcId="{972A000E-4F37-426C-A1F1-28BC028181B7}" destId="{4CB400AB-1783-4092-950E-A5B4AFEB9852}" srcOrd="1" destOrd="0" presId="urn:microsoft.com/office/officeart/2008/layout/IncreasingCircleProcess"/>
    <dgm:cxn modelId="{965273ED-4601-407C-BF3B-E6E84BA6744B}" type="presParOf" srcId="{972A000E-4F37-426C-A1F1-28BC028181B7}" destId="{68A0E8E4-6331-4170-A6AA-B26C7EE6D541}" srcOrd="2" destOrd="0" presId="urn:microsoft.com/office/officeart/2008/layout/IncreasingCircleProcess"/>
    <dgm:cxn modelId="{7B4A03EB-D7AF-455D-A154-36774A42E446}" type="presParOf" srcId="{972A000E-4F37-426C-A1F1-28BC028181B7}" destId="{D691657F-A228-4DFF-BD8E-847395766053}" srcOrd="3" destOrd="0" presId="urn:microsoft.com/office/officeart/2008/layout/IncreasingCircleProcess"/>
    <dgm:cxn modelId="{8EA234C9-88AE-4474-AFAD-4E9F7D03AAE4}" type="presParOf" srcId="{18CDCA66-F7B7-41B6-9FDE-4413475C1620}" destId="{EF66D912-CF85-4E81-A7F6-69C408D9DD24}" srcOrd="1" destOrd="0" presId="urn:microsoft.com/office/officeart/2008/layout/IncreasingCircleProcess"/>
    <dgm:cxn modelId="{BBA9B087-FAD0-46F4-8CF7-77336DFB286E}" type="presParOf" srcId="{18CDCA66-F7B7-41B6-9FDE-4413475C1620}" destId="{4050B1CF-0BA6-4A87-B53A-1AF99A6BC5C7}" srcOrd="2" destOrd="0" presId="urn:microsoft.com/office/officeart/2008/layout/IncreasingCircleProcess"/>
    <dgm:cxn modelId="{0BE2DA07-5FFE-4FEE-BC74-64A806077932}" type="presParOf" srcId="{4050B1CF-0BA6-4A87-B53A-1AF99A6BC5C7}" destId="{CB9E1A27-F450-4265-8441-93C76BB1F2ED}" srcOrd="0" destOrd="0" presId="urn:microsoft.com/office/officeart/2008/layout/IncreasingCircleProcess"/>
    <dgm:cxn modelId="{707789D7-B669-4426-B512-B0C2BB0D28E5}" type="presParOf" srcId="{4050B1CF-0BA6-4A87-B53A-1AF99A6BC5C7}" destId="{7FCE3A10-AFE4-4E3C-A317-2907AE834346}" srcOrd="1" destOrd="0" presId="urn:microsoft.com/office/officeart/2008/layout/IncreasingCircleProcess"/>
    <dgm:cxn modelId="{6C613B7E-0B2F-47ED-8A6D-E843EDF70F8F}" type="presParOf" srcId="{4050B1CF-0BA6-4A87-B53A-1AF99A6BC5C7}" destId="{AC938C48-E48D-4963-9EA4-B334DB93C4EA}" srcOrd="2" destOrd="0" presId="urn:microsoft.com/office/officeart/2008/layout/IncreasingCircleProcess"/>
    <dgm:cxn modelId="{6F5AC62D-E803-4FBA-B6FE-9039DD8D0DAE}" type="presParOf" srcId="{4050B1CF-0BA6-4A87-B53A-1AF99A6BC5C7}" destId="{8C1764A6-6AD7-4800-9C20-F4F1DCC48202}" srcOrd="3" destOrd="0" presId="urn:microsoft.com/office/officeart/2008/layout/IncreasingCircleProcess"/>
    <dgm:cxn modelId="{EF2DD730-1281-4AF9-9DFD-C1D26BA5B213}" type="presParOf" srcId="{18CDCA66-F7B7-41B6-9FDE-4413475C1620}" destId="{7774F3D9-4BDA-41BC-83E9-F914F4463872}" srcOrd="3" destOrd="0" presId="urn:microsoft.com/office/officeart/2008/layout/IncreasingCircleProcess"/>
    <dgm:cxn modelId="{1451A2CD-D2F8-4E5B-BD33-4CD51A2ABA31}" type="presParOf" srcId="{18CDCA66-F7B7-41B6-9FDE-4413475C1620}" destId="{376A2EF4-40BA-4F7C-9F73-86A74FAD078F}" srcOrd="4" destOrd="0" presId="urn:microsoft.com/office/officeart/2008/layout/IncreasingCircleProcess"/>
    <dgm:cxn modelId="{719071DA-530A-4D1F-A40D-4C8BC2DF78A1}" type="presParOf" srcId="{376A2EF4-40BA-4F7C-9F73-86A74FAD078F}" destId="{36CE1F68-3418-41B7-BB74-D96E9D6E5706}" srcOrd="0" destOrd="0" presId="urn:microsoft.com/office/officeart/2008/layout/IncreasingCircleProcess"/>
    <dgm:cxn modelId="{F30D4871-44C4-4B12-BF2E-EC23D874E2B2}" type="presParOf" srcId="{376A2EF4-40BA-4F7C-9F73-86A74FAD078F}" destId="{C6CB6A65-E1E2-4287-95D9-4ECB49BE9372}" srcOrd="1" destOrd="0" presId="urn:microsoft.com/office/officeart/2008/layout/IncreasingCircleProcess"/>
    <dgm:cxn modelId="{B3B1FD30-4020-460B-B0A6-1B329C53028C}" type="presParOf" srcId="{376A2EF4-40BA-4F7C-9F73-86A74FAD078F}" destId="{FB120759-4EC6-4942-899A-2F6E0A26F4D3}" srcOrd="2" destOrd="0" presId="urn:microsoft.com/office/officeart/2008/layout/IncreasingCircleProcess"/>
    <dgm:cxn modelId="{B6AF9C99-B5DA-45A0-A712-C2BF7424E5A1}" type="presParOf" srcId="{376A2EF4-40BA-4F7C-9F73-86A74FAD078F}" destId="{F63F2AD6-B698-41A4-B0CF-807629CA1195}" srcOrd="3" destOrd="0" presId="urn:microsoft.com/office/officeart/2008/layout/IncreasingCircleProcess"/>
    <dgm:cxn modelId="{3B53896B-8612-4FE1-8C36-2596DF053054}" type="presParOf" srcId="{18CDCA66-F7B7-41B6-9FDE-4413475C1620}" destId="{E413A7AA-508D-495E-917C-72F86EEF3874}" srcOrd="5" destOrd="0" presId="urn:microsoft.com/office/officeart/2008/layout/IncreasingCircleProcess"/>
    <dgm:cxn modelId="{D0401C83-764D-4CAE-88CD-617BE15D63E8}" type="presParOf" srcId="{18CDCA66-F7B7-41B6-9FDE-4413475C1620}" destId="{95214715-9FFB-44B6-863C-FEE026505347}" srcOrd="6" destOrd="0" presId="urn:microsoft.com/office/officeart/2008/layout/IncreasingCircleProcess"/>
    <dgm:cxn modelId="{D4CAC96A-DCA3-497C-9A5A-A222F7EE5ED0}" type="presParOf" srcId="{95214715-9FFB-44B6-863C-FEE026505347}" destId="{60023DAE-9A9A-4DC9-85DE-80E9C15017C7}" srcOrd="0" destOrd="0" presId="urn:microsoft.com/office/officeart/2008/layout/IncreasingCircleProcess"/>
    <dgm:cxn modelId="{DBE0410D-6307-4517-BF90-6A91D1B5B00B}" type="presParOf" srcId="{95214715-9FFB-44B6-863C-FEE026505347}" destId="{377AED3F-A4AE-491F-A7D8-0B5EE333E703}" srcOrd="1" destOrd="0" presId="urn:microsoft.com/office/officeart/2008/layout/IncreasingCircleProcess"/>
    <dgm:cxn modelId="{A48101BA-CD68-4FBF-979B-3141DCB3C361}" type="presParOf" srcId="{95214715-9FFB-44B6-863C-FEE026505347}" destId="{0701AA48-1544-48B8-87D1-20D21AB38B95}" srcOrd="2" destOrd="0" presId="urn:microsoft.com/office/officeart/2008/layout/IncreasingCircleProcess"/>
    <dgm:cxn modelId="{2D54D58E-C594-4DAE-9D83-637BB1039E48}" type="presParOf" srcId="{95214715-9FFB-44B6-863C-FEE026505347}" destId="{2E82A87C-5357-41E6-9F67-00C49D1BD1D7}" srcOrd="3" destOrd="0" presId="urn:microsoft.com/office/officeart/2008/layout/IncreasingCircleProcess"/>
  </dgm:cxnLst>
  <dgm:bg>
    <a:solidFill>
      <a:schemeClr val="accent2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8FA849C-8C38-493A-87B0-66D72FF89BCB}" type="doc">
      <dgm:prSet loTypeId="urn:microsoft.com/office/officeart/2005/8/layout/radial5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8FF86773-935E-4C0E-BC02-B6E507F87F15}">
      <dgm:prSet phldrT="[文字]" custT="1"/>
      <dgm:spPr>
        <a:gradFill rotWithShape="0">
          <a:gsLst>
            <a:gs pos="0">
              <a:srgbClr val="FBE4AE"/>
            </a:gs>
            <a:gs pos="70000">
              <a:srgbClr val="BD922A"/>
            </a:gs>
          </a:gsLst>
          <a:lin ang="5400000" scaled="0"/>
        </a:gradFill>
      </dgm:spPr>
      <dgm:t>
        <a:bodyPr/>
        <a:lstStyle/>
        <a:p>
          <a:endParaRPr lang="zh-TW" altLang="en-US" sz="2300" b="1" dirty="0">
            <a:solidFill>
              <a:schemeClr val="bg1"/>
            </a:solidFill>
          </a:endParaRPr>
        </a:p>
      </dgm:t>
    </dgm:pt>
    <dgm:pt modelId="{EDB2B63E-428D-4D94-9BA9-1184AD9AE31A}" type="parTrans" cxnId="{28FDCA03-B50F-4073-BFDB-241DDE386BB3}">
      <dgm:prSet/>
      <dgm:spPr/>
      <dgm:t>
        <a:bodyPr/>
        <a:lstStyle/>
        <a:p>
          <a:endParaRPr lang="zh-TW" altLang="en-US" sz="2600" b="1"/>
        </a:p>
      </dgm:t>
    </dgm:pt>
    <dgm:pt modelId="{3BFEBFCB-29F3-45C5-A101-AB7DF7E8EDAD}" type="sibTrans" cxnId="{28FDCA03-B50F-4073-BFDB-241DDE386BB3}">
      <dgm:prSet/>
      <dgm:spPr/>
      <dgm:t>
        <a:bodyPr/>
        <a:lstStyle/>
        <a:p>
          <a:endParaRPr lang="zh-TW" altLang="en-US" sz="2600" b="1"/>
        </a:p>
      </dgm:t>
    </dgm:pt>
    <dgm:pt modelId="{3A202B42-A102-4DD6-8863-F5222162EE3A}">
      <dgm:prSet phldrT="[文字]" custT="1"/>
      <dgm:spPr/>
      <dgm:t>
        <a:bodyPr/>
        <a:lstStyle/>
        <a:p>
          <a:r>
            <a:rPr lang="zh-TW" altLang="en-US" sz="2400" b="1" dirty="0" smtClean="0"/>
            <a:t>定期召開列管會議</a:t>
          </a:r>
          <a:endParaRPr lang="zh-TW" altLang="en-US" sz="2400" b="1" dirty="0"/>
        </a:p>
      </dgm:t>
    </dgm:pt>
    <dgm:pt modelId="{97F87B65-2C90-44D3-96F2-EBACF2C7F376}" type="parTrans" cxnId="{55A005FC-9553-42E1-8634-EFFA0C8F9E60}">
      <dgm:prSet custT="1"/>
      <dgm:spPr/>
      <dgm:t>
        <a:bodyPr/>
        <a:lstStyle/>
        <a:p>
          <a:endParaRPr lang="zh-TW" altLang="en-US" sz="2600" b="1"/>
        </a:p>
      </dgm:t>
    </dgm:pt>
    <dgm:pt modelId="{EA804935-35AA-4826-B029-C9F930C873A6}" type="sibTrans" cxnId="{55A005FC-9553-42E1-8634-EFFA0C8F9E60}">
      <dgm:prSet/>
      <dgm:spPr/>
      <dgm:t>
        <a:bodyPr/>
        <a:lstStyle/>
        <a:p>
          <a:endParaRPr lang="zh-TW" altLang="en-US" sz="2600" b="1"/>
        </a:p>
      </dgm:t>
    </dgm:pt>
    <dgm:pt modelId="{29F3B738-2313-4434-808F-9AC8F72B8BC8}">
      <dgm:prSet phldrT="[文字]" custT="1"/>
      <dgm:spPr/>
      <dgm:t>
        <a:bodyPr/>
        <a:lstStyle/>
        <a:p>
          <a:r>
            <a:rPr lang="zh-TW" altLang="en-US" sz="2400" b="1" dirty="0" smtClean="0"/>
            <a:t>輔導小組協助機制</a:t>
          </a:r>
          <a:endParaRPr lang="zh-TW" altLang="en-US" sz="2400" b="1" dirty="0"/>
        </a:p>
      </dgm:t>
    </dgm:pt>
    <dgm:pt modelId="{4649F95B-AF22-47B3-AEC8-5E28E0EBAA3C}" type="parTrans" cxnId="{DC38DF5B-683B-4420-B1B3-54BBCE94B732}">
      <dgm:prSet custT="1"/>
      <dgm:spPr/>
      <dgm:t>
        <a:bodyPr/>
        <a:lstStyle/>
        <a:p>
          <a:endParaRPr lang="zh-TW" altLang="en-US" sz="2600" b="1"/>
        </a:p>
      </dgm:t>
    </dgm:pt>
    <dgm:pt modelId="{4718F737-5AA0-416A-8B24-1C131D58DB54}" type="sibTrans" cxnId="{DC38DF5B-683B-4420-B1B3-54BBCE94B732}">
      <dgm:prSet/>
      <dgm:spPr/>
      <dgm:t>
        <a:bodyPr/>
        <a:lstStyle/>
        <a:p>
          <a:endParaRPr lang="zh-TW" altLang="en-US" sz="2600" b="1"/>
        </a:p>
      </dgm:t>
    </dgm:pt>
    <dgm:pt modelId="{6581D06C-05F4-4FA4-A406-5360A7E6EEC3}">
      <dgm:prSet phldrT="[文字]" custT="1"/>
      <dgm:spPr/>
      <dgm:t>
        <a:bodyPr/>
        <a:lstStyle/>
        <a:p>
          <a:r>
            <a:rPr lang="zh-TW" altLang="en-US" sz="2400" b="1" dirty="0" smtClean="0"/>
            <a:t>施工品質查核</a:t>
          </a:r>
          <a:endParaRPr lang="zh-TW" altLang="en-US" sz="2400" b="1" dirty="0"/>
        </a:p>
      </dgm:t>
    </dgm:pt>
    <dgm:pt modelId="{0615D070-1D19-4259-8F61-0FB5AF506BB7}" type="parTrans" cxnId="{42D996D8-8944-4E02-A832-D2161DAB352D}">
      <dgm:prSet custT="1"/>
      <dgm:spPr/>
      <dgm:t>
        <a:bodyPr/>
        <a:lstStyle/>
        <a:p>
          <a:endParaRPr lang="zh-TW" altLang="en-US" sz="2600" b="1"/>
        </a:p>
      </dgm:t>
    </dgm:pt>
    <dgm:pt modelId="{60AF32DE-38F1-470B-817F-1DF3BE08AF1E}" type="sibTrans" cxnId="{42D996D8-8944-4E02-A832-D2161DAB352D}">
      <dgm:prSet/>
      <dgm:spPr/>
      <dgm:t>
        <a:bodyPr/>
        <a:lstStyle/>
        <a:p>
          <a:endParaRPr lang="zh-TW" altLang="en-US" sz="2600" b="1"/>
        </a:p>
      </dgm:t>
    </dgm:pt>
    <dgm:pt modelId="{388FE4CC-815A-4A9D-872C-8E2835F6D5CB}">
      <dgm:prSet phldrT="[文字]" custT="1"/>
      <dgm:spPr/>
      <dgm:t>
        <a:bodyPr/>
        <a:lstStyle/>
        <a:p>
          <a:pPr>
            <a:spcAft>
              <a:spcPts val="600"/>
            </a:spcAft>
          </a:pPr>
          <a:r>
            <a:rPr lang="zh-TW" altLang="en-US" sz="2400" b="1" dirty="0" smtClean="0"/>
            <a:t>跨局處</a:t>
          </a:r>
          <a:endParaRPr lang="en-US" altLang="zh-TW" sz="2400" b="1" dirty="0" smtClean="0"/>
        </a:p>
        <a:p>
          <a:pPr>
            <a:spcAft>
              <a:spcPts val="600"/>
            </a:spcAft>
          </a:pPr>
          <a:r>
            <a:rPr lang="zh-TW" altLang="en-US" sz="2400" b="1" dirty="0" smtClean="0"/>
            <a:t>協調會議</a:t>
          </a:r>
          <a:endParaRPr lang="zh-TW" altLang="en-US" sz="2400" b="1" dirty="0"/>
        </a:p>
      </dgm:t>
    </dgm:pt>
    <dgm:pt modelId="{A6701298-1AFA-455C-B678-3BDB46229593}" type="parTrans" cxnId="{BD0F96D7-0D25-42FF-8002-8C43EF489099}">
      <dgm:prSet custT="1"/>
      <dgm:spPr/>
      <dgm:t>
        <a:bodyPr/>
        <a:lstStyle/>
        <a:p>
          <a:endParaRPr lang="zh-TW" altLang="en-US" sz="2600" b="1"/>
        </a:p>
      </dgm:t>
    </dgm:pt>
    <dgm:pt modelId="{B280D073-70DF-474E-BAFE-8775A4E40200}" type="sibTrans" cxnId="{BD0F96D7-0D25-42FF-8002-8C43EF489099}">
      <dgm:prSet/>
      <dgm:spPr/>
      <dgm:t>
        <a:bodyPr/>
        <a:lstStyle/>
        <a:p>
          <a:endParaRPr lang="zh-TW" altLang="en-US" sz="2600" b="1"/>
        </a:p>
      </dgm:t>
    </dgm:pt>
    <dgm:pt modelId="{022CEC69-7B4D-4C65-A3A2-B72FAB05BC81}">
      <dgm:prSet phldrT="[文字]" custT="1"/>
      <dgm:spPr/>
      <dgm:t>
        <a:bodyPr/>
        <a:lstStyle/>
        <a:p>
          <a:endParaRPr lang="zh-TW" altLang="en-US" sz="2400" b="1" dirty="0"/>
        </a:p>
      </dgm:t>
    </dgm:pt>
    <dgm:pt modelId="{CDB50A3B-2BC8-4FA5-9CA7-3EBA54DD09D6}" type="parTrans" cxnId="{CB2CD47B-3908-4816-9864-76D541212B0C}">
      <dgm:prSet custT="1"/>
      <dgm:spPr/>
      <dgm:t>
        <a:bodyPr/>
        <a:lstStyle/>
        <a:p>
          <a:endParaRPr lang="zh-TW" altLang="en-US" sz="2600"/>
        </a:p>
      </dgm:t>
    </dgm:pt>
    <dgm:pt modelId="{FAB3FCDF-D547-4DFE-ACFE-09844B360927}" type="sibTrans" cxnId="{CB2CD47B-3908-4816-9864-76D541212B0C}">
      <dgm:prSet/>
      <dgm:spPr/>
      <dgm:t>
        <a:bodyPr/>
        <a:lstStyle/>
        <a:p>
          <a:endParaRPr lang="zh-TW" altLang="en-US" sz="2600"/>
        </a:p>
      </dgm:t>
    </dgm:pt>
    <dgm:pt modelId="{8D460170-A403-4168-8AFC-EBDECF454637}" type="pres">
      <dgm:prSet presAssocID="{18FA849C-8C38-493A-87B0-66D72FF89BC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F9721F8-7ABA-47D2-B568-A95B17059C90}" type="pres">
      <dgm:prSet presAssocID="{8FF86773-935E-4C0E-BC02-B6E507F87F15}" presName="centerShape" presStyleLbl="node0" presStyleIdx="0" presStyleCnt="1"/>
      <dgm:spPr/>
      <dgm:t>
        <a:bodyPr/>
        <a:lstStyle/>
        <a:p>
          <a:endParaRPr lang="zh-TW" altLang="en-US"/>
        </a:p>
      </dgm:t>
    </dgm:pt>
    <dgm:pt modelId="{5837252B-717C-4D94-BFD7-9360BC620F6E}" type="pres">
      <dgm:prSet presAssocID="{CDB50A3B-2BC8-4FA5-9CA7-3EBA54DD09D6}" presName="parTrans" presStyleLbl="sibTrans2D1" presStyleIdx="0" presStyleCnt="5"/>
      <dgm:spPr/>
      <dgm:t>
        <a:bodyPr/>
        <a:lstStyle/>
        <a:p>
          <a:endParaRPr lang="zh-TW" altLang="en-US"/>
        </a:p>
      </dgm:t>
    </dgm:pt>
    <dgm:pt modelId="{DC56EF6D-6C83-4197-82ED-6815C21D199B}" type="pres">
      <dgm:prSet presAssocID="{CDB50A3B-2BC8-4FA5-9CA7-3EBA54DD09D6}" presName="connectorText" presStyleLbl="sibTrans2D1" presStyleIdx="0" presStyleCnt="5"/>
      <dgm:spPr/>
      <dgm:t>
        <a:bodyPr/>
        <a:lstStyle/>
        <a:p>
          <a:endParaRPr lang="zh-TW" altLang="en-US"/>
        </a:p>
      </dgm:t>
    </dgm:pt>
    <dgm:pt modelId="{9BEDAA14-4A05-4F5F-99B8-8B02ACAB24B8}" type="pres">
      <dgm:prSet presAssocID="{022CEC69-7B4D-4C65-A3A2-B72FAB05BC81}" presName="node" presStyleLbl="node1" presStyleIdx="0" presStyleCnt="5" custScaleX="143526" custScaleY="12022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64B7526-0753-4E5E-8C5E-C4714186ACB8}" type="pres">
      <dgm:prSet presAssocID="{97F87B65-2C90-44D3-96F2-EBACF2C7F376}" presName="parTrans" presStyleLbl="sibTrans2D1" presStyleIdx="1" presStyleCnt="5"/>
      <dgm:spPr/>
      <dgm:t>
        <a:bodyPr/>
        <a:lstStyle/>
        <a:p>
          <a:endParaRPr lang="zh-TW" altLang="en-US"/>
        </a:p>
      </dgm:t>
    </dgm:pt>
    <dgm:pt modelId="{9C09D53C-9359-4794-9BC2-51CE6B84CFC6}" type="pres">
      <dgm:prSet presAssocID="{97F87B65-2C90-44D3-96F2-EBACF2C7F376}" presName="connectorText" presStyleLbl="sibTrans2D1" presStyleIdx="1" presStyleCnt="5"/>
      <dgm:spPr/>
      <dgm:t>
        <a:bodyPr/>
        <a:lstStyle/>
        <a:p>
          <a:endParaRPr lang="zh-TW" altLang="en-US"/>
        </a:p>
      </dgm:t>
    </dgm:pt>
    <dgm:pt modelId="{768A5FF5-D147-4F4C-AEEB-DB9235A2EB59}" type="pres">
      <dgm:prSet presAssocID="{3A202B42-A102-4DD6-8863-F5222162EE3A}" presName="node" presStyleLbl="node1" presStyleIdx="1" presStyleCnt="5" custScaleX="138159" custScaleY="12527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EEE5863-DACC-4524-85CA-5F45780AF2BD}" type="pres">
      <dgm:prSet presAssocID="{4649F95B-AF22-47B3-AEC8-5E28E0EBAA3C}" presName="parTrans" presStyleLbl="sibTrans2D1" presStyleIdx="2" presStyleCnt="5"/>
      <dgm:spPr/>
      <dgm:t>
        <a:bodyPr/>
        <a:lstStyle/>
        <a:p>
          <a:endParaRPr lang="zh-TW" altLang="en-US"/>
        </a:p>
      </dgm:t>
    </dgm:pt>
    <dgm:pt modelId="{DB4CF54C-D245-42BF-91F1-4C0A7BE523D3}" type="pres">
      <dgm:prSet presAssocID="{4649F95B-AF22-47B3-AEC8-5E28E0EBAA3C}" presName="connectorText" presStyleLbl="sibTrans2D1" presStyleIdx="2" presStyleCnt="5"/>
      <dgm:spPr/>
      <dgm:t>
        <a:bodyPr/>
        <a:lstStyle/>
        <a:p>
          <a:endParaRPr lang="zh-TW" altLang="en-US"/>
        </a:p>
      </dgm:t>
    </dgm:pt>
    <dgm:pt modelId="{156DDC76-BC2F-4167-A6BC-1DD2140AA29D}" type="pres">
      <dgm:prSet presAssocID="{29F3B738-2313-4434-808F-9AC8F72B8BC8}" presName="node" presStyleLbl="node1" presStyleIdx="2" presStyleCnt="5" custScaleX="135293" custScaleY="12021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335157C-DD59-4C0A-BACF-E10DF69DC17D}" type="pres">
      <dgm:prSet presAssocID="{0615D070-1D19-4259-8F61-0FB5AF506BB7}" presName="parTrans" presStyleLbl="sibTrans2D1" presStyleIdx="3" presStyleCnt="5"/>
      <dgm:spPr/>
      <dgm:t>
        <a:bodyPr/>
        <a:lstStyle/>
        <a:p>
          <a:endParaRPr lang="zh-TW" altLang="en-US"/>
        </a:p>
      </dgm:t>
    </dgm:pt>
    <dgm:pt modelId="{F9B5CD5F-79E2-4D62-8F57-7E0C61FF0424}" type="pres">
      <dgm:prSet presAssocID="{0615D070-1D19-4259-8F61-0FB5AF506BB7}" presName="connectorText" presStyleLbl="sibTrans2D1" presStyleIdx="3" presStyleCnt="5"/>
      <dgm:spPr/>
      <dgm:t>
        <a:bodyPr/>
        <a:lstStyle/>
        <a:p>
          <a:endParaRPr lang="zh-TW" altLang="en-US"/>
        </a:p>
      </dgm:t>
    </dgm:pt>
    <dgm:pt modelId="{66FD2BF7-1D06-4834-BD31-31759857D3AE}" type="pres">
      <dgm:prSet presAssocID="{6581D06C-05F4-4FA4-A406-5360A7E6EEC3}" presName="node" presStyleLbl="node1" presStyleIdx="3" presStyleCnt="5" custScaleX="136593" custScaleY="11613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75C8052-9E0F-49AD-B855-D8B1AC795D83}" type="pres">
      <dgm:prSet presAssocID="{A6701298-1AFA-455C-B678-3BDB46229593}" presName="parTrans" presStyleLbl="sibTrans2D1" presStyleIdx="4" presStyleCnt="5"/>
      <dgm:spPr/>
      <dgm:t>
        <a:bodyPr/>
        <a:lstStyle/>
        <a:p>
          <a:endParaRPr lang="zh-TW" altLang="en-US"/>
        </a:p>
      </dgm:t>
    </dgm:pt>
    <dgm:pt modelId="{63CC35AA-6BF3-4DB6-AC35-D40D4420C585}" type="pres">
      <dgm:prSet presAssocID="{A6701298-1AFA-455C-B678-3BDB46229593}" presName="connectorText" presStyleLbl="sibTrans2D1" presStyleIdx="4" presStyleCnt="5"/>
      <dgm:spPr/>
      <dgm:t>
        <a:bodyPr/>
        <a:lstStyle/>
        <a:p>
          <a:endParaRPr lang="zh-TW" altLang="en-US"/>
        </a:p>
      </dgm:t>
    </dgm:pt>
    <dgm:pt modelId="{A627D77A-A7BA-4BA0-9927-1CEEBAD2FC5F}" type="pres">
      <dgm:prSet presAssocID="{388FE4CC-815A-4A9D-872C-8E2835F6D5CB}" presName="node" presStyleLbl="node1" presStyleIdx="4" presStyleCnt="5" custScaleX="139225" custScaleY="12544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C38DF5B-683B-4420-B1B3-54BBCE94B732}" srcId="{8FF86773-935E-4C0E-BC02-B6E507F87F15}" destId="{29F3B738-2313-4434-808F-9AC8F72B8BC8}" srcOrd="2" destOrd="0" parTransId="{4649F95B-AF22-47B3-AEC8-5E28E0EBAA3C}" sibTransId="{4718F737-5AA0-416A-8B24-1C131D58DB54}"/>
    <dgm:cxn modelId="{267AFCED-5CFB-42DE-B556-769D58091E67}" type="presOf" srcId="{CDB50A3B-2BC8-4FA5-9CA7-3EBA54DD09D6}" destId="{5837252B-717C-4D94-BFD7-9360BC620F6E}" srcOrd="0" destOrd="0" presId="urn:microsoft.com/office/officeart/2005/8/layout/radial5"/>
    <dgm:cxn modelId="{DCC6D99E-5CF1-482A-AD68-086E0F298CA6}" type="presOf" srcId="{CDB50A3B-2BC8-4FA5-9CA7-3EBA54DD09D6}" destId="{DC56EF6D-6C83-4197-82ED-6815C21D199B}" srcOrd="1" destOrd="0" presId="urn:microsoft.com/office/officeart/2005/8/layout/radial5"/>
    <dgm:cxn modelId="{7F4D4DDC-D740-4E6C-B745-0226248498C3}" type="presOf" srcId="{6581D06C-05F4-4FA4-A406-5360A7E6EEC3}" destId="{66FD2BF7-1D06-4834-BD31-31759857D3AE}" srcOrd="0" destOrd="0" presId="urn:microsoft.com/office/officeart/2005/8/layout/radial5"/>
    <dgm:cxn modelId="{BD0F96D7-0D25-42FF-8002-8C43EF489099}" srcId="{8FF86773-935E-4C0E-BC02-B6E507F87F15}" destId="{388FE4CC-815A-4A9D-872C-8E2835F6D5CB}" srcOrd="4" destOrd="0" parTransId="{A6701298-1AFA-455C-B678-3BDB46229593}" sibTransId="{B280D073-70DF-474E-BAFE-8775A4E40200}"/>
    <dgm:cxn modelId="{0BA5B15F-0E69-432B-84A0-610ECD470A58}" type="presOf" srcId="{97F87B65-2C90-44D3-96F2-EBACF2C7F376}" destId="{9C09D53C-9359-4794-9BC2-51CE6B84CFC6}" srcOrd="1" destOrd="0" presId="urn:microsoft.com/office/officeart/2005/8/layout/radial5"/>
    <dgm:cxn modelId="{24FF7F5D-5339-4BAD-8780-ACE41DC2F6ED}" type="presOf" srcId="{3A202B42-A102-4DD6-8863-F5222162EE3A}" destId="{768A5FF5-D147-4F4C-AEEB-DB9235A2EB59}" srcOrd="0" destOrd="0" presId="urn:microsoft.com/office/officeart/2005/8/layout/radial5"/>
    <dgm:cxn modelId="{CB2CD47B-3908-4816-9864-76D541212B0C}" srcId="{8FF86773-935E-4C0E-BC02-B6E507F87F15}" destId="{022CEC69-7B4D-4C65-A3A2-B72FAB05BC81}" srcOrd="0" destOrd="0" parTransId="{CDB50A3B-2BC8-4FA5-9CA7-3EBA54DD09D6}" sibTransId="{FAB3FCDF-D547-4DFE-ACFE-09844B360927}"/>
    <dgm:cxn modelId="{E7BFA3E2-F324-42FC-9618-50AC681BD3DD}" type="presOf" srcId="{29F3B738-2313-4434-808F-9AC8F72B8BC8}" destId="{156DDC76-BC2F-4167-A6BC-1DD2140AA29D}" srcOrd="0" destOrd="0" presId="urn:microsoft.com/office/officeart/2005/8/layout/radial5"/>
    <dgm:cxn modelId="{24C7AF79-7806-4AE4-8D3D-C7E32679139E}" type="presOf" srcId="{97F87B65-2C90-44D3-96F2-EBACF2C7F376}" destId="{364B7526-0753-4E5E-8C5E-C4714186ACB8}" srcOrd="0" destOrd="0" presId="urn:microsoft.com/office/officeart/2005/8/layout/radial5"/>
    <dgm:cxn modelId="{058BF221-210B-475A-BE48-C7043C270D04}" type="presOf" srcId="{A6701298-1AFA-455C-B678-3BDB46229593}" destId="{63CC35AA-6BF3-4DB6-AC35-D40D4420C585}" srcOrd="1" destOrd="0" presId="urn:microsoft.com/office/officeart/2005/8/layout/radial5"/>
    <dgm:cxn modelId="{ACAB3CEA-FFC8-4FF0-8B5F-806B4FCF0C9C}" type="presOf" srcId="{A6701298-1AFA-455C-B678-3BDB46229593}" destId="{175C8052-9E0F-49AD-B855-D8B1AC795D83}" srcOrd="0" destOrd="0" presId="urn:microsoft.com/office/officeart/2005/8/layout/radial5"/>
    <dgm:cxn modelId="{259F7D15-0A8E-491A-9FF8-3D641636572D}" type="presOf" srcId="{022CEC69-7B4D-4C65-A3A2-B72FAB05BC81}" destId="{9BEDAA14-4A05-4F5F-99B8-8B02ACAB24B8}" srcOrd="0" destOrd="0" presId="urn:microsoft.com/office/officeart/2005/8/layout/radial5"/>
    <dgm:cxn modelId="{52D67693-9C43-4E90-A8BC-C263C81971BC}" type="presOf" srcId="{0615D070-1D19-4259-8F61-0FB5AF506BB7}" destId="{0335157C-DD59-4C0A-BACF-E10DF69DC17D}" srcOrd="0" destOrd="0" presId="urn:microsoft.com/office/officeart/2005/8/layout/radial5"/>
    <dgm:cxn modelId="{4BE1AF77-B754-4265-8A3B-B366BDE7BACC}" type="presOf" srcId="{4649F95B-AF22-47B3-AEC8-5E28E0EBAA3C}" destId="{DEEE5863-DACC-4524-85CA-5F45780AF2BD}" srcOrd="0" destOrd="0" presId="urn:microsoft.com/office/officeart/2005/8/layout/radial5"/>
    <dgm:cxn modelId="{55A005FC-9553-42E1-8634-EFFA0C8F9E60}" srcId="{8FF86773-935E-4C0E-BC02-B6E507F87F15}" destId="{3A202B42-A102-4DD6-8863-F5222162EE3A}" srcOrd="1" destOrd="0" parTransId="{97F87B65-2C90-44D3-96F2-EBACF2C7F376}" sibTransId="{EA804935-35AA-4826-B029-C9F930C873A6}"/>
    <dgm:cxn modelId="{28FDCA03-B50F-4073-BFDB-241DDE386BB3}" srcId="{18FA849C-8C38-493A-87B0-66D72FF89BCB}" destId="{8FF86773-935E-4C0E-BC02-B6E507F87F15}" srcOrd="0" destOrd="0" parTransId="{EDB2B63E-428D-4D94-9BA9-1184AD9AE31A}" sibTransId="{3BFEBFCB-29F3-45C5-A101-AB7DF7E8EDAD}"/>
    <dgm:cxn modelId="{EAE52096-AAE5-4A8F-8CBA-E8E21E1CE658}" type="presOf" srcId="{4649F95B-AF22-47B3-AEC8-5E28E0EBAA3C}" destId="{DB4CF54C-D245-42BF-91F1-4C0A7BE523D3}" srcOrd="1" destOrd="0" presId="urn:microsoft.com/office/officeart/2005/8/layout/radial5"/>
    <dgm:cxn modelId="{67370A0D-12AB-4E68-9A71-969019D9D2D9}" type="presOf" srcId="{8FF86773-935E-4C0E-BC02-B6E507F87F15}" destId="{8F9721F8-7ABA-47D2-B568-A95B17059C90}" srcOrd="0" destOrd="0" presId="urn:microsoft.com/office/officeart/2005/8/layout/radial5"/>
    <dgm:cxn modelId="{3381F826-116B-4814-A009-B71A8B913DC0}" type="presOf" srcId="{388FE4CC-815A-4A9D-872C-8E2835F6D5CB}" destId="{A627D77A-A7BA-4BA0-9927-1CEEBAD2FC5F}" srcOrd="0" destOrd="0" presId="urn:microsoft.com/office/officeart/2005/8/layout/radial5"/>
    <dgm:cxn modelId="{429DD76E-8141-4C05-AEE5-A8A1568CFE8C}" type="presOf" srcId="{18FA849C-8C38-493A-87B0-66D72FF89BCB}" destId="{8D460170-A403-4168-8AFC-EBDECF454637}" srcOrd="0" destOrd="0" presId="urn:microsoft.com/office/officeart/2005/8/layout/radial5"/>
    <dgm:cxn modelId="{7C8FA612-7F96-45C8-8278-D5CEF37259DB}" type="presOf" srcId="{0615D070-1D19-4259-8F61-0FB5AF506BB7}" destId="{F9B5CD5F-79E2-4D62-8F57-7E0C61FF0424}" srcOrd="1" destOrd="0" presId="urn:microsoft.com/office/officeart/2005/8/layout/radial5"/>
    <dgm:cxn modelId="{42D996D8-8944-4E02-A832-D2161DAB352D}" srcId="{8FF86773-935E-4C0E-BC02-B6E507F87F15}" destId="{6581D06C-05F4-4FA4-A406-5360A7E6EEC3}" srcOrd="3" destOrd="0" parTransId="{0615D070-1D19-4259-8F61-0FB5AF506BB7}" sibTransId="{60AF32DE-38F1-470B-817F-1DF3BE08AF1E}"/>
    <dgm:cxn modelId="{76E7D6C9-346F-4F47-B7D5-960E4F94AAD6}" type="presParOf" srcId="{8D460170-A403-4168-8AFC-EBDECF454637}" destId="{8F9721F8-7ABA-47D2-B568-A95B17059C90}" srcOrd="0" destOrd="0" presId="urn:microsoft.com/office/officeart/2005/8/layout/radial5"/>
    <dgm:cxn modelId="{90078665-7579-42FC-9AF6-2C7B72C3F7DE}" type="presParOf" srcId="{8D460170-A403-4168-8AFC-EBDECF454637}" destId="{5837252B-717C-4D94-BFD7-9360BC620F6E}" srcOrd="1" destOrd="0" presId="urn:microsoft.com/office/officeart/2005/8/layout/radial5"/>
    <dgm:cxn modelId="{9BA71867-059D-445A-8C8A-E088EB7CCB42}" type="presParOf" srcId="{5837252B-717C-4D94-BFD7-9360BC620F6E}" destId="{DC56EF6D-6C83-4197-82ED-6815C21D199B}" srcOrd="0" destOrd="0" presId="urn:microsoft.com/office/officeart/2005/8/layout/radial5"/>
    <dgm:cxn modelId="{396DAECD-4B27-4529-8863-F964BC2D7A3D}" type="presParOf" srcId="{8D460170-A403-4168-8AFC-EBDECF454637}" destId="{9BEDAA14-4A05-4F5F-99B8-8B02ACAB24B8}" srcOrd="2" destOrd="0" presId="urn:microsoft.com/office/officeart/2005/8/layout/radial5"/>
    <dgm:cxn modelId="{D0BD303B-B824-463A-83D1-FDD98C25196A}" type="presParOf" srcId="{8D460170-A403-4168-8AFC-EBDECF454637}" destId="{364B7526-0753-4E5E-8C5E-C4714186ACB8}" srcOrd="3" destOrd="0" presId="urn:microsoft.com/office/officeart/2005/8/layout/radial5"/>
    <dgm:cxn modelId="{46FF9EF9-AAF4-4237-A0AD-61D6B624F329}" type="presParOf" srcId="{364B7526-0753-4E5E-8C5E-C4714186ACB8}" destId="{9C09D53C-9359-4794-9BC2-51CE6B84CFC6}" srcOrd="0" destOrd="0" presId="urn:microsoft.com/office/officeart/2005/8/layout/radial5"/>
    <dgm:cxn modelId="{4086C42B-B1AC-49A9-9BE0-E53754E9E2E4}" type="presParOf" srcId="{8D460170-A403-4168-8AFC-EBDECF454637}" destId="{768A5FF5-D147-4F4C-AEEB-DB9235A2EB59}" srcOrd="4" destOrd="0" presId="urn:microsoft.com/office/officeart/2005/8/layout/radial5"/>
    <dgm:cxn modelId="{815FBF82-2604-4498-8A42-E807093855AB}" type="presParOf" srcId="{8D460170-A403-4168-8AFC-EBDECF454637}" destId="{DEEE5863-DACC-4524-85CA-5F45780AF2BD}" srcOrd="5" destOrd="0" presId="urn:microsoft.com/office/officeart/2005/8/layout/radial5"/>
    <dgm:cxn modelId="{5DBD0F3F-448E-496A-B866-29B1D2A63BD1}" type="presParOf" srcId="{DEEE5863-DACC-4524-85CA-5F45780AF2BD}" destId="{DB4CF54C-D245-42BF-91F1-4C0A7BE523D3}" srcOrd="0" destOrd="0" presId="urn:microsoft.com/office/officeart/2005/8/layout/radial5"/>
    <dgm:cxn modelId="{9AB185F6-D496-4F89-B95D-4DF3299B637F}" type="presParOf" srcId="{8D460170-A403-4168-8AFC-EBDECF454637}" destId="{156DDC76-BC2F-4167-A6BC-1DD2140AA29D}" srcOrd="6" destOrd="0" presId="urn:microsoft.com/office/officeart/2005/8/layout/radial5"/>
    <dgm:cxn modelId="{8783D11F-F0A1-4923-884C-AD5927D765A9}" type="presParOf" srcId="{8D460170-A403-4168-8AFC-EBDECF454637}" destId="{0335157C-DD59-4C0A-BACF-E10DF69DC17D}" srcOrd="7" destOrd="0" presId="urn:microsoft.com/office/officeart/2005/8/layout/radial5"/>
    <dgm:cxn modelId="{9DD73846-5808-4509-B57A-64776B6605BE}" type="presParOf" srcId="{0335157C-DD59-4C0A-BACF-E10DF69DC17D}" destId="{F9B5CD5F-79E2-4D62-8F57-7E0C61FF0424}" srcOrd="0" destOrd="0" presId="urn:microsoft.com/office/officeart/2005/8/layout/radial5"/>
    <dgm:cxn modelId="{265556DB-03E5-46B6-AA9A-C288C1C8B518}" type="presParOf" srcId="{8D460170-A403-4168-8AFC-EBDECF454637}" destId="{66FD2BF7-1D06-4834-BD31-31759857D3AE}" srcOrd="8" destOrd="0" presId="urn:microsoft.com/office/officeart/2005/8/layout/radial5"/>
    <dgm:cxn modelId="{1A1AF42B-A9BF-4FC5-AE8B-8B88E562F537}" type="presParOf" srcId="{8D460170-A403-4168-8AFC-EBDECF454637}" destId="{175C8052-9E0F-49AD-B855-D8B1AC795D83}" srcOrd="9" destOrd="0" presId="urn:microsoft.com/office/officeart/2005/8/layout/radial5"/>
    <dgm:cxn modelId="{A5E4CD85-B8A7-4951-81FB-FC703A7769AE}" type="presParOf" srcId="{175C8052-9E0F-49AD-B855-D8B1AC795D83}" destId="{63CC35AA-6BF3-4DB6-AC35-D40D4420C585}" srcOrd="0" destOrd="0" presId="urn:microsoft.com/office/officeart/2005/8/layout/radial5"/>
    <dgm:cxn modelId="{D00A595C-38BC-4D7D-8A68-CA66E22655E8}" type="presParOf" srcId="{8D460170-A403-4168-8AFC-EBDECF454637}" destId="{A627D77A-A7BA-4BA0-9927-1CEEBAD2FC5F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B67435-D940-4AB6-ABB4-15BB98A66184}" type="doc">
      <dgm:prSet loTypeId="urn:microsoft.com/office/officeart/2005/8/layout/venn3" loCatId="relationship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06F2C28A-66A7-4F9F-BD89-596EB4666E60}">
      <dgm:prSet phldrT="[文字]" custT="1"/>
      <dgm:spPr/>
      <dgm:t>
        <a:bodyPr/>
        <a:lstStyle/>
        <a:p>
          <a:pPr>
            <a:spcBef>
              <a:spcPts val="0"/>
            </a:spcBef>
            <a:spcAft>
              <a:spcPts val="0"/>
            </a:spcAft>
          </a:pPr>
          <a:r>
            <a:rPr lang="zh-TW" altLang="en-US" sz="1600" b="1" i="0" dirty="0" smtClean="0">
              <a:latin typeface="+mj-ea"/>
            </a:rPr>
            <a:t>計畫作業</a:t>
          </a:r>
          <a:endParaRPr lang="en-US" altLang="zh-TW" sz="1600" b="1" i="0" dirty="0" smtClean="0">
            <a:latin typeface="+mj-ea"/>
          </a:endParaRPr>
        </a:p>
        <a:p>
          <a:pPr>
            <a:spcBef>
              <a:spcPts val="0"/>
            </a:spcBef>
            <a:spcAft>
              <a:spcPts val="0"/>
            </a:spcAft>
          </a:pPr>
          <a:r>
            <a:rPr lang="zh-TW" altLang="en-US" sz="1600" b="1" i="0" dirty="0" smtClean="0">
              <a:latin typeface="+mj-ea"/>
            </a:rPr>
            <a:t>流程及設計</a:t>
          </a:r>
          <a:endParaRPr lang="en-US" altLang="zh-TW" sz="1600" b="1" i="0" dirty="0" smtClean="0">
            <a:latin typeface="+mj-ea"/>
          </a:endParaRPr>
        </a:p>
        <a:p>
          <a:pPr>
            <a:spcBef>
              <a:spcPts val="0"/>
            </a:spcBef>
            <a:spcAft>
              <a:spcPts val="0"/>
            </a:spcAft>
          </a:pPr>
          <a:r>
            <a:rPr lang="zh-TW" altLang="en-US" sz="1600" b="1" i="0" dirty="0" smtClean="0">
              <a:latin typeface="+mj-ea"/>
            </a:rPr>
            <a:t>審議要求</a:t>
          </a:r>
          <a:endParaRPr lang="zh-TW" altLang="en-US" sz="1600" b="1" i="0" dirty="0"/>
        </a:p>
      </dgm:t>
    </dgm:pt>
    <dgm:pt modelId="{0DE1130F-20C9-4930-ABFE-ABCC012791E2}" type="parTrans" cxnId="{619F9BDA-140E-4302-8F5D-CADAB0DD0F04}">
      <dgm:prSet/>
      <dgm:spPr/>
      <dgm:t>
        <a:bodyPr/>
        <a:lstStyle/>
        <a:p>
          <a:pPr>
            <a:spcBef>
              <a:spcPts val="0"/>
            </a:spcBef>
            <a:spcAft>
              <a:spcPts val="0"/>
            </a:spcAft>
          </a:pPr>
          <a:endParaRPr lang="zh-TW" altLang="en-US" sz="1600" b="1" i="0"/>
        </a:p>
      </dgm:t>
    </dgm:pt>
    <dgm:pt modelId="{DCD16517-7C54-4E72-91DD-BAF8EB7F0BBB}" type="sibTrans" cxnId="{619F9BDA-140E-4302-8F5D-CADAB0DD0F04}">
      <dgm:prSet/>
      <dgm:spPr/>
      <dgm:t>
        <a:bodyPr/>
        <a:lstStyle/>
        <a:p>
          <a:pPr>
            <a:spcBef>
              <a:spcPts val="0"/>
            </a:spcBef>
            <a:spcAft>
              <a:spcPts val="0"/>
            </a:spcAft>
          </a:pPr>
          <a:endParaRPr lang="zh-TW" altLang="en-US" sz="1600" b="1" i="0"/>
        </a:p>
      </dgm:t>
    </dgm:pt>
    <dgm:pt modelId="{2075FA36-063C-48A9-9D08-C387C3B1D01B}">
      <dgm:prSet phldrT="[文字]" custT="1"/>
      <dgm:spPr/>
      <dgm:t>
        <a:bodyPr/>
        <a:lstStyle/>
        <a:p>
          <a:pPr>
            <a:spcBef>
              <a:spcPts val="0"/>
            </a:spcBef>
            <a:spcAft>
              <a:spcPts val="0"/>
            </a:spcAft>
          </a:pPr>
          <a:r>
            <a:rPr lang="zh-TW" altLang="en-US" sz="1600" b="1" i="0" dirty="0" smtClean="0">
              <a:latin typeface="+mj-ea"/>
            </a:rPr>
            <a:t>招標策略</a:t>
          </a:r>
          <a:endParaRPr lang="en-US" altLang="zh-TW" sz="1600" b="1" i="0" dirty="0" smtClean="0">
            <a:latin typeface="+mj-ea"/>
          </a:endParaRPr>
        </a:p>
        <a:p>
          <a:pPr>
            <a:spcBef>
              <a:spcPts val="0"/>
            </a:spcBef>
            <a:spcAft>
              <a:spcPts val="0"/>
            </a:spcAft>
          </a:pPr>
          <a:r>
            <a:rPr lang="zh-TW" altLang="en-US" sz="1600" b="1" i="0" dirty="0" smtClean="0">
              <a:latin typeface="+mj-ea"/>
            </a:rPr>
            <a:t>分享</a:t>
          </a:r>
          <a:endParaRPr lang="zh-TW" altLang="en-US" sz="1600" b="1" i="0" dirty="0"/>
        </a:p>
      </dgm:t>
    </dgm:pt>
    <dgm:pt modelId="{BE05A1BE-0A79-471C-BD93-737A835785E2}" type="parTrans" cxnId="{609B41F8-9F51-4F82-B83D-89B25CBCAD69}">
      <dgm:prSet/>
      <dgm:spPr/>
      <dgm:t>
        <a:bodyPr/>
        <a:lstStyle/>
        <a:p>
          <a:pPr>
            <a:spcBef>
              <a:spcPts val="0"/>
            </a:spcBef>
            <a:spcAft>
              <a:spcPts val="0"/>
            </a:spcAft>
          </a:pPr>
          <a:endParaRPr lang="zh-TW" altLang="en-US" sz="1600" b="1" i="0"/>
        </a:p>
      </dgm:t>
    </dgm:pt>
    <dgm:pt modelId="{FF74F4DA-B94C-4F1A-9981-CB11759FCBC2}" type="sibTrans" cxnId="{609B41F8-9F51-4F82-B83D-89B25CBCAD69}">
      <dgm:prSet/>
      <dgm:spPr/>
      <dgm:t>
        <a:bodyPr/>
        <a:lstStyle/>
        <a:p>
          <a:pPr>
            <a:spcBef>
              <a:spcPts val="0"/>
            </a:spcBef>
            <a:spcAft>
              <a:spcPts val="0"/>
            </a:spcAft>
          </a:pPr>
          <a:endParaRPr lang="zh-TW" altLang="en-US" sz="1600" b="1" i="0"/>
        </a:p>
      </dgm:t>
    </dgm:pt>
    <dgm:pt modelId="{C30DDCB4-C0C3-4986-AC4F-C9D34B351FE9}">
      <dgm:prSet phldrT="[文字]" custT="1"/>
      <dgm:spPr/>
      <dgm:t>
        <a:bodyPr/>
        <a:lstStyle/>
        <a:p>
          <a:pPr>
            <a:spcBef>
              <a:spcPts val="0"/>
            </a:spcBef>
            <a:spcAft>
              <a:spcPts val="0"/>
            </a:spcAft>
          </a:pPr>
          <a:r>
            <a:rPr lang="zh-TW" altLang="en-US" sz="1600" b="1" i="0" dirty="0" smtClean="0">
              <a:latin typeface="+mj-ea"/>
            </a:rPr>
            <a:t>永續校園</a:t>
          </a:r>
          <a:endParaRPr lang="en-US" altLang="zh-TW" sz="1600" b="1" i="0" dirty="0" smtClean="0">
            <a:latin typeface="+mj-ea"/>
          </a:endParaRPr>
        </a:p>
        <a:p>
          <a:pPr>
            <a:spcBef>
              <a:spcPts val="0"/>
            </a:spcBef>
            <a:spcAft>
              <a:spcPts val="0"/>
            </a:spcAft>
          </a:pPr>
          <a:r>
            <a:rPr lang="zh-TW" altLang="en-US" sz="1600" b="1" i="0" dirty="0" smtClean="0">
              <a:latin typeface="+mj-ea"/>
            </a:rPr>
            <a:t>建構方法與</a:t>
          </a:r>
          <a:endParaRPr lang="en-US" altLang="zh-TW" sz="1600" b="1" i="0" dirty="0" smtClean="0">
            <a:latin typeface="+mj-ea"/>
          </a:endParaRPr>
        </a:p>
        <a:p>
          <a:pPr>
            <a:spcBef>
              <a:spcPts val="0"/>
            </a:spcBef>
            <a:spcAft>
              <a:spcPts val="0"/>
            </a:spcAft>
          </a:pPr>
          <a:r>
            <a:rPr lang="zh-TW" altLang="en-US" sz="1600" b="1" i="0" dirty="0" smtClean="0">
              <a:latin typeface="+mj-ea"/>
            </a:rPr>
            <a:t>內涵之說明</a:t>
          </a:r>
          <a:endParaRPr lang="zh-TW" altLang="en-US" sz="1600" b="1" i="0" dirty="0"/>
        </a:p>
      </dgm:t>
    </dgm:pt>
    <dgm:pt modelId="{DAA54BDF-C0AA-4A11-A2C0-01D03FC824C6}" type="parTrans" cxnId="{066C2111-B58C-43B1-967A-5321B48AF0FC}">
      <dgm:prSet/>
      <dgm:spPr/>
      <dgm:t>
        <a:bodyPr/>
        <a:lstStyle/>
        <a:p>
          <a:pPr>
            <a:spcBef>
              <a:spcPts val="0"/>
            </a:spcBef>
            <a:spcAft>
              <a:spcPts val="0"/>
            </a:spcAft>
          </a:pPr>
          <a:endParaRPr lang="zh-TW" altLang="en-US" b="1" i="0"/>
        </a:p>
      </dgm:t>
    </dgm:pt>
    <dgm:pt modelId="{E3A46303-668E-480C-BFA2-1B491AFCB80E}" type="sibTrans" cxnId="{066C2111-B58C-43B1-967A-5321B48AF0FC}">
      <dgm:prSet/>
      <dgm:spPr/>
      <dgm:t>
        <a:bodyPr/>
        <a:lstStyle/>
        <a:p>
          <a:pPr>
            <a:spcBef>
              <a:spcPts val="0"/>
            </a:spcBef>
            <a:spcAft>
              <a:spcPts val="0"/>
            </a:spcAft>
          </a:pPr>
          <a:endParaRPr lang="zh-TW" altLang="en-US" b="1" i="0"/>
        </a:p>
      </dgm:t>
    </dgm:pt>
    <dgm:pt modelId="{CD793011-2AAD-4908-B5A1-0ABEC334EAD8}">
      <dgm:prSet phldrT="[文字]" custT="1"/>
      <dgm:spPr/>
      <dgm:t>
        <a:bodyPr/>
        <a:lstStyle/>
        <a:p>
          <a:pPr>
            <a:spcBef>
              <a:spcPts val="0"/>
            </a:spcBef>
            <a:spcAft>
              <a:spcPts val="0"/>
            </a:spcAft>
          </a:pPr>
          <a:r>
            <a:rPr lang="zh-TW" altLang="en-US" sz="1600" b="1" i="0" dirty="0" smtClean="0">
              <a:latin typeface="+mj-ea"/>
            </a:rPr>
            <a:t>工程優良</a:t>
          </a:r>
          <a:endParaRPr lang="en-US" altLang="zh-TW" sz="1600" b="1" i="0" dirty="0" smtClean="0">
            <a:latin typeface="+mj-ea"/>
          </a:endParaRPr>
        </a:p>
        <a:p>
          <a:pPr>
            <a:spcBef>
              <a:spcPts val="0"/>
            </a:spcBef>
            <a:spcAft>
              <a:spcPts val="0"/>
            </a:spcAft>
          </a:pPr>
          <a:r>
            <a:rPr lang="zh-TW" altLang="en-US" sz="1600" b="1" i="0" dirty="0" smtClean="0">
              <a:latin typeface="+mj-ea"/>
            </a:rPr>
            <a:t>案例分享</a:t>
          </a:r>
          <a:endParaRPr lang="zh-TW" altLang="en-US" sz="1600" b="1" i="0" dirty="0"/>
        </a:p>
      </dgm:t>
    </dgm:pt>
    <dgm:pt modelId="{97CAF352-B77B-4B59-A52C-0BC0357E7174}" type="parTrans" cxnId="{6D539FFD-66AC-499E-8BAD-58EF6EF5D96A}">
      <dgm:prSet/>
      <dgm:spPr/>
      <dgm:t>
        <a:bodyPr/>
        <a:lstStyle/>
        <a:p>
          <a:pPr>
            <a:spcBef>
              <a:spcPts val="0"/>
            </a:spcBef>
            <a:spcAft>
              <a:spcPts val="0"/>
            </a:spcAft>
          </a:pPr>
          <a:endParaRPr lang="zh-TW" altLang="en-US" b="1" i="0"/>
        </a:p>
      </dgm:t>
    </dgm:pt>
    <dgm:pt modelId="{3AC5BF65-848E-486B-A7ED-3DA3CEB4802D}" type="sibTrans" cxnId="{6D539FFD-66AC-499E-8BAD-58EF6EF5D96A}">
      <dgm:prSet/>
      <dgm:spPr/>
      <dgm:t>
        <a:bodyPr/>
        <a:lstStyle/>
        <a:p>
          <a:pPr>
            <a:spcBef>
              <a:spcPts val="0"/>
            </a:spcBef>
            <a:spcAft>
              <a:spcPts val="0"/>
            </a:spcAft>
          </a:pPr>
          <a:endParaRPr lang="zh-TW" altLang="en-US" b="1" i="0"/>
        </a:p>
      </dgm:t>
    </dgm:pt>
    <dgm:pt modelId="{022FE39A-3145-4985-93E2-73D865CF09CB}">
      <dgm:prSet phldrT="[文字]" custT="1"/>
      <dgm:spPr/>
      <dgm:t>
        <a:bodyPr/>
        <a:lstStyle/>
        <a:p>
          <a:pPr>
            <a:spcBef>
              <a:spcPts val="0"/>
            </a:spcBef>
            <a:spcAft>
              <a:spcPts val="0"/>
            </a:spcAft>
          </a:pPr>
          <a:r>
            <a:rPr lang="zh-TW" altLang="en-US" sz="1600" b="1" i="0" dirty="0" smtClean="0">
              <a:latin typeface="+mj-ea"/>
            </a:rPr>
            <a:t>進度管控</a:t>
          </a:r>
          <a:endParaRPr lang="en-US" altLang="zh-TW" sz="1600" b="1" i="0" dirty="0" smtClean="0">
            <a:latin typeface="+mj-ea"/>
          </a:endParaRPr>
        </a:p>
        <a:p>
          <a:pPr>
            <a:spcBef>
              <a:spcPts val="0"/>
            </a:spcBef>
            <a:spcAft>
              <a:spcPts val="0"/>
            </a:spcAft>
          </a:pPr>
          <a:r>
            <a:rPr lang="zh-TW" altLang="en-US" sz="1600" b="1" i="0" dirty="0" smtClean="0">
              <a:latin typeface="+mj-ea"/>
            </a:rPr>
            <a:t>及輔導機制</a:t>
          </a:r>
          <a:endParaRPr lang="zh-TW" altLang="en-US" sz="1600" b="1" i="0" dirty="0"/>
        </a:p>
      </dgm:t>
    </dgm:pt>
    <dgm:pt modelId="{7FDE6AB6-DEC6-4970-A0F8-A8AF8F5F3821}" type="parTrans" cxnId="{08E1D08D-F31A-42B7-859F-00426A9A3ABC}">
      <dgm:prSet/>
      <dgm:spPr/>
      <dgm:t>
        <a:bodyPr/>
        <a:lstStyle/>
        <a:p>
          <a:pPr>
            <a:spcBef>
              <a:spcPts val="0"/>
            </a:spcBef>
            <a:spcAft>
              <a:spcPts val="0"/>
            </a:spcAft>
          </a:pPr>
          <a:endParaRPr lang="zh-TW" altLang="en-US" b="1" i="0"/>
        </a:p>
      </dgm:t>
    </dgm:pt>
    <dgm:pt modelId="{E04BD3A7-A743-483E-827A-F95B518DAEB3}" type="sibTrans" cxnId="{08E1D08D-F31A-42B7-859F-00426A9A3ABC}">
      <dgm:prSet/>
      <dgm:spPr/>
      <dgm:t>
        <a:bodyPr/>
        <a:lstStyle/>
        <a:p>
          <a:pPr>
            <a:spcBef>
              <a:spcPts val="0"/>
            </a:spcBef>
            <a:spcAft>
              <a:spcPts val="0"/>
            </a:spcAft>
          </a:pPr>
          <a:endParaRPr lang="zh-TW" altLang="en-US" b="1" i="0"/>
        </a:p>
      </dgm:t>
    </dgm:pt>
    <dgm:pt modelId="{3D65D010-939A-403B-8E6A-3C500997BD1C}" type="pres">
      <dgm:prSet presAssocID="{85B67435-D940-4AB6-ABB4-15BB98A6618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E6CD780-016E-49CC-92D8-2E79F00D63E6}" type="pres">
      <dgm:prSet presAssocID="{06F2C28A-66A7-4F9F-BD89-596EB4666E60}" presName="Name5" presStyleLbl="venn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1E18E82-FA01-4CFF-B036-6BFE3918AD15}" type="pres">
      <dgm:prSet presAssocID="{DCD16517-7C54-4E72-91DD-BAF8EB7F0BBB}" presName="space" presStyleCnt="0"/>
      <dgm:spPr/>
      <dgm:t>
        <a:bodyPr/>
        <a:lstStyle/>
        <a:p>
          <a:endParaRPr lang="zh-TW" altLang="en-US"/>
        </a:p>
      </dgm:t>
    </dgm:pt>
    <dgm:pt modelId="{2ADC1F34-2976-4F4E-99DC-5F530A2B6746}" type="pres">
      <dgm:prSet presAssocID="{C30DDCB4-C0C3-4986-AC4F-C9D34B351FE9}" presName="Name5" presStyleLbl="venn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C142517-E4C2-415E-8D0E-F5C1196D4847}" type="pres">
      <dgm:prSet presAssocID="{E3A46303-668E-480C-BFA2-1B491AFCB80E}" presName="space" presStyleCnt="0"/>
      <dgm:spPr/>
      <dgm:t>
        <a:bodyPr/>
        <a:lstStyle/>
        <a:p>
          <a:endParaRPr lang="zh-TW" altLang="en-US"/>
        </a:p>
      </dgm:t>
    </dgm:pt>
    <dgm:pt modelId="{683D4C19-E62E-454F-9AB1-D22D53FBE933}" type="pres">
      <dgm:prSet presAssocID="{022FE39A-3145-4985-93E2-73D865CF09CB}" presName="Name5" presStyleLbl="venn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884ABB8-798E-4F80-A712-00D6A33CF0B8}" type="pres">
      <dgm:prSet presAssocID="{E04BD3A7-A743-483E-827A-F95B518DAEB3}" presName="space" presStyleCnt="0"/>
      <dgm:spPr/>
      <dgm:t>
        <a:bodyPr/>
        <a:lstStyle/>
        <a:p>
          <a:endParaRPr lang="zh-TW" altLang="en-US"/>
        </a:p>
      </dgm:t>
    </dgm:pt>
    <dgm:pt modelId="{1138E241-208F-4A98-A569-6D6EBEC17C21}" type="pres">
      <dgm:prSet presAssocID="{CD793011-2AAD-4908-B5A1-0ABEC334EAD8}" presName="Name5" presStyleLbl="venn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A3B342D-6AE8-4E07-B545-5A453806FD1C}" type="pres">
      <dgm:prSet presAssocID="{3AC5BF65-848E-486B-A7ED-3DA3CEB4802D}" presName="space" presStyleCnt="0"/>
      <dgm:spPr/>
      <dgm:t>
        <a:bodyPr/>
        <a:lstStyle/>
        <a:p>
          <a:endParaRPr lang="zh-TW" altLang="en-US"/>
        </a:p>
      </dgm:t>
    </dgm:pt>
    <dgm:pt modelId="{82334207-71B2-4B42-BDB7-94CDBE19DB85}" type="pres">
      <dgm:prSet presAssocID="{2075FA36-063C-48A9-9D08-C387C3B1D01B}" presName="Name5" presStyleLbl="venn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8E1D08D-F31A-42B7-859F-00426A9A3ABC}" srcId="{85B67435-D940-4AB6-ABB4-15BB98A66184}" destId="{022FE39A-3145-4985-93E2-73D865CF09CB}" srcOrd="2" destOrd="0" parTransId="{7FDE6AB6-DEC6-4970-A0F8-A8AF8F5F3821}" sibTransId="{E04BD3A7-A743-483E-827A-F95B518DAEB3}"/>
    <dgm:cxn modelId="{DA232963-69B8-4CF6-9B7C-05AA0722789E}" type="presOf" srcId="{C30DDCB4-C0C3-4986-AC4F-C9D34B351FE9}" destId="{2ADC1F34-2976-4F4E-99DC-5F530A2B6746}" srcOrd="0" destOrd="0" presId="urn:microsoft.com/office/officeart/2005/8/layout/venn3"/>
    <dgm:cxn modelId="{609B41F8-9F51-4F82-B83D-89B25CBCAD69}" srcId="{85B67435-D940-4AB6-ABB4-15BB98A66184}" destId="{2075FA36-063C-48A9-9D08-C387C3B1D01B}" srcOrd="4" destOrd="0" parTransId="{BE05A1BE-0A79-471C-BD93-737A835785E2}" sibTransId="{FF74F4DA-B94C-4F1A-9981-CB11759FCBC2}"/>
    <dgm:cxn modelId="{7136F5D7-A7D7-4438-8C5C-791D21B7356D}" type="presOf" srcId="{2075FA36-063C-48A9-9D08-C387C3B1D01B}" destId="{82334207-71B2-4B42-BDB7-94CDBE19DB85}" srcOrd="0" destOrd="0" presId="urn:microsoft.com/office/officeart/2005/8/layout/venn3"/>
    <dgm:cxn modelId="{619F9BDA-140E-4302-8F5D-CADAB0DD0F04}" srcId="{85B67435-D940-4AB6-ABB4-15BB98A66184}" destId="{06F2C28A-66A7-4F9F-BD89-596EB4666E60}" srcOrd="0" destOrd="0" parTransId="{0DE1130F-20C9-4930-ABFE-ABCC012791E2}" sibTransId="{DCD16517-7C54-4E72-91DD-BAF8EB7F0BBB}"/>
    <dgm:cxn modelId="{0BBC8DA6-F150-4735-B7F6-0D182305F4FE}" type="presOf" srcId="{CD793011-2AAD-4908-B5A1-0ABEC334EAD8}" destId="{1138E241-208F-4A98-A569-6D6EBEC17C21}" srcOrd="0" destOrd="0" presId="urn:microsoft.com/office/officeart/2005/8/layout/venn3"/>
    <dgm:cxn modelId="{084DDBE3-4D26-48F4-899B-F78A6BCF1E36}" type="presOf" srcId="{85B67435-D940-4AB6-ABB4-15BB98A66184}" destId="{3D65D010-939A-403B-8E6A-3C500997BD1C}" srcOrd="0" destOrd="0" presId="urn:microsoft.com/office/officeart/2005/8/layout/venn3"/>
    <dgm:cxn modelId="{066C2111-B58C-43B1-967A-5321B48AF0FC}" srcId="{85B67435-D940-4AB6-ABB4-15BB98A66184}" destId="{C30DDCB4-C0C3-4986-AC4F-C9D34B351FE9}" srcOrd="1" destOrd="0" parTransId="{DAA54BDF-C0AA-4A11-A2C0-01D03FC824C6}" sibTransId="{E3A46303-668E-480C-BFA2-1B491AFCB80E}"/>
    <dgm:cxn modelId="{2B1F7899-B738-4BA0-81F8-EA369B16755B}" type="presOf" srcId="{022FE39A-3145-4985-93E2-73D865CF09CB}" destId="{683D4C19-E62E-454F-9AB1-D22D53FBE933}" srcOrd="0" destOrd="0" presId="urn:microsoft.com/office/officeart/2005/8/layout/venn3"/>
    <dgm:cxn modelId="{FEB00C0E-BAC6-4EFA-8F71-613B39015F81}" type="presOf" srcId="{06F2C28A-66A7-4F9F-BD89-596EB4666E60}" destId="{5E6CD780-016E-49CC-92D8-2E79F00D63E6}" srcOrd="0" destOrd="0" presId="urn:microsoft.com/office/officeart/2005/8/layout/venn3"/>
    <dgm:cxn modelId="{6D539FFD-66AC-499E-8BAD-58EF6EF5D96A}" srcId="{85B67435-D940-4AB6-ABB4-15BB98A66184}" destId="{CD793011-2AAD-4908-B5A1-0ABEC334EAD8}" srcOrd="3" destOrd="0" parTransId="{97CAF352-B77B-4B59-A52C-0BC0357E7174}" sibTransId="{3AC5BF65-848E-486B-A7ED-3DA3CEB4802D}"/>
    <dgm:cxn modelId="{E65FE6C4-99E2-4CB4-AA66-8F0F324136EE}" type="presParOf" srcId="{3D65D010-939A-403B-8E6A-3C500997BD1C}" destId="{5E6CD780-016E-49CC-92D8-2E79F00D63E6}" srcOrd="0" destOrd="0" presId="urn:microsoft.com/office/officeart/2005/8/layout/venn3"/>
    <dgm:cxn modelId="{7C0BAEFE-9170-4C98-8E9B-06357EFB7F69}" type="presParOf" srcId="{3D65D010-939A-403B-8E6A-3C500997BD1C}" destId="{B1E18E82-FA01-4CFF-B036-6BFE3918AD15}" srcOrd="1" destOrd="0" presId="urn:microsoft.com/office/officeart/2005/8/layout/venn3"/>
    <dgm:cxn modelId="{F63EFEF8-C9AC-45E5-A568-FE6D3BB1C6AE}" type="presParOf" srcId="{3D65D010-939A-403B-8E6A-3C500997BD1C}" destId="{2ADC1F34-2976-4F4E-99DC-5F530A2B6746}" srcOrd="2" destOrd="0" presId="urn:microsoft.com/office/officeart/2005/8/layout/venn3"/>
    <dgm:cxn modelId="{11E6B62E-FDC8-4F94-BD4E-0765FA9F2285}" type="presParOf" srcId="{3D65D010-939A-403B-8E6A-3C500997BD1C}" destId="{7C142517-E4C2-415E-8D0E-F5C1196D4847}" srcOrd="3" destOrd="0" presId="urn:microsoft.com/office/officeart/2005/8/layout/venn3"/>
    <dgm:cxn modelId="{95CC5500-5075-4D4A-AB21-74596D53DC96}" type="presParOf" srcId="{3D65D010-939A-403B-8E6A-3C500997BD1C}" destId="{683D4C19-E62E-454F-9AB1-D22D53FBE933}" srcOrd="4" destOrd="0" presId="urn:microsoft.com/office/officeart/2005/8/layout/venn3"/>
    <dgm:cxn modelId="{224CA7A5-EFFF-40C2-A9C1-D98FFA8656C7}" type="presParOf" srcId="{3D65D010-939A-403B-8E6A-3C500997BD1C}" destId="{0884ABB8-798E-4F80-A712-00D6A33CF0B8}" srcOrd="5" destOrd="0" presId="urn:microsoft.com/office/officeart/2005/8/layout/venn3"/>
    <dgm:cxn modelId="{C6003C7A-9BB1-4DC5-8B0C-99969656119C}" type="presParOf" srcId="{3D65D010-939A-403B-8E6A-3C500997BD1C}" destId="{1138E241-208F-4A98-A569-6D6EBEC17C21}" srcOrd="6" destOrd="0" presId="urn:microsoft.com/office/officeart/2005/8/layout/venn3"/>
    <dgm:cxn modelId="{05123B01-30E5-4AFA-B371-CAB0CA2E61E9}" type="presParOf" srcId="{3D65D010-939A-403B-8E6A-3C500997BD1C}" destId="{3A3B342D-6AE8-4E07-B545-5A453806FD1C}" srcOrd="7" destOrd="0" presId="urn:microsoft.com/office/officeart/2005/8/layout/venn3"/>
    <dgm:cxn modelId="{4F55E6EE-0511-43B3-A4B1-3C3CDD5C348D}" type="presParOf" srcId="{3D65D010-939A-403B-8E6A-3C500997BD1C}" destId="{82334207-71B2-4B42-BDB7-94CDBE19DB85}" srcOrd="8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566858-77C6-4EC7-888F-B9AF9FF9DD92}">
      <dsp:nvSpPr>
        <dsp:cNvPr id="0" name=""/>
        <dsp:cNvSpPr/>
      </dsp:nvSpPr>
      <dsp:spPr>
        <a:xfrm rot="16200000">
          <a:off x="126061" y="-126061"/>
          <a:ext cx="1556977" cy="1809100"/>
        </a:xfrm>
        <a:prstGeom prst="round1Rect">
          <a:avLst/>
        </a:prstGeom>
        <a:solidFill>
          <a:srgbClr val="0070C0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sz="1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安全樸實</a:t>
          </a:r>
          <a:endParaRPr lang="en-US" altLang="zh-TW" sz="16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1.</a:t>
          </a:r>
          <a:r>
            <a:rPr lang="zh-TW" altLang="en-US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結構安全</a:t>
          </a:r>
          <a:endParaRPr lang="en-US" altLang="zh-TW" sz="13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2.</a:t>
          </a:r>
          <a:r>
            <a:rPr lang="zh-TW" altLang="en-US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校園安全管理</a:t>
          </a:r>
          <a:endParaRPr lang="en-US" altLang="zh-TW" sz="13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3.</a:t>
          </a:r>
          <a:r>
            <a:rPr lang="zh-TW" altLang="en-US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樸實簡約設施</a:t>
          </a:r>
          <a:endParaRPr lang="zh-TW" altLang="en-US" sz="1300" b="1" kern="1200" dirty="0"/>
        </a:p>
      </dsp:txBody>
      <dsp:txXfrm rot="5400000">
        <a:off x="0" y="0"/>
        <a:ext cx="1809100" cy="1167733"/>
      </dsp:txXfrm>
    </dsp:sp>
    <dsp:sp modelId="{7A3AECE7-F0DD-45BB-B5C9-451D3C9F8D89}">
      <dsp:nvSpPr>
        <dsp:cNvPr id="0" name=""/>
        <dsp:cNvSpPr/>
      </dsp:nvSpPr>
      <dsp:spPr>
        <a:xfrm>
          <a:off x="1809100" y="0"/>
          <a:ext cx="1809100" cy="1556977"/>
        </a:xfrm>
        <a:prstGeom prst="round1Rect">
          <a:avLst/>
        </a:prstGeom>
        <a:solidFill>
          <a:srgbClr val="00B050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sz="1600" b="1" kern="1200" dirty="0" smtClean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健康友善</a:t>
          </a:r>
          <a:endParaRPr lang="en-US" altLang="zh-TW" sz="1600" b="1" kern="1200" dirty="0" smtClean="0">
            <a:solidFill>
              <a:srgbClr val="FFFF0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1.</a:t>
          </a:r>
          <a:r>
            <a:rPr lang="zh-TW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校園環境</a:t>
          </a:r>
          <a:r>
            <a:rPr lang="zh-TW" altLang="en-US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因子</a:t>
          </a:r>
          <a:endParaRPr lang="en-US" altLang="zh-TW" sz="13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2.</a:t>
          </a:r>
          <a:r>
            <a:rPr lang="zh-TW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性別平等教育法</a:t>
          </a:r>
          <a:endParaRPr lang="en-US" altLang="zh-TW" sz="13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3.</a:t>
          </a:r>
          <a:r>
            <a:rPr lang="zh-TW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無障礙設施與環境</a:t>
          </a:r>
          <a:endParaRPr lang="zh-TW" altLang="en-US" sz="1300" b="1" kern="1200" dirty="0"/>
        </a:p>
      </dsp:txBody>
      <dsp:txXfrm>
        <a:off x="1809100" y="0"/>
        <a:ext cx="1809100" cy="1167733"/>
      </dsp:txXfrm>
    </dsp:sp>
    <dsp:sp modelId="{CAC56868-BCF5-4941-901C-22E0BEC913CE}">
      <dsp:nvSpPr>
        <dsp:cNvPr id="0" name=""/>
        <dsp:cNvSpPr/>
      </dsp:nvSpPr>
      <dsp:spPr>
        <a:xfrm rot="10800000">
          <a:off x="0" y="1556977"/>
          <a:ext cx="1809100" cy="1556977"/>
        </a:xfrm>
        <a:prstGeom prst="round1Rect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sz="16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低碳節能</a:t>
          </a:r>
          <a:endParaRPr lang="en-US" altLang="zh-TW" sz="16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1.</a:t>
          </a:r>
          <a:r>
            <a:rPr lang="zh-TW" altLang="zh-TW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生態環境維護</a:t>
          </a:r>
          <a:endParaRPr lang="en-US" altLang="zh-TW" sz="13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2.</a:t>
          </a:r>
          <a:r>
            <a:rPr lang="zh-TW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低碳建築</a:t>
          </a:r>
          <a:endParaRPr lang="en-US" altLang="zh-TW" sz="13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3.</a:t>
          </a:r>
          <a:r>
            <a:rPr lang="zh-TW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能資源管理</a:t>
          </a:r>
          <a:endParaRPr lang="zh-TW" altLang="en-US" sz="1300" b="1" kern="1200" dirty="0"/>
        </a:p>
      </dsp:txBody>
      <dsp:txXfrm rot="10800000">
        <a:off x="0" y="1946221"/>
        <a:ext cx="1809100" cy="1167733"/>
      </dsp:txXfrm>
    </dsp:sp>
    <dsp:sp modelId="{E2FCCB71-15EE-4731-8630-A140D12155FA}">
      <dsp:nvSpPr>
        <dsp:cNvPr id="0" name=""/>
        <dsp:cNvSpPr/>
      </dsp:nvSpPr>
      <dsp:spPr>
        <a:xfrm rot="5400000">
          <a:off x="1935162" y="1419145"/>
          <a:ext cx="1556977" cy="1809100"/>
        </a:xfrm>
        <a:prstGeom prst="round1Rect">
          <a:avLst/>
        </a:prstGeom>
        <a:solidFill>
          <a:srgbClr val="FFC000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lvl="0" algn="r" defTabSz="5778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3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                   </a:t>
          </a:r>
          <a:r>
            <a:rPr lang="zh-TW" sz="16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防災耐災</a:t>
          </a:r>
          <a:endParaRPr lang="en-US" altLang="zh-TW" sz="1600" b="1" kern="1200" dirty="0" smtClean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r" defTabSz="5778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3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1.</a:t>
          </a:r>
          <a:r>
            <a:rPr lang="zh-TW" sz="13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 </a:t>
          </a:r>
          <a:r>
            <a:rPr lang="zh-TW" altLang="en-US" sz="13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設計考量</a:t>
          </a:r>
          <a:r>
            <a:rPr lang="zh-TW" altLang="zh-TW" sz="13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災害潛勢</a:t>
          </a:r>
          <a:endParaRPr lang="en-US" altLang="zh-TW" sz="1300" b="1" kern="1200" dirty="0" smtClean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r" defTabSz="5778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3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2.</a:t>
          </a:r>
          <a:r>
            <a:rPr lang="zh-TW" altLang="zh-TW" sz="13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建置防災校園</a:t>
          </a:r>
          <a:endParaRPr lang="en-US" altLang="zh-TW" sz="1300" b="1" kern="1200" dirty="0" smtClean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r" defTabSz="5778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13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3.</a:t>
          </a:r>
          <a:r>
            <a:rPr lang="zh-TW" altLang="en-US" sz="13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社區收容機能</a:t>
          </a:r>
          <a:endParaRPr lang="zh-TW" altLang="en-US" sz="1300" b="1" kern="1200" dirty="0">
            <a:solidFill>
              <a:schemeClr val="tx1"/>
            </a:solidFill>
          </a:endParaRPr>
        </a:p>
      </dsp:txBody>
      <dsp:txXfrm rot="-5400000">
        <a:off x="1809101" y="1934450"/>
        <a:ext cx="1809100" cy="1167733"/>
      </dsp:txXfrm>
    </dsp:sp>
    <dsp:sp modelId="{7ABD6747-62C9-412A-B6F3-CCA89AE2CF29}">
      <dsp:nvSpPr>
        <dsp:cNvPr id="0" name=""/>
        <dsp:cNvSpPr/>
      </dsp:nvSpPr>
      <dsp:spPr>
        <a:xfrm>
          <a:off x="1189975" y="1104099"/>
          <a:ext cx="1238249" cy="905756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300" b="1" kern="1200" dirty="0" smtClean="0"/>
            <a:t>建構</a:t>
          </a:r>
          <a:r>
            <a:rPr lang="zh-TW" altLang="en-US" sz="1300" b="1" kern="1200" dirty="0" smtClean="0">
              <a:solidFill>
                <a:srgbClr val="FF0000"/>
              </a:solidFill>
            </a:rPr>
            <a:t>永續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300" b="1" kern="1200" dirty="0" smtClean="0">
              <a:solidFill>
                <a:srgbClr val="FF0000"/>
              </a:solidFill>
            </a:rPr>
            <a:t>校園</a:t>
          </a:r>
          <a:r>
            <a:rPr lang="zh-TW" altLang="en-US" sz="1300" b="1" kern="1200" dirty="0" smtClean="0"/>
            <a:t>環境</a:t>
          </a:r>
          <a:endParaRPr lang="zh-TW" altLang="en-US" sz="1300" b="1" kern="1200" dirty="0"/>
        </a:p>
      </dsp:txBody>
      <dsp:txXfrm>
        <a:off x="1234190" y="1148314"/>
        <a:ext cx="1149819" cy="8173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CD39EC-BD41-40CB-8C58-9ACA468CA072}">
      <dsp:nvSpPr>
        <dsp:cNvPr id="0" name=""/>
        <dsp:cNvSpPr/>
      </dsp:nvSpPr>
      <dsp:spPr>
        <a:xfrm>
          <a:off x="3932" y="124546"/>
          <a:ext cx="397105" cy="397105"/>
        </a:xfrm>
        <a:prstGeom prst="ellipse">
          <a:avLst/>
        </a:prstGeom>
        <a:solidFill>
          <a:schemeClr val="accent1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CB400AB-1783-4092-950E-A5B4AFEB9852}">
      <dsp:nvSpPr>
        <dsp:cNvPr id="0" name=""/>
        <dsp:cNvSpPr/>
      </dsp:nvSpPr>
      <dsp:spPr>
        <a:xfrm>
          <a:off x="43642" y="164257"/>
          <a:ext cx="317684" cy="317684"/>
        </a:xfrm>
        <a:prstGeom prst="chord">
          <a:avLst>
            <a:gd name="adj1" fmla="val 1800000"/>
            <a:gd name="adj2" fmla="val 9000000"/>
          </a:avLst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shade val="50000"/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shade val="50000"/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5100000"/>
          </a:lightRig>
        </a:scene3d>
        <a:sp3d contourW="6350">
          <a:bevelT w="29210" h="12700"/>
          <a:contourClr>
            <a:schemeClr val="accent1">
              <a:shade val="50000"/>
              <a:hueOff val="0"/>
              <a:satOff val="0"/>
              <a:lumOff val="0"/>
              <a:alphaOff val="0"/>
              <a:shade val="30000"/>
              <a:satMod val="13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8A0E8E4-6331-4170-A6AA-B26C7EE6D541}">
      <dsp:nvSpPr>
        <dsp:cNvPr id="0" name=""/>
        <dsp:cNvSpPr/>
      </dsp:nvSpPr>
      <dsp:spPr>
        <a:xfrm>
          <a:off x="35740" y="521652"/>
          <a:ext cx="2070829" cy="16711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t" anchorCtr="0">
          <a:noAutofit/>
        </a:bodyPr>
        <a:lstStyle/>
        <a:p>
          <a:pPr marL="180975" lvl="0" indent="-180975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600" kern="1200" dirty="0" smtClean="0"/>
            <a:t>1.</a:t>
          </a:r>
          <a:r>
            <a:rPr lang="zh-TW" altLang="en-US" sz="1600" kern="1200" dirty="0" smtClean="0"/>
            <a:t>學校</a:t>
          </a:r>
          <a:r>
            <a:rPr lang="en-US" altLang="zh-TW" sz="1600" kern="1200" dirty="0" smtClean="0"/>
            <a:t>(</a:t>
          </a:r>
          <a:r>
            <a:rPr lang="zh-TW" altLang="en-US" sz="1600" kern="1200" dirty="0" smtClean="0"/>
            <a:t>地方政府</a:t>
          </a:r>
          <a:r>
            <a:rPr lang="en-US" altLang="zh-TW" sz="1600" kern="1200" dirty="0" smtClean="0"/>
            <a:t>)</a:t>
          </a:r>
          <a:r>
            <a:rPr lang="zh-TW" altLang="en-US" sz="1600" kern="1200" dirty="0" smtClean="0"/>
            <a:t>委請建築師或專業技師執行</a:t>
          </a:r>
          <a:endParaRPr lang="zh-TW" altLang="en-US" sz="1600" kern="1200" dirty="0"/>
        </a:p>
        <a:p>
          <a:pPr marL="180975" lvl="0" indent="-180975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600" kern="1200" dirty="0" smtClean="0"/>
            <a:t>2.</a:t>
          </a:r>
          <a:r>
            <a:rPr lang="zh-TW" altLang="en-US" sz="1600" kern="1200" dirty="0" smtClean="0"/>
            <a:t>依補強設計及拆除重建作業規範辦理</a:t>
          </a:r>
          <a:endParaRPr lang="zh-TW" altLang="en-US" sz="1600" kern="1200" dirty="0"/>
        </a:p>
      </dsp:txBody>
      <dsp:txXfrm>
        <a:off x="35740" y="521652"/>
        <a:ext cx="2070829" cy="1671154"/>
      </dsp:txXfrm>
    </dsp:sp>
    <dsp:sp modelId="{D691657F-A228-4DFF-BD8E-847395766053}">
      <dsp:nvSpPr>
        <dsp:cNvPr id="0" name=""/>
        <dsp:cNvSpPr/>
      </dsp:nvSpPr>
      <dsp:spPr>
        <a:xfrm>
          <a:off x="483768" y="124546"/>
          <a:ext cx="1174771" cy="3971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/>
            <a:t>規劃設計</a:t>
          </a:r>
          <a:endParaRPr lang="zh-TW" altLang="en-US" sz="1800" b="1" kern="1200" dirty="0"/>
        </a:p>
      </dsp:txBody>
      <dsp:txXfrm>
        <a:off x="483768" y="124546"/>
        <a:ext cx="1174771" cy="397105"/>
      </dsp:txXfrm>
    </dsp:sp>
    <dsp:sp modelId="{CB9E1A27-F450-4265-8441-93C76BB1F2ED}">
      <dsp:nvSpPr>
        <dsp:cNvPr id="0" name=""/>
        <dsp:cNvSpPr/>
      </dsp:nvSpPr>
      <dsp:spPr>
        <a:xfrm>
          <a:off x="2272697" y="0"/>
          <a:ext cx="397105" cy="397105"/>
        </a:xfrm>
        <a:prstGeom prst="ellipse">
          <a:avLst/>
        </a:prstGeom>
        <a:solidFill>
          <a:schemeClr val="accent1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FCE3A10-AFE4-4E3C-A317-2907AE834346}">
      <dsp:nvSpPr>
        <dsp:cNvPr id="0" name=""/>
        <dsp:cNvSpPr/>
      </dsp:nvSpPr>
      <dsp:spPr>
        <a:xfrm>
          <a:off x="2297203" y="39710"/>
          <a:ext cx="317684" cy="317684"/>
        </a:xfrm>
        <a:prstGeom prst="chord">
          <a:avLst>
            <a:gd name="adj1" fmla="val 0"/>
            <a:gd name="adj2" fmla="val 10800000"/>
          </a:avLst>
        </a:prstGeom>
        <a:gradFill rotWithShape="0">
          <a:gsLst>
            <a:gs pos="0">
              <a:schemeClr val="accent1">
                <a:shade val="50000"/>
                <a:hueOff val="-23478"/>
                <a:satOff val="-1254"/>
                <a:lumOff val="20100"/>
                <a:alphaOff val="0"/>
                <a:shade val="70000"/>
                <a:satMod val="150000"/>
              </a:schemeClr>
            </a:gs>
            <a:gs pos="34000">
              <a:schemeClr val="accent1">
                <a:shade val="50000"/>
                <a:hueOff val="-23478"/>
                <a:satOff val="-1254"/>
                <a:lumOff val="20100"/>
                <a:alphaOff val="0"/>
                <a:shade val="70000"/>
                <a:satMod val="140000"/>
              </a:schemeClr>
            </a:gs>
            <a:gs pos="70000">
              <a:schemeClr val="accent1">
                <a:shade val="50000"/>
                <a:hueOff val="-23478"/>
                <a:satOff val="-1254"/>
                <a:lumOff val="2010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shade val="50000"/>
                <a:hueOff val="-23478"/>
                <a:satOff val="-1254"/>
                <a:lumOff val="2010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accent1">
              <a:shade val="50000"/>
              <a:hueOff val="-23478"/>
              <a:satOff val="-1254"/>
              <a:lumOff val="2010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5100000"/>
          </a:lightRig>
        </a:scene3d>
        <a:sp3d contourW="6350">
          <a:bevelT w="29210" h="12700"/>
          <a:contourClr>
            <a:schemeClr val="accent1">
              <a:shade val="50000"/>
              <a:hueOff val="-23478"/>
              <a:satOff val="-1254"/>
              <a:lumOff val="20100"/>
              <a:alphaOff val="0"/>
              <a:shade val="30000"/>
              <a:satMod val="13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C938C48-E48D-4963-9EA4-B334DB93C4EA}">
      <dsp:nvSpPr>
        <dsp:cNvPr id="0" name=""/>
        <dsp:cNvSpPr/>
      </dsp:nvSpPr>
      <dsp:spPr>
        <a:xfrm>
          <a:off x="2128869" y="422944"/>
          <a:ext cx="2314194" cy="2169342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t" anchorCtr="0">
          <a:noAutofit/>
        </a:bodyPr>
        <a:lstStyle/>
        <a:p>
          <a:pPr marL="180975" lvl="0" indent="-180975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600" b="1" kern="1200" dirty="0" smtClean="0"/>
            <a:t>1.</a:t>
          </a:r>
          <a:r>
            <a:rPr lang="zh-TW" altLang="en-US" sz="1600" b="1" kern="1200" dirty="0" smtClean="0"/>
            <a:t>本部邀集結構、土木技師、建築師等相關領域專家學者建立人才庫</a:t>
          </a:r>
          <a:endParaRPr lang="zh-TW" altLang="en-US" sz="1600" b="1" kern="1200" dirty="0"/>
        </a:p>
        <a:p>
          <a:pPr marL="180975" lvl="0" indent="-180975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600" b="1" kern="1200" dirty="0" smtClean="0"/>
            <a:t>2.</a:t>
          </a:r>
          <a:r>
            <a:rPr lang="zh-TW" altLang="en-US" sz="1600" b="1" kern="1200" dirty="0" smtClean="0"/>
            <a:t>透過參與審查會議，檢核設計是否符合規範</a:t>
          </a:r>
          <a:endParaRPr lang="zh-TW" altLang="en-US" sz="1600" b="1" kern="1200" dirty="0"/>
        </a:p>
      </dsp:txBody>
      <dsp:txXfrm>
        <a:off x="2128869" y="422944"/>
        <a:ext cx="2314194" cy="2169342"/>
      </dsp:txXfrm>
    </dsp:sp>
    <dsp:sp modelId="{8C1764A6-6AD7-4800-9C20-F4F1DCC48202}">
      <dsp:nvSpPr>
        <dsp:cNvPr id="0" name=""/>
        <dsp:cNvSpPr/>
      </dsp:nvSpPr>
      <dsp:spPr>
        <a:xfrm>
          <a:off x="2713606" y="0"/>
          <a:ext cx="1528096" cy="3971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/>
            <a:t>審查會審議</a:t>
          </a:r>
          <a:endParaRPr lang="zh-TW" altLang="en-US" sz="1800" b="1" kern="1200" dirty="0"/>
        </a:p>
      </dsp:txBody>
      <dsp:txXfrm>
        <a:off x="2713606" y="0"/>
        <a:ext cx="1528096" cy="397105"/>
      </dsp:txXfrm>
    </dsp:sp>
    <dsp:sp modelId="{36CE1F68-3418-41B7-BB74-D96E9D6E5706}">
      <dsp:nvSpPr>
        <dsp:cNvPr id="0" name=""/>
        <dsp:cNvSpPr/>
      </dsp:nvSpPr>
      <dsp:spPr>
        <a:xfrm>
          <a:off x="4624116" y="124546"/>
          <a:ext cx="397105" cy="397105"/>
        </a:xfrm>
        <a:prstGeom prst="ellipse">
          <a:avLst/>
        </a:prstGeom>
        <a:solidFill>
          <a:schemeClr val="accent1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6CB6A65-E1E2-4287-95D9-4ECB49BE9372}">
      <dsp:nvSpPr>
        <dsp:cNvPr id="0" name=""/>
        <dsp:cNvSpPr/>
      </dsp:nvSpPr>
      <dsp:spPr>
        <a:xfrm>
          <a:off x="4663826" y="164257"/>
          <a:ext cx="317684" cy="317684"/>
        </a:xfrm>
        <a:prstGeom prst="chord">
          <a:avLst>
            <a:gd name="adj1" fmla="val 19800000"/>
            <a:gd name="adj2" fmla="val 12600000"/>
          </a:avLst>
        </a:prstGeom>
        <a:gradFill rotWithShape="0">
          <a:gsLst>
            <a:gs pos="0">
              <a:schemeClr val="accent1">
                <a:shade val="50000"/>
                <a:hueOff val="-46955"/>
                <a:satOff val="-2508"/>
                <a:lumOff val="40199"/>
                <a:alphaOff val="0"/>
                <a:shade val="70000"/>
                <a:satMod val="150000"/>
              </a:schemeClr>
            </a:gs>
            <a:gs pos="34000">
              <a:schemeClr val="accent1">
                <a:shade val="50000"/>
                <a:hueOff val="-46955"/>
                <a:satOff val="-2508"/>
                <a:lumOff val="40199"/>
                <a:alphaOff val="0"/>
                <a:shade val="70000"/>
                <a:satMod val="140000"/>
              </a:schemeClr>
            </a:gs>
            <a:gs pos="70000">
              <a:schemeClr val="accent1">
                <a:shade val="50000"/>
                <a:hueOff val="-46955"/>
                <a:satOff val="-2508"/>
                <a:lumOff val="40199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shade val="50000"/>
                <a:hueOff val="-46955"/>
                <a:satOff val="-2508"/>
                <a:lumOff val="40199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accent1">
              <a:shade val="50000"/>
              <a:hueOff val="-46955"/>
              <a:satOff val="-2508"/>
              <a:lumOff val="40199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5100000"/>
          </a:lightRig>
        </a:scene3d>
        <a:sp3d contourW="6350">
          <a:bevelT w="29210" h="12700"/>
          <a:contourClr>
            <a:schemeClr val="accent1">
              <a:shade val="50000"/>
              <a:hueOff val="-46955"/>
              <a:satOff val="-2508"/>
              <a:lumOff val="40199"/>
              <a:alphaOff val="0"/>
              <a:shade val="30000"/>
              <a:satMod val="13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B120759-4EC6-4942-899A-2F6E0A26F4D3}">
      <dsp:nvSpPr>
        <dsp:cNvPr id="0" name=""/>
        <dsp:cNvSpPr/>
      </dsp:nvSpPr>
      <dsp:spPr>
        <a:xfrm>
          <a:off x="4586224" y="521652"/>
          <a:ext cx="2210227" cy="16711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t" anchorCtr="0">
          <a:noAutofit/>
        </a:bodyPr>
        <a:lstStyle/>
        <a:p>
          <a:pPr marL="180975" lvl="0" indent="-180975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600" kern="1200" dirty="0" smtClean="0"/>
            <a:t>1.</a:t>
          </a:r>
          <a:r>
            <a:rPr lang="zh-TW" altLang="en-US" sz="1600" kern="1200" dirty="0" smtClean="0"/>
            <a:t>補強</a:t>
          </a:r>
          <a:r>
            <a:rPr lang="en-US" altLang="zh-TW" sz="1600" kern="1200" dirty="0" smtClean="0"/>
            <a:t>-</a:t>
          </a:r>
          <a:r>
            <a:rPr lang="zh-TW" altLang="en-US" sz="1600" kern="1200" dirty="0" smtClean="0"/>
            <a:t>國震中心；拆除重建</a:t>
          </a:r>
          <a:r>
            <a:rPr lang="en-US" altLang="zh-TW" sz="1600" kern="1200" dirty="0" smtClean="0"/>
            <a:t>-</a:t>
          </a:r>
          <a:r>
            <a:rPr lang="zh-TW" altLang="en-US" sz="1600" kern="1200" dirty="0" smtClean="0"/>
            <a:t>雲林科技大學</a:t>
          </a:r>
          <a:endParaRPr lang="en-US" altLang="zh-TW" sz="1600" kern="1200" dirty="0" smtClean="0"/>
        </a:p>
        <a:p>
          <a:pPr marL="180975" lvl="0" indent="-180975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600" kern="1200" dirty="0" smtClean="0"/>
            <a:t>2.</a:t>
          </a:r>
          <a:r>
            <a:rPr lang="zh-TW" altLang="en-US" sz="1600" kern="1200" dirty="0" smtClean="0"/>
            <a:t>確保預算編列合理性及工程品質把關</a:t>
          </a:r>
          <a:endParaRPr lang="en-US" altLang="zh-TW" sz="1600" kern="1200" dirty="0" smtClean="0"/>
        </a:p>
        <a:p>
          <a:pPr marL="180975" lvl="0" indent="-180975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600" kern="1200" dirty="0" smtClean="0"/>
            <a:t>3.</a:t>
          </a:r>
          <a:r>
            <a:rPr lang="zh-TW" altLang="en-US" sz="1600" kern="1200" dirty="0" smtClean="0"/>
            <a:t>建立圖資</a:t>
          </a:r>
          <a:endParaRPr lang="zh-TW" altLang="en-US" sz="1600" kern="1200" dirty="0"/>
        </a:p>
      </dsp:txBody>
      <dsp:txXfrm>
        <a:off x="4586224" y="521652"/>
        <a:ext cx="2210227" cy="1671154"/>
      </dsp:txXfrm>
    </dsp:sp>
    <dsp:sp modelId="{F63F2AD6-B698-41A4-B0CF-807629CA1195}">
      <dsp:nvSpPr>
        <dsp:cNvPr id="0" name=""/>
        <dsp:cNvSpPr/>
      </dsp:nvSpPr>
      <dsp:spPr>
        <a:xfrm>
          <a:off x="5031445" y="124546"/>
          <a:ext cx="1466397" cy="3971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/>
            <a:t>委辦團隊確認</a:t>
          </a:r>
          <a:endParaRPr lang="zh-TW" altLang="en-US" sz="1800" b="1" kern="1200" dirty="0"/>
        </a:p>
      </dsp:txBody>
      <dsp:txXfrm>
        <a:off x="5031445" y="124546"/>
        <a:ext cx="1466397" cy="397105"/>
      </dsp:txXfrm>
    </dsp:sp>
    <dsp:sp modelId="{60023DAE-9A9A-4DC9-85DE-80E9C15017C7}">
      <dsp:nvSpPr>
        <dsp:cNvPr id="0" name=""/>
        <dsp:cNvSpPr/>
      </dsp:nvSpPr>
      <dsp:spPr>
        <a:xfrm>
          <a:off x="6879182" y="124546"/>
          <a:ext cx="397105" cy="397105"/>
        </a:xfrm>
        <a:prstGeom prst="ellipse">
          <a:avLst/>
        </a:prstGeom>
        <a:solidFill>
          <a:schemeClr val="accent1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77AED3F-A4AE-491F-A7D8-0B5EE333E703}">
      <dsp:nvSpPr>
        <dsp:cNvPr id="0" name=""/>
        <dsp:cNvSpPr/>
      </dsp:nvSpPr>
      <dsp:spPr>
        <a:xfrm>
          <a:off x="6918893" y="164257"/>
          <a:ext cx="317684" cy="317684"/>
        </a:xfrm>
        <a:prstGeom prst="chord">
          <a:avLst>
            <a:gd name="adj1" fmla="val 16200000"/>
            <a:gd name="adj2" fmla="val 16200000"/>
          </a:avLst>
        </a:prstGeom>
        <a:gradFill rotWithShape="0">
          <a:gsLst>
            <a:gs pos="0">
              <a:schemeClr val="accent1">
                <a:shade val="50000"/>
                <a:hueOff val="-23478"/>
                <a:satOff val="-1254"/>
                <a:lumOff val="20100"/>
                <a:alphaOff val="0"/>
                <a:shade val="70000"/>
                <a:satMod val="150000"/>
              </a:schemeClr>
            </a:gs>
            <a:gs pos="34000">
              <a:schemeClr val="accent1">
                <a:shade val="50000"/>
                <a:hueOff val="-23478"/>
                <a:satOff val="-1254"/>
                <a:lumOff val="20100"/>
                <a:alphaOff val="0"/>
                <a:shade val="70000"/>
                <a:satMod val="140000"/>
              </a:schemeClr>
            </a:gs>
            <a:gs pos="70000">
              <a:schemeClr val="accent1">
                <a:shade val="50000"/>
                <a:hueOff val="-23478"/>
                <a:satOff val="-1254"/>
                <a:lumOff val="2010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shade val="50000"/>
                <a:hueOff val="-23478"/>
                <a:satOff val="-1254"/>
                <a:lumOff val="2010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accent1">
              <a:shade val="50000"/>
              <a:hueOff val="-23478"/>
              <a:satOff val="-1254"/>
              <a:lumOff val="2010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5100000"/>
          </a:lightRig>
        </a:scene3d>
        <a:sp3d contourW="6350">
          <a:bevelT w="29210" h="12700"/>
          <a:contourClr>
            <a:schemeClr val="accent1">
              <a:shade val="50000"/>
              <a:hueOff val="-23478"/>
              <a:satOff val="-1254"/>
              <a:lumOff val="20100"/>
              <a:alphaOff val="0"/>
              <a:shade val="30000"/>
              <a:satMod val="130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701AA48-1544-48B8-87D1-20D21AB38B95}">
      <dsp:nvSpPr>
        <dsp:cNvPr id="0" name=""/>
        <dsp:cNvSpPr/>
      </dsp:nvSpPr>
      <dsp:spPr>
        <a:xfrm>
          <a:off x="7359018" y="521652"/>
          <a:ext cx="1174771" cy="16711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t" anchorCtr="0">
          <a:noAutofit/>
        </a:bodyPr>
        <a:lstStyle/>
        <a:p>
          <a:pPr marL="57150" lvl="0" indent="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zh-TW" altLang="en-US" sz="1400" kern="1200" dirty="0" smtClean="0"/>
            <a:t>賡續進行工程發包</a:t>
          </a:r>
          <a:endParaRPr lang="zh-TW" altLang="en-US" sz="1400" kern="1200" dirty="0"/>
        </a:p>
      </dsp:txBody>
      <dsp:txXfrm>
        <a:off x="7359018" y="521652"/>
        <a:ext cx="1174771" cy="1671154"/>
      </dsp:txXfrm>
    </dsp:sp>
    <dsp:sp modelId="{2E82A87C-5357-41E6-9F67-00C49D1BD1D7}">
      <dsp:nvSpPr>
        <dsp:cNvPr id="0" name=""/>
        <dsp:cNvSpPr/>
      </dsp:nvSpPr>
      <dsp:spPr>
        <a:xfrm>
          <a:off x="7359018" y="124546"/>
          <a:ext cx="1174771" cy="3971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/>
            <a:t>設計通過</a:t>
          </a:r>
          <a:endParaRPr lang="zh-TW" altLang="en-US" sz="1800" b="1" kern="1200" dirty="0"/>
        </a:p>
      </dsp:txBody>
      <dsp:txXfrm>
        <a:off x="7359018" y="124546"/>
        <a:ext cx="1174771" cy="39710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9721F8-7ABA-47D2-B568-A95B17059C90}">
      <dsp:nvSpPr>
        <dsp:cNvPr id="0" name=""/>
        <dsp:cNvSpPr/>
      </dsp:nvSpPr>
      <dsp:spPr>
        <a:xfrm>
          <a:off x="3419540" y="2033222"/>
          <a:ext cx="1449565" cy="1449565"/>
        </a:xfrm>
        <a:prstGeom prst="ellipse">
          <a:avLst/>
        </a:prstGeom>
        <a:gradFill rotWithShape="0">
          <a:gsLst>
            <a:gs pos="0">
              <a:srgbClr val="FBE4AE"/>
            </a:gs>
            <a:gs pos="70000">
              <a:srgbClr val="BD922A"/>
            </a:gs>
          </a:gsLst>
          <a:lin ang="5400000" scaled="0"/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300" b="1" kern="1200" dirty="0">
            <a:solidFill>
              <a:schemeClr val="bg1"/>
            </a:solidFill>
          </a:endParaRPr>
        </a:p>
      </dsp:txBody>
      <dsp:txXfrm>
        <a:off x="3631824" y="2245506"/>
        <a:ext cx="1024997" cy="1024997"/>
      </dsp:txXfrm>
    </dsp:sp>
    <dsp:sp modelId="{5837252B-717C-4D94-BFD7-9360BC620F6E}">
      <dsp:nvSpPr>
        <dsp:cNvPr id="0" name=""/>
        <dsp:cNvSpPr/>
      </dsp:nvSpPr>
      <dsp:spPr>
        <a:xfrm rot="16200000">
          <a:off x="4029519" y="1576683"/>
          <a:ext cx="229607" cy="49285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600" kern="1200"/>
        </a:p>
      </dsp:txBody>
      <dsp:txXfrm>
        <a:off x="4063960" y="1709694"/>
        <a:ext cx="160725" cy="295712"/>
      </dsp:txXfrm>
    </dsp:sp>
    <dsp:sp modelId="{9BEDAA14-4A05-4F5F-99B8-8B02ACAB24B8}">
      <dsp:nvSpPr>
        <dsp:cNvPr id="0" name=""/>
        <dsp:cNvSpPr/>
      </dsp:nvSpPr>
      <dsp:spPr>
        <a:xfrm>
          <a:off x="3104071" y="-142768"/>
          <a:ext cx="2080503" cy="174276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400" b="1" kern="1200" dirty="0"/>
        </a:p>
      </dsp:txBody>
      <dsp:txXfrm>
        <a:off x="3408754" y="112454"/>
        <a:ext cx="1471137" cy="1232324"/>
      </dsp:txXfrm>
    </dsp:sp>
    <dsp:sp modelId="{364B7526-0753-4E5E-8C5E-C4714186ACB8}">
      <dsp:nvSpPr>
        <dsp:cNvPr id="0" name=""/>
        <dsp:cNvSpPr/>
      </dsp:nvSpPr>
      <dsp:spPr>
        <a:xfrm rot="20520000">
          <a:off x="4895148" y="2240632"/>
          <a:ext cx="166121" cy="49285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600" b="1" kern="1200"/>
        </a:p>
      </dsp:txBody>
      <dsp:txXfrm>
        <a:off x="4896368" y="2346902"/>
        <a:ext cx="116285" cy="295712"/>
      </dsp:txXfrm>
    </dsp:sp>
    <dsp:sp modelId="{768A5FF5-D147-4F4C-AEEB-DB9235A2EB59}">
      <dsp:nvSpPr>
        <dsp:cNvPr id="0" name=""/>
        <dsp:cNvSpPr/>
      </dsp:nvSpPr>
      <dsp:spPr>
        <a:xfrm>
          <a:off x="5073034" y="1222917"/>
          <a:ext cx="2002704" cy="181594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定期召開列管會議</a:t>
          </a:r>
          <a:endParaRPr lang="zh-TW" altLang="en-US" sz="2400" b="1" kern="1200" dirty="0"/>
        </a:p>
      </dsp:txBody>
      <dsp:txXfrm>
        <a:off x="5366323" y="1488856"/>
        <a:ext cx="1416126" cy="1284064"/>
      </dsp:txXfrm>
    </dsp:sp>
    <dsp:sp modelId="{DEEE5863-DACC-4524-85CA-5F45780AF2BD}">
      <dsp:nvSpPr>
        <dsp:cNvPr id="0" name=""/>
        <dsp:cNvSpPr/>
      </dsp:nvSpPr>
      <dsp:spPr>
        <a:xfrm rot="3240000">
          <a:off x="4578365" y="3254807"/>
          <a:ext cx="211889" cy="49285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600" b="1" kern="1200"/>
        </a:p>
      </dsp:txBody>
      <dsp:txXfrm>
        <a:off x="4591467" y="3327664"/>
        <a:ext cx="148322" cy="295712"/>
      </dsp:txXfrm>
    </dsp:sp>
    <dsp:sp modelId="{156DDC76-BC2F-4167-A6BC-1DD2140AA29D}">
      <dsp:nvSpPr>
        <dsp:cNvPr id="0" name=""/>
        <dsp:cNvSpPr/>
      </dsp:nvSpPr>
      <dsp:spPr>
        <a:xfrm>
          <a:off x="4356587" y="3528517"/>
          <a:ext cx="1961160" cy="174259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輔導小組協助機制</a:t>
          </a:r>
          <a:endParaRPr lang="zh-TW" altLang="en-US" sz="2400" b="1" kern="1200" dirty="0"/>
        </a:p>
      </dsp:txBody>
      <dsp:txXfrm>
        <a:off x="4643792" y="3783714"/>
        <a:ext cx="1386750" cy="1232200"/>
      </dsp:txXfrm>
    </dsp:sp>
    <dsp:sp modelId="{0335157C-DD59-4C0A-BACF-E10DF69DC17D}">
      <dsp:nvSpPr>
        <dsp:cNvPr id="0" name=""/>
        <dsp:cNvSpPr/>
      </dsp:nvSpPr>
      <dsp:spPr>
        <a:xfrm rot="7560000">
          <a:off x="3487566" y="3262528"/>
          <a:ext cx="222318" cy="49285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600" b="1" kern="1200"/>
        </a:p>
      </dsp:txBody>
      <dsp:txXfrm rot="10800000">
        <a:off x="3540515" y="3334119"/>
        <a:ext cx="155623" cy="295712"/>
      </dsp:txXfrm>
    </dsp:sp>
    <dsp:sp modelId="{66FD2BF7-1D06-4834-BD31-31759857D3AE}">
      <dsp:nvSpPr>
        <dsp:cNvPr id="0" name=""/>
        <dsp:cNvSpPr/>
      </dsp:nvSpPr>
      <dsp:spPr>
        <a:xfrm>
          <a:off x="1961475" y="3558125"/>
          <a:ext cx="1980004" cy="168338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施工品質查核</a:t>
          </a:r>
          <a:endParaRPr lang="zh-TW" altLang="en-US" sz="2400" b="1" kern="1200" dirty="0"/>
        </a:p>
      </dsp:txBody>
      <dsp:txXfrm>
        <a:off x="2251440" y="3804650"/>
        <a:ext cx="1400074" cy="1190330"/>
      </dsp:txXfrm>
    </dsp:sp>
    <dsp:sp modelId="{175C8052-9E0F-49AD-B855-D8B1AC795D83}">
      <dsp:nvSpPr>
        <dsp:cNvPr id="0" name=""/>
        <dsp:cNvSpPr/>
      </dsp:nvSpPr>
      <dsp:spPr>
        <a:xfrm rot="11880000">
          <a:off x="3232407" y="2241671"/>
          <a:ext cx="162449" cy="49285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600" b="1" kern="1200"/>
        </a:p>
      </dsp:txBody>
      <dsp:txXfrm rot="10800000">
        <a:off x="3279949" y="2347771"/>
        <a:ext cx="113714" cy="295712"/>
      </dsp:txXfrm>
    </dsp:sp>
    <dsp:sp modelId="{A627D77A-A7BA-4BA0-9927-1CEEBAD2FC5F}">
      <dsp:nvSpPr>
        <dsp:cNvPr id="0" name=""/>
        <dsp:cNvSpPr/>
      </dsp:nvSpPr>
      <dsp:spPr>
        <a:xfrm>
          <a:off x="1205180" y="1221663"/>
          <a:ext cx="2018157" cy="181845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zh-TW" altLang="en-US" sz="2400" b="1" kern="1200" dirty="0" smtClean="0"/>
            <a:t>跨局處</a:t>
          </a:r>
          <a:endParaRPr lang="en-US" altLang="zh-TW" sz="2400" b="1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zh-TW" altLang="en-US" sz="2400" b="1" kern="1200" dirty="0" smtClean="0"/>
            <a:t>協調會議</a:t>
          </a:r>
          <a:endParaRPr lang="zh-TW" altLang="en-US" sz="2400" b="1" kern="1200" dirty="0"/>
        </a:p>
      </dsp:txBody>
      <dsp:txXfrm>
        <a:off x="1500732" y="1487969"/>
        <a:ext cx="1427053" cy="128583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IncreasingCircleProcess">
  <dgm:title val=""/>
  <dgm:desc val=""/>
  <dgm:catLst>
    <dgm:cat type="list" pri="8300"/>
    <dgm:cat type="process" pri="43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7"/>
      <dgm:chPref val="7"/>
      <dgm:dir/>
      <dgm:animOne val="branch"/>
      <dgm:animLvl val="lvl"/>
    </dgm:varLst>
    <dgm:choose name="Name1">
      <dgm:if name="Name2" func="var" arg="dir" op="equ" val="norm">
        <dgm:alg type="lin">
          <dgm:param type="linDir" val="fromL"/>
          <dgm:param type="horzAlign" val="ctr"/>
          <dgm:param type="vertAlign" val="t"/>
        </dgm:alg>
      </dgm:if>
      <dgm:else name="Name3">
        <dgm:alg type="lin">
          <dgm:param type="linDir" val="fromR"/>
          <dgm:param type="horzAlign" val="ctr"/>
          <dgm:param type="vertAlign" val="t"/>
        </dgm:alg>
      </dgm:else>
    </dgm:choose>
    <dgm:shape xmlns:r="http://schemas.openxmlformats.org/officeDocument/2006/relationships" r:blip="">
      <dgm:adjLst/>
    </dgm:shape>
    <dgm:constrLst>
      <dgm:constr type="primFontSz" for="des" forName="Child" val="65"/>
      <dgm:constr type="primFontSz" for="des" forName="Parent" val="65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h" refFor="ch" refForName="composite" op="equ" fact="0.04"/>
    </dgm:constrLst>
    <dgm:forEach name="nodesForEach" axis="ch" ptType="node" cnt="7">
      <dgm:layoutNode name="composite">
        <dgm:alg type="composite">
          <dgm:param type="ar" val="0.8"/>
        </dgm:alg>
        <dgm:choose name="Name4">
          <dgm:if name="Name5" func="var" arg="dir" op="equ" val="norm">
            <dgm:constrLst>
              <dgm:constr type="l" for="ch" forName="Child" refType="w" fact="0.29"/>
              <dgm:constr type="t" for="ch" forName="Child" refType="h" fact="0.192"/>
              <dgm:constr type="w" for="ch" forName="Child" refType="w" fact="0.71"/>
              <dgm:constr type="h" for="ch" forName="Child" refType="h" fact="0.808"/>
              <dgm:constr type="l" for="ch" forName="Parent" refType="w" fact="0.29"/>
              <dgm:constr type="t" for="ch" forName="Parent" refType="h" fact="0"/>
              <dgm:constr type="w" for="ch" forName="Parent" refType="w" fact="0.71"/>
              <dgm:constr type="h" for="ch" forName="Parent" refType="h" fact="0.192"/>
              <dgm:constr type="l" for="ch" forName="BackAccent" refType="w" fact="0"/>
              <dgm:constr type="t" for="ch" forName="BackAccent" refType="h" fact="0"/>
              <dgm:constr type="w" for="ch" forName="BackAccent" refType="w" fact="0.24"/>
              <dgm:constr type="h" for="ch" forName="BackAccent" refType="h" fact="0.192"/>
              <dgm:constr type="l" for="ch" forName="Accent" refType="w" fact="0.024"/>
              <dgm:constr type="t" for="ch" forName="Accent" refType="h" fact="0.0192"/>
              <dgm:constr type="w" for="ch" forName="Accent" refType="w" fact="0.192"/>
              <dgm:constr type="h" for="ch" forName="Accent" refType="h" fact="0.1536"/>
            </dgm:constrLst>
          </dgm:if>
          <dgm:else name="Name6">
            <dgm:constrLst>
              <dgm:constr type="r" for="ch" forName="Child" refType="w" fact="0.71"/>
              <dgm:constr type="t" for="ch" forName="Child" refType="h" fact="0.192"/>
              <dgm:constr type="w" for="ch" forName="Child" refType="w" fact="0.71"/>
              <dgm:constr type="h" for="ch" forName="Child" refType="h" fact="0.808"/>
              <dgm:constr type="r" for="ch" forName="Parent" refType="w" fact="0.71"/>
              <dgm:constr type="t" for="ch" forName="Parent" refType="h" fact="0"/>
              <dgm:constr type="w" for="ch" forName="Parent" refType="w" fact="0.71"/>
              <dgm:constr type="h" for="ch" forName="Parent" refType="h" fact="0.192"/>
              <dgm:constr type="r" for="ch" forName="BackAccent" refType="w"/>
              <dgm:constr type="t" for="ch" forName="BackAccent" refType="h" fact="0"/>
              <dgm:constr type="w" for="ch" forName="BackAccent" refType="w" fact="0.24"/>
              <dgm:constr type="h" for="ch" forName="BackAccent" refType="h" fact="0.192"/>
              <dgm:constr type="r" for="ch" forName="Accent" refType="w" fact="0.976"/>
              <dgm:constr type="t" for="ch" forName="Accent" refType="h" fact="0.0192"/>
              <dgm:constr type="w" for="ch" forName="Accent" refType="w" fact="0.192"/>
              <dgm:constr type="h" for="ch" forName="Accent" refType="h" fact="0.1536"/>
            </dgm:constrLst>
          </dgm:else>
        </dgm:choose>
        <dgm:layoutNode name="BackAccent" styleLbl="bgShp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Accent" styleLbl="alignNode1">
          <dgm:alg type="sp"/>
          <dgm:choose name="Name7">
            <dgm:if name="Name8" axis="precedSib" ptType="node" func="cnt" op="equ" val="0">
              <dgm:choose name="Name9">
                <dgm:if name="Name10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11" axis="followSib" ptType="node" func="cnt" op="equ" val="1">
                  <dgm:shape xmlns:r="http://schemas.openxmlformats.org/officeDocument/2006/relationships" type="chord" r:blip="">
                    <dgm:adjLst>
                      <dgm:adj idx="1" val="0"/>
                      <dgm:adj idx="2" val="180"/>
                    </dgm:adjLst>
                  </dgm:shape>
                </dgm:if>
                <dgm:if name="Name12" axis="followSib" ptType="node" func="cnt" op="equ" val="2">
                  <dgm:shape xmlns:r="http://schemas.openxmlformats.org/officeDocument/2006/relationships" type="chord" r:blip="">
                    <dgm:adjLst>
                      <dgm:adj idx="1" val="19.4712"/>
                      <dgm:adj idx="2" val="160.5288"/>
                    </dgm:adjLst>
                  </dgm:shape>
                </dgm:if>
                <dgm:if name="Name13" axis="followSib" ptType="node" func="cnt" op="equ" val="3">
                  <dgm:shape xmlns:r="http://schemas.openxmlformats.org/officeDocument/2006/relationships" type="chord" r:blip="">
                    <dgm:adjLst>
                      <dgm:adj idx="1" val="30"/>
                      <dgm:adj idx="2" val="150"/>
                    </dgm:adjLst>
                  </dgm:shape>
                </dgm:if>
                <dgm:if name="Name14" axis="followSib" ptType="node" func="cnt" op="equ" val="4">
                  <dgm:shape xmlns:r="http://schemas.openxmlformats.org/officeDocument/2006/relationships" type="chord" r:blip="">
                    <dgm:adjLst>
                      <dgm:adj idx="1" val="38.8699"/>
                      <dgm:adj idx="2" val="143.1301"/>
                    </dgm:adjLst>
                  </dgm:shape>
                </dgm:if>
                <dgm:if name="Name15" axis="followSib" ptType="node" func="cnt" op="equ" val="5">
                  <dgm:shape xmlns:r="http://schemas.openxmlformats.org/officeDocument/2006/relationships" type="chord" r:blip="">
                    <dgm:adjLst>
                      <dgm:adj idx="1" val="41.8103"/>
                      <dgm:adj idx="2" val="138.1897"/>
                    </dgm:adjLst>
                  </dgm:shape>
                </dgm:if>
                <dgm:else name="Name16">
                  <dgm:shape xmlns:r="http://schemas.openxmlformats.org/officeDocument/2006/relationships" type="chord" r:blip="">
                    <dgm:adjLst>
                      <dgm:adj idx="1" val="45.5847"/>
                      <dgm:adj idx="2" val="134.4153"/>
                    </dgm:adjLst>
                  </dgm:shape>
                </dgm:else>
              </dgm:choose>
            </dgm:if>
            <dgm:if name="Name17" axis="precedSib" ptType="node" func="cnt" op="equ" val="1">
              <dgm:choose name="Name18">
                <dgm:if name="Name19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20" axis="followSib" ptType="node" func="cnt" op="equ" val="1">
                  <dgm:shape xmlns:r="http://schemas.openxmlformats.org/officeDocument/2006/relationships" type="chord" r:blip="">
                    <dgm:adjLst>
                      <dgm:adj idx="1" val="-19.4712"/>
                      <dgm:adj idx="2" val="-160.5288"/>
                    </dgm:adjLst>
                  </dgm:shape>
                </dgm:if>
                <dgm:if name="Name21" axis="followSib" ptType="node" func="cnt" op="equ" val="2">
                  <dgm:shape xmlns:r="http://schemas.openxmlformats.org/officeDocument/2006/relationships" type="chord" r:blip="">
                    <dgm:adjLst>
                      <dgm:adj idx="1" val="0"/>
                      <dgm:adj idx="2" val="180"/>
                    </dgm:adjLst>
                  </dgm:shape>
                </dgm:if>
                <dgm:if name="Name22" axis="followSib" ptType="node" func="cnt" op="equ" val="3">
                  <dgm:shape xmlns:r="http://schemas.openxmlformats.org/officeDocument/2006/relationships" type="chord" r:blip="">
                    <dgm:adjLst>
                      <dgm:adj idx="1" val="11.537"/>
                      <dgm:adj idx="2" val="168.463"/>
                    </dgm:adjLst>
                  </dgm:shape>
                </dgm:if>
                <dgm:if name="Name23" axis="followSib" ptType="node" func="cnt" op="equ" val="4">
                  <dgm:shape xmlns:r="http://schemas.openxmlformats.org/officeDocument/2006/relationships" type="chord" r:blip="">
                    <dgm:adjLst>
                      <dgm:adj idx="1" val="19.4712"/>
                      <dgm:adj idx="2" val="160.5288"/>
                    </dgm:adjLst>
                  </dgm:shape>
                </dgm:if>
                <dgm:else name="Name24">
                  <dgm:shape xmlns:r="http://schemas.openxmlformats.org/officeDocument/2006/relationships" type="chord" r:blip="">
                    <dgm:adjLst>
                      <dgm:adj idx="1" val="25.3769"/>
                      <dgm:adj idx="2" val="154.6231"/>
                    </dgm:adjLst>
                  </dgm:shape>
                </dgm:else>
              </dgm:choose>
            </dgm:if>
            <dgm:if name="Name25" axis="precedSib" ptType="node" func="cnt" op="equ" val="2">
              <dgm:choose name="Name26">
                <dgm:if name="Name27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28" axis="followSib" ptType="node" func="cnt" op="equ" val="1">
                  <dgm:shape xmlns:r="http://schemas.openxmlformats.org/officeDocument/2006/relationships" type="chord" r:blip="">
                    <dgm:adjLst>
                      <dgm:adj idx="1" val="-30"/>
                      <dgm:adj idx="2" val="-150"/>
                    </dgm:adjLst>
                  </dgm:shape>
                </dgm:if>
                <dgm:if name="Name29" axis="followSib" ptType="node" func="cnt" op="equ" val="2">
                  <dgm:shape xmlns:r="http://schemas.openxmlformats.org/officeDocument/2006/relationships" type="chord" r:blip="">
                    <dgm:adjLst>
                      <dgm:adj idx="1" val="-11.537"/>
                      <dgm:adj idx="2" val="-168.463"/>
                    </dgm:adjLst>
                  </dgm:shape>
                </dgm:if>
                <dgm:if name="Name30" axis="followSib" ptType="node" func="cnt" op="equ" val="3">
                  <dgm:shape xmlns:r="http://schemas.openxmlformats.org/officeDocument/2006/relationships" type="chord" r:blip="">
                    <dgm:adjLst>
                      <dgm:adj idx="1" val="0"/>
                      <dgm:adj idx="2" val="180"/>
                    </dgm:adjLst>
                  </dgm:shape>
                </dgm:if>
                <dgm:else name="Name31">
                  <dgm:shape xmlns:r="http://schemas.openxmlformats.org/officeDocument/2006/relationships" type="chord" r:blip="">
                    <dgm:adjLst>
                      <dgm:adj idx="1" val="8.2133"/>
                      <dgm:adj idx="2" val="171.7867"/>
                    </dgm:adjLst>
                  </dgm:shape>
                </dgm:else>
              </dgm:choose>
            </dgm:if>
            <dgm:if name="Name32" axis="precedSib" ptType="node" func="cnt" op="equ" val="3">
              <dgm:choose name="Name33">
                <dgm:if name="Name34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35" axis="followSib" ptType="node" func="cnt" op="equ" val="1">
                  <dgm:shape xmlns:r="http://schemas.openxmlformats.org/officeDocument/2006/relationships" type="chord" r:blip="">
                    <dgm:adjLst>
                      <dgm:adj idx="1" val="-38.8699"/>
                      <dgm:adj idx="2" val="-143.1301"/>
                    </dgm:adjLst>
                  </dgm:shape>
                </dgm:if>
                <dgm:if name="Name36" axis="followSib" ptType="node" func="cnt" op="equ" val="2">
                  <dgm:shape xmlns:r="http://schemas.openxmlformats.org/officeDocument/2006/relationships" type="chord" r:blip="">
                    <dgm:adjLst>
                      <dgm:adj idx="1" val="-19.4712"/>
                      <dgm:adj idx="2" val="-160.5288"/>
                    </dgm:adjLst>
                  </dgm:shape>
                </dgm:if>
                <dgm:else name="Name37">
                  <dgm:shape xmlns:r="http://schemas.openxmlformats.org/officeDocument/2006/relationships" type="chord" r:blip="">
                    <dgm:adjLst>
                      <dgm:adj idx="1" val="-8.2133"/>
                      <dgm:adj idx="2" val="-171.7867"/>
                    </dgm:adjLst>
                  </dgm:shape>
                </dgm:else>
              </dgm:choose>
            </dgm:if>
            <dgm:if name="Name38" axis="precedSib" ptType="node" func="cnt" op="equ" val="4">
              <dgm:choose name="Name39">
                <dgm:if name="Name40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41" axis="followSib" ptType="node" func="cnt" op="equ" val="1">
                  <dgm:shape xmlns:r="http://schemas.openxmlformats.org/officeDocument/2006/relationships" type="chord" r:blip="">
                    <dgm:adjLst>
                      <dgm:adj idx="1" val="-41.8103"/>
                      <dgm:adj idx="2" val="-138.1897"/>
                    </dgm:adjLst>
                  </dgm:shape>
                </dgm:if>
                <dgm:else name="Name42">
                  <dgm:shape xmlns:r="http://schemas.openxmlformats.org/officeDocument/2006/relationships" type="chord" r:blip="">
                    <dgm:adjLst>
                      <dgm:adj idx="1" val="-25.3769"/>
                      <dgm:adj idx="2" val="-154.6231"/>
                    </dgm:adjLst>
                  </dgm:shape>
                </dgm:else>
              </dgm:choose>
            </dgm:if>
            <dgm:if name="Name43" axis="precedSib" ptType="node" func="cnt" op="equ" val="5">
              <dgm:choose name="Name44">
                <dgm:if name="Name45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else name="Name46">
                  <dgm:shape xmlns:r="http://schemas.openxmlformats.org/officeDocument/2006/relationships" type="chord" r:blip="">
                    <dgm:adjLst>
                      <dgm:adj idx="1" val="-45.5847"/>
                      <dgm:adj idx="2" val="-134.4153"/>
                    </dgm:adjLst>
                  </dgm:shape>
                </dgm:else>
              </dgm:choose>
            </dgm:if>
            <dgm:else name="Name47">
              <dgm:shape xmlns:r="http://schemas.openxmlformats.org/officeDocument/2006/relationships" type="chord" r:blip="">
                <dgm:adjLst>
                  <dgm:adj idx="1" val="-90"/>
                  <dgm:adj idx="2" val="-90"/>
                </dgm:adjLst>
              </dgm:shape>
            </dgm:else>
          </dgm:choose>
          <dgm:presOf/>
        </dgm:layoutNode>
        <dgm:layoutNode name="Child" styleLbl="revTx">
          <dgm:varLst>
            <dgm:chMax val="0"/>
            <dgm:chPref val="0"/>
            <dgm:bulletEnabled val="1"/>
          </dgm:varLst>
          <dgm:choose name="Name48">
            <dgm:if name="Name49" func="var" arg="dir" op="equ" val="norm">
              <dgm:alg type="tx">
                <dgm:param type="parTxLTRAlign" val="l"/>
                <dgm:param type="parTxRTLAlign" val="l"/>
                <dgm:param type="txAnchorVert" val="t"/>
              </dgm:alg>
            </dgm:if>
            <dgm:else name="Name50">
              <dgm:alg type="tx">
                <dgm:param type="parTxLTRAlign" val="r"/>
                <dgm:param type="parTxRTLAlign" val="r"/>
                <dgm:param type="txAnchorVert" val="t"/>
              </dgm:alg>
            </dgm:else>
          </dgm:choose>
          <dgm:choose name="Name51">
            <dgm:if name="Name52" axis="ch" ptType="node" func="cnt" op="gte" val="1">
              <dgm:shape xmlns:r="http://schemas.openxmlformats.org/officeDocument/2006/relationships" type="rect" r:blip="">
                <dgm:adjLst/>
              </dgm:shape>
            </dgm:if>
            <dgm:else name="Name53">
              <dgm:shape xmlns:r="http://schemas.openxmlformats.org/officeDocument/2006/relationships" type="rect" r:blip="" hideGeom="1">
                <dgm:adjLst/>
              </dgm:shape>
            </dgm:else>
          </dgm:choose>
          <dgm:choose name="Name54">
            <dgm:if name="Name55" axis="ch" ptType="node" func="cnt" op="gte" val="1">
              <dgm:presOf axis="des" ptType="node"/>
            </dgm:if>
            <dgm:else name="Name56">
              <dgm:presOf/>
            </dgm:else>
          </dgm:choose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Parent" styleLbl="revTx">
          <dgm:varLst>
            <dgm:chMax val="1"/>
            <dgm:chPref val="1"/>
            <dgm:bulletEnabled val="1"/>
          </dgm:varLst>
          <dgm:choose name="Name57">
            <dgm:if name="Name58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  <dgm:param type="txAnchorVert" val="b"/>
                <dgm:param type="txAnchorVertCh" val="b"/>
              </dgm:alg>
            </dgm:if>
            <dgm:else name="Name59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  <dgm:param type="txAnchorVert" val="b"/>
                <dgm:param type="txAnchorVertCh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002D88-4A7C-4796-969B-0E9F09C73452}" type="datetimeFigureOut">
              <a:rPr lang="zh-TW" altLang="en-US" smtClean="0"/>
              <a:pPr/>
              <a:t>2016/11/16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E9CFCD-F322-4944-BA11-EAEE59A757B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19536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E9CFCD-F322-4944-BA11-EAEE59A757B6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8788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03AC5-C2E0-4272-8615-144199466835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56948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03AC5-C2E0-4272-8615-144199466835}" type="slidenum">
              <a:rPr lang="zh-TW" altLang="en-US" smtClean="0">
                <a:solidFill>
                  <a:prstClr val="black"/>
                </a:solidFill>
              </a:rPr>
              <a:pPr/>
              <a:t>8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6752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03AC5-C2E0-4272-8615-144199466835}" type="slidenum">
              <a:rPr lang="zh-TW" altLang="en-US" smtClean="0">
                <a:solidFill>
                  <a:prstClr val="black"/>
                </a:solidFill>
              </a:rPr>
              <a:pPr/>
              <a:t>9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0315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03AC5-C2E0-4272-8615-144199466835}" type="slidenum">
              <a:rPr lang="zh-TW" altLang="en-US" smtClean="0">
                <a:solidFill>
                  <a:prstClr val="black"/>
                </a:solidFill>
              </a:rPr>
              <a:pPr/>
              <a:t>10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0315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03AC5-C2E0-4272-8615-144199466835}" type="slidenum">
              <a:rPr lang="zh-TW" altLang="en-US" smtClean="0">
                <a:solidFill>
                  <a:prstClr val="black"/>
                </a:solidFill>
              </a:rPr>
              <a:pPr/>
              <a:t>11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0315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03AC5-C2E0-4272-8615-144199466835}" type="slidenum">
              <a:rPr lang="zh-TW" altLang="en-US" smtClean="0">
                <a:solidFill>
                  <a:prstClr val="black"/>
                </a:solidFill>
              </a:rPr>
              <a:pPr/>
              <a:t>12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0315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03AC5-C2E0-4272-8615-144199466835}" type="slidenum">
              <a:rPr lang="zh-TW" altLang="en-US" smtClean="0">
                <a:solidFill>
                  <a:prstClr val="black"/>
                </a:solidFill>
              </a:rPr>
              <a:pPr/>
              <a:t>13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031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03AC5-C2E0-4272-8615-144199466835}" type="slidenum">
              <a:rPr lang="zh-TW" altLang="en-US" smtClean="0"/>
              <a:pPr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1144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C6813-0C77-46E0-A80A-2BF6CE8C5249}" type="datetime1">
              <a:rPr lang="zh-TW" altLang="en-US" smtClean="0"/>
              <a:t>2016/11/16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0950-1C0A-4DF7-A5E3-30B0BEB2CDAE}" type="slidenum">
              <a:rPr lang="zh-TW" altLang="en-US" smtClean="0"/>
              <a:pPr/>
              <a:t>‹#›</a:t>
            </a:fld>
            <a:endParaRPr lang="zh-TW" alt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>
            <a:gsLst>
              <a:gs pos="95000">
                <a:srgbClr val="A28949"/>
              </a:gs>
              <a:gs pos="63000">
                <a:srgbClr val="FAE3B7"/>
              </a:gs>
            </a:gsLst>
            <a:lin ang="5400000" scaled="0"/>
          </a:gradFill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72839-0D9C-400D-A467-9A29271CFE6D}" type="datetime1">
              <a:rPr lang="zh-TW" altLang="en-US" smtClean="0"/>
              <a:t>2016/11/16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0950-1C0A-4DF7-A5E3-30B0BEB2CDA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D905-9AF3-4052-9F70-1D0B48DBD01B}" type="datetime1">
              <a:rPr lang="zh-TW" altLang="en-US" smtClean="0"/>
              <a:t>2016/11/16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0950-1C0A-4DF7-A5E3-30B0BEB2CDAE}" type="slidenum">
              <a:rPr lang="zh-TW" altLang="en-US" smtClean="0"/>
              <a:pPr/>
              <a:t>‹#›</a:t>
            </a:fld>
            <a:endParaRPr lang="zh-TW" alt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322D3-7DC8-48AC-9B9C-2A79FE115575}" type="datetime1">
              <a:rPr lang="zh-TW" altLang="en-US" smtClean="0"/>
              <a:t>2016/11/16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0950-1C0A-4DF7-A5E3-30B0BEB2CDA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E6A09-BBCE-4FF0-AC2C-66EC2F6B5DCD}" type="datetime1">
              <a:rPr lang="zh-TW" altLang="en-US" smtClean="0"/>
              <a:t>2016/11/16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0950-1C0A-4DF7-A5E3-30B0BEB2CDAE}" type="slidenum">
              <a:rPr lang="zh-TW" altLang="en-US" smtClean="0"/>
              <a:pPr/>
              <a:t>‹#›</a:t>
            </a:fld>
            <a:endParaRPr lang="zh-TW" alt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86D93-D8A4-48B9-9757-9FCCAD88F5D5}" type="datetime1">
              <a:rPr lang="zh-TW" altLang="en-US" smtClean="0"/>
              <a:t>2016/11/16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0950-1C0A-4DF7-A5E3-30B0BEB2CDA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7C5E8-9B84-44FF-8806-E6E5553E2C59}" type="datetime1">
              <a:rPr lang="zh-TW" altLang="en-US" smtClean="0"/>
              <a:t>2016/11/16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0950-1C0A-4DF7-A5E3-30B0BEB2CDA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78203-9D64-4CBE-89A6-689022D91BCC}" type="datetime1">
              <a:rPr lang="zh-TW" altLang="en-US" smtClean="0"/>
              <a:t>2016/11/16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0950-1C0A-4DF7-A5E3-30B0BEB2CDAE}" type="slidenum">
              <a:rPr lang="zh-TW" altLang="en-US" smtClean="0"/>
              <a:pPr/>
              <a:t>‹#›</a:t>
            </a:fld>
            <a:endParaRPr lang="zh-TW" alt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0933B-F81B-4868-8FCF-7B1C80A968D2}" type="datetime1">
              <a:rPr lang="zh-TW" altLang="en-US" smtClean="0"/>
              <a:t>2016/11/16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0950-1C0A-4DF7-A5E3-30B0BEB2CDA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CB0E1-5500-4B57-B59C-AB91043650CE}" type="datetime1">
              <a:rPr lang="zh-TW" altLang="en-US" smtClean="0"/>
              <a:t>2016/11/16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0950-1C0A-4DF7-A5E3-30B0BEB2CDA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43CD8-6BBD-408E-9E67-4C4A7DCE4120}" type="datetime1">
              <a:rPr lang="zh-TW" altLang="en-US" smtClean="0"/>
              <a:t>2016/11/16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0950-1C0A-4DF7-A5E3-30B0BEB2CDA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  <a:pattFill prst="horzBrick">
            <a:fgClr>
              <a:schemeClr val="accent1">
                <a:lumMod val="60000"/>
                <a:lumOff val="40000"/>
              </a:schemeClr>
            </a:fgClr>
            <a:bgClr>
              <a:schemeClr val="bg1"/>
            </a:bgClr>
          </a:patt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9C0615C-4654-4E6D-973C-8F30B248B2B3}" type="datetime1">
              <a:rPr lang="zh-TW" altLang="en-US" smtClean="0"/>
              <a:t>2016/11/16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21EF0950-1C0A-4DF7-A5E3-30B0BEB2CDA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6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pattFill prst="horzBrick">
            <a:fgClr>
              <a:srgbClr val="B0DD7F"/>
            </a:fgClr>
            <a:bgClr>
              <a:schemeClr val="bg1"/>
            </a:bgClr>
          </a:pattFill>
        </p:spPr>
        <p:txBody>
          <a:bodyPr/>
          <a:lstStyle/>
          <a:p>
            <a:r>
              <a:rPr lang="zh-TW" altLang="en-US" b="1" dirty="0" smtClean="0"/>
              <a:t>國中小老舊校舍改善規劃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endParaRPr lang="zh-TW" altLang="en-US" sz="2000" b="1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267744" y="3511790"/>
            <a:ext cx="6264696" cy="2149458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28575">
            <a:solidFill>
              <a:srgbClr val="002060"/>
            </a:solidFill>
          </a:ln>
        </p:spPr>
        <p:txBody>
          <a:bodyPr>
            <a:normAutofit fontScale="92500" lnSpcReduction="20000"/>
          </a:bodyPr>
          <a:lstStyle/>
          <a:p>
            <a:pPr algn="ctr">
              <a:spcBef>
                <a:spcPts val="1800"/>
              </a:spcBef>
            </a:pPr>
            <a:endParaRPr lang="en-US" altLang="zh-TW" sz="1400" b="1" dirty="0" smtClean="0"/>
          </a:p>
          <a:p>
            <a:pPr algn="ctr">
              <a:spcBef>
                <a:spcPts val="1800"/>
              </a:spcBef>
            </a:pPr>
            <a:r>
              <a:rPr lang="zh-TW" altLang="en-US" sz="2600" b="1" dirty="0" smtClean="0"/>
              <a:t>教育部</a:t>
            </a:r>
            <a:endParaRPr lang="en-US" altLang="zh-TW" sz="2600" b="1" dirty="0" smtClean="0"/>
          </a:p>
          <a:p>
            <a:pPr algn="ctr">
              <a:spcBef>
                <a:spcPts val="1800"/>
              </a:spcBef>
            </a:pPr>
            <a:r>
              <a:rPr lang="zh-TW" altLang="en-US" sz="2600" b="1" dirty="0" smtClean="0"/>
              <a:t>報告人：教育部國教署邱署長乾國</a:t>
            </a:r>
            <a:endParaRPr lang="en-US" altLang="zh-TW" sz="2600" b="1" dirty="0" smtClean="0"/>
          </a:p>
          <a:p>
            <a:pPr algn="ctr">
              <a:spcBef>
                <a:spcPts val="1800"/>
              </a:spcBef>
            </a:pPr>
            <a:r>
              <a:rPr lang="zh-TW" altLang="en-US" sz="2600" b="1" dirty="0"/>
              <a:t>日期</a:t>
            </a:r>
            <a:r>
              <a:rPr lang="zh-TW" altLang="en-US" sz="2600" b="1" dirty="0" smtClean="0"/>
              <a:t>：</a:t>
            </a:r>
            <a:r>
              <a:rPr lang="en-US" altLang="zh-TW" sz="2600" b="1" dirty="0" smtClean="0"/>
              <a:t>105</a:t>
            </a:r>
            <a:r>
              <a:rPr lang="zh-TW" altLang="en-US" sz="2600" b="1" dirty="0" smtClean="0"/>
              <a:t>年</a:t>
            </a:r>
            <a:r>
              <a:rPr lang="en-US" altLang="zh-TW" sz="2600" b="1" dirty="0" smtClean="0"/>
              <a:t>11</a:t>
            </a:r>
            <a:r>
              <a:rPr lang="zh-TW" altLang="en-US" sz="2600" b="1" dirty="0" smtClean="0"/>
              <a:t>月</a:t>
            </a:r>
            <a:r>
              <a:rPr lang="en-US" altLang="zh-TW" sz="2600" b="1" dirty="0" smtClean="0"/>
              <a:t>17</a:t>
            </a:r>
            <a:r>
              <a:rPr lang="zh-TW" altLang="en-US" sz="2600" b="1" dirty="0" smtClean="0"/>
              <a:t>日</a:t>
            </a:r>
            <a:endParaRPr lang="zh-TW" altLang="en-US" sz="2600" b="1" dirty="0"/>
          </a:p>
        </p:txBody>
      </p:sp>
      <p:pic>
        <p:nvPicPr>
          <p:cNvPr id="4" name="Picture 2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3717032"/>
            <a:ext cx="1781577" cy="1800200"/>
          </a:xfrm>
          <a:prstGeom prst="ellipse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  <a:softEdge rad="112500"/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</p:pic>
      <p:sp>
        <p:nvSpPr>
          <p:cNvPr id="6" name="圓角矩形 5"/>
          <p:cNvSpPr/>
          <p:nvPr/>
        </p:nvSpPr>
        <p:spPr>
          <a:xfrm>
            <a:off x="5888172" y="82819"/>
            <a:ext cx="3086815" cy="57888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行政院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3523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次會議</a:t>
            </a:r>
            <a:endParaRPr lang="zh-TW" altLang="en-US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投影片編號版面配置區 5"/>
          <p:cNvSpPr txBox="1">
            <a:spLocks/>
          </p:cNvSpPr>
          <p:nvPr/>
        </p:nvSpPr>
        <p:spPr>
          <a:xfrm>
            <a:off x="8388424" y="6309320"/>
            <a:ext cx="504056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EF0950-1C0A-4DF7-A5E3-30B0BEB2CDAE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TW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2485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848600" cy="2376264"/>
          </a:xfrm>
          <a:gradFill flip="none" rotWithShape="1">
            <a:gsLst>
              <a:gs pos="0">
                <a:srgbClr val="B0DD7F"/>
              </a:gs>
              <a:gs pos="100000">
                <a:srgbClr val="85C2FF"/>
              </a:gs>
              <a:gs pos="98000">
                <a:srgbClr val="C4D6EB"/>
              </a:gs>
              <a:gs pos="84000">
                <a:srgbClr val="FFEBFA"/>
              </a:gs>
            </a:gsLst>
            <a:lin ang="13500000" scaled="1"/>
            <a:tileRect/>
          </a:gradFill>
        </p:spPr>
        <p:txBody>
          <a:bodyPr/>
          <a:lstStyle/>
          <a:p>
            <a:r>
              <a:rPr lang="zh-TW" altLang="en-US" b="1" dirty="0" smtClean="0"/>
              <a:t>大綱</a:t>
            </a:r>
            <a:endParaRPr lang="zh-TW" altLang="en-US" b="1" dirty="0"/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4139952" y="3429000"/>
            <a:ext cx="4822603" cy="3209504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1200"/>
              </a:spcBef>
              <a:buClrTx/>
              <a:buFont typeface="+mj-ea"/>
              <a:buAutoNum type="ea1ChtPeriod"/>
            </a:pPr>
            <a:r>
              <a:rPr lang="zh-TW" altLang="en-US" b="1" dirty="0"/>
              <a:t>緣起</a:t>
            </a:r>
          </a:p>
          <a:p>
            <a:pPr marL="457200" indent="-457200">
              <a:spcBef>
                <a:spcPts val="1200"/>
              </a:spcBef>
              <a:buClrTx/>
              <a:buFont typeface="+mj-ea"/>
              <a:buAutoNum type="ea1ChtPeriod"/>
            </a:pPr>
            <a:r>
              <a:rPr lang="zh-TW" altLang="en-US" b="1" dirty="0"/>
              <a:t>老舊</a:t>
            </a:r>
            <a:r>
              <a:rPr lang="zh-TW" altLang="en-US" b="1" dirty="0" smtClean="0"/>
              <a:t>校舍改善</a:t>
            </a:r>
            <a:r>
              <a:rPr lang="zh-TW" altLang="en-US" b="1" dirty="0"/>
              <a:t>方式</a:t>
            </a:r>
          </a:p>
          <a:p>
            <a:pPr marL="457200" indent="-457200">
              <a:spcBef>
                <a:spcPts val="1200"/>
              </a:spcBef>
              <a:buClrTx/>
              <a:buFont typeface="+mj-ea"/>
              <a:buAutoNum type="ea1ChtPeriod"/>
            </a:pPr>
            <a:r>
              <a:rPr lang="zh-TW" altLang="en-US" b="1" dirty="0"/>
              <a:t>老舊校舍辦理</a:t>
            </a:r>
            <a:r>
              <a:rPr lang="zh-TW" altLang="en-US" b="1" dirty="0" smtClean="0"/>
              <a:t>規劃</a:t>
            </a:r>
            <a:r>
              <a:rPr lang="en-US" altLang="zh-TW" b="1" dirty="0" smtClean="0"/>
              <a:t>(106-108</a:t>
            </a:r>
            <a:r>
              <a:rPr lang="zh-TW" altLang="en-US" b="1" dirty="0" smtClean="0"/>
              <a:t>年</a:t>
            </a:r>
            <a:r>
              <a:rPr lang="en-US" altLang="zh-TW" b="1" dirty="0" smtClean="0"/>
              <a:t>)</a:t>
            </a:r>
          </a:p>
          <a:p>
            <a:pPr marL="457200" indent="-457200">
              <a:spcBef>
                <a:spcPts val="1200"/>
              </a:spcBef>
              <a:buClrTx/>
              <a:buFont typeface="+mj-ea"/>
              <a:buAutoNum type="ea1ChtPeriod"/>
            </a:pPr>
            <a:r>
              <a:rPr lang="zh-TW" altLang="en-US" b="1" dirty="0" smtClean="0"/>
              <a:t>加速計畫</a:t>
            </a:r>
            <a:r>
              <a:rPr lang="zh-TW" altLang="en-US" b="1" dirty="0"/>
              <a:t>執行策略</a:t>
            </a:r>
          </a:p>
          <a:p>
            <a:pPr marL="457200" indent="-457200">
              <a:spcBef>
                <a:spcPts val="1200"/>
              </a:spcBef>
              <a:buClrTx/>
              <a:buFont typeface="+mj-ea"/>
              <a:buAutoNum type="ea1ChtPeriod"/>
            </a:pPr>
            <a:r>
              <a:rPr lang="zh-TW" altLang="en-US" b="1" dirty="0"/>
              <a:t>預期效益</a:t>
            </a:r>
          </a:p>
          <a:p>
            <a:pPr marL="457200" indent="-457200">
              <a:spcBef>
                <a:spcPts val="1200"/>
              </a:spcBef>
              <a:buClrTx/>
              <a:buFont typeface="+mj-ea"/>
              <a:buAutoNum type="ea1ChtPeriod"/>
            </a:pPr>
            <a:r>
              <a:rPr lang="zh-TW" altLang="en-US" b="1" dirty="0"/>
              <a:t>結語</a:t>
            </a:r>
          </a:p>
          <a:p>
            <a:endParaRPr lang="zh-TW" altLang="en-US" b="1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501008"/>
            <a:ext cx="3456385" cy="2808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764704"/>
            <a:ext cx="3670475" cy="2442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投影片編號版面配置區 5"/>
          <p:cNvSpPr txBox="1">
            <a:spLocks/>
          </p:cNvSpPr>
          <p:nvPr/>
        </p:nvSpPr>
        <p:spPr>
          <a:xfrm>
            <a:off x="8388424" y="6309320"/>
            <a:ext cx="504056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EF0950-1C0A-4DF7-A5E3-30B0BEB2CDAE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TW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2729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7504" y="1340768"/>
            <a:ext cx="6660232" cy="5400600"/>
          </a:xfr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u"/>
            </a:pPr>
            <a:r>
              <a:rPr lang="en-US" altLang="zh-TW" b="1" dirty="0" smtClean="0">
                <a:solidFill>
                  <a:srgbClr val="C00000"/>
                </a:solidFill>
              </a:rPr>
              <a:t>921</a:t>
            </a:r>
            <a:r>
              <a:rPr lang="zh-TW" altLang="en-US" b="1" dirty="0" smtClean="0">
                <a:solidFill>
                  <a:srgbClr val="C00000"/>
                </a:solidFill>
              </a:rPr>
              <a:t>地震後，全面</a:t>
            </a:r>
            <a:r>
              <a:rPr lang="zh-TW" altLang="en-US" b="1" dirty="0">
                <a:solidFill>
                  <a:srgbClr val="C00000"/>
                </a:solidFill>
              </a:rPr>
              <a:t>推動校舍耐震能力評估</a:t>
            </a:r>
            <a:r>
              <a:rPr lang="zh-TW" altLang="en-US" dirty="0" smtClean="0">
                <a:solidFill>
                  <a:srgbClr val="C00000"/>
                </a:solidFill>
              </a:rPr>
              <a:t>：</a:t>
            </a:r>
            <a:endParaRPr lang="en-US" altLang="zh-TW" dirty="0" smtClean="0">
              <a:solidFill>
                <a:srgbClr val="C00000"/>
              </a:solidFill>
            </a:endParaRPr>
          </a:p>
          <a:p>
            <a:pPr lvl="1" algn="just">
              <a:buFont typeface="Wingdings" panose="05000000000000000000" pitchFamily="2" charset="2"/>
              <a:buChar char="l"/>
            </a:pPr>
            <a:r>
              <a:rPr lang="zh-TW" altLang="en-US" sz="2200" dirty="0" smtClean="0"/>
              <a:t>行政院</a:t>
            </a:r>
            <a:r>
              <a:rPr lang="en-US" altLang="zh-TW" sz="2200" dirty="0" smtClean="0"/>
              <a:t>89</a:t>
            </a:r>
            <a:r>
              <a:rPr lang="zh-TW" altLang="en-US" sz="2200" dirty="0" smtClean="0"/>
              <a:t>年核定「</a:t>
            </a:r>
            <a:r>
              <a:rPr lang="zh-TW" altLang="en-US" sz="2200" dirty="0"/>
              <a:t>建築物實施耐震能力評估及補強方案」，</a:t>
            </a:r>
            <a:r>
              <a:rPr lang="zh-TW" altLang="en-US" sz="2200" dirty="0" smtClean="0"/>
              <a:t>全面列管建築物耐震能力並逐年改善</a:t>
            </a:r>
            <a:endParaRPr lang="zh-TW" altLang="en-US" sz="2200" dirty="0"/>
          </a:p>
          <a:p>
            <a:pPr lvl="1" algn="just">
              <a:buFont typeface="Wingdings" panose="05000000000000000000" pitchFamily="2" charset="2"/>
              <a:buChar char="l"/>
            </a:pPr>
            <a:r>
              <a:rPr lang="zh-TW" altLang="en-US" sz="2200" dirty="0"/>
              <a:t>本</a:t>
            </a:r>
            <a:r>
              <a:rPr lang="zh-TW" altLang="en-US" sz="2200" dirty="0" smtClean="0"/>
              <a:t>部針對</a:t>
            </a:r>
            <a:r>
              <a:rPr lang="en-US" altLang="zh-TW" sz="2200" dirty="0" smtClean="0"/>
              <a:t>88</a:t>
            </a:r>
            <a:r>
              <a:rPr lang="zh-TW" altLang="en-US" sz="2200" dirty="0" smtClean="0"/>
              <a:t>年底前興建校舍評估、建置耐震資料庫，督導地方政府依耐震能力指標</a:t>
            </a:r>
            <a:r>
              <a:rPr lang="en-US" altLang="zh-TW" sz="2200" dirty="0" smtClean="0"/>
              <a:t>(</a:t>
            </a:r>
            <a:r>
              <a:rPr lang="en-US" altLang="zh-TW" sz="2200" dirty="0"/>
              <a:t>CDR)</a:t>
            </a:r>
            <a:r>
              <a:rPr lang="zh-TW" altLang="en-US" sz="2200" dirty="0"/>
              <a:t>及急迫</a:t>
            </a:r>
            <a:r>
              <a:rPr lang="zh-TW" altLang="en-US" sz="2200" dirty="0" smtClean="0"/>
              <a:t>性</a:t>
            </a:r>
            <a:r>
              <a:rPr lang="zh-TW" altLang="en-US" sz="2200" dirty="0"/>
              <a:t>需求，</a:t>
            </a:r>
            <a:r>
              <a:rPr lang="zh-TW" altLang="en-US" sz="2200" dirty="0" smtClean="0"/>
              <a:t>辦理補</a:t>
            </a:r>
            <a:r>
              <a:rPr lang="zh-TW" altLang="en-US" sz="2200" dirty="0"/>
              <a:t>強或拆除</a:t>
            </a:r>
            <a:r>
              <a:rPr lang="zh-TW" altLang="en-US" sz="2200" dirty="0" smtClean="0"/>
              <a:t>重建，</a:t>
            </a:r>
            <a:r>
              <a:rPr lang="zh-TW" altLang="en-US" sz="2200" dirty="0"/>
              <a:t>以</a:t>
            </a:r>
            <a:r>
              <a:rPr lang="zh-TW" altLang="en-US" sz="2200" dirty="0" smtClean="0"/>
              <a:t>保障師生安全</a:t>
            </a:r>
            <a:endParaRPr lang="en-US" altLang="zh-TW" sz="2200" dirty="0" smtClean="0"/>
          </a:p>
          <a:p>
            <a:pPr algn="just">
              <a:buFont typeface="Wingdings" panose="05000000000000000000" pitchFamily="2" charset="2"/>
              <a:buChar char="u"/>
            </a:pPr>
            <a:endParaRPr lang="en-US" altLang="zh-TW" b="1" dirty="0" smtClean="0">
              <a:solidFill>
                <a:srgbClr val="C00000"/>
              </a:solidFill>
            </a:endParaRPr>
          </a:p>
          <a:p>
            <a:pPr algn="just">
              <a:buFont typeface="Wingdings" panose="05000000000000000000" pitchFamily="2" charset="2"/>
              <a:buChar char="u"/>
            </a:pPr>
            <a:r>
              <a:rPr lang="en-US" altLang="zh-TW" b="1" dirty="0" smtClean="0">
                <a:solidFill>
                  <a:srgbClr val="C00000"/>
                </a:solidFill>
              </a:rPr>
              <a:t>0206</a:t>
            </a:r>
            <a:r>
              <a:rPr lang="zh-TW" altLang="en-US" b="1" dirty="0" smtClean="0">
                <a:solidFill>
                  <a:srgbClr val="C00000"/>
                </a:solidFill>
              </a:rPr>
              <a:t>地震後，擴編經費加速改善老舊校舍</a:t>
            </a:r>
            <a:endParaRPr lang="en-US" altLang="zh-TW" dirty="0">
              <a:solidFill>
                <a:srgbClr val="C00000"/>
              </a:solidFill>
            </a:endParaRPr>
          </a:p>
          <a:p>
            <a:pPr lvl="1" algn="just">
              <a:buFont typeface="Wingdings" panose="05000000000000000000" pitchFamily="2" charset="2"/>
              <a:buChar char="l"/>
            </a:pPr>
            <a:r>
              <a:rPr lang="zh-TW" altLang="en-US" sz="2200" dirty="0"/>
              <a:t>近年來，國際間強震頻傳，損傷甚</a:t>
            </a:r>
            <a:r>
              <a:rPr lang="zh-TW" altLang="en-US" sz="2200" dirty="0" smtClean="0"/>
              <a:t>鉅</a:t>
            </a:r>
            <a:endParaRPr lang="en-US" altLang="zh-TW" sz="2200" dirty="0" smtClean="0"/>
          </a:p>
          <a:p>
            <a:pPr lvl="1" algn="just">
              <a:buFont typeface="Wingdings" panose="05000000000000000000" pitchFamily="2" charset="2"/>
              <a:buChar char="l"/>
            </a:pPr>
            <a:r>
              <a:rPr lang="en-US" altLang="zh-TW" sz="2200" dirty="0" smtClean="0"/>
              <a:t>105</a:t>
            </a:r>
            <a:r>
              <a:rPr lang="zh-TW" altLang="en-US" sz="2200" dirty="0" smtClean="0"/>
              <a:t>年</a:t>
            </a:r>
            <a:r>
              <a:rPr lang="en-US" altLang="zh-TW" sz="2200" dirty="0" smtClean="0"/>
              <a:t>0206</a:t>
            </a:r>
            <a:r>
              <a:rPr lang="zh-TW" altLang="en-US" sz="2200" dirty="0"/>
              <a:t>美濃地震</a:t>
            </a:r>
            <a:r>
              <a:rPr lang="zh-TW" altLang="en-US" sz="2200" dirty="0" smtClean="0"/>
              <a:t>，造成國內多棟建物倒塌損毀，</a:t>
            </a:r>
            <a:r>
              <a:rPr lang="zh-TW" altLang="en-US" sz="2200" dirty="0"/>
              <a:t>奪走</a:t>
            </a:r>
            <a:r>
              <a:rPr lang="en-US" altLang="zh-TW" sz="2200" dirty="0"/>
              <a:t>117</a:t>
            </a:r>
            <a:r>
              <a:rPr lang="zh-TW" altLang="en-US" sz="2200" dirty="0"/>
              <a:t>條</a:t>
            </a:r>
            <a:r>
              <a:rPr lang="zh-TW" altLang="en-US" sz="2200" dirty="0" smtClean="0"/>
              <a:t>人命，引發高度關注</a:t>
            </a:r>
            <a:endParaRPr lang="en-US" altLang="zh-TW" sz="2200" dirty="0" smtClean="0"/>
          </a:p>
          <a:p>
            <a:pPr lvl="1" algn="just">
              <a:buFont typeface="Wingdings" panose="05000000000000000000" pitchFamily="2" charset="2"/>
              <a:buChar char="l"/>
            </a:pPr>
            <a:r>
              <a:rPr lang="zh-TW" altLang="en-US" sz="2200" dirty="0"/>
              <a:t>「公立國中小校舍耐震能力及設施設備</a:t>
            </a:r>
            <a:r>
              <a:rPr lang="zh-TW" altLang="en-US" sz="2200" dirty="0" smtClean="0"/>
              <a:t>改善計畫</a:t>
            </a:r>
            <a:r>
              <a:rPr lang="en-US" altLang="zh-TW" sz="2200" dirty="0"/>
              <a:t>(106-108</a:t>
            </a:r>
            <a:r>
              <a:rPr lang="zh-TW" altLang="en-US" sz="2200" dirty="0"/>
              <a:t>年度</a:t>
            </a:r>
            <a:r>
              <a:rPr lang="en-US" altLang="zh-TW" sz="2200" dirty="0"/>
              <a:t>)</a:t>
            </a:r>
            <a:r>
              <a:rPr lang="zh-TW" altLang="en-US" sz="2200" dirty="0" smtClean="0"/>
              <a:t>」奉行</a:t>
            </a:r>
            <a:r>
              <a:rPr lang="zh-TW" altLang="en-US" sz="2200" dirty="0"/>
              <a:t>政院</a:t>
            </a:r>
            <a:r>
              <a:rPr lang="zh-TW" altLang="en-US" sz="2200" dirty="0" smtClean="0"/>
              <a:t>核定</a:t>
            </a:r>
            <a:endParaRPr lang="zh-TW" altLang="en-US" sz="2200" dirty="0"/>
          </a:p>
          <a:p>
            <a:pPr lvl="1" algn="just"/>
            <a:endParaRPr lang="zh-TW" altLang="en-US" dirty="0"/>
          </a:p>
          <a:p>
            <a:pPr algn="just"/>
            <a:endParaRPr lang="zh-TW" altLang="en-US" dirty="0"/>
          </a:p>
        </p:txBody>
      </p:sp>
      <p:sp>
        <p:nvSpPr>
          <p:cNvPr id="4" name="標題 3"/>
          <p:cNvSpPr txBox="1">
            <a:spLocks/>
          </p:cNvSpPr>
          <p:nvPr/>
        </p:nvSpPr>
        <p:spPr>
          <a:xfrm>
            <a:off x="179512" y="476672"/>
            <a:ext cx="2055317" cy="684000"/>
          </a:xfrm>
          <a:prstGeom prst="roundRect">
            <a:avLst/>
          </a:prstGeom>
          <a:gradFill>
            <a:gsLst>
              <a:gs pos="95000">
                <a:srgbClr val="A28949"/>
              </a:gs>
              <a:gs pos="63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b="1" dirty="0" smtClean="0">
                <a:solidFill>
                  <a:schemeClr val="tx1"/>
                </a:solidFill>
              </a:rPr>
              <a:t>一、緣起</a:t>
            </a:r>
            <a:endParaRPr lang="zh-TW" altLang="en-US" sz="3200" b="1" dirty="0">
              <a:solidFill>
                <a:schemeClr val="tx1"/>
              </a:solidFill>
            </a:endParaRPr>
          </a:p>
        </p:txBody>
      </p:sp>
      <p:sp>
        <p:nvSpPr>
          <p:cNvPr id="12" name="投影片編號版面配置區 5"/>
          <p:cNvSpPr txBox="1">
            <a:spLocks/>
          </p:cNvSpPr>
          <p:nvPr/>
        </p:nvSpPr>
        <p:spPr>
          <a:xfrm>
            <a:off x="8388424" y="6309320"/>
            <a:ext cx="504056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EF0950-1C0A-4DF7-A5E3-30B0BEB2CDAE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TW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778" y="4221088"/>
            <a:ext cx="2267744" cy="17027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778" y="692696"/>
            <a:ext cx="2139702" cy="28529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3888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676456" y="6499522"/>
            <a:ext cx="418728" cy="329184"/>
          </a:xfrm>
        </p:spPr>
        <p:txBody>
          <a:bodyPr/>
          <a:lstStyle/>
          <a:p>
            <a:fld id="{2AF591F6-4949-482C-A217-1DD91BC5233C}" type="slidenum">
              <a:rPr lang="zh-TW" altLang="en-US" smtClean="0">
                <a:solidFill>
                  <a:prstClr val="black"/>
                </a:solidFill>
              </a:rPr>
              <a:pPr/>
              <a:t>4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23" name="Rectangle 2"/>
          <p:cNvSpPr txBox="1">
            <a:spLocks noChangeArrowheads="1"/>
          </p:cNvSpPr>
          <p:nvPr/>
        </p:nvSpPr>
        <p:spPr>
          <a:xfrm>
            <a:off x="0" y="290322"/>
            <a:ext cx="9144000" cy="612648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擴編補強及拆建經費，加速於三年完成老舊校舍改善</a:t>
            </a:r>
            <a:endParaRPr lang="zh-TW" altLang="en-US" sz="2800" b="1" dirty="0"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grpSp>
        <p:nvGrpSpPr>
          <p:cNvPr id="9" name="群組 8"/>
          <p:cNvGrpSpPr/>
          <p:nvPr/>
        </p:nvGrpSpPr>
        <p:grpSpPr>
          <a:xfrm>
            <a:off x="236710" y="980728"/>
            <a:ext cx="8583761" cy="2893640"/>
            <a:chOff x="-250797" y="6865"/>
            <a:chExt cx="15368495" cy="1606474"/>
          </a:xfrm>
        </p:grpSpPr>
        <p:sp>
          <p:nvSpPr>
            <p:cNvPr id="10" name="矩形 9"/>
            <p:cNvSpPr/>
            <p:nvPr/>
          </p:nvSpPr>
          <p:spPr>
            <a:xfrm>
              <a:off x="0" y="6865"/>
              <a:ext cx="6896923" cy="848703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矩形 10"/>
            <p:cNvSpPr/>
            <p:nvPr/>
          </p:nvSpPr>
          <p:spPr>
            <a:xfrm>
              <a:off x="-250797" y="6865"/>
              <a:ext cx="15368495" cy="16064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9136" tIns="199136" rIns="199136" bIns="199136" numCol="1" spcCol="1270" anchor="t" anchorCtr="0">
              <a:noAutofit/>
            </a:bodyPr>
            <a:lstStyle/>
            <a:p>
              <a:pPr marL="457200" lvl="0" indent="-457200" algn="l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u"/>
              </a:pPr>
              <a:r>
                <a:rPr lang="zh-TW" altLang="en-US" sz="2800" b="1" dirty="0"/>
                <a:t>三年</a:t>
              </a:r>
              <a:r>
                <a:rPr lang="zh-TW" altLang="en-US" sz="2800" b="1" kern="1200" dirty="0" smtClean="0"/>
                <a:t>編列</a:t>
              </a:r>
              <a:r>
                <a:rPr lang="en-US" altLang="zh-TW" sz="2800" b="1" kern="1200" dirty="0" smtClean="0"/>
                <a:t>261.6</a:t>
              </a:r>
              <a:r>
                <a:rPr lang="zh-TW" altLang="en-US" sz="2800" b="1" kern="1200" dirty="0" smtClean="0"/>
                <a:t>億元</a:t>
              </a:r>
              <a:endParaRPr lang="en-US" altLang="zh-TW" sz="2800" b="1" kern="1200" dirty="0" smtClean="0">
                <a:solidFill>
                  <a:srgbClr val="FF0000"/>
                </a:solidFill>
              </a:endParaRPr>
            </a:p>
            <a:p>
              <a:pPr marL="800100" lvl="1" indent="-342900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Ø"/>
              </a:pPr>
              <a:r>
                <a:rPr lang="zh-TW" altLang="en-US" sz="2400" b="1" kern="100" dirty="0" smtClean="0">
                  <a:solidFill>
                    <a:srgbClr val="FF0000"/>
                  </a:solidFill>
                  <a:latin typeface="+mj-ea"/>
                  <a:cs typeface="Times New Roman" panose="02020603050405020304" pitchFamily="18" charset="0"/>
                </a:rPr>
                <a:t>中央專案</a:t>
              </a:r>
              <a:r>
                <a:rPr lang="zh-TW" altLang="en-US" sz="2400" b="1" kern="100" dirty="0">
                  <a:solidFill>
                    <a:srgbClr val="FF0000"/>
                  </a:solidFill>
                  <a:latin typeface="+mj-ea"/>
                  <a:cs typeface="Times New Roman" panose="02020603050405020304" pitchFamily="18" charset="0"/>
                </a:rPr>
                <a:t>預算</a:t>
              </a:r>
              <a:r>
                <a:rPr lang="zh-TW" altLang="en-US" sz="2400" b="1" dirty="0" smtClean="0">
                  <a:solidFill>
                    <a:srgbClr val="FF0000"/>
                  </a:solidFill>
                </a:rPr>
                <a:t>「</a:t>
              </a:r>
              <a:r>
                <a:rPr lang="zh-TW" altLang="en-US" sz="2400" b="1" dirty="0">
                  <a:solidFill>
                    <a:srgbClr val="FF0000"/>
                  </a:solidFill>
                </a:rPr>
                <a:t>公立國中小校舍耐震能力及設施設備改善計畫</a:t>
              </a:r>
              <a:r>
                <a:rPr lang="zh-TW" altLang="en-US" sz="2400" b="1" dirty="0" smtClean="0">
                  <a:solidFill>
                    <a:srgbClr val="FF0000"/>
                  </a:solidFill>
                </a:rPr>
                <a:t>」經費</a:t>
              </a:r>
              <a:r>
                <a:rPr lang="en-US" altLang="zh-TW" sz="2400" b="1" dirty="0" smtClean="0">
                  <a:solidFill>
                    <a:srgbClr val="FF0000"/>
                  </a:solidFill>
                </a:rPr>
                <a:t>180</a:t>
              </a:r>
              <a:r>
                <a:rPr lang="zh-TW" altLang="en-US" sz="2400" b="1" dirty="0">
                  <a:solidFill>
                    <a:srgbClr val="FF0000"/>
                  </a:solidFill>
                </a:rPr>
                <a:t>億</a:t>
              </a:r>
              <a:r>
                <a:rPr lang="zh-TW" altLang="en-US" sz="2400" b="1" dirty="0" smtClean="0">
                  <a:solidFill>
                    <a:srgbClr val="FF0000"/>
                  </a:solidFill>
                </a:rPr>
                <a:t>元</a:t>
              </a:r>
              <a:endParaRPr lang="en-US" altLang="zh-TW" sz="2400" b="1" dirty="0" smtClean="0">
                <a:solidFill>
                  <a:srgbClr val="FF0000"/>
                </a:solidFill>
              </a:endParaRPr>
            </a:p>
            <a:p>
              <a:pPr marL="800100" lvl="1" indent="-342900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Ø"/>
              </a:pPr>
              <a:r>
                <a:rPr lang="zh-TW" altLang="en-US" sz="2400" b="1" dirty="0">
                  <a:solidFill>
                    <a:srgbClr val="FF0000"/>
                  </a:solidFill>
                </a:rPr>
                <a:t>行政院一般性補助款</a:t>
              </a:r>
              <a:r>
                <a:rPr lang="en-US" altLang="zh-TW" sz="2400" b="1" dirty="0">
                  <a:solidFill>
                    <a:srgbClr val="FF0000"/>
                  </a:solidFill>
                </a:rPr>
                <a:t>(</a:t>
              </a:r>
              <a:r>
                <a:rPr lang="zh-TW" altLang="en-US" sz="2400" b="1" dirty="0">
                  <a:solidFill>
                    <a:srgbClr val="FF0000"/>
                  </a:solidFill>
                </a:rPr>
                <a:t>指定項目</a:t>
              </a:r>
              <a:r>
                <a:rPr lang="en-US" altLang="zh-TW" sz="2400" b="1" dirty="0">
                  <a:solidFill>
                    <a:srgbClr val="FF0000"/>
                  </a:solidFill>
                </a:rPr>
                <a:t>)46.8</a:t>
              </a:r>
              <a:r>
                <a:rPr lang="zh-TW" altLang="en-US" sz="2400" b="1" dirty="0">
                  <a:solidFill>
                    <a:srgbClr val="FF0000"/>
                  </a:solidFill>
                </a:rPr>
                <a:t>億</a:t>
              </a:r>
              <a:r>
                <a:rPr lang="zh-TW" altLang="en-US" sz="2400" b="1" dirty="0" smtClean="0">
                  <a:solidFill>
                    <a:srgbClr val="FF0000"/>
                  </a:solidFill>
                </a:rPr>
                <a:t>元</a:t>
              </a:r>
              <a:endParaRPr lang="en-US" altLang="zh-TW" sz="2400" b="1" dirty="0" smtClean="0">
                <a:solidFill>
                  <a:srgbClr val="FF0000"/>
                </a:solidFill>
              </a:endParaRPr>
            </a:p>
            <a:p>
              <a:pPr marL="800100" lvl="1" indent="-342900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Ø"/>
              </a:pPr>
              <a:r>
                <a:rPr lang="zh-TW" altLang="en-US" sz="2400" b="1" dirty="0" smtClean="0">
                  <a:solidFill>
                    <a:srgbClr val="FF0000"/>
                  </a:solidFill>
                </a:rPr>
                <a:t>地方</a:t>
              </a:r>
              <a:r>
                <a:rPr lang="zh-TW" altLang="en-US" sz="2400" b="1" dirty="0">
                  <a:solidFill>
                    <a:srgbClr val="FF0000"/>
                  </a:solidFill>
                </a:rPr>
                <a:t>自籌</a:t>
              </a:r>
              <a:r>
                <a:rPr lang="en-US" altLang="zh-TW" sz="2400" b="1" dirty="0">
                  <a:solidFill>
                    <a:srgbClr val="FF0000"/>
                  </a:solidFill>
                </a:rPr>
                <a:t>34.8</a:t>
              </a:r>
              <a:r>
                <a:rPr lang="zh-TW" altLang="en-US" sz="2400" b="1" dirty="0">
                  <a:solidFill>
                    <a:srgbClr val="FF0000"/>
                  </a:solidFill>
                </a:rPr>
                <a:t>億元</a:t>
              </a:r>
            </a:p>
            <a:p>
              <a:pPr marL="457200" lvl="0" indent="-457200" algn="just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u"/>
              </a:pPr>
              <a:r>
                <a:rPr lang="zh-TW" altLang="en-US" sz="2800" b="1" kern="1200" dirty="0" smtClean="0">
                  <a:solidFill>
                    <a:schemeClr val="tx1"/>
                  </a:solidFill>
                </a:rPr>
                <a:t>因擴增經費，改善期程由</a:t>
              </a:r>
              <a:r>
                <a:rPr lang="en-US" altLang="zh-TW" sz="2800" b="1" kern="1200" dirty="0" smtClean="0">
                  <a:solidFill>
                    <a:srgbClr val="FF0000"/>
                  </a:solidFill>
                </a:rPr>
                <a:t>6</a:t>
              </a:r>
              <a:r>
                <a:rPr lang="zh-TW" altLang="en-US" sz="2800" b="1" kern="1200" dirty="0" smtClean="0">
                  <a:solidFill>
                    <a:srgbClr val="FF0000"/>
                  </a:solidFill>
                </a:rPr>
                <a:t>年</a:t>
              </a:r>
              <a:r>
                <a:rPr lang="zh-TW" altLang="en-US" sz="2800" b="1" kern="1200" dirty="0" smtClean="0">
                  <a:solidFill>
                    <a:schemeClr val="tx1"/>
                  </a:solidFill>
                </a:rPr>
                <a:t>縮短為</a:t>
              </a:r>
              <a:r>
                <a:rPr lang="en-US" altLang="zh-TW" sz="2800" b="1" kern="1200" dirty="0" smtClean="0">
                  <a:solidFill>
                    <a:srgbClr val="FF0000"/>
                  </a:solidFill>
                </a:rPr>
                <a:t>3</a:t>
              </a:r>
              <a:r>
                <a:rPr lang="zh-TW" altLang="en-US" sz="2800" b="1" kern="1200" dirty="0" smtClean="0">
                  <a:solidFill>
                    <a:srgbClr val="FF0000"/>
                  </a:solidFill>
                </a:rPr>
                <a:t>年</a:t>
              </a:r>
              <a:endParaRPr lang="zh-TW" altLang="en-US" sz="2800" b="1" kern="1200" dirty="0">
                <a:solidFill>
                  <a:srgbClr val="FF0000"/>
                </a:solidFill>
              </a:endParaRPr>
            </a:p>
          </p:txBody>
        </p:sp>
      </p:grpSp>
      <p:graphicFrame>
        <p:nvGraphicFramePr>
          <p:cNvPr id="5" name="圖表 4"/>
          <p:cNvGraphicFramePr/>
          <p:nvPr>
            <p:extLst>
              <p:ext uri="{D42A27DB-BD31-4B8C-83A1-F6EECF244321}">
                <p14:modId xmlns:p14="http://schemas.microsoft.com/office/powerpoint/2010/main" val="2973436447"/>
              </p:ext>
            </p:extLst>
          </p:nvPr>
        </p:nvGraphicFramePr>
        <p:xfrm>
          <a:off x="999381" y="3939225"/>
          <a:ext cx="6192688" cy="25562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弧形箭號 (左彎) 12"/>
          <p:cNvSpPr/>
          <p:nvPr/>
        </p:nvSpPr>
        <p:spPr>
          <a:xfrm rot="4892995">
            <a:off x="4220228" y="5407257"/>
            <a:ext cx="486496" cy="2172783"/>
          </a:xfrm>
          <a:prstGeom prst="curvedLef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5508104" y="5174307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buClr>
                <a:srgbClr val="00B050"/>
              </a:buClr>
              <a:buSzPct val="85000"/>
              <a:buFont typeface="Wingdings" panose="05000000000000000000" pitchFamily="2" charset="2"/>
              <a:buChar char="n"/>
            </a:pPr>
            <a:r>
              <a:rPr lang="zh-TW" altLang="en-US" dirty="0"/>
              <a:t>現在做法</a:t>
            </a:r>
          </a:p>
        </p:txBody>
      </p:sp>
      <p:sp>
        <p:nvSpPr>
          <p:cNvPr id="18" name="文字方塊 17"/>
          <p:cNvSpPr txBox="1"/>
          <p:nvPr/>
        </p:nvSpPr>
        <p:spPr>
          <a:xfrm>
            <a:off x="5575919" y="5945671"/>
            <a:ext cx="461665" cy="51502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TW" b="1" dirty="0" smtClean="0"/>
              <a:t>(</a:t>
            </a:r>
            <a:r>
              <a:rPr lang="zh-TW" altLang="en-US" b="1" dirty="0"/>
              <a:t>年</a:t>
            </a:r>
            <a:r>
              <a:rPr lang="en-US" altLang="zh-TW" b="1" dirty="0" smtClean="0"/>
              <a:t>)</a:t>
            </a:r>
            <a:endParaRPr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1488345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圓角矩形 22"/>
          <p:cNvSpPr/>
          <p:nvPr/>
        </p:nvSpPr>
        <p:spPr>
          <a:xfrm>
            <a:off x="4860032" y="3052467"/>
            <a:ext cx="4248472" cy="344805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圓角矩形 19"/>
          <p:cNvSpPr/>
          <p:nvPr/>
        </p:nvSpPr>
        <p:spPr>
          <a:xfrm>
            <a:off x="2495550" y="3048000"/>
            <a:ext cx="2364482" cy="344805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247650" y="3048000"/>
            <a:ext cx="2247900" cy="344805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文字方塊 1"/>
          <p:cNvSpPr txBox="1"/>
          <p:nvPr/>
        </p:nvSpPr>
        <p:spPr>
          <a:xfrm>
            <a:off x="140640" y="793403"/>
            <a:ext cx="8601075" cy="252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8650" indent="-628650">
              <a:lnSpc>
                <a:spcPct val="110000"/>
              </a:lnSpc>
              <a:defRPr/>
            </a:pPr>
            <a:r>
              <a:rPr lang="en-US" altLang="zh-TW" sz="2600" b="1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6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2600" b="1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600" b="1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改善方式</a:t>
            </a:r>
            <a:endParaRPr lang="en-US" altLang="zh-TW" sz="2600" b="1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628650" indent="-628650">
              <a:lnSpc>
                <a:spcPct val="110000"/>
              </a:lnSpc>
              <a:defRPr/>
            </a:pPr>
            <a:endParaRPr lang="en-US" altLang="zh-TW" sz="1200" b="1" dirty="0" smtClean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 algn="just"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TW" altLang="en-US" sz="2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補強：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利用擴柱、翼牆、剪力牆或鋼斜撐等工法，有效提升校舍耐震能力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將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CDR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提升至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1.0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以上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 algn="just">
              <a:buClr>
                <a:schemeClr val="accent1"/>
              </a:buClr>
              <a:buFont typeface="Wingdings" panose="05000000000000000000" pitchFamily="2" charset="2"/>
              <a:buChar char="u"/>
            </a:pPr>
            <a:r>
              <a:rPr lang="zh-TW" altLang="en-US" sz="2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拆除重建：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校舍老舊且有耐震疑慮、或補強不符經濟效益者，以拆除重建方式辦理。</a:t>
            </a:r>
          </a:p>
          <a:p>
            <a:pPr marL="628650" indent="-628650">
              <a:lnSpc>
                <a:spcPct val="110000"/>
              </a:lnSpc>
              <a:defRPr/>
            </a:pPr>
            <a:endParaRPr lang="zh-TW" altLang="en-US" sz="2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6" name="圖片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06" y="5009696"/>
            <a:ext cx="1800000" cy="1350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7" name="圖片 26" descr="C:\Users\user\Downloads\翼牆補強(施工前)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33" y="3192726"/>
            <a:ext cx="1800000" cy="1440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2" name="圖片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011" y="3192726"/>
            <a:ext cx="1920000" cy="1440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3" name="圖片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011" y="4919696"/>
            <a:ext cx="1920000" cy="1440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文字方塊 4"/>
          <p:cNvSpPr txBox="1"/>
          <p:nvPr/>
        </p:nvSpPr>
        <p:spPr>
          <a:xfrm>
            <a:off x="140640" y="3636667"/>
            <a:ext cx="461665" cy="18288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翼牆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--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</a:t>
            </a:r>
            <a:r>
              <a:rPr lang="zh-TW" altLang="en-US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後</a:t>
            </a:r>
            <a:endParaRPr lang="zh-TW" altLang="en-US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文字方塊 43"/>
          <p:cNvSpPr txBox="1"/>
          <p:nvPr/>
        </p:nvSpPr>
        <p:spPr>
          <a:xfrm>
            <a:off x="2410346" y="3636668"/>
            <a:ext cx="461665" cy="18288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擴柱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--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</a:t>
            </a:r>
            <a:r>
              <a:rPr lang="zh-TW" altLang="en-US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後</a:t>
            </a:r>
            <a:endParaRPr lang="zh-TW" altLang="en-US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5" name="圖片 44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549" y="3295708"/>
            <a:ext cx="1800000" cy="1440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6" name="圖片 45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549" y="4874696"/>
            <a:ext cx="1800000" cy="1440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8" name="圖片 47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549" y="4874696"/>
            <a:ext cx="1800000" cy="1440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9" name="圖片 48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549" y="3295708"/>
            <a:ext cx="1800000" cy="1440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0" name="文字方塊 49"/>
          <p:cNvSpPr txBox="1"/>
          <p:nvPr/>
        </p:nvSpPr>
        <p:spPr>
          <a:xfrm>
            <a:off x="4955961" y="3636669"/>
            <a:ext cx="461665" cy="18288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拆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--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</a:t>
            </a:r>
            <a:r>
              <a:rPr lang="zh-TW" altLang="en-US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後</a:t>
            </a:r>
            <a:endParaRPr lang="zh-TW" altLang="en-US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標題 3"/>
          <p:cNvSpPr>
            <a:spLocks noGrp="1"/>
          </p:cNvSpPr>
          <p:nvPr>
            <p:ph type="title"/>
          </p:nvPr>
        </p:nvSpPr>
        <p:spPr>
          <a:xfrm>
            <a:off x="140419" y="116632"/>
            <a:ext cx="5583710" cy="64536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</a:bodyPr>
          <a:lstStyle/>
          <a:p>
            <a:r>
              <a:rPr lang="zh-TW" altLang="en-US" sz="3200" b="1" dirty="0" smtClean="0">
                <a:solidFill>
                  <a:schemeClr val="tx1"/>
                </a:solidFill>
              </a:rPr>
              <a:t>二、老舊校舍改善方式</a:t>
            </a:r>
            <a:endParaRPr lang="zh-TW" altLang="en-US" sz="3200" b="1" dirty="0">
              <a:solidFill>
                <a:schemeClr val="tx1"/>
              </a:solidFill>
            </a:endParaRPr>
          </a:p>
        </p:txBody>
      </p:sp>
      <p:sp>
        <p:nvSpPr>
          <p:cNvPr id="21" name="投影片編號版面配置區 5"/>
          <p:cNvSpPr txBox="1">
            <a:spLocks/>
          </p:cNvSpPr>
          <p:nvPr/>
        </p:nvSpPr>
        <p:spPr>
          <a:xfrm>
            <a:off x="8388424" y="6528816"/>
            <a:ext cx="504056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EF0950-1C0A-4DF7-A5E3-30B0BEB2CDAE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TW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1211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95535" y="908720"/>
            <a:ext cx="8634165" cy="5184575"/>
          </a:xfrm>
        </p:spPr>
        <p:txBody>
          <a:bodyPr>
            <a:no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altLang="zh-TW" b="1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b="1" dirty="0" smtClean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補強的有效性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en-US" altLang="zh-TW" sz="1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校舍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經補強工程後，提升耐震能力，於地震來臨時，將可發揮功用，使校舍不致受到嚴重損壞或倒塌，從以下案例顯見補強的有效性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en-US" altLang="zh-TW" sz="2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2913" indent="-442913">
              <a:spcBef>
                <a:spcPts val="1200"/>
              </a:spcBef>
              <a:buClrTx/>
              <a:buFont typeface="+mj-lt"/>
              <a:buAutoNum type="arabicPeriod"/>
            </a:pPr>
            <a:r>
              <a:rPr lang="en-US" altLang="zh-TW" sz="22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99</a:t>
            </a:r>
            <a:r>
              <a:rPr lang="zh-TW" altLang="en-US" sz="22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0304</a:t>
            </a:r>
            <a:r>
              <a:rPr lang="zh-TW" altLang="en-US" sz="2200" b="1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甲仙地震</a:t>
            </a:r>
            <a:endParaRPr lang="en-US" altLang="zh-TW" sz="2200" b="1" dirty="0" smtClean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2913" lvl="1" indent="-261938">
              <a:spcBef>
                <a:spcPts val="1200"/>
              </a:spcBef>
              <a:buClr>
                <a:srgbClr val="00B050"/>
              </a:buClr>
              <a:buFont typeface="Wingdings" panose="05000000000000000000" pitchFamily="2" charset="2"/>
              <a:buChar char="p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玉井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工商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距震央</a:t>
            </a:r>
            <a:r>
              <a:rPr lang="en-US" altLang="zh-TW" sz="2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31</a:t>
            </a:r>
            <a:r>
              <a:rPr lang="zh-TW" altLang="en-US" sz="2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公里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完成補強，校舍無損壞</a:t>
            </a:r>
          </a:p>
          <a:p>
            <a:pPr marL="442913" lvl="1" indent="-261938">
              <a:spcBef>
                <a:spcPts val="1200"/>
              </a:spcBef>
              <a:buClr>
                <a:srgbClr val="FF0000"/>
              </a:buClr>
              <a:buFont typeface="Wingdings" panose="05000000000000000000" pitchFamily="2" charset="2"/>
              <a:buChar char="p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玉井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國中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距震央</a:t>
            </a:r>
            <a:r>
              <a:rPr lang="en-US" altLang="zh-TW" sz="2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en-US" sz="22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公里</a:t>
            </a:r>
            <a:r>
              <a:rPr lang="en-US" altLang="zh-TW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校舍補強中，多處柱產生結構性</a:t>
            </a:r>
            <a:r>
              <a:rPr lang="zh-TW" altLang="en-US" sz="2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損壞</a:t>
            </a:r>
            <a:endParaRPr lang="en-US" altLang="zh-TW" sz="2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42913" lvl="1" indent="-261938">
              <a:spcBef>
                <a:spcPts val="1200"/>
              </a:spcBef>
              <a:buClr>
                <a:srgbClr val="FF0000"/>
              </a:buClr>
              <a:buFont typeface="Wingdings" panose="05000000000000000000" pitchFamily="2" charset="2"/>
              <a:buChar char="p"/>
            </a:pP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spcBef>
                <a:spcPts val="1200"/>
              </a:spcBef>
              <a:buClr>
                <a:srgbClr val="7030A0"/>
              </a:buClr>
              <a:buFont typeface="+mj-lt"/>
              <a:buAutoNum type="arabicPeriod" startAt="2"/>
            </a:pPr>
            <a:r>
              <a:rPr lang="en-US" altLang="zh-TW" sz="22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105</a:t>
            </a:r>
            <a:r>
              <a:rPr lang="zh-TW" altLang="en-US" sz="22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0206</a:t>
            </a:r>
            <a:r>
              <a:rPr lang="zh-TW" altLang="en-US" sz="22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美濃地震</a:t>
            </a:r>
            <a:endParaRPr lang="en-US" altLang="zh-TW" sz="22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71438">
              <a:spcBef>
                <a:spcPts val="1200"/>
              </a:spcBef>
              <a:buClr>
                <a:srgbClr val="00B050"/>
              </a:buClr>
              <a:buFont typeface="Wingdings" panose="05000000000000000000" pitchFamily="2" charset="2"/>
              <a:buChar char="p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歸仁國中完成補強校舍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200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勵志樓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：校舍無損壞</a:t>
            </a:r>
            <a:endParaRPr lang="en-US" altLang="zh-TW" sz="2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71438">
              <a:spcBef>
                <a:spcPts val="1200"/>
              </a:spcBef>
              <a:buClr>
                <a:schemeClr val="tx2"/>
              </a:buClr>
              <a:buFont typeface="Wingdings" panose="05000000000000000000" pitchFamily="2" charset="2"/>
              <a:buChar char="p"/>
            </a:pP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歸仁國中未完成補強校舍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2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光華樓</a:t>
            </a:r>
            <a:r>
              <a:rPr lang="en-US" altLang="zh-TW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：柱發生剪力破壞</a:t>
            </a:r>
          </a:p>
          <a:p>
            <a:pPr marL="442913" lvl="1" indent="-261938">
              <a:spcBef>
                <a:spcPts val="1200"/>
              </a:spcBef>
              <a:buClr>
                <a:srgbClr val="FF0000"/>
              </a:buClr>
              <a:buFont typeface="Wingdings" panose="05000000000000000000" pitchFamily="2" charset="2"/>
              <a:buChar char="p"/>
            </a:pPr>
            <a:endParaRPr lang="en-US" altLang="zh-TW" sz="2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標題 3"/>
          <p:cNvSpPr>
            <a:spLocks noGrp="1"/>
          </p:cNvSpPr>
          <p:nvPr>
            <p:ph type="title"/>
          </p:nvPr>
        </p:nvSpPr>
        <p:spPr>
          <a:xfrm>
            <a:off x="140419" y="116632"/>
            <a:ext cx="5439694" cy="6840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</a:bodyPr>
          <a:lstStyle/>
          <a:p>
            <a:r>
              <a:rPr lang="zh-TW" altLang="en-US" sz="3200" b="1" dirty="0" smtClean="0">
                <a:solidFill>
                  <a:schemeClr val="tx1"/>
                </a:solidFill>
              </a:rPr>
              <a:t>二、老舊校舍改善方式</a:t>
            </a:r>
            <a:endParaRPr lang="zh-TW" altLang="en-US" sz="3200" b="1" dirty="0">
              <a:solidFill>
                <a:schemeClr val="tx1"/>
              </a:solidFill>
            </a:endParaRPr>
          </a:p>
        </p:txBody>
      </p:sp>
      <p:sp>
        <p:nvSpPr>
          <p:cNvPr id="11" name="投影片編號版面配置區 5"/>
          <p:cNvSpPr txBox="1">
            <a:spLocks/>
          </p:cNvSpPr>
          <p:nvPr/>
        </p:nvSpPr>
        <p:spPr>
          <a:xfrm>
            <a:off x="8639944" y="6528816"/>
            <a:ext cx="504056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EF0950-1C0A-4DF7-A5E3-30B0BEB2CDAE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TW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707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7829572"/>
              </p:ext>
            </p:extLst>
          </p:nvPr>
        </p:nvGraphicFramePr>
        <p:xfrm>
          <a:off x="268524" y="3606993"/>
          <a:ext cx="8579263" cy="2198271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247230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8193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825026"/>
              </a:tblGrid>
              <a:tr h="66615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補強工程標的</a:t>
                      </a:r>
                      <a:endParaRPr lang="zh-TW" altLang="en-US" sz="26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1,702</a:t>
                      </a:r>
                      <a:r>
                        <a:rPr lang="zh-TW" altLang="en-US" sz="2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棟</a:t>
                      </a:r>
                      <a:endParaRPr lang="en-US" altLang="zh-TW" sz="2600" b="1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600" b="1" dirty="0" smtClean="0">
                          <a:solidFill>
                            <a:srgbClr val="C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0.5 &lt;CDR &lt; 1.0</a:t>
                      </a:r>
                      <a:endParaRPr lang="zh-TW" altLang="en-US" sz="2600" b="1" dirty="0">
                        <a:solidFill>
                          <a:srgbClr val="C0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53211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拆除重建標的</a:t>
                      </a:r>
                      <a:endParaRPr lang="zh-TW" altLang="en-US" sz="26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D5E3C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246</a:t>
                      </a:r>
                      <a:r>
                        <a:rPr lang="zh-TW" altLang="en-US" sz="26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棟</a:t>
                      </a:r>
                      <a:endParaRPr lang="zh-TW" altLang="en-US" sz="26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361950" algn="l"/>
                      <a:r>
                        <a:rPr lang="en-US" altLang="zh-TW" sz="2600" b="1" dirty="0" smtClean="0">
                          <a:solidFill>
                            <a:srgbClr val="660066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1.CDR</a:t>
                      </a:r>
                      <a:r>
                        <a:rPr lang="zh-TW" altLang="en-US" sz="2600" b="1" dirty="0" smtClean="0">
                          <a:solidFill>
                            <a:srgbClr val="660066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較低</a:t>
                      </a:r>
                      <a:endParaRPr lang="en-US" altLang="zh-TW" sz="2600" b="1" dirty="0" smtClean="0">
                        <a:solidFill>
                          <a:srgbClr val="660066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indent="361950" algn="l"/>
                      <a:r>
                        <a:rPr lang="en-US" altLang="zh-TW" sz="2600" b="1" dirty="0" smtClean="0">
                          <a:solidFill>
                            <a:srgbClr val="660066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lang="zh-TW" altLang="en-US" sz="2600" b="1" dirty="0" smtClean="0">
                          <a:solidFill>
                            <a:srgbClr val="660066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校舍老舊</a:t>
                      </a:r>
                      <a:endParaRPr lang="en-US" altLang="zh-TW" sz="2600" b="1" dirty="0" smtClean="0">
                        <a:solidFill>
                          <a:srgbClr val="660066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indent="361950" algn="l"/>
                      <a:r>
                        <a:rPr lang="en-US" altLang="zh-TW" sz="2600" b="1" dirty="0" smtClean="0">
                          <a:solidFill>
                            <a:srgbClr val="660066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3.</a:t>
                      </a:r>
                      <a:r>
                        <a:rPr lang="zh-TW" altLang="en-US" sz="2600" b="1" dirty="0" smtClean="0">
                          <a:solidFill>
                            <a:srgbClr val="660066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補強不符經濟效益</a:t>
                      </a:r>
                      <a:endParaRPr lang="en-US" altLang="zh-TW" sz="2600" b="1" dirty="0" smtClean="0">
                        <a:solidFill>
                          <a:srgbClr val="660066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3" name="群組 2"/>
          <p:cNvGrpSpPr/>
          <p:nvPr/>
        </p:nvGrpSpPr>
        <p:grpSpPr>
          <a:xfrm>
            <a:off x="6089584" y="1436838"/>
            <a:ext cx="2663086" cy="1826194"/>
            <a:chOff x="6262974" y="3025447"/>
            <a:chExt cx="2663086" cy="851796"/>
          </a:xfrm>
        </p:grpSpPr>
        <p:pic>
          <p:nvPicPr>
            <p:cNvPr id="12" name="Picture 30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62974" y="3545733"/>
              <a:ext cx="619582" cy="331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31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68256" y="3044358"/>
              <a:ext cx="614300" cy="331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矩形 61"/>
            <p:cNvSpPr>
              <a:spLocks noChangeArrowheads="1"/>
            </p:cNvSpPr>
            <p:nvPr/>
          </p:nvSpPr>
          <p:spPr bwMode="auto">
            <a:xfrm>
              <a:off x="6799526" y="3025447"/>
              <a:ext cx="2126534" cy="1722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b="1" dirty="0" smtClean="0">
                  <a:solidFill>
                    <a:schemeClr val="accent1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Arial" charset="0"/>
                </a:rPr>
                <a:t>CDR&lt;0.5</a:t>
              </a:r>
              <a:endParaRPr lang="zh-TW" altLang="en-US" b="1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charset="0"/>
              </a:endParaRPr>
            </a:p>
          </p:txBody>
        </p:sp>
        <p:sp>
          <p:nvSpPr>
            <p:cNvPr id="15" name="矩形 62"/>
            <p:cNvSpPr>
              <a:spLocks noChangeArrowheads="1"/>
            </p:cNvSpPr>
            <p:nvPr/>
          </p:nvSpPr>
          <p:spPr bwMode="auto">
            <a:xfrm>
              <a:off x="6859378" y="3523751"/>
              <a:ext cx="1989826" cy="1722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b="1" dirty="0" smtClean="0">
                  <a:solidFill>
                    <a:srgbClr val="D5650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Arial" charset="0"/>
                </a:rPr>
                <a:t>CDR(0.5~1.0)</a:t>
              </a:r>
              <a:endParaRPr lang="zh-TW" altLang="en-US" b="1" dirty="0">
                <a:solidFill>
                  <a:srgbClr val="D56509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charset="0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268524" y="768960"/>
            <a:ext cx="462177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u"/>
            </a:pPr>
            <a:r>
              <a:rPr lang="zh-TW" altLang="en-US" sz="2200" b="1" dirty="0" smtClean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全國公立國中小校舍耐震 </a:t>
            </a:r>
            <a:r>
              <a:rPr lang="en-US" altLang="zh-TW" sz="2200" b="1" dirty="0" smtClean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CDR</a:t>
            </a:r>
            <a:r>
              <a:rPr lang="zh-TW" altLang="en-US" sz="2200" b="1" dirty="0" smtClean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值</a:t>
            </a:r>
            <a:endParaRPr lang="zh-TW" altLang="en-US" sz="2200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65042" y="6021169"/>
            <a:ext cx="76673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/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註：上述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246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棟拆除重建標的，由專案計畫改善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168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棟，並以行政院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一般性補助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款改善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78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棟。</a:t>
            </a:r>
            <a:endParaRPr lang="zh-TW" altLang="en-US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pic>
        <p:nvPicPr>
          <p:cNvPr id="25" name="圖片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24" y="1313999"/>
            <a:ext cx="5589351" cy="2092777"/>
          </a:xfrm>
          <a:prstGeom prst="rect">
            <a:avLst/>
          </a:prstGeom>
        </p:spPr>
      </p:pic>
      <p:sp>
        <p:nvSpPr>
          <p:cNvPr id="20" name="標題 3"/>
          <p:cNvSpPr txBox="1">
            <a:spLocks/>
          </p:cNvSpPr>
          <p:nvPr/>
        </p:nvSpPr>
        <p:spPr>
          <a:xfrm>
            <a:off x="154030" y="84960"/>
            <a:ext cx="8018370" cy="684000"/>
          </a:xfrm>
          <a:prstGeom prst="roundRect">
            <a:avLst/>
          </a:prstGeom>
          <a:gradFill>
            <a:gsLst>
              <a:gs pos="95000">
                <a:srgbClr val="A28949"/>
              </a:gs>
              <a:gs pos="63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b="1" dirty="0">
                <a:solidFill>
                  <a:schemeClr val="tx1"/>
                </a:solidFill>
              </a:rPr>
              <a:t>三</a:t>
            </a:r>
            <a:r>
              <a:rPr lang="zh-TW" altLang="en-US" sz="3200" b="1" dirty="0" smtClean="0">
                <a:solidFill>
                  <a:schemeClr val="tx1"/>
                </a:solidFill>
              </a:rPr>
              <a:t>、老舊校舍辦理規劃</a:t>
            </a:r>
            <a:r>
              <a:rPr lang="en-US" altLang="zh-TW" sz="3200" b="1" dirty="0" smtClean="0">
                <a:solidFill>
                  <a:schemeClr val="tx1"/>
                </a:solidFill>
              </a:rPr>
              <a:t>(106-108</a:t>
            </a:r>
            <a:r>
              <a:rPr lang="zh-TW" altLang="en-US" sz="3200" b="1" dirty="0" smtClean="0">
                <a:solidFill>
                  <a:schemeClr val="tx1"/>
                </a:solidFill>
              </a:rPr>
              <a:t>年</a:t>
            </a:r>
            <a:r>
              <a:rPr lang="en-US" altLang="zh-TW" sz="3200" b="1" dirty="0" smtClean="0">
                <a:solidFill>
                  <a:schemeClr val="tx1"/>
                </a:solidFill>
              </a:rPr>
              <a:t>)-</a:t>
            </a:r>
            <a:r>
              <a:rPr lang="zh-TW" altLang="en-US" sz="3200" b="1" dirty="0" smtClean="0">
                <a:solidFill>
                  <a:schemeClr val="tx1"/>
                </a:solidFill>
              </a:rPr>
              <a:t>標的說明</a:t>
            </a:r>
            <a:endParaRPr lang="zh-TW" altLang="en-US" sz="3200" b="1" dirty="0">
              <a:solidFill>
                <a:schemeClr val="tx1"/>
              </a:solidFill>
            </a:endParaRPr>
          </a:p>
        </p:txBody>
      </p:sp>
      <p:sp>
        <p:nvSpPr>
          <p:cNvPr id="21" name="投影片編號版面配置區 5"/>
          <p:cNvSpPr txBox="1">
            <a:spLocks/>
          </p:cNvSpPr>
          <p:nvPr/>
        </p:nvSpPr>
        <p:spPr>
          <a:xfrm>
            <a:off x="8388424" y="6309320"/>
            <a:ext cx="504056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EF0950-1C0A-4DF7-A5E3-30B0BEB2CDAE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TW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823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直線接點 18"/>
          <p:cNvCxnSpPr/>
          <p:nvPr/>
        </p:nvCxnSpPr>
        <p:spPr>
          <a:xfrm>
            <a:off x="3125449" y="479686"/>
            <a:ext cx="6018551" cy="0"/>
          </a:xfrm>
          <a:prstGeom prst="line">
            <a:avLst/>
          </a:prstGeom>
          <a:ln>
            <a:solidFill>
              <a:srgbClr val="80000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0660940"/>
              </p:ext>
            </p:extLst>
          </p:nvPr>
        </p:nvGraphicFramePr>
        <p:xfrm>
          <a:off x="236846" y="1430484"/>
          <a:ext cx="8569326" cy="5098330"/>
        </p:xfrm>
        <a:graphic>
          <a:graphicData uri="http://schemas.openxmlformats.org/drawingml/2006/table">
            <a:tbl>
              <a:tblPr firstRow="1" firstCol="1" bandRow="1">
                <a:tableStyleId>{2A488322-F2BA-4B5B-9748-0D474271808F}</a:tableStyleId>
              </a:tblPr>
              <a:tblGrid>
                <a:gridCol w="99715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94695"/>
                <a:gridCol w="104204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0310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180981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03103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2848247"/>
              </a:tblGrid>
              <a:tr h="4211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項目</a:t>
                      </a: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 smtClean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單位</a:t>
                      </a:r>
                      <a:endParaRPr lang="zh-TW" sz="2000" b="1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106</a:t>
                      </a:r>
                      <a:r>
                        <a:rPr lang="zh-TW" sz="2000" b="1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年</a:t>
                      </a: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107</a:t>
                      </a:r>
                      <a:r>
                        <a:rPr lang="zh-TW" sz="2000" b="1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年</a:t>
                      </a: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108</a:t>
                      </a:r>
                      <a:r>
                        <a:rPr lang="zh-TW" sz="2000" b="1" kern="100" dirty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年</a:t>
                      </a: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00" dirty="0" smtClean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合計</a:t>
                      </a:r>
                      <a:endParaRPr lang="zh-TW" sz="2000" b="1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5861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 smtClean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補強</a:t>
                      </a:r>
                      <a:endParaRPr lang="en-US" altLang="zh-TW" sz="2000" b="1" kern="100" dirty="0" smtClean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 smtClean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工程</a:t>
                      </a:r>
                      <a:endParaRPr lang="zh-TW" sz="1600" b="1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00" dirty="0" smtClean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棟</a:t>
                      </a:r>
                      <a:r>
                        <a:rPr lang="zh-TW" altLang="en-US" sz="2000" b="1" kern="100" dirty="0" smtClean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數</a:t>
                      </a:r>
                      <a:endParaRPr lang="zh-TW" sz="2000" b="1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572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 dirty="0" smtClean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56</a:t>
                      </a:r>
                      <a:r>
                        <a:rPr lang="en-US" altLang="zh-TW" sz="2000" b="1" kern="100" dirty="0" smtClean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5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 dirty="0" smtClean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56</a:t>
                      </a:r>
                      <a:r>
                        <a:rPr lang="en-US" altLang="zh-TW" sz="2000" b="1" kern="100" dirty="0" smtClean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5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1,702</a:t>
                      </a:r>
                      <a:endParaRPr lang="zh-TW" sz="2000" b="1" kern="100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90384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000" b="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b="1" kern="100" dirty="0" smtClean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億</a:t>
                      </a:r>
                      <a:r>
                        <a:rPr lang="zh-TW" altLang="en-US" sz="2000" b="1" kern="100" dirty="0" smtClean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元</a:t>
                      </a:r>
                      <a:endParaRPr lang="zh-TW" sz="2000" b="1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38.2</a:t>
                      </a: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37.9</a:t>
                      </a:r>
                      <a:endParaRPr lang="zh-TW" sz="2000" b="1" kern="100" dirty="0">
                        <a:solidFill>
                          <a:srgbClr val="7030A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37.9</a:t>
                      </a:r>
                      <a:endParaRPr lang="zh-TW" sz="2000" b="1" kern="100" dirty="0">
                        <a:solidFill>
                          <a:srgbClr val="7030A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114</a:t>
                      </a:r>
                      <a:endParaRPr lang="zh-TW" altLang="en-US" sz="2000" b="1" kern="100" dirty="0">
                        <a:solidFill>
                          <a:srgbClr val="7030A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100</a:t>
                      </a:r>
                      <a:r>
                        <a:rPr lang="zh-TW" altLang="en-US" sz="20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en-US" altLang="zh-TW" sz="16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600" b="1" kern="100" dirty="0" smtClean="0">
                          <a:solidFill>
                            <a:srgbClr val="7030A0"/>
                          </a:solidFill>
                          <a:latin typeface="+mj-ea"/>
                          <a:cs typeface="Times New Roman" panose="02020603050405020304" pitchFamily="18" charset="0"/>
                        </a:rPr>
                        <a:t>中央專案預算</a:t>
                      </a:r>
                      <a:r>
                        <a:rPr lang="en-US" altLang="zh-TW" sz="16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)</a:t>
                      </a:r>
                      <a:endParaRPr lang="zh-TW" sz="1600" b="1" kern="100" dirty="0">
                        <a:solidFill>
                          <a:srgbClr val="7030A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50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14</a:t>
                      </a:r>
                      <a:r>
                        <a:rPr lang="zh-TW" altLang="en-US" sz="20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en-US" altLang="zh-TW" sz="16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6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地方自籌</a:t>
                      </a:r>
                      <a:r>
                        <a:rPr lang="en-US" altLang="zh-TW" sz="16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)</a:t>
                      </a:r>
                      <a:endParaRPr lang="zh-TW" sz="1600" b="1" kern="100" dirty="0">
                        <a:solidFill>
                          <a:srgbClr val="7030A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6601"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 smtClean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拆除重建工程</a:t>
                      </a:r>
                      <a:endParaRPr lang="zh-TW" sz="2000" b="1" kern="100" dirty="0"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 smtClean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棟數</a:t>
                      </a: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25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97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124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246</a:t>
                      </a:r>
                      <a:endParaRPr lang="zh-TW" sz="2000" b="1" kern="100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490384"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000" b="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 smtClean="0"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億元</a:t>
                      </a: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11.165</a:t>
                      </a: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58.2</a:t>
                      </a:r>
                      <a:endParaRPr lang="zh-TW" sz="2000" b="1" kern="100" dirty="0">
                        <a:solidFill>
                          <a:srgbClr val="7030A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78.235</a:t>
                      </a:r>
                      <a:endParaRPr lang="en-US" altLang="zh-TW" sz="2000" b="1" kern="100" dirty="0">
                        <a:solidFill>
                          <a:srgbClr val="7030A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147.6</a:t>
                      </a:r>
                      <a:endParaRPr lang="zh-TW" sz="2000" b="1" kern="100" dirty="0">
                        <a:solidFill>
                          <a:srgbClr val="7030A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80</a:t>
                      </a:r>
                      <a:r>
                        <a:rPr lang="zh-TW" altLang="en-US" sz="20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en-US" altLang="zh-TW" sz="16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600" b="1" kern="100" dirty="0" smtClean="0">
                          <a:solidFill>
                            <a:srgbClr val="7030A0"/>
                          </a:solidFill>
                          <a:latin typeface="+mj-ea"/>
                          <a:cs typeface="Times New Roman" panose="02020603050405020304" pitchFamily="18" charset="0"/>
                        </a:rPr>
                        <a:t>中央專案預算</a:t>
                      </a:r>
                      <a:r>
                        <a:rPr lang="en-US" altLang="zh-TW" sz="16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1600" b="1" kern="100" dirty="0">
                        <a:solidFill>
                          <a:srgbClr val="7030A0"/>
                        </a:solidFill>
                        <a:effectLst/>
                        <a:latin typeface="+mj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38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46.8</a:t>
                      </a:r>
                      <a:r>
                        <a:rPr lang="zh-TW" altLang="en-US" sz="20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en-US" altLang="zh-TW" sz="16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6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行政院一般性補助</a:t>
                      </a:r>
                      <a:r>
                        <a:rPr lang="en-US" altLang="zh-TW" sz="16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)</a:t>
                      </a:r>
                      <a:endParaRPr lang="zh-TW" sz="1600" b="1" kern="100" dirty="0">
                        <a:solidFill>
                          <a:srgbClr val="7030A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14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20.8</a:t>
                      </a:r>
                      <a:r>
                        <a:rPr lang="zh-TW" altLang="en-US" sz="20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en-US" altLang="zh-TW" sz="16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6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地方自籌</a:t>
                      </a:r>
                      <a:r>
                        <a:rPr lang="en-US" altLang="zh-TW" sz="1600" b="1" kern="100" dirty="0" smtClean="0">
                          <a:solidFill>
                            <a:srgbClr val="7030A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)</a:t>
                      </a:r>
                      <a:endParaRPr lang="zh-TW" sz="1600" b="1" kern="100" dirty="0">
                        <a:solidFill>
                          <a:srgbClr val="7030A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384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 smtClean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總計</a:t>
                      </a:r>
                      <a:endParaRPr lang="zh-TW" sz="2000" b="1" kern="100" dirty="0">
                        <a:solidFill>
                          <a:srgbClr val="C0000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億元</a:t>
                      </a: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49.365</a:t>
                      </a: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96.1</a:t>
                      </a:r>
                      <a:endParaRPr lang="zh-TW" sz="2000" b="1" kern="100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116.135</a:t>
                      </a:r>
                      <a:endParaRPr lang="en-US" altLang="zh-TW" sz="2000" b="1" kern="100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261.6</a:t>
                      </a:r>
                      <a:endParaRPr lang="zh-TW" sz="2000" b="1" kern="100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180</a:t>
                      </a:r>
                      <a:r>
                        <a:rPr lang="zh-TW" alt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en-US" altLang="zh-TW" sz="16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600" b="1" kern="100" dirty="0" smtClean="0">
                          <a:solidFill>
                            <a:srgbClr val="FF0000"/>
                          </a:solidFill>
                          <a:latin typeface="+mj-ea"/>
                          <a:cs typeface="Times New Roman" panose="02020603050405020304" pitchFamily="18" charset="0"/>
                        </a:rPr>
                        <a:t>中央專案預算</a:t>
                      </a:r>
                      <a:r>
                        <a:rPr lang="en-US" altLang="zh-TW" sz="16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)</a:t>
                      </a:r>
                      <a:endParaRPr lang="zh-TW" sz="1600" b="1" kern="100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38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altLang="zh-TW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46.8</a:t>
                      </a:r>
                      <a:r>
                        <a:rPr lang="zh-TW" alt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en-US" altLang="zh-TW" sz="16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6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行政院一般性補助</a:t>
                      </a:r>
                      <a:r>
                        <a:rPr lang="en-US" altLang="zh-TW" sz="16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)</a:t>
                      </a:r>
                      <a:endParaRPr lang="zh-TW" sz="1600" b="1" kern="100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14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34.8</a:t>
                      </a:r>
                      <a:r>
                        <a:rPr lang="zh-TW" alt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en-US" altLang="zh-TW" sz="16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6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地方自籌</a:t>
                      </a:r>
                      <a:r>
                        <a:rPr lang="en-US" altLang="zh-TW" sz="1600" b="1" kern="100" dirty="0" smtClean="0">
                          <a:solidFill>
                            <a:srgbClr val="FF0000"/>
                          </a:solidFill>
                          <a:effectLst/>
                          <a:latin typeface="+mj-ea"/>
                          <a:ea typeface="+mj-ea"/>
                          <a:cs typeface="Times New Roman" panose="02020603050405020304" pitchFamily="18" charset="0"/>
                        </a:rPr>
                        <a:t>)</a:t>
                      </a:r>
                      <a:endParaRPr lang="zh-TW" sz="1600" b="1" kern="100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  <a:cs typeface="Times New Roman" panose="02020603050405020304" pitchFamily="18" charset="0"/>
                      </a:endParaRPr>
                    </a:p>
                  </a:txBody>
                  <a:tcPr marL="91444" marR="91444" marT="45732" marB="4573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6" name="矩形 15"/>
          <p:cNvSpPr/>
          <p:nvPr/>
        </p:nvSpPr>
        <p:spPr>
          <a:xfrm>
            <a:off x="346920" y="4494477"/>
            <a:ext cx="8569325" cy="1655763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54030" y="831482"/>
            <a:ext cx="8882466" cy="5693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285750" indent="-285750">
              <a:buFont typeface="Wingdings" panose="05000000000000000000" pitchFamily="2" charset="2"/>
              <a:buChar char="u"/>
            </a:pPr>
            <a:r>
              <a:rPr lang="en-US" altLang="zh-TW" sz="15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15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年辦理</a:t>
            </a:r>
            <a:r>
              <a:rPr lang="zh-TW" altLang="en-US" sz="15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補強</a:t>
            </a:r>
            <a:r>
              <a:rPr lang="en-US" altLang="zh-TW" sz="15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1,702</a:t>
            </a:r>
            <a:r>
              <a:rPr lang="zh-TW" altLang="en-US" sz="15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棟、拆除重建</a:t>
            </a:r>
            <a:r>
              <a:rPr lang="en-US" altLang="zh-TW" sz="15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246</a:t>
            </a:r>
            <a:r>
              <a:rPr lang="zh-TW" altLang="en-US" sz="15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棟</a:t>
            </a:r>
            <a:endParaRPr lang="en-US" altLang="zh-TW" sz="1500" b="1" dirty="0" smtClean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u"/>
            </a:pPr>
            <a:r>
              <a:rPr lang="en-US" altLang="zh-TW" sz="1500" b="1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1500" b="1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年總計</a:t>
            </a:r>
            <a:r>
              <a:rPr lang="en-US" altLang="zh-TW" sz="1500" b="1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261.6</a:t>
            </a:r>
            <a:r>
              <a:rPr lang="zh-TW" altLang="en-US" sz="1500" b="1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億元</a:t>
            </a:r>
            <a:r>
              <a:rPr lang="zh-TW" altLang="en-US" sz="1500" b="1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sz="1600" b="1" kern="100" dirty="0">
                <a:solidFill>
                  <a:srgbClr val="7030A0"/>
                </a:solidFill>
                <a:latin typeface="+mj-ea"/>
                <a:cs typeface="Times New Roman" panose="02020603050405020304" pitchFamily="18" charset="0"/>
              </a:rPr>
              <a:t>中央專案</a:t>
            </a:r>
            <a:r>
              <a:rPr lang="zh-TW" altLang="en-US" sz="1600" b="1" kern="100" dirty="0" smtClean="0">
                <a:solidFill>
                  <a:srgbClr val="7030A0"/>
                </a:solidFill>
                <a:latin typeface="+mj-ea"/>
                <a:cs typeface="Times New Roman" panose="02020603050405020304" pitchFamily="18" charset="0"/>
              </a:rPr>
              <a:t>預算</a:t>
            </a:r>
            <a:r>
              <a:rPr lang="en-US" altLang="zh-TW" sz="15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180</a:t>
            </a:r>
            <a:r>
              <a:rPr lang="zh-TW" altLang="en-US" sz="15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r>
              <a:rPr lang="zh-TW" altLang="en-US" sz="15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元；行政院一般性補助</a:t>
            </a:r>
            <a:r>
              <a:rPr lang="en-US" altLang="zh-TW" sz="15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46.8</a:t>
            </a:r>
            <a:r>
              <a:rPr lang="zh-TW" altLang="en-US" sz="15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r>
              <a:rPr lang="zh-TW" altLang="en-US" sz="15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元；地方</a:t>
            </a:r>
            <a:r>
              <a:rPr lang="zh-TW" altLang="en-US" sz="15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自籌</a:t>
            </a:r>
            <a:r>
              <a:rPr lang="en-US" altLang="zh-TW" sz="15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34.8</a:t>
            </a:r>
            <a:r>
              <a:rPr lang="zh-TW" altLang="en-US" sz="15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億</a:t>
            </a:r>
            <a:r>
              <a:rPr lang="zh-TW" altLang="en-US" sz="1500" b="1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元</a:t>
            </a:r>
            <a:endParaRPr lang="zh-TW" altLang="en-US" sz="1500" b="1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7DDBA-55CC-455D-BE12-B667FE839460}" type="slidenum">
              <a:rPr lang="zh-TW" altLang="en-US" smtClean="0"/>
              <a:pPr/>
              <a:t>8</a:t>
            </a:fld>
            <a:endParaRPr lang="zh-TW" altLang="en-US"/>
          </a:p>
        </p:txBody>
      </p:sp>
      <p:sp>
        <p:nvSpPr>
          <p:cNvPr id="21" name="標題 3"/>
          <p:cNvSpPr txBox="1">
            <a:spLocks/>
          </p:cNvSpPr>
          <p:nvPr/>
        </p:nvSpPr>
        <p:spPr>
          <a:xfrm>
            <a:off x="154030" y="84960"/>
            <a:ext cx="8378410" cy="684000"/>
          </a:xfrm>
          <a:prstGeom prst="roundRect">
            <a:avLst/>
          </a:prstGeom>
          <a:gradFill>
            <a:gsLst>
              <a:gs pos="95000">
                <a:srgbClr val="A28949"/>
              </a:gs>
              <a:gs pos="63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b="1" dirty="0">
                <a:solidFill>
                  <a:schemeClr val="tx1"/>
                </a:solidFill>
              </a:rPr>
              <a:t>三</a:t>
            </a:r>
            <a:r>
              <a:rPr lang="zh-TW" altLang="en-US" sz="3200" b="1" dirty="0" smtClean="0">
                <a:solidFill>
                  <a:schemeClr val="tx1"/>
                </a:solidFill>
              </a:rPr>
              <a:t>、老舊校舍辦理規劃</a:t>
            </a:r>
            <a:r>
              <a:rPr lang="en-US" altLang="zh-TW" sz="3200" b="1" dirty="0" smtClean="0">
                <a:solidFill>
                  <a:schemeClr val="tx1"/>
                </a:solidFill>
              </a:rPr>
              <a:t>(106-108</a:t>
            </a:r>
            <a:r>
              <a:rPr lang="zh-TW" altLang="en-US" sz="3200" b="1" dirty="0" smtClean="0">
                <a:solidFill>
                  <a:schemeClr val="tx1"/>
                </a:solidFill>
              </a:rPr>
              <a:t>年</a:t>
            </a:r>
            <a:r>
              <a:rPr lang="en-US" altLang="zh-TW" sz="3200" b="1" dirty="0" smtClean="0">
                <a:solidFill>
                  <a:schemeClr val="tx1"/>
                </a:solidFill>
              </a:rPr>
              <a:t>)-</a:t>
            </a:r>
            <a:r>
              <a:rPr lang="zh-TW" altLang="en-US" sz="3200" b="1" dirty="0" smtClean="0">
                <a:solidFill>
                  <a:schemeClr val="tx1"/>
                </a:solidFill>
              </a:rPr>
              <a:t>棟</a:t>
            </a:r>
            <a:r>
              <a:rPr lang="zh-TW" altLang="en-US" sz="3200" b="1" dirty="0">
                <a:solidFill>
                  <a:schemeClr val="tx1"/>
                </a:solidFill>
              </a:rPr>
              <a:t>數</a:t>
            </a:r>
            <a:r>
              <a:rPr lang="zh-TW" altLang="en-US" sz="3200" b="1" dirty="0" smtClean="0">
                <a:solidFill>
                  <a:schemeClr val="tx1"/>
                </a:solidFill>
              </a:rPr>
              <a:t>、</a:t>
            </a:r>
            <a:r>
              <a:rPr lang="zh-TW" altLang="en-US" sz="3200" b="1" dirty="0">
                <a:solidFill>
                  <a:schemeClr val="tx1"/>
                </a:solidFill>
              </a:rPr>
              <a:t>預算</a:t>
            </a:r>
          </a:p>
        </p:txBody>
      </p:sp>
      <p:sp>
        <p:nvSpPr>
          <p:cNvPr id="10" name="投影片編號版面配置區 5"/>
          <p:cNvSpPr txBox="1">
            <a:spLocks/>
          </p:cNvSpPr>
          <p:nvPr/>
        </p:nvSpPr>
        <p:spPr>
          <a:xfrm>
            <a:off x="8532440" y="6528816"/>
            <a:ext cx="504056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EF0950-1C0A-4DF7-A5E3-30B0BEB2CDAE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TW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030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內容版面配置區 10"/>
          <p:cNvSpPr>
            <a:spLocks noGrp="1"/>
          </p:cNvSpPr>
          <p:nvPr>
            <p:ph idx="1"/>
          </p:nvPr>
        </p:nvSpPr>
        <p:spPr>
          <a:xfrm>
            <a:off x="140418" y="872640"/>
            <a:ext cx="8752062" cy="5868728"/>
          </a:xfrm>
        </p:spPr>
        <p:txBody>
          <a:bodyPr>
            <a:noAutofit/>
          </a:bodyPr>
          <a:lstStyle/>
          <a:p>
            <a:pPr marL="0" indent="0" algn="just">
              <a:spcBef>
                <a:spcPts val="300"/>
              </a:spcBef>
              <a:buNone/>
            </a:pPr>
            <a:r>
              <a:rPr lang="en-US" altLang="zh-TW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一次</a:t>
            </a:r>
            <a:r>
              <a:rPr lang="zh-TW" altLang="en-US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核定先行設計</a:t>
            </a:r>
            <a:endParaRPr lang="en-US" altLang="zh-TW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lvl="1" indent="0" algn="just">
              <a:spcBef>
                <a:spcPts val="300"/>
              </a:spcBef>
              <a:buNone/>
            </a:pPr>
            <a:r>
              <a:rPr lang="zh-TW" altLang="en-US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一次核定</a:t>
            </a:r>
            <a:r>
              <a:rPr lang="zh-TW" altLang="en-US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補強及整建校舍</a:t>
            </a:r>
            <a:r>
              <a:rPr lang="zh-TW" altLang="en-US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名單，分三年編列</a:t>
            </a:r>
            <a:r>
              <a:rPr lang="zh-TW" altLang="en-US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經費辦理，</a:t>
            </a:r>
            <a:r>
              <a:rPr lang="en-US" altLang="zh-TW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106</a:t>
            </a:r>
            <a:r>
              <a:rPr lang="zh-TW" altLang="en-US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年完成辦理補</a:t>
            </a:r>
            <a:r>
              <a:rPr lang="zh-TW" altLang="en-US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強及拆除重建規劃</a:t>
            </a:r>
            <a:r>
              <a:rPr lang="zh-TW" altLang="en-US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設計，以利分年加速執行工程。</a:t>
            </a:r>
            <a:endParaRPr lang="en-US" altLang="zh-TW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just">
              <a:spcBef>
                <a:spcPts val="300"/>
              </a:spcBef>
              <a:buNone/>
            </a:pPr>
            <a:r>
              <a:rPr lang="en-US" altLang="zh-TW" b="1" dirty="0" smtClean="0">
                <a:solidFill>
                  <a:srgbClr val="C00000"/>
                </a:solidFill>
                <a:latin typeface="+mj-ea"/>
              </a:rPr>
              <a:t>(</a:t>
            </a:r>
            <a:r>
              <a:rPr lang="zh-TW" altLang="en-US" b="1" dirty="0" smtClean="0">
                <a:solidFill>
                  <a:srgbClr val="C00000"/>
                </a:solidFill>
                <a:latin typeface="+mj-ea"/>
              </a:rPr>
              <a:t>二</a:t>
            </a:r>
            <a:r>
              <a:rPr lang="en-US" altLang="zh-TW" b="1" dirty="0" smtClean="0">
                <a:solidFill>
                  <a:srgbClr val="C00000"/>
                </a:solidFill>
                <a:latin typeface="+mj-ea"/>
              </a:rPr>
              <a:t>)</a:t>
            </a:r>
            <a:r>
              <a:rPr lang="zh-TW" altLang="en-US" b="1" dirty="0" smtClean="0">
                <a:solidFill>
                  <a:srgbClr val="C00000"/>
                </a:solidFill>
                <a:latin typeface="+mj-ea"/>
              </a:rPr>
              <a:t>訂定相關作業規範及招標文件範本</a:t>
            </a:r>
            <a:endParaRPr lang="en-US" altLang="zh-TW" b="1" dirty="0" smtClean="0">
              <a:solidFill>
                <a:srgbClr val="C00000"/>
              </a:solidFill>
              <a:latin typeface="+mj-ea"/>
            </a:endParaRPr>
          </a:p>
          <a:p>
            <a:pPr marL="361950" indent="0" algn="just">
              <a:spcBef>
                <a:spcPts val="300"/>
              </a:spcBef>
              <a:buNone/>
            </a:pPr>
            <a:r>
              <a:rPr lang="zh-TW" altLang="en-US" sz="2000" dirty="0" smtClean="0"/>
              <a:t>作業規範納入</a:t>
            </a:r>
            <a:r>
              <a:rPr lang="zh-TW" altLang="en-US" sz="2000" dirty="0"/>
              <a:t>行政院工程會校舍工程設計原則「</a:t>
            </a:r>
            <a:r>
              <a:rPr lang="en-US" altLang="zh-TW" sz="2000" dirty="0"/>
              <a:t>STUDENTS</a:t>
            </a:r>
            <a:r>
              <a:rPr lang="zh-TW" altLang="en-US" sz="2000" dirty="0" smtClean="0"/>
              <a:t>」，以打造</a:t>
            </a:r>
            <a:r>
              <a:rPr lang="zh-TW" altLang="en-US" sz="2000" b="1" dirty="0"/>
              <a:t>安全樸實、健康友善、低碳節能與防災耐災</a:t>
            </a:r>
            <a:r>
              <a:rPr lang="zh-TW" altLang="en-US" sz="2000" dirty="0"/>
              <a:t>的永續</a:t>
            </a:r>
            <a:r>
              <a:rPr lang="zh-TW" altLang="en-US" sz="2000" dirty="0" smtClean="0"/>
              <a:t>校園。</a:t>
            </a:r>
            <a:endParaRPr lang="zh-TW" altLang="en-US" sz="2000" dirty="0"/>
          </a:p>
          <a:p>
            <a:pPr marL="0" indent="0" algn="just">
              <a:spcBef>
                <a:spcPts val="300"/>
              </a:spcBef>
              <a:buNone/>
            </a:pPr>
            <a:endParaRPr lang="zh-TW" altLang="en-US" sz="2800" b="1" dirty="0" smtClean="0">
              <a:solidFill>
                <a:srgbClr val="C00000"/>
              </a:solidFill>
              <a:latin typeface="+mj-ea"/>
            </a:endParaRPr>
          </a:p>
          <a:p>
            <a:pPr marL="0" indent="0" algn="just">
              <a:spcBef>
                <a:spcPts val="300"/>
              </a:spcBef>
              <a:buNone/>
            </a:pPr>
            <a:endParaRPr lang="en-US" altLang="zh-TW" sz="28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spcBef>
                <a:spcPts val="300"/>
              </a:spcBef>
              <a:buFont typeface="Wingdings" panose="05000000000000000000" pitchFamily="2" charset="2"/>
              <a:buChar char="ü"/>
            </a:pPr>
            <a:endParaRPr lang="en-US" altLang="zh-TW" sz="28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just">
              <a:spcBef>
                <a:spcPts val="300"/>
              </a:spcBef>
              <a:buNone/>
            </a:pPr>
            <a:endParaRPr lang="en-US" altLang="zh-TW" sz="33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9" name="直線接點 18"/>
          <p:cNvCxnSpPr/>
          <p:nvPr/>
        </p:nvCxnSpPr>
        <p:spPr>
          <a:xfrm>
            <a:off x="3125449" y="479686"/>
            <a:ext cx="6018551" cy="0"/>
          </a:xfrm>
          <a:prstGeom prst="line">
            <a:avLst/>
          </a:prstGeom>
          <a:ln>
            <a:solidFill>
              <a:srgbClr val="80000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標題 3"/>
          <p:cNvSpPr txBox="1">
            <a:spLocks/>
          </p:cNvSpPr>
          <p:nvPr/>
        </p:nvSpPr>
        <p:spPr>
          <a:xfrm>
            <a:off x="179512" y="188640"/>
            <a:ext cx="4287566" cy="684000"/>
          </a:xfrm>
          <a:prstGeom prst="roundRect">
            <a:avLst/>
          </a:prstGeom>
          <a:gradFill>
            <a:gsLst>
              <a:gs pos="95000">
                <a:srgbClr val="A28949"/>
              </a:gs>
              <a:gs pos="63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b="1" dirty="0" smtClean="0">
                <a:solidFill>
                  <a:schemeClr val="tx1"/>
                </a:solidFill>
              </a:rPr>
              <a:t>四、加速計畫執行策略</a:t>
            </a:r>
            <a:endParaRPr lang="zh-TW" altLang="en-US" sz="32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2432158436"/>
              </p:ext>
            </p:extLst>
          </p:nvPr>
        </p:nvGraphicFramePr>
        <p:xfrm>
          <a:off x="5382291" y="3648076"/>
          <a:ext cx="3618201" cy="3113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8" y="3182253"/>
            <a:ext cx="5170047" cy="3579778"/>
          </a:xfrm>
          <a:prstGeom prst="rect">
            <a:avLst/>
          </a:prstGeom>
          <a:ln w="9525">
            <a:solidFill>
              <a:srgbClr val="00B050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圓形箭號 4"/>
          <p:cNvSpPr/>
          <p:nvPr/>
        </p:nvSpPr>
        <p:spPr>
          <a:xfrm rot="415513">
            <a:off x="5142446" y="2994455"/>
            <a:ext cx="1224136" cy="1175302"/>
          </a:xfrm>
          <a:prstGeom prst="circularArrow">
            <a:avLst>
              <a:gd name="adj1" fmla="val 9330"/>
              <a:gd name="adj2" fmla="val 1142319"/>
              <a:gd name="adj3" fmla="val 20473615"/>
              <a:gd name="adj4" fmla="val 12185936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6" name="投影片編號版面配置區 5"/>
          <p:cNvSpPr txBox="1">
            <a:spLocks/>
          </p:cNvSpPr>
          <p:nvPr/>
        </p:nvSpPr>
        <p:spPr>
          <a:xfrm>
            <a:off x="52908" y="6381328"/>
            <a:ext cx="504056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EF0950-1C0A-4DF7-A5E3-30B0BEB2CDAE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TW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3811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內容版面配置區 10"/>
          <p:cNvSpPr>
            <a:spLocks noGrp="1"/>
          </p:cNvSpPr>
          <p:nvPr>
            <p:ph idx="1"/>
          </p:nvPr>
        </p:nvSpPr>
        <p:spPr>
          <a:xfrm>
            <a:off x="140418" y="967546"/>
            <a:ext cx="8752062" cy="5773822"/>
          </a:xfrm>
        </p:spPr>
        <p:txBody>
          <a:bodyPr>
            <a:noAutofit/>
          </a:bodyPr>
          <a:lstStyle/>
          <a:p>
            <a:pPr marL="0" lvl="1" indent="0" algn="just">
              <a:spcBef>
                <a:spcPts val="1200"/>
              </a:spcBef>
              <a:buNone/>
            </a:pPr>
            <a:r>
              <a:rPr lang="en-US" altLang="zh-TW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</a:t>
            </a:r>
            <a:r>
              <a:rPr lang="en-US" altLang="zh-TW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強化有效審查機制，確保規劃設計品質</a:t>
            </a:r>
            <a:endParaRPr lang="zh-TW" altLang="en-US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just">
              <a:spcBef>
                <a:spcPts val="300"/>
              </a:spcBef>
              <a:buNone/>
            </a:pPr>
            <a:endParaRPr lang="en-US" altLang="zh-TW" sz="28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spcBef>
                <a:spcPts val="300"/>
              </a:spcBef>
              <a:buFont typeface="Wingdings" panose="05000000000000000000" pitchFamily="2" charset="2"/>
              <a:buChar char="ü"/>
            </a:pPr>
            <a:endParaRPr lang="en-US" altLang="zh-TW" sz="28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just">
              <a:spcBef>
                <a:spcPts val="300"/>
              </a:spcBef>
              <a:buNone/>
            </a:pPr>
            <a:endParaRPr lang="en-US" altLang="zh-TW" sz="33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9" name="直線接點 18"/>
          <p:cNvCxnSpPr/>
          <p:nvPr/>
        </p:nvCxnSpPr>
        <p:spPr>
          <a:xfrm>
            <a:off x="3125449" y="479686"/>
            <a:ext cx="6018551" cy="0"/>
          </a:xfrm>
          <a:prstGeom prst="line">
            <a:avLst/>
          </a:prstGeom>
          <a:ln>
            <a:solidFill>
              <a:srgbClr val="80000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標題 3"/>
          <p:cNvSpPr txBox="1">
            <a:spLocks/>
          </p:cNvSpPr>
          <p:nvPr/>
        </p:nvSpPr>
        <p:spPr>
          <a:xfrm>
            <a:off x="179512" y="188640"/>
            <a:ext cx="4287566" cy="684000"/>
          </a:xfrm>
          <a:prstGeom prst="roundRect">
            <a:avLst/>
          </a:prstGeom>
          <a:gradFill>
            <a:gsLst>
              <a:gs pos="95000">
                <a:srgbClr val="A28949"/>
              </a:gs>
              <a:gs pos="63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b="1" dirty="0" smtClean="0">
                <a:solidFill>
                  <a:schemeClr val="tx1"/>
                </a:solidFill>
              </a:rPr>
              <a:t>四、加速計畫執行策略</a:t>
            </a:r>
            <a:endParaRPr lang="zh-TW" altLang="en-US" sz="3200" b="1" dirty="0">
              <a:solidFill>
                <a:schemeClr val="tx1"/>
              </a:solidFill>
            </a:endParaRPr>
          </a:p>
        </p:txBody>
      </p:sp>
      <p:sp>
        <p:nvSpPr>
          <p:cNvPr id="6" name="投影片編號版面配置區 5"/>
          <p:cNvSpPr txBox="1">
            <a:spLocks/>
          </p:cNvSpPr>
          <p:nvPr/>
        </p:nvSpPr>
        <p:spPr>
          <a:xfrm>
            <a:off x="8388424" y="6309320"/>
            <a:ext cx="504056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EF0950-1C0A-4DF7-A5E3-30B0BEB2CDAE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TW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1912450556"/>
              </p:ext>
            </p:extLst>
          </p:nvPr>
        </p:nvGraphicFramePr>
        <p:xfrm>
          <a:off x="354756" y="1484785"/>
          <a:ext cx="8537723" cy="2592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弧形向右箭號 6"/>
          <p:cNvSpPr/>
          <p:nvPr/>
        </p:nvSpPr>
        <p:spPr>
          <a:xfrm>
            <a:off x="2771800" y="3861048"/>
            <a:ext cx="576064" cy="1368152"/>
          </a:xfrm>
          <a:prstGeom prst="curved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987824" y="436045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/>
              <a:t>一億元以上工程</a:t>
            </a:r>
            <a:endParaRPr lang="zh-TW" altLang="en-US" b="1" dirty="0"/>
          </a:p>
        </p:txBody>
      </p:sp>
      <p:sp>
        <p:nvSpPr>
          <p:cNvPr id="9" name="圓角矩形 8"/>
          <p:cNvSpPr/>
          <p:nvPr/>
        </p:nvSpPr>
        <p:spPr>
          <a:xfrm>
            <a:off x="3419872" y="5013176"/>
            <a:ext cx="4968552" cy="14607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 smtClean="0">
                <a:solidFill>
                  <a:srgbClr val="FFFF00"/>
                </a:solidFill>
              </a:rPr>
              <a:t>報送工程會審議</a:t>
            </a:r>
            <a:endParaRPr lang="en-US" altLang="zh-TW" sz="2400" b="1" dirty="0" smtClean="0">
              <a:solidFill>
                <a:srgbClr val="FFFF00"/>
              </a:solidFill>
            </a:endParaRPr>
          </a:p>
          <a:p>
            <a:endParaRPr lang="en-US" altLang="zh-TW" dirty="0" smtClean="0"/>
          </a:p>
          <a:p>
            <a:r>
              <a:rPr lang="zh-TW" altLang="en-US" b="1" dirty="0" smtClean="0"/>
              <a:t>由</a:t>
            </a:r>
            <a:r>
              <a:rPr lang="zh-TW" altLang="en-US" b="1" dirty="0"/>
              <a:t>本部召開審查會，邀請工程會併同審查，以提高審查效率</a:t>
            </a:r>
          </a:p>
        </p:txBody>
      </p:sp>
    </p:spTree>
    <p:extLst>
      <p:ext uri="{BB962C8B-B14F-4D97-AF65-F5344CB8AC3E}">
        <p14:creationId xmlns:p14="http://schemas.microsoft.com/office/powerpoint/2010/main" val="3286872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內容版面配置區 10"/>
          <p:cNvSpPr>
            <a:spLocks noGrp="1"/>
          </p:cNvSpPr>
          <p:nvPr>
            <p:ph idx="1"/>
          </p:nvPr>
        </p:nvSpPr>
        <p:spPr>
          <a:xfrm>
            <a:off x="140418" y="997526"/>
            <a:ext cx="8752062" cy="5743842"/>
          </a:xfrm>
        </p:spPr>
        <p:txBody>
          <a:bodyPr>
            <a:normAutofit/>
          </a:bodyPr>
          <a:lstStyle/>
          <a:p>
            <a:pPr marL="0" lvl="1" indent="0" algn="just">
              <a:spcBef>
                <a:spcPts val="300"/>
              </a:spcBef>
              <a:buNone/>
            </a:pPr>
            <a:r>
              <a:rPr lang="en-US" altLang="zh-TW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</a:t>
            </a:r>
            <a:r>
              <a:rPr lang="en-US" altLang="zh-TW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鼓勵地方政府代辦學校重大工程發包作業</a:t>
            </a:r>
          </a:p>
          <a:p>
            <a:pPr marL="355600" indent="0" algn="just">
              <a:spcBef>
                <a:spcPts val="1200"/>
              </a:spcBef>
              <a:buNone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考量本計畫工程經費龐大，為協助學校辦理及提高發包效益，鼓勵地方政府代辦學校重大工程發包作業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just">
              <a:spcBef>
                <a:spcPts val="2400"/>
              </a:spcBef>
              <a:buNone/>
            </a:pPr>
            <a:r>
              <a:rPr lang="en-US" altLang="zh-TW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五</a:t>
            </a:r>
            <a:r>
              <a:rPr lang="en-US" altLang="zh-TW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組成</a:t>
            </a:r>
            <a:r>
              <a:rPr lang="zh-TW" altLang="en-US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專案小組</a:t>
            </a:r>
            <a:endParaRPr lang="en-US" altLang="zh-TW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just">
              <a:spcBef>
                <a:spcPts val="300"/>
              </a:spcBef>
              <a:buNone/>
            </a:pPr>
            <a:endParaRPr lang="en-US" altLang="zh-TW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61950" lvl="1" indent="0" algn="just">
              <a:spcBef>
                <a:spcPts val="600"/>
              </a:spcBef>
              <a:buClr>
                <a:srgbClr val="7030A0"/>
              </a:buClr>
              <a:buNone/>
            </a:pPr>
            <a:endParaRPr lang="en-US" altLang="zh-TW" sz="22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just">
              <a:spcBef>
                <a:spcPts val="300"/>
              </a:spcBef>
              <a:buNone/>
            </a:pPr>
            <a:endParaRPr lang="en-US" altLang="zh-TW" sz="33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9" name="直線接點 18"/>
          <p:cNvCxnSpPr/>
          <p:nvPr/>
        </p:nvCxnSpPr>
        <p:spPr>
          <a:xfrm>
            <a:off x="3125449" y="479686"/>
            <a:ext cx="6018551" cy="0"/>
          </a:xfrm>
          <a:prstGeom prst="line">
            <a:avLst/>
          </a:prstGeom>
          <a:ln>
            <a:solidFill>
              <a:srgbClr val="80000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標題 3"/>
          <p:cNvSpPr txBox="1">
            <a:spLocks/>
          </p:cNvSpPr>
          <p:nvPr/>
        </p:nvSpPr>
        <p:spPr>
          <a:xfrm>
            <a:off x="179512" y="188640"/>
            <a:ext cx="4287566" cy="684000"/>
          </a:xfrm>
          <a:prstGeom prst="roundRect">
            <a:avLst/>
          </a:prstGeom>
          <a:gradFill>
            <a:gsLst>
              <a:gs pos="95000">
                <a:srgbClr val="A28949"/>
              </a:gs>
              <a:gs pos="63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b="1" dirty="0" smtClean="0">
                <a:solidFill>
                  <a:schemeClr val="tx1"/>
                </a:solidFill>
              </a:rPr>
              <a:t>四、加速計畫執行策略</a:t>
            </a:r>
            <a:endParaRPr lang="zh-TW" altLang="en-US" sz="3200" b="1" dirty="0">
              <a:solidFill>
                <a:schemeClr val="tx1"/>
              </a:solidFill>
            </a:endParaRPr>
          </a:p>
        </p:txBody>
      </p:sp>
      <p:sp>
        <p:nvSpPr>
          <p:cNvPr id="6" name="投影片編號版面配置區 5"/>
          <p:cNvSpPr txBox="1">
            <a:spLocks/>
          </p:cNvSpPr>
          <p:nvPr/>
        </p:nvSpPr>
        <p:spPr>
          <a:xfrm>
            <a:off x="8388424" y="6309320"/>
            <a:ext cx="504056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EF0950-1C0A-4DF7-A5E3-30B0BEB2CDAE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TW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圓角矩形 2"/>
          <p:cNvSpPr/>
          <p:nvPr/>
        </p:nvSpPr>
        <p:spPr>
          <a:xfrm>
            <a:off x="827584" y="3030860"/>
            <a:ext cx="1656184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</a:rPr>
              <a:t>工程</a:t>
            </a:r>
            <a:r>
              <a:rPr lang="zh-TW" altLang="en-US" b="1" dirty="0">
                <a:solidFill>
                  <a:schemeClr val="tx1"/>
                </a:solidFill>
              </a:rPr>
              <a:t>會</a:t>
            </a:r>
          </a:p>
        </p:txBody>
      </p:sp>
      <p:sp>
        <p:nvSpPr>
          <p:cNvPr id="8" name="圓角矩形 7"/>
          <p:cNvSpPr/>
          <p:nvPr/>
        </p:nvSpPr>
        <p:spPr>
          <a:xfrm>
            <a:off x="2687266" y="3013720"/>
            <a:ext cx="1656184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</a:rPr>
              <a:t>內政部營建署</a:t>
            </a:r>
          </a:p>
        </p:txBody>
      </p:sp>
      <p:sp>
        <p:nvSpPr>
          <p:cNvPr id="9" name="圓角矩形 8"/>
          <p:cNvSpPr/>
          <p:nvPr/>
        </p:nvSpPr>
        <p:spPr>
          <a:xfrm>
            <a:off x="4644008" y="3013720"/>
            <a:ext cx="1656184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</a:rPr>
              <a:t>經濟部能源局</a:t>
            </a:r>
          </a:p>
        </p:txBody>
      </p:sp>
      <p:sp>
        <p:nvSpPr>
          <p:cNvPr id="10" name="圓角矩形 9"/>
          <p:cNvSpPr/>
          <p:nvPr/>
        </p:nvSpPr>
        <p:spPr>
          <a:xfrm>
            <a:off x="6516216" y="3002285"/>
            <a:ext cx="1656184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</a:rPr>
              <a:t>教育部</a:t>
            </a:r>
            <a:endParaRPr lang="zh-TW" altLang="en-US" b="1" dirty="0">
              <a:solidFill>
                <a:schemeClr val="tx1"/>
              </a:solidFill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3634025" y="4149080"/>
            <a:ext cx="1656184" cy="720080"/>
          </a:xfrm>
          <a:prstGeom prst="roundRect">
            <a:avLst/>
          </a:prstGeom>
          <a:solidFill>
            <a:srgbClr val="00808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rgbClr val="EAEAEA"/>
                </a:solidFill>
              </a:rPr>
              <a:t>專案小組</a:t>
            </a:r>
          </a:p>
        </p:txBody>
      </p:sp>
      <p:sp>
        <p:nvSpPr>
          <p:cNvPr id="13" name="圓角矩形 12"/>
          <p:cNvSpPr/>
          <p:nvPr/>
        </p:nvSpPr>
        <p:spPr>
          <a:xfrm>
            <a:off x="6588224" y="5601008"/>
            <a:ext cx="1656184" cy="720080"/>
          </a:xfrm>
          <a:prstGeom prst="round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FFFFCC"/>
              </a:gs>
            </a:gsLst>
            <a:lin ang="0" scaled="0"/>
            <a:tileRect/>
          </a:gra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</a:rPr>
              <a:t>專業輔導機制</a:t>
            </a:r>
          </a:p>
        </p:txBody>
      </p:sp>
      <p:sp>
        <p:nvSpPr>
          <p:cNvPr id="14" name="圓角矩形 13"/>
          <p:cNvSpPr/>
          <p:nvPr/>
        </p:nvSpPr>
        <p:spPr>
          <a:xfrm>
            <a:off x="4644008" y="5601008"/>
            <a:ext cx="1656184" cy="720080"/>
          </a:xfrm>
          <a:prstGeom prst="round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FFFFCC"/>
              </a:gs>
            </a:gsLst>
            <a:lin ang="0" scaled="0"/>
            <a:tileRect/>
          </a:gra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</a:rPr>
              <a:t>施工品質查核</a:t>
            </a:r>
          </a:p>
        </p:txBody>
      </p:sp>
      <p:sp>
        <p:nvSpPr>
          <p:cNvPr id="16" name="圓角矩形 15"/>
          <p:cNvSpPr/>
          <p:nvPr/>
        </p:nvSpPr>
        <p:spPr>
          <a:xfrm>
            <a:off x="2642731" y="5601008"/>
            <a:ext cx="1656184" cy="720080"/>
          </a:xfrm>
          <a:prstGeom prst="round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FFFFCC"/>
              </a:gs>
            </a:gsLst>
            <a:lin ang="0" scaled="0"/>
            <a:tileRect/>
          </a:gra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</a:rPr>
              <a:t>設計成果把關</a:t>
            </a:r>
          </a:p>
        </p:txBody>
      </p:sp>
      <p:sp>
        <p:nvSpPr>
          <p:cNvPr id="17" name="圓角矩形 16"/>
          <p:cNvSpPr/>
          <p:nvPr/>
        </p:nvSpPr>
        <p:spPr>
          <a:xfrm>
            <a:off x="636862" y="5601008"/>
            <a:ext cx="1656184" cy="720080"/>
          </a:xfrm>
          <a:prstGeom prst="roundRect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FFFFCC"/>
              </a:gs>
            </a:gsLst>
            <a:lin ang="0" scaled="0"/>
            <a:tileRect/>
          </a:gra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tx1"/>
                </a:solidFill>
              </a:rPr>
              <a:t>定期召開會議</a:t>
            </a:r>
            <a:endParaRPr lang="zh-TW" altLang="en-US" b="1" dirty="0">
              <a:solidFill>
                <a:schemeClr val="tx1"/>
              </a:solidFill>
            </a:endParaRPr>
          </a:p>
        </p:txBody>
      </p:sp>
      <p:cxnSp>
        <p:nvCxnSpPr>
          <p:cNvPr id="20" name="直線接點 19"/>
          <p:cNvCxnSpPr>
            <a:stCxn id="3" idx="2"/>
          </p:cNvCxnSpPr>
          <p:nvPr/>
        </p:nvCxnSpPr>
        <p:spPr>
          <a:xfrm>
            <a:off x="1655676" y="3750940"/>
            <a:ext cx="0" cy="2541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接點 25"/>
          <p:cNvCxnSpPr/>
          <p:nvPr/>
        </p:nvCxnSpPr>
        <p:spPr>
          <a:xfrm>
            <a:off x="7416316" y="3722365"/>
            <a:ext cx="0" cy="2541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接點 26"/>
          <p:cNvCxnSpPr/>
          <p:nvPr/>
        </p:nvCxnSpPr>
        <p:spPr>
          <a:xfrm>
            <a:off x="5331013" y="3750940"/>
            <a:ext cx="0" cy="2541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接點 27"/>
          <p:cNvCxnSpPr/>
          <p:nvPr/>
        </p:nvCxnSpPr>
        <p:spPr>
          <a:xfrm>
            <a:off x="3473674" y="3733800"/>
            <a:ext cx="0" cy="2541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接點 29"/>
          <p:cNvCxnSpPr/>
          <p:nvPr/>
        </p:nvCxnSpPr>
        <p:spPr>
          <a:xfrm flipV="1">
            <a:off x="1655676" y="3976489"/>
            <a:ext cx="5760640" cy="285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接點 32"/>
          <p:cNvCxnSpPr/>
          <p:nvPr/>
        </p:nvCxnSpPr>
        <p:spPr>
          <a:xfrm>
            <a:off x="4429243" y="3976489"/>
            <a:ext cx="0" cy="17259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單箭頭接點 31"/>
          <p:cNvCxnSpPr>
            <a:stCxn id="12" idx="2"/>
            <a:endCxn id="17" idx="0"/>
          </p:cNvCxnSpPr>
          <p:nvPr/>
        </p:nvCxnSpPr>
        <p:spPr>
          <a:xfrm flipH="1">
            <a:off x="1464954" y="4869160"/>
            <a:ext cx="2997163" cy="731848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單箭頭接點 36"/>
          <p:cNvCxnSpPr>
            <a:stCxn id="12" idx="2"/>
            <a:endCxn id="16" idx="0"/>
          </p:cNvCxnSpPr>
          <p:nvPr/>
        </p:nvCxnSpPr>
        <p:spPr>
          <a:xfrm flipH="1">
            <a:off x="3470823" y="4869160"/>
            <a:ext cx="991294" cy="731848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單箭頭接點 37"/>
          <p:cNvCxnSpPr>
            <a:stCxn id="12" idx="2"/>
            <a:endCxn id="14" idx="0"/>
          </p:cNvCxnSpPr>
          <p:nvPr/>
        </p:nvCxnSpPr>
        <p:spPr>
          <a:xfrm>
            <a:off x="4462117" y="4869160"/>
            <a:ext cx="1009983" cy="731848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單箭頭接點 38"/>
          <p:cNvCxnSpPr>
            <a:stCxn id="12" idx="2"/>
            <a:endCxn id="13" idx="0"/>
          </p:cNvCxnSpPr>
          <p:nvPr/>
        </p:nvCxnSpPr>
        <p:spPr>
          <a:xfrm>
            <a:off x="4462117" y="4869160"/>
            <a:ext cx="2954199" cy="731848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字方塊 1"/>
          <p:cNvSpPr txBox="1"/>
          <p:nvPr/>
        </p:nvSpPr>
        <p:spPr>
          <a:xfrm>
            <a:off x="5411874" y="4322415"/>
            <a:ext cx="16201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 smtClean="0"/>
              <a:t>(</a:t>
            </a:r>
            <a:r>
              <a:rPr lang="zh-TW" altLang="en-US" sz="2000" b="1" dirty="0" smtClean="0"/>
              <a:t>合作面向</a:t>
            </a:r>
            <a:r>
              <a:rPr lang="en-US" altLang="zh-TW" sz="2000" b="1" dirty="0" smtClean="0"/>
              <a:t>)</a:t>
            </a:r>
            <a:endParaRPr lang="zh-TW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574135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內容版面配置區 10"/>
          <p:cNvSpPr>
            <a:spLocks noGrp="1"/>
          </p:cNvSpPr>
          <p:nvPr>
            <p:ph idx="1"/>
          </p:nvPr>
        </p:nvSpPr>
        <p:spPr>
          <a:xfrm>
            <a:off x="140418" y="997526"/>
            <a:ext cx="8608046" cy="5448985"/>
          </a:xfrm>
        </p:spPr>
        <p:txBody>
          <a:bodyPr>
            <a:noAutofit/>
          </a:bodyPr>
          <a:lstStyle/>
          <a:p>
            <a:pPr marL="0" indent="0" algn="just">
              <a:spcBef>
                <a:spcPts val="300"/>
              </a:spcBef>
              <a:buNone/>
            </a:pPr>
            <a:r>
              <a:rPr lang="en-US" altLang="zh-TW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六</a:t>
            </a:r>
            <a:r>
              <a:rPr lang="en-US" altLang="zh-TW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落實管考及輔導機制</a:t>
            </a:r>
          </a:p>
          <a:p>
            <a:pPr marL="806450" indent="-273050" algn="just">
              <a:spcBef>
                <a:spcPts val="300"/>
              </a:spcBef>
              <a:buClr>
                <a:srgbClr val="7030A0"/>
              </a:buClr>
              <a:buFont typeface="+mj-lt"/>
              <a:buAutoNum type="arabicPeriod"/>
            </a:pPr>
            <a:endParaRPr lang="en-US" altLang="zh-TW" sz="33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9" name="直線接點 18"/>
          <p:cNvCxnSpPr/>
          <p:nvPr/>
        </p:nvCxnSpPr>
        <p:spPr>
          <a:xfrm>
            <a:off x="3125449" y="479686"/>
            <a:ext cx="6018551" cy="0"/>
          </a:xfrm>
          <a:prstGeom prst="line">
            <a:avLst/>
          </a:prstGeom>
          <a:ln>
            <a:solidFill>
              <a:srgbClr val="80000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標題 3"/>
          <p:cNvSpPr txBox="1">
            <a:spLocks/>
          </p:cNvSpPr>
          <p:nvPr/>
        </p:nvSpPr>
        <p:spPr>
          <a:xfrm>
            <a:off x="179512" y="188640"/>
            <a:ext cx="4287566" cy="684000"/>
          </a:xfrm>
          <a:prstGeom prst="roundRect">
            <a:avLst/>
          </a:prstGeom>
          <a:gradFill>
            <a:gsLst>
              <a:gs pos="95000">
                <a:srgbClr val="A28949"/>
              </a:gs>
              <a:gs pos="63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b="1" dirty="0" smtClean="0">
                <a:solidFill>
                  <a:schemeClr val="tx1"/>
                </a:solidFill>
              </a:rPr>
              <a:t>四、加速計畫執行策略</a:t>
            </a:r>
            <a:endParaRPr lang="zh-TW" altLang="en-US" sz="3200" b="1" dirty="0">
              <a:solidFill>
                <a:schemeClr val="tx1"/>
              </a:solidFill>
            </a:endParaRPr>
          </a:p>
        </p:txBody>
      </p:sp>
      <p:sp>
        <p:nvSpPr>
          <p:cNvPr id="6" name="投影片編號版面配置區 5"/>
          <p:cNvSpPr txBox="1">
            <a:spLocks/>
          </p:cNvSpPr>
          <p:nvPr/>
        </p:nvSpPr>
        <p:spPr>
          <a:xfrm>
            <a:off x="8388424" y="6309320"/>
            <a:ext cx="504056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EF0950-1C0A-4DF7-A5E3-30B0BEB2CDAE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TW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57537008"/>
              </p:ext>
            </p:extLst>
          </p:nvPr>
        </p:nvGraphicFramePr>
        <p:xfrm>
          <a:off x="467544" y="1397000"/>
          <a:ext cx="8280920" cy="5128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3909639" y="3717031"/>
            <a:ext cx="15045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chemeClr val="bg1"/>
                </a:solidFill>
              </a:rPr>
              <a:t>管考及</a:t>
            </a:r>
            <a:endParaRPr lang="en-US" altLang="zh-TW" sz="2400" b="1" dirty="0" smtClean="0">
              <a:solidFill>
                <a:schemeClr val="bg1"/>
              </a:solidFill>
            </a:endParaRPr>
          </a:p>
          <a:p>
            <a:pPr algn="ctr"/>
            <a:r>
              <a:rPr lang="zh-TW" altLang="en-US" sz="2400" b="1" dirty="0" smtClean="0">
                <a:solidFill>
                  <a:schemeClr val="bg1"/>
                </a:solidFill>
              </a:rPr>
              <a:t>輔導機制</a:t>
            </a:r>
            <a:endParaRPr lang="zh-TW" altLang="en-US" sz="2400" b="1" dirty="0">
              <a:solidFill>
                <a:schemeClr val="bg1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3737235" y="1556792"/>
            <a:ext cx="18493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chemeClr val="bg1"/>
                </a:solidFill>
              </a:rPr>
              <a:t>建置個案</a:t>
            </a:r>
            <a:endParaRPr lang="en-US" altLang="zh-TW" sz="2400" b="1" dirty="0" smtClean="0">
              <a:solidFill>
                <a:schemeClr val="bg1"/>
              </a:solidFill>
            </a:endParaRPr>
          </a:p>
          <a:p>
            <a:pPr algn="ctr"/>
            <a:endParaRPr lang="en-US" altLang="zh-TW" sz="1200" b="1" dirty="0" smtClean="0">
              <a:solidFill>
                <a:schemeClr val="bg1"/>
              </a:solidFill>
            </a:endParaRPr>
          </a:p>
          <a:p>
            <a:pPr algn="ctr"/>
            <a:r>
              <a:rPr lang="zh-TW" altLang="en-US" sz="2400" b="1" dirty="0" smtClean="0">
                <a:solidFill>
                  <a:schemeClr val="bg1"/>
                </a:solidFill>
              </a:rPr>
              <a:t>管理資料庫</a:t>
            </a:r>
            <a:endParaRPr lang="zh-TW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5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F9721F8-7ABA-47D2-B568-A95B17059C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">
                                            <p:graphicEl>
                                              <a:dgm id="{8F9721F8-7ABA-47D2-B568-A95B17059C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837252B-717C-4D94-BFD7-9360BC620F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2000"/>
                                        <p:tgtEl>
                                          <p:spTgt spid="2">
                                            <p:graphicEl>
                                              <a:dgm id="{5837252B-717C-4D94-BFD7-9360BC620F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BEDAA14-4A05-4F5F-99B8-8B02ACAB24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2000"/>
                                        <p:tgtEl>
                                          <p:spTgt spid="2">
                                            <p:graphicEl>
                                              <a:dgm id="{9BEDAA14-4A05-4F5F-99B8-8B02ACAB24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64B7526-0753-4E5E-8C5E-C4714186AC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2">
                                            <p:graphicEl>
                                              <a:dgm id="{364B7526-0753-4E5E-8C5E-C4714186AC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68A5FF5-D147-4F4C-AEEB-DB9235A2EB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2000"/>
                                        <p:tgtEl>
                                          <p:spTgt spid="2">
                                            <p:graphicEl>
                                              <a:dgm id="{768A5FF5-D147-4F4C-AEEB-DB9235A2EB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EEE5863-DACC-4524-85CA-5F45780AF2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2000"/>
                                        <p:tgtEl>
                                          <p:spTgt spid="2">
                                            <p:graphicEl>
                                              <a:dgm id="{DEEE5863-DACC-4524-85CA-5F45780AF2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56DDC76-BC2F-4167-A6BC-1DD2140AA2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2000"/>
                                        <p:tgtEl>
                                          <p:spTgt spid="2">
                                            <p:graphicEl>
                                              <a:dgm id="{156DDC76-BC2F-4167-A6BC-1DD2140AA2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335157C-DD59-4C0A-BACF-E10DF69DC1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0" dur="2000"/>
                                        <p:tgtEl>
                                          <p:spTgt spid="2">
                                            <p:graphicEl>
                                              <a:dgm id="{0335157C-DD59-4C0A-BACF-E10DF69DC17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6FD2BF7-1D06-4834-BD31-31759857D3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3" dur="2000"/>
                                        <p:tgtEl>
                                          <p:spTgt spid="2">
                                            <p:graphicEl>
                                              <a:dgm id="{66FD2BF7-1D06-4834-BD31-31759857D3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75C8052-9E0F-49AD-B855-D8B1AC795D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6" dur="2000"/>
                                        <p:tgtEl>
                                          <p:spTgt spid="2">
                                            <p:graphicEl>
                                              <a:dgm id="{175C8052-9E0F-49AD-B855-D8B1AC795D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627D77A-A7BA-4BA0-9927-1CEEBAD2FC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2000"/>
                                        <p:tgtEl>
                                          <p:spTgt spid="2">
                                            <p:graphicEl>
                                              <a:dgm id="{A627D77A-A7BA-4BA0-9927-1CEEBAD2FC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lvlAtOnc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內容版面配置區 10"/>
          <p:cNvSpPr>
            <a:spLocks noGrp="1"/>
          </p:cNvSpPr>
          <p:nvPr>
            <p:ph idx="1"/>
          </p:nvPr>
        </p:nvSpPr>
        <p:spPr>
          <a:xfrm>
            <a:off x="251520" y="980728"/>
            <a:ext cx="8568952" cy="556659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300"/>
              </a:spcBef>
              <a:buNone/>
            </a:pPr>
            <a:r>
              <a:rPr lang="en-US" altLang="zh-TW" sz="2600" b="1" dirty="0" smtClean="0">
                <a:solidFill>
                  <a:srgbClr val="C00000"/>
                </a:solidFill>
                <a:latin typeface="+mj-ea"/>
                <a:ea typeface="+mj-ea"/>
                <a:cs typeface="Times New Roman"/>
              </a:rPr>
              <a:t>(</a:t>
            </a:r>
            <a:r>
              <a:rPr lang="zh-TW" altLang="en-US" sz="2600" b="1" dirty="0">
                <a:solidFill>
                  <a:srgbClr val="C00000"/>
                </a:solidFill>
                <a:latin typeface="+mj-ea"/>
                <a:ea typeface="+mj-ea"/>
                <a:cs typeface="Times New Roman"/>
              </a:rPr>
              <a:t>七</a:t>
            </a:r>
            <a:r>
              <a:rPr lang="en-US" altLang="zh-TW" sz="2600" b="1" dirty="0" smtClean="0">
                <a:solidFill>
                  <a:srgbClr val="C00000"/>
                </a:solidFill>
                <a:latin typeface="+mj-ea"/>
                <a:ea typeface="+mj-ea"/>
                <a:cs typeface="Times New Roman"/>
              </a:rPr>
              <a:t>)</a:t>
            </a:r>
            <a:r>
              <a:rPr lang="zh-TW" altLang="en-US" sz="2600" b="1" dirty="0" smtClean="0">
                <a:solidFill>
                  <a:srgbClr val="C00000"/>
                </a:solidFill>
                <a:latin typeface="+mj-ea"/>
                <a:ea typeface="+mj-ea"/>
                <a:cs typeface="Times New Roman"/>
              </a:rPr>
              <a:t>善用保留決標</a:t>
            </a:r>
            <a:endParaRPr lang="en-US" altLang="zh-TW" sz="2600" b="1" dirty="0" smtClean="0">
              <a:solidFill>
                <a:srgbClr val="C00000"/>
              </a:solidFill>
              <a:latin typeface="+mj-ea"/>
              <a:ea typeface="+mj-ea"/>
              <a:cs typeface="Times New Roman"/>
            </a:endParaRPr>
          </a:p>
          <a:p>
            <a:pPr marL="361950" indent="0" algn="just">
              <a:lnSpc>
                <a:spcPct val="100000"/>
              </a:lnSpc>
              <a:spcBef>
                <a:spcPts val="300"/>
              </a:spcBef>
              <a:buNone/>
            </a:pPr>
            <a:r>
              <a:rPr lang="zh-TW" altLang="en-US" sz="2200" dirty="0" smtClean="0">
                <a:solidFill>
                  <a:prstClr val="black"/>
                </a:solidFill>
                <a:latin typeface="+mj-ea"/>
                <a:ea typeface="+mj-ea"/>
              </a:rPr>
              <a:t>核定</a:t>
            </a:r>
            <a:r>
              <a:rPr lang="zh-TW" altLang="en-US" sz="2200" dirty="0">
                <a:solidFill>
                  <a:prstClr val="black"/>
                </a:solidFill>
                <a:latin typeface="+mj-ea"/>
                <a:ea typeface="+mj-ea"/>
              </a:rPr>
              <a:t>補助名單後，督導</a:t>
            </a:r>
            <a:r>
              <a:rPr lang="zh-TW" altLang="en-US" sz="2200" dirty="0" smtClean="0">
                <a:solidFill>
                  <a:prstClr val="black"/>
                </a:solidFill>
                <a:latin typeface="+mj-ea"/>
                <a:ea typeface="+mj-ea"/>
              </a:rPr>
              <a:t>地方政府輔導</a:t>
            </a:r>
            <a:r>
              <a:rPr lang="zh-TW" altLang="en-US" sz="2200" dirty="0">
                <a:solidFill>
                  <a:prstClr val="black"/>
                </a:solidFill>
                <a:latin typeface="+mj-ea"/>
                <a:ea typeface="+mj-ea"/>
              </a:rPr>
              <a:t>受補助學校儘速辦理設計或工程發包，於招標文件載明：「預算未完成立法程序前，得先保留決標，俟預算核准後決標」，俾加速發包</a:t>
            </a:r>
            <a:r>
              <a:rPr lang="zh-TW" altLang="en-US" sz="2200" dirty="0" smtClean="0">
                <a:solidFill>
                  <a:prstClr val="black"/>
                </a:solidFill>
                <a:latin typeface="+mj-ea"/>
                <a:ea typeface="+mj-ea"/>
              </a:rPr>
              <a:t>進度。</a:t>
            </a:r>
            <a:endParaRPr lang="en-US" altLang="zh-TW" sz="2200" dirty="0" smtClean="0">
              <a:solidFill>
                <a:prstClr val="black"/>
              </a:solidFill>
              <a:latin typeface="+mj-ea"/>
              <a:ea typeface="+mj-ea"/>
            </a:endParaRPr>
          </a:p>
          <a:p>
            <a:pPr marL="342900" lvl="1" indent="-342900" algn="just">
              <a:lnSpc>
                <a:spcPct val="100000"/>
              </a:lnSpc>
              <a:spcBef>
                <a:spcPts val="300"/>
              </a:spcBef>
              <a:buNone/>
            </a:pPr>
            <a:r>
              <a:rPr lang="en-US" altLang="zh-TW" sz="2600" b="1" dirty="0" smtClean="0">
                <a:solidFill>
                  <a:srgbClr val="C00000"/>
                </a:solidFill>
                <a:latin typeface="+mj-ea"/>
                <a:ea typeface="+mj-ea"/>
              </a:rPr>
              <a:t>(</a:t>
            </a:r>
            <a:r>
              <a:rPr lang="zh-TW" altLang="en-US" sz="2600" b="1" dirty="0">
                <a:solidFill>
                  <a:srgbClr val="C00000"/>
                </a:solidFill>
                <a:latin typeface="+mj-ea"/>
                <a:ea typeface="+mj-ea"/>
              </a:rPr>
              <a:t>八</a:t>
            </a:r>
            <a:r>
              <a:rPr lang="en-US" altLang="zh-TW" sz="2600" b="1" dirty="0" smtClean="0">
                <a:solidFill>
                  <a:srgbClr val="C00000"/>
                </a:solidFill>
                <a:latin typeface="+mj-ea"/>
                <a:ea typeface="+mj-ea"/>
              </a:rPr>
              <a:t>)</a:t>
            </a:r>
            <a:r>
              <a:rPr lang="zh-TW" altLang="en-US" sz="2600" b="1" dirty="0">
                <a:solidFill>
                  <a:srgbClr val="C00000"/>
                </a:solidFill>
                <a:latin typeface="+mj-ea"/>
                <a:ea typeface="+mj-ea"/>
              </a:rPr>
              <a:t>辦理說明會及增能</a:t>
            </a:r>
            <a:r>
              <a:rPr lang="zh-TW" altLang="en-US" sz="2600" b="1" dirty="0" smtClean="0">
                <a:solidFill>
                  <a:srgbClr val="C00000"/>
                </a:solidFill>
                <a:latin typeface="+mj-ea"/>
                <a:ea typeface="+mj-ea"/>
              </a:rPr>
              <a:t>研習</a:t>
            </a:r>
            <a:endParaRPr lang="en-US" altLang="zh-TW" sz="2600" b="1" dirty="0" smtClean="0">
              <a:solidFill>
                <a:srgbClr val="C00000"/>
              </a:solidFill>
              <a:latin typeface="+mj-ea"/>
              <a:ea typeface="+mj-ea"/>
            </a:endParaRPr>
          </a:p>
          <a:p>
            <a:pPr marL="342900" lvl="1" indent="19050" algn="just">
              <a:lnSpc>
                <a:spcPct val="100000"/>
              </a:lnSpc>
              <a:spcBef>
                <a:spcPts val="300"/>
              </a:spcBef>
              <a:buNone/>
            </a:pPr>
            <a:r>
              <a:rPr lang="zh-TW" altLang="en-US" sz="2200" dirty="0" smtClean="0">
                <a:latin typeface="+mj-ea"/>
                <a:ea typeface="+mj-ea"/>
              </a:rPr>
              <a:t>研習內容包含下列範疇，以提升人員專業知能</a:t>
            </a:r>
            <a:endParaRPr lang="zh-TW" altLang="en-US" sz="2200" dirty="0">
              <a:latin typeface="+mj-ea"/>
              <a:ea typeface="+mj-ea"/>
            </a:endParaRPr>
          </a:p>
          <a:p>
            <a:pPr marL="342900" lvl="1" indent="0" algn="just">
              <a:lnSpc>
                <a:spcPct val="100000"/>
              </a:lnSpc>
              <a:spcBef>
                <a:spcPts val="300"/>
              </a:spcBef>
              <a:buNone/>
            </a:pPr>
            <a:endParaRPr lang="zh-TW" altLang="en-US" sz="2200" i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spcBef>
                <a:spcPts val="300"/>
              </a:spcBef>
              <a:buFont typeface="Wingdings" panose="05000000000000000000" pitchFamily="2" charset="2"/>
              <a:buChar char="ü"/>
            </a:pPr>
            <a:endParaRPr lang="en-US" altLang="zh-TW" sz="22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spcBef>
                <a:spcPts val="300"/>
              </a:spcBef>
              <a:buFont typeface="Wingdings" panose="05000000000000000000" pitchFamily="2" charset="2"/>
              <a:buChar char="ü"/>
            </a:pPr>
            <a:endParaRPr lang="en-US" altLang="zh-TW" sz="22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just">
              <a:spcBef>
                <a:spcPts val="300"/>
              </a:spcBef>
              <a:buNone/>
            </a:pPr>
            <a:endParaRPr lang="en-US" altLang="zh-TW" sz="2200" dirty="0" smtClean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9" name="直線接點 18"/>
          <p:cNvCxnSpPr/>
          <p:nvPr/>
        </p:nvCxnSpPr>
        <p:spPr>
          <a:xfrm>
            <a:off x="3125449" y="479686"/>
            <a:ext cx="6018551" cy="0"/>
          </a:xfrm>
          <a:prstGeom prst="line">
            <a:avLst/>
          </a:prstGeom>
          <a:ln>
            <a:solidFill>
              <a:srgbClr val="80000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標題 3"/>
          <p:cNvSpPr txBox="1">
            <a:spLocks/>
          </p:cNvSpPr>
          <p:nvPr/>
        </p:nvSpPr>
        <p:spPr>
          <a:xfrm>
            <a:off x="179512" y="188640"/>
            <a:ext cx="4287566" cy="684000"/>
          </a:xfrm>
          <a:prstGeom prst="roundRect">
            <a:avLst/>
          </a:prstGeom>
          <a:gradFill>
            <a:gsLst>
              <a:gs pos="95000">
                <a:srgbClr val="A28949"/>
              </a:gs>
              <a:gs pos="63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b="1" dirty="0" smtClean="0">
                <a:solidFill>
                  <a:schemeClr val="tx1"/>
                </a:solidFill>
              </a:rPr>
              <a:t>四、加速計畫執行策略</a:t>
            </a:r>
            <a:endParaRPr lang="zh-TW" altLang="en-US" sz="3200" b="1" dirty="0">
              <a:solidFill>
                <a:schemeClr val="tx1"/>
              </a:solidFill>
            </a:endParaRPr>
          </a:p>
        </p:txBody>
      </p:sp>
      <p:sp>
        <p:nvSpPr>
          <p:cNvPr id="9" name="投影片編號版面配置區 5"/>
          <p:cNvSpPr txBox="1">
            <a:spLocks/>
          </p:cNvSpPr>
          <p:nvPr/>
        </p:nvSpPr>
        <p:spPr>
          <a:xfrm>
            <a:off x="8388424" y="6309320"/>
            <a:ext cx="504056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EF0950-1C0A-4DF7-A5E3-30B0BEB2CDAE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TW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311522787"/>
              </p:ext>
            </p:extLst>
          </p:nvPr>
        </p:nvGraphicFramePr>
        <p:xfrm>
          <a:off x="395536" y="3429000"/>
          <a:ext cx="8424936" cy="2777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31149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E6CD780-016E-49CC-92D8-2E79F00D63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dgm id="{5E6CD780-016E-49CC-92D8-2E79F00D63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ADC1F34-2976-4F4E-99DC-5F530A2B67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>
                                            <p:graphicEl>
                                              <a:dgm id="{2ADC1F34-2976-4F4E-99DC-5F530A2B67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83D4C19-E62E-454F-9AB1-D22D53FBE9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>
                                            <p:graphicEl>
                                              <a:dgm id="{683D4C19-E62E-454F-9AB1-D22D53FBE9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138E241-208F-4A98-A569-6D6EBEC17C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>
                                            <p:graphicEl>
                                              <a:dgm id="{1138E241-208F-4A98-A569-6D6EBEC17C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2334207-71B2-4B42-BDB7-94CDBE19DB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">
                                            <p:graphicEl>
                                              <a:dgm id="{82334207-71B2-4B42-BDB7-94CDBE19DB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178240" y="980728"/>
            <a:ext cx="8241316" cy="5219700"/>
          </a:xfrm>
        </p:spPr>
        <p:txBody>
          <a:bodyPr>
            <a:noAutofit/>
          </a:bodyPr>
          <a:lstStyle/>
          <a:p>
            <a:pPr marL="533400" lvl="0" indent="-533400" algn="just">
              <a:lnSpc>
                <a:spcPts val="3000"/>
              </a:lnSpc>
              <a:spcAft>
                <a:spcPts val="0"/>
              </a:spcAft>
              <a:buNone/>
            </a:pPr>
            <a:r>
              <a:rPr lang="en-US" altLang="zh-TW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(</a:t>
            </a:r>
            <a:r>
              <a:rPr lang="zh-TW" altLang="en-US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一</a:t>
            </a:r>
            <a:r>
              <a:rPr lang="en-US" altLang="zh-TW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)</a:t>
            </a:r>
            <a:r>
              <a:rPr lang="zh-TW" altLang="en-US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優質安全校園環境</a:t>
            </a:r>
            <a:endParaRPr lang="en-US" altLang="zh-TW" sz="24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/>
            </a:endParaRPr>
          </a:p>
          <a:p>
            <a:pPr marL="533400" lvl="0" indent="0" algn="just">
              <a:lnSpc>
                <a:spcPts val="3000"/>
              </a:lnSpc>
              <a:spcAft>
                <a:spcPts val="0"/>
              </a:spcAft>
              <a:buNone/>
            </a:pP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106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年至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108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年辦理公立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國中小校舍補強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工程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1,702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棟、拆除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重建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工程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246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棟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(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含行政院一般性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補助款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) 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；</a:t>
            </a:r>
            <a:r>
              <a:rPr lang="zh-TW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完竣後</a:t>
            </a:r>
            <a:r>
              <a:rPr lang="zh-TW" altLang="en-US" sz="24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，國中小教學使用之</a:t>
            </a:r>
            <a:r>
              <a:rPr lang="zh-TW" altLang="en-US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校舍符合應有之耐震能力標準</a:t>
            </a: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(CDR</a:t>
            </a:r>
            <a:r>
              <a:rPr lang="zh-TW" altLang="en-US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達</a:t>
            </a:r>
            <a:r>
              <a:rPr lang="en-US" altLang="zh-TW" sz="24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1</a:t>
            </a:r>
            <a:r>
              <a:rPr lang="zh-TW" altLang="en-US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以上</a:t>
            </a:r>
            <a:r>
              <a:rPr lang="en-US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)</a:t>
            </a:r>
            <a:r>
              <a:rPr lang="zh-TW" altLang="en-US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，並可營造優質安全的校園學習環境。</a:t>
            </a:r>
            <a:endParaRPr lang="en-US" altLang="zh-TW" sz="2400" kern="1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Times New Roman"/>
            </a:endParaRPr>
          </a:p>
          <a:p>
            <a:pPr marL="533400" lvl="0" indent="-533400" algn="just">
              <a:lnSpc>
                <a:spcPts val="3000"/>
              </a:lnSpc>
              <a:spcAft>
                <a:spcPts val="0"/>
              </a:spcAft>
              <a:buNone/>
            </a:pPr>
            <a:r>
              <a:rPr lang="en-US" altLang="zh-TW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擴大內需促進發展</a:t>
            </a:r>
            <a:endParaRPr lang="en-US" altLang="zh-TW" sz="24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3400" lvl="0" indent="0" algn="just">
              <a:lnSpc>
                <a:spcPts val="3000"/>
              </a:lnSpc>
              <a:spcAft>
                <a:spcPts val="0"/>
              </a:spcAft>
              <a:buNone/>
            </a:pP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106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年至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108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年</a:t>
            </a:r>
            <a:r>
              <a:rPr lang="zh-TW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可</a:t>
            </a: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增加本國勞工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35</a:t>
            </a: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萬人次就業機會，有助</a:t>
            </a:r>
            <a:r>
              <a:rPr lang="zh-TW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擴大內</a:t>
            </a: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需降低</a:t>
            </a:r>
            <a:r>
              <a:rPr lang="zh-TW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失業率並</a:t>
            </a: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促進國內營造業及建築業</a:t>
            </a:r>
            <a:r>
              <a:rPr lang="zh-TW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之產業發展，提高國民生產毛額</a:t>
            </a:r>
            <a:r>
              <a:rPr lang="zh-TW" altLang="zh-TW" sz="24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。</a:t>
            </a:r>
            <a:endParaRPr lang="en-US" altLang="zh-TW" sz="2400" kern="1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Times New Roman"/>
            </a:endParaRPr>
          </a:p>
          <a:p>
            <a:pPr marL="623888" lvl="0" indent="-623888" algn="just">
              <a:lnSpc>
                <a:spcPts val="3000"/>
              </a:lnSpc>
              <a:spcBef>
                <a:spcPts val="1800"/>
              </a:spcBef>
              <a:spcAft>
                <a:spcPts val="0"/>
              </a:spcAft>
              <a:buNone/>
            </a:pPr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030" y="4776625"/>
            <a:ext cx="2808312" cy="19147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7044" y="4743751"/>
            <a:ext cx="2866626" cy="19189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文字方塊 8"/>
          <p:cNvSpPr txBox="1"/>
          <p:nvPr/>
        </p:nvSpPr>
        <p:spPr>
          <a:xfrm>
            <a:off x="845032" y="6390939"/>
            <a:ext cx="2542996" cy="34051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zh-TW" altLang="en-US" sz="14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新北市金山國小</a:t>
            </a:r>
            <a:r>
              <a:rPr lang="en-US" altLang="zh-TW" sz="14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sz="14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拆除重建後</a:t>
            </a:r>
            <a:endParaRPr lang="zh-TW" altLang="en-US" sz="14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4860032" y="6380139"/>
            <a:ext cx="1817906" cy="34051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zh-TW" altLang="en-US" sz="14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學生於新校舍內學習</a:t>
            </a:r>
            <a:endParaRPr lang="zh-TW" altLang="en-US" sz="14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標題 3"/>
          <p:cNvSpPr txBox="1">
            <a:spLocks/>
          </p:cNvSpPr>
          <p:nvPr/>
        </p:nvSpPr>
        <p:spPr>
          <a:xfrm>
            <a:off x="251520" y="188640"/>
            <a:ext cx="2703390" cy="684000"/>
          </a:xfrm>
          <a:prstGeom prst="roundRect">
            <a:avLst/>
          </a:prstGeom>
          <a:gradFill>
            <a:gsLst>
              <a:gs pos="95000">
                <a:srgbClr val="A28949"/>
              </a:gs>
              <a:gs pos="63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b="1" dirty="0" smtClean="0">
                <a:solidFill>
                  <a:schemeClr val="tx1"/>
                </a:solidFill>
              </a:rPr>
              <a:t>五、預期效益</a:t>
            </a:r>
            <a:endParaRPr lang="zh-TW" altLang="en-US" sz="3200" b="1" dirty="0">
              <a:solidFill>
                <a:schemeClr val="tx1"/>
              </a:solidFill>
            </a:endParaRPr>
          </a:p>
        </p:txBody>
      </p:sp>
      <p:sp>
        <p:nvSpPr>
          <p:cNvPr id="12" name="投影片編號版面配置區 5"/>
          <p:cNvSpPr txBox="1">
            <a:spLocks/>
          </p:cNvSpPr>
          <p:nvPr/>
        </p:nvSpPr>
        <p:spPr>
          <a:xfrm>
            <a:off x="8388424" y="6309320"/>
            <a:ext cx="504056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EF0950-1C0A-4DF7-A5E3-30B0BEB2CDAE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TW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7181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23528" y="1052736"/>
            <a:ext cx="8363272" cy="4967063"/>
          </a:xfrm>
        </p:spPr>
        <p:txBody>
          <a:bodyPr>
            <a:noAutofit/>
          </a:bodyPr>
          <a:lstStyle/>
          <a:p>
            <a:pPr marL="0" lvl="0" indent="0" algn="just">
              <a:lnSpc>
                <a:spcPts val="3000"/>
              </a:lnSpc>
              <a:spcAft>
                <a:spcPts val="0"/>
              </a:spcAft>
              <a:buNone/>
            </a:pPr>
            <a:r>
              <a:rPr lang="zh-TW" altLang="en-US" sz="26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臺灣位處環太平洋地震帶，且近年世界各地災害型地震頻仍，校舍仍可能因地震受損，或因逐年老舊</a:t>
            </a:r>
            <a:r>
              <a:rPr lang="en-US" altLang="zh-TW" sz="26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(</a:t>
            </a:r>
            <a:r>
              <a:rPr lang="zh-TW" altLang="en-US" sz="26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逾建物使用年限</a:t>
            </a:r>
            <a:r>
              <a:rPr lang="en-US" altLang="zh-TW" sz="26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)</a:t>
            </a:r>
            <a:r>
              <a:rPr lang="zh-TW" altLang="en-US" sz="26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，而需陸續進行改善。本部將持續掌握及追蹤校舍耐震能力情形，以維護師生安全。</a:t>
            </a:r>
            <a:endParaRPr lang="zh-TW" altLang="zh-TW" sz="2600" kern="1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Times New Roman"/>
            </a:endParaRPr>
          </a:p>
          <a:p>
            <a:pPr marL="0" indent="0">
              <a:buNone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 smtClean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3" y="3140968"/>
            <a:ext cx="3903531" cy="2927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2" y="3249580"/>
            <a:ext cx="4048905" cy="27104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標題 3"/>
          <p:cNvSpPr txBox="1">
            <a:spLocks/>
          </p:cNvSpPr>
          <p:nvPr/>
        </p:nvSpPr>
        <p:spPr>
          <a:xfrm>
            <a:off x="395536" y="260648"/>
            <a:ext cx="1983310" cy="684000"/>
          </a:xfrm>
          <a:prstGeom prst="roundRect">
            <a:avLst/>
          </a:prstGeom>
          <a:gradFill>
            <a:gsLst>
              <a:gs pos="95000">
                <a:srgbClr val="A28949"/>
              </a:gs>
              <a:gs pos="63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b="1" dirty="0" smtClean="0">
                <a:solidFill>
                  <a:schemeClr val="tx1"/>
                </a:solidFill>
              </a:rPr>
              <a:t>六、結語</a:t>
            </a:r>
            <a:endParaRPr lang="zh-TW" altLang="en-US" sz="3200" b="1" dirty="0">
              <a:solidFill>
                <a:schemeClr val="tx1"/>
              </a:solidFill>
            </a:endParaRPr>
          </a:p>
        </p:txBody>
      </p:sp>
      <p:sp>
        <p:nvSpPr>
          <p:cNvPr id="7" name="投影片編號版面配置區 5"/>
          <p:cNvSpPr txBox="1">
            <a:spLocks/>
          </p:cNvSpPr>
          <p:nvPr/>
        </p:nvSpPr>
        <p:spPr>
          <a:xfrm>
            <a:off x="8388424" y="6309320"/>
            <a:ext cx="504056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EF0950-1C0A-4DF7-A5E3-30B0BEB2CDAE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TW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815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utout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963" t="6759" r="6000" b="21324"/>
          <a:stretch/>
        </p:blipFill>
        <p:spPr>
          <a:xfrm>
            <a:off x="0" y="0"/>
            <a:ext cx="9144000" cy="490656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239843"/>
            <a:ext cx="8611849" cy="397239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tx1">
                  <a:alpha val="40000"/>
                  <a:lumMod val="50000"/>
                  <a:lumOff val="5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/>
          </a:p>
        </p:txBody>
      </p:sp>
      <p:pic>
        <p:nvPicPr>
          <p:cNvPr id="7" name="Picture 6" descr="log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1849" y="5491181"/>
            <a:ext cx="2880000" cy="538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字方塊 7"/>
          <p:cNvSpPr txBox="1"/>
          <p:nvPr/>
        </p:nvSpPr>
        <p:spPr>
          <a:xfrm>
            <a:off x="3458367" y="269185"/>
            <a:ext cx="5087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rgbClr val="66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學校是從一棵樹下開始</a:t>
            </a:r>
            <a:r>
              <a:rPr lang="zh-TW" altLang="en-US" b="1" dirty="0" smtClean="0">
                <a:solidFill>
                  <a:srgbClr val="66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en-US" altLang="zh-TW" b="1" dirty="0" smtClean="0">
                <a:solidFill>
                  <a:srgbClr val="66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–-</a:t>
            </a:r>
            <a:r>
              <a:rPr lang="zh-TW" altLang="en-US" b="1" dirty="0">
                <a:solidFill>
                  <a:srgbClr val="66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美國建築大師 路易斯</a:t>
            </a:r>
            <a:r>
              <a:rPr lang="en-US" altLang="zh-TW" b="1" dirty="0">
                <a:solidFill>
                  <a:srgbClr val="66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 b="1" dirty="0">
                <a:solidFill>
                  <a:srgbClr val="66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康</a:t>
            </a:r>
          </a:p>
        </p:txBody>
      </p:sp>
      <p:sp>
        <p:nvSpPr>
          <p:cNvPr id="9" name="文字方塊 3"/>
          <p:cNvSpPr txBox="1">
            <a:spLocks noChangeArrowheads="1"/>
          </p:cNvSpPr>
          <p:nvPr/>
        </p:nvSpPr>
        <p:spPr bwMode="auto">
          <a:xfrm>
            <a:off x="1039178" y="5444865"/>
            <a:ext cx="388195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  <a:ea typeface="新細明體" panose="02020500000000000000" pitchFamily="18" charset="-120"/>
              </a:defRPr>
            </a:lvl9pPr>
          </a:lstStyle>
          <a:p>
            <a:pPr algn="ctr"/>
            <a:r>
              <a:rPr lang="zh-TW" altLang="en-US" sz="3200" b="1" dirty="0" smtClean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簡報結束  敬請指</a:t>
            </a:r>
            <a:r>
              <a:rPr lang="zh-TW" altLang="en-US" sz="32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示</a:t>
            </a:r>
            <a:endParaRPr lang="en-US" altLang="zh-TW" sz="2600" b="1" dirty="0" smtClean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橢圓 2"/>
          <p:cNvSpPr/>
          <p:nvPr/>
        </p:nvSpPr>
        <p:spPr>
          <a:xfrm>
            <a:off x="152527" y="6229146"/>
            <a:ext cx="515303" cy="470912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9FD473C2-30DD-42FD-BBCB-2270DEC040BF}" type="slidenum">
              <a:rPr lang="zh-TW" altLang="en-US" sz="12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pPr algn="ctr"/>
              <a:t>16</a:t>
            </a:fld>
            <a:endParaRPr lang="zh-TW" altLang="en-US" sz="1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投影片編號版面配置區 5"/>
          <p:cNvSpPr txBox="1">
            <a:spLocks/>
          </p:cNvSpPr>
          <p:nvPr/>
        </p:nvSpPr>
        <p:spPr>
          <a:xfrm>
            <a:off x="8388424" y="6309320"/>
            <a:ext cx="504056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EF0950-1C0A-4DF7-A5E3-30B0BEB2CDAE}" type="slidenum">
              <a:rPr kumimoji="0" lang="zh-TW" alt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TW" altLang="en-US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790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清晰度">
  <a:themeElements>
    <a:clrScheme name="沉穩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 古典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清晰度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1430</TotalTime>
  <Words>1398</Words>
  <Application>Microsoft Office PowerPoint</Application>
  <PresentationFormat>如螢幕大小 (4:3)</PresentationFormat>
  <Paragraphs>236</Paragraphs>
  <Slides>16</Slides>
  <Notes>9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17" baseType="lpstr">
      <vt:lpstr>清晰度</vt:lpstr>
      <vt:lpstr>國中小老舊校舍改善規劃 </vt:lpstr>
      <vt:lpstr>大綱</vt:lpstr>
      <vt:lpstr>PowerPoint 簡報</vt:lpstr>
      <vt:lpstr>PowerPoint 簡報</vt:lpstr>
      <vt:lpstr>二、老舊校舍改善方式</vt:lpstr>
      <vt:lpstr>二、老舊校舍改善方式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國中小老舊校舍改善規劃</dc:title>
  <dc:creator>user</dc:creator>
  <cp:lastModifiedBy>user</cp:lastModifiedBy>
  <cp:revision>120</cp:revision>
  <cp:lastPrinted>2016-11-16T02:13:03Z</cp:lastPrinted>
  <dcterms:created xsi:type="dcterms:W3CDTF">2016-11-09T10:01:05Z</dcterms:created>
  <dcterms:modified xsi:type="dcterms:W3CDTF">2016-11-16T11:14:28Z</dcterms:modified>
</cp:coreProperties>
</file>