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823" r:id="rId2"/>
    <p:sldMasterId id="2147483955" r:id="rId3"/>
  </p:sldMasterIdLst>
  <p:notesMasterIdLst>
    <p:notesMasterId r:id="rId7"/>
  </p:notesMasterIdLst>
  <p:handoutMasterIdLst>
    <p:handoutMasterId r:id="rId8"/>
  </p:handoutMasterIdLst>
  <p:sldIdLst>
    <p:sldId id="2065" r:id="rId4"/>
    <p:sldId id="2032" r:id="rId5"/>
    <p:sldId id="2064" r:id="rId6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10B79B01-F6D8-4EBC-ABDD-B516719D4FE7}">
          <p14:sldIdLst>
            <p14:sldId id="2065"/>
            <p14:sldId id="2032"/>
            <p14:sldId id="2064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3130">
          <p15:clr>
            <a:srgbClr val="A4A3A4"/>
          </p15:clr>
        </p15:guide>
        <p15:guide id="4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0AB6"/>
    <a:srgbClr val="B88472"/>
    <a:srgbClr val="C6D9F1"/>
    <a:srgbClr val="FFFF99"/>
    <a:srgbClr val="ECCAC0"/>
    <a:srgbClr val="FFF3FF"/>
    <a:srgbClr val="FFFFFF"/>
    <a:srgbClr val="FFEBFF"/>
    <a:srgbClr val="EEF1D7"/>
    <a:srgbClr val="4296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佈景主題樣式 2 - 輔色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85BE263C-DBD7-4A20-BB59-AAB30ACAA65A}" styleName="中等深淺樣式 3 - 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65" autoAdjust="0"/>
    <p:restoredTop sz="86422" autoAdjust="0"/>
  </p:normalViewPr>
  <p:slideViewPr>
    <p:cSldViewPr>
      <p:cViewPr>
        <p:scale>
          <a:sx n="66" d="100"/>
          <a:sy n="66" d="100"/>
        </p:scale>
        <p:origin x="-127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>
      <p:cViewPr>
        <p:scale>
          <a:sx n="110" d="100"/>
          <a:sy n="110" d="100"/>
        </p:scale>
        <p:origin x="-3264" y="72"/>
      </p:cViewPr>
      <p:guideLst>
        <p:guide orient="horz" pos="3122"/>
        <p:guide orient="horz" pos="3126"/>
        <p:guide pos="213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openxmlformats.org/officeDocument/2006/relationships/image" Target="../media/image2.jpg"/><Relationship Id="rId1" Type="http://schemas.openxmlformats.org/officeDocument/2006/relationships/themeOverride" Target="../theme/themeOverrid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5027851979814874"/>
          <c:y val="2.4221208981061212E-2"/>
          <c:w val="0.77034420310880913"/>
          <c:h val="0.84703670011912358"/>
        </c:manualLayout>
      </c:layout>
      <c:lineChart>
        <c:grouping val="standard"/>
        <c:varyColors val="0"/>
        <c:ser>
          <c:idx val="3"/>
          <c:order val="0"/>
          <c:tx>
            <c:v>黃紅下</c:v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multiLvlStrRef>
              <c:f>景氣對策信號綜合判斷分數!$D$600:$E$612</c:f>
              <c:multiLvlStrCache>
                <c:ptCount val="13"/>
                <c:lvl>
                  <c:pt idx="0">
                    <c:v>11</c:v>
                  </c:pt>
                  <c:pt idx="1">
                    <c:v>12</c:v>
                  </c:pt>
                  <c:pt idx="2">
                    <c:v>1</c:v>
                  </c:pt>
                  <c:pt idx="3">
                    <c:v>2</c:v>
                  </c:pt>
                  <c:pt idx="4">
                    <c:v>3</c:v>
                  </c:pt>
                  <c:pt idx="5">
                    <c:v>4</c:v>
                  </c:pt>
                  <c:pt idx="6">
                    <c:v>5</c:v>
                  </c:pt>
                  <c:pt idx="7">
                    <c:v>6</c:v>
                  </c:pt>
                  <c:pt idx="8">
                    <c:v>7</c:v>
                  </c:pt>
                  <c:pt idx="9">
                    <c:v>8</c:v>
                  </c:pt>
                  <c:pt idx="10">
                    <c:v>9</c:v>
                  </c:pt>
                  <c:pt idx="11">
                    <c:v>10</c:v>
                  </c:pt>
                  <c:pt idx="12">
                    <c:v>11</c:v>
                  </c:pt>
                </c:lvl>
                <c:lvl>
                  <c:pt idx="0">
                    <c:v>2015</c:v>
                  </c:pt>
                  <c:pt idx="2">
                    <c:v>2016</c:v>
                  </c:pt>
                </c:lvl>
              </c:multiLvlStrCache>
            </c:multiLvlStrRef>
          </c:cat>
          <c:val>
            <c:numRef>
              <c:f>景氣對策信號綜合判斷分數!$J$600:$J$612</c:f>
              <c:numCache>
                <c:formatCode>General</c:formatCode>
                <c:ptCount val="13"/>
                <c:pt idx="0">
                  <c:v>32</c:v>
                </c:pt>
                <c:pt idx="1">
                  <c:v>32</c:v>
                </c:pt>
                <c:pt idx="2">
                  <c:v>32</c:v>
                </c:pt>
                <c:pt idx="3">
                  <c:v>32</c:v>
                </c:pt>
                <c:pt idx="4">
                  <c:v>32</c:v>
                </c:pt>
                <c:pt idx="5">
                  <c:v>32</c:v>
                </c:pt>
                <c:pt idx="6">
                  <c:v>32</c:v>
                </c:pt>
                <c:pt idx="7">
                  <c:v>32</c:v>
                </c:pt>
                <c:pt idx="8">
                  <c:v>32</c:v>
                </c:pt>
                <c:pt idx="9">
                  <c:v>32</c:v>
                </c:pt>
                <c:pt idx="10">
                  <c:v>32</c:v>
                </c:pt>
                <c:pt idx="11">
                  <c:v>32</c:v>
                </c:pt>
                <c:pt idx="12">
                  <c:v>32</c:v>
                </c:pt>
              </c:numCache>
            </c:numRef>
          </c:val>
          <c:smooth val="0"/>
        </c:ser>
        <c:ser>
          <c:idx val="4"/>
          <c:order val="1"/>
          <c:tx>
            <c:v>紅</c:v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multiLvlStrRef>
              <c:f>景氣對策信號綜合判斷分數!$D$600:$E$612</c:f>
              <c:multiLvlStrCache>
                <c:ptCount val="13"/>
                <c:lvl>
                  <c:pt idx="0">
                    <c:v>11</c:v>
                  </c:pt>
                  <c:pt idx="1">
                    <c:v>12</c:v>
                  </c:pt>
                  <c:pt idx="2">
                    <c:v>1</c:v>
                  </c:pt>
                  <c:pt idx="3">
                    <c:v>2</c:v>
                  </c:pt>
                  <c:pt idx="4">
                    <c:v>3</c:v>
                  </c:pt>
                  <c:pt idx="5">
                    <c:v>4</c:v>
                  </c:pt>
                  <c:pt idx="6">
                    <c:v>5</c:v>
                  </c:pt>
                  <c:pt idx="7">
                    <c:v>6</c:v>
                  </c:pt>
                  <c:pt idx="8">
                    <c:v>7</c:v>
                  </c:pt>
                  <c:pt idx="9">
                    <c:v>8</c:v>
                  </c:pt>
                  <c:pt idx="10">
                    <c:v>9</c:v>
                  </c:pt>
                  <c:pt idx="11">
                    <c:v>10</c:v>
                  </c:pt>
                  <c:pt idx="12">
                    <c:v>11</c:v>
                  </c:pt>
                </c:lvl>
                <c:lvl>
                  <c:pt idx="0">
                    <c:v>2015</c:v>
                  </c:pt>
                  <c:pt idx="2">
                    <c:v>2016</c:v>
                  </c:pt>
                </c:lvl>
              </c:multiLvlStrCache>
            </c:multiLvlStrRef>
          </c:cat>
          <c:val>
            <c:numRef>
              <c:f>景氣對策信號綜合判斷分數!$L$600:$L$612</c:f>
              <c:numCache>
                <c:formatCode>General</c:formatCode>
                <c:ptCount val="13"/>
                <c:pt idx="0">
                  <c:v>38</c:v>
                </c:pt>
                <c:pt idx="1">
                  <c:v>38</c:v>
                </c:pt>
                <c:pt idx="2">
                  <c:v>38</c:v>
                </c:pt>
                <c:pt idx="3">
                  <c:v>38</c:v>
                </c:pt>
                <c:pt idx="4">
                  <c:v>38</c:v>
                </c:pt>
                <c:pt idx="5">
                  <c:v>38</c:v>
                </c:pt>
                <c:pt idx="6">
                  <c:v>38</c:v>
                </c:pt>
                <c:pt idx="7">
                  <c:v>38</c:v>
                </c:pt>
                <c:pt idx="8">
                  <c:v>38</c:v>
                </c:pt>
                <c:pt idx="9">
                  <c:v>38</c:v>
                </c:pt>
                <c:pt idx="10">
                  <c:v>38</c:v>
                </c:pt>
                <c:pt idx="11">
                  <c:v>38</c:v>
                </c:pt>
                <c:pt idx="12">
                  <c:v>38</c:v>
                </c:pt>
              </c:numCache>
            </c:numRef>
          </c:val>
          <c:smooth val="0"/>
        </c:ser>
        <c:ser>
          <c:idx val="2"/>
          <c:order val="2"/>
          <c:tx>
            <c:v>綠</c:v>
          </c:tx>
          <c:spPr>
            <a:ln w="19050">
              <a:solidFill>
                <a:srgbClr val="008000"/>
              </a:solidFill>
              <a:prstDash val="sysDot"/>
            </a:ln>
          </c:spPr>
          <c:marker>
            <c:symbol val="none"/>
          </c:marker>
          <c:cat>
            <c:multiLvlStrRef>
              <c:f>景氣對策信號綜合判斷分數!$D$600:$E$612</c:f>
              <c:multiLvlStrCache>
                <c:ptCount val="13"/>
                <c:lvl>
                  <c:pt idx="0">
                    <c:v>11</c:v>
                  </c:pt>
                  <c:pt idx="1">
                    <c:v>12</c:v>
                  </c:pt>
                  <c:pt idx="2">
                    <c:v>1</c:v>
                  </c:pt>
                  <c:pt idx="3">
                    <c:v>2</c:v>
                  </c:pt>
                  <c:pt idx="4">
                    <c:v>3</c:v>
                  </c:pt>
                  <c:pt idx="5">
                    <c:v>4</c:v>
                  </c:pt>
                  <c:pt idx="6">
                    <c:v>5</c:v>
                  </c:pt>
                  <c:pt idx="7">
                    <c:v>6</c:v>
                  </c:pt>
                  <c:pt idx="8">
                    <c:v>7</c:v>
                  </c:pt>
                  <c:pt idx="9">
                    <c:v>8</c:v>
                  </c:pt>
                  <c:pt idx="10">
                    <c:v>9</c:v>
                  </c:pt>
                  <c:pt idx="11">
                    <c:v>10</c:v>
                  </c:pt>
                  <c:pt idx="12">
                    <c:v>11</c:v>
                  </c:pt>
                </c:lvl>
                <c:lvl>
                  <c:pt idx="0">
                    <c:v>2015</c:v>
                  </c:pt>
                  <c:pt idx="2">
                    <c:v>2016</c:v>
                  </c:pt>
                </c:lvl>
              </c:multiLvlStrCache>
            </c:multiLvlStrRef>
          </c:cat>
          <c:val>
            <c:numRef>
              <c:f>景氣對策信號綜合判斷分數!$I$600:$I$612</c:f>
              <c:numCache>
                <c:formatCode>General</c:formatCode>
                <c:ptCount val="13"/>
                <c:pt idx="0">
                  <c:v>23</c:v>
                </c:pt>
                <c:pt idx="1">
                  <c:v>23</c:v>
                </c:pt>
                <c:pt idx="2">
                  <c:v>23</c:v>
                </c:pt>
                <c:pt idx="3">
                  <c:v>23</c:v>
                </c:pt>
                <c:pt idx="4">
                  <c:v>23</c:v>
                </c:pt>
                <c:pt idx="5">
                  <c:v>23</c:v>
                </c:pt>
                <c:pt idx="6">
                  <c:v>23</c:v>
                </c:pt>
                <c:pt idx="7">
                  <c:v>23</c:v>
                </c:pt>
                <c:pt idx="8">
                  <c:v>23</c:v>
                </c:pt>
                <c:pt idx="9">
                  <c:v>23</c:v>
                </c:pt>
                <c:pt idx="10">
                  <c:v>23</c:v>
                </c:pt>
                <c:pt idx="11">
                  <c:v>23</c:v>
                </c:pt>
                <c:pt idx="12">
                  <c:v>23</c:v>
                </c:pt>
              </c:numCache>
            </c:numRef>
          </c:val>
          <c:smooth val="0"/>
        </c:ser>
        <c:ser>
          <c:idx val="5"/>
          <c:order val="3"/>
          <c:tx>
            <c:v>黃紅上</c:v>
          </c:tx>
          <c:marker>
            <c:symbol val="none"/>
          </c:marker>
          <c:cat>
            <c:multiLvlStrRef>
              <c:f>景氣對策信號綜合判斷分數!$D$600:$E$612</c:f>
              <c:multiLvlStrCache>
                <c:ptCount val="13"/>
                <c:lvl>
                  <c:pt idx="0">
                    <c:v>11</c:v>
                  </c:pt>
                  <c:pt idx="1">
                    <c:v>12</c:v>
                  </c:pt>
                  <c:pt idx="2">
                    <c:v>1</c:v>
                  </c:pt>
                  <c:pt idx="3">
                    <c:v>2</c:v>
                  </c:pt>
                  <c:pt idx="4">
                    <c:v>3</c:v>
                  </c:pt>
                  <c:pt idx="5">
                    <c:v>4</c:v>
                  </c:pt>
                  <c:pt idx="6">
                    <c:v>5</c:v>
                  </c:pt>
                  <c:pt idx="7">
                    <c:v>6</c:v>
                  </c:pt>
                  <c:pt idx="8">
                    <c:v>7</c:v>
                  </c:pt>
                  <c:pt idx="9">
                    <c:v>8</c:v>
                  </c:pt>
                  <c:pt idx="10">
                    <c:v>9</c:v>
                  </c:pt>
                  <c:pt idx="11">
                    <c:v>10</c:v>
                  </c:pt>
                  <c:pt idx="12">
                    <c:v>11</c:v>
                  </c:pt>
                </c:lvl>
                <c:lvl>
                  <c:pt idx="0">
                    <c:v>2015</c:v>
                  </c:pt>
                  <c:pt idx="2">
                    <c:v>2016</c:v>
                  </c:pt>
                </c:lvl>
              </c:multiLvlStrCache>
            </c:multiLvlStrRef>
          </c:cat>
          <c:val>
            <c:numRef>
              <c:f>景氣對策信號綜合判斷分數!$K$600:$K$612</c:f>
              <c:numCache>
                <c:formatCode>General</c:formatCode>
                <c:ptCount val="13"/>
                <c:pt idx="0">
                  <c:v>32.200000000000003</c:v>
                </c:pt>
                <c:pt idx="1">
                  <c:v>32.200000000000003</c:v>
                </c:pt>
                <c:pt idx="2">
                  <c:v>32.200000000000003</c:v>
                </c:pt>
                <c:pt idx="3">
                  <c:v>32.200000000000003</c:v>
                </c:pt>
                <c:pt idx="4">
                  <c:v>32.200000000000003</c:v>
                </c:pt>
                <c:pt idx="5">
                  <c:v>32.200000000000003</c:v>
                </c:pt>
                <c:pt idx="6">
                  <c:v>32.200000000000003</c:v>
                </c:pt>
                <c:pt idx="7">
                  <c:v>32.200000000000003</c:v>
                </c:pt>
                <c:pt idx="8">
                  <c:v>32.200000000000003</c:v>
                </c:pt>
                <c:pt idx="9">
                  <c:v>32.200000000000003</c:v>
                </c:pt>
                <c:pt idx="10">
                  <c:v>32.200000000000003</c:v>
                </c:pt>
                <c:pt idx="11">
                  <c:v>32.200000000000003</c:v>
                </c:pt>
                <c:pt idx="12">
                  <c:v>32.200000000000003</c:v>
                </c:pt>
              </c:numCache>
            </c:numRef>
          </c:val>
          <c:smooth val="0"/>
        </c:ser>
        <c:ser>
          <c:idx val="1"/>
          <c:order val="4"/>
          <c:tx>
            <c:v>藍</c:v>
          </c:tx>
          <c:spPr>
            <a:ln w="22225">
              <a:solidFill>
                <a:srgbClr val="0000CC"/>
              </a:solidFill>
              <a:prstDash val="sysDot"/>
            </a:ln>
          </c:spPr>
          <c:marker>
            <c:symbol val="none"/>
          </c:marker>
          <c:cat>
            <c:multiLvlStrRef>
              <c:f>景氣對策信號綜合判斷分數!$D$600:$E$612</c:f>
              <c:multiLvlStrCache>
                <c:ptCount val="13"/>
                <c:lvl>
                  <c:pt idx="0">
                    <c:v>11</c:v>
                  </c:pt>
                  <c:pt idx="1">
                    <c:v>12</c:v>
                  </c:pt>
                  <c:pt idx="2">
                    <c:v>1</c:v>
                  </c:pt>
                  <c:pt idx="3">
                    <c:v>2</c:v>
                  </c:pt>
                  <c:pt idx="4">
                    <c:v>3</c:v>
                  </c:pt>
                  <c:pt idx="5">
                    <c:v>4</c:v>
                  </c:pt>
                  <c:pt idx="6">
                    <c:v>5</c:v>
                  </c:pt>
                  <c:pt idx="7">
                    <c:v>6</c:v>
                  </c:pt>
                  <c:pt idx="8">
                    <c:v>7</c:v>
                  </c:pt>
                  <c:pt idx="9">
                    <c:v>8</c:v>
                  </c:pt>
                  <c:pt idx="10">
                    <c:v>9</c:v>
                  </c:pt>
                  <c:pt idx="11">
                    <c:v>10</c:v>
                  </c:pt>
                  <c:pt idx="12">
                    <c:v>11</c:v>
                  </c:pt>
                </c:lvl>
                <c:lvl>
                  <c:pt idx="0">
                    <c:v>2015</c:v>
                  </c:pt>
                  <c:pt idx="2">
                    <c:v>2016</c:v>
                  </c:pt>
                </c:lvl>
              </c:multiLvlStrCache>
            </c:multiLvlStrRef>
          </c:cat>
          <c:val>
            <c:numRef>
              <c:f>景氣對策信號綜合判斷分數!$H$600:$H$612</c:f>
              <c:numCache>
                <c:formatCode>General</c:formatCode>
                <c:ptCount val="13"/>
                <c:pt idx="0">
                  <c:v>17</c:v>
                </c:pt>
                <c:pt idx="1">
                  <c:v>17</c:v>
                </c:pt>
                <c:pt idx="2">
                  <c:v>17</c:v>
                </c:pt>
                <c:pt idx="3">
                  <c:v>17</c:v>
                </c:pt>
                <c:pt idx="4">
                  <c:v>17</c:v>
                </c:pt>
                <c:pt idx="5">
                  <c:v>17</c:v>
                </c:pt>
                <c:pt idx="6">
                  <c:v>17</c:v>
                </c:pt>
                <c:pt idx="7">
                  <c:v>17</c:v>
                </c:pt>
                <c:pt idx="8">
                  <c:v>17</c:v>
                </c:pt>
                <c:pt idx="9">
                  <c:v>17</c:v>
                </c:pt>
                <c:pt idx="10">
                  <c:v>17</c:v>
                </c:pt>
                <c:pt idx="11">
                  <c:v>17</c:v>
                </c:pt>
                <c:pt idx="12">
                  <c:v>17</c:v>
                </c:pt>
              </c:numCache>
            </c:numRef>
          </c:val>
          <c:smooth val="0"/>
        </c:ser>
        <c:ser>
          <c:idx val="0"/>
          <c:order val="5"/>
          <c:tx>
            <c:v>分數</c:v>
          </c:tx>
          <c:spPr>
            <a:ln w="98425" cmpd="thinThick">
              <a:solidFill>
                <a:srgbClr val="000099"/>
              </a:solidFill>
              <a:prstDash val="solid"/>
            </a:ln>
            <a:effectLst/>
          </c:spPr>
          <c:marker>
            <c:symbol val="circle"/>
            <c:size val="20"/>
            <c:spPr>
              <a:gradFill flip="none" rotWithShape="1">
                <a:gsLst>
                  <a:gs pos="0">
                    <a:srgbClr val="FFFF00"/>
                  </a:gs>
                  <a:gs pos="100000">
                    <a:srgbClr val="0000FF"/>
                  </a:gs>
                </a:gsLst>
                <a:lin ang="5400000" scaled="0"/>
                <a:tileRect/>
              </a:gradFill>
              <a:ln cmpd="thinThick">
                <a:solidFill>
                  <a:srgbClr val="0000FF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B w="0" h="0" prst="convex"/>
              </a:sp3d>
            </c:spPr>
          </c:marker>
          <c:dPt>
            <c:idx val="0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2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3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4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5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FF"/>
                    </a:gs>
                  </a:gsLst>
                  <a:lin ang="5400000" scaled="0"/>
                </a:gradFill>
                <a:ln cmpd="thinThick">
                  <a:solidFill>
                    <a:srgbClr val="0000FF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6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FF"/>
                    </a:gs>
                  </a:gsLst>
                  <a:lin ang="5400000" scaled="0"/>
                </a:gradFill>
                <a:ln w="3175" cmpd="thinThick">
                  <a:solidFill>
                    <a:srgbClr val="000099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7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FF"/>
                    </a:gs>
                  </a:gsLst>
                  <a:lin ang="5400000" scaled="0"/>
                </a:gradFill>
                <a:ln cmpd="thinThick">
                  <a:solidFill>
                    <a:srgbClr val="000099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8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9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0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1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2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Lbls>
            <c:dLbl>
              <c:idx val="0"/>
              <c:layout>
                <c:manualLayout>
                  <c:x val="-3.3770477115588213E-2"/>
                  <c:y val="-4.407462720622834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7047496077387325E-2"/>
                  <c:y val="-6.66445955935059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="t"/>
                <a:lstStyle/>
                <a:p>
                  <a:pPr>
                    <a:defRPr sz="1600" b="1" i="0">
                      <a:solidFill>
                        <a:sysClr val="windowText" lastClr="000000"/>
                      </a:solidFill>
                      <a:latin typeface="Times New Roman" panose="02020603050405020304" pitchFamily="18" charset="0"/>
                      <a:ea typeface="Arial Unicode MS" panose="020B0604020202020204" pitchFamily="34" charset="-12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8693774231028988E-2"/>
                  <c:y val="-6.83907647626850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0254426867586089E-2"/>
                  <c:y val="-6.446339093481613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="t"/>
                <a:lstStyle/>
                <a:p>
                  <a:pPr>
                    <a:defRPr sz="1600" b="1" i="0">
                      <a:solidFill>
                        <a:sysClr val="windowText" lastClr="000000"/>
                      </a:solidFill>
                      <a:latin typeface="Times New Roman" panose="02020603050405020304" pitchFamily="18" charset="0"/>
                      <a:ea typeface="Arial Unicode MS" panose="020B0604020202020204" pitchFamily="34" charset="-12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3.4394579394417785E-2"/>
                  <c:y val="-6.537845073981864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3.7003492500395523E-2"/>
                  <c:y val="-6.86725368833032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3.9098312270023187E-2"/>
                  <c:y val="-7.00499698854700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4.0719980175708097E-2"/>
                  <c:y val="-7.44778174951857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4.2832492105157209E-2"/>
                  <c:y val="-5.798435422092053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3.69760469704161E-2"/>
                  <c:y val="-5.5232717079695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3.9444783733193156E-2"/>
                  <c:y val="-7.3075845133392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4.0418986636181715E-2"/>
                  <c:y val="-6.202624506037758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-3.5463820950806156E-2"/>
                  <c:y val="-5.799554761303065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 i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景氣對策信號綜合判斷分數!$D$600:$E$612</c:f>
              <c:multiLvlStrCache>
                <c:ptCount val="13"/>
                <c:lvl>
                  <c:pt idx="0">
                    <c:v>11</c:v>
                  </c:pt>
                  <c:pt idx="1">
                    <c:v>12</c:v>
                  </c:pt>
                  <c:pt idx="2">
                    <c:v>1</c:v>
                  </c:pt>
                  <c:pt idx="3">
                    <c:v>2</c:v>
                  </c:pt>
                  <c:pt idx="4">
                    <c:v>3</c:v>
                  </c:pt>
                  <c:pt idx="5">
                    <c:v>4</c:v>
                  </c:pt>
                  <c:pt idx="6">
                    <c:v>5</c:v>
                  </c:pt>
                  <c:pt idx="7">
                    <c:v>6</c:v>
                  </c:pt>
                  <c:pt idx="8">
                    <c:v>7</c:v>
                  </c:pt>
                  <c:pt idx="9">
                    <c:v>8</c:v>
                  </c:pt>
                  <c:pt idx="10">
                    <c:v>9</c:v>
                  </c:pt>
                  <c:pt idx="11">
                    <c:v>10</c:v>
                  </c:pt>
                  <c:pt idx="12">
                    <c:v>11</c:v>
                  </c:pt>
                </c:lvl>
                <c:lvl>
                  <c:pt idx="0">
                    <c:v>2015</c:v>
                  </c:pt>
                  <c:pt idx="2">
                    <c:v>2016</c:v>
                  </c:pt>
                </c:lvl>
              </c:multiLvlStrCache>
            </c:multiLvlStrRef>
          </c:cat>
          <c:val>
            <c:numRef>
              <c:f>景氣對策信號綜合判斷分數!$F$600:$F$612</c:f>
              <c:numCache>
                <c:formatCode>General</c:formatCode>
                <c:ptCount val="13"/>
                <c:pt idx="0">
                  <c:v>15</c:v>
                </c:pt>
                <c:pt idx="1">
                  <c:v>14</c:v>
                </c:pt>
                <c:pt idx="2">
                  <c:v>14</c:v>
                </c:pt>
                <c:pt idx="3">
                  <c:v>16</c:v>
                </c:pt>
                <c:pt idx="4">
                  <c:v>16</c:v>
                </c:pt>
                <c:pt idx="5">
                  <c:v>17</c:v>
                </c:pt>
                <c:pt idx="6">
                  <c:v>20</c:v>
                </c:pt>
                <c:pt idx="7">
                  <c:v>20</c:v>
                </c:pt>
                <c:pt idx="8">
                  <c:v>23</c:v>
                </c:pt>
                <c:pt idx="9">
                  <c:v>25</c:v>
                </c:pt>
                <c:pt idx="10">
                  <c:v>23</c:v>
                </c:pt>
                <c:pt idx="11">
                  <c:v>24</c:v>
                </c:pt>
                <c:pt idx="12">
                  <c:v>26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4799616"/>
        <c:axId val="72600384"/>
      </c:lineChart>
      <c:catAx>
        <c:axId val="154799616"/>
        <c:scaling>
          <c:orientation val="minMax"/>
        </c:scaling>
        <c:delete val="0"/>
        <c:axPos val="b"/>
        <c:numFmt formatCode="General" sourceLinked="0"/>
        <c:majorTickMark val="in"/>
        <c:minorTickMark val="none"/>
        <c:tickLblPos val="nextTo"/>
        <c:spPr>
          <a:ln w="3175">
            <a:noFill/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72600384"/>
        <c:crosses val="autoZero"/>
        <c:auto val="1"/>
        <c:lblAlgn val="ctr"/>
        <c:lblOffset val="0"/>
        <c:tickMarkSkip val="1"/>
        <c:noMultiLvlLbl val="0"/>
      </c:catAx>
      <c:valAx>
        <c:axId val="72600384"/>
        <c:scaling>
          <c:orientation val="minMax"/>
          <c:max val="31.8"/>
          <c:min val="11"/>
        </c:scaling>
        <c:delete val="1"/>
        <c:axPos val="l"/>
        <c:majorGridlines>
          <c:spPr>
            <a:ln w="3175">
              <a:noFill/>
              <a:prstDash val="solid"/>
            </a:ln>
          </c:spPr>
        </c:majorGridlines>
        <c:title>
          <c:tx>
            <c:rich>
              <a:bodyPr rot="0" vert="wordArtVertRtl"/>
              <a:lstStyle/>
              <a:p>
                <a:pPr>
                  <a:defRPr sz="1400">
                    <a:latin typeface="標楷體" panose="03000509000000000000" pitchFamily="65" charset="-120"/>
                    <a:ea typeface="標楷體" panose="03000509000000000000" pitchFamily="65" charset="-120"/>
                  </a:defRPr>
                </a:pPr>
                <a:r>
                  <a:rPr lang="zh-TW" altLang="en-US" sz="1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分</a:t>
                </a:r>
              </a:p>
            </c:rich>
          </c:tx>
          <c:layout>
            <c:manualLayout>
              <c:xMode val="edge"/>
              <c:yMode val="edge"/>
              <c:x val="8.2677164014827387E-2"/>
              <c:y val="1.6953253380942553E-2"/>
            </c:manualLayout>
          </c:layout>
          <c:overlay val="0"/>
          <c:spPr>
            <a:noFill/>
          </c:spPr>
        </c:title>
        <c:numFmt formatCode="General" sourceLinked="1"/>
        <c:majorTickMark val="in"/>
        <c:minorTickMark val="none"/>
        <c:tickLblPos val="nextTo"/>
        <c:crossAx val="154799616"/>
        <c:crosses val="autoZero"/>
        <c:crossBetween val="between"/>
        <c:majorUnit val="11"/>
      </c:valAx>
      <c:spPr>
        <a:noFill/>
        <a:ln w="19050">
          <a:solidFill>
            <a:sysClr val="window" lastClr="FFFFFF">
              <a:lumMod val="65000"/>
            </a:sysClr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新細明體"/>
          <a:ea typeface="新細明體"/>
          <a:cs typeface="新細明體"/>
        </a:defRPr>
      </a:pPr>
      <a:endParaRPr lang="zh-TW"/>
    </a:p>
  </c:txPr>
  <c:externalData r:id="rId3">
    <c:autoUpdate val="0"/>
  </c:externalData>
  <c:userShapes r:id="rId4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702AA1-8DE2-43B2-A12D-241F499BF0D7}" type="doc">
      <dgm:prSet loTypeId="urn:microsoft.com/office/officeart/2005/8/layout/radial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303F94E5-8D3C-4004-8B6E-4ADD13E6C4BA}">
      <dgm:prSet phldrT="[文字]" custT="1"/>
      <dgm:spPr/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經濟風險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5D2B040-FD83-4C63-914F-D118367BC90E}" type="parTrans" cxnId="{EBD0627E-418B-461B-BD84-6A13A6A6C3C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10A0949-24DD-43FF-81C8-211AC91E9725}" type="sibTrans" cxnId="{EBD0627E-418B-461B-BD84-6A13A6A6C3C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9C7B6C9-E0BB-47B1-8F69-660FD947424B}">
      <dgm:prSet phldrT="[文字]" custT="1"/>
      <dgm:spPr/>
      <dgm:t>
        <a:bodyPr/>
        <a:lstStyle/>
        <a:p>
          <a:pPr algn="ctr"/>
          <a:r>
            <a:rPr lang="zh-TW" altLang="en-US" sz="1400" b="1" u="sng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地緣衝突與歐洲反體制風潮</a:t>
          </a:r>
          <a:endParaRPr lang="en-US" altLang="zh-TW" sz="1400" b="1" u="sng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just"/>
          <a:r>
            <a:rPr lang="zh-TW" altLang="zh-TW" sz="1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中東與北非持續動盪</a:t>
          </a:r>
          <a:r>
            <a:rPr lang="zh-TW" altLang="en-US" sz="1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，恐影響該區域石油出口；歐洲反體制風潮興起，為荷蘭、法國與德國等歐盟核心國家陸續舉行之全國性大選，增添不確定性</a:t>
          </a:r>
          <a:endParaRPr lang="zh-TW" altLang="en-US" sz="14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A2DCBB5-8E74-4085-AB0D-A88DB5B6408D}" type="parTrans" cxnId="{6A913D2D-E788-4C4D-A092-EE5B86F11E2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7FB0A78-46BA-4EC6-9D48-4759DDD4BD52}" type="sibTrans" cxnId="{6A913D2D-E788-4C4D-A092-EE5B86F11E2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D3E6AE5-7C9C-4D61-9249-F41B499B8369}">
      <dgm:prSet phldrT="[文字]" custT="1"/>
      <dgm:spPr/>
      <dgm:t>
        <a:bodyPr/>
        <a:lstStyle/>
        <a:p>
          <a:pPr algn="ctr"/>
          <a:r>
            <a:rPr lang="zh-TW" altLang="en-US" sz="1400" b="1" u="sng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新興巿場債務危機</a:t>
          </a:r>
          <a:endParaRPr lang="en-US" altLang="zh-TW" sz="1400" b="1" u="sng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just"/>
          <a:r>
            <a:rPr lang="zh-TW" altLang="en-US" sz="1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倘若未來美元持續走強與資金市場利率升高，將</a:t>
          </a:r>
          <a:r>
            <a:rPr lang="zh-TW" altLang="en-US" sz="140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使中國大陸等</a:t>
          </a:r>
          <a:r>
            <a:rPr lang="zh-TW" altLang="en-US" sz="1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企業債務負擔更為惡化，恐造成金融危機</a:t>
          </a:r>
          <a:endParaRPr lang="zh-TW" altLang="en-US" sz="14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3E4670F-3A2A-4F6F-BDC9-2354E0D53AF8}" type="parTrans" cxnId="{011B5D29-CDBA-4767-8170-9CC8B6700C8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5D76E7A-4B54-4D89-A964-9EE67DCBB02F}" type="sibTrans" cxnId="{011B5D29-CDBA-4767-8170-9CC8B6700C8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9425AEE-D30C-45E5-AE2C-4CBA3B17EF93}">
      <dgm:prSet phldrT="[文字]" custT="1"/>
      <dgm:spPr/>
      <dgm:t>
        <a:bodyPr/>
        <a:lstStyle/>
        <a:p>
          <a:pPr algn="ctr"/>
          <a:r>
            <a:rPr lang="zh-TW" altLang="en-US" sz="1400" b="1" u="sng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美國經貿政策走向</a:t>
          </a:r>
          <a:endParaRPr lang="en-US" altLang="zh-TW" sz="1400" b="1" u="sng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just"/>
          <a:r>
            <a:rPr lang="zh-TW" altLang="en-US" sz="1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川普為重振美國製造業，提倡製造業回流美國，對外將採取高關稅貿易保護措施，可能對全球供應鏈造成衝擊</a:t>
          </a:r>
          <a:endParaRPr lang="zh-TW" altLang="en-US" sz="14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C8DF4F7-CA46-472A-9B3D-DFE32D020570}" type="parTrans" cxnId="{836D4F54-7D3E-4A77-9C63-8C86F31A58D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CB0275B-AD99-4F21-9F92-9692C3B26D8E}" type="sibTrans" cxnId="{836D4F54-7D3E-4A77-9C63-8C86F31A58D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6334A04-C8D4-4E33-BB3C-8B54AC258B0E}">
      <dgm:prSet custT="1"/>
      <dgm:spPr/>
      <dgm:t>
        <a:bodyPr/>
        <a:lstStyle/>
        <a:p>
          <a:pPr algn="ctr"/>
          <a:r>
            <a:rPr lang="zh-TW" altLang="en-US" sz="1400" b="1" u="sng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中國大陸經濟走勢</a:t>
          </a:r>
          <a:endParaRPr lang="en-US" altLang="zh-TW" sz="1400" b="1" u="sng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just"/>
          <a:r>
            <a:rPr lang="en-US" altLang="zh-TW" sz="1400" b="0" u="none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2017</a:t>
          </a:r>
          <a:r>
            <a:rPr lang="zh-TW" altLang="zh-TW" sz="1400" b="0" u="none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年中國大陸領導階層改組，經濟政策</a:t>
          </a:r>
          <a:r>
            <a:rPr lang="zh-TW" altLang="en-US" sz="1400" b="0" u="none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將重新檢視</a:t>
          </a:r>
          <a:r>
            <a:rPr lang="zh-TW" altLang="zh-TW" sz="1400" b="0" u="none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，</a:t>
          </a:r>
          <a:r>
            <a:rPr lang="zh-TW" altLang="en-US" sz="1400" b="0" u="none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若縮</a:t>
          </a:r>
          <a:r>
            <a:rPr lang="zh-TW" altLang="zh-TW" sz="1400" b="0" u="none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減信貸增長，</a:t>
          </a:r>
          <a:r>
            <a:rPr lang="zh-TW" altLang="en-US" sz="1400" b="0" u="none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恐衝擊經濟</a:t>
          </a:r>
          <a:endParaRPr lang="zh-TW" altLang="en-US" sz="1400" b="0" u="none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3B9049B-1135-4CCD-8862-0DFACFE5305D}" type="parTrans" cxnId="{273C6F49-8502-4EBD-BE44-37DFAB13CE7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0E94E23-6D65-4E17-9BDB-A1076D1A674E}" type="sibTrans" cxnId="{273C6F49-8502-4EBD-BE44-37DFAB13CE7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5321911-5DD7-4B36-95AF-AD2DA92CE071}" type="pres">
      <dgm:prSet presAssocID="{72702AA1-8DE2-43B2-A12D-241F499BF0D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F93AB20-AFAE-4915-B855-47A88D843314}" type="pres">
      <dgm:prSet presAssocID="{303F94E5-8D3C-4004-8B6E-4ADD13E6C4BA}" presName="centerShape" presStyleLbl="node0" presStyleIdx="0" presStyleCnt="1" custScaleX="74326" custScaleY="62187"/>
      <dgm:spPr/>
      <dgm:t>
        <a:bodyPr/>
        <a:lstStyle/>
        <a:p>
          <a:endParaRPr lang="zh-TW" altLang="en-US"/>
        </a:p>
      </dgm:t>
    </dgm:pt>
    <dgm:pt modelId="{C89EDB77-AE81-46E7-B70E-E065AC503867}" type="pres">
      <dgm:prSet presAssocID="{EA2DCBB5-8E74-4085-AB0D-A88DB5B6408D}" presName="parTrans" presStyleLbl="bgSibTrans2D1" presStyleIdx="0" presStyleCnt="4"/>
      <dgm:spPr/>
      <dgm:t>
        <a:bodyPr/>
        <a:lstStyle/>
        <a:p>
          <a:endParaRPr lang="zh-TW" altLang="en-US"/>
        </a:p>
      </dgm:t>
    </dgm:pt>
    <dgm:pt modelId="{39ED920F-AED0-4DE3-86E7-7210FD4F3B4F}" type="pres">
      <dgm:prSet presAssocID="{A9C7B6C9-E0BB-47B1-8F69-660FD947424B}" presName="node" presStyleLbl="node1" presStyleIdx="0" presStyleCnt="4" custScaleX="145803" custScaleY="105276" custRadScaleRad="128109" custRadScaleInc="-743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A73724-2240-4F1F-B2B5-EA221EBEE274}" type="pres">
      <dgm:prSet presAssocID="{33E4670F-3A2A-4F6F-BDC9-2354E0D53AF8}" presName="parTrans" presStyleLbl="bgSibTrans2D1" presStyleIdx="1" presStyleCnt="4"/>
      <dgm:spPr/>
      <dgm:t>
        <a:bodyPr/>
        <a:lstStyle/>
        <a:p>
          <a:endParaRPr lang="zh-TW" altLang="en-US"/>
        </a:p>
      </dgm:t>
    </dgm:pt>
    <dgm:pt modelId="{9A5D3AB5-B060-45F6-BDD9-F5672D43EF3C}" type="pres">
      <dgm:prSet presAssocID="{FD3E6AE5-7C9C-4D61-9249-F41B499B8369}" presName="node" presStyleLbl="node1" presStyleIdx="1" presStyleCnt="4" custScaleX="145761" custRadScaleRad="110616" custRadScaleInc="1309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6F2D40-5DDE-456C-A19A-ED61B2185D5F}" type="pres">
      <dgm:prSet presAssocID="{DC8DF4F7-CA46-472A-9B3D-DFE32D020570}" presName="parTrans" presStyleLbl="bgSibTrans2D1" presStyleIdx="2" presStyleCnt="4"/>
      <dgm:spPr/>
      <dgm:t>
        <a:bodyPr/>
        <a:lstStyle/>
        <a:p>
          <a:endParaRPr lang="zh-TW" altLang="en-US"/>
        </a:p>
      </dgm:t>
    </dgm:pt>
    <dgm:pt modelId="{FAF88DD8-BA18-4D00-9D0F-223C9A6FCFBD}" type="pres">
      <dgm:prSet presAssocID="{69425AEE-D30C-45E5-AE2C-4CBA3B17EF93}" presName="node" presStyleLbl="node1" presStyleIdx="2" presStyleCnt="4" custScaleX="132227" custRadScaleRad="116109" custRadScaleInc="-13945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D58D1F-3A38-4604-B9D2-A82A9EA8B502}" type="pres">
      <dgm:prSet presAssocID="{63B9049B-1135-4CCD-8862-0DFACFE5305D}" presName="parTrans" presStyleLbl="bgSibTrans2D1" presStyleIdx="3" presStyleCnt="4"/>
      <dgm:spPr/>
      <dgm:t>
        <a:bodyPr/>
        <a:lstStyle/>
        <a:p>
          <a:endParaRPr lang="zh-TW" altLang="en-US"/>
        </a:p>
      </dgm:t>
    </dgm:pt>
    <dgm:pt modelId="{180553A8-9447-485E-BB96-FB3F0FEBBA1A}" type="pres">
      <dgm:prSet presAssocID="{66334A04-C8D4-4E33-BB3C-8B54AC258B0E}" presName="node" presStyleLbl="node1" presStyleIdx="3" presStyleCnt="4" custScaleX="131920" custRadScaleRad="118217" custRadScaleInc="523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BD0627E-418B-461B-BD84-6A13A6A6C3CF}" srcId="{72702AA1-8DE2-43B2-A12D-241F499BF0D7}" destId="{303F94E5-8D3C-4004-8B6E-4ADD13E6C4BA}" srcOrd="0" destOrd="0" parTransId="{F5D2B040-FD83-4C63-914F-D118367BC90E}" sibTransId="{C10A0949-24DD-43FF-81C8-211AC91E9725}"/>
    <dgm:cxn modelId="{836D4F54-7D3E-4A77-9C63-8C86F31A58DF}" srcId="{303F94E5-8D3C-4004-8B6E-4ADD13E6C4BA}" destId="{69425AEE-D30C-45E5-AE2C-4CBA3B17EF93}" srcOrd="2" destOrd="0" parTransId="{DC8DF4F7-CA46-472A-9B3D-DFE32D020570}" sibTransId="{DCB0275B-AD99-4F21-9F92-9692C3B26D8E}"/>
    <dgm:cxn modelId="{EF8F122E-C0C7-424A-A89F-37F96DED6692}" type="presOf" srcId="{72702AA1-8DE2-43B2-A12D-241F499BF0D7}" destId="{05321911-5DD7-4B36-95AF-AD2DA92CE071}" srcOrd="0" destOrd="0" presId="urn:microsoft.com/office/officeart/2005/8/layout/radial4"/>
    <dgm:cxn modelId="{75935E9B-8F8E-4047-B5D6-F4C1F49BD55D}" type="presOf" srcId="{63B9049B-1135-4CCD-8862-0DFACFE5305D}" destId="{A7D58D1F-3A38-4604-B9D2-A82A9EA8B502}" srcOrd="0" destOrd="0" presId="urn:microsoft.com/office/officeart/2005/8/layout/radial4"/>
    <dgm:cxn modelId="{3B57C335-788A-4D80-BE64-1D260FE0AEFC}" type="presOf" srcId="{FD3E6AE5-7C9C-4D61-9249-F41B499B8369}" destId="{9A5D3AB5-B060-45F6-BDD9-F5672D43EF3C}" srcOrd="0" destOrd="0" presId="urn:microsoft.com/office/officeart/2005/8/layout/radial4"/>
    <dgm:cxn modelId="{8DE06F5A-280B-4982-9866-53C7F1342F36}" type="presOf" srcId="{33E4670F-3A2A-4F6F-BDC9-2354E0D53AF8}" destId="{67A73724-2240-4F1F-B2B5-EA221EBEE274}" srcOrd="0" destOrd="0" presId="urn:microsoft.com/office/officeart/2005/8/layout/radial4"/>
    <dgm:cxn modelId="{328F7EBD-402A-4EF4-8E2A-2204C8D6BE52}" type="presOf" srcId="{EA2DCBB5-8E74-4085-AB0D-A88DB5B6408D}" destId="{C89EDB77-AE81-46E7-B70E-E065AC503867}" srcOrd="0" destOrd="0" presId="urn:microsoft.com/office/officeart/2005/8/layout/radial4"/>
    <dgm:cxn modelId="{9304AA6E-D152-4D1F-B222-15E89577546A}" type="presOf" srcId="{DC8DF4F7-CA46-472A-9B3D-DFE32D020570}" destId="{706F2D40-5DDE-456C-A19A-ED61B2185D5F}" srcOrd="0" destOrd="0" presId="urn:microsoft.com/office/officeart/2005/8/layout/radial4"/>
    <dgm:cxn modelId="{766DB85E-F1FA-4986-8D60-780135CE963D}" type="presOf" srcId="{66334A04-C8D4-4E33-BB3C-8B54AC258B0E}" destId="{180553A8-9447-485E-BB96-FB3F0FEBBA1A}" srcOrd="0" destOrd="0" presId="urn:microsoft.com/office/officeart/2005/8/layout/radial4"/>
    <dgm:cxn modelId="{273C6F49-8502-4EBD-BE44-37DFAB13CE78}" srcId="{303F94E5-8D3C-4004-8B6E-4ADD13E6C4BA}" destId="{66334A04-C8D4-4E33-BB3C-8B54AC258B0E}" srcOrd="3" destOrd="0" parTransId="{63B9049B-1135-4CCD-8862-0DFACFE5305D}" sibTransId="{90E94E23-6D65-4E17-9BDB-A1076D1A674E}"/>
    <dgm:cxn modelId="{F3A94B4F-AE29-4646-8DB0-B067302B22D8}" type="presOf" srcId="{303F94E5-8D3C-4004-8B6E-4ADD13E6C4BA}" destId="{8F93AB20-AFAE-4915-B855-47A88D843314}" srcOrd="0" destOrd="0" presId="urn:microsoft.com/office/officeart/2005/8/layout/radial4"/>
    <dgm:cxn modelId="{7C76EA25-3AE8-428C-9F9C-38FA1B6EE13D}" type="presOf" srcId="{A9C7B6C9-E0BB-47B1-8F69-660FD947424B}" destId="{39ED920F-AED0-4DE3-86E7-7210FD4F3B4F}" srcOrd="0" destOrd="0" presId="urn:microsoft.com/office/officeart/2005/8/layout/radial4"/>
    <dgm:cxn modelId="{011B5D29-CDBA-4767-8170-9CC8B6700C87}" srcId="{303F94E5-8D3C-4004-8B6E-4ADD13E6C4BA}" destId="{FD3E6AE5-7C9C-4D61-9249-F41B499B8369}" srcOrd="1" destOrd="0" parTransId="{33E4670F-3A2A-4F6F-BDC9-2354E0D53AF8}" sibTransId="{55D76E7A-4B54-4D89-A964-9EE67DCBB02F}"/>
    <dgm:cxn modelId="{F192B71F-3455-4DA3-8AF7-917CE3B241AB}" type="presOf" srcId="{69425AEE-D30C-45E5-AE2C-4CBA3B17EF93}" destId="{FAF88DD8-BA18-4D00-9D0F-223C9A6FCFBD}" srcOrd="0" destOrd="0" presId="urn:microsoft.com/office/officeart/2005/8/layout/radial4"/>
    <dgm:cxn modelId="{6A913D2D-E788-4C4D-A092-EE5B86F11E22}" srcId="{303F94E5-8D3C-4004-8B6E-4ADD13E6C4BA}" destId="{A9C7B6C9-E0BB-47B1-8F69-660FD947424B}" srcOrd="0" destOrd="0" parTransId="{EA2DCBB5-8E74-4085-AB0D-A88DB5B6408D}" sibTransId="{47FB0A78-46BA-4EC6-9D48-4759DDD4BD52}"/>
    <dgm:cxn modelId="{20E1C35B-6268-4007-A977-BCB92B29681C}" type="presParOf" srcId="{05321911-5DD7-4B36-95AF-AD2DA92CE071}" destId="{8F93AB20-AFAE-4915-B855-47A88D843314}" srcOrd="0" destOrd="0" presId="urn:microsoft.com/office/officeart/2005/8/layout/radial4"/>
    <dgm:cxn modelId="{D1D33533-ADB4-4A13-A7C5-410CC7209FEB}" type="presParOf" srcId="{05321911-5DD7-4B36-95AF-AD2DA92CE071}" destId="{C89EDB77-AE81-46E7-B70E-E065AC503867}" srcOrd="1" destOrd="0" presId="urn:microsoft.com/office/officeart/2005/8/layout/radial4"/>
    <dgm:cxn modelId="{CA8C2318-364D-47B5-B85A-2DC4121B9D23}" type="presParOf" srcId="{05321911-5DD7-4B36-95AF-AD2DA92CE071}" destId="{39ED920F-AED0-4DE3-86E7-7210FD4F3B4F}" srcOrd="2" destOrd="0" presId="urn:microsoft.com/office/officeart/2005/8/layout/radial4"/>
    <dgm:cxn modelId="{77E84F39-A3DD-4400-B60A-33FED6D8630B}" type="presParOf" srcId="{05321911-5DD7-4B36-95AF-AD2DA92CE071}" destId="{67A73724-2240-4F1F-B2B5-EA221EBEE274}" srcOrd="3" destOrd="0" presId="urn:microsoft.com/office/officeart/2005/8/layout/radial4"/>
    <dgm:cxn modelId="{BDEA50EB-0186-4134-B3A7-3AD510BE78DE}" type="presParOf" srcId="{05321911-5DD7-4B36-95AF-AD2DA92CE071}" destId="{9A5D3AB5-B060-45F6-BDD9-F5672D43EF3C}" srcOrd="4" destOrd="0" presId="urn:microsoft.com/office/officeart/2005/8/layout/radial4"/>
    <dgm:cxn modelId="{71E90499-F3E4-4AFF-AAF0-7AFC341F9B45}" type="presParOf" srcId="{05321911-5DD7-4B36-95AF-AD2DA92CE071}" destId="{706F2D40-5DDE-456C-A19A-ED61B2185D5F}" srcOrd="5" destOrd="0" presId="urn:microsoft.com/office/officeart/2005/8/layout/radial4"/>
    <dgm:cxn modelId="{6E529B2B-FC27-4477-9B6B-E298B8A99288}" type="presParOf" srcId="{05321911-5DD7-4B36-95AF-AD2DA92CE071}" destId="{FAF88DD8-BA18-4D00-9D0F-223C9A6FCFBD}" srcOrd="6" destOrd="0" presId="urn:microsoft.com/office/officeart/2005/8/layout/radial4"/>
    <dgm:cxn modelId="{8E7BF0E7-614B-44CC-8487-C7A15932F065}" type="presParOf" srcId="{05321911-5DD7-4B36-95AF-AD2DA92CE071}" destId="{A7D58D1F-3A38-4604-B9D2-A82A9EA8B502}" srcOrd="7" destOrd="0" presId="urn:microsoft.com/office/officeart/2005/8/layout/radial4"/>
    <dgm:cxn modelId="{CB3499B8-E6ED-470B-9128-C7B7556174AA}" type="presParOf" srcId="{05321911-5DD7-4B36-95AF-AD2DA92CE071}" destId="{180553A8-9447-485E-BB96-FB3F0FEBBA1A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93AB20-AFAE-4915-B855-47A88D843314}">
      <dsp:nvSpPr>
        <dsp:cNvPr id="0" name=""/>
        <dsp:cNvSpPr/>
      </dsp:nvSpPr>
      <dsp:spPr>
        <a:xfrm>
          <a:off x="3327536" y="2583794"/>
          <a:ext cx="1443282" cy="120756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經濟風險</a:t>
          </a:r>
          <a:endParaRPr lang="zh-TW" altLang="en-US" sz="2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538900" y="2760638"/>
        <a:ext cx="1020554" cy="853876"/>
      </dsp:txXfrm>
    </dsp:sp>
    <dsp:sp modelId="{C89EDB77-AE81-46E7-B70E-E065AC503867}">
      <dsp:nvSpPr>
        <dsp:cNvPr id="0" name=""/>
        <dsp:cNvSpPr/>
      </dsp:nvSpPr>
      <dsp:spPr>
        <a:xfrm rot="11607238">
          <a:off x="1318035" y="2491167"/>
          <a:ext cx="1953534" cy="55342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ED920F-AED0-4DE3-86E7-7210FD4F3B4F}">
      <dsp:nvSpPr>
        <dsp:cNvPr id="0" name=""/>
        <dsp:cNvSpPr/>
      </dsp:nvSpPr>
      <dsp:spPr>
        <a:xfrm>
          <a:off x="0" y="1763793"/>
          <a:ext cx="2689680" cy="155365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u="sng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地緣衝突與歐洲反體制風潮</a:t>
          </a:r>
          <a:endParaRPr lang="en-US" altLang="zh-TW" sz="1400" b="1" u="sng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140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中東與北非持續動盪</a:t>
          </a:r>
          <a:r>
            <a:rPr lang="zh-TW" altLang="en-US" sz="140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，恐影響該區域石油出口；歐洲反體制風潮興起，為荷蘭、法國與德國等歐盟核心國家陸續舉行之全國性大選，增添不確定性</a:t>
          </a:r>
          <a:endParaRPr lang="zh-TW" altLang="en-US" sz="1400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5505" y="1809298"/>
        <a:ext cx="2598670" cy="1462641"/>
      </dsp:txXfrm>
    </dsp:sp>
    <dsp:sp modelId="{67A73724-2240-4F1F-B2B5-EA221EBEE274}">
      <dsp:nvSpPr>
        <dsp:cNvPr id="0" name=""/>
        <dsp:cNvSpPr/>
      </dsp:nvSpPr>
      <dsp:spPr>
        <a:xfrm rot="18234786">
          <a:off x="4023264" y="1451782"/>
          <a:ext cx="2013723" cy="55342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2847830"/>
            <a:satOff val="8321"/>
            <a:lumOff val="-15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5D3AB5-B060-45F6-BDD9-F5672D43EF3C}">
      <dsp:nvSpPr>
        <dsp:cNvPr id="0" name=""/>
        <dsp:cNvSpPr/>
      </dsp:nvSpPr>
      <dsp:spPr>
        <a:xfrm>
          <a:off x="4247436" y="155018"/>
          <a:ext cx="2688905" cy="1475788"/>
        </a:xfrm>
        <a:prstGeom prst="roundRect">
          <a:avLst>
            <a:gd name="adj" fmla="val 10000"/>
          </a:avLst>
        </a:prstGeom>
        <a:solidFill>
          <a:schemeClr val="accent2">
            <a:hueOff val="-2847830"/>
            <a:satOff val="8321"/>
            <a:lumOff val="-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u="sng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新興巿場債務危機</a:t>
          </a:r>
          <a:endParaRPr lang="en-US" altLang="zh-TW" sz="1400" b="1" u="sng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倘若未來美元持續走強與資金市場利率升高，將</a:t>
          </a:r>
          <a:r>
            <a:rPr lang="zh-TW" altLang="en-US" sz="1400" kern="120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使中國大陸等</a:t>
          </a:r>
          <a:r>
            <a:rPr lang="zh-TW" altLang="en-US" sz="140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企業債務負擔更為惡化，恐造成金融危機</a:t>
          </a:r>
          <a:endParaRPr lang="zh-TW" altLang="en-US" sz="1400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290660" y="198242"/>
        <a:ext cx="2602457" cy="1389340"/>
      </dsp:txXfrm>
    </dsp:sp>
    <dsp:sp modelId="{706F2D40-5DDE-456C-A19A-ED61B2185D5F}">
      <dsp:nvSpPr>
        <dsp:cNvPr id="0" name=""/>
        <dsp:cNvSpPr/>
      </dsp:nvSpPr>
      <dsp:spPr>
        <a:xfrm rot="13934607">
          <a:off x="1857787" y="1461019"/>
          <a:ext cx="2137069" cy="55342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5695660"/>
            <a:satOff val="16641"/>
            <a:lumOff val="-313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F88DD8-BA18-4D00-9D0F-223C9A6FCFBD}">
      <dsp:nvSpPr>
        <dsp:cNvPr id="0" name=""/>
        <dsp:cNvSpPr/>
      </dsp:nvSpPr>
      <dsp:spPr>
        <a:xfrm>
          <a:off x="1052430" y="155030"/>
          <a:ext cx="2439239" cy="1475788"/>
        </a:xfrm>
        <a:prstGeom prst="roundRect">
          <a:avLst>
            <a:gd name="adj" fmla="val 10000"/>
          </a:avLst>
        </a:prstGeom>
        <a:solidFill>
          <a:schemeClr val="accent2">
            <a:hueOff val="-5695660"/>
            <a:satOff val="16641"/>
            <a:lumOff val="-313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u="sng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美國經貿政策走向</a:t>
          </a:r>
          <a:endParaRPr lang="en-US" altLang="zh-TW" sz="1400" b="1" u="sng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川普為重振美國製造業，提倡製造業回流美國，對外將採取高關稅貿易保護措施，可能對全球供應鏈造成衝擊</a:t>
          </a:r>
          <a:endParaRPr lang="zh-TW" altLang="en-US" sz="1400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095654" y="198254"/>
        <a:ext cx="2352791" cy="1389340"/>
      </dsp:txXfrm>
    </dsp:sp>
    <dsp:sp modelId="{A7D58D1F-3A38-4604-B9D2-A82A9EA8B502}">
      <dsp:nvSpPr>
        <dsp:cNvPr id="0" name=""/>
        <dsp:cNvSpPr/>
      </dsp:nvSpPr>
      <dsp:spPr>
        <a:xfrm rot="20792783">
          <a:off x="4826789" y="2491178"/>
          <a:ext cx="1953530" cy="55342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8543491"/>
            <a:satOff val="24962"/>
            <a:lumOff val="-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0553A8-9447-485E-BB96-FB3F0FEBBA1A}">
      <dsp:nvSpPr>
        <dsp:cNvPr id="0" name=""/>
        <dsp:cNvSpPr/>
      </dsp:nvSpPr>
      <dsp:spPr>
        <a:xfrm>
          <a:off x="5536728" y="1802742"/>
          <a:ext cx="2433575" cy="1475788"/>
        </a:xfrm>
        <a:prstGeom prst="roundRect">
          <a:avLst>
            <a:gd name="adj" fmla="val 10000"/>
          </a:avLst>
        </a:prstGeom>
        <a:solidFill>
          <a:schemeClr val="accent2">
            <a:hueOff val="-8543491"/>
            <a:satOff val="24962"/>
            <a:lumOff val="-470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u="sng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中國大陸經濟走勢</a:t>
          </a:r>
          <a:endParaRPr lang="en-US" altLang="zh-TW" sz="1400" b="1" u="sng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b="0" u="none" kern="12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2017</a:t>
          </a:r>
          <a:r>
            <a:rPr lang="zh-TW" altLang="zh-TW" sz="1400" b="0" u="none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年中國大陸領導階層改組，經濟政策</a:t>
          </a:r>
          <a:r>
            <a:rPr lang="zh-TW" altLang="en-US" sz="1400" b="0" u="none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將重新檢視</a:t>
          </a:r>
          <a:r>
            <a:rPr lang="zh-TW" altLang="zh-TW" sz="1400" b="0" u="none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，</a:t>
          </a:r>
          <a:r>
            <a:rPr lang="zh-TW" altLang="en-US" sz="1400" b="0" u="none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若縮</a:t>
          </a:r>
          <a:r>
            <a:rPr lang="zh-TW" altLang="zh-TW" sz="1400" b="0" u="none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減信貸增長，</a:t>
          </a:r>
          <a:r>
            <a:rPr lang="zh-TW" altLang="en-US" sz="1400" b="0" u="none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恐衝擊經濟</a:t>
          </a:r>
          <a:endParaRPr lang="zh-TW" altLang="en-US" sz="1400" b="0" u="none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579952" y="1845966"/>
        <a:ext cx="2347127" cy="13893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0.04847</cdr:x>
      <cdr:y>0.2635</cdr:y>
    </cdr:from>
    <cdr:to>
      <cdr:x>0.14374</cdr:x>
      <cdr:y>0.94552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427383" y="1224136"/>
          <a:ext cx="840039" cy="316835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23</a:t>
          </a:r>
        </a:p>
        <a:p xmlns:a="http://schemas.openxmlformats.org/drawingml/2006/main">
          <a:pPr algn="ctr"/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endParaRPr lang="en-US" altLang="zh-TW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17</a:t>
          </a: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endParaRPr lang="en-US" altLang="zh-TW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endParaRPr lang="en-US" altLang="zh-TW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zh-TW" altLang="en-US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0.01509</cdr:x>
      <cdr:y>0.27084</cdr:y>
    </cdr:from>
    <cdr:to>
      <cdr:x>0.05423</cdr:x>
      <cdr:y>0.7803</cdr:y>
    </cdr:to>
    <cdr:sp macro="" textlink="">
      <cdr:nvSpPr>
        <cdr:cNvPr id="21523" name="文字 8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4109" y="1199694"/>
          <a:ext cx="192222" cy="225669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1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綜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合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判斷分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數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8" y="0"/>
            <a:ext cx="2946400" cy="496888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r">
              <a:defRPr sz="1200"/>
            </a:lvl1pPr>
          </a:lstStyle>
          <a:p>
            <a:fld id="{01E98358-16CC-4DE5-A917-F19F8AD1AB28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48" y="9428211"/>
            <a:ext cx="2946400" cy="496887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211"/>
            <a:ext cx="2946400" cy="496887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r">
              <a:defRPr sz="1200"/>
            </a:lvl1pPr>
          </a:lstStyle>
          <a:p>
            <a:fld id="{E4D63AB2-AA17-451D-BBC4-CCC53A9C2C7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19064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9" y="0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91" y="0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1269ADC-26EC-42EE-901C-9BDC4F432691}" type="datetimeFigureOut">
              <a:rPr lang="zh-TW" altLang="en-US"/>
              <a:pPr>
                <a:defRPr/>
              </a:pPr>
              <a:t>2017/1/4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8" tIns="45526" rIns="90988" bIns="4552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0988" tIns="45526" rIns="90988" bIns="45526" rtlCol="0"/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9" y="9428632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91" y="9428632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8788B47-C7B6-41CF-AE3B-C0326C4C902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12055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983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44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44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03648" y="6675120"/>
            <a:ext cx="1981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35FB156-8B30-4E14-8BC7-47D67A14A1AA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2915816" y="692696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04EA7543-9AAE-4E9F-B28C-4FCCFD07D4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endParaRPr lang="zh-TW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1474356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4213" y="1381125"/>
            <a:ext cx="7773987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5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26</a:t>
            </a:r>
          </a:p>
        </p:txBody>
      </p:sp>
    </p:spTree>
    <p:extLst>
      <p:ext uri="{BB962C8B-B14F-4D97-AF65-F5344CB8AC3E}">
        <p14:creationId xmlns:p14="http://schemas.microsoft.com/office/powerpoint/2010/main" val="3575422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6595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4123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5091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7338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6428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1565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5517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8337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24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00100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60090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26865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03648" y="6675120"/>
            <a:ext cx="1981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35FB156-8B30-4E14-8BC7-47D67A14A1AA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2915816" y="692696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312956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97020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019139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1669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04EA7543-9AAE-4E9F-B28C-4FCCFD07D42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6045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endParaRPr lang="zh-TW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7813404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4213" y="1381125"/>
            <a:ext cx="7773987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5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26</a:t>
            </a:r>
          </a:p>
        </p:txBody>
      </p:sp>
    </p:spTree>
    <p:extLst>
      <p:ext uri="{BB962C8B-B14F-4D97-AF65-F5344CB8AC3E}">
        <p14:creationId xmlns:p14="http://schemas.microsoft.com/office/powerpoint/2010/main" val="132068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9534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6000" y="-7934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6000" y="1975661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 smtClean="0"/>
              <a:t>第二層</a:t>
            </a:r>
          </a:p>
          <a:p>
            <a:pPr lvl="2" eaLnBrk="1" latinLnBrk="0" hangingPunct="1"/>
            <a:r>
              <a:rPr kumimoji="0" lang="zh-TW" altLang="en-US" dirty="0" smtClean="0"/>
              <a:t>第三層</a:t>
            </a:r>
          </a:p>
          <a:p>
            <a:pPr lvl="3" eaLnBrk="1" latinLnBrk="0" hangingPunct="1"/>
            <a:r>
              <a:rPr kumimoji="0" lang="zh-TW" altLang="en-US" dirty="0" smtClean="0"/>
              <a:t>第四層</a:t>
            </a:r>
          </a:p>
          <a:p>
            <a:pPr lvl="4" eaLnBrk="1" latinLnBrk="0" hangingPunct="1"/>
            <a:r>
              <a:rPr kumimoji="0" lang="zh-TW" altLang="en-US" dirty="0" smtClean="0"/>
              <a:t>第五層</a:t>
            </a:r>
            <a:endParaRPr kumimoji="0" lang="en-US" dirty="0"/>
          </a:p>
        </p:txBody>
      </p:sp>
      <p:sp>
        <p:nvSpPr>
          <p:cNvPr id="20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TW" sz="1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0"/>
              <a:cs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2" r:id="rId2"/>
    <p:sldLayoutId id="2147483773" r:id="rId3"/>
    <p:sldLayoutId id="2147483774" r:id="rId4"/>
    <p:sldLayoutId id="2147483778" r:id="rId5"/>
    <p:sldLayoutId id="2147483724" r:id="rId6"/>
    <p:sldLayoutId id="2147483792" r:id="rId7"/>
    <p:sldLayoutId id="2147483954" r:id="rId8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3EE3D-7CD5-44A5-919A-918913455376}" type="datetimeFigureOut">
              <a:rPr lang="zh-TW" altLang="en-US" smtClean="0"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1191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6000" y="-7934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6000" y="1975661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 smtClean="0"/>
              <a:t>第二層</a:t>
            </a:r>
          </a:p>
          <a:p>
            <a:pPr lvl="2" eaLnBrk="1" latinLnBrk="0" hangingPunct="1"/>
            <a:r>
              <a:rPr kumimoji="0" lang="zh-TW" altLang="en-US" dirty="0" smtClean="0"/>
              <a:t>第三層</a:t>
            </a:r>
          </a:p>
          <a:p>
            <a:pPr lvl="3" eaLnBrk="1" latinLnBrk="0" hangingPunct="1"/>
            <a:r>
              <a:rPr kumimoji="0" lang="zh-TW" altLang="en-US" dirty="0" smtClean="0"/>
              <a:t>第四層</a:t>
            </a:r>
          </a:p>
          <a:p>
            <a:pPr lvl="4" eaLnBrk="1" latinLnBrk="0" hangingPunct="1"/>
            <a:r>
              <a:rPr kumimoji="0" lang="zh-TW" altLang="en-US" dirty="0" smtClean="0"/>
              <a:t>第五層</a:t>
            </a:r>
            <a:endParaRPr kumimoji="0" lang="en-US" dirty="0"/>
          </a:p>
        </p:txBody>
      </p:sp>
      <p:sp>
        <p:nvSpPr>
          <p:cNvPr id="20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altLang="zh-TW" sz="1400" kern="0" dirty="0" smtClean="0">
              <a:solidFill>
                <a:prstClr val="black"/>
              </a:solidFill>
              <a:latin typeface="Times New Roman" panose="02020603050405020304" pitchFamily="18" charset="0"/>
              <a:ea typeface="Arial Unicode MS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176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273708" y="692696"/>
            <a:ext cx="8428601" cy="2073105"/>
          </a:xfrm>
          <a:prstGeom prst="roundRect">
            <a:avLst>
              <a:gd name="adj" fmla="val 6968"/>
            </a:avLst>
          </a:prstGeom>
          <a:noFill/>
          <a:ln>
            <a:noFill/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2" indent="-360000" algn="just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</a:pP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國際主要經濟預測機構估計，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2017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年全球經濟成長率介於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2.8%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至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3.4%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間，將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優於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去年。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其中，財政政策將取代貨幣政策作為各國刺激經濟成長的主要工具；川普經貿政策走向恐引發新一輪貿易保護主義興起，</a:t>
            </a:r>
            <a:r>
              <a:rPr lang="zh-TW" altLang="en-US" sz="2200" kern="10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並</a:t>
            </a:r>
            <a:r>
              <a:rPr lang="zh-TW" altLang="en-US" sz="2200" kern="10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衝擊當前國際政經勢力，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產生新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一波合縱連橫</a:t>
            </a:r>
            <a:endParaRPr lang="en-US" altLang="zh-TW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584527" y="193465"/>
            <a:ext cx="8049047" cy="626882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hangingPunct="0">
              <a:lnSpc>
                <a:spcPts val="3000"/>
              </a:lnSpc>
            </a:pP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一、全球經濟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展望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20725" indent="-720725" algn="ctr" eaLnBrk="0" hangingPunct="0">
              <a:lnSpc>
                <a:spcPts val="3000"/>
              </a:lnSpc>
            </a:pP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149114332"/>
              </p:ext>
            </p:extLst>
          </p:nvPr>
        </p:nvGraphicFramePr>
        <p:xfrm>
          <a:off x="732005" y="2765801"/>
          <a:ext cx="7970304" cy="3975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7917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 txBox="1">
            <a:spLocks noChangeArrowheads="1"/>
          </p:cNvSpPr>
          <p:nvPr/>
        </p:nvSpPr>
        <p:spPr bwMode="auto">
          <a:xfrm>
            <a:off x="-18349" y="77621"/>
            <a:ext cx="9172575" cy="79533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vert="horz" anchor="ctr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、臺灣經濟</a:t>
            </a: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持續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復甦</a:t>
            </a: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內容版面配置區 2"/>
          <p:cNvSpPr txBox="1">
            <a:spLocks/>
          </p:cNvSpPr>
          <p:nvPr/>
        </p:nvSpPr>
        <p:spPr>
          <a:xfrm>
            <a:off x="83785" y="692696"/>
            <a:ext cx="9038633" cy="815454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lvl="1" indent="-361950" algn="just" hangingPunct="0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主計總處預估 </a:t>
            </a:r>
            <a:r>
              <a:rPr kumimoji="1"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年經濟成長率為 </a:t>
            </a:r>
            <a:r>
              <a:rPr kumimoji="1"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1.87%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，高於 </a:t>
            </a:r>
            <a:r>
              <a:rPr kumimoji="1"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r>
              <a:rPr kumimoji="1"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 </a:t>
            </a:r>
            <a:r>
              <a:rPr kumimoji="1" lang="en-US" altLang="zh-TW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1.35</a:t>
            </a:r>
            <a:r>
              <a:rPr kumimoji="1" lang="en-US" altLang="zh-TW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</a:p>
          <a:p>
            <a:pPr marL="361950" lvl="1" indent="-361950" algn="just" hangingPunct="0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en-US" altLang="zh-TW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1" lang="en-US" altLang="zh-TW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 </a:t>
            </a:r>
            <a:r>
              <a:rPr kumimoji="1" lang="zh-TW" altLang="zh-TW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景氣</a:t>
            </a:r>
            <a:r>
              <a:rPr kumimoji="1" lang="zh-TW" altLang="zh-TW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燈號</a:t>
            </a:r>
            <a:r>
              <a:rPr kumimoji="1" lang="zh-TW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續呈現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綠燈</a:t>
            </a:r>
            <a:r>
              <a:rPr kumimoji="1" lang="zh-TW" altLang="zh-TW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綜合判斷分數較上月增加</a:t>
            </a:r>
            <a:r>
              <a:rPr kumimoji="1" lang="en-US" altLang="zh-TW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分至</a:t>
            </a:r>
            <a:r>
              <a:rPr kumimoji="1" lang="en-US" altLang="zh-TW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26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</a:t>
            </a:r>
            <a:endParaRPr kumimoji="1" lang="en-US" altLang="zh-TW" sz="21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61950" lvl="1" indent="-361950" algn="just" hangingPunct="0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endParaRPr kumimoji="1" lang="zh-TW" altLang="en-US" sz="21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8" name="圖表 17"/>
          <p:cNvGraphicFramePr/>
          <p:nvPr>
            <p:extLst>
              <p:ext uri="{D42A27DB-BD31-4B8C-83A1-F6EECF244321}">
                <p14:modId xmlns:p14="http://schemas.microsoft.com/office/powerpoint/2010/main" val="4099897155"/>
              </p:ext>
            </p:extLst>
          </p:nvPr>
        </p:nvGraphicFramePr>
        <p:xfrm>
          <a:off x="20899" y="1844824"/>
          <a:ext cx="8817465" cy="46455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92877" y="6490422"/>
            <a:ext cx="8345487" cy="2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36000" bIns="36000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資料來源：國發會，</a:t>
            </a:r>
            <a:r>
              <a:rPr kumimoji="0"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27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21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 txBox="1">
            <a:spLocks noChangeArrowheads="1"/>
          </p:cNvSpPr>
          <p:nvPr/>
        </p:nvSpPr>
        <p:spPr bwMode="auto">
          <a:xfrm>
            <a:off x="-18349" y="77621"/>
            <a:ext cx="9172575" cy="79533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vert="horz" anchor="ctr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全力提振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臺灣經濟</a:t>
            </a: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Text Box 57"/>
          <p:cNvSpPr txBox="1">
            <a:spLocks noChangeArrowheads="1"/>
          </p:cNvSpPr>
          <p:nvPr/>
        </p:nvSpPr>
        <p:spPr bwMode="auto">
          <a:xfrm>
            <a:off x="894488" y="5240833"/>
            <a:ext cx="184731" cy="46166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endParaRPr lang="en-US" altLang="zh-TW" sz="2400" b="1" dirty="0">
              <a:solidFill>
                <a:srgbClr val="000000"/>
              </a:solidFill>
              <a:ea typeface="新細明體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880024" y="2315324"/>
            <a:ext cx="3619968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buFont typeface="Wingdings" panose="05000000000000000000" pitchFamily="2" charset="2"/>
              <a:buChar char="l"/>
            </a:pPr>
            <a:r>
              <a:rPr lang="zh-TW" altLang="en-US" sz="2400" b="1" dirty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五加</a:t>
            </a:r>
            <a:r>
              <a:rPr lang="zh-TW" altLang="en-US" sz="2400" b="1" dirty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二產業創新計畫</a:t>
            </a:r>
            <a:endParaRPr lang="en-US" altLang="zh-TW" sz="2400" b="1" dirty="0">
              <a:solidFill>
                <a:srgbClr val="6C320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3000"/>
              </a:spcBef>
              <a:buFont typeface="Wingdings" panose="05000000000000000000" pitchFamily="2" charset="2"/>
              <a:buChar char="l"/>
            </a:pPr>
            <a:r>
              <a:rPr lang="zh-TW" altLang="zh-TW" sz="2400" b="1" dirty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產業創新轉型</a:t>
            </a:r>
            <a:r>
              <a:rPr lang="zh-TW" altLang="zh-TW" sz="2400" b="1" dirty="0" smtClean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基金</a:t>
            </a:r>
            <a:endParaRPr lang="en-US" altLang="zh-TW" sz="2400" b="1" dirty="0" smtClean="0">
              <a:solidFill>
                <a:srgbClr val="6C320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3000"/>
              </a:spcBef>
              <a:buFont typeface="Wingdings" panose="05000000000000000000" pitchFamily="2" charset="2"/>
              <a:buChar char="l"/>
            </a:pPr>
            <a:r>
              <a:rPr lang="zh-TW" altLang="zh-TW" sz="2400" b="1" dirty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數位國家・創新經濟發展方案</a:t>
            </a:r>
            <a:endParaRPr lang="en-US" altLang="zh-TW" sz="2400" b="1" dirty="0">
              <a:solidFill>
                <a:srgbClr val="6C320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3000"/>
              </a:spcBef>
              <a:buFont typeface="Wingdings" panose="05000000000000000000" pitchFamily="2" charset="2"/>
              <a:buChar char="l"/>
            </a:pPr>
            <a:r>
              <a:rPr lang="zh-TW" altLang="zh-TW" sz="2400" b="1" dirty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新南向政策推動</a:t>
            </a:r>
            <a:r>
              <a:rPr lang="zh-TW" altLang="zh-TW" sz="2400" b="1" dirty="0" smtClean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endParaRPr lang="zh-TW" altLang="en-US" sz="2400" dirty="0">
              <a:solidFill>
                <a:srgbClr val="6C320A"/>
              </a:solidFill>
            </a:endParaRPr>
          </a:p>
        </p:txBody>
      </p:sp>
      <p:grpSp>
        <p:nvGrpSpPr>
          <p:cNvPr id="16" name="Group 30"/>
          <p:cNvGrpSpPr>
            <a:grpSpLocks/>
          </p:cNvGrpSpPr>
          <p:nvPr/>
        </p:nvGrpSpPr>
        <p:grpSpPr bwMode="auto">
          <a:xfrm>
            <a:off x="917528" y="1124744"/>
            <a:ext cx="3582464" cy="936104"/>
            <a:chOff x="816" y="2304"/>
            <a:chExt cx="1440" cy="448"/>
          </a:xfrm>
        </p:grpSpPr>
        <p:sp>
          <p:nvSpPr>
            <p:cNvPr id="17" name="Freeform 3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9" name="Rectangle 3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TW" altLang="en-US" sz="2800" b="1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加速</a:t>
              </a:r>
              <a:r>
                <a:rPr lang="zh-TW" altLang="en-US" sz="2800" b="1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推動結構轉型</a:t>
              </a:r>
              <a:endParaRPr lang="en-US" altLang="zh-TW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21" name="Group 30"/>
          <p:cNvGrpSpPr>
            <a:grpSpLocks/>
          </p:cNvGrpSpPr>
          <p:nvPr/>
        </p:nvGrpSpPr>
        <p:grpSpPr bwMode="auto">
          <a:xfrm>
            <a:off x="5148065" y="1140905"/>
            <a:ext cx="3519126" cy="975148"/>
            <a:chOff x="816" y="2304"/>
            <a:chExt cx="1440" cy="448"/>
          </a:xfrm>
        </p:grpSpPr>
        <p:sp>
          <p:nvSpPr>
            <p:cNvPr id="22" name="Freeform 3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3" name="Rectangle 3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6">
                    <a:lumMod val="75000"/>
                  </a:schemeClr>
                </a:gs>
                <a:gs pos="100000">
                  <a:srgbClr val="0082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TW" altLang="en-US" sz="2800" b="1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全面擴大基礎建設投資</a:t>
              </a:r>
              <a:endParaRPr lang="en-US" altLang="zh-TW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24" name="文字方塊 23"/>
          <p:cNvSpPr txBox="1"/>
          <p:nvPr/>
        </p:nvSpPr>
        <p:spPr>
          <a:xfrm>
            <a:off x="5076056" y="2300561"/>
            <a:ext cx="3619968" cy="3003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3500"/>
              </a:lnSpc>
              <a:spcBef>
                <a:spcPts val="3000"/>
              </a:spcBef>
              <a:buFont typeface="Wingdings" panose="05000000000000000000" pitchFamily="2" charset="2"/>
              <a:buChar char="l"/>
            </a:pPr>
            <a:r>
              <a:rPr lang="zh-TW" altLang="en-US" sz="2400" b="1" dirty="0" smtClean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擴大投資方案</a:t>
            </a:r>
            <a:endParaRPr lang="en-US" altLang="zh-TW" sz="2400" b="1" dirty="0" smtClean="0">
              <a:solidFill>
                <a:srgbClr val="6C320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ts val="3500"/>
              </a:lnSpc>
              <a:spcBef>
                <a:spcPts val="3000"/>
              </a:spcBef>
              <a:buFont typeface="Wingdings" panose="05000000000000000000" pitchFamily="2" charset="2"/>
              <a:buChar char="l"/>
            </a:pPr>
            <a:r>
              <a:rPr lang="zh-TW" altLang="en-US" sz="2400" b="1" dirty="0" smtClean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老屋更新、社會住宅</a:t>
            </a:r>
            <a:endParaRPr lang="en-US" altLang="zh-TW" sz="2400" b="1" dirty="0" smtClean="0">
              <a:solidFill>
                <a:srgbClr val="6C320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ts val="3500"/>
              </a:lnSpc>
              <a:spcBef>
                <a:spcPts val="3000"/>
              </a:spcBef>
              <a:buFont typeface="Wingdings" panose="05000000000000000000" pitchFamily="2" charset="2"/>
              <a:buChar char="l"/>
            </a:pPr>
            <a:r>
              <a:rPr lang="zh-TW" altLang="en-US" sz="2400" b="1" dirty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長照、托育</a:t>
            </a:r>
            <a:endParaRPr lang="en-US" altLang="zh-TW" sz="2400" b="1" dirty="0">
              <a:solidFill>
                <a:srgbClr val="6C320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ts val="3500"/>
              </a:lnSpc>
              <a:spcBef>
                <a:spcPts val="3000"/>
              </a:spcBef>
              <a:buFont typeface="Wingdings" panose="05000000000000000000" pitchFamily="2" charset="2"/>
              <a:buChar char="l"/>
            </a:pPr>
            <a:r>
              <a:rPr lang="zh-TW" altLang="en-US" sz="2400" b="1" dirty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前瞻性基礎建設</a:t>
            </a:r>
            <a:r>
              <a:rPr lang="zh-TW" altLang="en-US" sz="2400" b="1" dirty="0" smtClean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endParaRPr lang="zh-TW" altLang="en-US" sz="2400" b="1" dirty="0">
              <a:solidFill>
                <a:srgbClr val="6C320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3535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原創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原創">
    <a:fillStyleLst>
      <a:solidFill>
        <a:schemeClr val="phClr"/>
      </a:solidFill>
      <a:gradFill rotWithShape="1">
        <a:gsLst>
          <a:gs pos="0">
            <a:schemeClr val="phClr">
              <a:tint val="45000"/>
              <a:satMod val="200000"/>
            </a:schemeClr>
          </a:gs>
          <a:gs pos="30000">
            <a:schemeClr val="phClr">
              <a:tint val="61000"/>
              <a:satMod val="200000"/>
            </a:schemeClr>
          </a:gs>
          <a:gs pos="45000">
            <a:schemeClr val="phClr">
              <a:tint val="66000"/>
              <a:satMod val="200000"/>
            </a:schemeClr>
          </a:gs>
          <a:gs pos="55000">
            <a:schemeClr val="phClr">
              <a:tint val="66000"/>
              <a:satMod val="200000"/>
            </a:schemeClr>
          </a:gs>
          <a:gs pos="73000">
            <a:schemeClr val="phClr">
              <a:tint val="61000"/>
              <a:satMod val="200000"/>
            </a:schemeClr>
          </a:gs>
          <a:gs pos="100000">
            <a:schemeClr val="phClr">
              <a:tint val="45000"/>
              <a:satMod val="200000"/>
            </a:schemeClr>
          </a:gs>
        </a:gsLst>
        <a:lin ang="950000" scaled="1"/>
      </a:gradFill>
      <a:gradFill rotWithShape="1">
        <a:gsLst>
          <a:gs pos="0">
            <a:schemeClr val="phClr">
              <a:shade val="63000"/>
            </a:schemeClr>
          </a:gs>
          <a:gs pos="30000">
            <a:schemeClr val="phClr">
              <a:shade val="90000"/>
              <a:satMod val="110000"/>
            </a:schemeClr>
          </a:gs>
          <a:gs pos="45000">
            <a:schemeClr val="phClr">
              <a:shade val="100000"/>
              <a:satMod val="118000"/>
            </a:schemeClr>
          </a:gs>
          <a:gs pos="55000">
            <a:schemeClr val="phClr">
              <a:shade val="100000"/>
              <a:satMod val="118000"/>
            </a:schemeClr>
          </a:gs>
          <a:gs pos="73000">
            <a:schemeClr val="phClr">
              <a:shade val="90000"/>
              <a:satMod val="110000"/>
            </a:schemeClr>
          </a:gs>
          <a:gs pos="100000">
            <a:schemeClr val="phClr">
              <a:shade val="63000"/>
            </a:schemeClr>
          </a:gs>
        </a:gsLst>
        <a:lin ang="950000" scaled="1"/>
      </a:gradFill>
    </a:fillStyleLst>
    <a:lnStyleLst>
      <a:ln w="9525" cap="flat" cmpd="sng" algn="ctr">
        <a:solidFill>
          <a:schemeClr val="phClr"/>
        </a:solidFill>
        <a:prstDash val="solid"/>
      </a:ln>
      <a:ln w="19050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254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phClr">
              <a:tint val="100000"/>
              <a:shade val="100000"/>
              <a:hueMod val="100000"/>
              <a:satMod val="100000"/>
            </a:schemeClr>
          </a:contourClr>
        </a:sp3d>
      </a:effectStyle>
      <a:effectStyle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phClr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60000"/>
              <a:satMod val="300000"/>
            </a:schemeClr>
          </a:gs>
          <a:gs pos="30000">
            <a:schemeClr val="phClr">
              <a:shade val="80000"/>
              <a:satMod val="230000"/>
            </a:schemeClr>
          </a:gs>
          <a:gs pos="100000">
            <a:schemeClr val="phClr">
              <a:tint val="97000"/>
              <a:satMod val="22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shade val="6000"/>
              <a:satMod val="120000"/>
            </a:schemeClr>
            <a:schemeClr val="phClr">
              <a:tint val="90000"/>
            </a:schemeClr>
          </a:duotone>
        </a:blip>
        <a:tile tx="0" ty="0" sx="35000" sy="40000" flip="x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71442</TotalTime>
  <Words>345</Words>
  <Application>Microsoft Office PowerPoint</Application>
  <PresentationFormat>如螢幕大小 (4:3)</PresentationFormat>
  <Paragraphs>62</Paragraphs>
  <Slides>3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3</vt:i4>
      </vt:variant>
      <vt:variant>
        <vt:lpstr>投影片標題</vt:lpstr>
      </vt:variant>
      <vt:variant>
        <vt:i4>3</vt:i4>
      </vt:variant>
    </vt:vector>
  </HeadingPairs>
  <TitlesOfParts>
    <vt:vector size="6" baseType="lpstr">
      <vt:lpstr>原創</vt:lpstr>
      <vt:lpstr>自訂設計</vt:lpstr>
      <vt:lpstr>1_原創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7272</cp:revision>
  <cp:lastPrinted>2017-01-03T09:30:22Z</cp:lastPrinted>
  <dcterms:created xsi:type="dcterms:W3CDTF">2012-02-29T14:54:28Z</dcterms:created>
  <dcterms:modified xsi:type="dcterms:W3CDTF">2017-01-03T16:42:25Z</dcterms:modified>
</cp:coreProperties>
</file>