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98" r:id="rId6"/>
    <p:sldId id="297" r:id="rId7"/>
    <p:sldId id="300" r:id="rId8"/>
    <p:sldId id="324" r:id="rId9"/>
    <p:sldId id="305" r:id="rId10"/>
    <p:sldId id="291" r:id="rId11"/>
    <p:sldId id="296" r:id="rId12"/>
    <p:sldId id="310" r:id="rId13"/>
    <p:sldId id="326" r:id="rId14"/>
    <p:sldId id="327" r:id="rId15"/>
    <p:sldId id="267" r:id="rId16"/>
    <p:sldId id="268" r:id="rId17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A2250.NTCOA\AppData\Local\Microsoft\Windows\Temporary%20Internet%20Files\Content.Outlook\3ABYR59Q\PPT&#34920;&#26684;&#35069;&#20316;(105-1-10&#26376;)%20-%20&#35079;&#35069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20844;&#20107;&#21253;\&#26989;&#21209;\105&#24180;&#24230;\105&#24180;&#24230;_&#20854;&#20182;&#20132;&#36774;&#20107;&#38917;\&#31069;&#33729;\1051021&#21508;&#32291;&#24066;&#30436;&#40670;&#36039;&#26009;(&#35069;&#20316;&#31777;&#22577;&#22294;&#27284;)\&#24409;&#25972;_&#21508;&#32291;&#24066;&#30436;&#40670;&#36039;&#26009;(&#25972;&#29702;&#29256;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425240594925634"/>
          <c:y val="0.14354469280969462"/>
          <c:w val="0.80081339807105423"/>
          <c:h val="0.73938474700576917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工作表1!$A$3</c:f>
              <c:strCache>
                <c:ptCount val="1"/>
                <c:pt idx="0">
                  <c:v>認領養數比率</c:v>
                </c:pt>
              </c:strCache>
            </c:strRef>
          </c:tx>
          <c:marker>
            <c:symbol val="none"/>
          </c:marker>
          <c:cat>
            <c:strRef>
              <c:f>工作表1!$M$2:$W$2</c:f>
              <c:strCache>
                <c:ptCount val="10"/>
                <c:pt idx="0">
                  <c:v>96年</c:v>
                </c:pt>
                <c:pt idx="1">
                  <c:v>97年</c:v>
                </c:pt>
                <c:pt idx="2">
                  <c:v>98年</c:v>
                </c:pt>
                <c:pt idx="3">
                  <c:v>99年</c:v>
                </c:pt>
                <c:pt idx="4">
                  <c:v>100年</c:v>
                </c:pt>
                <c:pt idx="5">
                  <c:v>101年</c:v>
                </c:pt>
                <c:pt idx="6">
                  <c:v>102年</c:v>
                </c:pt>
                <c:pt idx="7">
                  <c:v>103年</c:v>
                </c:pt>
                <c:pt idx="8">
                  <c:v>104年</c:v>
                </c:pt>
                <c:pt idx="9">
                  <c:v>105年(至10月)</c:v>
                </c:pt>
              </c:strCache>
            </c:strRef>
          </c:cat>
          <c:val>
            <c:numRef>
              <c:f>工作表1!$B$3:$K$3</c:f>
              <c:numCache>
                <c:formatCode>0.00%</c:formatCode>
                <c:ptCount val="10"/>
                <c:pt idx="0">
                  <c:v>0.13450000000000001</c:v>
                </c:pt>
                <c:pt idx="1">
                  <c:v>0.13769999999999999</c:v>
                </c:pt>
                <c:pt idx="2">
                  <c:v>0.13730000000000001</c:v>
                </c:pt>
                <c:pt idx="3">
                  <c:v>0.17549999999999999</c:v>
                </c:pt>
                <c:pt idx="4">
                  <c:v>0.20300000000000001</c:v>
                </c:pt>
                <c:pt idx="5">
                  <c:v>0.28539999999999999</c:v>
                </c:pt>
                <c:pt idx="6">
                  <c:v>0.40799999999999997</c:v>
                </c:pt>
                <c:pt idx="7">
                  <c:v>0.57699999999999996</c:v>
                </c:pt>
                <c:pt idx="8">
                  <c:v>0.70279999999999998</c:v>
                </c:pt>
                <c:pt idx="9">
                  <c:v>0.7419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工作表1!$A$4</c:f>
              <c:strCache>
                <c:ptCount val="1"/>
                <c:pt idx="0">
                  <c:v>人道處理比率</c:v>
                </c:pt>
              </c:strCache>
            </c:strRef>
          </c:tx>
          <c:spPr>
            <a:ln>
              <a:solidFill>
                <a:srgbClr val="FF0000"/>
              </a:solidFill>
              <a:prstDash val="dash"/>
            </a:ln>
          </c:spPr>
          <c:marker>
            <c:symbol val="none"/>
          </c:marker>
          <c:cat>
            <c:strRef>
              <c:f>工作表1!$M$2:$W$2</c:f>
              <c:strCache>
                <c:ptCount val="10"/>
                <c:pt idx="0">
                  <c:v>96年</c:v>
                </c:pt>
                <c:pt idx="1">
                  <c:v>97年</c:v>
                </c:pt>
                <c:pt idx="2">
                  <c:v>98年</c:v>
                </c:pt>
                <c:pt idx="3">
                  <c:v>99年</c:v>
                </c:pt>
                <c:pt idx="4">
                  <c:v>100年</c:v>
                </c:pt>
                <c:pt idx="5">
                  <c:v>101年</c:v>
                </c:pt>
                <c:pt idx="6">
                  <c:v>102年</c:v>
                </c:pt>
                <c:pt idx="7">
                  <c:v>103年</c:v>
                </c:pt>
                <c:pt idx="8">
                  <c:v>104年</c:v>
                </c:pt>
                <c:pt idx="9">
                  <c:v>105年(至10月)</c:v>
                </c:pt>
              </c:strCache>
            </c:strRef>
          </c:cat>
          <c:val>
            <c:numRef>
              <c:f>工作表1!$B$4:$K$4</c:f>
              <c:numCache>
                <c:formatCode>0.00%</c:formatCode>
                <c:ptCount val="10"/>
                <c:pt idx="0">
                  <c:v>0.74570000000000003</c:v>
                </c:pt>
                <c:pt idx="1">
                  <c:v>0.70509999999999995</c:v>
                </c:pt>
                <c:pt idx="2">
                  <c:v>0.73089999999999999</c:v>
                </c:pt>
                <c:pt idx="3">
                  <c:v>0.63239999999999996</c:v>
                </c:pt>
                <c:pt idx="4">
                  <c:v>0.57899999999999996</c:v>
                </c:pt>
                <c:pt idx="5">
                  <c:v>0.499</c:v>
                </c:pt>
                <c:pt idx="6">
                  <c:v>0.40400000000000003</c:v>
                </c:pt>
                <c:pt idx="7">
                  <c:v>0.26400000000000001</c:v>
                </c:pt>
                <c:pt idx="8">
                  <c:v>0.13739999999999999</c:v>
                </c:pt>
                <c:pt idx="9">
                  <c:v>0.1268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149056"/>
        <c:axId val="60227584"/>
      </c:lineChart>
      <c:catAx>
        <c:axId val="51149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60227584"/>
        <c:crosses val="autoZero"/>
        <c:auto val="1"/>
        <c:lblAlgn val="ctr"/>
        <c:lblOffset val="100"/>
        <c:noMultiLvlLbl val="0"/>
      </c:catAx>
      <c:valAx>
        <c:axId val="60227584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511490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9552684179263786"/>
          <c:y val="1.0667148466612668E-2"/>
          <c:w val="0.45573280741374739"/>
          <c:h val="0.13816930617834047"/>
        </c:manualLayout>
      </c:layout>
      <c:overlay val="0"/>
      <c:txPr>
        <a:bodyPr/>
        <a:lstStyle/>
        <a:p>
          <a:pPr>
            <a:defRPr sz="900">
              <a:latin typeface="標楷體" panose="03000509000000000000" pitchFamily="65" charset="-120"/>
              <a:ea typeface="標楷體" panose="03000509000000000000" pitchFamily="65" charset="-120"/>
            </a:defRPr>
          </a:pPr>
          <a:endParaRPr lang="zh-TW"/>
        </a:p>
      </c:txPr>
    </c:legend>
    <c:plotVisOnly val="1"/>
    <c:dispBlanksAs val="gap"/>
    <c:showDLblsOverMax val="0"/>
  </c:chart>
  <c:txPr>
    <a:bodyPr/>
    <a:lstStyle/>
    <a:p>
      <a:pPr>
        <a:defRPr sz="800"/>
      </a:pPr>
      <a:endParaRPr lang="zh-TW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8184646150427731E-2"/>
          <c:y val="3.7793419778754743E-2"/>
          <c:w val="0.91181535384957224"/>
          <c:h val="0.86142412747789932"/>
        </c:manualLayout>
      </c:layout>
      <c:pie3DChart>
        <c:varyColors val="1"/>
        <c:ser>
          <c:idx val="0"/>
          <c:order val="0"/>
          <c:tx>
            <c:strRef>
              <c:f>停止公告12日人道處理措施達成評估!$H$3</c:f>
              <c:strCache>
                <c:ptCount val="1"/>
                <c:pt idx="0">
                  <c:v>縣市</c:v>
                </c:pt>
              </c:strCache>
            </c:strRef>
          </c:tx>
          <c:explosion val="9"/>
          <c:cat>
            <c:strRef>
              <c:f>停止公告12日人道處理措施達成評估!$I$2:$K$2</c:f>
              <c:strCache>
                <c:ptCount val="3"/>
                <c:pt idx="0">
                  <c:v>已達成且無遭遇困難</c:v>
                </c:pt>
                <c:pt idx="1">
                  <c:v>預估在106年度會達成，但後續將遭遇困難</c:v>
                </c:pt>
                <c:pt idx="2">
                  <c:v>預估無法達成，且已遭遇困難</c:v>
                </c:pt>
              </c:strCache>
            </c:strRef>
          </c:cat>
          <c:val>
            <c:numRef>
              <c:f>停止公告12日人道處理措施達成評估!$I$3:$K$3</c:f>
              <c:numCache>
                <c:formatCode>General</c:formatCode>
                <c:ptCount val="3"/>
                <c:pt idx="0">
                  <c:v>3</c:v>
                </c:pt>
                <c:pt idx="1">
                  <c:v>7</c:v>
                </c:pt>
                <c:pt idx="2">
                  <c:v>12</c:v>
                </c:pt>
              </c:numCache>
            </c:numRef>
          </c:val>
        </c:ser>
        <c:ser>
          <c:idx val="1"/>
          <c:order val="1"/>
          <c:tx>
            <c:strRef>
              <c:f>停止公告12日人道處理措施達成評估!$H$4</c:f>
              <c:strCache>
                <c:ptCount val="1"/>
              </c:strCache>
            </c:strRef>
          </c:tx>
          <c:cat>
            <c:strRef>
              <c:f>停止公告12日人道處理措施達成評估!$I$2:$K$2</c:f>
              <c:strCache>
                <c:ptCount val="3"/>
                <c:pt idx="0">
                  <c:v>已達成且無遭遇困難</c:v>
                </c:pt>
                <c:pt idx="1">
                  <c:v>預估在106年度會達成，但後續將遭遇困難</c:v>
                </c:pt>
                <c:pt idx="2">
                  <c:v>預估無法達成，且已遭遇困難</c:v>
                </c:pt>
              </c:strCache>
            </c:strRef>
          </c:cat>
          <c:val>
            <c:numRef>
              <c:f>停止公告12日人道處理措施達成評估!$I$4:$K$4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F9B85E-3985-4970-8971-EF984EC6EEC0}" type="datetimeFigureOut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32BCB-721E-4203-BD67-E4BC6AB6F65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406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C5CB-2543-45D8-9243-B50511C38DC7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b="1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151" y="5704616"/>
            <a:ext cx="1259632" cy="114511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87E0-5D9F-4009-8C0E-9DF5FBFA0DA7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B5234-893B-4613-AF8F-4F7945FC9F01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AE8A0-5873-4629-8A8D-54AFF3F66FA1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2361-A243-4F7B-A6FE-3A331824CF2B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1D20A-E95D-4C17-8A78-FAF6BA1EBA4A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56FB6-41AF-4D3A-B34A-A0B069622A64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15EBF-EE1C-4B95-9868-459B16629B0C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087EC-15F0-4FEB-83EE-C3E47E27A494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776D-089E-4156-955D-D1E90D6DD307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40DBE-F068-4C6B-88C4-73329A656ED1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3E97195-F9B3-4535-96CE-1687F8B4CEDB}" type="datetime1">
              <a:rPr lang="zh-TW" altLang="en-US" smtClean="0"/>
              <a:t>2016/12/13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364D09D-90CF-4B0D-96C8-3B006FA6BAF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03648" y="3717032"/>
            <a:ext cx="6400800" cy="2016224"/>
          </a:xfrm>
        </p:spPr>
        <p:txBody>
          <a:bodyPr anchor="ctr">
            <a:normAutofit/>
          </a:bodyPr>
          <a:lstStyle/>
          <a:p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行政院農業委員會</a:t>
            </a:r>
            <a:endParaRPr lang="en-US" altLang="zh-TW" sz="3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000" dirty="0">
                <a:latin typeface="Times New Roman" panose="02020603050405020304" pitchFamily="18" charset="0"/>
                <a:ea typeface="標楷體" panose="03000509000000000000" pitchFamily="65" charset="-120"/>
              </a:rPr>
              <a:t>報告人</a:t>
            </a:r>
            <a:r>
              <a:rPr lang="zh-TW" altLang="en-US" sz="30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：畜牧處李處長春進</a:t>
            </a:r>
            <a:endParaRPr lang="en-US" altLang="zh-TW" sz="3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105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因應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動物收容處所停止人道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處理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調整</a:t>
            </a:r>
            <a:r>
              <a:rPr lang="zh-TW" altLang="zh-TW" b="1" dirty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措施</a:t>
            </a:r>
            <a:endParaRPr lang="zh-TW" altLang="en-US" dirty="0">
              <a:solidFill>
                <a:schemeClr val="tx1">
                  <a:lumMod val="85000"/>
                  <a:lumOff val="1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1</a:t>
            </a:fld>
            <a:endParaRPr lang="zh-TW" altLang="en-US"/>
          </a:p>
        </p:txBody>
      </p:sp>
      <p:sp>
        <p:nvSpPr>
          <p:cNvPr id="5" name="Rectangle 155"/>
          <p:cNvSpPr>
            <a:spLocks noChangeArrowheads="1"/>
          </p:cNvSpPr>
          <p:nvPr/>
        </p:nvSpPr>
        <p:spPr bwMode="invGray">
          <a:xfrm>
            <a:off x="251520" y="557811"/>
            <a:ext cx="34925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zh-TW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行政院第</a:t>
            </a:r>
            <a:r>
              <a:rPr kumimoji="0" lang="en-US" altLang="zh-TW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3527</a:t>
            </a:r>
            <a:r>
              <a:rPr kumimoji="0" lang="zh-TW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次</a:t>
            </a:r>
            <a:r>
              <a:rPr kumimoji="0" lang="zh-TW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會議</a:t>
            </a:r>
          </a:p>
        </p:txBody>
      </p:sp>
    </p:spTree>
    <p:extLst>
      <p:ext uri="{BB962C8B-B14F-4D97-AF65-F5344CB8AC3E}">
        <p14:creationId xmlns:p14="http://schemas.microsoft.com/office/powerpoint/2010/main" val="181090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大綱</a:t>
            </a:r>
            <a:endParaRPr lang="zh-TW" altLang="en-US" sz="4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1547664" y="1700808"/>
            <a:ext cx="6768752" cy="4572000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zh-TW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一、前言</a:t>
            </a:r>
            <a:endParaRPr lang="en-US" altLang="zh-TW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ClrTx/>
              <a:buNone/>
            </a:pPr>
            <a:r>
              <a:rPr lang="zh-TW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修法影響及</a:t>
            </a:r>
            <a:r>
              <a:rPr lang="en-US" altLang="zh-TW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年緩衝期調整</a:t>
            </a:r>
            <a:r>
              <a:rPr lang="zh-TW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狀況</a:t>
            </a:r>
            <a:endParaRPr lang="en-US" altLang="zh-TW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ClrTx/>
              <a:buNone/>
            </a:pPr>
            <a:r>
              <a:rPr lang="zh-TW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三、各縣市因應現況分析</a:t>
            </a:r>
            <a:endParaRPr lang="en-US" altLang="zh-TW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ClrTx/>
              <a:buNone/>
            </a:pPr>
            <a:r>
              <a:rPr lang="zh-TW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四、問題檢討及精進策略</a:t>
            </a:r>
            <a:endParaRPr lang="en-US" altLang="zh-TW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ClrTx/>
              <a:buNone/>
            </a:pPr>
            <a:r>
              <a:rPr lang="zh-TW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五、結語</a:t>
            </a:r>
            <a:endParaRPr lang="en-US" altLang="zh-TW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zh-TW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573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一、前言</a:t>
            </a:r>
            <a:r>
              <a:rPr lang="en-US" altLang="zh-TW" sz="4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背景</a:t>
            </a:r>
            <a:endParaRPr lang="zh-TW" altLang="en-US" sz="4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3</a:t>
            </a:fld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676788"/>
            <a:ext cx="2811372" cy="1959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內容版面配置區 5"/>
          <p:cNvSpPr>
            <a:spLocks noGrp="1"/>
          </p:cNvSpPr>
          <p:nvPr>
            <p:ph sz="quarter" idx="1"/>
          </p:nvPr>
        </p:nvSpPr>
        <p:spPr>
          <a:xfrm>
            <a:off x="800530" y="1412776"/>
            <a:ext cx="7875926" cy="3312367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動物保護法規定，各縣市政府應規劃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設置動物收容處所，或委託民間機構、團體設置動物收容處所或指定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場所。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收容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及處理下列動物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algn="just"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由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直轄市或縣（市）政府、其他機構及民眾捕捉之遊蕩動物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algn="just"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飼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主不擬繼續飼養之動物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algn="just"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主管機關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依本法留置或沒入之動物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algn="just"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危難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中動物。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動物保護法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104.2.4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修正公布施行。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原定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有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公告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日收容動物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得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人道處理，改以經獸醫師檢查有必要條件下方得為之，並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訂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落日條款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>
              <a:buFont typeface="Wingdings" panose="05000000000000000000" pitchFamily="2" charset="2"/>
              <a:buChar char="l"/>
            </a:pP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106.2.4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全面停止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現行得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公告日期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人道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撲殺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處理措施。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708362"/>
            <a:ext cx="2844315" cy="1896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844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136904" cy="114300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一、前言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犬隻捕捉收容概述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4</a:t>
            </a:fld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>
          <a:xfrm>
            <a:off x="395536" y="1412776"/>
            <a:ext cx="4608512" cy="3620710"/>
          </a:xfrm>
        </p:spPr>
        <p:txBody>
          <a:bodyPr>
            <a:normAutofit fontScale="92500" lnSpcReduction="20000"/>
          </a:bodyPr>
          <a:lstStyle/>
          <a:p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全國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縣市，除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雲林縣委託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家動物醫院代收容外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，均有公立動物收容處所，共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家，同期最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適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收容總量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約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6,500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隻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近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年（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103-105)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，捕捉收容管理狀況：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－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平均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收容總量約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萬隻。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－年平均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動物認領養率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67%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－年平均人道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處理率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17%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－年捕捉犬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隻約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萬隻。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+mj-ea"/>
              <a:ea typeface="+mj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800"/>
            <a:ext cx="3930550" cy="3561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179270"/>
            <a:ext cx="1788645" cy="1338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179269"/>
            <a:ext cx="1784024" cy="1338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179270"/>
            <a:ext cx="1800200" cy="1349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106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68952" cy="114300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二、修法影響及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年緩衝期調整狀況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5</a:t>
            </a:fld>
            <a:endParaRPr lang="zh-TW" altLang="en-U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1412776"/>
            <a:ext cx="3267491" cy="4916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內容版面配置區 3"/>
          <p:cNvSpPr txBox="1">
            <a:spLocks/>
          </p:cNvSpPr>
          <p:nvPr/>
        </p:nvSpPr>
        <p:spPr>
          <a:xfrm>
            <a:off x="827583" y="1628799"/>
            <a:ext cx="4320479" cy="4700737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公立動物收容處所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停止人道處理機制之核心問題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公立收容所管理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流浪犬管理及控制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推動對策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改善動物收容所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設施及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管理，輔導轉型為動物生命教育園區。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參照歐美日等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國流浪犬源頭管理模式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推廣多元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認養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建立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飼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主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責任，落實寵物登記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推廣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絕育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加強法規配套及執法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6983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對應施政中程計畫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6</a:t>
            </a:fld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104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年度執行</a:t>
            </a:r>
            <a:r>
              <a:rPr lang="zh-TW" altLang="en-US" sz="24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加強動物保護</a:t>
            </a:r>
            <a:r>
              <a:rPr lang="zh-TW" altLang="en-US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行政效能</a:t>
            </a:r>
            <a:r>
              <a:rPr lang="zh-TW" altLang="en-US" sz="24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，累計至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105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年度投入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億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4,597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萬餘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元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逐年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補助各地方政府動保人力，主要辦理源頭管理、動物收容管理與認領養及執法稽查等工作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105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年已補助各地方政府人力計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74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（動檢員及獸醫師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24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，收容管理人員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50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人），並擴大絕育能量預計達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萬隻等。</a:t>
            </a: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年度</a:t>
            </a:r>
            <a:r>
              <a:rPr lang="zh-TW" altLang="en-US" sz="24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改善政府動物管制收容設施</a:t>
            </a:r>
            <a:r>
              <a:rPr lang="zh-TW" altLang="en-US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累計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105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年度投入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億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6,798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萬餘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元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主要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協助宜蘭等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縣市，全面改善公立動物收容環境，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預計多數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工程預定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年間完竣。</a:t>
            </a: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年預算已</a:t>
            </a:r>
            <a:r>
              <a:rPr lang="zh-TW" altLang="en-US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增加編列</a:t>
            </a:r>
            <a:r>
              <a:rPr lang="en-US" altLang="zh-TW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40%</a:t>
            </a:r>
            <a:r>
              <a:rPr lang="zh-TW" altLang="en-US" sz="24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以上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投入各項工作。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8399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4998" y="188640"/>
            <a:ext cx="8568952" cy="810344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104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年修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法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後已推動之配套策略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7</a:t>
            </a:fld>
            <a:endParaRPr lang="zh-TW" altLang="en-US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232409"/>
              </p:ext>
            </p:extLst>
          </p:nvPr>
        </p:nvGraphicFramePr>
        <p:xfrm>
          <a:off x="827584" y="4725144"/>
          <a:ext cx="6984776" cy="17616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7925"/>
                <a:gridCol w="1694403"/>
                <a:gridCol w="4032448"/>
              </a:tblGrid>
              <a:tr h="380562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加強絕育強度，控制外部犬量</a:t>
                      </a:r>
                      <a:endParaRPr lang="zh-TW" sz="1800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843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年度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犬隻絕育率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核心措施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9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104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42%</a:t>
                      </a:r>
                      <a:endParaRPr lang="zh-TW" sz="1800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重點區域高密度絕育推廣方案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55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105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48%</a:t>
                      </a:r>
                      <a:endParaRPr lang="zh-TW" sz="1800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重點區域、放養犬隻下鄉巡迴絕育方案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61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106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55%</a:t>
                      </a:r>
                      <a:endParaRPr lang="zh-TW" sz="1800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縣市執行適地、適性、全面性犬隻群族控制計畫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圓角矩形 3"/>
          <p:cNvSpPr/>
          <p:nvPr/>
        </p:nvSpPr>
        <p:spPr>
          <a:xfrm>
            <a:off x="107504" y="965195"/>
            <a:ext cx="3528392" cy="216024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儘速減少</a:t>
            </a:r>
            <a:r>
              <a:rPr lang="zh-TW" altLang="en-US" b="1" u="sng" smtClean="0">
                <a:latin typeface="標楷體" panose="03000509000000000000" pitchFamily="65" charset="-120"/>
                <a:ea typeface="標楷體" panose="03000509000000000000" pitchFamily="65" charset="-120"/>
              </a:rPr>
              <a:t>進入收容</a:t>
            </a:r>
            <a:r>
              <a:rPr lang="zh-TW" altLang="en-US" b="1" u="sng"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en-US" b="1" u="sng" smtClean="0">
                <a:latin typeface="標楷體" panose="03000509000000000000" pitchFamily="65" charset="-120"/>
                <a:ea typeface="標楷體" panose="03000509000000000000" pitchFamily="65" charset="-120"/>
              </a:rPr>
              <a:t>動物</a:t>
            </a:r>
            <a:r>
              <a:rPr lang="zh-TW" altLang="en-US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量</a:t>
            </a:r>
            <a:endParaRPr lang="en-US" altLang="zh-TW" b="1" u="sng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600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全面推動家犬絕育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年內由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35%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提高至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55%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以上</a:t>
            </a:r>
            <a:endPara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寵物登記源頭管理，由縣市落實到鄉里</a:t>
            </a:r>
            <a:endPara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減少流浪動物數量，加強民間團體合作，擴大下鄉絕育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量能</a:t>
            </a:r>
            <a:endPara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全民共同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監督，不棄養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4499222" y="1304764"/>
            <a:ext cx="4536504" cy="129614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擴增收容動物之送養量</a:t>
            </a:r>
            <a:endParaRPr lang="en-US" altLang="zh-TW" b="1" u="sng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多元並結合異業，擴大送養推廣效能</a:t>
            </a:r>
            <a:endPara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制度性扶持並提升非政府組織營運能力，</a:t>
            </a:r>
            <a:r>
              <a:rPr lang="zh-TW" altLang="en-US" sz="1600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推動公有動物</a:t>
            </a:r>
            <a:r>
              <a:rPr lang="zh-TW" altLang="en-US" sz="16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收容所公辦</a:t>
            </a:r>
            <a:r>
              <a:rPr lang="zh-TW" altLang="en-US" sz="1600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民營</a:t>
            </a:r>
            <a:endParaRPr lang="en-US" altLang="zh-TW" sz="1600" u="sng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6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提升民間動物收容所管理品質與量能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5940152" y="2924944"/>
            <a:ext cx="3095574" cy="172819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收容管理高度專業化</a:t>
            </a:r>
            <a:endParaRPr lang="en-US" altLang="zh-TW" b="1" u="sng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協助地方改善公立收容所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設施</a:t>
            </a:r>
            <a:endPara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檢討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標準作業程序及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人力</a:t>
            </a:r>
            <a:endPara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加強專業人力訓練</a:t>
            </a:r>
            <a:endParaRPr lang="zh-TW" altLang="en-US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橢圓 8"/>
          <p:cNvSpPr/>
          <p:nvPr/>
        </p:nvSpPr>
        <p:spPr>
          <a:xfrm>
            <a:off x="3409238" y="3140969"/>
            <a:ext cx="2179967" cy="138221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2017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年公立動物收容所停止公告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日安樂死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向下箭號 10"/>
          <p:cNvSpPr/>
          <p:nvPr/>
        </p:nvSpPr>
        <p:spPr>
          <a:xfrm rot="1991908">
            <a:off x="4988870" y="2708920"/>
            <a:ext cx="360040" cy="504056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向下箭號 12"/>
          <p:cNvSpPr/>
          <p:nvPr/>
        </p:nvSpPr>
        <p:spPr>
          <a:xfrm rot="5400000">
            <a:off x="5576439" y="3648697"/>
            <a:ext cx="360040" cy="35269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向下箭號 13"/>
          <p:cNvSpPr/>
          <p:nvPr/>
        </p:nvSpPr>
        <p:spPr>
          <a:xfrm rot="19167542">
            <a:off x="3098637" y="3156466"/>
            <a:ext cx="360040" cy="504056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852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69912"/>
              </p:ext>
            </p:extLst>
          </p:nvPr>
        </p:nvGraphicFramePr>
        <p:xfrm>
          <a:off x="899592" y="955443"/>
          <a:ext cx="7056785" cy="2800129"/>
        </p:xfrm>
        <a:graphic>
          <a:graphicData uri="http://schemas.openxmlformats.org/drawingml/2006/table">
            <a:tbl>
              <a:tblPr/>
              <a:tblGrid>
                <a:gridCol w="1043177"/>
                <a:gridCol w="1002268"/>
                <a:gridCol w="1002268"/>
                <a:gridCol w="1002268"/>
                <a:gridCol w="1002268"/>
                <a:gridCol w="1002268"/>
                <a:gridCol w="1002268"/>
              </a:tblGrid>
              <a:tr h="5016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年度</a:t>
                      </a: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100</a:t>
                      </a:r>
                      <a:endParaRPr kumimoji="1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101</a:t>
                      </a:r>
                      <a:endParaRPr kumimoji="1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102</a:t>
                      </a:r>
                      <a:endParaRPr kumimoji="1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103</a:t>
                      </a:r>
                      <a:endParaRPr lang="en-US" altLang="zh-TW" sz="1800" b="1" i="0" u="none" strike="noStrike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104</a:t>
                      </a:r>
                      <a:endParaRPr kumimoji="1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105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(1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至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10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月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)</a:t>
                      </a:r>
                      <a:endParaRPr kumimoji="1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0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總收容隻數</a:t>
                      </a: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112,206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111,029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113,041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94,741</a:t>
                      </a: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79,251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54,322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</a:tr>
              <a:tr h="5016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認領養數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占收容比例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kumimoji="1" lang="zh-TW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22,741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20.3%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31,684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(28.54%)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46,160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(40.8%)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lang="en-US" altLang="zh-TW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54,743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lang="en-US" altLang="zh-TW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(57.7%)</a:t>
                      </a: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55,694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(70.2%)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40,300 (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74.19%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</a:tr>
              <a:tr h="5016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人道處理數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E9E5DC"/>
                        </a:buClr>
                        <a:buSzPct val="75000"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kumimoji="1" lang="zh-TW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占收容比例</a:t>
                      </a:r>
                      <a:r>
                        <a:rPr kumimoji="1" lang="en-US" altLang="zh-TW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endParaRPr kumimoji="1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64,922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57.9%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55,398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(49.9%)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45,672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(40.4%)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lang="en-US" altLang="zh-TW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25,057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lang="en-US" altLang="zh-TW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(26.4%)</a:t>
                      </a: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10,892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(13.7%)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6,890 (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12.68%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</a:tr>
              <a:tr h="63867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所內死亡數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1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占收容比例</a:t>
                      </a: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1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20,432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(18.21%)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20,130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(18.13%)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18,464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(16.3%)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lang="en-US" altLang="zh-TW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12,653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lang="en-US" altLang="zh-TW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(13.3%)</a:t>
                      </a: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8,636</a:t>
                      </a:r>
                      <a:b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</a:b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(10.9%)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5,315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(9.78%)</a:t>
                      </a:r>
                      <a:endParaRPr kumimoji="1" lang="zh-TW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525" marR="9525" marT="9522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</a:tr>
            </a:tbl>
          </a:graphicData>
        </a:graphic>
      </p:graphicFrame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4082"/>
          </a:xfrm>
        </p:spPr>
        <p:txBody>
          <a:bodyPr>
            <a:no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近年公立動物收容所動物收容變化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6" name="圖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7411762"/>
              </p:ext>
            </p:extLst>
          </p:nvPr>
        </p:nvGraphicFramePr>
        <p:xfrm>
          <a:off x="251520" y="3845421"/>
          <a:ext cx="7992888" cy="2996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</p:spPr>
        <p:txBody>
          <a:bodyPr/>
          <a:lstStyle/>
          <a:p>
            <a:fld id="{6364D09D-90CF-4B0D-96C8-3B006FA6BAFC}" type="slidenum">
              <a:rPr lang="zh-TW" altLang="en-US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39972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圖表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8560842"/>
              </p:ext>
            </p:extLst>
          </p:nvPr>
        </p:nvGraphicFramePr>
        <p:xfrm>
          <a:off x="1475656" y="1268760"/>
          <a:ext cx="3744416" cy="2016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矩形 4"/>
          <p:cNvSpPr/>
          <p:nvPr/>
        </p:nvSpPr>
        <p:spPr>
          <a:xfrm>
            <a:off x="4860032" y="1490881"/>
            <a:ext cx="2016224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zh-TW" altLang="en-US" sz="2000" b="1" dirty="0">
              <a:solidFill>
                <a:schemeClr val="accent1"/>
              </a:solidFill>
            </a:endParaRP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755576" y="981054"/>
            <a:ext cx="3384376" cy="422920"/>
          </a:xfrm>
        </p:spPr>
        <p:txBody>
          <a:bodyPr>
            <a:noAutofit/>
          </a:bodyPr>
          <a:lstStyle/>
          <a:p>
            <a:pPr algn="l"/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縣市</a:t>
            </a:r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評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年可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達成狀況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757714"/>
              </p:ext>
            </p:extLst>
          </p:nvPr>
        </p:nvGraphicFramePr>
        <p:xfrm>
          <a:off x="539552" y="3068960"/>
          <a:ext cx="5328592" cy="3456384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2306405"/>
                <a:gridCol w="3022187"/>
              </a:tblGrid>
              <a:tr h="40829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圖例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縣市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765302">
                <a:tc>
                  <a:txBody>
                    <a:bodyPr/>
                    <a:lstStyle/>
                    <a:p>
                      <a:r>
                        <a:rPr lang="zh-TW" altLang="en-US" b="1" dirty="0" smtClean="0">
                          <a:solidFill>
                            <a:schemeClr val="accent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■已達成且無遭遇困難</a:t>
                      </a:r>
                      <a:endParaRPr lang="zh-TW" altLang="en-US" b="1" dirty="0">
                        <a:solidFill>
                          <a:schemeClr val="accent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u="sng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新北市、高雄市及臺東縣</a:t>
                      </a:r>
                      <a:r>
                        <a:rPr lang="en-US" altLang="zh-TW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1020726">
                <a:tc>
                  <a:txBody>
                    <a:bodyPr/>
                    <a:lstStyle/>
                    <a:p>
                      <a:r>
                        <a:rPr lang="zh-TW" altLang="en-US" b="1" dirty="0" smtClean="0">
                          <a:solidFill>
                            <a:schemeClr val="accent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■預估在</a:t>
                      </a:r>
                      <a:r>
                        <a:rPr lang="en-US" altLang="zh-TW" b="1" dirty="0" smtClean="0">
                          <a:solidFill>
                            <a:schemeClr val="accent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106</a:t>
                      </a:r>
                      <a:r>
                        <a:rPr lang="zh-TW" altLang="en-US" b="1" dirty="0" smtClean="0">
                          <a:solidFill>
                            <a:schemeClr val="accent2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年度會達成，但後續將遭遇困難</a:t>
                      </a:r>
                      <a:endParaRPr lang="zh-TW" altLang="en-US" b="1" dirty="0">
                        <a:solidFill>
                          <a:schemeClr val="accent2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u="sng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臺北市、臺中市、臺南市、桃園市、宜蘭縣、基隆市及連江縣</a:t>
                      </a:r>
                      <a:r>
                        <a:rPr lang="en-US" altLang="zh-TW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1262066">
                <a:tc>
                  <a:txBody>
                    <a:bodyPr/>
                    <a:lstStyle/>
                    <a:p>
                      <a:endParaRPr lang="en-US" altLang="zh-TW" b="1" dirty="0" smtClean="0">
                        <a:solidFill>
                          <a:schemeClr val="accent3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lang="zh-TW" altLang="en-US" b="1" dirty="0" smtClean="0">
                          <a:solidFill>
                            <a:schemeClr val="accent3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■預估無法達成，且已遭遇困難</a:t>
                      </a:r>
                      <a:endParaRPr lang="zh-TW" altLang="en-US" b="1" dirty="0">
                        <a:solidFill>
                          <a:schemeClr val="accent3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u="sng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新竹縣、苗栗縣、彰化縣、南投縣、雲林縣、嘉義縣、屏東縣、花蓮縣、澎湖縣、新竹市、嘉義市及金門縣</a:t>
                      </a:r>
                      <a:r>
                        <a:rPr lang="en-US" altLang="zh-TW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400" b="1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標題 1"/>
          <p:cNvSpPr txBox="1">
            <a:spLocks/>
          </p:cNvSpPr>
          <p:nvPr/>
        </p:nvSpPr>
        <p:spPr>
          <a:xfrm>
            <a:off x="539552" y="188640"/>
            <a:ext cx="8208912" cy="79695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三、各縣市因應現況分析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</p:spPr>
        <p:txBody>
          <a:bodyPr/>
          <a:lstStyle/>
          <a:p>
            <a:fld id="{6364D09D-90CF-4B0D-96C8-3B006FA6BAFC}" type="slidenum">
              <a:rPr lang="zh-TW" altLang="en-US" smtClean="0"/>
              <a:t>9</a:t>
            </a:fld>
            <a:endParaRPr lang="zh-TW" altLang="en-US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9542083"/>
              </p:ext>
            </p:extLst>
          </p:nvPr>
        </p:nvGraphicFramePr>
        <p:xfrm>
          <a:off x="6022641" y="1268760"/>
          <a:ext cx="2714367" cy="4752529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2714367"/>
              </a:tblGrid>
              <a:tr h="364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2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主要因難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新細明體"/>
                      </a:endParaRPr>
                    </a:p>
                  </a:txBody>
                  <a:tcPr marL="68580" marR="68580" marT="0" marB="0" anchor="ctr"/>
                </a:tc>
              </a:tr>
              <a:tr h="78183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36195" algn="l"/>
                        </a:tabLst>
                      </a:pPr>
                      <a:r>
                        <a:rPr lang="en-US" sz="1800" kern="12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lang="zh-TW" sz="1800" kern="12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捕犬需求大於收容量能。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新細明體"/>
                      </a:endParaRPr>
                    </a:p>
                  </a:txBody>
                  <a:tcPr marL="68580" marR="68580" marT="0" marB="0" anchor="ctr"/>
                </a:tc>
              </a:tr>
              <a:tr h="78183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36195" algn="l"/>
                        </a:tabLst>
                      </a:pPr>
                      <a:r>
                        <a:rPr lang="en-US" sz="1800" kern="12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</a:t>
                      </a:r>
                      <a:r>
                        <a:rPr lang="zh-TW" sz="1800" kern="12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認養推廣受限城鄉差異。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新細明體"/>
                      </a:endParaRPr>
                    </a:p>
                  </a:txBody>
                  <a:tcPr marL="68580" marR="68580" marT="0" marB="0" anchor="ctr"/>
                </a:tc>
              </a:tr>
              <a:tr h="78183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36195" algn="l"/>
                        </a:tabLst>
                      </a:pPr>
                      <a:r>
                        <a:rPr lang="en-US" sz="1800" kern="12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3.</a:t>
                      </a:r>
                      <a:r>
                        <a:rPr lang="zh-TW" sz="1800" kern="12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民眾養犬方式有明顯城鄉差異。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新細明體"/>
                      </a:endParaRPr>
                    </a:p>
                  </a:txBody>
                  <a:tcPr marL="68580" marR="68580" marT="0" marB="0" anchor="ctr"/>
                </a:tc>
              </a:tr>
              <a:tr h="78183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36195" algn="l"/>
                        </a:tabLst>
                      </a:pPr>
                      <a:r>
                        <a:rPr lang="en-US" sz="1800" kern="12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4.</a:t>
                      </a:r>
                      <a:r>
                        <a:rPr lang="zh-TW" sz="1800" kern="12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動保業務投入資源有明顯縣市差異。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新細明體"/>
                      </a:endParaRPr>
                    </a:p>
                  </a:txBody>
                  <a:tcPr marL="68580" marR="68580" marT="0" marB="0" anchor="ctr"/>
                </a:tc>
              </a:tr>
              <a:tr h="12605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36195" algn="l"/>
                        </a:tabLst>
                      </a:pPr>
                      <a:r>
                        <a:rPr lang="en-US" sz="1800" kern="12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5.</a:t>
                      </a:r>
                      <a:r>
                        <a:rPr lang="zh-TW" sz="1800" kern="12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犬隻絕育回置，民眾反對時，仍需捕捉處理。</a:t>
                      </a:r>
                      <a:endParaRPr lang="zh-TW" sz="12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新細明體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647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投影片編號版面配置區 4"/>
          <p:cNvSpPr txBox="1">
            <a:spLocks/>
          </p:cNvSpPr>
          <p:nvPr/>
        </p:nvSpPr>
        <p:spPr>
          <a:xfrm>
            <a:off x="10988" y="6830000"/>
            <a:ext cx="2133600" cy="476250"/>
          </a:xfrm>
          <a:prstGeom prst="ellipse">
            <a:avLst/>
          </a:prstGeom>
          <a:noFill/>
        </p:spPr>
        <p:txBody>
          <a:bodyPr wrap="none" lIns="0" tIns="0" rIns="0" bIns="0" anchor="ctr" anchorCtr="1">
            <a:noAutofit/>
          </a:bodyPr>
          <a:lstStyle>
            <a:defPPr>
              <a:defRPr lang="zh-TW"/>
            </a:defPPr>
            <a:lvl1pPr marL="0" algn="ctr" defTabSz="914400" rtl="0" eaLnBrk="1" latinLnBrk="0" hangingPunct="1">
              <a:defRPr kumimoji="0" sz="1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76327705-26BD-4F07-9A3A-22C909829BC7}" type="slidenum">
              <a:rPr lang="en-US" altLang="zh-TW" smtClean="0"/>
              <a:pPr algn="l"/>
              <a:t>10</a:t>
            </a:fld>
            <a:endParaRPr lang="en-US" altLang="zh-TW" dirty="0" smtClean="0"/>
          </a:p>
        </p:txBody>
      </p:sp>
      <p:grpSp>
        <p:nvGrpSpPr>
          <p:cNvPr id="4" name="群組 3"/>
          <p:cNvGrpSpPr/>
          <p:nvPr/>
        </p:nvGrpSpPr>
        <p:grpSpPr>
          <a:xfrm>
            <a:off x="755576" y="968086"/>
            <a:ext cx="7298923" cy="5546585"/>
            <a:chOff x="636405" y="516929"/>
            <a:chExt cx="8481226" cy="6355937"/>
          </a:xfrm>
        </p:grpSpPr>
        <p:pic>
          <p:nvPicPr>
            <p:cNvPr id="26" name="Picture 1" descr="C:\Users\user\Desktop\509cc0a1bd6a4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6405" y="516929"/>
              <a:ext cx="8481226" cy="6355937"/>
            </a:xfrm>
            <a:prstGeom prst="rect">
              <a:avLst/>
            </a:prstGeom>
            <a:noFill/>
          </p:spPr>
        </p:pic>
        <p:sp>
          <p:nvSpPr>
            <p:cNvPr id="28" name="矩形 27"/>
            <p:cNvSpPr/>
            <p:nvPr/>
          </p:nvSpPr>
          <p:spPr>
            <a:xfrm>
              <a:off x="2734527" y="1391288"/>
              <a:ext cx="1268776" cy="423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出所量</a:t>
              </a:r>
              <a:endParaRPr lang="en-US" altLang="zh-TW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4587236" y="1397031"/>
              <a:ext cx="1287473" cy="4232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收容</a:t>
              </a:r>
              <a:r>
                <a:rPr lang="zh-TW" altLang="en-US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品質</a:t>
              </a:r>
              <a:endParaRPr lang="en-US" altLang="zh-TW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651304" y="5383272"/>
              <a:ext cx="1019249" cy="4232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進入量</a:t>
              </a:r>
              <a:endParaRPr lang="en-US" altLang="zh-TW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4587237" y="5383272"/>
              <a:ext cx="1512168" cy="4232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源頭管理</a:t>
              </a:r>
              <a:endParaRPr lang="en-US" altLang="zh-TW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147816" y="4576678"/>
              <a:ext cx="3349700" cy="352688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執法人力與落實源頭控制尚有不足</a:t>
              </a:r>
              <a:endParaRPr lang="en-US" altLang="zh-TW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4393946" y="2033809"/>
              <a:ext cx="2540627" cy="599568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密飼緊迫</a:t>
              </a:r>
              <a:r>
                <a:rPr lang="en-US" altLang="zh-TW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,</a:t>
              </a:r>
              <a:r>
                <a:rPr lang="zh-TW" altLang="en-US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面臨動物健康問題</a:t>
              </a:r>
              <a:r>
                <a:rPr lang="en-US" altLang="zh-TW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,</a:t>
              </a:r>
              <a:r>
                <a:rPr lang="zh-TW" altLang="en-US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送養更困難</a:t>
              </a:r>
              <a:endParaRPr lang="en-US" altLang="zh-TW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817487" y="2664623"/>
              <a:ext cx="2268090" cy="599568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受限管理資源及工作量，基層壓力更大</a:t>
              </a:r>
              <a:endParaRPr lang="en-US" altLang="zh-TW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062976" y="3960974"/>
              <a:ext cx="1733493" cy="352688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送交收容量增加</a:t>
              </a:r>
              <a:endParaRPr lang="en-US" altLang="zh-TW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709541" y="4490007"/>
              <a:ext cx="1883525" cy="352688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TW" altLang="en-US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民眾捕犬要求依舊</a:t>
              </a:r>
              <a:endParaRPr lang="en-US" altLang="zh-TW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4703013" y="4137318"/>
              <a:ext cx="1754345" cy="352688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絕育數量仍有限</a:t>
              </a:r>
              <a:endParaRPr lang="en-US" altLang="zh-TW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806741" y="2101057"/>
              <a:ext cx="2300760" cy="352688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民眾認養動物動機降低</a:t>
              </a:r>
              <a:endParaRPr lang="en-US" altLang="zh-TW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353251" y="2778637"/>
              <a:ext cx="2092143" cy="352688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民眾領養量達天花板</a:t>
              </a:r>
              <a:endParaRPr lang="en-US" altLang="zh-TW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5191075" y="3704877"/>
              <a:ext cx="1529173" cy="352688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TW" altLang="en-US" sz="1400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民眾棄養觀念</a:t>
              </a:r>
              <a:endParaRPr lang="en-US" altLang="zh-TW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4259" y="188640"/>
            <a:ext cx="7772400" cy="936104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多數縣市可能面臨的挑戰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44208" y="1925887"/>
            <a:ext cx="226215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None/>
            </a:pP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收容動物品質降低</a:t>
            </a:r>
            <a:endParaRPr lang="en-US" altLang="zh-TW" b="1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ct val="0"/>
              </a:spcBef>
              <a:buNone/>
            </a:pP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流浪動物增加</a:t>
            </a:r>
            <a:endParaRPr lang="en-US" altLang="zh-TW" b="1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ct val="0"/>
              </a:spcBef>
              <a:buNone/>
            </a:pP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民眾施政滿意降低</a:t>
            </a:r>
            <a:endParaRPr lang="en-US" altLang="zh-TW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</p:spPr>
        <p:txBody>
          <a:bodyPr/>
          <a:lstStyle/>
          <a:p>
            <a:fld id="{6364D09D-90CF-4B0D-96C8-3B006FA6BAFC}" type="slidenum">
              <a:rPr lang="zh-TW" altLang="en-US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7705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87208" cy="868958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四、問題檢討及精進策略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>
          <a:xfrm>
            <a:off x="179512" y="1799390"/>
            <a:ext cx="3960440" cy="364583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000" b="1" u="sng" kern="11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動物收容品質</a:t>
            </a:r>
            <a:r>
              <a:rPr lang="zh-TW" altLang="en-US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控制</a:t>
            </a:r>
            <a:r>
              <a:rPr lang="en-US" altLang="zh-TW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u="sng" kern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入所量調控</a:t>
            </a:r>
            <a:r>
              <a:rPr lang="en-US" altLang="zh-TW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社會</a:t>
            </a:r>
            <a:r>
              <a:rPr lang="zh-TW" altLang="en-US" sz="2000" b="1" u="sng" kern="11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公安風險</a:t>
            </a:r>
            <a:r>
              <a:rPr lang="zh-TW" altLang="en-US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控制</a:t>
            </a:r>
            <a:r>
              <a:rPr lang="en-US" altLang="zh-TW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u="sng" kern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犬隻族群數量控制</a:t>
            </a:r>
            <a:r>
              <a:rPr lang="en-US" altLang="zh-TW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000" kern="1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000" b="1" u="sng" kern="11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基層人力</a:t>
            </a:r>
            <a:r>
              <a:rPr lang="zh-TW" altLang="en-US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問題</a:t>
            </a:r>
            <a:r>
              <a:rPr lang="en-US" altLang="zh-TW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u="sng" kern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動保人力嚴重不足</a:t>
            </a:r>
            <a:r>
              <a:rPr lang="zh-TW" altLang="en-US" sz="2000" b="1" u="sng" kern="11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000" b="1" u="sng" kern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離職率高、出缺難補</a:t>
            </a:r>
            <a:r>
              <a:rPr lang="en-US" altLang="zh-TW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000" kern="1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動保倡議與行政量能脫節（</a:t>
            </a:r>
            <a:r>
              <a:rPr lang="zh-TW" altLang="en-US" sz="2000" b="1" u="sng" kern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修法頻繁，行政機關無法落實</a:t>
            </a:r>
            <a:r>
              <a:rPr lang="zh-TW" altLang="en-US" sz="2000" b="1" u="sng" kern="11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2000" kern="1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11</a:t>
            </a:fld>
            <a:endParaRPr lang="zh-TW" altLang="en-US"/>
          </a:p>
        </p:txBody>
      </p:sp>
      <p:sp>
        <p:nvSpPr>
          <p:cNvPr id="5" name="五邊形 4"/>
          <p:cNvSpPr/>
          <p:nvPr/>
        </p:nvSpPr>
        <p:spPr>
          <a:xfrm>
            <a:off x="4139952" y="2564904"/>
            <a:ext cx="1148688" cy="504056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核心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問題</a:t>
            </a:r>
            <a:endParaRPr lang="zh-TW" altLang="en-US" sz="1600" dirty="0"/>
          </a:p>
        </p:txBody>
      </p:sp>
      <p:sp>
        <p:nvSpPr>
          <p:cNvPr id="6" name="矩形 5"/>
          <p:cNvSpPr/>
          <p:nvPr/>
        </p:nvSpPr>
        <p:spPr>
          <a:xfrm>
            <a:off x="5266912" y="1970838"/>
            <a:ext cx="3384376" cy="16921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流浪動物族群控制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向上箭號圖說文字 7"/>
          <p:cNvSpPr/>
          <p:nvPr/>
        </p:nvSpPr>
        <p:spPr>
          <a:xfrm>
            <a:off x="4846824" y="3676730"/>
            <a:ext cx="3818144" cy="2632590"/>
          </a:xfrm>
          <a:prstGeom prst="upArrowCallout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b="1" u="sng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精進</a:t>
            </a:r>
            <a:r>
              <a:rPr lang="zh-TW" altLang="en-US" sz="2000" b="1" u="sng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策略</a:t>
            </a:r>
            <a:endParaRPr lang="en-US" altLang="zh-TW" sz="2000" b="1" u="sng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依本會短、中、長期政策目標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結合縣市與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民間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力量加速推動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落實總統動保綱領政見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967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12</a:t>
            </a:fld>
            <a:endParaRPr lang="zh-TW" altLang="en-US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097372582"/>
              </p:ext>
            </p:extLst>
          </p:nvPr>
        </p:nvGraphicFramePr>
        <p:xfrm>
          <a:off x="395536" y="908720"/>
          <a:ext cx="8136904" cy="5381205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368152"/>
                <a:gridCol w="6768752"/>
              </a:tblGrid>
              <a:tr h="1584175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短期</a:t>
                      </a:r>
                      <a:endParaRPr lang="en-US" altLang="zh-TW" sz="1800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至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106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月止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ts val="3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105</a:t>
                      </a:r>
                      <a:r>
                        <a:rPr lang="zh-TW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lang="en-US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  <a:r>
                        <a:rPr lang="zh-TW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lang="en-US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31</a:t>
                      </a:r>
                      <a:r>
                        <a:rPr lang="zh-TW" sz="2000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日前</a:t>
                      </a:r>
                      <a:r>
                        <a:rPr lang="zh-TW" altLang="en-US" sz="2000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</a:t>
                      </a:r>
                      <a:r>
                        <a:rPr lang="zh-TW" sz="2000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各縣市動物</a:t>
                      </a:r>
                      <a:r>
                        <a:rPr lang="zh-TW" sz="2000" kern="100" dirty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收容量能臨界值</a:t>
                      </a:r>
                      <a:r>
                        <a:rPr lang="zh-TW" sz="2000" kern="1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盤點</a:t>
                      </a:r>
                      <a:r>
                        <a:rPr lang="zh-TW" altLang="en-US" sz="2000" kern="1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並公布</a:t>
                      </a:r>
                      <a:r>
                        <a:rPr lang="zh-TW" sz="2000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zh-TW" sz="200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342900" algn="just">
                        <a:lnSpc>
                          <a:spcPts val="3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105</a:t>
                      </a:r>
                      <a:r>
                        <a:rPr lang="zh-TW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lang="en-US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  <a:r>
                        <a:rPr lang="zh-TW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lang="en-US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31</a:t>
                      </a:r>
                      <a:r>
                        <a:rPr lang="zh-TW" sz="2000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日前</a:t>
                      </a:r>
                      <a:r>
                        <a:rPr lang="zh-TW" altLang="en-US" sz="2000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，各</a:t>
                      </a:r>
                      <a:r>
                        <a:rPr lang="zh-TW" sz="2000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縣政府</a:t>
                      </a:r>
                      <a:r>
                        <a:rPr lang="zh-TW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提出</a:t>
                      </a:r>
                      <a:r>
                        <a:rPr lang="zh-TW" sz="2000" kern="100" dirty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適地適性犬隻族群控制計畫</a:t>
                      </a:r>
                      <a:r>
                        <a:rPr lang="zh-TW" sz="2000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</a:t>
                      </a:r>
                      <a:r>
                        <a:rPr lang="en-US" sz="2000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106</a:t>
                      </a:r>
                      <a:r>
                        <a:rPr lang="zh-TW" sz="200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年度全力</a:t>
                      </a:r>
                      <a:r>
                        <a:rPr lang="zh-TW" sz="2000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執行</a:t>
                      </a:r>
                      <a:r>
                        <a:rPr lang="zh-TW" altLang="en-US" sz="2000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zh-TW" sz="200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455489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中期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(2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ts val="3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20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全國公立動物收容處所停止人道</a:t>
                      </a:r>
                      <a:r>
                        <a:rPr lang="zh-TW" sz="2000" b="1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撲殺。</a:t>
                      </a:r>
                      <a:endParaRPr lang="zh-TW" sz="2000" b="1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342900" algn="just">
                        <a:lnSpc>
                          <a:spcPts val="3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altLang="en-US" sz="2000" b="1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各</a:t>
                      </a:r>
                      <a:r>
                        <a:rPr lang="zh-TW" sz="2000" b="1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縣市犬</a:t>
                      </a:r>
                      <a:r>
                        <a:rPr lang="zh-TW" sz="20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隻群族控制計畫有效執行，控制</a:t>
                      </a:r>
                      <a:r>
                        <a:rPr lang="zh-TW" sz="2000" b="1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外部犬量。</a:t>
                      </a:r>
                      <a:endParaRPr lang="zh-TW" sz="2000" b="1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342900" algn="just">
                        <a:lnSpc>
                          <a:spcPts val="3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20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建立全國流浪犬數量推估</a:t>
                      </a:r>
                      <a:r>
                        <a:rPr lang="zh-TW" sz="2000" b="1" kern="100" dirty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監控</a:t>
                      </a:r>
                      <a:r>
                        <a:rPr lang="zh-TW" sz="20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模式</a:t>
                      </a:r>
                      <a:r>
                        <a:rPr lang="zh-TW" sz="2000" b="1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，標示犬</a:t>
                      </a:r>
                      <a:r>
                        <a:rPr lang="zh-TW" sz="20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群高密度高風險管控區，強化系統性處理，減少民怨</a:t>
                      </a:r>
                      <a:r>
                        <a:rPr lang="zh-TW" sz="2000" b="1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en-US" altLang="zh-TW" sz="2000" b="1" kern="1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342900" algn="just">
                        <a:lnSpc>
                          <a:spcPts val="3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altLang="en-US" sz="2000" b="1" u="sng" kern="1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新制執行後，依公安風險發生頻度與民意期待，持續檢討法律合宜性。</a:t>
                      </a:r>
                      <a:endParaRPr lang="zh-TW" sz="2000" b="1" u="sng" kern="100" dirty="0"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341541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長期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(5</a:t>
                      </a:r>
                      <a:r>
                        <a:rPr lang="zh-TW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01295" indent="-201295" algn="just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lang="zh-TW" sz="20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公立動物收容處所全面轉型為生命教育及動物有效中途送養場域，並導入民間參與經營。</a:t>
                      </a:r>
                    </a:p>
                    <a:p>
                      <a:pPr marL="201295" indent="-201295" algn="just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en-US" sz="2000" b="1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</a:t>
                      </a:r>
                      <a:r>
                        <a:rPr lang="zh-TW" sz="2000" b="1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犬</a:t>
                      </a:r>
                      <a:r>
                        <a:rPr lang="zh-TW" sz="20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隻群族控制計畫有效執行，</a:t>
                      </a:r>
                      <a:r>
                        <a:rPr lang="zh-TW" sz="2000" b="1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外部犬</a:t>
                      </a:r>
                      <a:r>
                        <a:rPr lang="zh-TW" sz="20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隻有效減</a:t>
                      </a:r>
                      <a:r>
                        <a:rPr lang="zh-TW" sz="2000" b="1" kern="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量。</a:t>
                      </a:r>
                      <a:endParaRPr lang="zh-TW" sz="2000" b="1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1475656" y="0"/>
            <a:ext cx="5616624" cy="868958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短、中、長期政策目標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6979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落實總統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動物保護綱領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政見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1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13</a:t>
            </a:fld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擴充</a:t>
            </a:r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動保專業人力，建立專業管制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隊</a:t>
            </a:r>
            <a:endParaRPr lang="en-US" altLang="zh-TW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改善動保人力結構及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質量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建立專業動物管制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隊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善用民間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團體公私協力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寵物登記及飼主責任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</a:t>
            </a:r>
            <a:endParaRPr lang="en-US" altLang="zh-TW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加強寵物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登記率及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源頭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規劃建立犬戶合一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制度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補助犬貓絕育及</a:t>
            </a:r>
            <a:r>
              <a:rPr lang="en-US" altLang="zh-TW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TNVR</a:t>
            </a:r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（捕捉、絕育、疫苗、釋放）的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執行</a:t>
            </a:r>
            <a:endParaRPr lang="en-US" altLang="zh-TW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擴增犬貓絕育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量能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社區共識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下推動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TNVR</a:t>
            </a:r>
          </a:p>
          <a:p>
            <a:pPr marL="320040" lvl="1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7180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14</a:t>
            </a:fld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推動認養代替購買，推廣工作犬、陪伴犬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endParaRPr lang="en-US" altLang="zh-TW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推動多元管道認領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養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整合全國認領養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平台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提高飼主購買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門檻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改善公立及民間收容所的照顧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環境</a:t>
            </a:r>
            <a:endParaRPr lang="en-US" altLang="zh-TW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改善公立動物收容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設施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完善全國公立動物收容所管理標準與作業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流程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分級輔導管理民間收容飼養場所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狗園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加強繁殖場輔導，嚴格取締違法繁殖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場</a:t>
            </a:r>
            <a:endParaRPr lang="en-US" altLang="zh-TW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建立合法業者種犬清單及動態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建構商業性買賣犬隻流向管制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機制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強化非法寵物業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稽查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推廣</a:t>
            </a:r>
            <a:r>
              <a:rPr lang="zh-TW" altLang="en-US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生命教育</a:t>
            </a: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納入教育課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綱，強化生命倫理及教育內容</a:t>
            </a: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建立系統性、制度化的宣導教育體系</a:t>
            </a:r>
          </a:p>
          <a:p>
            <a:pPr lvl="1"/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2073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五、結語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15</a:t>
            </a:fld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altLang="zh-TW" dirty="0" smtClean="0"/>
          </a:p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年動物收容處所停止公告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日人道處理措施，目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　前各縣市政府調整情形仍存在明顯城鄉差異，絕大多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　數縣市調整有實際困難。本會將持續與縣市政府會商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　並全力支持協助。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基於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法令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之實施後，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將優先確保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各收容所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動物收容品質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，並逐步因地制宜，落實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流浪犬之族群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控制及源頭管理。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現有實務狀況已反應，僅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賴現有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中央、地方政府之動物保護人力，不足有效改變現狀，欲達成動物收容處所零撲殺之目標，各項工作尚需社會共同關心並高度參與，另民間資源如能積極投入，或為因應制度變革之可能契機。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6538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4D09D-90CF-4B0D-96C8-3B006FA6BAFC}" type="slidenum">
              <a:rPr lang="zh-TW" altLang="en-US" smtClean="0"/>
              <a:t>16</a:t>
            </a:fld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altLang="zh-TW" sz="6000" dirty="0" smtClean="0">
              <a:latin typeface="+mj-ea"/>
              <a:ea typeface="+mj-ea"/>
            </a:endParaRPr>
          </a:p>
          <a:p>
            <a:pPr marL="0" indent="0" algn="ctr">
              <a:buNone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報告完畢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3204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自訂 1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00B050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>
    <a:lnDef>
      <a:spPr>
        <a:ln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2697</TotalTime>
  <Words>1625</Words>
  <Application>Microsoft Office PowerPoint</Application>
  <PresentationFormat>如螢幕大小 (4:3)</PresentationFormat>
  <Paragraphs>243</Paragraphs>
  <Slides>16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公正</vt:lpstr>
      <vt:lpstr>因應動物收容處所停止人道處理之調整措施</vt:lpstr>
      <vt:lpstr>大綱</vt:lpstr>
      <vt:lpstr>一、前言-背景</vt:lpstr>
      <vt:lpstr>一、前言-犬隻捕捉收容概述</vt:lpstr>
      <vt:lpstr>二、修法影響及2年緩衝期調整狀況</vt:lpstr>
      <vt:lpstr>對應施政中程計畫</vt:lpstr>
      <vt:lpstr>104年修法後已推動之配套策略</vt:lpstr>
      <vt:lpstr>近年公立動物收容所動物收容變化</vt:lpstr>
      <vt:lpstr>各縣市自評106年可達成狀況</vt:lpstr>
      <vt:lpstr>多數縣市可能面臨的挑戰</vt:lpstr>
      <vt:lpstr>四、問題檢討及精進策略</vt:lpstr>
      <vt:lpstr>短、中、長期政策目標</vt:lpstr>
      <vt:lpstr>     落實總統動物保護綱領政見 </vt:lpstr>
      <vt:lpstr>PowerPoint 簡報</vt:lpstr>
      <vt:lpstr>五、結語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公立動物收容處所停止人道處理機制之因應調整措施</dc:title>
  <dc:creator>動物保護科黃瓊儀</dc:creator>
  <cp:lastModifiedBy>動物保護科湯夢汎</cp:lastModifiedBy>
  <cp:revision>235</cp:revision>
  <cp:lastPrinted>2016-12-08T03:55:47Z</cp:lastPrinted>
  <dcterms:created xsi:type="dcterms:W3CDTF">2016-06-02T06:15:31Z</dcterms:created>
  <dcterms:modified xsi:type="dcterms:W3CDTF">2016-12-13T10:20:20Z</dcterms:modified>
</cp:coreProperties>
</file>