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91" r:id="rId2"/>
    <p:sldId id="329" r:id="rId3"/>
    <p:sldId id="456" r:id="rId4"/>
    <p:sldId id="416" r:id="rId5"/>
    <p:sldId id="440" r:id="rId6"/>
    <p:sldId id="442" r:id="rId7"/>
    <p:sldId id="415" r:id="rId8"/>
    <p:sldId id="448" r:id="rId9"/>
    <p:sldId id="443" r:id="rId10"/>
    <p:sldId id="449" r:id="rId11"/>
    <p:sldId id="450" r:id="rId12"/>
    <p:sldId id="445" r:id="rId13"/>
    <p:sldId id="451" r:id="rId14"/>
    <p:sldId id="458" r:id="rId15"/>
    <p:sldId id="452" r:id="rId16"/>
    <p:sldId id="453" r:id="rId17"/>
    <p:sldId id="457" r:id="rId18"/>
    <p:sldId id="344" r:id="rId19"/>
  </p:sldIdLst>
  <p:sldSz cx="9144000" cy="6858000" type="screen4x3"/>
  <p:notesSz cx="6735763" cy="98663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 userDrawn="1">
          <p15:clr>
            <a:srgbClr val="A4A3A4"/>
          </p15:clr>
        </p15:guide>
        <p15:guide id="2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9632"/>
    <a:srgbClr val="FF9966"/>
    <a:srgbClr val="CC9900"/>
    <a:srgbClr val="FFCC66"/>
    <a:srgbClr val="FCC63E"/>
    <a:srgbClr val="5D7281"/>
    <a:srgbClr val="7CBF33"/>
    <a:srgbClr val="FBBC1D"/>
    <a:srgbClr val="FFFF66"/>
    <a:srgbClr val="ECF6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71" autoAdjust="0"/>
    <p:restoredTop sz="80997" autoAdjust="0"/>
  </p:normalViewPr>
  <p:slideViewPr>
    <p:cSldViewPr>
      <p:cViewPr varScale="1">
        <p:scale>
          <a:sx n="56" d="100"/>
          <a:sy n="56" d="100"/>
        </p:scale>
        <p:origin x="1452" y="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4044" y="-96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565" cy="493789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4626" y="0"/>
            <a:ext cx="2919565" cy="493789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>
              <a:defRPr sz="1200"/>
            </a:lvl1pPr>
          </a:lstStyle>
          <a:p>
            <a:fld id="{03387799-1E02-42B3-8DFD-B7DAF7A92736}" type="datetimeFigureOut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70947"/>
            <a:ext cx="2919565" cy="493789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4626" y="9370947"/>
            <a:ext cx="2919565" cy="493789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>
              <a:defRPr sz="1200"/>
            </a:lvl1pPr>
          </a:lstStyle>
          <a:p>
            <a:fld id="{3F1C858A-AF9A-4D68-9E30-5DCF86E8533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94289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0" cy="493315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0" cy="493315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>
              <a:defRPr sz="1200"/>
            </a:lvl1pPr>
          </a:lstStyle>
          <a:p>
            <a:fld id="{2EC6E449-4911-4C84-98CE-4CE5AA9EE9F2}" type="datetimeFigureOut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2918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54" tIns="45377" rIns="90754" bIns="45377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0754" tIns="45377" rIns="90754" bIns="45377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0" cy="493315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15375" y="9371286"/>
            <a:ext cx="2918830" cy="493315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>
              <a:defRPr sz="1200"/>
            </a:lvl1pPr>
          </a:lstStyle>
          <a:p>
            <a:fld id="{01111F9C-7F6C-48C0-9030-B655DA99EE2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2237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7213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3735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98416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37954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3142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24353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693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7542">
              <a:defRPr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693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693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693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693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693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7542">
              <a:defRPr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907542">
              <a:defRPr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693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9849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7542">
              <a:defRPr/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693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11728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0164" indent="-170164" defTabSz="907542">
              <a:buFont typeface="Wingdings" panose="05000000000000000000" pitchFamily="2" charset="2"/>
              <a:buChar char="l"/>
              <a:defRPr/>
            </a:pP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693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6661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圖片 1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949" b="40293"/>
          <a:stretch/>
        </p:blipFill>
        <p:spPr>
          <a:xfrm>
            <a:off x="4780177" y="3829726"/>
            <a:ext cx="4363823" cy="3028274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2924944"/>
            <a:ext cx="7772400" cy="656783"/>
          </a:xfrm>
        </p:spPr>
        <p:txBody>
          <a:bodyPr>
            <a:norm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altLang="en-US" sz="3600" b="1" kern="1200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83568" y="3645024"/>
            <a:ext cx="6400800" cy="62292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DA4E3-C7F9-42B5-AC4B-3575C9D1DACA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691332" y="4715852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lvl="0"/>
            <a:endParaRPr lang="zh-TW" altLang="en-US" dirty="0"/>
          </a:p>
        </p:txBody>
      </p:sp>
      <p:sp>
        <p:nvSpPr>
          <p:cNvPr id="10" name="文字版面配置區 9"/>
          <p:cNvSpPr>
            <a:spLocks noGrp="1"/>
          </p:cNvSpPr>
          <p:nvPr>
            <p:ph type="body" sz="quarter" idx="13"/>
          </p:nvPr>
        </p:nvSpPr>
        <p:spPr>
          <a:xfrm>
            <a:off x="683568" y="5085184"/>
            <a:ext cx="4968503" cy="936204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Tx/>
              <a:buNone/>
              <a:defRPr lang="zh-TW" altLang="en-US" sz="24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pic>
        <p:nvPicPr>
          <p:cNvPr id="11" name="圖片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3380239" cy="1008890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518964"/>
            <a:ext cx="1463043" cy="78029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70"/>
          <a:stretch/>
        </p:blipFill>
        <p:spPr>
          <a:xfrm>
            <a:off x="474688" y="404664"/>
            <a:ext cx="1068362" cy="964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62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少內容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6896" y="490462"/>
            <a:ext cx="7941568" cy="418258"/>
          </a:xfrm>
        </p:spPr>
        <p:txBody>
          <a:bodyPr>
            <a:noAutofit/>
          </a:bodyPr>
          <a:lstStyle>
            <a:lvl1pPr marL="0" algn="l" defTabSz="914400" rtl="0" eaLnBrk="1" latinLnBrk="0" hangingPunct="1">
              <a:defRPr lang="zh-TW" altLang="en-US" sz="28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C12FC-A75A-4C0F-BA85-399E7B9238DD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68552"/>
          </a:xfrm>
        </p:spPr>
        <p:txBody>
          <a:bodyPr/>
          <a:lstStyle>
            <a:lvl1pPr marL="342900" indent="-342900">
              <a:buFontTx/>
              <a:buBlip>
                <a:blip r:embed="rId2"/>
              </a:buBlip>
              <a:defRPr>
                <a:latin typeface="微軟正黑體" pitchFamily="34" charset="-120"/>
                <a:ea typeface="微軟正黑體" pitchFamily="34" charset="-120"/>
              </a:defRPr>
            </a:lvl1pPr>
            <a:lvl2pPr>
              <a:defRPr>
                <a:latin typeface="微軟正黑體" pitchFamily="34" charset="-120"/>
                <a:ea typeface="微軟正黑體" pitchFamily="34" charset="-120"/>
              </a:defRPr>
            </a:lvl2pPr>
            <a:lvl3pPr>
              <a:defRPr>
                <a:latin typeface="微軟正黑體" pitchFamily="34" charset="-120"/>
                <a:ea typeface="微軟正黑體" pitchFamily="34" charset="-120"/>
              </a:defRPr>
            </a:lvl3pPr>
            <a:lvl4pPr>
              <a:defRPr>
                <a:latin typeface="微軟正黑體" pitchFamily="34" charset="-120"/>
                <a:ea typeface="微軟正黑體" pitchFamily="34" charset="-120"/>
              </a:defRPr>
            </a:lvl4pPr>
            <a:lvl5pPr>
              <a:defRPr>
                <a:latin typeface="微軟正黑體" pitchFamily="34" charset="-120"/>
                <a:ea typeface="微軟正黑體" pitchFamily="34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4251425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多內容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468052"/>
          </a:xfrm>
        </p:spPr>
        <p:txBody>
          <a:bodyPr>
            <a:noAutofit/>
          </a:bodyPr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zh-TW" altLang="en-US" sz="28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981B0-63F7-4B52-B101-15CDFC1FC810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5289451"/>
          </a:xfrm>
        </p:spPr>
        <p:txBody>
          <a:bodyPr/>
          <a:lstStyle>
            <a:lvl1pPr marL="342900" indent="-342900">
              <a:buFontTx/>
              <a:buBlip>
                <a:blip r:embed="rId3"/>
              </a:buBlip>
              <a:defRPr>
                <a:latin typeface="微軟正黑體" pitchFamily="34" charset="-120"/>
                <a:ea typeface="微軟正黑體" pitchFamily="34" charset="-120"/>
              </a:defRPr>
            </a:lvl1pPr>
            <a:lvl2pPr>
              <a:defRPr>
                <a:latin typeface="微軟正黑體" pitchFamily="34" charset="-120"/>
                <a:ea typeface="微軟正黑體" pitchFamily="34" charset="-120"/>
              </a:defRPr>
            </a:lvl2pPr>
            <a:lvl3pPr>
              <a:defRPr>
                <a:latin typeface="微軟正黑體" pitchFamily="34" charset="-120"/>
                <a:ea typeface="微軟正黑體" pitchFamily="34" charset="-120"/>
              </a:defRPr>
            </a:lvl3pPr>
            <a:lvl4pPr>
              <a:defRPr>
                <a:latin typeface="微軟正黑體" pitchFamily="34" charset="-120"/>
                <a:ea typeface="微軟正黑體" pitchFamily="34" charset="-120"/>
              </a:defRPr>
            </a:lvl4pPr>
            <a:lvl5pPr>
              <a:defRPr>
                <a:latin typeface="微軟正黑體" pitchFamily="34" charset="-120"/>
                <a:ea typeface="微軟正黑體" pitchFamily="34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982236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呼吸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2708920"/>
            <a:ext cx="7920880" cy="1656184"/>
          </a:xfrm>
        </p:spPr>
        <p:txBody>
          <a:bodyPr>
            <a:normAutofit/>
          </a:bodyPr>
          <a:lstStyle>
            <a:lvl1pPr marL="0" algn="ctr" defTabSz="914400" rtl="0" eaLnBrk="1" latinLnBrk="0" hangingPunct="1">
              <a:spcBef>
                <a:spcPct val="0"/>
              </a:spcBef>
              <a:buNone/>
              <a:defRPr lang="zh-TW" altLang="en-US" sz="36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B98D0-3B9A-44BE-80C3-EFBC43FDF90C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6378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28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958A3-596A-4B1F-8348-7C37E5D94735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4545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933056"/>
            <a:ext cx="7772400" cy="1362075"/>
          </a:xfrm>
        </p:spPr>
        <p:txBody>
          <a:bodyPr anchor="t">
            <a:normAutofit/>
          </a:bodyPr>
          <a:lstStyle>
            <a:lvl1pPr algn="l">
              <a:defRPr sz="3600" b="1" cap="all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42088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A6D24-7312-4E4C-8DB0-629AD14C926F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070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2800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48245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038600" cy="48245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314DB-D66E-4F0F-BD6A-B048A043F546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9369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2800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96752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988840"/>
            <a:ext cx="4040188" cy="41764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196752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988840"/>
            <a:ext cx="4041775" cy="41764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6D0F-AA56-4EFA-8D71-F59CA18FB21D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9652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9F39-C1AA-49D4-AB4C-9A5FA7D45633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" name="文字方塊 4"/>
          <p:cNvSpPr txBox="1"/>
          <p:nvPr userDrawn="1"/>
        </p:nvSpPr>
        <p:spPr>
          <a:xfrm>
            <a:off x="827584" y="404663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sz="24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01180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06896" y="483767"/>
            <a:ext cx="7941568" cy="4249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94351-3C11-4FDE-A52D-89899A50D48F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8638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650" r:id="rId5"/>
    <p:sldLayoutId id="2147483651" r:id="rId6"/>
    <p:sldLayoutId id="2147483652" r:id="rId7"/>
    <p:sldLayoutId id="2147483653" r:id="rId8"/>
    <p:sldLayoutId id="2147483655" r:id="rId9"/>
  </p:sldLayoutIdLst>
  <p:hf hdr="0" ftr="0" dt="0"/>
  <p:txStyles>
    <p:titleStyle>
      <a:lvl1pPr marL="0" algn="l" defTabSz="914400" rtl="0" eaLnBrk="1" latinLnBrk="0" hangingPunct="1">
        <a:lnSpc>
          <a:spcPct val="90000"/>
        </a:lnSpc>
        <a:spcBef>
          <a:spcPct val="0"/>
        </a:spcBef>
        <a:buNone/>
        <a:defRPr lang="zh-TW" altLang="en-US" sz="2200" b="1" kern="1200" dirty="0">
          <a:solidFill>
            <a:schemeClr val="tx1">
              <a:lumMod val="75000"/>
              <a:lumOff val="25000"/>
            </a:schemeClr>
          </a:solidFill>
          <a:latin typeface="微軟正黑體" pitchFamily="34" charset="-120"/>
          <a:ea typeface="微軟正黑體" pitchFamily="34" charset="-120"/>
          <a:cs typeface="+mn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2"/>
        </a:buBlip>
        <a:defRPr sz="32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10" Type="http://schemas.openxmlformats.org/officeDocument/2006/relationships/image" Target="../media/image2.png"/><Relationship Id="rId4" Type="http://schemas.microsoft.com/office/2007/relationships/hdphoto" Target="../media/hdphoto1.wdp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5536" y="2910077"/>
            <a:ext cx="8460432" cy="5909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zh-TW" altLang="en-US" sz="3400" b="1" dirty="0">
                <a:latin typeface="微軟正黑體" pitchFamily="34" charset="-120"/>
                <a:ea typeface="微軟正黑體" pitchFamily="34" charset="-120"/>
              </a:rPr>
              <a:t>國家科學技術發展計畫</a:t>
            </a:r>
            <a:r>
              <a:rPr lang="en-US" altLang="zh-TW" sz="34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3400" b="1" dirty="0">
                <a:latin typeface="微軟正黑體" pitchFamily="34" charset="-120"/>
                <a:ea typeface="微軟正黑體" pitchFamily="34" charset="-120"/>
              </a:rPr>
              <a:t>民國</a:t>
            </a:r>
            <a:r>
              <a:rPr lang="en-US" altLang="zh-TW" sz="3400" b="1" dirty="0">
                <a:latin typeface="微軟正黑體" pitchFamily="34" charset="-120"/>
                <a:ea typeface="微軟正黑體" pitchFamily="34" charset="-120"/>
              </a:rPr>
              <a:t>106</a:t>
            </a:r>
            <a:r>
              <a:rPr lang="zh-TW" altLang="en-US" sz="3400" b="1" dirty="0">
                <a:latin typeface="微軟正黑體" pitchFamily="34" charset="-120"/>
                <a:ea typeface="微軟正黑體" pitchFamily="34" charset="-120"/>
              </a:rPr>
              <a:t>年至</a:t>
            </a:r>
            <a:r>
              <a:rPr lang="en-US" altLang="zh-TW" sz="3400" b="1" dirty="0">
                <a:latin typeface="微軟正黑體" pitchFamily="34" charset="-120"/>
                <a:ea typeface="微軟正黑體" pitchFamily="34" charset="-120"/>
              </a:rPr>
              <a:t>109</a:t>
            </a:r>
            <a:r>
              <a:rPr lang="zh-TW" altLang="en-US" sz="3400" b="1" dirty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3400" b="1" dirty="0">
                <a:latin typeface="微軟正黑體" pitchFamily="34" charset="-120"/>
                <a:ea typeface="微軟正黑體" pitchFamily="34" charset="-120"/>
              </a:rPr>
              <a:t>)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1547664" y="517492"/>
            <a:ext cx="3384376" cy="52200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r>
              <a:rPr lang="zh-TW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國家科學技術發展計畫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467544" y="4645824"/>
            <a:ext cx="4752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科技部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報告人：前瞻及應用科技司 楊司長琇雅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539552" y="566124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28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</a:p>
        </p:txBody>
      </p:sp>
      <p:sp>
        <p:nvSpPr>
          <p:cNvPr id="8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altLang="zh-TW" dirty="0">
                <a:solidFill>
                  <a:schemeClr val="tx1"/>
                </a:solidFill>
              </a:rPr>
              <a:t>1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395536" y="1316434"/>
            <a:ext cx="4078361" cy="5909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行政院第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3569</a:t>
            </a:r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次會議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60569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zh-TW" altLang="en-US" sz="3600" dirty="0">
                <a:solidFill>
                  <a:schemeClr val="tx1"/>
                </a:solidFill>
              </a:rPr>
              <a:t>報告大綱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80744" y="1484784"/>
            <a:ext cx="7200800" cy="3744416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TW" altLang="en-US" sz="2800" b="1" dirty="0"/>
              <a:t>一、形成過程</a:t>
            </a:r>
            <a:endParaRPr lang="en-US" altLang="zh-TW" sz="2800" b="1" dirty="0"/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800" b="1" dirty="0"/>
              <a:t>二、目標架構</a:t>
            </a:r>
            <a:endParaRPr lang="en-US" altLang="zh-TW" sz="2800" b="1" dirty="0"/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800" b="1" dirty="0"/>
              <a:t>三、總目標及遠景</a:t>
            </a:r>
            <a:endParaRPr lang="en-US" altLang="zh-TW" sz="2800" b="1" dirty="0"/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800" b="1" dirty="0"/>
              <a:t>四、重點內容</a:t>
            </a:r>
            <a:endParaRPr lang="en-US" altLang="zh-TW" sz="2800" b="1" dirty="0"/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800" b="1" dirty="0"/>
              <a:t>五</a:t>
            </a:r>
            <a:r>
              <a:rPr lang="zh-TW" altLang="en-US" sz="2800" b="1" dirty="0" smtClean="0"/>
              <a:t>、</a:t>
            </a:r>
            <a:r>
              <a:rPr lang="zh-TW" altLang="en-US" sz="2800" b="1" dirty="0"/>
              <a:t>結語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TW" sz="2800" b="1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pPr/>
              <a:t>2</a:t>
            </a:fld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0823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23AB1E-5F17-47B6-863C-6CBD7FF95411}" type="slidenum">
              <a:rPr lang="zh-TW" altLang="en-US"/>
              <a:pPr>
                <a:defRPr/>
              </a:pPr>
              <a:t>3</a:t>
            </a:fld>
            <a:endParaRPr lang="zh-TW" altLang="en-US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99592" y="476672"/>
            <a:ext cx="7425258" cy="480131"/>
          </a:xfrm>
          <a:noFill/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zh-TW" altLang="en-US" sz="2800" dirty="0">
                <a:solidFill>
                  <a:srgbClr val="00B050"/>
                </a:solidFill>
              </a:rPr>
              <a:t>一、形成過程</a:t>
            </a:r>
          </a:p>
        </p:txBody>
      </p:sp>
      <p:sp>
        <p:nvSpPr>
          <p:cNvPr id="18" name="矩形 17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3930" y="1124744"/>
            <a:ext cx="8292525" cy="3744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32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300" b="1" dirty="0"/>
              <a:t>依照</a:t>
            </a:r>
            <a:r>
              <a:rPr lang="en-US" altLang="zh-TW" sz="2300" b="1" dirty="0"/>
              <a:t>《</a:t>
            </a:r>
            <a:r>
              <a:rPr lang="zh-TW" altLang="en-US" sz="2300" b="1" dirty="0"/>
              <a:t>科學技術基本法</a:t>
            </a:r>
            <a:r>
              <a:rPr lang="en-US" altLang="zh-TW" sz="2300" b="1" dirty="0"/>
              <a:t>》</a:t>
            </a:r>
            <a:r>
              <a:rPr lang="zh-TW" altLang="en-US" sz="2300" b="1" dirty="0"/>
              <a:t>第十條，政府每四年需訂定「國家科學技術發展計畫」，作為推動科技政策與研究發展之依據。</a:t>
            </a:r>
            <a:endParaRPr lang="en-US" altLang="zh-TW" sz="2300" b="1" dirty="0"/>
          </a:p>
          <a:p>
            <a:pPr>
              <a:lnSpc>
                <a:spcPct val="150000"/>
              </a:lnSpc>
            </a:pPr>
            <a:r>
              <a:rPr lang="zh-TW" altLang="en-US" sz="2300" b="1" dirty="0"/>
              <a:t>「國家科學技術發展計畫（民國</a:t>
            </a:r>
            <a:r>
              <a:rPr lang="en-US" altLang="zh-TW" sz="2300" b="1" dirty="0"/>
              <a:t>106</a:t>
            </a:r>
            <a:r>
              <a:rPr lang="zh-TW" altLang="en-US" sz="2300" b="1" dirty="0"/>
              <a:t>年至</a:t>
            </a:r>
            <a:r>
              <a:rPr lang="en-US" altLang="zh-TW" sz="2300" b="1" dirty="0"/>
              <a:t>109</a:t>
            </a:r>
            <a:r>
              <a:rPr lang="zh-TW" altLang="en-US" sz="2300" b="1" dirty="0"/>
              <a:t>年</a:t>
            </a:r>
            <a:r>
              <a:rPr lang="en-US" altLang="zh-TW" sz="2300" b="1" dirty="0"/>
              <a:t>)</a:t>
            </a:r>
            <a:r>
              <a:rPr lang="zh-TW" altLang="en-US" sz="2300" b="1" dirty="0"/>
              <a:t>」</a:t>
            </a:r>
            <a:endParaRPr lang="en-US" altLang="zh-TW" sz="2300" b="1" dirty="0"/>
          </a:p>
          <a:p>
            <a:pPr lvl="1" indent="-342900">
              <a:lnSpc>
                <a:spcPts val="3000"/>
              </a:lnSpc>
              <a:buFont typeface="微軟正黑體" panose="020B0604030504040204" pitchFamily="34" charset="-120"/>
              <a:buChar char="─"/>
            </a:pPr>
            <a:r>
              <a:rPr lang="zh-TW" altLang="en-US" sz="2200" dirty="0"/>
              <a:t>行政院科技會報辦公室與科技部共同規劃。</a:t>
            </a:r>
            <a:endParaRPr lang="en-US" altLang="zh-TW" sz="2200" dirty="0"/>
          </a:p>
          <a:p>
            <a:pPr lvl="1" indent="-342900">
              <a:lnSpc>
                <a:spcPts val="3000"/>
              </a:lnSpc>
              <a:buFont typeface="微軟正黑體" panose="020B0604030504040204" pitchFamily="34" charset="-120"/>
              <a:buChar char="─"/>
            </a:pPr>
            <a:r>
              <a:rPr lang="zh-TW" altLang="en-US" sz="2200" dirty="0"/>
              <a:t>產官學研各界專家學者進行先期研究。</a:t>
            </a:r>
            <a:endParaRPr lang="en-US" altLang="zh-TW" sz="2200" dirty="0"/>
          </a:p>
          <a:p>
            <a:pPr lvl="1" indent="-342900">
              <a:lnSpc>
                <a:spcPts val="3000"/>
              </a:lnSpc>
              <a:buFont typeface="微軟正黑體" panose="020B0604030504040204" pitchFamily="34" charset="-120"/>
              <a:buChar char="─"/>
            </a:pPr>
            <a:r>
              <a:rPr lang="zh-TW" altLang="en-US" sz="2200" dirty="0"/>
              <a:t>說明會、大會及網路等虛實平台廣徵建言。</a:t>
            </a:r>
            <a:endParaRPr lang="en-US" altLang="zh-TW" sz="2200" dirty="0"/>
          </a:p>
          <a:p>
            <a:pPr lvl="1" indent="-342900">
              <a:lnSpc>
                <a:spcPts val="3000"/>
              </a:lnSpc>
              <a:buFont typeface="微軟正黑體" panose="020B0604030504040204" pitchFamily="34" charset="-120"/>
              <a:buChar char="─"/>
            </a:pPr>
            <a:r>
              <a:rPr lang="zh-TW" altLang="en-US" sz="2200" dirty="0"/>
              <a:t>各部會擬定策略及重要措施。</a:t>
            </a:r>
          </a:p>
          <a:p>
            <a:pPr>
              <a:lnSpc>
                <a:spcPct val="150000"/>
              </a:lnSpc>
            </a:pPr>
            <a:endParaRPr lang="en-US" altLang="zh-TW" sz="2800" b="1" dirty="0"/>
          </a:p>
        </p:txBody>
      </p:sp>
      <p:pic>
        <p:nvPicPr>
          <p:cNvPr id="7" name="內容版面配置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653064"/>
            <a:ext cx="1620000" cy="1620000"/>
          </a:xfrm>
          <a:prstGeom prst="rect">
            <a:avLst/>
          </a:prstGeom>
        </p:spPr>
      </p:pic>
      <p:grpSp>
        <p:nvGrpSpPr>
          <p:cNvPr id="8" name="群組 7"/>
          <p:cNvGrpSpPr>
            <a:grpSpLocks noChangeAspect="1"/>
          </p:cNvGrpSpPr>
          <p:nvPr/>
        </p:nvGrpSpPr>
        <p:grpSpPr>
          <a:xfrm>
            <a:off x="7059112" y="4623564"/>
            <a:ext cx="1728000" cy="1728000"/>
            <a:chOff x="3104293" y="3973548"/>
            <a:chExt cx="2853026" cy="2853026"/>
          </a:xfrm>
        </p:grpSpPr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4293" y="3973548"/>
              <a:ext cx="2853026" cy="2853026"/>
            </a:xfrm>
            <a:prstGeom prst="rect">
              <a:avLst/>
            </a:prstGeom>
          </p:spPr>
        </p:pic>
        <p:sp>
          <p:nvSpPr>
            <p:cNvPr id="10" name="圓角矩形 9"/>
            <p:cNvSpPr/>
            <p:nvPr/>
          </p:nvSpPr>
          <p:spPr>
            <a:xfrm>
              <a:off x="3277595" y="4985155"/>
              <a:ext cx="2496398" cy="778098"/>
            </a:xfrm>
            <a:prstGeom prst="round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國家科學技術發展計畫</a:t>
              </a:r>
              <a:r>
                <a:rPr lang="en-US" altLang="zh-TW" sz="1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民國</a:t>
              </a:r>
              <a:r>
                <a:rPr lang="en-US" altLang="zh-TW" sz="1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106</a:t>
              </a:r>
              <a:r>
                <a:rPr lang="zh-TW" altLang="en-US" sz="1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年至</a:t>
              </a:r>
              <a:r>
                <a:rPr lang="en-US" altLang="zh-TW" sz="1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109</a:t>
              </a:r>
              <a:r>
                <a:rPr lang="zh-TW" altLang="en-US" sz="1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</a:t>
              </a:r>
              <a:r>
                <a:rPr lang="en-US" altLang="zh-TW" sz="1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1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2" name="圖片 1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66" y="4810198"/>
            <a:ext cx="1332000" cy="13320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880564"/>
            <a:ext cx="1260000" cy="1260000"/>
          </a:xfrm>
          <a:prstGeom prst="rect">
            <a:avLst/>
          </a:prstGeom>
        </p:spPr>
      </p:pic>
      <p:cxnSp>
        <p:nvCxnSpPr>
          <p:cNvPr id="13" name="直線接點 12"/>
          <p:cNvCxnSpPr/>
          <p:nvPr/>
        </p:nvCxnSpPr>
        <p:spPr>
          <a:xfrm>
            <a:off x="1723931" y="5483764"/>
            <a:ext cx="747962" cy="0"/>
          </a:xfrm>
          <a:prstGeom prst="line">
            <a:avLst/>
          </a:prstGeom>
          <a:ln w="317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>
            <a:off x="3824038" y="5491024"/>
            <a:ext cx="747962" cy="0"/>
          </a:xfrm>
          <a:prstGeom prst="line">
            <a:avLst/>
          </a:prstGeom>
          <a:ln w="317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群組 19"/>
          <p:cNvGrpSpPr>
            <a:grpSpLocks noChangeAspect="1"/>
          </p:cNvGrpSpPr>
          <p:nvPr/>
        </p:nvGrpSpPr>
        <p:grpSpPr>
          <a:xfrm>
            <a:off x="6362878" y="5193064"/>
            <a:ext cx="540060" cy="540000"/>
            <a:chOff x="3594042" y="4932459"/>
            <a:chExt cx="941951" cy="728789"/>
          </a:xfrm>
        </p:grpSpPr>
        <p:cxnSp>
          <p:nvCxnSpPr>
            <p:cNvPr id="21" name="直線單箭頭接點 20"/>
            <p:cNvCxnSpPr/>
            <p:nvPr/>
          </p:nvCxnSpPr>
          <p:spPr>
            <a:xfrm>
              <a:off x="3599889" y="4932459"/>
              <a:ext cx="936104" cy="0"/>
            </a:xfrm>
            <a:prstGeom prst="straightConnector1">
              <a:avLst/>
            </a:prstGeom>
            <a:ln w="50800" cap="sq">
              <a:solidFill>
                <a:schemeClr val="bg1">
                  <a:lumMod val="65000"/>
                </a:schemeClr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線單箭頭接點 21"/>
            <p:cNvCxnSpPr/>
            <p:nvPr/>
          </p:nvCxnSpPr>
          <p:spPr>
            <a:xfrm>
              <a:off x="3599889" y="5303259"/>
              <a:ext cx="936104" cy="0"/>
            </a:xfrm>
            <a:prstGeom prst="straightConnector1">
              <a:avLst/>
            </a:prstGeom>
            <a:ln w="50800" cap="sq">
              <a:solidFill>
                <a:schemeClr val="bg1">
                  <a:lumMod val="65000"/>
                </a:schemeClr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線單箭頭接點 22"/>
            <p:cNvCxnSpPr/>
            <p:nvPr/>
          </p:nvCxnSpPr>
          <p:spPr>
            <a:xfrm>
              <a:off x="3594042" y="5661248"/>
              <a:ext cx="936104" cy="0"/>
            </a:xfrm>
            <a:prstGeom prst="straightConnector1">
              <a:avLst/>
            </a:prstGeom>
            <a:ln w="50800" cap="sq">
              <a:solidFill>
                <a:schemeClr val="bg1">
                  <a:lumMod val="65000"/>
                </a:schemeClr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03578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5506601"/>
            <a:ext cx="8748464" cy="13513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6896" y="492754"/>
            <a:ext cx="7941568" cy="480131"/>
          </a:xfrm>
          <a:noFill/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zh-TW" altLang="en-US" dirty="0">
                <a:solidFill>
                  <a:srgbClr val="00B050"/>
                </a:solidFill>
              </a:rPr>
              <a:t>二、目標架構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010308"/>
            <a:ext cx="8820472" cy="402468"/>
          </a:xfrm>
        </p:spPr>
        <p:txBody>
          <a:bodyPr>
            <a:normAutofit/>
          </a:bodyPr>
          <a:lstStyle/>
          <a:p>
            <a:r>
              <a:rPr lang="zh-TW" altLang="en-US" sz="2000" b="1" dirty="0"/>
              <a:t>「經濟發展」、「智慧生活」、「基礎環境」三大主軸下，建立四大目標。</a:t>
            </a:r>
            <a:endParaRPr lang="en-US" altLang="zh-TW" sz="2000" b="1" dirty="0">
              <a:solidFill>
                <a:srgbClr val="008000"/>
              </a:solidFill>
            </a:endParaRPr>
          </a:p>
          <a:p>
            <a:pPr marL="400050" lvl="1" indent="0">
              <a:buNone/>
            </a:pPr>
            <a:endParaRPr lang="en-US" altLang="zh-TW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02896" y="6448251"/>
            <a:ext cx="2133600" cy="365125"/>
          </a:xfrm>
        </p:spPr>
        <p:txBody>
          <a:bodyPr/>
          <a:lstStyle/>
          <a:p>
            <a:fld id="{D585380A-DAF3-4699-A470-0A96E0AFEA7A}" type="slidenum">
              <a:rPr lang="zh-TW" altLang="en-US" smtClean="0"/>
              <a:t>4</a:t>
            </a:fld>
            <a:endParaRPr lang="zh-TW" altLang="en-US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1004374"/>
              </p:ext>
            </p:extLst>
          </p:nvPr>
        </p:nvGraphicFramePr>
        <p:xfrm>
          <a:off x="3479396" y="1556792"/>
          <a:ext cx="4837020" cy="365760"/>
        </p:xfrm>
        <a:graphic>
          <a:graphicData uri="http://schemas.openxmlformats.org/drawingml/2006/table">
            <a:tbl>
              <a:tblPr firstRow="1" bandRow="1"/>
              <a:tblGrid>
                <a:gridCol w="21161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208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目標一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創新再造經濟動能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0936539"/>
              </p:ext>
            </p:extLst>
          </p:nvPr>
        </p:nvGraphicFramePr>
        <p:xfrm>
          <a:off x="3479127" y="3205788"/>
          <a:ext cx="4861737" cy="441044"/>
        </p:xfrm>
        <a:graphic>
          <a:graphicData uri="http://schemas.openxmlformats.org/drawingml/2006/table">
            <a:tbl>
              <a:tblPr firstRow="1" bandRow="1"/>
              <a:tblGrid>
                <a:gridCol w="12959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58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10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目標二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堅實智慧生活科技與產業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1953449"/>
              </p:ext>
            </p:extLst>
          </p:nvPr>
        </p:nvGraphicFramePr>
        <p:xfrm>
          <a:off x="1763688" y="4857241"/>
          <a:ext cx="3605038" cy="504056"/>
        </p:xfrm>
        <a:graphic>
          <a:graphicData uri="http://schemas.openxmlformats.org/drawingml/2006/table">
            <a:tbl>
              <a:tblPr firstRow="1" bandRow="1"/>
              <a:tblGrid>
                <a:gridCol w="1355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93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405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目標三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育才競才與多元進路</a:t>
                      </a:r>
                      <a:endParaRPr lang="zh-TW" altLang="en-US" sz="1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7993949"/>
              </p:ext>
            </p:extLst>
          </p:nvPr>
        </p:nvGraphicFramePr>
        <p:xfrm>
          <a:off x="5436096" y="4857241"/>
          <a:ext cx="3611751" cy="494899"/>
        </p:xfrm>
        <a:graphic>
          <a:graphicData uri="http://schemas.openxmlformats.org/drawingml/2006/table">
            <a:tbl>
              <a:tblPr firstRow="1" bandRow="1"/>
              <a:tblGrid>
                <a:gridCol w="1119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92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48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目標四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強化科研創新生態體系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右大括弧 9"/>
          <p:cNvSpPr/>
          <p:nvPr/>
        </p:nvSpPr>
        <p:spPr>
          <a:xfrm rot="16200000">
            <a:off x="6929495" y="3960526"/>
            <a:ext cx="128194" cy="2963956"/>
          </a:xfrm>
          <a:prstGeom prst="rightBrace">
            <a:avLst>
              <a:gd name="adj1" fmla="val 8333"/>
              <a:gd name="adj2" fmla="val 50540"/>
            </a:avLst>
          </a:prstGeom>
          <a:noFill/>
          <a:ln w="1905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6257076" y="2078431"/>
            <a:ext cx="951603" cy="1057116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lIns="57600" rIns="72000" rtlCol="0" anchor="ctr">
            <a:spAutoFit/>
          </a:bodyPr>
          <a:lstStyle>
            <a:defPPr>
              <a:defRPr lang="zh-TW"/>
            </a:defPPr>
            <a:lvl1pPr algn="ctr">
              <a:defRPr sz="1400" b="1" ker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pPr algn="l">
              <a:lnSpc>
                <a:spcPts val="1600"/>
              </a:lnSpc>
            </a:pPr>
            <a:r>
              <a:rPr lang="zh-TW" altLang="en-US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強化科研成果轉化機制</a:t>
            </a:r>
            <a:r>
              <a:rPr lang="zh-TW" altLang="en-US" kern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促進產業</a:t>
            </a:r>
            <a:r>
              <a:rPr lang="zh-TW" altLang="en-US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創新發展</a:t>
            </a:r>
            <a:endParaRPr lang="en-US" altLang="zh-TW" kern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右大括弧 11"/>
          <p:cNvSpPr/>
          <p:nvPr/>
        </p:nvSpPr>
        <p:spPr>
          <a:xfrm rot="16200000">
            <a:off x="3259011" y="4091899"/>
            <a:ext cx="129600" cy="2713461"/>
          </a:xfrm>
          <a:prstGeom prst="rightBrace">
            <a:avLst>
              <a:gd name="adj1" fmla="val 8333"/>
              <a:gd name="adj2" fmla="val 50540"/>
            </a:avLst>
          </a:prstGeom>
          <a:noFill/>
          <a:ln w="1905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1780622" y="5578135"/>
            <a:ext cx="555775" cy="1163233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lIns="72000" rIns="72000" rtlCol="0">
            <a:spAutoFit/>
          </a:bodyPr>
          <a:lstStyle/>
          <a:p>
            <a:pPr>
              <a:lnSpc>
                <a:spcPts val="1600"/>
              </a:lnSpc>
              <a:defRPr/>
            </a:pPr>
            <a:r>
              <a:rPr lang="zh-TW" altLang="en-US" sz="14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國際頂尖人才延攬留用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5384377" y="5575190"/>
            <a:ext cx="555775" cy="1165698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lIns="72000" rIns="72000" rtlCol="0" anchor="ctr">
            <a:spAutoFit/>
          </a:bodyPr>
          <a:lstStyle>
            <a:defPPr>
              <a:defRPr lang="zh-TW"/>
            </a:defPPr>
            <a:lvl1pPr algn="ctr">
              <a:defRPr sz="1400" b="1" ker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pPr indent="-457200" algn="l">
              <a:lnSpc>
                <a:spcPts val="1600"/>
              </a:lnSpc>
            </a:pPr>
            <a:r>
              <a:rPr lang="zh-TW" altLang="en-US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加強產學研合作鏈結</a:t>
            </a:r>
          </a:p>
        </p:txBody>
      </p:sp>
      <p:sp>
        <p:nvSpPr>
          <p:cNvPr id="15" name="文字方塊 14"/>
          <p:cNvSpPr txBox="1"/>
          <p:nvPr/>
        </p:nvSpPr>
        <p:spPr>
          <a:xfrm>
            <a:off x="3377818" y="5575190"/>
            <a:ext cx="760959" cy="1165698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lIns="72000" rIns="72000" rtlCol="0" anchor="ctr">
            <a:spAutoFit/>
          </a:bodyPr>
          <a:lstStyle>
            <a:defPPr>
              <a:defRPr lang="zh-TW"/>
            </a:defPPr>
            <a:lvl1pPr lvl="0">
              <a:lnSpc>
                <a:spcPts val="1600"/>
              </a:lnSpc>
              <a:defRPr sz="1400" b="1">
                <a:latin typeface="新細明體" panose="02020500000000000000" pitchFamily="18" charset="-120"/>
                <a:ea typeface="新細明體" panose="02020500000000000000" pitchFamily="18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加強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產業科技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實務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人才培訓機制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右大括弧 15"/>
          <p:cNvSpPr/>
          <p:nvPr/>
        </p:nvSpPr>
        <p:spPr>
          <a:xfrm rot="16200000">
            <a:off x="5960570" y="1408745"/>
            <a:ext cx="130149" cy="4630440"/>
          </a:xfrm>
          <a:prstGeom prst="rightBrace">
            <a:avLst>
              <a:gd name="adj1" fmla="val 8333"/>
              <a:gd name="adj2" fmla="val 50540"/>
            </a:avLst>
          </a:prstGeom>
          <a:noFill/>
          <a:ln w="1905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3131840" y="3789040"/>
            <a:ext cx="1005403" cy="1008112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ctr">
            <a:spAutoFit/>
          </a:bodyPr>
          <a:lstStyle/>
          <a:p>
            <a:pPr lvl="0">
              <a:lnSpc>
                <a:spcPts val="1600"/>
              </a:lnSpc>
              <a:defRPr/>
            </a:pPr>
            <a:r>
              <a:rPr lang="zh-TW" altLang="en-US" sz="14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運用資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通安全科技保障國民優質生活</a:t>
            </a:r>
          </a:p>
        </p:txBody>
      </p:sp>
      <p:sp>
        <p:nvSpPr>
          <p:cNvPr id="18" name="文字方塊 17"/>
          <p:cNvSpPr txBox="1"/>
          <p:nvPr/>
        </p:nvSpPr>
        <p:spPr>
          <a:xfrm>
            <a:off x="6022783" y="3789040"/>
            <a:ext cx="800219" cy="1008112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ctr">
            <a:spAutoFit/>
          </a:bodyPr>
          <a:lstStyle/>
          <a:p>
            <a:pPr lvl="0">
              <a:lnSpc>
                <a:spcPts val="1600"/>
              </a:lnSpc>
              <a:defRPr/>
            </a:pPr>
            <a:r>
              <a:rPr lang="zh-TW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精進防災科技減少災害衝擊</a:t>
            </a:r>
            <a:endPara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8027835" y="5534856"/>
            <a:ext cx="555775" cy="1199460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lIns="72000" rIns="72000" rtlCol="0" anchor="ctr">
            <a:spAutoFit/>
          </a:bodyPr>
          <a:lstStyle>
            <a:defPPr>
              <a:defRPr lang="zh-TW"/>
            </a:defPPr>
            <a:lvl1pPr algn="ctr">
              <a:defRPr sz="1400" b="1" ker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pPr algn="l">
              <a:lnSpc>
                <a:spcPts val="1600"/>
              </a:lnSpc>
            </a:pPr>
            <a:r>
              <a:rPr lang="zh-TW" altLang="en-US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強化科技決策支援系統</a:t>
            </a:r>
          </a:p>
        </p:txBody>
      </p:sp>
      <p:grpSp>
        <p:nvGrpSpPr>
          <p:cNvPr id="20" name="群組 19"/>
          <p:cNvGrpSpPr/>
          <p:nvPr/>
        </p:nvGrpSpPr>
        <p:grpSpPr>
          <a:xfrm>
            <a:off x="109638" y="3412116"/>
            <a:ext cx="1429541" cy="1209040"/>
            <a:chOff x="434953" y="3390930"/>
            <a:chExt cx="1656184" cy="1076812"/>
          </a:xfrm>
        </p:grpSpPr>
        <p:grpSp>
          <p:nvGrpSpPr>
            <p:cNvPr id="21" name="群組 20"/>
            <p:cNvGrpSpPr/>
            <p:nvPr/>
          </p:nvGrpSpPr>
          <p:grpSpPr>
            <a:xfrm>
              <a:off x="434953" y="3390930"/>
              <a:ext cx="1656184" cy="1076812"/>
              <a:chOff x="1066800" y="2924881"/>
              <a:chExt cx="2291571" cy="1386704"/>
            </a:xfrm>
          </p:grpSpPr>
          <p:sp>
            <p:nvSpPr>
              <p:cNvPr id="23" name="Oval 7"/>
              <p:cNvSpPr>
                <a:spLocks noChangeArrowheads="1"/>
              </p:cNvSpPr>
              <p:nvPr/>
            </p:nvSpPr>
            <p:spPr bwMode="gray">
              <a:xfrm>
                <a:off x="1066800" y="3990453"/>
                <a:ext cx="2291571" cy="321132"/>
              </a:xfrm>
              <a:prstGeom prst="ellipse">
                <a:avLst/>
              </a:prstGeom>
              <a:gradFill rotWithShape="1">
                <a:gsLst>
                  <a:gs pos="0">
                    <a:srgbClr val="C1CF9D"/>
                  </a:gs>
                  <a:gs pos="50000">
                    <a:srgbClr val="C1CF9D">
                      <a:gamma/>
                      <a:tint val="42353"/>
                      <a:invGamma/>
                    </a:srgbClr>
                  </a:gs>
                  <a:gs pos="100000">
                    <a:srgbClr val="C1CF9D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kumimoji="0" lang="zh-TW" altLang="en-US" ker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" name="AutoShape 8"/>
              <p:cNvSpPr>
                <a:spLocks noChangeArrowheads="1"/>
              </p:cNvSpPr>
              <p:nvPr/>
            </p:nvSpPr>
            <p:spPr bwMode="gray">
              <a:xfrm>
                <a:off x="1070755" y="2924881"/>
                <a:ext cx="2287616" cy="1365250"/>
              </a:xfrm>
              <a:prstGeom prst="can">
                <a:avLst>
                  <a:gd name="adj" fmla="val 33197"/>
                </a:avLst>
              </a:prstGeom>
              <a:gradFill rotWithShape="1">
                <a:gsLst>
                  <a:gs pos="0">
                    <a:srgbClr val="5BBE4E">
                      <a:gamma/>
                      <a:shade val="46275"/>
                      <a:invGamma/>
                    </a:srgbClr>
                  </a:gs>
                  <a:gs pos="50000">
                    <a:srgbClr val="5BBE4E">
                      <a:alpha val="50000"/>
                    </a:srgbClr>
                  </a:gs>
                  <a:gs pos="100000">
                    <a:srgbClr val="5BBE4E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kumimoji="0" lang="zh-TW" altLang="en-US" ker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2" name="Text Box 15"/>
            <p:cNvSpPr txBox="1">
              <a:spLocks noChangeArrowheads="1"/>
            </p:cNvSpPr>
            <p:nvPr/>
          </p:nvSpPr>
          <p:spPr bwMode="white">
            <a:xfrm>
              <a:off x="494614" y="3879906"/>
              <a:ext cx="1538572" cy="3289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33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TW" altLang="en-US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智慧生活</a:t>
              </a:r>
              <a:endParaRPr kumimoji="0" lang="en-US" altLang="zh-TW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5" name="群組 24"/>
          <p:cNvGrpSpPr/>
          <p:nvPr/>
        </p:nvGrpSpPr>
        <p:grpSpPr>
          <a:xfrm>
            <a:off x="107672" y="1772816"/>
            <a:ext cx="1512000" cy="1131148"/>
            <a:chOff x="539553" y="1256408"/>
            <a:chExt cx="2505405" cy="1487225"/>
          </a:xfrm>
        </p:grpSpPr>
        <p:grpSp>
          <p:nvGrpSpPr>
            <p:cNvPr id="26" name="群組 25"/>
            <p:cNvGrpSpPr/>
            <p:nvPr/>
          </p:nvGrpSpPr>
          <p:grpSpPr>
            <a:xfrm>
              <a:off x="539553" y="1256408"/>
              <a:ext cx="2505405" cy="1487225"/>
              <a:chOff x="1066800" y="1351568"/>
              <a:chExt cx="2295525" cy="1365250"/>
            </a:xfrm>
          </p:grpSpPr>
          <p:sp>
            <p:nvSpPr>
              <p:cNvPr id="28" name="Oval 10"/>
              <p:cNvSpPr>
                <a:spLocks noChangeArrowheads="1"/>
              </p:cNvSpPr>
              <p:nvPr/>
            </p:nvSpPr>
            <p:spPr bwMode="ltGray">
              <a:xfrm>
                <a:off x="1066800" y="2385929"/>
                <a:ext cx="2291571" cy="321131"/>
              </a:xfrm>
              <a:prstGeom prst="ellipse">
                <a:avLst/>
              </a:prstGeom>
              <a:gradFill rotWithShape="1">
                <a:gsLst>
                  <a:gs pos="0">
                    <a:srgbClr val="C1CF9D"/>
                  </a:gs>
                  <a:gs pos="50000">
                    <a:srgbClr val="C1CF9D">
                      <a:gamma/>
                      <a:tint val="42353"/>
                      <a:invGamma/>
                    </a:srgbClr>
                  </a:gs>
                  <a:gs pos="100000">
                    <a:srgbClr val="C1CF9D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kumimoji="0" lang="zh-TW" altLang="en-US" ker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" name="AutoShape 11"/>
              <p:cNvSpPr>
                <a:spLocks noChangeArrowheads="1"/>
              </p:cNvSpPr>
              <p:nvPr/>
            </p:nvSpPr>
            <p:spPr bwMode="ltGray">
              <a:xfrm>
                <a:off x="1070754" y="1351568"/>
                <a:ext cx="2291571" cy="1365250"/>
              </a:xfrm>
              <a:prstGeom prst="can">
                <a:avLst>
                  <a:gd name="adj" fmla="val 33197"/>
                </a:avLst>
              </a:prstGeom>
              <a:gradFill rotWithShape="1">
                <a:gsLst>
                  <a:gs pos="0">
                    <a:srgbClr val="8F038F">
                      <a:gamma/>
                      <a:shade val="46275"/>
                      <a:invGamma/>
                    </a:srgbClr>
                  </a:gs>
                  <a:gs pos="50000">
                    <a:srgbClr val="8F038F">
                      <a:alpha val="50000"/>
                    </a:srgbClr>
                  </a:gs>
                  <a:gs pos="100000">
                    <a:srgbClr val="8F038F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kumimoji="0" lang="zh-TW" altLang="en-US" ker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7" name="Text Box 13"/>
            <p:cNvSpPr txBox="1">
              <a:spLocks noChangeArrowheads="1"/>
            </p:cNvSpPr>
            <p:nvPr/>
          </p:nvSpPr>
          <p:spPr bwMode="white">
            <a:xfrm>
              <a:off x="629651" y="1903178"/>
              <a:ext cx="2323478" cy="4855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33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en-US" altLang="zh-TW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</a:t>
              </a:r>
              <a:r>
                <a:rPr kumimoji="0" lang="zh-TW" altLang="en-US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經濟發展</a:t>
              </a:r>
              <a:endParaRPr kumimoji="0" lang="en-US" altLang="zh-TW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0" name="群組 29"/>
          <p:cNvGrpSpPr/>
          <p:nvPr/>
        </p:nvGrpSpPr>
        <p:grpSpPr>
          <a:xfrm>
            <a:off x="108403" y="5348259"/>
            <a:ext cx="1434483" cy="1296144"/>
            <a:chOff x="-2153124" y="5589240"/>
            <a:chExt cx="2295525" cy="1365250"/>
          </a:xfrm>
        </p:grpSpPr>
        <p:grpSp>
          <p:nvGrpSpPr>
            <p:cNvPr id="31" name="群組 30"/>
            <p:cNvGrpSpPr/>
            <p:nvPr/>
          </p:nvGrpSpPr>
          <p:grpSpPr>
            <a:xfrm>
              <a:off x="-2153124" y="5589240"/>
              <a:ext cx="2295525" cy="1365250"/>
              <a:chOff x="1066800" y="4542870"/>
              <a:chExt cx="2295525" cy="1365250"/>
            </a:xfrm>
          </p:grpSpPr>
          <p:sp>
            <p:nvSpPr>
              <p:cNvPr id="33" name="Oval 4"/>
              <p:cNvSpPr>
                <a:spLocks noChangeArrowheads="1"/>
              </p:cNvSpPr>
              <p:nvPr/>
            </p:nvSpPr>
            <p:spPr bwMode="gray">
              <a:xfrm>
                <a:off x="1066800" y="5577231"/>
                <a:ext cx="2291571" cy="321131"/>
              </a:xfrm>
              <a:prstGeom prst="ellipse">
                <a:avLst/>
              </a:prstGeom>
              <a:gradFill rotWithShape="1">
                <a:gsLst>
                  <a:gs pos="0">
                    <a:srgbClr val="C1CF9D"/>
                  </a:gs>
                  <a:gs pos="50000">
                    <a:srgbClr val="C1CF9D">
                      <a:gamma/>
                      <a:tint val="42353"/>
                      <a:invGamma/>
                    </a:srgbClr>
                  </a:gs>
                  <a:gs pos="100000">
                    <a:srgbClr val="C1CF9D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kumimoji="0" lang="zh-TW" altLang="en-US" ker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4" name="AutoShape 5"/>
              <p:cNvSpPr>
                <a:spLocks noChangeArrowheads="1"/>
              </p:cNvSpPr>
              <p:nvPr/>
            </p:nvSpPr>
            <p:spPr bwMode="gray">
              <a:xfrm>
                <a:off x="1070754" y="4542870"/>
                <a:ext cx="2291571" cy="1365250"/>
              </a:xfrm>
              <a:prstGeom prst="can">
                <a:avLst>
                  <a:gd name="adj" fmla="val 33197"/>
                </a:avLst>
              </a:prstGeom>
              <a:gradFill rotWithShape="1">
                <a:gsLst>
                  <a:gs pos="0">
                    <a:srgbClr val="4AB1E4">
                      <a:gamma/>
                      <a:shade val="46275"/>
                      <a:invGamma/>
                    </a:srgbClr>
                  </a:gs>
                  <a:gs pos="50000">
                    <a:srgbClr val="4AB1E4">
                      <a:alpha val="50000"/>
                    </a:srgbClr>
                  </a:gs>
                  <a:gs pos="100000">
                    <a:srgbClr val="4AB1E4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kumimoji="0" lang="zh-TW" altLang="en-US" ker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2" name="Text Box 16"/>
            <p:cNvSpPr txBox="1">
              <a:spLocks noChangeArrowheads="1"/>
            </p:cNvSpPr>
            <p:nvPr/>
          </p:nvSpPr>
          <p:spPr bwMode="white">
            <a:xfrm>
              <a:off x="-2070574" y="6247591"/>
              <a:ext cx="2128839" cy="3890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33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zh-TW" altLang="en-US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基礎環境</a:t>
              </a:r>
              <a:endParaRPr kumimoji="0" lang="en-US" altLang="zh-TW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35" name="右大括弧 34"/>
          <p:cNvSpPr/>
          <p:nvPr/>
        </p:nvSpPr>
        <p:spPr>
          <a:xfrm rot="16200000">
            <a:off x="6055789" y="629444"/>
            <a:ext cx="145111" cy="2745596"/>
          </a:xfrm>
          <a:prstGeom prst="rightBrace">
            <a:avLst>
              <a:gd name="adj1" fmla="val 8333"/>
              <a:gd name="adj2" fmla="val 50540"/>
            </a:avLst>
          </a:prstGeom>
          <a:noFill/>
          <a:ln w="1905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400" b="1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5097697" y="2078431"/>
            <a:ext cx="1007968" cy="1055763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ctr">
            <a:spAutoFit/>
          </a:bodyPr>
          <a:lstStyle/>
          <a:p>
            <a:pPr>
              <a:lnSpc>
                <a:spcPts val="1600"/>
              </a:lnSpc>
              <a:defRPr/>
            </a:pP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健全區域創新系統維繫產業聚落成長動能</a:t>
            </a:r>
          </a:p>
        </p:txBody>
      </p:sp>
      <p:sp>
        <p:nvSpPr>
          <p:cNvPr id="37" name="文字方塊 36"/>
          <p:cNvSpPr txBox="1"/>
          <p:nvPr/>
        </p:nvSpPr>
        <p:spPr>
          <a:xfrm>
            <a:off x="3957608" y="2078431"/>
            <a:ext cx="1046440" cy="1072350"/>
          </a:xfrm>
          <a:prstGeom prst="rect">
            <a:avLst/>
          </a:prstGeom>
          <a:noFill/>
          <a:ln w="19050">
            <a:solidFill>
              <a:srgbClr val="0000FF"/>
            </a:solidFill>
            <a:prstDash val="solid"/>
          </a:ln>
        </p:spPr>
        <p:txBody>
          <a:bodyPr vert="eaVert" wrap="square" rtlCol="0" anchor="ctr">
            <a:spAutoFit/>
          </a:bodyPr>
          <a:lstStyle>
            <a:defPPr>
              <a:defRPr lang="zh-TW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打造創新創業之友善環境與發展機制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文字方塊 37"/>
          <p:cNvSpPr txBox="1"/>
          <p:nvPr/>
        </p:nvSpPr>
        <p:spPr>
          <a:xfrm>
            <a:off x="7340854" y="2078431"/>
            <a:ext cx="830997" cy="1042837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t">
            <a:spAutoFit/>
          </a:bodyPr>
          <a:lstStyle/>
          <a:p>
            <a:pPr>
              <a:defRPr/>
            </a:pPr>
            <a:r>
              <a:rPr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產業創新的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數位經濟發展模式</a:t>
            </a:r>
            <a:endParaRPr lang="zh-TW" altLang="en-US" sz="1400" b="1" kern="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9" name="文字方塊 38"/>
          <p:cNvSpPr txBox="1"/>
          <p:nvPr/>
        </p:nvSpPr>
        <p:spPr>
          <a:xfrm>
            <a:off x="4341204" y="5548363"/>
            <a:ext cx="595035" cy="1188153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ctr">
            <a:spAutoFit/>
          </a:bodyPr>
          <a:lstStyle/>
          <a:p>
            <a:pPr>
              <a:lnSpc>
                <a:spcPts val="1600"/>
              </a:lnSpc>
              <a:defRPr/>
            </a:pP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培育數位經濟跨域人才</a:t>
            </a:r>
          </a:p>
        </p:txBody>
      </p:sp>
      <p:sp>
        <p:nvSpPr>
          <p:cNvPr id="40" name="文字方塊 39"/>
          <p:cNvSpPr txBox="1"/>
          <p:nvPr/>
        </p:nvSpPr>
        <p:spPr>
          <a:xfrm>
            <a:off x="7813287" y="3770205"/>
            <a:ext cx="800219" cy="1026947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ctr">
            <a:spAutoFit/>
          </a:bodyPr>
          <a:lstStyle/>
          <a:p>
            <a:pPr lvl="0">
              <a:lnSpc>
                <a:spcPts val="1600"/>
              </a:lnSpc>
              <a:defRPr/>
            </a:pP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發展新農業科技提高農產安全</a:t>
            </a:r>
          </a:p>
        </p:txBody>
      </p:sp>
      <p:sp>
        <p:nvSpPr>
          <p:cNvPr id="41" name="文字方塊 40"/>
          <p:cNvSpPr txBox="1"/>
          <p:nvPr/>
        </p:nvSpPr>
        <p:spPr>
          <a:xfrm>
            <a:off x="5127530" y="3784516"/>
            <a:ext cx="800219" cy="1012636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ctr">
            <a:spAutoFit/>
          </a:bodyPr>
          <a:lstStyle/>
          <a:p>
            <a:pPr lvl="0">
              <a:lnSpc>
                <a:spcPts val="1600"/>
              </a:lnSpc>
              <a:defRPr/>
            </a:pP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發展綠色科技實現低碳永續社會</a:t>
            </a:r>
          </a:p>
        </p:txBody>
      </p:sp>
      <p:sp>
        <p:nvSpPr>
          <p:cNvPr id="42" name="文字方塊 41"/>
          <p:cNvSpPr txBox="1"/>
          <p:nvPr/>
        </p:nvSpPr>
        <p:spPr>
          <a:xfrm>
            <a:off x="4232277" y="3784516"/>
            <a:ext cx="800219" cy="1012636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ctr">
            <a:spAutoFit/>
          </a:bodyPr>
          <a:lstStyle/>
          <a:p>
            <a:pPr lvl="0">
              <a:lnSpc>
                <a:spcPts val="1600"/>
              </a:lnSpc>
              <a:defRPr/>
            </a:pPr>
            <a:r>
              <a:rPr lang="zh-TW" altLang="en-US" sz="14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運用智慧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感測科技維護環境品質</a:t>
            </a:r>
          </a:p>
        </p:txBody>
      </p:sp>
      <p:sp>
        <p:nvSpPr>
          <p:cNvPr id="43" name="文字方塊 42"/>
          <p:cNvSpPr txBox="1"/>
          <p:nvPr/>
        </p:nvSpPr>
        <p:spPr>
          <a:xfrm>
            <a:off x="7034424" y="5545853"/>
            <a:ext cx="800219" cy="1190255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ctr">
            <a:spAutoFit/>
          </a:bodyPr>
          <a:lstStyle/>
          <a:p>
            <a:pPr marR="0" lvl="0" indent="0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完備促進科技創新發展的法制環境</a:t>
            </a:r>
          </a:p>
        </p:txBody>
      </p:sp>
      <p:sp>
        <p:nvSpPr>
          <p:cNvPr id="44" name="文字方塊 43"/>
          <p:cNvSpPr txBox="1"/>
          <p:nvPr/>
        </p:nvSpPr>
        <p:spPr>
          <a:xfrm>
            <a:off x="2526001" y="5575190"/>
            <a:ext cx="763524" cy="1165698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lIns="72000" rIns="72000" rtlCol="0" anchor="ctr">
            <a:spAutoFit/>
          </a:bodyPr>
          <a:lstStyle>
            <a:defPPr>
              <a:defRPr lang="zh-TW"/>
            </a:defPPr>
            <a:lvl1pPr lvl="0">
              <a:lnSpc>
                <a:spcPts val="1600"/>
              </a:lnSpc>
              <a:defRPr sz="1400" b="1">
                <a:latin typeface="新細明體" panose="02020500000000000000" pitchFamily="18" charset="-120"/>
                <a:ea typeface="新細明體" panose="02020500000000000000" pitchFamily="18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活絡多元出路重振高階科研人才培育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45" name="群組 44"/>
          <p:cNvGrpSpPr/>
          <p:nvPr/>
        </p:nvGrpSpPr>
        <p:grpSpPr>
          <a:xfrm>
            <a:off x="6918036" y="3770204"/>
            <a:ext cx="800219" cy="1026948"/>
            <a:chOff x="6918036" y="3245854"/>
            <a:chExt cx="800219" cy="1143306"/>
          </a:xfrm>
        </p:grpSpPr>
        <p:sp>
          <p:nvSpPr>
            <p:cNvPr id="46" name="文字方塊 45"/>
            <p:cNvSpPr txBox="1"/>
            <p:nvPr/>
          </p:nvSpPr>
          <p:spPr>
            <a:xfrm>
              <a:off x="6918036" y="3245854"/>
              <a:ext cx="800219" cy="1143306"/>
            </a:xfrm>
            <a:prstGeom prst="rect">
              <a:avLst/>
            </a:prstGeom>
            <a:noFill/>
            <a:ln w="19050">
              <a:solidFill>
                <a:srgbClr val="0000FF"/>
              </a:solidFill>
            </a:ln>
          </p:spPr>
          <p:txBody>
            <a:bodyPr vert="eaVert" wrap="square" rtlCol="0" anchor="ctr">
              <a:spAutoFit/>
            </a:bodyPr>
            <a:lstStyle/>
            <a:p>
              <a:pPr lvl="0">
                <a:lnSpc>
                  <a:spcPts val="1600"/>
                </a:lnSpc>
                <a:defRPr/>
              </a:pPr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推動精準醫療科技</a:t>
              </a:r>
              <a:r>
                <a:rPr lang="zh-TW" altLang="en-US" sz="1400" b="1" dirty="0">
                  <a:latin typeface="標楷體"/>
                  <a:ea typeface="標楷體"/>
                  <a:cs typeface="Times New Roman"/>
                </a:rPr>
                <a:t>  </a:t>
              </a:r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維護國民健康</a:t>
              </a:r>
            </a:p>
          </p:txBody>
        </p:sp>
        <p:sp>
          <p:nvSpPr>
            <p:cNvPr id="47" name="文字方塊 46"/>
            <p:cNvSpPr txBox="1"/>
            <p:nvPr/>
          </p:nvSpPr>
          <p:spPr>
            <a:xfrm>
              <a:off x="7118656" y="3759751"/>
              <a:ext cx="3621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，</a:t>
              </a:r>
            </a:p>
          </p:txBody>
        </p:sp>
      </p:grpSp>
      <p:grpSp>
        <p:nvGrpSpPr>
          <p:cNvPr id="48" name="群組 47"/>
          <p:cNvGrpSpPr/>
          <p:nvPr/>
        </p:nvGrpSpPr>
        <p:grpSpPr>
          <a:xfrm>
            <a:off x="6030752" y="5552290"/>
            <a:ext cx="1005403" cy="1191600"/>
            <a:chOff x="6030752" y="5179141"/>
            <a:chExt cx="1005403" cy="1585211"/>
          </a:xfrm>
        </p:grpSpPr>
        <p:sp>
          <p:nvSpPr>
            <p:cNvPr id="49" name="文字方塊 48"/>
            <p:cNvSpPr txBox="1"/>
            <p:nvPr/>
          </p:nvSpPr>
          <p:spPr>
            <a:xfrm>
              <a:off x="6030752" y="5179141"/>
              <a:ext cx="1005403" cy="1585211"/>
            </a:xfrm>
            <a:prstGeom prst="rect">
              <a:avLst/>
            </a:prstGeom>
            <a:noFill/>
            <a:ln w="19050">
              <a:solidFill>
                <a:srgbClr val="0000FF"/>
              </a:solidFill>
            </a:ln>
          </p:spPr>
          <p:txBody>
            <a:bodyPr vert="eaVert" wrap="square" rtlCol="0" anchor="ctr">
              <a:spAutoFit/>
            </a:bodyPr>
            <a:lstStyle/>
            <a:p>
              <a:pPr>
                <a:lnSpc>
                  <a:spcPts val="1600"/>
                </a:lnSpc>
                <a:defRPr/>
              </a:pPr>
              <a:r>
                <a:rPr lang="zh-TW" altLang="zh-TW" sz="14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鼓勵原創科技研發</a:t>
              </a:r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  </a:t>
              </a:r>
              <a:r>
                <a:rPr lang="zh-TW" altLang="zh-TW" sz="14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改革學術研發成果評鑑制度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50" name="文字方塊 49"/>
            <p:cNvSpPr txBox="1"/>
            <p:nvPr/>
          </p:nvSpPr>
          <p:spPr>
            <a:xfrm>
              <a:off x="6443287" y="5569289"/>
              <a:ext cx="3621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，</a:t>
              </a:r>
            </a:p>
          </p:txBody>
        </p:sp>
      </p:grpSp>
      <p:sp>
        <p:nvSpPr>
          <p:cNvPr id="51" name="矩形 50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964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806896" y="477814"/>
            <a:ext cx="7941568" cy="480131"/>
          </a:xfrm>
          <a:noFill/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zh-TW" altLang="en-US" dirty="0">
                <a:solidFill>
                  <a:srgbClr val="00B050"/>
                </a:solidFill>
              </a:rPr>
              <a:t>三、總目標及遠景</a:t>
            </a:r>
            <a:endParaRPr lang="zh-TW" altLang="en-US" sz="2000" dirty="0">
              <a:solidFill>
                <a:srgbClr val="00B050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5</a:t>
            </a:fld>
            <a:endParaRPr lang="zh-TW" altLang="en-US"/>
          </a:p>
        </p:txBody>
      </p:sp>
      <p:grpSp>
        <p:nvGrpSpPr>
          <p:cNvPr id="22" name="群組 21"/>
          <p:cNvGrpSpPr/>
          <p:nvPr/>
        </p:nvGrpSpPr>
        <p:grpSpPr>
          <a:xfrm>
            <a:off x="842717" y="836712"/>
            <a:ext cx="7617715" cy="1320900"/>
            <a:chOff x="1726081" y="1052736"/>
            <a:chExt cx="7617715" cy="1320900"/>
          </a:xfrm>
        </p:grpSpPr>
        <p:sp>
          <p:nvSpPr>
            <p:cNvPr id="14" name="文字方塊 13"/>
            <p:cNvSpPr txBox="1"/>
            <p:nvPr/>
          </p:nvSpPr>
          <p:spPr>
            <a:xfrm>
              <a:off x="1726081" y="1052736"/>
              <a:ext cx="3816424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2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目標</a:t>
              </a:r>
              <a:r>
                <a:rPr lang="en-US" altLang="zh-TW" sz="38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1</a:t>
              </a:r>
              <a:r>
                <a:rPr lang="zh-TW" altLang="en-US" sz="45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 </a:t>
              </a:r>
              <a:r>
                <a:rPr lang="zh-TW" altLang="en-US" sz="2400" b="1" dirty="0">
                  <a:solidFill>
                    <a:srgbClr val="7E7B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創新再造經濟動能</a:t>
              </a:r>
            </a:p>
          </p:txBody>
        </p:sp>
        <p:grpSp>
          <p:nvGrpSpPr>
            <p:cNvPr id="21" name="群組 20"/>
            <p:cNvGrpSpPr/>
            <p:nvPr/>
          </p:nvGrpSpPr>
          <p:grpSpPr>
            <a:xfrm>
              <a:off x="1872536" y="1764024"/>
              <a:ext cx="7471260" cy="609612"/>
              <a:chOff x="1926492" y="1764024"/>
              <a:chExt cx="7471260" cy="609612"/>
            </a:xfrm>
          </p:grpSpPr>
          <p:grpSp>
            <p:nvGrpSpPr>
              <p:cNvPr id="16" name="群組 15"/>
              <p:cNvGrpSpPr/>
              <p:nvPr/>
            </p:nvGrpSpPr>
            <p:grpSpPr>
              <a:xfrm>
                <a:off x="2195736" y="1764831"/>
                <a:ext cx="7202016" cy="608805"/>
                <a:chOff x="2051720" y="1764831"/>
                <a:chExt cx="7202016" cy="608805"/>
              </a:xfrm>
            </p:grpSpPr>
            <p:sp>
              <p:nvSpPr>
                <p:cNvPr id="13" name="圓角矩形 12"/>
                <p:cNvSpPr/>
                <p:nvPr/>
              </p:nvSpPr>
              <p:spPr>
                <a:xfrm>
                  <a:off x="2051720" y="1764831"/>
                  <a:ext cx="7202016" cy="608805"/>
                </a:xfrm>
                <a:prstGeom prst="roundRect">
                  <a:avLst/>
                </a:prstGeom>
                <a:solidFill>
                  <a:srgbClr val="E0E9F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5" name="文字方塊 14"/>
                <p:cNvSpPr txBox="1"/>
                <p:nvPr/>
              </p:nvSpPr>
              <p:spPr>
                <a:xfrm>
                  <a:off x="2150940" y="1771277"/>
                  <a:ext cx="653390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TW" altLang="en-US" sz="1600" b="1" dirty="0">
                      <a:solidFill>
                        <a:srgbClr val="474747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掌握人工智慧契機，發展數位經濟創新模式，並有效轉化科研成果成為產業創新的支持力量，發展多元、跨界之創新應用，促進創新經濟。</a:t>
                  </a:r>
                </a:p>
              </p:txBody>
            </p:sp>
          </p:grpSp>
          <p:sp>
            <p:nvSpPr>
              <p:cNvPr id="20" name="文字方塊 19"/>
              <p:cNvSpPr txBox="1"/>
              <p:nvPr/>
            </p:nvSpPr>
            <p:spPr>
              <a:xfrm>
                <a:off x="1926492" y="1764024"/>
                <a:ext cx="377256" cy="5976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noFill/>
                <a:prstDash val="solid"/>
              </a:ln>
            </p:spPr>
            <p:txBody>
              <a:bodyPr vert="horz" wrap="square" rtlCol="0" anchor="ctr">
                <a:spAutoFit/>
              </a:bodyPr>
              <a:lstStyle>
                <a:defPPr>
                  <a:defRPr lang="zh-TW"/>
                </a:defPPr>
                <a:lvl1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kumimoji="0" sz="1400" b="1" i="0" u="none" strike="noStrike" kern="0" cap="none" spc="0" normalizeH="0" baseline="0">
                    <a:ln>
                      <a:noFill/>
                    </a:ln>
                    <a:solidFill>
                      <a:schemeClr val="bg1">
                        <a:lumMod val="50000"/>
                      </a:schemeClr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zh-TW" altLang="en-US" sz="1800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遠景</a:t>
                </a:r>
                <a:endParaRPr lang="en-US" altLang="zh-TW" sz="180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</p:grpSp>
      <p:grpSp>
        <p:nvGrpSpPr>
          <p:cNvPr id="23" name="群組 22"/>
          <p:cNvGrpSpPr/>
          <p:nvPr/>
        </p:nvGrpSpPr>
        <p:grpSpPr>
          <a:xfrm>
            <a:off x="854592" y="2128933"/>
            <a:ext cx="7678111" cy="1674076"/>
            <a:chOff x="1734873" y="1052736"/>
            <a:chExt cx="7678111" cy="1674076"/>
          </a:xfrm>
        </p:grpSpPr>
        <p:sp>
          <p:nvSpPr>
            <p:cNvPr id="24" name="文字方塊 23"/>
            <p:cNvSpPr txBox="1"/>
            <p:nvPr/>
          </p:nvSpPr>
          <p:spPr>
            <a:xfrm>
              <a:off x="1734873" y="1052736"/>
              <a:ext cx="5157568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2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目標</a:t>
              </a:r>
              <a:r>
                <a:rPr lang="en-US" altLang="zh-TW" sz="38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2</a:t>
              </a:r>
              <a:r>
                <a:rPr lang="zh-TW" altLang="en-US" sz="45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 </a:t>
              </a:r>
              <a:r>
                <a:rPr lang="zh-TW" altLang="en-US" sz="2400" b="1" dirty="0">
                  <a:solidFill>
                    <a:srgbClr val="7E7B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堅實智慧生活科技與產業</a:t>
              </a:r>
            </a:p>
          </p:txBody>
        </p:sp>
        <p:grpSp>
          <p:nvGrpSpPr>
            <p:cNvPr id="25" name="群組 24"/>
            <p:cNvGrpSpPr/>
            <p:nvPr/>
          </p:nvGrpSpPr>
          <p:grpSpPr>
            <a:xfrm>
              <a:off x="1872536" y="1762445"/>
              <a:ext cx="7540448" cy="964367"/>
              <a:chOff x="1926492" y="1762445"/>
              <a:chExt cx="7540448" cy="964367"/>
            </a:xfrm>
          </p:grpSpPr>
          <p:grpSp>
            <p:nvGrpSpPr>
              <p:cNvPr id="26" name="群組 25"/>
              <p:cNvGrpSpPr/>
              <p:nvPr/>
            </p:nvGrpSpPr>
            <p:grpSpPr>
              <a:xfrm>
                <a:off x="2195735" y="1762445"/>
                <a:ext cx="7271205" cy="964367"/>
                <a:chOff x="2051719" y="1762445"/>
                <a:chExt cx="7271205" cy="964367"/>
              </a:xfrm>
            </p:grpSpPr>
            <p:sp>
              <p:nvSpPr>
                <p:cNvPr id="28" name="圓角矩形 27"/>
                <p:cNvSpPr/>
                <p:nvPr/>
              </p:nvSpPr>
              <p:spPr>
                <a:xfrm>
                  <a:off x="2051719" y="1764832"/>
                  <a:ext cx="7270942" cy="846234"/>
                </a:xfrm>
                <a:prstGeom prst="roundRect">
                  <a:avLst/>
                </a:prstGeom>
                <a:solidFill>
                  <a:srgbClr val="E0E9F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9" name="文字方塊 28"/>
                <p:cNvSpPr txBox="1"/>
                <p:nvPr/>
              </p:nvSpPr>
              <p:spPr>
                <a:xfrm>
                  <a:off x="2159994" y="1762445"/>
                  <a:ext cx="7162930" cy="96436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700"/>
                    </a:lnSpc>
                  </a:pPr>
                  <a:r>
                    <a:rPr lang="zh-TW" altLang="en-US" sz="1600" b="1" dirty="0">
                      <a:solidFill>
                        <a:srgbClr val="474747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利用智慧科技提升農業競爭力，發展精準醫療維護全民健康，並以智慧防災技術打造永續安全的生活圈。此外，發展綠能科技，落實循環經濟、友善環境理念，同時透過環境品質感測物聯網維護環境品質；面對數位時代，深耕資安核心技術，確保優質生活。</a:t>
                  </a:r>
                </a:p>
              </p:txBody>
            </p:sp>
          </p:grpSp>
          <p:sp>
            <p:nvSpPr>
              <p:cNvPr id="27" name="文字方塊 26"/>
              <p:cNvSpPr txBox="1"/>
              <p:nvPr/>
            </p:nvSpPr>
            <p:spPr>
              <a:xfrm>
                <a:off x="1926492" y="1764024"/>
                <a:ext cx="377256" cy="8316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noFill/>
                <a:prstDash val="solid"/>
              </a:ln>
            </p:spPr>
            <p:txBody>
              <a:bodyPr vert="horz" wrap="square" rtlCol="0" anchor="ctr">
                <a:spAutoFit/>
              </a:bodyPr>
              <a:lstStyle>
                <a:defPPr>
                  <a:defRPr lang="zh-TW"/>
                </a:defPPr>
                <a:lvl1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kumimoji="0" sz="1400" b="1" i="0" u="none" strike="noStrike" kern="0" cap="none" spc="0" normalizeH="0" baseline="0">
                    <a:ln>
                      <a:noFill/>
                    </a:ln>
                    <a:solidFill>
                      <a:schemeClr val="bg1">
                        <a:lumMod val="50000"/>
                      </a:schemeClr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zh-TW" altLang="en-US" sz="1800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遠景</a:t>
                </a:r>
                <a:endParaRPr lang="en-US" altLang="zh-TW" sz="180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</p:grpSp>
      <p:grpSp>
        <p:nvGrpSpPr>
          <p:cNvPr id="30" name="群組 29"/>
          <p:cNvGrpSpPr/>
          <p:nvPr/>
        </p:nvGrpSpPr>
        <p:grpSpPr>
          <a:xfrm>
            <a:off x="854325" y="3671806"/>
            <a:ext cx="7678115" cy="1330488"/>
            <a:chOff x="1734873" y="1052736"/>
            <a:chExt cx="7678115" cy="1330488"/>
          </a:xfrm>
        </p:grpSpPr>
        <p:sp>
          <p:nvSpPr>
            <p:cNvPr id="31" name="文字方塊 30"/>
            <p:cNvSpPr txBox="1"/>
            <p:nvPr/>
          </p:nvSpPr>
          <p:spPr>
            <a:xfrm>
              <a:off x="1734873" y="1052736"/>
              <a:ext cx="4187264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2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目標</a:t>
              </a:r>
              <a:r>
                <a:rPr lang="en-US" altLang="zh-TW" sz="38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3</a:t>
              </a:r>
              <a:r>
                <a:rPr lang="zh-TW" altLang="en-US" sz="45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 </a:t>
              </a:r>
              <a:r>
                <a:rPr lang="zh-TW" altLang="en-US" sz="2400" b="1" dirty="0">
                  <a:solidFill>
                    <a:srgbClr val="7E7B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育才競才與多元進路</a:t>
              </a:r>
            </a:p>
          </p:txBody>
        </p:sp>
        <p:grpSp>
          <p:nvGrpSpPr>
            <p:cNvPr id="32" name="群組 31"/>
            <p:cNvGrpSpPr/>
            <p:nvPr/>
          </p:nvGrpSpPr>
          <p:grpSpPr>
            <a:xfrm>
              <a:off x="1872536" y="1764024"/>
              <a:ext cx="7540452" cy="619200"/>
              <a:chOff x="1926492" y="1764024"/>
              <a:chExt cx="7540452" cy="619200"/>
            </a:xfrm>
          </p:grpSpPr>
          <p:grpSp>
            <p:nvGrpSpPr>
              <p:cNvPr id="33" name="群組 32"/>
              <p:cNvGrpSpPr/>
              <p:nvPr/>
            </p:nvGrpSpPr>
            <p:grpSpPr>
              <a:xfrm>
                <a:off x="2195736" y="1764831"/>
                <a:ext cx="7271208" cy="617597"/>
                <a:chOff x="2051720" y="1764831"/>
                <a:chExt cx="7271208" cy="617597"/>
              </a:xfrm>
            </p:grpSpPr>
            <p:sp>
              <p:nvSpPr>
                <p:cNvPr id="35" name="圓角矩形 34"/>
                <p:cNvSpPr/>
                <p:nvPr/>
              </p:nvSpPr>
              <p:spPr>
                <a:xfrm>
                  <a:off x="2051720" y="1764831"/>
                  <a:ext cx="7271208" cy="617597"/>
                </a:xfrm>
                <a:prstGeom prst="roundRect">
                  <a:avLst/>
                </a:prstGeom>
                <a:solidFill>
                  <a:srgbClr val="E0E9F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36" name="文字方塊 35"/>
                <p:cNvSpPr txBox="1"/>
                <p:nvPr/>
              </p:nvSpPr>
              <p:spPr>
                <a:xfrm>
                  <a:off x="2159732" y="1797653"/>
                  <a:ext cx="709118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TW" altLang="en-US" sz="1600" b="1" dirty="0">
                      <a:solidFill>
                        <a:srgbClr val="474747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培育數位經濟所需之跨域人才以及研發級產業博士人力，並延攬國際頂尖人士，奠定經濟發展創新轉型的基礎。</a:t>
                  </a:r>
                </a:p>
              </p:txBody>
            </p:sp>
          </p:grpSp>
          <p:sp>
            <p:nvSpPr>
              <p:cNvPr id="34" name="文字方塊 33"/>
              <p:cNvSpPr txBox="1"/>
              <p:nvPr/>
            </p:nvSpPr>
            <p:spPr>
              <a:xfrm>
                <a:off x="1926492" y="1764024"/>
                <a:ext cx="377256" cy="6192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noFill/>
                <a:prstDash val="solid"/>
              </a:ln>
            </p:spPr>
            <p:txBody>
              <a:bodyPr vert="horz" wrap="square" rtlCol="0" anchor="ctr">
                <a:spAutoFit/>
              </a:bodyPr>
              <a:lstStyle>
                <a:defPPr>
                  <a:defRPr lang="zh-TW"/>
                </a:defPPr>
                <a:lvl1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kumimoji="0" sz="1400" b="1" i="0" u="none" strike="noStrike" kern="0" cap="none" spc="0" normalizeH="0" baseline="0">
                    <a:ln>
                      <a:noFill/>
                    </a:ln>
                    <a:solidFill>
                      <a:schemeClr val="bg1">
                        <a:lumMod val="50000"/>
                      </a:schemeClr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zh-TW" altLang="en-US" sz="1800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遠景</a:t>
                </a:r>
                <a:endParaRPr lang="en-US" altLang="zh-TW" sz="180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</p:grpSp>
      <p:grpSp>
        <p:nvGrpSpPr>
          <p:cNvPr id="37" name="群組 36"/>
          <p:cNvGrpSpPr/>
          <p:nvPr/>
        </p:nvGrpSpPr>
        <p:grpSpPr>
          <a:xfrm>
            <a:off x="827584" y="5015973"/>
            <a:ext cx="7704855" cy="1330488"/>
            <a:chOff x="1726081" y="1052736"/>
            <a:chExt cx="7704855" cy="1330488"/>
          </a:xfrm>
        </p:grpSpPr>
        <p:sp>
          <p:nvSpPr>
            <p:cNvPr id="38" name="文字方塊 37"/>
            <p:cNvSpPr txBox="1"/>
            <p:nvPr/>
          </p:nvSpPr>
          <p:spPr>
            <a:xfrm>
              <a:off x="1726081" y="1052736"/>
              <a:ext cx="4680520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2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目標</a:t>
              </a:r>
              <a:r>
                <a:rPr lang="en-US" altLang="zh-TW" sz="38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4</a:t>
              </a:r>
              <a:r>
                <a:rPr lang="zh-TW" altLang="en-US" sz="45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 </a:t>
              </a:r>
              <a:r>
                <a:rPr lang="zh-TW" altLang="en-US" sz="2400" b="1" dirty="0">
                  <a:solidFill>
                    <a:srgbClr val="7E7B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強化科研創新生態體系</a:t>
              </a:r>
            </a:p>
          </p:txBody>
        </p:sp>
        <p:grpSp>
          <p:nvGrpSpPr>
            <p:cNvPr id="39" name="群組 38"/>
            <p:cNvGrpSpPr/>
            <p:nvPr/>
          </p:nvGrpSpPr>
          <p:grpSpPr>
            <a:xfrm>
              <a:off x="1872536" y="1764024"/>
              <a:ext cx="7558400" cy="619200"/>
              <a:chOff x="1926492" y="1764024"/>
              <a:chExt cx="7558400" cy="619200"/>
            </a:xfrm>
          </p:grpSpPr>
          <p:grpSp>
            <p:nvGrpSpPr>
              <p:cNvPr id="40" name="群組 39"/>
              <p:cNvGrpSpPr/>
              <p:nvPr/>
            </p:nvGrpSpPr>
            <p:grpSpPr>
              <a:xfrm>
                <a:off x="2195735" y="1764831"/>
                <a:ext cx="7289157" cy="617597"/>
                <a:chOff x="2051719" y="1764831"/>
                <a:chExt cx="7289157" cy="617597"/>
              </a:xfrm>
            </p:grpSpPr>
            <p:sp>
              <p:nvSpPr>
                <p:cNvPr id="42" name="圓角矩形 41"/>
                <p:cNvSpPr/>
                <p:nvPr/>
              </p:nvSpPr>
              <p:spPr>
                <a:xfrm>
                  <a:off x="2051719" y="1764831"/>
                  <a:ext cx="7289157" cy="617597"/>
                </a:xfrm>
                <a:prstGeom prst="roundRect">
                  <a:avLst/>
                </a:prstGeom>
                <a:solidFill>
                  <a:srgbClr val="E0E9F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43" name="文字方塊 42"/>
                <p:cNvSpPr txBox="1"/>
                <p:nvPr/>
              </p:nvSpPr>
              <p:spPr>
                <a:xfrm>
                  <a:off x="2159731" y="1797653"/>
                  <a:ext cx="7109137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TW" altLang="en-US" sz="1600" b="1" dirty="0">
                      <a:solidFill>
                        <a:srgbClr val="474747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完善法制環境及研究基礎設施，促進學術多元化發展，並成功引導產學研之創新能量，以創造良性循環的創新生態圈。</a:t>
                  </a:r>
                </a:p>
              </p:txBody>
            </p:sp>
          </p:grpSp>
          <p:sp>
            <p:nvSpPr>
              <p:cNvPr id="41" name="文字方塊 40"/>
              <p:cNvSpPr txBox="1"/>
              <p:nvPr/>
            </p:nvSpPr>
            <p:spPr>
              <a:xfrm>
                <a:off x="1926492" y="1764024"/>
                <a:ext cx="377256" cy="6192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noFill/>
                <a:prstDash val="solid"/>
              </a:ln>
            </p:spPr>
            <p:txBody>
              <a:bodyPr vert="horz" wrap="square" rtlCol="0" anchor="ctr">
                <a:spAutoFit/>
              </a:bodyPr>
              <a:lstStyle>
                <a:defPPr>
                  <a:defRPr lang="zh-TW"/>
                </a:defPPr>
                <a:lvl1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kumimoji="0" sz="1400" b="1" i="0" u="none" strike="noStrike" kern="0" cap="none" spc="0" normalizeH="0" baseline="0">
                    <a:ln>
                      <a:noFill/>
                    </a:ln>
                    <a:solidFill>
                      <a:schemeClr val="bg1">
                        <a:lumMod val="50000"/>
                      </a:schemeClr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zh-TW" altLang="en-US" sz="1800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遠景</a:t>
                </a:r>
                <a:endParaRPr lang="en-US" altLang="zh-TW" sz="180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</p:grpSp>
      <p:sp>
        <p:nvSpPr>
          <p:cNvPr id="44" name="矩形 43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70004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2859013"/>
            <a:ext cx="7772400" cy="1362075"/>
          </a:xfrm>
        </p:spPr>
        <p:txBody>
          <a:bodyPr/>
          <a:lstStyle/>
          <a:p>
            <a:r>
              <a:rPr lang="zh-TW" altLang="en-US" dirty="0"/>
              <a:t>四、重點內容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6372200" y="592737"/>
            <a:ext cx="226596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r>
              <a:rPr lang="zh-TW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國家科學技術發展計畫</a:t>
            </a:r>
            <a:endParaRPr lang="en-US" altLang="zh-TW" sz="14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民國</a:t>
            </a:r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年至</a:t>
            </a:r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79856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>
            <a:off x="-12240" y="2514962"/>
            <a:ext cx="9192752" cy="3859465"/>
            <a:chOff x="-12240" y="2514962"/>
            <a:chExt cx="9192752" cy="3859465"/>
          </a:xfrm>
        </p:grpSpPr>
        <p:pic>
          <p:nvPicPr>
            <p:cNvPr id="26" name="圖片 25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38" b="2034"/>
            <a:stretch/>
          </p:blipFill>
          <p:spPr>
            <a:xfrm>
              <a:off x="6126006" y="2514963"/>
              <a:ext cx="3054506" cy="3859464"/>
            </a:xfrm>
            <a:prstGeom prst="rect">
              <a:avLst/>
            </a:prstGeom>
          </p:spPr>
        </p:pic>
        <p:pic>
          <p:nvPicPr>
            <p:cNvPr id="25" name="圖片 24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38" b="2034"/>
            <a:stretch/>
          </p:blipFill>
          <p:spPr>
            <a:xfrm>
              <a:off x="3114256" y="2514962"/>
              <a:ext cx="3054506" cy="3859464"/>
            </a:xfrm>
            <a:prstGeom prst="rect">
              <a:avLst/>
            </a:prstGeom>
          </p:spPr>
        </p:pic>
        <p:pic>
          <p:nvPicPr>
            <p:cNvPr id="22" name="圖片 21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38" b="2034"/>
            <a:stretch/>
          </p:blipFill>
          <p:spPr>
            <a:xfrm>
              <a:off x="-12240" y="2514963"/>
              <a:ext cx="3054506" cy="3859464"/>
            </a:xfrm>
            <a:prstGeom prst="rect">
              <a:avLst/>
            </a:prstGeom>
          </p:spPr>
        </p:pic>
      </p:grp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7</a:t>
            </a:fld>
            <a:endParaRPr lang="zh-TW" altLang="en-US"/>
          </a:p>
        </p:txBody>
      </p:sp>
      <p:sp>
        <p:nvSpPr>
          <p:cNvPr id="6" name="五邊形 5"/>
          <p:cNvSpPr/>
          <p:nvPr/>
        </p:nvSpPr>
        <p:spPr>
          <a:xfrm>
            <a:off x="827584" y="476672"/>
            <a:ext cx="4680520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目標一：</a:t>
            </a:r>
            <a:r>
              <a:rPr lang="zh-TW" altLang="zh-TW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創新</a:t>
            </a:r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再造經濟動能</a:t>
            </a:r>
          </a:p>
        </p:txBody>
      </p:sp>
      <p:grpSp>
        <p:nvGrpSpPr>
          <p:cNvPr id="18" name="群組 17"/>
          <p:cNvGrpSpPr/>
          <p:nvPr/>
        </p:nvGrpSpPr>
        <p:grpSpPr>
          <a:xfrm>
            <a:off x="827584" y="2514962"/>
            <a:ext cx="4680520" cy="914038"/>
            <a:chOff x="827584" y="2514962"/>
            <a:chExt cx="4680520" cy="914038"/>
          </a:xfrm>
        </p:grpSpPr>
        <p:sp>
          <p:nvSpPr>
            <p:cNvPr id="9" name="圓角矩形 8"/>
            <p:cNvSpPr/>
            <p:nvPr/>
          </p:nvSpPr>
          <p:spPr>
            <a:xfrm>
              <a:off x="971600" y="2852936"/>
              <a:ext cx="4536504" cy="576064"/>
            </a:xfrm>
            <a:prstGeom prst="roundRect">
              <a:avLst>
                <a:gd name="adj" fmla="val 50000"/>
              </a:avLst>
            </a:prstGeom>
            <a:solidFill>
              <a:srgbClr val="00CC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zh-TW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產業</a:t>
              </a:r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創新</a:t>
              </a:r>
              <a:r>
                <a:rPr lang="zh-TW" altLang="zh-TW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的</a:t>
              </a:r>
              <a:r>
                <a:rPr lang="zh-TW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數位經濟發展模式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827584" y="2514962"/>
              <a:ext cx="57606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30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1.</a:t>
              </a:r>
              <a:endParaRPr lang="zh-TW" altLang="en-US" sz="3000" b="1" i="1" dirty="0">
                <a:latin typeface="Arial Black" panose="020B0A04020102020204" pitchFamily="34" charset="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7" name="群組 16"/>
          <p:cNvGrpSpPr/>
          <p:nvPr/>
        </p:nvGrpSpPr>
        <p:grpSpPr>
          <a:xfrm>
            <a:off x="3131840" y="3542330"/>
            <a:ext cx="4608512" cy="914038"/>
            <a:chOff x="3131840" y="3595082"/>
            <a:chExt cx="4608512" cy="914038"/>
          </a:xfrm>
        </p:grpSpPr>
        <p:sp>
          <p:nvSpPr>
            <p:cNvPr id="11" name="圓角矩形 10"/>
            <p:cNvSpPr/>
            <p:nvPr/>
          </p:nvSpPr>
          <p:spPr>
            <a:xfrm>
              <a:off x="3203848" y="3933056"/>
              <a:ext cx="4536504" cy="576064"/>
            </a:xfrm>
            <a:prstGeom prst="roundRect">
              <a:avLst>
                <a:gd name="adj" fmla="val 50000"/>
              </a:avLst>
            </a:prstGeom>
            <a:solidFill>
              <a:srgbClr val="4F81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強化科研成果轉化機制促進產業創新發展</a:t>
              </a:r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3131840" y="3595082"/>
              <a:ext cx="57606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30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2.</a:t>
              </a:r>
              <a:endParaRPr lang="zh-TW" altLang="en-US" sz="3000" b="1" i="1" dirty="0">
                <a:latin typeface="Arial Black" panose="020B0A04020102020204" pitchFamily="34" charset="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9" name="群組 18"/>
          <p:cNvGrpSpPr/>
          <p:nvPr/>
        </p:nvGrpSpPr>
        <p:grpSpPr>
          <a:xfrm>
            <a:off x="827584" y="4476762"/>
            <a:ext cx="4664714" cy="896454"/>
            <a:chOff x="827584" y="4476762"/>
            <a:chExt cx="4664714" cy="896454"/>
          </a:xfrm>
        </p:grpSpPr>
        <p:sp>
          <p:nvSpPr>
            <p:cNvPr id="10" name="圓角矩形 9"/>
            <p:cNvSpPr/>
            <p:nvPr/>
          </p:nvSpPr>
          <p:spPr>
            <a:xfrm>
              <a:off x="955794" y="4797152"/>
              <a:ext cx="4536504" cy="576064"/>
            </a:xfrm>
            <a:prstGeom prst="roundRect">
              <a:avLst>
                <a:gd name="adj" fmla="val 50000"/>
              </a:avLst>
            </a:prstGeom>
            <a:solidFill>
              <a:srgbClr val="00CC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健全區域創新系統維繫產業聚落成長動能</a:t>
              </a: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827584" y="4476762"/>
              <a:ext cx="57606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30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3.</a:t>
              </a:r>
              <a:endParaRPr lang="zh-TW" altLang="en-US" sz="3000" b="1" i="1" dirty="0">
                <a:latin typeface="Arial Black" panose="020B0A04020102020204" pitchFamily="34" charset="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0" name="群組 19"/>
          <p:cNvGrpSpPr/>
          <p:nvPr/>
        </p:nvGrpSpPr>
        <p:grpSpPr>
          <a:xfrm>
            <a:off x="3131840" y="5408384"/>
            <a:ext cx="4644516" cy="900936"/>
            <a:chOff x="3131840" y="5408384"/>
            <a:chExt cx="4644516" cy="900936"/>
          </a:xfrm>
        </p:grpSpPr>
        <p:sp>
          <p:nvSpPr>
            <p:cNvPr id="12" name="圓角矩形 11"/>
            <p:cNvSpPr/>
            <p:nvPr/>
          </p:nvSpPr>
          <p:spPr>
            <a:xfrm>
              <a:off x="3239852" y="5733256"/>
              <a:ext cx="4536504" cy="576064"/>
            </a:xfrm>
            <a:prstGeom prst="roundRect">
              <a:avLst>
                <a:gd name="adj" fmla="val 50000"/>
              </a:avLst>
            </a:prstGeom>
            <a:solidFill>
              <a:srgbClr val="4F81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打造創新創業之友善環境與發展機制</a:t>
              </a:r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3131840" y="5408384"/>
              <a:ext cx="57606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30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4.</a:t>
              </a:r>
              <a:endParaRPr lang="zh-TW" altLang="en-US" sz="3000" b="1" i="1" dirty="0">
                <a:latin typeface="Arial Black" panose="020B0A04020102020204" pitchFamily="34" charset="0"/>
                <a:ea typeface="微軟正黑體" panose="020B0604030504040204" pitchFamily="34" charset="-120"/>
              </a:endParaRPr>
            </a:p>
          </p:txBody>
        </p:sp>
      </p:grp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49" r="10168" b="15044"/>
          <a:stretch/>
        </p:blipFill>
        <p:spPr>
          <a:xfrm>
            <a:off x="5292080" y="4580749"/>
            <a:ext cx="1008000" cy="1008870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8" name="圖片 27"/>
          <p:cNvPicPr>
            <a:picLocks noChangeAspect="1"/>
          </p:cNvPicPr>
          <p:nvPr/>
        </p:nvPicPr>
        <p:blipFill rotWithShape="1"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1" r="9999" b="18495"/>
          <a:stretch/>
        </p:blipFill>
        <p:spPr>
          <a:xfrm>
            <a:off x="5292082" y="2462330"/>
            <a:ext cx="929617" cy="936000"/>
          </a:xfrm>
          <a:prstGeom prst="rect">
            <a:avLst/>
          </a:prstGeom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5" r="6155" b="13060"/>
          <a:stretch/>
        </p:blipFill>
        <p:spPr>
          <a:xfrm>
            <a:off x="7776355" y="4049795"/>
            <a:ext cx="585814" cy="576000"/>
          </a:xfrm>
          <a:prstGeom prst="rect">
            <a:avLst/>
          </a:prstGeom>
        </p:spPr>
      </p:pic>
      <p:pic>
        <p:nvPicPr>
          <p:cNvPr id="30" name="圖片 29"/>
          <p:cNvPicPr>
            <a:picLocks noChangeAspect="1"/>
          </p:cNvPicPr>
          <p:nvPr/>
        </p:nvPicPr>
        <p:blipFill rotWithShape="1">
          <a:blip r:embed="rId9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6" t="61" r="5985" b="12999"/>
          <a:stretch/>
        </p:blipFill>
        <p:spPr>
          <a:xfrm>
            <a:off x="7884368" y="5798427"/>
            <a:ext cx="578696" cy="576000"/>
          </a:xfrm>
          <a:prstGeom prst="rect">
            <a:avLst/>
          </a:prstGeom>
        </p:spPr>
      </p:pic>
      <p:sp>
        <p:nvSpPr>
          <p:cNvPr id="31" name="Rectangle 3"/>
          <p:cNvSpPr txBox="1">
            <a:spLocks noChangeArrowheads="1"/>
          </p:cNvSpPr>
          <p:nvPr/>
        </p:nvSpPr>
        <p:spPr>
          <a:xfrm>
            <a:off x="495246" y="1142328"/>
            <a:ext cx="8397234" cy="13505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0"/>
              </a:buBlip>
              <a:defRPr sz="32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500" b="1" dirty="0"/>
              <a:t>為了讓我國在</a:t>
            </a:r>
            <a:r>
              <a:rPr lang="zh-TW" altLang="zh-TW" sz="2500" b="1" dirty="0"/>
              <a:t>數位經濟時代</a:t>
            </a:r>
            <a:r>
              <a:rPr lang="zh-TW" altLang="en-US" sz="2500" b="1" dirty="0"/>
              <a:t>中，掌握全球創新趨勢，善用快速發展的</a:t>
            </a:r>
            <a:r>
              <a:rPr lang="en-US" altLang="zh-TW" sz="2500" b="1" dirty="0"/>
              <a:t>AI</a:t>
            </a:r>
            <a:r>
              <a:rPr lang="zh-TW" altLang="en-US" sz="2500" b="1" dirty="0"/>
              <a:t>人工智慧以及數位資訊技術，達到創新再創經濟動能的目標，共制定四項策略：</a:t>
            </a:r>
            <a:endParaRPr lang="en-US" altLang="zh-TW" sz="2500" b="1" dirty="0"/>
          </a:p>
        </p:txBody>
      </p:sp>
    </p:spTree>
    <p:extLst>
      <p:ext uri="{BB962C8B-B14F-4D97-AF65-F5344CB8AC3E}">
        <p14:creationId xmlns:p14="http://schemas.microsoft.com/office/powerpoint/2010/main" val="3716935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5877272"/>
            <a:ext cx="8028384" cy="980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046912" y="6558047"/>
            <a:ext cx="2133600" cy="365125"/>
          </a:xfrm>
        </p:spPr>
        <p:txBody>
          <a:bodyPr/>
          <a:lstStyle/>
          <a:p>
            <a:fld id="{D585380A-DAF3-4699-A470-0A96E0AFEA7A}" type="slidenum">
              <a:rPr lang="zh-TW" altLang="en-US" smtClean="0"/>
              <a:t>8</a:t>
            </a:fld>
            <a:endParaRPr lang="zh-TW" altLang="en-US"/>
          </a:p>
        </p:txBody>
      </p:sp>
      <p:sp>
        <p:nvSpPr>
          <p:cNvPr id="6" name="五邊形 5"/>
          <p:cNvSpPr/>
          <p:nvPr/>
        </p:nvSpPr>
        <p:spPr>
          <a:xfrm>
            <a:off x="827584" y="476672"/>
            <a:ext cx="4680520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策略亮點</a:t>
            </a:r>
          </a:p>
        </p:txBody>
      </p:sp>
      <p:sp>
        <p:nvSpPr>
          <p:cNvPr id="27" name="矩形 26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標題 1"/>
          <p:cNvSpPr txBox="1">
            <a:spLocks/>
          </p:cNvSpPr>
          <p:nvPr/>
        </p:nvSpPr>
        <p:spPr>
          <a:xfrm>
            <a:off x="827584" y="53892"/>
            <a:ext cx="8352928" cy="31393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altLang="en-US" sz="2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</a:lstStyle>
          <a:p>
            <a:r>
              <a:rPr lang="zh-TW" altLang="en-US" sz="1600" dirty="0"/>
              <a:t>目標一：創新再造經濟動能</a:t>
            </a:r>
          </a:p>
        </p:txBody>
      </p:sp>
      <p:grpSp>
        <p:nvGrpSpPr>
          <p:cNvPr id="5" name="群組 4"/>
          <p:cNvGrpSpPr/>
          <p:nvPr/>
        </p:nvGrpSpPr>
        <p:grpSpPr>
          <a:xfrm>
            <a:off x="611560" y="1052736"/>
            <a:ext cx="4032448" cy="2664296"/>
            <a:chOff x="611560" y="1052736"/>
            <a:chExt cx="3914808" cy="2895072"/>
          </a:xfrm>
        </p:grpSpPr>
        <p:sp>
          <p:nvSpPr>
            <p:cNvPr id="4" name="五邊形 3"/>
            <p:cNvSpPr/>
            <p:nvPr/>
          </p:nvSpPr>
          <p:spPr>
            <a:xfrm rot="5400000">
              <a:off x="1488844" y="910284"/>
              <a:ext cx="2160240" cy="3914808"/>
            </a:xfrm>
            <a:prstGeom prst="homePlate">
              <a:avLst>
                <a:gd name="adj" fmla="val 13664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t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建構跨域資料交換標準及運算主機，活化大數據運用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打造體感科技產業聚落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研發</a:t>
              </a:r>
              <a:r>
                <a:rPr lang="en-US" altLang="zh-TW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B4G</a:t>
              </a: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en-US" altLang="zh-TW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5G</a:t>
              </a: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en-US" altLang="zh-TW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LPWAN</a:t>
              </a: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等下世代通訊技術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鎖定東協各國，打造跨業跨境電商生態體系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擴大行動支付之運用及創新，協助中小企業數位體質轉型，創新服務或商轉模式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endPara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11560" y="1052736"/>
              <a:ext cx="3914808" cy="73483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策略一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「產業創新的</a:t>
              </a:r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數位經濟發展模式」</a:t>
              </a:r>
            </a:p>
          </p:txBody>
        </p:sp>
      </p:grpSp>
      <p:grpSp>
        <p:nvGrpSpPr>
          <p:cNvPr id="14" name="群組 13"/>
          <p:cNvGrpSpPr/>
          <p:nvPr/>
        </p:nvGrpSpPr>
        <p:grpSpPr>
          <a:xfrm>
            <a:off x="4932040" y="1052737"/>
            <a:ext cx="4058824" cy="2664296"/>
            <a:chOff x="611560" y="1052736"/>
            <a:chExt cx="3914808" cy="2895072"/>
          </a:xfrm>
        </p:grpSpPr>
        <p:sp>
          <p:nvSpPr>
            <p:cNvPr id="15" name="五邊形 14"/>
            <p:cNvSpPr/>
            <p:nvPr/>
          </p:nvSpPr>
          <p:spPr>
            <a:xfrm rot="5400000">
              <a:off x="1488844" y="910284"/>
              <a:ext cx="2160240" cy="3914808"/>
            </a:xfrm>
            <a:prstGeom prst="homePlate">
              <a:avLst>
                <a:gd name="adj" fmla="val 13664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t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運用科專補助機制誘因，強化產學研鏈結，對準重點產業創新，組建跨領域、跨校、跨法人、高整合度的旗艦研發團隊，解決產業共通性技術缺口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以多元績效評比指標，活化法人研發動能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611560" y="1052736"/>
              <a:ext cx="3914808" cy="73483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策略二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「強化科研成果轉化機制促進產業創新發展」</a:t>
              </a:r>
            </a:p>
          </p:txBody>
        </p:sp>
      </p:grpSp>
      <p:sp>
        <p:nvSpPr>
          <p:cNvPr id="7" name="向左箭號 6"/>
          <p:cNvSpPr/>
          <p:nvPr/>
        </p:nvSpPr>
        <p:spPr>
          <a:xfrm>
            <a:off x="611560" y="3753873"/>
            <a:ext cx="8379304" cy="216023"/>
          </a:xfrm>
          <a:prstGeom prst="leftArrow">
            <a:avLst>
              <a:gd name="adj1" fmla="val 50000"/>
              <a:gd name="adj2" fmla="val 94771"/>
            </a:avLst>
          </a:prstGeom>
          <a:solidFill>
            <a:schemeClr val="accent5">
              <a:lumMod val="50000"/>
            </a:schemeClr>
          </a:solidFill>
          <a:ln cap="rnd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流程圖: 替代處理程序 7"/>
          <p:cNvSpPr/>
          <p:nvPr/>
        </p:nvSpPr>
        <p:spPr>
          <a:xfrm>
            <a:off x="39162" y="1923952"/>
            <a:ext cx="500390" cy="3888432"/>
          </a:xfrm>
          <a:prstGeom prst="flowChartAlternateProcess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2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目標一     創新再造經濟動能</a:t>
            </a:r>
          </a:p>
        </p:txBody>
      </p:sp>
      <p:grpSp>
        <p:nvGrpSpPr>
          <p:cNvPr id="12" name="群組 11"/>
          <p:cNvGrpSpPr/>
          <p:nvPr/>
        </p:nvGrpSpPr>
        <p:grpSpPr>
          <a:xfrm>
            <a:off x="611560" y="4005065"/>
            <a:ext cx="4116331" cy="2664295"/>
            <a:chOff x="611560" y="4005065"/>
            <a:chExt cx="3996244" cy="2664295"/>
          </a:xfrm>
        </p:grpSpPr>
        <p:sp>
          <p:nvSpPr>
            <p:cNvPr id="19" name="五邊形 18"/>
            <p:cNvSpPr/>
            <p:nvPr/>
          </p:nvSpPr>
          <p:spPr>
            <a:xfrm rot="16200000">
              <a:off x="1609898" y="3006727"/>
              <a:ext cx="1988040" cy="3984715"/>
            </a:xfrm>
            <a:prstGeom prst="homePlate">
              <a:avLst>
                <a:gd name="adj" fmla="val 13664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t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強化科學園區創新動能，打造「園區智慧機器人創新自造基地」，並修訂設管條例，鼓勵多元產業進駐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建立區域產業溝通合作平臺，以及「區域產業創新園區</a:t>
              </a:r>
              <a:r>
                <a:rPr lang="en-US" altLang="zh-TW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中心」，強化區域連結與合作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建置農業加值雲平台，翻轉農業經營模式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23089" y="5993104"/>
              <a:ext cx="3984715" cy="67625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策略三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「健全區域創新系統維繫產業聚落成長動能」</a:t>
              </a:r>
            </a:p>
          </p:txBody>
        </p:sp>
      </p:grpSp>
      <p:grpSp>
        <p:nvGrpSpPr>
          <p:cNvPr id="23" name="群組 22"/>
          <p:cNvGrpSpPr/>
          <p:nvPr/>
        </p:nvGrpSpPr>
        <p:grpSpPr>
          <a:xfrm>
            <a:off x="4932039" y="4005063"/>
            <a:ext cx="4069457" cy="2664296"/>
            <a:chOff x="611559" y="4005064"/>
            <a:chExt cx="3925063" cy="2664296"/>
          </a:xfrm>
        </p:grpSpPr>
        <p:sp>
          <p:nvSpPr>
            <p:cNvPr id="24" name="五邊形 23"/>
            <p:cNvSpPr/>
            <p:nvPr/>
          </p:nvSpPr>
          <p:spPr>
            <a:xfrm rot="16200000">
              <a:off x="1574944" y="3041680"/>
              <a:ext cx="1988040" cy="3914808"/>
            </a:xfrm>
            <a:prstGeom prst="homePlate">
              <a:avLst>
                <a:gd name="adj" fmla="val 13664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結合「新型態產學研鏈結中心」，並推動「厚創新創意實現平台計畫」，協助新創團隊打造原型試製，接軌科技創新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設立產業創新應用服務法規實證機制，以利推動新創產品及服務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推動「中小企業價值創新應用計畫」，應用資訊科技鏈結資金資源，提振新創動能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11559" y="5993104"/>
              <a:ext cx="3925063" cy="67625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策略四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「打造創新創業之友善環境與發展機制」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65254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9</a:t>
            </a:fld>
            <a:endParaRPr lang="zh-TW" altLang="en-US"/>
          </a:p>
        </p:txBody>
      </p:sp>
      <p:sp>
        <p:nvSpPr>
          <p:cNvPr id="6" name="五邊形 5"/>
          <p:cNvSpPr/>
          <p:nvPr/>
        </p:nvSpPr>
        <p:spPr>
          <a:xfrm>
            <a:off x="827584" y="476672"/>
            <a:ext cx="5688632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目標二：堅實智慧生活科技與產業</a:t>
            </a:r>
          </a:p>
        </p:txBody>
      </p:sp>
      <p:sp>
        <p:nvSpPr>
          <p:cNvPr id="27" name="矩形 26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>
          <a:xfrm>
            <a:off x="495246" y="1052736"/>
            <a:ext cx="8397234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32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500" b="1" dirty="0"/>
              <a:t>政府將積極運用智慧科技，透過完整涵蓋六大面向的策略規劃，為國人打造全方位的智慧生活，同時加速發展相關產業：</a:t>
            </a:r>
            <a:endParaRPr lang="en-US" altLang="zh-TW" sz="2500" b="1" dirty="0"/>
          </a:p>
        </p:txBody>
      </p:sp>
      <p:pic>
        <p:nvPicPr>
          <p:cNvPr id="32" name="圖片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3" t="2377" r="17690" b="2464"/>
          <a:stretch/>
        </p:blipFill>
        <p:spPr bwMode="auto">
          <a:xfrm>
            <a:off x="2426677" y="2420887"/>
            <a:ext cx="4107124" cy="40766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40" name="群組 39"/>
          <p:cNvGrpSpPr/>
          <p:nvPr/>
        </p:nvGrpSpPr>
        <p:grpSpPr>
          <a:xfrm>
            <a:off x="5741712" y="2861728"/>
            <a:ext cx="3329953" cy="216024"/>
            <a:chOff x="5940152" y="2700128"/>
            <a:chExt cx="3329953" cy="216024"/>
          </a:xfrm>
        </p:grpSpPr>
        <p:cxnSp>
          <p:nvCxnSpPr>
            <p:cNvPr id="4" name="直線接點 3"/>
            <p:cNvCxnSpPr/>
            <p:nvPr/>
          </p:nvCxnSpPr>
          <p:spPr>
            <a:xfrm flipV="1">
              <a:off x="5940152" y="2700128"/>
              <a:ext cx="216024" cy="216024"/>
            </a:xfrm>
            <a:prstGeom prst="line">
              <a:avLst/>
            </a:prstGeom>
            <a:ln w="28575"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接點 20"/>
            <p:cNvCxnSpPr/>
            <p:nvPr/>
          </p:nvCxnSpPr>
          <p:spPr>
            <a:xfrm>
              <a:off x="6147384" y="2708920"/>
              <a:ext cx="3122721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文字方塊 41"/>
          <p:cNvSpPr txBox="1"/>
          <p:nvPr/>
        </p:nvSpPr>
        <p:spPr>
          <a:xfrm>
            <a:off x="5827360" y="2492178"/>
            <a:ext cx="334603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200" b="1" i="1" dirty="0">
                <a:latin typeface="Arial Black" panose="020B0A04020102020204" pitchFamily="34" charset="0"/>
                <a:ea typeface="微軟正黑體" panose="020B0604030504040204" pitchFamily="34" charset="-120"/>
              </a:rPr>
              <a:t>2.</a:t>
            </a:r>
            <a:r>
              <a:rPr lang="zh-TW" altLang="zh-TW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推動精準醫療科技，維護國民健康</a:t>
            </a:r>
            <a:endParaRPr lang="zh-TW" altLang="en-US" sz="15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44" name="直線接點 43"/>
          <p:cNvCxnSpPr/>
          <p:nvPr/>
        </p:nvCxnSpPr>
        <p:spPr>
          <a:xfrm>
            <a:off x="6434178" y="4509120"/>
            <a:ext cx="2665534" cy="0"/>
          </a:xfrm>
          <a:prstGeom prst="line">
            <a:avLst/>
          </a:prstGeom>
          <a:ln w="28575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字方塊 45"/>
          <p:cNvSpPr txBox="1"/>
          <p:nvPr/>
        </p:nvSpPr>
        <p:spPr>
          <a:xfrm>
            <a:off x="6416594" y="4118451"/>
            <a:ext cx="28903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200" b="1" i="1" dirty="0">
                <a:latin typeface="Arial Black" panose="020B0A04020102020204" pitchFamily="34" charset="0"/>
                <a:ea typeface="微軟正黑體" panose="020B0604030504040204" pitchFamily="34" charset="-120"/>
              </a:rPr>
              <a:t>3.</a:t>
            </a: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精進防災科技減少災害衝擊</a:t>
            </a:r>
            <a:endParaRPr lang="zh-TW" altLang="en-US" sz="15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50" name="群組 49"/>
          <p:cNvGrpSpPr/>
          <p:nvPr/>
        </p:nvGrpSpPr>
        <p:grpSpPr>
          <a:xfrm>
            <a:off x="5724128" y="5949280"/>
            <a:ext cx="3240360" cy="216024"/>
            <a:chOff x="5724128" y="5949280"/>
            <a:chExt cx="3240360" cy="216024"/>
          </a:xfrm>
        </p:grpSpPr>
        <p:cxnSp>
          <p:nvCxnSpPr>
            <p:cNvPr id="48" name="直線接點 47"/>
            <p:cNvCxnSpPr/>
            <p:nvPr/>
          </p:nvCxnSpPr>
          <p:spPr>
            <a:xfrm>
              <a:off x="5724128" y="5949280"/>
              <a:ext cx="252028" cy="216024"/>
            </a:xfrm>
            <a:prstGeom prst="line">
              <a:avLst/>
            </a:prstGeom>
            <a:ln w="28575"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線接點 48"/>
            <p:cNvCxnSpPr/>
            <p:nvPr/>
          </p:nvCxnSpPr>
          <p:spPr>
            <a:xfrm>
              <a:off x="5961701" y="6165304"/>
              <a:ext cx="3002787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文字方塊 50"/>
          <p:cNvSpPr txBox="1"/>
          <p:nvPr/>
        </p:nvSpPr>
        <p:spPr>
          <a:xfrm>
            <a:off x="5919224" y="5756288"/>
            <a:ext cx="34911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200" b="1" i="1" dirty="0">
                <a:latin typeface="Arial Black" panose="020B0A04020102020204" pitchFamily="34" charset="0"/>
                <a:ea typeface="微軟正黑體" panose="020B0604030504040204" pitchFamily="34" charset="-120"/>
              </a:rPr>
              <a:t>4.</a:t>
            </a: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發展綠能科技實現低碳永續社會</a:t>
            </a:r>
            <a:endParaRPr lang="zh-TW" altLang="en-US" sz="15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52" name="直線接點 51"/>
          <p:cNvCxnSpPr/>
          <p:nvPr/>
        </p:nvCxnSpPr>
        <p:spPr>
          <a:xfrm>
            <a:off x="93818" y="4635534"/>
            <a:ext cx="2435581" cy="0"/>
          </a:xfrm>
          <a:prstGeom prst="line">
            <a:avLst/>
          </a:prstGeom>
          <a:ln w="28575"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文字方塊 52"/>
          <p:cNvSpPr txBox="1"/>
          <p:nvPr/>
        </p:nvSpPr>
        <p:spPr>
          <a:xfrm>
            <a:off x="35496" y="3993616"/>
            <a:ext cx="2435581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200" b="1" i="1" dirty="0">
                <a:latin typeface="Arial Black" panose="020B0A04020102020204" pitchFamily="34" charset="0"/>
                <a:ea typeface="微軟正黑體" panose="020B0604030504040204" pitchFamily="34" charset="-120"/>
              </a:rPr>
              <a:t>6.</a:t>
            </a: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運用資通安全科技保障</a:t>
            </a:r>
            <a:endParaRPr lang="en-US" altLang="zh-TW" sz="15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國民優質生活</a:t>
            </a:r>
            <a:endParaRPr lang="zh-TW" altLang="en-US" sz="15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70" name="群組 69"/>
          <p:cNvGrpSpPr/>
          <p:nvPr/>
        </p:nvGrpSpPr>
        <p:grpSpPr>
          <a:xfrm>
            <a:off x="200994" y="2896896"/>
            <a:ext cx="2894006" cy="188812"/>
            <a:chOff x="93818" y="3024164"/>
            <a:chExt cx="2894006" cy="188812"/>
          </a:xfrm>
        </p:grpSpPr>
        <p:cxnSp>
          <p:nvCxnSpPr>
            <p:cNvPr id="58" name="直線接點 57"/>
            <p:cNvCxnSpPr/>
            <p:nvPr/>
          </p:nvCxnSpPr>
          <p:spPr>
            <a:xfrm flipH="1" flipV="1">
              <a:off x="2771800" y="3024164"/>
              <a:ext cx="216024" cy="188812"/>
            </a:xfrm>
            <a:prstGeom prst="line">
              <a:avLst/>
            </a:prstGeom>
            <a:ln w="28575"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線接點 58"/>
            <p:cNvCxnSpPr/>
            <p:nvPr/>
          </p:nvCxnSpPr>
          <p:spPr>
            <a:xfrm>
              <a:off x="93818" y="3024164"/>
              <a:ext cx="2677982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文字方塊 60"/>
          <p:cNvSpPr txBox="1"/>
          <p:nvPr/>
        </p:nvSpPr>
        <p:spPr>
          <a:xfrm>
            <a:off x="26271" y="2510480"/>
            <a:ext cx="30603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200" b="1" i="1" dirty="0">
                <a:latin typeface="Arial Black" panose="020B0A04020102020204" pitchFamily="34" charset="0"/>
                <a:ea typeface="微軟正黑體" panose="020B0604030504040204" pitchFamily="34" charset="-120"/>
              </a:rPr>
              <a:t>1.</a:t>
            </a: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發展新農業科技提高農產安全</a:t>
            </a:r>
            <a:endParaRPr lang="zh-TW" altLang="en-US" sz="15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62" name="群組 61"/>
          <p:cNvGrpSpPr/>
          <p:nvPr/>
        </p:nvGrpSpPr>
        <p:grpSpPr>
          <a:xfrm>
            <a:off x="93818" y="5962501"/>
            <a:ext cx="3281374" cy="224674"/>
            <a:chOff x="5443497" y="2771111"/>
            <a:chExt cx="3281374" cy="224674"/>
          </a:xfrm>
        </p:grpSpPr>
        <p:cxnSp>
          <p:nvCxnSpPr>
            <p:cNvPr id="63" name="直線接點 62"/>
            <p:cNvCxnSpPr/>
            <p:nvPr/>
          </p:nvCxnSpPr>
          <p:spPr>
            <a:xfrm flipV="1">
              <a:off x="8508847" y="2771111"/>
              <a:ext cx="216024" cy="216024"/>
            </a:xfrm>
            <a:prstGeom prst="line">
              <a:avLst/>
            </a:prstGeom>
            <a:ln w="28575"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線接點 63"/>
            <p:cNvCxnSpPr/>
            <p:nvPr/>
          </p:nvCxnSpPr>
          <p:spPr>
            <a:xfrm flipV="1">
              <a:off x="5443497" y="2987135"/>
              <a:ext cx="3065350" cy="865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5" name="文字方塊 64"/>
          <p:cNvSpPr txBox="1"/>
          <p:nvPr/>
        </p:nvSpPr>
        <p:spPr>
          <a:xfrm>
            <a:off x="-226" y="5793128"/>
            <a:ext cx="345860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200" b="1" i="1" dirty="0">
                <a:latin typeface="Arial Black" panose="020B0A04020102020204" pitchFamily="34" charset="0"/>
                <a:ea typeface="微軟正黑體" panose="020B0604030504040204" pitchFamily="34" charset="-120"/>
              </a:rPr>
              <a:t>5.</a:t>
            </a: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運用智慧感測科技維護環境品質</a:t>
            </a:r>
            <a:endParaRPr lang="zh-TW" altLang="en-US" sz="15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96664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5877272"/>
            <a:ext cx="8028384" cy="980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046912" y="6580392"/>
            <a:ext cx="2133600" cy="365125"/>
          </a:xfrm>
        </p:spPr>
        <p:txBody>
          <a:bodyPr/>
          <a:lstStyle/>
          <a:p>
            <a:fld id="{D585380A-DAF3-4699-A470-0A96E0AFEA7A}" type="slidenum">
              <a:rPr lang="zh-TW" altLang="en-US" smtClean="0"/>
              <a:t>10</a:t>
            </a:fld>
            <a:endParaRPr lang="zh-TW" altLang="en-US"/>
          </a:p>
        </p:txBody>
      </p:sp>
      <p:sp>
        <p:nvSpPr>
          <p:cNvPr id="6" name="五邊形 5"/>
          <p:cNvSpPr/>
          <p:nvPr/>
        </p:nvSpPr>
        <p:spPr>
          <a:xfrm>
            <a:off x="827584" y="476672"/>
            <a:ext cx="4680520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策略亮點</a:t>
            </a:r>
          </a:p>
        </p:txBody>
      </p:sp>
      <p:sp>
        <p:nvSpPr>
          <p:cNvPr id="27" name="矩形 26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標題 1"/>
          <p:cNvSpPr txBox="1">
            <a:spLocks/>
          </p:cNvSpPr>
          <p:nvPr/>
        </p:nvSpPr>
        <p:spPr>
          <a:xfrm>
            <a:off x="827584" y="53892"/>
            <a:ext cx="8352928" cy="31393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altLang="en-US" sz="2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</a:lstStyle>
          <a:p>
            <a:r>
              <a:rPr lang="zh-TW" altLang="en-US" sz="1600" dirty="0"/>
              <a:t>目標二：堅實智慧生活科技與產業</a:t>
            </a:r>
          </a:p>
        </p:txBody>
      </p:sp>
      <p:grpSp>
        <p:nvGrpSpPr>
          <p:cNvPr id="5" name="群組 4"/>
          <p:cNvGrpSpPr/>
          <p:nvPr/>
        </p:nvGrpSpPr>
        <p:grpSpPr>
          <a:xfrm>
            <a:off x="611560" y="1052736"/>
            <a:ext cx="4032448" cy="2664296"/>
            <a:chOff x="611560" y="1052736"/>
            <a:chExt cx="3914808" cy="2895072"/>
          </a:xfrm>
        </p:grpSpPr>
        <p:sp>
          <p:nvSpPr>
            <p:cNvPr id="4" name="五邊形 3"/>
            <p:cNvSpPr/>
            <p:nvPr/>
          </p:nvSpPr>
          <p:spPr>
            <a:xfrm rot="5400000">
              <a:off x="1488844" y="910284"/>
              <a:ext cx="2160240" cy="3914808"/>
            </a:xfrm>
            <a:prstGeom prst="homePlate">
              <a:avLst>
                <a:gd name="adj" fmla="val 13664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t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發展動植物健康管理的科技能量，完備環境與農產安全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推動大糧倉計畫，並建立農產品標章制度，維護消費者權益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發展智慧農業，開創產銷溝通新模式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endPara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11560" y="1052736"/>
              <a:ext cx="3914808" cy="73483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策略一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「發展新農業科技提高農產安全」</a:t>
              </a:r>
            </a:p>
          </p:txBody>
        </p:sp>
      </p:grpSp>
      <p:grpSp>
        <p:nvGrpSpPr>
          <p:cNvPr id="14" name="群組 13"/>
          <p:cNvGrpSpPr/>
          <p:nvPr/>
        </p:nvGrpSpPr>
        <p:grpSpPr>
          <a:xfrm>
            <a:off x="4932040" y="1052737"/>
            <a:ext cx="4058824" cy="2664296"/>
            <a:chOff x="611560" y="1052736"/>
            <a:chExt cx="3914808" cy="2895072"/>
          </a:xfrm>
        </p:grpSpPr>
        <p:sp>
          <p:nvSpPr>
            <p:cNvPr id="15" name="五邊形 14"/>
            <p:cNvSpPr/>
            <p:nvPr/>
          </p:nvSpPr>
          <p:spPr>
            <a:xfrm rot="5400000">
              <a:off x="1488844" y="910284"/>
              <a:ext cx="2160240" cy="3914808"/>
            </a:xfrm>
            <a:prstGeom prst="homePlate">
              <a:avLst>
                <a:gd name="adj" fmla="val 13664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t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建置臨床數據之巨量資料庫，並引進學習型醫療照護系統，發展精準醫療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運用智慧化科技發展智慧醫院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運用大數據及雲端科技加強疫情管理，並提升疫苗開發及生產能量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運用食品雲平臺，精進食安機制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611560" y="1052736"/>
              <a:ext cx="3914808" cy="73483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策略二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「推動精準醫療科技，維護國民健康」</a:t>
              </a:r>
            </a:p>
          </p:txBody>
        </p:sp>
      </p:grpSp>
      <p:sp>
        <p:nvSpPr>
          <p:cNvPr id="7" name="向左箭號 6"/>
          <p:cNvSpPr/>
          <p:nvPr/>
        </p:nvSpPr>
        <p:spPr>
          <a:xfrm>
            <a:off x="611560" y="3753873"/>
            <a:ext cx="8379304" cy="216023"/>
          </a:xfrm>
          <a:prstGeom prst="leftArrow">
            <a:avLst>
              <a:gd name="adj1" fmla="val 50000"/>
              <a:gd name="adj2" fmla="val 94771"/>
            </a:avLst>
          </a:prstGeom>
          <a:solidFill>
            <a:schemeClr val="accent5">
              <a:lumMod val="50000"/>
            </a:schemeClr>
          </a:solidFill>
          <a:ln cap="rnd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流程圖: 替代處理程序 7"/>
          <p:cNvSpPr/>
          <p:nvPr/>
        </p:nvSpPr>
        <p:spPr>
          <a:xfrm>
            <a:off x="39162" y="1649612"/>
            <a:ext cx="500390" cy="4443684"/>
          </a:xfrm>
          <a:prstGeom prst="flowChartAlternateProcess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2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目標二     堅實智慧生活科技與產業</a:t>
            </a:r>
          </a:p>
        </p:txBody>
      </p:sp>
      <p:grpSp>
        <p:nvGrpSpPr>
          <p:cNvPr id="12" name="群組 11"/>
          <p:cNvGrpSpPr/>
          <p:nvPr/>
        </p:nvGrpSpPr>
        <p:grpSpPr>
          <a:xfrm>
            <a:off x="611560" y="4005065"/>
            <a:ext cx="4116331" cy="2664295"/>
            <a:chOff x="611560" y="4005065"/>
            <a:chExt cx="3996244" cy="2664295"/>
          </a:xfrm>
        </p:grpSpPr>
        <p:sp>
          <p:nvSpPr>
            <p:cNvPr id="19" name="五邊形 18"/>
            <p:cNvSpPr/>
            <p:nvPr/>
          </p:nvSpPr>
          <p:spPr>
            <a:xfrm rot="16200000">
              <a:off x="1609898" y="3006727"/>
              <a:ext cx="1988040" cy="3984716"/>
            </a:xfrm>
            <a:prstGeom prst="homePlate">
              <a:avLst>
                <a:gd name="adj" fmla="val 13664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zh-TW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發展提升都會區與流域綜合治理與耐災能力之技術</a:t>
              </a: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，建置國土監測系統及防災大數據庫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研發關鍵設施及近斷層之防震技術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開發具防災耐候型之晶片儀器系統，提升災害感測及預警能量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研發職場智慧安全感測監控技術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23089" y="5993104"/>
              <a:ext cx="3984715" cy="67625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策略三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「精進防災科技減少災害衝擊」</a:t>
              </a:r>
            </a:p>
          </p:txBody>
        </p:sp>
      </p:grpSp>
      <p:grpSp>
        <p:nvGrpSpPr>
          <p:cNvPr id="23" name="群組 22"/>
          <p:cNvGrpSpPr/>
          <p:nvPr/>
        </p:nvGrpSpPr>
        <p:grpSpPr>
          <a:xfrm>
            <a:off x="4932039" y="4005063"/>
            <a:ext cx="4069457" cy="2664296"/>
            <a:chOff x="611559" y="4005064"/>
            <a:chExt cx="3925063" cy="2664296"/>
          </a:xfrm>
        </p:grpSpPr>
        <p:sp>
          <p:nvSpPr>
            <p:cNvPr id="24" name="五邊形 23"/>
            <p:cNvSpPr/>
            <p:nvPr/>
          </p:nvSpPr>
          <p:spPr>
            <a:xfrm rot="16200000">
              <a:off x="1574944" y="3041680"/>
              <a:ext cx="1988040" cy="3914808"/>
            </a:xfrm>
            <a:prstGeom prst="homePlate">
              <a:avLst>
                <a:gd name="adj" fmla="val 13664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推行「智慧電網總體規劃方案」，提供穩定電源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提升再生能源科技，並發展核設施除役技術，邁向綠色永續社會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發展低耗能住商建築系統整合技術，加強節能減碳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推動產品生態化設計，發展循環經濟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11559" y="5993104"/>
              <a:ext cx="3925063" cy="67625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策略四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「發展綠能科技實現低碳永續社會」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zh-TW" b="1" dirty="0"/>
              <a:t>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452406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5877272"/>
            <a:ext cx="8028384" cy="980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046912" y="6486797"/>
            <a:ext cx="2133600" cy="365125"/>
          </a:xfrm>
        </p:spPr>
        <p:txBody>
          <a:bodyPr/>
          <a:lstStyle/>
          <a:p>
            <a:fld id="{D585380A-DAF3-4699-A470-0A96E0AFEA7A}" type="slidenum">
              <a:rPr lang="zh-TW" altLang="en-US" smtClean="0"/>
              <a:t>11</a:t>
            </a:fld>
            <a:endParaRPr lang="zh-TW" altLang="en-US"/>
          </a:p>
        </p:txBody>
      </p:sp>
      <p:sp>
        <p:nvSpPr>
          <p:cNvPr id="6" name="五邊形 5"/>
          <p:cNvSpPr/>
          <p:nvPr/>
        </p:nvSpPr>
        <p:spPr>
          <a:xfrm>
            <a:off x="827584" y="476672"/>
            <a:ext cx="4680520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策略亮點</a:t>
            </a:r>
          </a:p>
        </p:txBody>
      </p:sp>
      <p:sp>
        <p:nvSpPr>
          <p:cNvPr id="27" name="矩形 26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標題 1"/>
          <p:cNvSpPr txBox="1">
            <a:spLocks/>
          </p:cNvSpPr>
          <p:nvPr/>
        </p:nvSpPr>
        <p:spPr>
          <a:xfrm>
            <a:off x="827584" y="53892"/>
            <a:ext cx="8352928" cy="31393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altLang="en-US" sz="2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</a:lstStyle>
          <a:p>
            <a:r>
              <a:rPr lang="zh-TW" altLang="en-US" sz="1600" dirty="0"/>
              <a:t>目標二：堅實智慧生活科技與產業</a:t>
            </a:r>
          </a:p>
        </p:txBody>
      </p:sp>
      <p:grpSp>
        <p:nvGrpSpPr>
          <p:cNvPr id="5" name="群組 4"/>
          <p:cNvGrpSpPr/>
          <p:nvPr/>
        </p:nvGrpSpPr>
        <p:grpSpPr>
          <a:xfrm>
            <a:off x="899592" y="2060848"/>
            <a:ext cx="3816424" cy="2664296"/>
            <a:chOff x="611560" y="1052736"/>
            <a:chExt cx="3914808" cy="2895072"/>
          </a:xfrm>
        </p:grpSpPr>
        <p:sp>
          <p:nvSpPr>
            <p:cNvPr id="4" name="五邊形 3"/>
            <p:cNvSpPr/>
            <p:nvPr/>
          </p:nvSpPr>
          <p:spPr>
            <a:xfrm rot="5400000">
              <a:off x="1488844" y="910284"/>
              <a:ext cx="2160240" cy="3914808"/>
            </a:xfrm>
            <a:prstGeom prst="homePlate">
              <a:avLst>
                <a:gd name="adj" fmla="val 19637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t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研發高效能感測元件，分區布設感測點，建構環境物聯網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zh-TW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針對空氣品質及水質大數據蒐集、檢核與管理</a:t>
              </a: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，開發熱區預警型督察雲系統，健全環境執法智慧化作業體系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endPara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11560" y="1052736"/>
              <a:ext cx="3914808" cy="73483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策略五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「運用智慧感測科技維護環境品質」</a:t>
              </a:r>
            </a:p>
          </p:txBody>
        </p:sp>
      </p:grpSp>
      <p:sp>
        <p:nvSpPr>
          <p:cNvPr id="7" name="向左箭號 6"/>
          <p:cNvSpPr/>
          <p:nvPr/>
        </p:nvSpPr>
        <p:spPr>
          <a:xfrm>
            <a:off x="611560" y="4869161"/>
            <a:ext cx="8352928" cy="216023"/>
          </a:xfrm>
          <a:prstGeom prst="leftArrow">
            <a:avLst>
              <a:gd name="adj1" fmla="val 50000"/>
              <a:gd name="adj2" fmla="val 94771"/>
            </a:avLst>
          </a:prstGeom>
          <a:solidFill>
            <a:schemeClr val="accent5">
              <a:lumMod val="50000"/>
            </a:schemeClr>
          </a:solidFill>
          <a:ln cap="rnd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流程圖: 替代處理程序 7"/>
          <p:cNvSpPr/>
          <p:nvPr/>
        </p:nvSpPr>
        <p:spPr>
          <a:xfrm>
            <a:off x="39162" y="1649612"/>
            <a:ext cx="500390" cy="4443684"/>
          </a:xfrm>
          <a:prstGeom prst="flowChartAlternateProcess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2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目標二     堅實智慧生活科技與產業</a:t>
            </a:r>
          </a:p>
        </p:txBody>
      </p:sp>
      <p:grpSp>
        <p:nvGrpSpPr>
          <p:cNvPr id="15" name="群組 14"/>
          <p:cNvGrpSpPr/>
          <p:nvPr/>
        </p:nvGrpSpPr>
        <p:grpSpPr>
          <a:xfrm>
            <a:off x="5004048" y="2060848"/>
            <a:ext cx="3816424" cy="2664296"/>
            <a:chOff x="611560" y="1052736"/>
            <a:chExt cx="3914808" cy="2895072"/>
          </a:xfrm>
        </p:grpSpPr>
        <p:sp>
          <p:nvSpPr>
            <p:cNvPr id="16" name="五邊形 15"/>
            <p:cNvSpPr/>
            <p:nvPr/>
          </p:nvSpPr>
          <p:spPr>
            <a:xfrm rot="5400000">
              <a:off x="1488844" y="910284"/>
              <a:ext cx="2160240" cy="3914808"/>
            </a:xfrm>
            <a:prstGeom prst="homePlate">
              <a:avLst>
                <a:gd name="adj" fmla="val 20235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t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推動「國家資通安全發展方案」，積極開發關鍵資安技術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透過「智慧型資安與新興應用整合技術研發計畫」、「數位匯流</a:t>
              </a:r>
              <a:r>
                <a:rPr lang="en-US" altLang="zh-TW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en-US" altLang="zh-TW" sz="1500" dirty="0" err="1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IoT</a:t>
              </a: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資安威脅防禦機制暨資安實驗室建置與服務」計畫，發展資安整合技術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endPara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11560" y="1052736"/>
              <a:ext cx="3914808" cy="73483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策略六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「運用資通安全科技保障國民優質生活」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773273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12</a:t>
            </a:fld>
            <a:endParaRPr lang="zh-TW" altLang="en-US"/>
          </a:p>
        </p:txBody>
      </p:sp>
      <p:sp>
        <p:nvSpPr>
          <p:cNvPr id="6" name="五邊形 5"/>
          <p:cNvSpPr/>
          <p:nvPr/>
        </p:nvSpPr>
        <p:spPr>
          <a:xfrm>
            <a:off x="827584" y="476672"/>
            <a:ext cx="5112568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目標三：育才競才與多元進路</a:t>
            </a:r>
          </a:p>
        </p:txBody>
      </p:sp>
      <p:sp>
        <p:nvSpPr>
          <p:cNvPr id="27" name="矩形 26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>
          <a:xfrm>
            <a:off x="495246" y="1067802"/>
            <a:ext cx="8397234" cy="13267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32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500" b="1" dirty="0"/>
              <a:t>推動創新經濟，人才是關鍵基石，政府將強化育才、留才、攬才等各環節，制定四項策略，培育量足質精的科技人才，並活絡多元出路：</a:t>
            </a:r>
            <a:endParaRPr lang="en-US" altLang="zh-TW" sz="2500" b="1" dirty="0"/>
          </a:p>
        </p:txBody>
      </p:sp>
      <p:grpSp>
        <p:nvGrpSpPr>
          <p:cNvPr id="5" name="群組 4"/>
          <p:cNvGrpSpPr/>
          <p:nvPr/>
        </p:nvGrpSpPr>
        <p:grpSpPr>
          <a:xfrm>
            <a:off x="2267744" y="2478656"/>
            <a:ext cx="4558229" cy="3848100"/>
            <a:chOff x="2267744" y="2636912"/>
            <a:chExt cx="4558229" cy="3848100"/>
          </a:xfrm>
        </p:grpSpPr>
        <p:pic>
          <p:nvPicPr>
            <p:cNvPr id="32" name="圖片 31"/>
            <p:cNvPicPr/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7950" y="2636912"/>
              <a:ext cx="3848100" cy="3848100"/>
            </a:xfrm>
            <a:prstGeom prst="rect">
              <a:avLst/>
            </a:prstGeom>
          </p:spPr>
        </p:pic>
        <p:sp>
          <p:nvSpPr>
            <p:cNvPr id="3" name="Text Box 2"/>
            <p:cNvSpPr txBox="1">
              <a:spLocks noChangeArrowheads="1"/>
            </p:cNvSpPr>
            <p:nvPr/>
          </p:nvSpPr>
          <p:spPr bwMode="auto">
            <a:xfrm>
              <a:off x="2509767" y="3105800"/>
              <a:ext cx="1695450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zh-TW" sz="2200" b="1" i="1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anose="020B0A04020102020204" pitchFamily="34" charset="0"/>
                  <a:ea typeface="微軟正黑體" pitchFamily="34" charset="-120"/>
                  <a:cs typeface="新細明體" pitchFamily="18" charset="-120"/>
                </a:rPr>
                <a:t>1.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16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rPr>
                <a:t>培育數位經濟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16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rPr>
                <a:t>跨域人才</a:t>
              </a:r>
              <a:endParaRPr kumimoji="1" lang="zh-TW" altLang="zh-TW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4" name="Text Box 3"/>
            <p:cNvSpPr txBox="1">
              <a:spLocks noChangeArrowheads="1"/>
            </p:cNvSpPr>
            <p:nvPr/>
          </p:nvSpPr>
          <p:spPr bwMode="auto">
            <a:xfrm>
              <a:off x="4448349" y="3088216"/>
              <a:ext cx="2256631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zh-TW" sz="2200" b="1" i="1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anose="020B0A04020102020204" pitchFamily="34" charset="0"/>
                  <a:ea typeface="微軟正黑體" pitchFamily="34" charset="-120"/>
                  <a:cs typeface="新細明體" pitchFamily="18" charset="-120"/>
                </a:rPr>
                <a:t>2.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16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rPr>
                <a:t>加強產業科技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16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rPr>
                <a:t>實務人才培訓機制</a:t>
              </a:r>
              <a:endParaRPr kumimoji="1" lang="zh-TW" altLang="zh-TW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7" name="Text Box 4"/>
            <p:cNvSpPr txBox="1">
              <a:spLocks noChangeArrowheads="1"/>
            </p:cNvSpPr>
            <p:nvPr/>
          </p:nvSpPr>
          <p:spPr bwMode="auto">
            <a:xfrm>
              <a:off x="4682848" y="5039552"/>
              <a:ext cx="2143125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2200" b="1" i="1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Arial Black" panose="020B0A04020102020204" pitchFamily="34" charset="0"/>
                  <a:ea typeface="微軟正黑體" pitchFamily="34" charset="-120"/>
                  <a:cs typeface="新細明體" pitchFamily="18" charset="-120"/>
                </a:rPr>
                <a:t>４</a:t>
              </a:r>
              <a:r>
                <a:rPr kumimoji="1" lang="en-US" altLang="zh-TW" sz="2200" b="1" i="1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Arial Black" panose="020B0A04020102020204" pitchFamily="34" charset="0"/>
                  <a:ea typeface="微軟正黑體" pitchFamily="34" charset="-120"/>
                  <a:cs typeface="新細明體" pitchFamily="18" charset="-120"/>
                </a:rPr>
                <a:t>.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1600" b="1" i="0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rPr>
                <a:t>國際頂尖人才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1600" b="1" i="0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rPr>
                <a:t>延攬留用</a:t>
              </a:r>
              <a:endParaRPr kumimoji="1" lang="zh-TW" altLang="zh-TW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auto">
            <a:xfrm>
              <a:off x="2267744" y="5021968"/>
              <a:ext cx="275705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2200" b="1" i="1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Arial Black" panose="020B0A04020102020204" pitchFamily="34" charset="0"/>
                  <a:ea typeface="微軟正黑體" pitchFamily="34" charset="-120"/>
                  <a:cs typeface="新細明體" pitchFamily="18" charset="-120"/>
                </a:rPr>
                <a:t>３</a:t>
              </a:r>
              <a:r>
                <a:rPr kumimoji="1" lang="en-US" altLang="zh-TW" sz="2200" b="1" i="1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Arial Black" panose="020B0A04020102020204" pitchFamily="34" charset="0"/>
                  <a:ea typeface="微軟正黑體" pitchFamily="34" charset="-120"/>
                  <a:cs typeface="新細明體" pitchFamily="18" charset="-120"/>
                </a:rPr>
                <a:t>.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1600" b="1" i="0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rPr>
                <a:t>活絡多元出路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1600" b="1" i="0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rPr>
                <a:t>重振高階科研人才培育</a:t>
              </a:r>
              <a:endParaRPr kumimoji="1" lang="zh-TW" altLang="zh-TW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584753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5877272"/>
            <a:ext cx="8028384" cy="980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046912" y="6581797"/>
            <a:ext cx="2133600" cy="365125"/>
          </a:xfrm>
        </p:spPr>
        <p:txBody>
          <a:bodyPr/>
          <a:lstStyle/>
          <a:p>
            <a:fld id="{D585380A-DAF3-4699-A470-0A96E0AFEA7A}" type="slidenum">
              <a:rPr lang="zh-TW" altLang="en-US" smtClean="0"/>
              <a:t>13</a:t>
            </a:fld>
            <a:endParaRPr lang="zh-TW" altLang="en-US"/>
          </a:p>
        </p:txBody>
      </p:sp>
      <p:sp>
        <p:nvSpPr>
          <p:cNvPr id="6" name="五邊形 5"/>
          <p:cNvSpPr/>
          <p:nvPr/>
        </p:nvSpPr>
        <p:spPr>
          <a:xfrm>
            <a:off x="827584" y="476672"/>
            <a:ext cx="4680520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策略亮點</a:t>
            </a:r>
          </a:p>
        </p:txBody>
      </p:sp>
      <p:sp>
        <p:nvSpPr>
          <p:cNvPr id="27" name="矩形 26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標題 1"/>
          <p:cNvSpPr txBox="1">
            <a:spLocks/>
          </p:cNvSpPr>
          <p:nvPr/>
        </p:nvSpPr>
        <p:spPr>
          <a:xfrm>
            <a:off x="827584" y="53892"/>
            <a:ext cx="8352928" cy="31393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altLang="en-US" sz="2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</a:lstStyle>
          <a:p>
            <a:r>
              <a:rPr lang="zh-TW" altLang="en-US" sz="1600" dirty="0"/>
              <a:t>目標三：育才競才與多元進路</a:t>
            </a:r>
          </a:p>
        </p:txBody>
      </p:sp>
      <p:grpSp>
        <p:nvGrpSpPr>
          <p:cNvPr id="5" name="群組 4"/>
          <p:cNvGrpSpPr/>
          <p:nvPr/>
        </p:nvGrpSpPr>
        <p:grpSpPr>
          <a:xfrm>
            <a:off x="611560" y="1052736"/>
            <a:ext cx="4032448" cy="2664296"/>
            <a:chOff x="611560" y="1052736"/>
            <a:chExt cx="3914808" cy="2895072"/>
          </a:xfrm>
        </p:grpSpPr>
        <p:sp>
          <p:nvSpPr>
            <p:cNvPr id="4" name="五邊形 3"/>
            <p:cNvSpPr/>
            <p:nvPr/>
          </p:nvSpPr>
          <p:spPr>
            <a:xfrm rot="5400000">
              <a:off x="1488844" y="910284"/>
              <a:ext cx="2160240" cy="3914808"/>
            </a:xfrm>
            <a:prstGeom prst="homePlate">
              <a:avLst>
                <a:gd name="adj" fmla="val 13664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t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培育並延攬人工智慧及機器學習領域之高階人才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推廣大學程式設計教育，並鼓勵開辦數位經濟與資料科學相關在職專班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endPara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11560" y="1052736"/>
              <a:ext cx="3914808" cy="73483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策略一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「培育數位經濟跨域人才」</a:t>
              </a:r>
            </a:p>
          </p:txBody>
        </p:sp>
      </p:grpSp>
      <p:grpSp>
        <p:nvGrpSpPr>
          <p:cNvPr id="14" name="群組 13"/>
          <p:cNvGrpSpPr/>
          <p:nvPr/>
        </p:nvGrpSpPr>
        <p:grpSpPr>
          <a:xfrm>
            <a:off x="4932040" y="1052737"/>
            <a:ext cx="4058824" cy="2664296"/>
            <a:chOff x="611560" y="1052736"/>
            <a:chExt cx="3914808" cy="2895072"/>
          </a:xfrm>
        </p:grpSpPr>
        <p:sp>
          <p:nvSpPr>
            <p:cNvPr id="15" name="五邊形 14"/>
            <p:cNvSpPr/>
            <p:nvPr/>
          </p:nvSpPr>
          <p:spPr>
            <a:xfrm rot="5400000">
              <a:off x="1488844" y="910284"/>
              <a:ext cx="2160240" cy="3914808"/>
            </a:xfrm>
            <a:prstGeom prst="homePlate">
              <a:avLst>
                <a:gd name="adj" fmla="val 13664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t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鼓勵技專校院辦理「產業學院」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辦理產業科技人才培訓課程，協助企業建立人才品質管理系統，推動</a:t>
              </a:r>
              <a:r>
                <a:rPr lang="en-US" altLang="zh-TW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5+2</a:t>
              </a: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產業人才能力鑑定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611560" y="1052736"/>
              <a:ext cx="3914808" cy="73483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策略二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「加強產業科技實務人才培訓機制」</a:t>
              </a:r>
            </a:p>
          </p:txBody>
        </p:sp>
      </p:grpSp>
      <p:sp>
        <p:nvSpPr>
          <p:cNvPr id="7" name="向左箭號 6"/>
          <p:cNvSpPr/>
          <p:nvPr/>
        </p:nvSpPr>
        <p:spPr>
          <a:xfrm>
            <a:off x="611560" y="3753873"/>
            <a:ext cx="8379304" cy="216023"/>
          </a:xfrm>
          <a:prstGeom prst="leftArrow">
            <a:avLst>
              <a:gd name="adj1" fmla="val 50000"/>
              <a:gd name="adj2" fmla="val 94771"/>
            </a:avLst>
          </a:prstGeom>
          <a:solidFill>
            <a:schemeClr val="accent5">
              <a:lumMod val="50000"/>
            </a:schemeClr>
          </a:solidFill>
          <a:ln cap="rnd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流程圖: 替代處理程序 7"/>
          <p:cNvSpPr/>
          <p:nvPr/>
        </p:nvSpPr>
        <p:spPr>
          <a:xfrm>
            <a:off x="39162" y="1649612"/>
            <a:ext cx="500390" cy="4443684"/>
          </a:xfrm>
          <a:prstGeom prst="flowChartAlternateProcess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2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目標三     育才競才與多元進路</a:t>
            </a:r>
          </a:p>
        </p:txBody>
      </p:sp>
      <p:grpSp>
        <p:nvGrpSpPr>
          <p:cNvPr id="12" name="群組 11"/>
          <p:cNvGrpSpPr/>
          <p:nvPr/>
        </p:nvGrpSpPr>
        <p:grpSpPr>
          <a:xfrm>
            <a:off x="611560" y="4005065"/>
            <a:ext cx="4116331" cy="2664295"/>
            <a:chOff x="611560" y="4005065"/>
            <a:chExt cx="3996244" cy="2664295"/>
          </a:xfrm>
        </p:grpSpPr>
        <p:sp>
          <p:nvSpPr>
            <p:cNvPr id="19" name="五邊形 18"/>
            <p:cNvSpPr/>
            <p:nvPr/>
          </p:nvSpPr>
          <p:spPr>
            <a:xfrm rot="16200000">
              <a:off x="1609898" y="3006727"/>
              <a:ext cx="1988040" cy="3984715"/>
            </a:xfrm>
            <a:prstGeom prst="homePlate">
              <a:avLst>
                <a:gd name="adj" fmla="val 13664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研擬「大學校院產業前瞻創新研發協作中心計畫」，提供產業創新升級的研發服務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施行「重點產業高階人才培訓與就業計畫」及「國際共同培育人才計畫」，強化博士級人才與產業的鏈結，拓展國際視野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23089" y="5993104"/>
              <a:ext cx="3984715" cy="67625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策略三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「活絡多元出路重振高階科研人才培育」</a:t>
              </a:r>
            </a:p>
          </p:txBody>
        </p:sp>
      </p:grpSp>
      <p:grpSp>
        <p:nvGrpSpPr>
          <p:cNvPr id="23" name="群組 22"/>
          <p:cNvGrpSpPr/>
          <p:nvPr/>
        </p:nvGrpSpPr>
        <p:grpSpPr>
          <a:xfrm>
            <a:off x="4932039" y="4005063"/>
            <a:ext cx="4069457" cy="2664296"/>
            <a:chOff x="611559" y="4005064"/>
            <a:chExt cx="3925063" cy="2664296"/>
          </a:xfrm>
        </p:grpSpPr>
        <p:sp>
          <p:nvSpPr>
            <p:cNvPr id="24" name="五邊形 23"/>
            <p:cNvSpPr/>
            <p:nvPr/>
          </p:nvSpPr>
          <p:spPr>
            <a:xfrm rot="16200000">
              <a:off x="1574944" y="3041680"/>
              <a:ext cx="1988040" cy="3914808"/>
            </a:xfrm>
            <a:prstGeom prst="homePlate">
              <a:avLst>
                <a:gd name="adj" fmla="val 13664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推動「玉山計畫」，以彈性薪資延攬與留用頂尖人才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研擬「外國專業人才延攬及僱用法」草案之配套規定，客製化國際頂尖人才延攬與留用政策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11559" y="5993104"/>
              <a:ext cx="3925063" cy="67625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策略四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「國際頂尖人才延攬留用」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4423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14</a:t>
            </a:fld>
            <a:endParaRPr lang="zh-TW" altLang="en-US"/>
          </a:p>
        </p:txBody>
      </p:sp>
      <p:sp>
        <p:nvSpPr>
          <p:cNvPr id="6" name="五邊形 5"/>
          <p:cNvSpPr/>
          <p:nvPr/>
        </p:nvSpPr>
        <p:spPr>
          <a:xfrm>
            <a:off x="827584" y="476672"/>
            <a:ext cx="5832648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目標四：強化科研創新生態體系</a:t>
            </a:r>
          </a:p>
        </p:txBody>
      </p:sp>
      <p:sp>
        <p:nvSpPr>
          <p:cNvPr id="27" name="矩形 26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>
          <a:xfrm>
            <a:off x="251520" y="1050218"/>
            <a:ext cx="8640960" cy="13267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32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200" b="1" dirty="0" smtClean="0"/>
              <a:t>為了完善科</a:t>
            </a:r>
            <a:r>
              <a:rPr lang="zh-TW" altLang="en-US" sz="2200" b="1" dirty="0"/>
              <a:t>研創新</a:t>
            </a:r>
            <a:r>
              <a:rPr lang="zh-TW" altLang="en-US" sz="2200" b="1" dirty="0" smtClean="0"/>
              <a:t>生態</a:t>
            </a:r>
            <a:r>
              <a:rPr lang="zh-TW" altLang="en-US" sz="2200" b="1" dirty="0"/>
              <a:t>圈，將推動「強化科技決策支援系統」、「完備促進科技創新發展的法制環境」、「鼓勵原創科技研發，改革學術研發成果評鑑制度」、「加強產學研合作鏈結</a:t>
            </a:r>
            <a:r>
              <a:rPr lang="zh-TW" altLang="en-US" sz="2200" b="1" dirty="0" smtClean="0"/>
              <a:t>」共四項策略：</a:t>
            </a:r>
            <a:endParaRPr lang="en-US" altLang="zh-TW" sz="2200" b="1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357" y="2186202"/>
            <a:ext cx="5950562" cy="42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8572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5877272"/>
            <a:ext cx="8028384" cy="980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046912" y="6581797"/>
            <a:ext cx="2133600" cy="365125"/>
          </a:xfrm>
        </p:spPr>
        <p:txBody>
          <a:bodyPr/>
          <a:lstStyle/>
          <a:p>
            <a:fld id="{D585380A-DAF3-4699-A470-0A96E0AFEA7A}" type="slidenum">
              <a:rPr lang="zh-TW" altLang="en-US" smtClean="0"/>
              <a:t>15</a:t>
            </a:fld>
            <a:endParaRPr lang="zh-TW" altLang="en-US"/>
          </a:p>
        </p:txBody>
      </p:sp>
      <p:sp>
        <p:nvSpPr>
          <p:cNvPr id="6" name="五邊形 5"/>
          <p:cNvSpPr/>
          <p:nvPr/>
        </p:nvSpPr>
        <p:spPr>
          <a:xfrm>
            <a:off x="827584" y="476672"/>
            <a:ext cx="4680520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策略亮點</a:t>
            </a:r>
          </a:p>
        </p:txBody>
      </p:sp>
      <p:sp>
        <p:nvSpPr>
          <p:cNvPr id="27" name="矩形 26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標題 1"/>
          <p:cNvSpPr txBox="1">
            <a:spLocks/>
          </p:cNvSpPr>
          <p:nvPr/>
        </p:nvSpPr>
        <p:spPr>
          <a:xfrm>
            <a:off x="827584" y="53892"/>
            <a:ext cx="8352928" cy="31393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altLang="en-US" sz="2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</a:lstStyle>
          <a:p>
            <a:r>
              <a:rPr lang="zh-TW" altLang="en-US" sz="1600" dirty="0"/>
              <a:t>目標四：強化科研創新生態體系</a:t>
            </a:r>
          </a:p>
        </p:txBody>
      </p:sp>
      <p:grpSp>
        <p:nvGrpSpPr>
          <p:cNvPr id="5" name="群組 4"/>
          <p:cNvGrpSpPr/>
          <p:nvPr/>
        </p:nvGrpSpPr>
        <p:grpSpPr>
          <a:xfrm>
            <a:off x="611560" y="1052736"/>
            <a:ext cx="4032448" cy="2664296"/>
            <a:chOff x="611560" y="1052736"/>
            <a:chExt cx="3914808" cy="2895072"/>
          </a:xfrm>
        </p:grpSpPr>
        <p:sp>
          <p:nvSpPr>
            <p:cNvPr id="4" name="五邊形 3"/>
            <p:cNvSpPr/>
            <p:nvPr/>
          </p:nvSpPr>
          <p:spPr>
            <a:xfrm rot="5400000">
              <a:off x="1488844" y="910284"/>
              <a:ext cx="2160240" cy="3914808"/>
            </a:xfrm>
            <a:prstGeom prst="homePlate">
              <a:avLst>
                <a:gd name="adj" fmla="val 13664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t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啟動「行政院科技顧問會議」，以科技前瞻形塑未來</a:t>
              </a:r>
              <a:r>
                <a:rPr lang="en-US" altLang="zh-TW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10-15</a:t>
              </a: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年的科技政策方向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成立「科研計畫首席評議專家室」，以產業或社會效益為基準監督科研計畫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endParaRPr lang="zh-TW" altLang="en-US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11560" y="1052736"/>
              <a:ext cx="3914808" cy="73483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策略一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「強化科技決策支援系統」</a:t>
              </a:r>
            </a:p>
          </p:txBody>
        </p:sp>
      </p:grpSp>
      <p:grpSp>
        <p:nvGrpSpPr>
          <p:cNvPr id="14" name="群組 13"/>
          <p:cNvGrpSpPr/>
          <p:nvPr/>
        </p:nvGrpSpPr>
        <p:grpSpPr>
          <a:xfrm>
            <a:off x="4932040" y="1052737"/>
            <a:ext cx="4058824" cy="2664296"/>
            <a:chOff x="611560" y="1052736"/>
            <a:chExt cx="3914808" cy="2895072"/>
          </a:xfrm>
        </p:grpSpPr>
        <p:sp>
          <p:nvSpPr>
            <p:cNvPr id="15" name="五邊形 14"/>
            <p:cNvSpPr/>
            <p:nvPr/>
          </p:nvSpPr>
          <p:spPr>
            <a:xfrm rot="5400000">
              <a:off x="1488844" y="910284"/>
              <a:ext cx="2160240" cy="3914808"/>
            </a:xfrm>
            <a:prstGeom prst="homePlate">
              <a:avLst>
                <a:gd name="adj" fmla="val 13664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t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放寬兼職適用範圍，以及研發成果股票收入處分規定，擴大投入衍生新創事業之效益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滾動式檢視「科學技術基本法」及相關法令，使其與時俱進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611560" y="1052736"/>
              <a:ext cx="3914808" cy="73483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策略二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「完備促進科技創新發展的法制環境」</a:t>
              </a:r>
            </a:p>
          </p:txBody>
        </p:sp>
      </p:grpSp>
      <p:sp>
        <p:nvSpPr>
          <p:cNvPr id="7" name="向左箭號 6"/>
          <p:cNvSpPr/>
          <p:nvPr/>
        </p:nvSpPr>
        <p:spPr>
          <a:xfrm>
            <a:off x="611560" y="3753873"/>
            <a:ext cx="8379304" cy="216023"/>
          </a:xfrm>
          <a:prstGeom prst="leftArrow">
            <a:avLst>
              <a:gd name="adj1" fmla="val 50000"/>
              <a:gd name="adj2" fmla="val 94771"/>
            </a:avLst>
          </a:prstGeom>
          <a:solidFill>
            <a:schemeClr val="accent5">
              <a:lumMod val="50000"/>
            </a:schemeClr>
          </a:solidFill>
          <a:ln cap="rnd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流程圖: 替代處理程序 7"/>
          <p:cNvSpPr/>
          <p:nvPr/>
        </p:nvSpPr>
        <p:spPr>
          <a:xfrm>
            <a:off x="39162" y="1649612"/>
            <a:ext cx="500390" cy="4443684"/>
          </a:xfrm>
          <a:prstGeom prst="flowChartAlternateProcess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22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目標四     強化科研創新生態體系</a:t>
            </a:r>
          </a:p>
        </p:txBody>
      </p:sp>
      <p:grpSp>
        <p:nvGrpSpPr>
          <p:cNvPr id="12" name="群組 11"/>
          <p:cNvGrpSpPr/>
          <p:nvPr/>
        </p:nvGrpSpPr>
        <p:grpSpPr>
          <a:xfrm>
            <a:off x="611560" y="4005065"/>
            <a:ext cx="4116331" cy="2664295"/>
            <a:chOff x="611560" y="4005065"/>
            <a:chExt cx="3996244" cy="2664295"/>
          </a:xfrm>
        </p:grpSpPr>
        <p:sp>
          <p:nvSpPr>
            <p:cNvPr id="19" name="五邊形 18"/>
            <p:cNvSpPr/>
            <p:nvPr/>
          </p:nvSpPr>
          <p:spPr>
            <a:xfrm rot="16200000">
              <a:off x="1609898" y="3006727"/>
              <a:ext cx="1988040" cy="3984715"/>
            </a:xfrm>
            <a:prstGeom prst="homePlate">
              <a:avLst>
                <a:gd name="adj" fmla="val 13664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推動「年輕學者養成計畫」及「博士創新之星計畫」，提升年輕研究人員國際影響力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推動「貴重儀器共同使用服務計畫」，促進研究資源共享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推動教師評鑑及升等多元化，優化學術審查制度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協助培訓東南亞及亞洲新興國家科研人才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23089" y="5993104"/>
              <a:ext cx="3984715" cy="67625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策略三</a:t>
              </a:r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「鼓勵原創科技研發，改革學術研發成果評鑑制度」</a:t>
              </a:r>
            </a:p>
          </p:txBody>
        </p:sp>
      </p:grpSp>
      <p:grpSp>
        <p:nvGrpSpPr>
          <p:cNvPr id="23" name="群組 22"/>
          <p:cNvGrpSpPr/>
          <p:nvPr/>
        </p:nvGrpSpPr>
        <p:grpSpPr>
          <a:xfrm>
            <a:off x="4932039" y="4005063"/>
            <a:ext cx="4069457" cy="2664296"/>
            <a:chOff x="611559" y="4005064"/>
            <a:chExt cx="3925063" cy="2664296"/>
          </a:xfrm>
        </p:grpSpPr>
        <p:sp>
          <p:nvSpPr>
            <p:cNvPr id="24" name="五邊形 23"/>
            <p:cNvSpPr/>
            <p:nvPr/>
          </p:nvSpPr>
          <p:spPr>
            <a:xfrm rot="16200000">
              <a:off x="1574944" y="3041680"/>
              <a:ext cx="1988040" cy="3914808"/>
            </a:xfrm>
            <a:prstGeom prst="homePlate">
              <a:avLst>
                <a:gd name="adj" fmla="val 13664"/>
              </a:avLst>
            </a:prstGeom>
            <a:solidFill>
              <a:srgbClr val="ECF6CE"/>
            </a:solidFill>
            <a:ln w="127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以「新型態產學研鏈結旗艦計畫」，孵育具國際競爭力之新創公司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透過「青年科技創新創業基地建置計畫」，打造具國際吸引力的創業環境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16000" indent="-216000">
                <a:buFont typeface="Wingdings" panose="05000000000000000000" pitchFamily="2" charset="2"/>
                <a:buChar char="l"/>
              </a:pPr>
              <a:r>
                <a:rPr lang="zh-TW" altLang="en-US" sz="15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推動多元產學合作機制及特色型產學研發聯盟，提升產學合作成效</a:t>
              </a:r>
              <a:endParaRPr lang="en-US" altLang="zh-TW" sz="15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11559" y="5993104"/>
              <a:ext cx="3925063" cy="67625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策略四</a:t>
              </a:r>
              <a:endParaRPr lang="en-US" altLang="zh-TW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「加強產學研合作鏈結」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484945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2859013"/>
            <a:ext cx="7772400" cy="1362075"/>
          </a:xfrm>
        </p:spPr>
        <p:txBody>
          <a:bodyPr/>
          <a:lstStyle/>
          <a:p>
            <a:r>
              <a:rPr lang="zh-TW" altLang="en-US" dirty="0"/>
              <a:t>五</a:t>
            </a:r>
            <a:r>
              <a:rPr lang="zh-TW" altLang="en-US" dirty="0" smtClean="0"/>
              <a:t>、</a:t>
            </a:r>
            <a:r>
              <a:rPr lang="zh-TW" altLang="en-US" dirty="0"/>
              <a:t>結語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6372200" y="592737"/>
            <a:ext cx="226596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r>
              <a:rPr lang="zh-TW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國家科學技術發展計畫</a:t>
            </a:r>
            <a:endParaRPr lang="en-US" altLang="zh-TW" sz="14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民國</a:t>
            </a:r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年至</a:t>
            </a:r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434281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2757238"/>
            <a:ext cx="9144000" cy="4100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五邊形 5"/>
          <p:cNvSpPr/>
          <p:nvPr/>
        </p:nvSpPr>
        <p:spPr>
          <a:xfrm>
            <a:off x="827584" y="476672"/>
            <a:ext cx="4680520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TW" altLang="en-US" sz="2800" b="1" dirty="0">
              <a:solidFill>
                <a:srgbClr val="00B05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五邊形 20"/>
          <p:cNvSpPr/>
          <p:nvPr/>
        </p:nvSpPr>
        <p:spPr>
          <a:xfrm>
            <a:off x="827584" y="332656"/>
            <a:ext cx="5832648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五</a:t>
            </a:r>
            <a:r>
              <a:rPr lang="zh-TW" altLang="en-US" sz="2800" b="1" dirty="0" smtClean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結語</a:t>
            </a:r>
          </a:p>
        </p:txBody>
      </p:sp>
      <p:sp>
        <p:nvSpPr>
          <p:cNvPr id="22" name="Rectangle 3"/>
          <p:cNvSpPr txBox="1">
            <a:spLocks noChangeArrowheads="1"/>
          </p:cNvSpPr>
          <p:nvPr/>
        </p:nvSpPr>
        <p:spPr>
          <a:xfrm>
            <a:off x="-69567" y="1124744"/>
            <a:ext cx="3915114" cy="51125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32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3200"/>
              </a:lnSpc>
            </a:pPr>
            <a:r>
              <a:rPr lang="zh-TW" altLang="en-US" sz="2200" b="1" dirty="0"/>
              <a:t>「國家科學技術發展計畫</a:t>
            </a:r>
            <a:r>
              <a:rPr lang="en-US" altLang="zh-TW" sz="2200" b="1" dirty="0"/>
              <a:t>(</a:t>
            </a:r>
            <a:r>
              <a:rPr lang="zh-TW" altLang="en-US" sz="2200" b="1" dirty="0"/>
              <a:t>民國</a:t>
            </a:r>
            <a:r>
              <a:rPr lang="en-US" altLang="zh-TW" sz="2200" b="1" dirty="0"/>
              <a:t>106</a:t>
            </a:r>
            <a:r>
              <a:rPr lang="zh-TW" altLang="en-US" sz="2200" b="1" dirty="0"/>
              <a:t>年至</a:t>
            </a:r>
            <a:r>
              <a:rPr lang="en-US" altLang="zh-TW" sz="2200" b="1" dirty="0"/>
              <a:t>109</a:t>
            </a:r>
            <a:r>
              <a:rPr lang="zh-TW" altLang="en-US" sz="2200" b="1" dirty="0"/>
              <a:t>年</a:t>
            </a:r>
            <a:r>
              <a:rPr lang="en-US" altLang="zh-TW" sz="2200" b="1" dirty="0"/>
              <a:t>)</a:t>
            </a:r>
            <a:r>
              <a:rPr lang="zh-TW" altLang="en-US" sz="2200" b="1" dirty="0" smtClean="0"/>
              <a:t>」，將</a:t>
            </a:r>
            <a:r>
              <a:rPr lang="zh-TW" altLang="en-US" sz="2200" b="1" dirty="0"/>
              <a:t>發展數位經濟創新模式，擴大智慧科技應用，培育跨域頂尖人才，完備科研創新生態圈，開創科技新價值。</a:t>
            </a:r>
            <a:endParaRPr lang="en-US" altLang="zh-TW" sz="2200" b="1" dirty="0"/>
          </a:p>
          <a:p>
            <a:pPr algn="just">
              <a:lnSpc>
                <a:spcPts val="3200"/>
              </a:lnSpc>
            </a:pPr>
            <a:r>
              <a:rPr lang="zh-TW" altLang="en-US" sz="2200" b="1" dirty="0" smtClean="0"/>
              <a:t>本計畫已於今</a:t>
            </a:r>
            <a:r>
              <a:rPr lang="zh-TW" altLang="en-US" sz="2200" b="1" dirty="0"/>
              <a:t>（</a:t>
            </a:r>
            <a:r>
              <a:rPr lang="en-US" altLang="zh-TW" sz="2200" b="1" dirty="0"/>
              <a:t>106</a:t>
            </a:r>
            <a:r>
              <a:rPr lang="zh-TW" altLang="en-US" sz="2200" b="1" dirty="0"/>
              <a:t>）年</a:t>
            </a:r>
            <a:r>
              <a:rPr lang="en-US" altLang="zh-TW" sz="2200" b="1" dirty="0"/>
              <a:t>9</a:t>
            </a:r>
            <a:r>
              <a:rPr lang="zh-TW" altLang="en-US" sz="2200" b="1" dirty="0"/>
              <a:t>月</a:t>
            </a:r>
            <a:r>
              <a:rPr lang="en-US" altLang="zh-TW" sz="2200" b="1" dirty="0"/>
              <a:t>7</a:t>
            </a:r>
            <a:r>
              <a:rPr lang="zh-TW" altLang="en-US" sz="2200" b="1" dirty="0" smtClean="0"/>
              <a:t>日奉核定，並分行各有關機關。將掌握</a:t>
            </a:r>
            <a:r>
              <a:rPr lang="zh-TW" altLang="en-US" sz="2200" b="1" dirty="0"/>
              <a:t>世界脈動與社會需求，因應內外環境變化，進行必要之調整。</a:t>
            </a:r>
            <a:endParaRPr lang="en-US" altLang="zh-TW" sz="2200" b="1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686962"/>
            <a:ext cx="4911254" cy="6276126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65994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簡報完畢</a:t>
            </a:r>
            <a:br>
              <a:rPr lang="zh-TW" altLang="en-US" dirty="0"/>
            </a:br>
            <a:r>
              <a:rPr lang="zh-TW" altLang="en-US" dirty="0"/>
              <a:t>敬請指教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6372200" y="592737"/>
            <a:ext cx="226596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r>
              <a:rPr lang="zh-TW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國家科學技術發展計畫</a:t>
            </a:r>
            <a:endParaRPr lang="en-US" altLang="zh-TW" sz="14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民國</a:t>
            </a:r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年至</a:t>
            </a:r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154478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400" b="1" dirty="0">
            <a:solidFill>
              <a:srgbClr val="00B050"/>
            </a:solidFill>
            <a:latin typeface="微軟正黑體" panose="020B0604030504040204" pitchFamily="34" charset="-120"/>
            <a:ea typeface="微軟正黑體" panose="020B0604030504040204" pitchFamily="34" charset="-12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6120</TotalTime>
  <Words>2312</Words>
  <Application>Microsoft Office PowerPoint</Application>
  <PresentationFormat>如螢幕大小 (4:3)</PresentationFormat>
  <Paragraphs>249</Paragraphs>
  <Slides>18</Slides>
  <Notes>18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27" baseType="lpstr">
      <vt:lpstr>微軟正黑體</vt:lpstr>
      <vt:lpstr>新細明體</vt:lpstr>
      <vt:lpstr>標楷體</vt:lpstr>
      <vt:lpstr>Arial</vt:lpstr>
      <vt:lpstr>Arial Black</vt:lpstr>
      <vt:lpstr>Calibri</vt:lpstr>
      <vt:lpstr>Times New Roman</vt:lpstr>
      <vt:lpstr>Wingdings</vt:lpstr>
      <vt:lpstr>Office 佈景主題</vt:lpstr>
      <vt:lpstr>PowerPoint 簡報</vt:lpstr>
      <vt:lpstr>報告大綱</vt:lpstr>
      <vt:lpstr>一、形成過程</vt:lpstr>
      <vt:lpstr>二、目標架構</vt:lpstr>
      <vt:lpstr>三、總目標及遠景</vt:lpstr>
      <vt:lpstr>四、重點內容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五、結語</vt:lpstr>
      <vt:lpstr>PowerPoint 簡報</vt:lpstr>
      <vt:lpstr>簡報完畢 敬請指教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蘇奕璿</dc:creator>
  <cp:lastModifiedBy>石婉婷</cp:lastModifiedBy>
  <cp:revision>544</cp:revision>
  <cp:lastPrinted>2017-09-21T08:13:52Z</cp:lastPrinted>
  <dcterms:created xsi:type="dcterms:W3CDTF">2016-04-06T02:04:36Z</dcterms:created>
  <dcterms:modified xsi:type="dcterms:W3CDTF">2017-09-28T02:47:06Z</dcterms:modified>
</cp:coreProperties>
</file>