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handoutMasterIdLst>
    <p:handoutMasterId r:id="rId7"/>
  </p:handoutMasterIdLst>
  <p:sldIdLst>
    <p:sldId id="263" r:id="rId2"/>
    <p:sldId id="259" r:id="rId3"/>
    <p:sldId id="262" r:id="rId4"/>
    <p:sldId id="261" r:id="rId5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CC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131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2554C2-1E0C-43FF-A8C4-856D484905DD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5353141-901E-494B-853B-8AF31BD42A37}">
      <dgm:prSet phldrT="[文字]" custT="1"/>
      <dgm:spPr>
        <a:solidFill>
          <a:srgbClr val="92D05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zh-TW" altLang="en-US" sz="32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電動</a:t>
          </a:r>
          <a:endParaRPr lang="en-US" altLang="zh-TW" sz="32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32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汽車</a:t>
          </a:r>
          <a:endParaRPr lang="zh-TW" altLang="en-US" sz="32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5D03D5-86B0-4AF9-8C9A-3FE397AE23BC}" type="parTrans" cxnId="{A8D9EB8C-7B80-4EE2-8092-406064FE45C2}">
      <dgm:prSet/>
      <dgm:spPr/>
      <dgm:t>
        <a:bodyPr/>
        <a:lstStyle/>
        <a:p>
          <a:endParaRPr lang="zh-TW" altLang="en-US"/>
        </a:p>
      </dgm:t>
    </dgm:pt>
    <dgm:pt modelId="{D5DFA745-DBEA-47DA-8452-C20A8D328600}" type="sibTrans" cxnId="{A8D9EB8C-7B80-4EE2-8092-406064FE45C2}">
      <dgm:prSet/>
      <dgm:spPr/>
      <dgm:t>
        <a:bodyPr/>
        <a:lstStyle/>
        <a:p>
          <a:endParaRPr lang="zh-TW" altLang="en-US"/>
        </a:p>
      </dgm:t>
    </dgm:pt>
    <dgm:pt modelId="{C5228163-E5D0-4D51-9691-532CFD71F994}">
      <dgm:prSet phldrT="[文字]"/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 anchor="ctr"/>
        <a:lstStyle/>
        <a:p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原免稅期限至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107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5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日屆滿</a:t>
          </a:r>
          <a:endParaRPr lang="zh-TW" altLang="en-US" b="1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0717C6DA-32BF-4749-B1AB-AECC9BA0C78E}" type="parTrans" cxnId="{4C26F566-6A46-49D6-A71D-237253A6BF5D}">
      <dgm:prSet/>
      <dgm:spPr/>
      <dgm:t>
        <a:bodyPr/>
        <a:lstStyle/>
        <a:p>
          <a:endParaRPr lang="zh-TW" altLang="en-US"/>
        </a:p>
      </dgm:t>
    </dgm:pt>
    <dgm:pt modelId="{7BB56F80-3C80-45C9-AE5D-ACF7172459F5}" type="sibTrans" cxnId="{4C26F566-6A46-49D6-A71D-237253A6BF5D}">
      <dgm:prSet/>
      <dgm:spPr/>
      <dgm:t>
        <a:bodyPr/>
        <a:lstStyle/>
        <a:p>
          <a:endParaRPr lang="zh-TW" altLang="en-US"/>
        </a:p>
      </dgm:t>
    </dgm:pt>
    <dgm:pt modelId="{313DE814-7938-45DC-896E-A02DC7945892}">
      <dgm:prSet phldrT="[文字]" custT="1"/>
      <dgm:spPr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zh-TW" altLang="en-US" sz="32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電動</a:t>
          </a:r>
          <a:endParaRPr lang="en-US" altLang="zh-TW" sz="32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32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機車</a:t>
          </a:r>
          <a:endParaRPr lang="zh-TW" altLang="en-US" sz="32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FE0F0E1-B1B8-42D7-BD63-D61ADD5D4E97}" type="parTrans" cxnId="{2B829369-F64F-434E-9A0A-46288448646B}">
      <dgm:prSet/>
      <dgm:spPr/>
      <dgm:t>
        <a:bodyPr/>
        <a:lstStyle/>
        <a:p>
          <a:endParaRPr lang="zh-TW" altLang="en-US"/>
        </a:p>
      </dgm:t>
    </dgm:pt>
    <dgm:pt modelId="{73158344-B9C7-4727-AEBF-FF9674CCBA2E}" type="sibTrans" cxnId="{2B829369-F64F-434E-9A0A-46288448646B}">
      <dgm:prSet/>
      <dgm:spPr/>
      <dgm:t>
        <a:bodyPr/>
        <a:lstStyle/>
        <a:p>
          <a:endParaRPr lang="zh-TW" altLang="en-US"/>
        </a:p>
      </dgm:t>
    </dgm:pt>
    <dgm:pt modelId="{40759BC8-0F5D-46B9-818E-B291AE1C6204}">
      <dgm:prSet phldrT="[文字]"/>
      <dgm:spPr>
        <a:solidFill>
          <a:schemeClr val="bg2">
            <a:lumMod val="90000"/>
            <a:alpha val="9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 anchor="ctr"/>
        <a:lstStyle/>
        <a:p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增訂自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107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日至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110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12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31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日免徵使用牌照稅</a:t>
          </a:r>
          <a:endParaRPr lang="zh-TW" altLang="en-US" b="1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39D88D03-6C49-4DF3-8D6F-E93A9731EDEE}" type="parTrans" cxnId="{95E522ED-0D5B-4A17-AD41-BAE76A8A4AD9}">
      <dgm:prSet/>
      <dgm:spPr/>
      <dgm:t>
        <a:bodyPr/>
        <a:lstStyle/>
        <a:p>
          <a:endParaRPr lang="zh-TW" altLang="en-US"/>
        </a:p>
      </dgm:t>
    </dgm:pt>
    <dgm:pt modelId="{E0683F6B-0C29-4526-9F45-9D4D533460DC}" type="sibTrans" cxnId="{95E522ED-0D5B-4A17-AD41-BAE76A8A4AD9}">
      <dgm:prSet/>
      <dgm:spPr/>
      <dgm:t>
        <a:bodyPr/>
        <a:lstStyle/>
        <a:p>
          <a:endParaRPr lang="zh-TW" altLang="en-US"/>
        </a:p>
      </dgm:t>
    </dgm:pt>
    <dgm:pt modelId="{A4112BEC-C495-4507-9616-422B910418B2}">
      <dgm:prSet phldrT="[文字]"/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 anchor="ctr"/>
        <a:lstStyle/>
        <a:p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延長免徵使用牌照稅年限至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110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12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31</a:t>
          </a:r>
          <a:r>
            <a:rPr lang="zh-TW" altLang="en-US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</a:t>
          </a:r>
          <a:endParaRPr lang="zh-TW" altLang="en-US" b="1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FF042E30-02DB-41B6-AA72-4FA490DCDE5B}" type="parTrans" cxnId="{39C43A9D-723F-4132-8336-FFD4AC999307}">
      <dgm:prSet/>
      <dgm:spPr/>
      <dgm:t>
        <a:bodyPr/>
        <a:lstStyle/>
        <a:p>
          <a:endParaRPr lang="zh-TW" altLang="en-US"/>
        </a:p>
      </dgm:t>
    </dgm:pt>
    <dgm:pt modelId="{D3D2B8D4-6035-4F3A-A718-4A0268591DDC}" type="sibTrans" cxnId="{39C43A9D-723F-4132-8336-FFD4AC999307}">
      <dgm:prSet/>
      <dgm:spPr/>
      <dgm:t>
        <a:bodyPr/>
        <a:lstStyle/>
        <a:p>
          <a:endParaRPr lang="zh-TW" altLang="en-US"/>
        </a:p>
      </dgm:t>
    </dgm:pt>
    <dgm:pt modelId="{D790A770-1A94-4F26-95E3-5E17E47DB8F8}" type="pres">
      <dgm:prSet presAssocID="{332554C2-1E0C-43FF-A8C4-856D484905D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D00684F-FCE5-4FC0-9474-9386F3751228}" type="pres">
      <dgm:prSet presAssocID="{85353141-901E-494B-853B-8AF31BD42A37}" presName="linNode" presStyleCnt="0"/>
      <dgm:spPr/>
      <dgm:t>
        <a:bodyPr/>
        <a:lstStyle/>
        <a:p>
          <a:endParaRPr lang="zh-TW" altLang="en-US"/>
        </a:p>
      </dgm:t>
    </dgm:pt>
    <dgm:pt modelId="{F7FDBDDA-4C4C-42F7-A6DA-5E31A562C1FD}" type="pres">
      <dgm:prSet presAssocID="{85353141-901E-494B-853B-8AF31BD42A37}" presName="parentShp" presStyleLbl="node1" presStyleIdx="0" presStyleCnt="2" custScaleX="61345" custScaleY="104328" custLinFactNeighborX="-47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486C49-3824-4804-8059-B87C600409B8}" type="pres">
      <dgm:prSet presAssocID="{85353141-901E-494B-853B-8AF31BD42A37}" presName="childShp" presStyleLbl="bgAccFollowNode1" presStyleIdx="0" presStyleCnt="2" custScaleX="120695" custScaleY="119152" custLinFactNeighborX="-1257" custLinFactNeighborY="39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A8BE4E-C2CF-43FA-834E-6A0216753470}" type="pres">
      <dgm:prSet presAssocID="{D5DFA745-DBEA-47DA-8452-C20A8D328600}" presName="spacing" presStyleCnt="0"/>
      <dgm:spPr/>
      <dgm:t>
        <a:bodyPr/>
        <a:lstStyle/>
        <a:p>
          <a:endParaRPr lang="zh-TW" altLang="en-US"/>
        </a:p>
      </dgm:t>
    </dgm:pt>
    <dgm:pt modelId="{055960A0-FFEA-4864-B7E3-0FEAD2DD04F4}" type="pres">
      <dgm:prSet presAssocID="{313DE814-7938-45DC-896E-A02DC7945892}" presName="linNode" presStyleCnt="0"/>
      <dgm:spPr/>
      <dgm:t>
        <a:bodyPr/>
        <a:lstStyle/>
        <a:p>
          <a:endParaRPr lang="zh-TW" altLang="en-US"/>
        </a:p>
      </dgm:t>
    </dgm:pt>
    <dgm:pt modelId="{8168BAD8-019A-4D42-9570-39A228C5D137}" type="pres">
      <dgm:prSet presAssocID="{313DE814-7938-45DC-896E-A02DC7945892}" presName="parentShp" presStyleLbl="node1" presStyleIdx="1" presStyleCnt="2" custScaleX="60764" custScaleY="113089" custLinFactNeighborX="-6023" custLinFactNeighborY="-127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5E1632-C056-43BE-92B7-8A7A9571AE04}" type="pres">
      <dgm:prSet presAssocID="{313DE814-7938-45DC-896E-A02DC7945892}" presName="childShp" presStyleLbl="bgAccFollowNode1" presStyleIdx="1" presStyleCnt="2" custScaleX="120546" custScaleY="127796" custLinFactNeighborX="-1079" custLinFactNeighborY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8D9EB8C-7B80-4EE2-8092-406064FE45C2}" srcId="{332554C2-1E0C-43FF-A8C4-856D484905DD}" destId="{85353141-901E-494B-853B-8AF31BD42A37}" srcOrd="0" destOrd="0" parTransId="{F75D03D5-86B0-4AF9-8C9A-3FE397AE23BC}" sibTransId="{D5DFA745-DBEA-47DA-8452-C20A8D328600}"/>
    <dgm:cxn modelId="{4C26F566-6A46-49D6-A71D-237253A6BF5D}" srcId="{85353141-901E-494B-853B-8AF31BD42A37}" destId="{C5228163-E5D0-4D51-9691-532CFD71F994}" srcOrd="0" destOrd="0" parTransId="{0717C6DA-32BF-4749-B1AB-AECC9BA0C78E}" sibTransId="{7BB56F80-3C80-45C9-AE5D-ACF7172459F5}"/>
    <dgm:cxn modelId="{9E60475F-2739-4BBB-AD0A-AAB524FA77E2}" type="presOf" srcId="{85353141-901E-494B-853B-8AF31BD42A37}" destId="{F7FDBDDA-4C4C-42F7-A6DA-5E31A562C1FD}" srcOrd="0" destOrd="0" presId="urn:microsoft.com/office/officeart/2005/8/layout/vList6"/>
    <dgm:cxn modelId="{95E522ED-0D5B-4A17-AD41-BAE76A8A4AD9}" srcId="{313DE814-7938-45DC-896E-A02DC7945892}" destId="{40759BC8-0F5D-46B9-818E-B291AE1C6204}" srcOrd="0" destOrd="0" parTransId="{39D88D03-6C49-4DF3-8D6F-E93A9731EDEE}" sibTransId="{E0683F6B-0C29-4526-9F45-9D4D533460DC}"/>
    <dgm:cxn modelId="{31729C8F-9A2B-4942-9A1E-451502B07E05}" type="presOf" srcId="{332554C2-1E0C-43FF-A8C4-856D484905DD}" destId="{D790A770-1A94-4F26-95E3-5E17E47DB8F8}" srcOrd="0" destOrd="0" presId="urn:microsoft.com/office/officeart/2005/8/layout/vList6"/>
    <dgm:cxn modelId="{B405673B-7C5E-4A50-8F59-97C746B3297A}" type="presOf" srcId="{40759BC8-0F5D-46B9-818E-B291AE1C6204}" destId="{F05E1632-C056-43BE-92B7-8A7A9571AE04}" srcOrd="0" destOrd="0" presId="urn:microsoft.com/office/officeart/2005/8/layout/vList6"/>
    <dgm:cxn modelId="{39C43A9D-723F-4132-8336-FFD4AC999307}" srcId="{85353141-901E-494B-853B-8AF31BD42A37}" destId="{A4112BEC-C495-4507-9616-422B910418B2}" srcOrd="1" destOrd="0" parTransId="{FF042E30-02DB-41B6-AA72-4FA490DCDE5B}" sibTransId="{D3D2B8D4-6035-4F3A-A718-4A0268591DDC}"/>
    <dgm:cxn modelId="{2B829369-F64F-434E-9A0A-46288448646B}" srcId="{332554C2-1E0C-43FF-A8C4-856D484905DD}" destId="{313DE814-7938-45DC-896E-A02DC7945892}" srcOrd="1" destOrd="0" parTransId="{3FE0F0E1-B1B8-42D7-BD63-D61ADD5D4E97}" sibTransId="{73158344-B9C7-4727-AEBF-FF9674CCBA2E}"/>
    <dgm:cxn modelId="{2D93D797-F3DD-4F54-8773-667DEA9D3B9F}" type="presOf" srcId="{A4112BEC-C495-4507-9616-422B910418B2}" destId="{D3486C49-3824-4804-8059-B87C600409B8}" srcOrd="0" destOrd="1" presId="urn:microsoft.com/office/officeart/2005/8/layout/vList6"/>
    <dgm:cxn modelId="{39D5696C-B8DE-44CF-A885-9321CA1E3A43}" type="presOf" srcId="{313DE814-7938-45DC-896E-A02DC7945892}" destId="{8168BAD8-019A-4D42-9570-39A228C5D137}" srcOrd="0" destOrd="0" presId="urn:microsoft.com/office/officeart/2005/8/layout/vList6"/>
    <dgm:cxn modelId="{CA5B8F74-663D-4103-A491-8E5A940596A7}" type="presOf" srcId="{C5228163-E5D0-4D51-9691-532CFD71F994}" destId="{D3486C49-3824-4804-8059-B87C600409B8}" srcOrd="0" destOrd="0" presId="urn:microsoft.com/office/officeart/2005/8/layout/vList6"/>
    <dgm:cxn modelId="{01732AF6-907D-4819-91E2-D85691E9C03D}" type="presParOf" srcId="{D790A770-1A94-4F26-95E3-5E17E47DB8F8}" destId="{8D00684F-FCE5-4FC0-9474-9386F3751228}" srcOrd="0" destOrd="0" presId="urn:microsoft.com/office/officeart/2005/8/layout/vList6"/>
    <dgm:cxn modelId="{58C75E8D-EB59-4174-9F12-DE6AA8C029E8}" type="presParOf" srcId="{8D00684F-FCE5-4FC0-9474-9386F3751228}" destId="{F7FDBDDA-4C4C-42F7-A6DA-5E31A562C1FD}" srcOrd="0" destOrd="0" presId="urn:microsoft.com/office/officeart/2005/8/layout/vList6"/>
    <dgm:cxn modelId="{31748BF8-8388-4039-9123-B6E57C95E164}" type="presParOf" srcId="{8D00684F-FCE5-4FC0-9474-9386F3751228}" destId="{D3486C49-3824-4804-8059-B87C600409B8}" srcOrd="1" destOrd="0" presId="urn:microsoft.com/office/officeart/2005/8/layout/vList6"/>
    <dgm:cxn modelId="{760A0E85-16F0-4302-9E38-1F684EA6E283}" type="presParOf" srcId="{D790A770-1A94-4F26-95E3-5E17E47DB8F8}" destId="{5AA8BE4E-C2CF-43FA-834E-6A0216753470}" srcOrd="1" destOrd="0" presId="urn:microsoft.com/office/officeart/2005/8/layout/vList6"/>
    <dgm:cxn modelId="{0FBB14AB-81CC-47EF-AE0C-DC2C19A978E8}" type="presParOf" srcId="{D790A770-1A94-4F26-95E3-5E17E47DB8F8}" destId="{055960A0-FFEA-4864-B7E3-0FEAD2DD04F4}" srcOrd="2" destOrd="0" presId="urn:microsoft.com/office/officeart/2005/8/layout/vList6"/>
    <dgm:cxn modelId="{2BF546CC-2CB4-4C75-B18A-517A622826FB}" type="presParOf" srcId="{055960A0-FFEA-4864-B7E3-0FEAD2DD04F4}" destId="{8168BAD8-019A-4D42-9570-39A228C5D137}" srcOrd="0" destOrd="0" presId="urn:microsoft.com/office/officeart/2005/8/layout/vList6"/>
    <dgm:cxn modelId="{45A034AC-0E5C-4ADB-8D6E-2458E24697E0}" type="presParOf" srcId="{055960A0-FFEA-4864-B7E3-0FEAD2DD04F4}" destId="{F05E1632-C056-43BE-92B7-8A7A9571AE0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3FD486-1AEB-494A-99CD-1196C68E7F1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E2C5A59-7F6E-4ACA-BCD5-1DED802ECA1E}">
      <dgm:prSet phldrT="[文字]" custT="1"/>
      <dgm:spPr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zh-TW" altLang="en-US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7</a:t>
          </a:r>
          <a:r>
            <a:rPr lang="zh-TW" altLang="en-US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26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因身障者情況致無駕駛執照，增訂經法院選定之監護人或輔助人所有，供身障者使用車輛，限額免徵使用牌照稅</a:t>
          </a:r>
          <a:endParaRPr lang="zh-TW" altLang="en-US" sz="2600" b="1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36DCAD0-AD99-4E45-BD87-B91D0A82B75E}" type="parTrans" cxnId="{85031EEE-88B4-4F6F-9ABB-6A6543EE80EC}">
      <dgm:prSet/>
      <dgm:spPr/>
      <dgm:t>
        <a:bodyPr/>
        <a:lstStyle/>
        <a:p>
          <a:endParaRPr lang="zh-TW" altLang="en-US"/>
        </a:p>
      </dgm:t>
    </dgm:pt>
    <dgm:pt modelId="{399E2C1E-AEC2-474F-A542-E5AD9F1E48F9}" type="sibTrans" cxnId="{85031EEE-88B4-4F6F-9ABB-6A6543EE80EC}">
      <dgm:prSet/>
      <dgm:spPr/>
      <dgm:t>
        <a:bodyPr/>
        <a:lstStyle/>
        <a:p>
          <a:endParaRPr lang="zh-TW" altLang="en-US"/>
        </a:p>
      </dgm:t>
    </dgm:pt>
    <dgm:pt modelId="{35BA6324-2B6B-4013-A1DF-4773303029AD}">
      <dgm:prSet phldrT="[文字]" custT="1"/>
      <dgm:spPr>
        <a:gradFill flip="none" rotWithShape="0">
          <a:gsLst>
            <a:gs pos="0">
              <a:srgbClr val="FFC000">
                <a:tint val="66000"/>
                <a:satMod val="160000"/>
              </a:srgbClr>
            </a:gs>
            <a:gs pos="50000">
              <a:srgbClr val="FFC000">
                <a:tint val="44500"/>
                <a:satMod val="160000"/>
              </a:srgbClr>
            </a:gs>
            <a:gs pos="100000">
              <a:srgbClr val="FFC000">
                <a:tint val="23500"/>
                <a:satMod val="160000"/>
              </a:srgbClr>
            </a:gs>
          </a:gsLst>
          <a:lin ang="2700000" scaled="1"/>
          <a:tileRect/>
        </a:gradFill>
      </dgm:spPr>
      <dgm:t>
        <a:bodyPr/>
        <a:lstStyle/>
        <a:p>
          <a:endParaRPr lang="en-US" altLang="zh-TW" sz="24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en-US" altLang="zh-TW" sz="24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11</a:t>
          </a:r>
          <a:r>
            <a:rPr lang="zh-TW" altLang="en-US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24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26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交通工具所有人或使用人領用臨時牌照或試車牌照，領用期限及對象，道路交通安全規則已明確規定，配合刪除相關文字</a:t>
          </a:r>
          <a:endParaRPr lang="en-US" altLang="zh-TW" sz="2600" b="1" dirty="0" smtClean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zh-TW" altLang="en-US" sz="4700" dirty="0"/>
        </a:p>
      </dgm:t>
    </dgm:pt>
    <dgm:pt modelId="{1387AD0E-00BD-4B00-B01E-6D5E6A8F7999}" type="parTrans" cxnId="{BB91D529-9603-4EEA-8981-E2DC4CEAE9E0}">
      <dgm:prSet/>
      <dgm:spPr/>
      <dgm:t>
        <a:bodyPr/>
        <a:lstStyle/>
        <a:p>
          <a:endParaRPr lang="zh-TW" altLang="en-US"/>
        </a:p>
      </dgm:t>
    </dgm:pt>
    <dgm:pt modelId="{8867FF7D-C274-46EA-8311-BF6DC505B230}" type="sibTrans" cxnId="{BB91D529-9603-4EEA-8981-E2DC4CEAE9E0}">
      <dgm:prSet/>
      <dgm:spPr/>
      <dgm:t>
        <a:bodyPr/>
        <a:lstStyle/>
        <a:p>
          <a:endParaRPr lang="zh-TW" altLang="en-US"/>
        </a:p>
      </dgm:t>
    </dgm:pt>
    <dgm:pt modelId="{8A4ACDF6-6E0F-4C84-9565-5A1B6AD24BF8}" type="pres">
      <dgm:prSet presAssocID="{3A3FD486-1AEB-494A-99CD-1196C68E7F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0256286-2703-4DFC-8820-9659DD7AFBE5}" type="pres">
      <dgm:prSet presAssocID="{9E2C5A59-7F6E-4ACA-BCD5-1DED802ECA1E}" presName="parentLin" presStyleCnt="0"/>
      <dgm:spPr/>
    </dgm:pt>
    <dgm:pt modelId="{4C6F4F16-8A26-49CC-9663-391D2493FADB}" type="pres">
      <dgm:prSet presAssocID="{9E2C5A59-7F6E-4ACA-BCD5-1DED802ECA1E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14CF0AFA-092E-4CCC-93A5-3B91EC199E12}" type="pres">
      <dgm:prSet presAssocID="{9E2C5A59-7F6E-4ACA-BCD5-1DED802ECA1E}" presName="parentText" presStyleLbl="node1" presStyleIdx="0" presStyleCnt="2" custScaleX="133195" custScaleY="23721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6CCC13-3F38-4B8A-9067-8B33D65686A5}" type="pres">
      <dgm:prSet presAssocID="{9E2C5A59-7F6E-4ACA-BCD5-1DED802ECA1E}" presName="negativeSpace" presStyleCnt="0"/>
      <dgm:spPr/>
    </dgm:pt>
    <dgm:pt modelId="{D10253C6-5F91-4D0B-997A-75F4D4471EEB}" type="pres">
      <dgm:prSet presAssocID="{9E2C5A59-7F6E-4ACA-BCD5-1DED802ECA1E}" presName="childText" presStyleLbl="conFgAcc1" presStyleIdx="0" presStyleCnt="2">
        <dgm:presLayoutVars>
          <dgm:bulletEnabled val="1"/>
        </dgm:presLayoutVars>
      </dgm:prSet>
      <dgm:spPr>
        <a:ln>
          <a:noFill/>
        </a:ln>
      </dgm:spPr>
      <dgm:t>
        <a:bodyPr/>
        <a:lstStyle/>
        <a:p>
          <a:endParaRPr lang="zh-TW" altLang="en-US"/>
        </a:p>
      </dgm:t>
    </dgm:pt>
    <dgm:pt modelId="{0E66BEB3-A380-4767-BBE8-9A05ABAF5800}" type="pres">
      <dgm:prSet presAssocID="{399E2C1E-AEC2-474F-A542-E5AD9F1E48F9}" presName="spaceBetweenRectangles" presStyleCnt="0"/>
      <dgm:spPr/>
    </dgm:pt>
    <dgm:pt modelId="{88C99277-4E45-4B25-9D1F-CB63CB7005BB}" type="pres">
      <dgm:prSet presAssocID="{35BA6324-2B6B-4013-A1DF-4773303029AD}" presName="parentLin" presStyleCnt="0"/>
      <dgm:spPr/>
    </dgm:pt>
    <dgm:pt modelId="{1D14C2A2-94D7-4D48-932F-83313148F330}" type="pres">
      <dgm:prSet presAssocID="{35BA6324-2B6B-4013-A1DF-4773303029AD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B6285E70-D0C8-45C4-B2E9-44098417C7F8}" type="pres">
      <dgm:prSet presAssocID="{35BA6324-2B6B-4013-A1DF-4773303029AD}" presName="parentText" presStyleLbl="node1" presStyleIdx="1" presStyleCnt="2" custScaleX="142857" custScaleY="261447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B75622E-E2DF-4924-B77E-DB3B8FA0ADE8}" type="pres">
      <dgm:prSet presAssocID="{35BA6324-2B6B-4013-A1DF-4773303029AD}" presName="negativeSpace" presStyleCnt="0"/>
      <dgm:spPr/>
    </dgm:pt>
    <dgm:pt modelId="{3094E183-28D5-4C47-99A6-A8653883355A}" type="pres">
      <dgm:prSet presAssocID="{35BA6324-2B6B-4013-A1DF-4773303029AD}" presName="childText" presStyleLbl="conFgAcc1" presStyleIdx="1" presStyleCnt="2">
        <dgm:presLayoutVars>
          <dgm:bulletEnabled val="1"/>
        </dgm:presLayoutVars>
      </dgm:prSet>
      <dgm:spPr>
        <a:ln>
          <a:noFill/>
        </a:ln>
      </dgm:spPr>
      <dgm:t>
        <a:bodyPr/>
        <a:lstStyle/>
        <a:p>
          <a:endParaRPr lang="zh-TW" altLang="en-US"/>
        </a:p>
      </dgm:t>
    </dgm:pt>
  </dgm:ptLst>
  <dgm:cxnLst>
    <dgm:cxn modelId="{6F802DAF-8788-4CA7-ACA6-99AABAE52929}" type="presOf" srcId="{35BA6324-2B6B-4013-A1DF-4773303029AD}" destId="{B6285E70-D0C8-45C4-B2E9-44098417C7F8}" srcOrd="1" destOrd="0" presId="urn:microsoft.com/office/officeart/2005/8/layout/list1"/>
    <dgm:cxn modelId="{B37E6DAF-EC64-49D6-BE80-29757C72793C}" type="presOf" srcId="{3A3FD486-1AEB-494A-99CD-1196C68E7F1E}" destId="{8A4ACDF6-6E0F-4C84-9565-5A1B6AD24BF8}" srcOrd="0" destOrd="0" presId="urn:microsoft.com/office/officeart/2005/8/layout/list1"/>
    <dgm:cxn modelId="{85031EEE-88B4-4F6F-9ABB-6A6543EE80EC}" srcId="{3A3FD486-1AEB-494A-99CD-1196C68E7F1E}" destId="{9E2C5A59-7F6E-4ACA-BCD5-1DED802ECA1E}" srcOrd="0" destOrd="0" parTransId="{436DCAD0-AD99-4E45-BD87-B91D0A82B75E}" sibTransId="{399E2C1E-AEC2-474F-A542-E5AD9F1E48F9}"/>
    <dgm:cxn modelId="{3F3DAFE0-6892-4F90-9CDC-8856248E6D1C}" type="presOf" srcId="{9E2C5A59-7F6E-4ACA-BCD5-1DED802ECA1E}" destId="{4C6F4F16-8A26-49CC-9663-391D2493FADB}" srcOrd="0" destOrd="0" presId="urn:microsoft.com/office/officeart/2005/8/layout/list1"/>
    <dgm:cxn modelId="{CCE62607-0B8B-4BED-9BEE-D2A0154F78A8}" type="presOf" srcId="{35BA6324-2B6B-4013-A1DF-4773303029AD}" destId="{1D14C2A2-94D7-4D48-932F-83313148F330}" srcOrd="0" destOrd="0" presId="urn:microsoft.com/office/officeart/2005/8/layout/list1"/>
    <dgm:cxn modelId="{BB91D529-9603-4EEA-8981-E2DC4CEAE9E0}" srcId="{3A3FD486-1AEB-494A-99CD-1196C68E7F1E}" destId="{35BA6324-2B6B-4013-A1DF-4773303029AD}" srcOrd="1" destOrd="0" parTransId="{1387AD0E-00BD-4B00-B01E-6D5E6A8F7999}" sibTransId="{8867FF7D-C274-46EA-8311-BF6DC505B230}"/>
    <dgm:cxn modelId="{A772FB15-B56A-4A77-8A6B-A906ECD54B1E}" type="presOf" srcId="{9E2C5A59-7F6E-4ACA-BCD5-1DED802ECA1E}" destId="{14CF0AFA-092E-4CCC-93A5-3B91EC199E12}" srcOrd="1" destOrd="0" presId="urn:microsoft.com/office/officeart/2005/8/layout/list1"/>
    <dgm:cxn modelId="{ED8B3BD6-6594-4064-BC95-51BDECCB33B7}" type="presParOf" srcId="{8A4ACDF6-6E0F-4C84-9565-5A1B6AD24BF8}" destId="{40256286-2703-4DFC-8820-9659DD7AFBE5}" srcOrd="0" destOrd="0" presId="urn:microsoft.com/office/officeart/2005/8/layout/list1"/>
    <dgm:cxn modelId="{EC548958-97C5-4D15-B082-EBB57215277F}" type="presParOf" srcId="{40256286-2703-4DFC-8820-9659DD7AFBE5}" destId="{4C6F4F16-8A26-49CC-9663-391D2493FADB}" srcOrd="0" destOrd="0" presId="urn:microsoft.com/office/officeart/2005/8/layout/list1"/>
    <dgm:cxn modelId="{4312C07D-3AF1-441F-8413-C099E01BDE3C}" type="presParOf" srcId="{40256286-2703-4DFC-8820-9659DD7AFBE5}" destId="{14CF0AFA-092E-4CCC-93A5-3B91EC199E12}" srcOrd="1" destOrd="0" presId="urn:microsoft.com/office/officeart/2005/8/layout/list1"/>
    <dgm:cxn modelId="{FEAE32F3-359E-41B6-BB4D-CC1A3C620367}" type="presParOf" srcId="{8A4ACDF6-6E0F-4C84-9565-5A1B6AD24BF8}" destId="{076CCC13-3F38-4B8A-9067-8B33D65686A5}" srcOrd="1" destOrd="0" presId="urn:microsoft.com/office/officeart/2005/8/layout/list1"/>
    <dgm:cxn modelId="{D315CA51-63DC-4BDA-AE10-2B9F8160A23F}" type="presParOf" srcId="{8A4ACDF6-6E0F-4C84-9565-5A1B6AD24BF8}" destId="{D10253C6-5F91-4D0B-997A-75F4D4471EEB}" srcOrd="2" destOrd="0" presId="urn:microsoft.com/office/officeart/2005/8/layout/list1"/>
    <dgm:cxn modelId="{A68EAADD-09E0-42CE-8538-48767F8955B1}" type="presParOf" srcId="{8A4ACDF6-6E0F-4C84-9565-5A1B6AD24BF8}" destId="{0E66BEB3-A380-4767-BBE8-9A05ABAF5800}" srcOrd="3" destOrd="0" presId="urn:microsoft.com/office/officeart/2005/8/layout/list1"/>
    <dgm:cxn modelId="{881AF3C4-B300-4750-94D1-C7A23554767F}" type="presParOf" srcId="{8A4ACDF6-6E0F-4C84-9565-5A1B6AD24BF8}" destId="{88C99277-4E45-4B25-9D1F-CB63CB7005BB}" srcOrd="4" destOrd="0" presId="urn:microsoft.com/office/officeart/2005/8/layout/list1"/>
    <dgm:cxn modelId="{2F86B4C5-30A8-4C29-965D-2506586D4C90}" type="presParOf" srcId="{88C99277-4E45-4B25-9D1F-CB63CB7005BB}" destId="{1D14C2A2-94D7-4D48-932F-83313148F330}" srcOrd="0" destOrd="0" presId="urn:microsoft.com/office/officeart/2005/8/layout/list1"/>
    <dgm:cxn modelId="{59570FD2-44C1-4324-98FE-8ECBA88A96D8}" type="presParOf" srcId="{88C99277-4E45-4B25-9D1F-CB63CB7005BB}" destId="{B6285E70-D0C8-45C4-B2E9-44098417C7F8}" srcOrd="1" destOrd="0" presId="urn:microsoft.com/office/officeart/2005/8/layout/list1"/>
    <dgm:cxn modelId="{025EDB25-AAFB-4FD6-BCD7-AAD1E8E11A7C}" type="presParOf" srcId="{8A4ACDF6-6E0F-4C84-9565-5A1B6AD24BF8}" destId="{7B75622E-E2DF-4924-B77E-DB3B8FA0ADE8}" srcOrd="5" destOrd="0" presId="urn:microsoft.com/office/officeart/2005/8/layout/list1"/>
    <dgm:cxn modelId="{533C528C-8B8D-4AD5-965F-F77020DEA153}" type="presParOf" srcId="{8A4ACDF6-6E0F-4C84-9565-5A1B6AD24BF8}" destId="{3094E183-28D5-4C47-99A6-A8653883355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486C49-3824-4804-8059-B87C600409B8}">
      <dsp:nvSpPr>
        <dsp:cNvPr id="0" name=""/>
        <dsp:cNvSpPr/>
      </dsp:nvSpPr>
      <dsp:spPr>
        <a:xfrm>
          <a:off x="1584186" y="52830"/>
          <a:ext cx="4480179" cy="16100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原免稅期限至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107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5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日屆滿</a:t>
          </a:r>
          <a:endParaRPr lang="zh-TW" altLang="en-US" sz="2100" b="1" kern="1200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延長免徵使用牌照稅年限至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110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12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31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</a:t>
          </a:r>
          <a:endParaRPr lang="zh-TW" altLang="en-US" sz="2100" b="1" kern="1200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dsp:txBody>
      <dsp:txXfrm>
        <a:off x="1584186" y="254082"/>
        <a:ext cx="3876424" cy="1207509"/>
      </dsp:txXfrm>
    </dsp:sp>
    <dsp:sp modelId="{F7FDBDDA-4C4C-42F7-A6DA-5E31A562C1FD}">
      <dsp:nvSpPr>
        <dsp:cNvPr id="0" name=""/>
        <dsp:cNvSpPr/>
      </dsp:nvSpPr>
      <dsp:spPr>
        <a:xfrm>
          <a:off x="0" y="100258"/>
          <a:ext cx="1518077" cy="1409707"/>
        </a:xfrm>
        <a:prstGeom prst="roundRect">
          <a:avLst/>
        </a:prstGeom>
        <a:solidFill>
          <a:srgbClr val="92D050"/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電動</a:t>
          </a:r>
          <a:endParaRPr lang="en-US" altLang="zh-TW" sz="32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汽車</a:t>
          </a:r>
          <a:endParaRPr lang="zh-TW" altLang="en-US" sz="32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8816" y="169074"/>
        <a:ext cx="1380445" cy="1272075"/>
      </dsp:txXfrm>
    </dsp:sp>
    <dsp:sp modelId="{F05E1632-C056-43BE-92B7-8A7A9571AE04}">
      <dsp:nvSpPr>
        <dsp:cNvPr id="0" name=""/>
        <dsp:cNvSpPr/>
      </dsp:nvSpPr>
      <dsp:spPr>
        <a:xfrm>
          <a:off x="1584168" y="1745346"/>
          <a:ext cx="4474648" cy="1726813"/>
        </a:xfrm>
        <a:prstGeom prst="rightArrow">
          <a:avLst>
            <a:gd name="adj1" fmla="val 75000"/>
            <a:gd name="adj2" fmla="val 5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增訂自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107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日至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110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12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31</a:t>
          </a:r>
          <a:r>
            <a:rPr lang="zh-TW" altLang="en-US" sz="2100" b="1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日免徵使用牌照稅</a:t>
          </a:r>
          <a:endParaRPr lang="zh-TW" altLang="en-US" sz="2100" b="1" kern="1200" dirty="0"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dsp:txBody>
      <dsp:txXfrm>
        <a:off x="1584168" y="1961198"/>
        <a:ext cx="3827093" cy="1295109"/>
      </dsp:txXfrm>
    </dsp:sp>
    <dsp:sp modelId="{8168BAD8-019A-4D42-9570-39A228C5D137}">
      <dsp:nvSpPr>
        <dsp:cNvPr id="0" name=""/>
        <dsp:cNvSpPr/>
      </dsp:nvSpPr>
      <dsp:spPr>
        <a:xfrm>
          <a:off x="0" y="1827335"/>
          <a:ext cx="1503700" cy="152808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電動</a:t>
          </a:r>
          <a:endParaRPr lang="en-US" altLang="zh-TW" sz="32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機車</a:t>
          </a:r>
          <a:endParaRPr lang="zh-TW" altLang="en-US" sz="32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3405" y="1900740"/>
        <a:ext cx="1356890" cy="13812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253C6-5F91-4D0B-997A-75F4D4471EEB}">
      <dsp:nvSpPr>
        <dsp:cNvPr id="0" name=""/>
        <dsp:cNvSpPr/>
      </dsp:nvSpPr>
      <dsp:spPr>
        <a:xfrm>
          <a:off x="0" y="1449874"/>
          <a:ext cx="856895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CF0AFA-092E-4CCC-93A5-3B91EC199E12}">
      <dsp:nvSpPr>
        <dsp:cNvPr id="0" name=""/>
        <dsp:cNvSpPr/>
      </dsp:nvSpPr>
      <dsp:spPr>
        <a:xfrm>
          <a:off x="428029" y="12931"/>
          <a:ext cx="7981588" cy="1820703"/>
        </a:xfrm>
        <a:prstGeom prst="roundRect">
          <a:avLst/>
        </a:prstGeom>
        <a:gradFill flip="none" rotWithShape="0">
          <a:gsLst>
            <a:gs pos="0">
              <a:schemeClr val="accent1">
                <a:hueOff val="0"/>
                <a:satOff val="0"/>
                <a:lumOff val="0"/>
                <a:tint val="66000"/>
                <a:satMod val="160000"/>
              </a:schemeClr>
            </a:gs>
            <a:gs pos="50000">
              <a:schemeClr val="accent1">
                <a:hueOff val="0"/>
                <a:satOff val="0"/>
                <a:lumOff val="0"/>
                <a:tint val="445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7</a:t>
          </a:r>
          <a:r>
            <a:rPr lang="zh-TW" alt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en-US" altLang="zh-TW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26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因身障者情況致無駕駛執照，增訂經法院選定之監護人或輔助人所有，供身障者使用車輛，限額免徵使用牌照稅</a:t>
          </a:r>
          <a:endParaRPr lang="zh-TW" altLang="en-US" sz="2600" b="1" kern="1200" dirty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16908" y="101810"/>
        <a:ext cx="7803830" cy="1642945"/>
      </dsp:txXfrm>
    </dsp:sp>
    <dsp:sp modelId="{3094E183-28D5-4C47-99A6-A8653883355A}">
      <dsp:nvSpPr>
        <dsp:cNvPr id="0" name=""/>
        <dsp:cNvSpPr/>
      </dsp:nvSpPr>
      <dsp:spPr>
        <a:xfrm>
          <a:off x="0" y="3868372"/>
          <a:ext cx="856895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285E70-D0C8-45C4-B2E9-44098417C7F8}">
      <dsp:nvSpPr>
        <dsp:cNvPr id="0" name=""/>
        <dsp:cNvSpPr/>
      </dsp:nvSpPr>
      <dsp:spPr>
        <a:xfrm>
          <a:off x="407945" y="2245474"/>
          <a:ext cx="8158906" cy="2006658"/>
        </a:xfrm>
        <a:prstGeom prst="roundRect">
          <a:avLst/>
        </a:prstGeom>
        <a:gradFill flip="none" rotWithShape="0">
          <a:gsLst>
            <a:gs pos="0">
              <a:srgbClr val="FFC000">
                <a:tint val="66000"/>
                <a:satMod val="160000"/>
              </a:srgbClr>
            </a:gs>
            <a:gs pos="50000">
              <a:srgbClr val="FFC000">
                <a:tint val="44500"/>
                <a:satMod val="160000"/>
              </a:srgbClr>
            </a:gs>
            <a:gs pos="100000">
              <a:srgbClr val="FFC000">
                <a:tint val="23500"/>
                <a:satMod val="160000"/>
              </a:srgb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4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24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</a:t>
          </a:r>
          <a:r>
            <a:rPr lang="en-US" altLang="zh-TW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11</a:t>
          </a:r>
          <a:r>
            <a:rPr lang="zh-TW" alt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條</a:t>
          </a:r>
          <a:r>
            <a:rPr lang="en-US" altLang="zh-TW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26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交通工具所有人或使用人領用臨時牌照或試車牌照，領用期限及對象，道路交通安全規則已明確規定，配合刪除相關文字</a:t>
          </a:r>
          <a:endParaRPr lang="en-US" altLang="zh-TW" sz="2600" b="1" kern="1200" dirty="0" smtClean="0">
            <a:solidFill>
              <a:schemeClr val="tx1">
                <a:lumMod val="95000"/>
                <a:lumOff val="5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700" kern="1200" dirty="0"/>
        </a:p>
      </dsp:txBody>
      <dsp:txXfrm>
        <a:off x="505902" y="2343431"/>
        <a:ext cx="7962992" cy="1810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6" y="2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13071-064E-4C39-BCAD-86F50590EE8B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9378826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6" y="9378826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91CAB0-1598-454F-879D-7E00E7BED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0102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185F7A-9799-4D88-95BB-4355B4902B2C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378826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6" y="9378826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E676EE-6A4F-47FA-A35B-8BD89BBDC6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3235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63C89-47E3-431D-A34E-BA76C10A2986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7008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TW" altLang="en-US" smtClean="0"/>
              <a:t>有關電動機車馬力數與排氣量之對照標準，基於行政機關宜有一致性規定，擬參照上開交通部試算之機車排氣量與馬達馬力對照表，按附表</a:t>
            </a:r>
            <a:r>
              <a:rPr lang="en-US" altLang="zh-TW" smtClean="0"/>
              <a:t>3</a:t>
            </a:r>
            <a:r>
              <a:rPr lang="zh-TW" altLang="en-US" smtClean="0"/>
              <a:t>機車各級距排氣量及牌照稅，對應電動機車馬力數及其牌照稅，擬具電動機車牌照稅稅額表草案，依各級距範圍表達方式擬具</a:t>
            </a:r>
            <a:r>
              <a:rPr lang="en-US" altLang="zh-TW" smtClean="0"/>
              <a:t>3</a:t>
            </a:r>
            <a:r>
              <a:rPr lang="zh-TW" altLang="en-US" smtClean="0"/>
              <a:t>方案。</a:t>
            </a:r>
            <a:endParaRPr lang="en-US" altLang="zh-TW" smtClean="0"/>
          </a:p>
          <a:p>
            <a:endParaRPr lang="en-US" altLang="zh-TW" smtClean="0"/>
          </a:p>
          <a:p>
            <a:r>
              <a:rPr lang="zh-TW" altLang="en-US" smtClean="0"/>
              <a:t>為瞭解國內電動機車數量及馬力數級距，經以電子郵件洽交通部公路總局提供</a:t>
            </a:r>
            <a:r>
              <a:rPr lang="en-US" altLang="zh-TW" smtClean="0"/>
              <a:t>(</a:t>
            </a:r>
            <a:r>
              <a:rPr lang="zh-TW" altLang="en-US" smtClean="0"/>
              <a:t>非正式</a:t>
            </a:r>
            <a:r>
              <a:rPr lang="en-US" altLang="zh-TW" smtClean="0"/>
              <a:t>)</a:t>
            </a:r>
            <a:r>
              <a:rPr lang="zh-TW" altLang="en-US" smtClean="0"/>
              <a:t>之數據，其中馬力數超過</a:t>
            </a:r>
            <a:r>
              <a:rPr lang="en-US" altLang="zh-TW" smtClean="0"/>
              <a:t>45HP</a:t>
            </a:r>
            <a:r>
              <a:rPr lang="zh-TW" altLang="en-US" smtClean="0"/>
              <a:t>電動機車計</a:t>
            </a:r>
            <a:r>
              <a:rPr lang="en-US" altLang="zh-TW" smtClean="0"/>
              <a:t>25</a:t>
            </a:r>
            <a:r>
              <a:rPr lang="zh-TW" altLang="en-US" smtClean="0"/>
              <a:t>輛，</a:t>
            </a:r>
            <a:r>
              <a:rPr lang="en-US" altLang="zh-TW" smtClean="0"/>
              <a:t>12HP</a:t>
            </a:r>
            <a:r>
              <a:rPr lang="zh-TW" altLang="en-US" smtClean="0"/>
              <a:t>以下電動機車計</a:t>
            </a:r>
            <a:r>
              <a:rPr lang="en-US" altLang="zh-TW" smtClean="0"/>
              <a:t>73,694</a:t>
            </a:r>
            <a:r>
              <a:rPr lang="zh-TW" altLang="en-US" smtClean="0"/>
              <a:t>輛，牌照稅額為新臺幣</a:t>
            </a:r>
            <a:r>
              <a:rPr lang="en-US" altLang="zh-TW" smtClean="0"/>
              <a:t>(</a:t>
            </a:r>
            <a:r>
              <a:rPr lang="zh-TW" altLang="en-US" smtClean="0"/>
              <a:t>以下同</a:t>
            </a:r>
            <a:r>
              <a:rPr lang="en-US" altLang="zh-TW" smtClean="0"/>
              <a:t>)0</a:t>
            </a:r>
            <a:r>
              <a:rPr lang="zh-TW" altLang="en-US" smtClean="0"/>
              <a:t>元，目前似無</a:t>
            </a:r>
            <a:r>
              <a:rPr lang="en-US" altLang="zh-TW" smtClean="0"/>
              <a:t>12.1</a:t>
            </a:r>
            <a:r>
              <a:rPr lang="zh-TW" altLang="en-US" smtClean="0"/>
              <a:t>至</a:t>
            </a:r>
            <a:r>
              <a:rPr lang="en-US" altLang="zh-TW" smtClean="0"/>
              <a:t>45HP</a:t>
            </a:r>
            <a:r>
              <a:rPr lang="zh-TW" altLang="en-US" smtClean="0"/>
              <a:t>應課徵牌照稅之電動機車。上開</a:t>
            </a:r>
            <a:r>
              <a:rPr lang="en-US" altLang="zh-TW" smtClean="0"/>
              <a:t>25</a:t>
            </a:r>
            <a:r>
              <a:rPr lang="zh-TW" altLang="en-US" smtClean="0"/>
              <a:t>輛馬力數超過</a:t>
            </a:r>
            <a:r>
              <a:rPr lang="en-US" altLang="zh-TW" smtClean="0"/>
              <a:t>45HP</a:t>
            </a:r>
            <a:r>
              <a:rPr lang="zh-TW" altLang="en-US" smtClean="0"/>
              <a:t>電動機車，依本部</a:t>
            </a:r>
            <a:r>
              <a:rPr lang="en-US" altLang="zh-TW" smtClean="0"/>
              <a:t>106</a:t>
            </a:r>
            <a:r>
              <a:rPr lang="zh-TW" altLang="en-US" smtClean="0"/>
              <a:t>年</a:t>
            </a:r>
            <a:r>
              <a:rPr lang="en-US" altLang="zh-TW" smtClean="0"/>
              <a:t>3</a:t>
            </a:r>
            <a:r>
              <a:rPr lang="zh-TW" altLang="en-US" smtClean="0"/>
              <a:t>月</a:t>
            </a:r>
            <a:r>
              <a:rPr lang="en-US" altLang="zh-TW" smtClean="0"/>
              <a:t>1</a:t>
            </a:r>
            <a:r>
              <a:rPr lang="zh-TW" altLang="en-US" smtClean="0"/>
              <a:t>日台財稅字第</a:t>
            </a:r>
            <a:r>
              <a:rPr lang="en-US" altLang="zh-TW" smtClean="0"/>
              <a:t>10604527550</a:t>
            </a:r>
            <a:r>
              <a:rPr lang="zh-TW" altLang="en-US" smtClean="0"/>
              <a:t>號令規定，依附表</a:t>
            </a:r>
            <a:r>
              <a:rPr lang="en-US" altLang="zh-TW" smtClean="0"/>
              <a:t>5</a:t>
            </a:r>
            <a:r>
              <a:rPr lang="zh-TW" altLang="en-US" smtClean="0"/>
              <a:t>所定馬力數</a:t>
            </a:r>
            <a:r>
              <a:rPr lang="en-US" altLang="zh-TW" smtClean="0"/>
              <a:t>20.1</a:t>
            </a:r>
            <a:r>
              <a:rPr lang="zh-TW" altLang="en-US" smtClean="0"/>
              <a:t>至</a:t>
            </a:r>
            <a:r>
              <a:rPr lang="en-US" altLang="zh-TW" smtClean="0"/>
              <a:t>45HP</a:t>
            </a:r>
            <a:r>
              <a:rPr lang="zh-TW" altLang="en-US" smtClean="0"/>
              <a:t>相對應之牌照稅</a:t>
            </a:r>
            <a:r>
              <a:rPr lang="en-US" altLang="zh-TW" smtClean="0"/>
              <a:t>1,620</a:t>
            </a:r>
            <a:r>
              <a:rPr lang="zh-TW" altLang="en-US" smtClean="0"/>
              <a:t>元課徵之。</a:t>
            </a:r>
            <a:endParaRPr lang="en-US" altLang="zh-TW" smtClean="0"/>
          </a:p>
          <a:p>
            <a:endParaRPr lang="en-US" altLang="zh-TW" smtClean="0"/>
          </a:p>
          <a:p>
            <a:r>
              <a:rPr lang="zh-TW" altLang="en-US" smtClean="0"/>
              <a:t>因國內目前似無</a:t>
            </a:r>
            <a:r>
              <a:rPr lang="en-US" altLang="zh-TW" smtClean="0"/>
              <a:t>12.1</a:t>
            </a:r>
            <a:r>
              <a:rPr lang="zh-TW" altLang="en-US" smtClean="0"/>
              <a:t>至</a:t>
            </a:r>
            <a:r>
              <a:rPr lang="en-US" altLang="zh-TW" smtClean="0"/>
              <a:t>45HP</a:t>
            </a:r>
            <a:r>
              <a:rPr lang="zh-TW" altLang="en-US" smtClean="0"/>
              <a:t>應課徵牌照稅之電動機車，是以上述</a:t>
            </a:r>
            <a:r>
              <a:rPr lang="en-US" altLang="zh-TW" smtClean="0"/>
              <a:t>3</a:t>
            </a:r>
            <a:r>
              <a:rPr lang="zh-TW" altLang="en-US" smtClean="0"/>
              <a:t>方案修正前後，受影響電動機車輛數相同，僅</a:t>
            </a:r>
            <a:r>
              <a:rPr lang="en-US" altLang="zh-TW" smtClean="0"/>
              <a:t>25</a:t>
            </a:r>
            <a:r>
              <a:rPr lang="zh-TW" altLang="en-US" smtClean="0"/>
              <a:t>輛馬力數超過</a:t>
            </a:r>
            <a:r>
              <a:rPr lang="en-US" altLang="zh-TW" smtClean="0"/>
              <a:t>45HP</a:t>
            </a:r>
            <a:r>
              <a:rPr lang="zh-TW" altLang="en-US" smtClean="0"/>
              <a:t>電動機車受影響，尚不影響地方稅稽徵機關之稅收。</a:t>
            </a:r>
          </a:p>
          <a:p>
            <a:endParaRPr lang="en-US" altLang="zh-TW" smtClean="0"/>
          </a:p>
        </p:txBody>
      </p:sp>
      <p:sp>
        <p:nvSpPr>
          <p:cNvPr id="1024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BD8FA499-3F4D-4C19-8164-0B79D88BBF87}" type="slidenum">
              <a:rPr kumimoji="0" lang="zh-TW" altLang="en-US" sz="1200"/>
              <a:pPr/>
              <a:t>2</a:t>
            </a:fld>
            <a:endParaRPr kumimoji="0" lang="zh-TW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 dirty="0" smtClean="0"/>
          </a:p>
        </p:txBody>
      </p:sp>
      <p:sp>
        <p:nvSpPr>
          <p:cNvPr id="1536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fld id="{ED528778-6C27-40DB-97C4-090025A3B4A3}" type="slidenum">
              <a:rPr kumimoji="0" lang="zh-TW" altLang="en-US" sz="1200" smtClean="0"/>
              <a:pPr/>
              <a:t>3</a:t>
            </a:fld>
            <a:endParaRPr kumimoji="0" lang="zh-TW" alt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0460C2-9C81-4800-BA4F-87DE1A05F86F}" type="datetimeFigureOut">
              <a:rPr lang="zh-TW" altLang="en-US" smtClean="0"/>
              <a:t>2017/9/27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124B4D-B9AF-47AC-BD82-DCADC9FD6C9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1032" y="764704"/>
            <a:ext cx="8712968" cy="477634"/>
          </a:xfrm>
        </p:spPr>
        <p:txBody>
          <a:bodyPr anchor="b">
            <a:noAutofit/>
          </a:bodyPr>
          <a:lstStyle/>
          <a:p>
            <a:pPr algn="ctr">
              <a:lnSpc>
                <a:spcPts val="4500"/>
              </a:lnSpc>
            </a:pPr>
            <a: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使用牌照稅法部分條文修正草案</a:t>
            </a: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886932617"/>
              </p:ext>
            </p:extLst>
          </p:nvPr>
        </p:nvGraphicFramePr>
        <p:xfrm>
          <a:off x="323528" y="2268984"/>
          <a:ext cx="6192688" cy="3472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圓角矩形 3"/>
          <p:cNvSpPr/>
          <p:nvPr/>
        </p:nvSpPr>
        <p:spPr>
          <a:xfrm>
            <a:off x="6516216" y="2623180"/>
            <a:ext cx="2232248" cy="2880320"/>
          </a:xfrm>
          <a:prstGeom prst="roundRect">
            <a:avLst>
              <a:gd name="adj" fmla="val 17396"/>
            </a:avLst>
          </a:prstGeom>
          <a:solidFill>
            <a:srgbClr val="FFCC66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zh-TW" alt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授權直轄市及縣</a:t>
            </a: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</a:t>
            </a: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政府得免徵使用牌照稅</a:t>
            </a:r>
            <a:endParaRPr lang="en-US" altLang="zh-TW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5113" indent="-265113" algn="just"/>
            <a:endParaRPr lang="zh-TW" altLang="en-US" sz="24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10400" y="6353482"/>
            <a:ext cx="2133600" cy="365125"/>
          </a:xfrm>
        </p:spPr>
        <p:txBody>
          <a:bodyPr/>
          <a:lstStyle/>
          <a:p>
            <a:r>
              <a:rPr lang="es-ES" altLang="zh-TW" dirty="0" smtClean="0">
                <a:solidFill>
                  <a:srgbClr val="000000"/>
                </a:solidFill>
              </a:rPr>
              <a:t>1</a:t>
            </a:r>
            <a:endParaRPr lang="es-ES" altLang="zh-TW" dirty="0">
              <a:solidFill>
                <a:srgbClr val="00000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23528" y="1503948"/>
            <a:ext cx="2016224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修正第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609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730072"/>
              </p:ext>
            </p:extLst>
          </p:nvPr>
        </p:nvGraphicFramePr>
        <p:xfrm>
          <a:off x="107504" y="1844824"/>
          <a:ext cx="8856985" cy="4216719"/>
        </p:xfrm>
        <a:graphic>
          <a:graphicData uri="http://schemas.openxmlformats.org/drawingml/2006/table">
            <a:tbl>
              <a:tblPr/>
              <a:tblGrid>
                <a:gridCol w="1560653"/>
                <a:gridCol w="1319667"/>
                <a:gridCol w="1224136"/>
                <a:gridCol w="1800200"/>
                <a:gridCol w="1656184"/>
                <a:gridCol w="1296145"/>
              </a:tblGrid>
              <a:tr h="733425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完全以電能為動力之電動機車</a:t>
                      </a:r>
                      <a:endParaRPr kumimoji="0" lang="en-US" altLang="zh-TW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修正前</a:t>
                      </a:r>
                      <a:endParaRPr kumimoji="0" lang="zh-TW" altLang="zh-HK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完全以電能為動力之電動機車</a:t>
                      </a:r>
                      <a:endParaRPr kumimoji="0" lang="en-US" altLang="zh-TW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修正</a:t>
                      </a: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草案</a:t>
                      </a:r>
                      <a:r>
                        <a:rPr kumimoji="0" lang="en-US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zh-HK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2862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馬達最大馬力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稅額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元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馬達最大馬力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稅</a:t>
                      </a:r>
                      <a:r>
                        <a:rPr kumimoji="0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額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元</a:t>
                      </a:r>
                      <a:r>
                        <a:rPr kumimoji="0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28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英制馬力</a:t>
                      </a: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(HP)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公制馬力 </a:t>
                      </a: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(PS)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英制馬力</a:t>
                      </a:r>
                      <a:endParaRPr kumimoji="0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(HP)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公制馬力 </a:t>
                      </a: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(PS)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-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889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12 </a:t>
                      </a:r>
                      <a:r>
                        <a:rPr kumimoji="0" lang="zh-TW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以下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12.2 </a:t>
                      </a:r>
                      <a:r>
                        <a:rPr kumimoji="0" lang="zh-TW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以下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0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20.19 </a:t>
                      </a:r>
                      <a:r>
                        <a:rPr kumimoji="0" lang="zh-TW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以下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21.54 </a:t>
                      </a:r>
                      <a:r>
                        <a:rPr kumimoji="0" lang="zh-TW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以下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0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12.1-20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12.3-20.3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800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20.20-40.03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21.55-42.71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800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20.1-45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20.4-45.7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1,620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40.04-50.07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42.72-53.43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1,620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9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50.08-58.79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53.44-62.73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2,160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</a:tr>
              <a:tr h="4889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58.80-114.11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62.74-121.76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4,320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114.12 </a:t>
                      </a:r>
                      <a:r>
                        <a:rPr kumimoji="0" lang="zh-TW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以上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121.77 </a:t>
                      </a:r>
                      <a:r>
                        <a:rPr kumimoji="0" lang="zh-TW" altLang="zh-HK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Times New Roman" pitchFamily="18" charset="0"/>
                        </a:rPr>
                        <a:t>以上</a:t>
                      </a:r>
                      <a:endParaRPr kumimoji="0" lang="zh-TW" altLang="zh-H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新細明體" pitchFamily="18" charset="-120"/>
                          <a:cs typeface="Times New Roman" pitchFamily="18" charset="0"/>
                        </a:rPr>
                        <a:t>7,120</a:t>
                      </a:r>
                      <a:endParaRPr kumimoji="0" lang="zh-TW" altLang="zh-H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E9D9"/>
                    </a:solidFill>
                  </a:tcPr>
                </a:tc>
              </a:tr>
            </a:tbl>
          </a:graphicData>
        </a:graphic>
      </p:graphicFrame>
      <p:sp>
        <p:nvSpPr>
          <p:cNvPr id="9311" name="矩形 7"/>
          <p:cNvSpPr>
            <a:spLocks noChangeArrowheads="1"/>
          </p:cNvSpPr>
          <p:nvPr/>
        </p:nvSpPr>
        <p:spPr bwMode="auto">
          <a:xfrm>
            <a:off x="7078054" y="1435101"/>
            <a:ext cx="17224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1600" b="1" dirty="0">
                <a:latin typeface="標楷體" pitchFamily="65" charset="-120"/>
                <a:ea typeface="標楷體" pitchFamily="65" charset="-120"/>
              </a:rPr>
              <a:t>單位：新臺幣</a:t>
            </a:r>
            <a:r>
              <a:rPr lang="en-US" altLang="zh-TW" sz="1600" b="1" dirty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1600" b="1" dirty="0">
                <a:latin typeface="標楷體" pitchFamily="65" charset="-120"/>
                <a:ea typeface="標楷體" pitchFamily="65" charset="-120"/>
              </a:rPr>
              <a:t>元</a:t>
            </a:r>
            <a:endParaRPr lang="zh-TW" altLang="en-US" sz="1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312" name="標題 1"/>
          <p:cNvSpPr>
            <a:spLocks noGrp="1"/>
          </p:cNvSpPr>
          <p:nvPr>
            <p:ph type="title"/>
          </p:nvPr>
        </p:nvSpPr>
        <p:spPr>
          <a:xfrm>
            <a:off x="467544" y="525463"/>
            <a:ext cx="8237537" cy="743297"/>
          </a:xfrm>
        </p:spPr>
        <p:txBody>
          <a:bodyPr/>
          <a:lstStyle/>
          <a:p>
            <a:r>
              <a:rPr lang="zh-TW" altLang="en-US" sz="36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修正第</a:t>
            </a:r>
            <a:r>
              <a:rPr lang="en-US" altLang="zh-TW" sz="36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36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條附表</a:t>
            </a:r>
            <a:r>
              <a:rPr lang="en-US" altLang="zh-TW" sz="36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5-</a:t>
            </a:r>
            <a:r>
              <a:rPr lang="zh-TW" altLang="en-US" sz="36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電動機車稅額表</a:t>
            </a:r>
            <a:r>
              <a:rPr lang="en-US" altLang="zh-TW" sz="36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600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53808" y="1297645"/>
            <a:ext cx="6647974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因應電動機車產製技術進步，現行級距不敷使用</a:t>
            </a:r>
            <a:endParaRPr lang="zh-TW" altLang="en-US" sz="24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849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8313710"/>
              </p:ext>
            </p:extLst>
          </p:nvPr>
        </p:nvGraphicFramePr>
        <p:xfrm>
          <a:off x="323155" y="1556792"/>
          <a:ext cx="8569325" cy="4752977"/>
        </p:xfrm>
        <a:graphic>
          <a:graphicData uri="http://schemas.openxmlformats.org/drawingml/2006/table">
            <a:tbl>
              <a:tblPr/>
              <a:tblGrid>
                <a:gridCol w="2838072"/>
                <a:gridCol w="2858005"/>
                <a:gridCol w="2873248"/>
              </a:tblGrid>
              <a:tr h="692149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Calibri" panose="020F0502020204030204" pitchFamily="34" charset="0"/>
                        </a:rPr>
                        <a:t>馬達</a:t>
                      </a:r>
                      <a:r>
                        <a:rPr kumimoji="0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Calibri" panose="020F0502020204030204" pitchFamily="34" charset="0"/>
                        </a:rPr>
                        <a:t>最大</a:t>
                      </a: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Calibri" panose="020F0502020204030204" pitchFamily="34" charset="0"/>
                        </a:rPr>
                        <a:t>馬力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Calibri" panose="020F0502020204030204" pitchFamily="34" charset="0"/>
                      </a:endParaRPr>
                    </a:p>
                  </a:txBody>
                  <a:tcPr marL="43866" marR="5094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稅額</a:t>
                      </a:r>
                      <a:r>
                        <a:rPr kumimoji="0" lang="en-US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元</a:t>
                      </a:r>
                      <a:r>
                        <a:rPr kumimoji="0" lang="en-US" altLang="zh-HK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66" marR="5094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</a:tr>
              <a:tr h="6048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英制馬力</a:t>
                      </a:r>
                      <a:r>
                        <a:rPr kumimoji="0" lang="en-US" altLang="zh-HK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(HP)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66" marR="5094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F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公制馬力</a:t>
                      </a:r>
                      <a:r>
                        <a:rPr kumimoji="0" lang="en-US" altLang="zh-HK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(PS)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66" marR="5094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F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HK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大客車及貨車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66" marR="5094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1F0"/>
                    </a:solidFill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138</a:t>
                      </a:r>
                      <a:r>
                        <a:rPr kumimoji="0" lang="zh-TW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以下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140.1</a:t>
                      </a:r>
                      <a:r>
                        <a:rPr kumimoji="0" lang="zh-TW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以下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4,500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138.1-200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140.2-203.0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6,300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200.1-247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203.1-250.7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8,100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247.1-286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250.8-290.3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9,900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286.1-336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290.4-341.0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11,700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336.1-361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341.1-366.4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13,500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361.1</a:t>
                      </a:r>
                      <a:r>
                        <a:rPr kumimoji="0" lang="zh-TW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以上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366.5</a:t>
                      </a:r>
                      <a:r>
                        <a:rPr kumimoji="0" lang="zh-TW" altLang="zh-HK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以上</a:t>
                      </a:r>
                      <a:endParaRPr kumimoji="0" lang="zh-TW" altLang="zh-HK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33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HK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15,300</a:t>
                      </a:r>
                      <a:endParaRPr kumimoji="0" lang="zh-TW" altLang="zh-HK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</a:endParaRPr>
                    </a:p>
                  </a:txBody>
                  <a:tcPr marL="43866" marR="5094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211" name="標題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296988"/>
          </a:xfrm>
        </p:spPr>
        <p:txBody>
          <a:bodyPr anchor="t">
            <a:normAutofit/>
          </a:bodyPr>
          <a:lstStyle/>
          <a:p>
            <a:r>
              <a:rPr lang="zh-TW" altLang="en-US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增訂第</a:t>
            </a:r>
            <a:r>
              <a:rPr lang="en-US" altLang="zh-TW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附表</a:t>
            </a:r>
            <a:r>
              <a:rPr lang="en-US" altLang="zh-TW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6-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電動大客車及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貨車稅額表</a:t>
            </a:r>
            <a:r>
              <a:rPr lang="en-US" altLang="zh-TW" sz="3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3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sz="3200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029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3800" b="1" dirty="0" smtClean="0">
                <a:solidFill>
                  <a:schemeClr val="bg2">
                    <a:lumMod val="1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修正第</a:t>
            </a:r>
            <a:r>
              <a:rPr lang="en-US" altLang="zh-TW" sz="3800" b="1" dirty="0" smtClean="0">
                <a:solidFill>
                  <a:schemeClr val="bg2">
                    <a:lumMod val="1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3800" b="1" dirty="0" smtClean="0">
                <a:solidFill>
                  <a:schemeClr val="bg2">
                    <a:lumMod val="1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條、第</a:t>
            </a:r>
            <a:r>
              <a:rPr lang="en-US" altLang="zh-TW" sz="3800" b="1" dirty="0" smtClean="0">
                <a:solidFill>
                  <a:schemeClr val="bg2">
                    <a:lumMod val="1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3800" b="1" dirty="0" smtClean="0">
                <a:solidFill>
                  <a:schemeClr val="bg2">
                    <a:lumMod val="1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endParaRPr lang="zh-TW" altLang="en-US" sz="3800" b="1" dirty="0">
              <a:solidFill>
                <a:schemeClr val="bg2">
                  <a:lumMod val="1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2311979341"/>
              </p:ext>
            </p:extLst>
          </p:nvPr>
        </p:nvGraphicFramePr>
        <p:xfrm>
          <a:off x="323528" y="1844824"/>
          <a:ext cx="856895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941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自訂 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10CF9B"/>
      </a:accent2>
      <a:accent3>
        <a:srgbClr val="00B050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246</TotalTime>
  <Words>509</Words>
  <Application>Microsoft Office PowerPoint</Application>
  <PresentationFormat>如螢幕大小 (4:3)</PresentationFormat>
  <Paragraphs>105</Paragraphs>
  <Slides>4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流線</vt:lpstr>
      <vt:lpstr>       使用牌照稅法部分條文修正草案</vt:lpstr>
      <vt:lpstr>修正第6條附表5-電動機車稅額表 </vt:lpstr>
      <vt:lpstr>增訂第6條附表6-電動大客車及貨車稅額表  </vt:lpstr>
      <vt:lpstr>修正第7條、第11條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李素蘭</dc:creator>
  <cp:lastModifiedBy>曾冠噯</cp:lastModifiedBy>
  <cp:revision>25</cp:revision>
  <cp:lastPrinted>2017-09-25T02:10:22Z</cp:lastPrinted>
  <dcterms:created xsi:type="dcterms:W3CDTF">2017-09-24T03:39:04Z</dcterms:created>
  <dcterms:modified xsi:type="dcterms:W3CDTF">2017-09-27T02:13:19Z</dcterms:modified>
</cp:coreProperties>
</file>