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507" r:id="rId2"/>
    <p:sldId id="393" r:id="rId3"/>
    <p:sldId id="508" r:id="rId4"/>
    <p:sldId id="509" r:id="rId5"/>
    <p:sldId id="510" r:id="rId6"/>
    <p:sldId id="511" r:id="rId7"/>
    <p:sldId id="512" r:id="rId8"/>
    <p:sldId id="513" r:id="rId9"/>
    <p:sldId id="514" r:id="rId10"/>
    <p:sldId id="517" r:id="rId11"/>
    <p:sldId id="515" r:id="rId12"/>
    <p:sldId id="516" r:id="rId13"/>
    <p:sldId id="496" r:id="rId14"/>
    <p:sldId id="410" r:id="rId15"/>
    <p:sldId id="411" r:id="rId16"/>
  </p:sldIdLst>
  <p:sldSz cx="9144000" cy="6858000" type="screen4x3"/>
  <p:notesSz cx="6797675" cy="99266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  <p15:guide id="3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E25E649-3F16-4E02-A733-19D2CDBF48F0}" styleName="中等深淺樣式 3 - 輔色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23" autoAdjust="0"/>
    <p:restoredTop sz="72070" autoAdjust="0"/>
  </p:normalViewPr>
  <p:slideViewPr>
    <p:cSldViewPr>
      <p:cViewPr varScale="1">
        <p:scale>
          <a:sx n="101" d="100"/>
          <a:sy n="101" d="100"/>
        </p:scale>
        <p:origin x="14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2496" y="43"/>
      </p:cViewPr>
      <p:guideLst>
        <p:guide orient="horz" pos="3127"/>
        <p:guide pos="2141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6" y="3"/>
            <a:ext cx="2946400" cy="496888"/>
          </a:xfrm>
          <a:prstGeom prst="rect">
            <a:avLst/>
          </a:prstGeom>
        </p:spPr>
        <p:txBody>
          <a:bodyPr vert="horz" lIns="91384" tIns="45692" rIns="91384" bIns="4569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49691" y="3"/>
            <a:ext cx="2946400" cy="496888"/>
          </a:xfrm>
          <a:prstGeom prst="rect">
            <a:avLst/>
          </a:prstGeom>
        </p:spPr>
        <p:txBody>
          <a:bodyPr vert="horz" lIns="91384" tIns="45692" rIns="91384" bIns="4569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6" y="9428166"/>
            <a:ext cx="2946400" cy="496887"/>
          </a:xfrm>
          <a:prstGeom prst="rect">
            <a:avLst/>
          </a:prstGeom>
        </p:spPr>
        <p:txBody>
          <a:bodyPr vert="horz" lIns="91384" tIns="45692" rIns="91384" bIns="4569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49691" y="9428166"/>
            <a:ext cx="2946400" cy="496887"/>
          </a:xfrm>
          <a:prstGeom prst="rect">
            <a:avLst/>
          </a:prstGeom>
        </p:spPr>
        <p:txBody>
          <a:bodyPr vert="horz" lIns="91384" tIns="45692" rIns="91384" bIns="4569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CB4E179-507E-47EB-96DF-50F33CABD96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33630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6" y="3"/>
            <a:ext cx="2946400" cy="496888"/>
          </a:xfrm>
          <a:prstGeom prst="rect">
            <a:avLst/>
          </a:prstGeom>
        </p:spPr>
        <p:txBody>
          <a:bodyPr vert="horz" lIns="91384" tIns="45692" rIns="91384" bIns="4569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49691" y="3"/>
            <a:ext cx="2946400" cy="496888"/>
          </a:xfrm>
          <a:prstGeom prst="rect">
            <a:avLst/>
          </a:prstGeom>
        </p:spPr>
        <p:txBody>
          <a:bodyPr vert="horz" lIns="91384" tIns="45692" rIns="91384" bIns="4569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84" tIns="45692" rIns="91384" bIns="45692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456" y="4716469"/>
            <a:ext cx="5438775" cy="4465637"/>
          </a:xfrm>
          <a:prstGeom prst="rect">
            <a:avLst/>
          </a:prstGeom>
        </p:spPr>
        <p:txBody>
          <a:bodyPr vert="horz" lIns="91384" tIns="45692" rIns="91384" bIns="45692" rtlCol="0"/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  <a:endParaRPr lang="zh-TW" altLang="en-US" noProof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6" y="9428166"/>
            <a:ext cx="2946400" cy="496887"/>
          </a:xfrm>
          <a:prstGeom prst="rect">
            <a:avLst/>
          </a:prstGeom>
        </p:spPr>
        <p:txBody>
          <a:bodyPr vert="horz" lIns="91384" tIns="45692" rIns="91384" bIns="4569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49691" y="9428166"/>
            <a:ext cx="2946400" cy="496887"/>
          </a:xfrm>
          <a:prstGeom prst="rect">
            <a:avLst/>
          </a:prstGeom>
        </p:spPr>
        <p:txBody>
          <a:bodyPr vert="horz" lIns="91384" tIns="45692" rIns="91384" bIns="4569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96B5BCA-8038-4F4F-98DF-AF3ED38A404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875462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內政部報告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104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年度汛期與颱風季節防救災整備工作。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6B5BCA-8038-4F4F-98DF-AF3ED38A4045}" type="slidenum">
              <a:rPr lang="zh-TW" altLang="en-US" smtClean="0"/>
              <a:pPr>
                <a:defRPr/>
              </a:pPr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26540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大綱請參閱，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依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9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項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重點工作分別報告如後。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6B5BCA-8038-4F4F-98DF-AF3ED38A4045}" type="slidenum">
              <a:rPr lang="zh-TW" altLang="en-US" smtClean="0"/>
              <a:pPr>
                <a:defRPr/>
              </a:pPr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238789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大綱請參閱，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依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9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項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重點工作分別報告如後。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6B5BCA-8038-4F4F-98DF-AF3ED38A4045}" type="slidenum">
              <a:rPr lang="zh-TW" altLang="en-US" smtClean="0"/>
              <a:pPr>
                <a:defRPr/>
              </a:pPr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540795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2839">
              <a:defRPr/>
            </a:pP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一、落實清淤、抽水站運轉、山坡地住宅及廣告招牌等耐災措施巡查部分：</a:t>
            </a:r>
            <a:endParaRPr lang="en-US" altLang="zh-TW" sz="1600" b="1" dirty="0">
              <a:latin typeface="標楷體" pitchFamily="65" charset="-120"/>
              <a:ea typeface="標楷體" pitchFamily="65" charset="-120"/>
            </a:endParaRPr>
          </a:p>
          <a:p>
            <a:pPr algn="just" defTabSz="912839">
              <a:defRPr/>
            </a:pP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本部營建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署今年度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督導地方政府預計辦理清淤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量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4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萬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5,471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立方公尺，每月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辦理雨水下水道清淤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抽查，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1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月至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4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月重點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抽查全國都市計畫區內之抽水站運轉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情形，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另督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請各直轄市、縣市於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4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月底完成山坡地住宅安全檢查及更新列管資料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，並建置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「招牌廣告及樹立廣告安全巡查資訊系統」列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管，截至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4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月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26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日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14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時抽查各縣市結果，經巡查應處理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643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件，已補強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或改善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4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件，餘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639</a:t>
            </a:r>
            <a:r>
              <a:rPr lang="zh-TW" altLang="en-US" sz="1600" b="1">
                <a:latin typeface="標楷體" pitchFamily="65" charset="-120"/>
                <a:ea typeface="標楷體" pitchFamily="65" charset="-120"/>
              </a:rPr>
              <a:t>件均已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完成拆除，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成效良好。</a:t>
            </a:r>
          </a:p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6B5BCA-8038-4F4F-98DF-AF3ED38A4045}" type="slidenum">
              <a:rPr lang="zh-TW" altLang="en-US" smtClean="0"/>
              <a:pPr>
                <a:defRPr/>
              </a:pPr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283273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本部秉持 總統「離災優於防災、防災重於救災」原則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，汛期前均積極督導、輔導所屬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各災害防救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單位及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結合各地方政府，加強雨水下水道清疏等各項防救災能力整備作為，確保災時緊急應變效能，以維護全國民眾生命財產安全，將災害損失降至最低。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6B5BCA-8038-4F4F-98DF-AF3ED38A4045}" type="slidenum">
              <a:rPr lang="zh-TW" altLang="en-US" smtClean="0"/>
              <a:pPr>
                <a:defRPr/>
              </a:pPr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62046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6B5BCA-8038-4F4F-98DF-AF3ED38A4045}" type="slidenum">
              <a:rPr lang="zh-TW" altLang="en-US" smtClean="0"/>
              <a:pPr>
                <a:defRPr/>
              </a:pPr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34364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大綱請參閱，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依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9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項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重點工作分別報告如後。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6B5BCA-8038-4F4F-98DF-AF3ED38A4045}" type="slidenum">
              <a:rPr lang="zh-TW" altLang="en-US" smtClean="0"/>
              <a:pPr>
                <a:defRPr/>
              </a:pPr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402969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大綱請參閱，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依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9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項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重點工作分別報告如後。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6B5BCA-8038-4F4F-98DF-AF3ED38A4045}" type="slidenum">
              <a:rPr lang="zh-TW" altLang="en-US" smtClean="0"/>
              <a:pPr>
                <a:defRPr/>
              </a:pPr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1212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大綱請參閱，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依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9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項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重點工作分別報告如後。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6B5BCA-8038-4F4F-98DF-AF3ED38A4045}" type="slidenum">
              <a:rPr lang="zh-TW" altLang="en-US" smtClean="0"/>
              <a:pPr>
                <a:defRPr/>
              </a:pPr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11273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大綱請參閱，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依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9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項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重點工作分別報告如後。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6B5BCA-8038-4F4F-98DF-AF3ED38A4045}" type="slidenum">
              <a:rPr lang="zh-TW" altLang="en-US" smtClean="0"/>
              <a:pPr>
                <a:defRPr/>
              </a:pPr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806935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大綱請參閱，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依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9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項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重點工作分別報告如後。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6B5BCA-8038-4F4F-98DF-AF3ED38A4045}" type="slidenum">
              <a:rPr lang="zh-TW" altLang="en-US" smtClean="0"/>
              <a:pPr>
                <a:defRPr/>
              </a:pPr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940326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大綱請參閱，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依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9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項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重點工作分別報告如後。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6B5BCA-8038-4F4F-98DF-AF3ED38A4045}" type="slidenum">
              <a:rPr lang="zh-TW" altLang="en-US" smtClean="0"/>
              <a:pPr>
                <a:defRPr/>
              </a:pPr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93014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大綱請參閱，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依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9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項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重點工作分別報告如後。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6B5BCA-8038-4F4F-98DF-AF3ED38A4045}" type="slidenum">
              <a:rPr lang="zh-TW" altLang="en-US" smtClean="0"/>
              <a:pPr>
                <a:defRPr/>
              </a:pPr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210061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大綱請參閱，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依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9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項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重點工作分別報告如後。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6B5BCA-8038-4F4F-98DF-AF3ED38A4045}" type="slidenum">
              <a:rPr lang="zh-TW" altLang="en-US" smtClean="0"/>
              <a:pPr>
                <a:defRPr/>
              </a:pPr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4646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3" y="0"/>
            <a:ext cx="914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標題 1"/>
          <p:cNvSpPr>
            <a:spLocks noGrp="1"/>
          </p:cNvSpPr>
          <p:nvPr>
            <p:ph type="ctrTitle"/>
          </p:nvPr>
        </p:nvSpPr>
        <p:spPr>
          <a:xfrm>
            <a:off x="1835695" y="2420887"/>
            <a:ext cx="7484368" cy="1080121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15" name="副標題 2"/>
          <p:cNvSpPr>
            <a:spLocks noGrp="1"/>
          </p:cNvSpPr>
          <p:nvPr>
            <p:ph type="subTitle" idx="1"/>
          </p:nvPr>
        </p:nvSpPr>
        <p:spPr>
          <a:xfrm>
            <a:off x="2339751" y="3573016"/>
            <a:ext cx="6400800" cy="7920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395288" y="6303963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1pPr>
          </a:lstStyle>
          <a:p>
            <a:pPr>
              <a:defRPr/>
            </a:pPr>
            <a:fld id="{34A065EB-93CF-4D1F-ABA0-1F47486DD2F1}" type="datetime1">
              <a:rPr lang="zh-TW" altLang="en-US"/>
              <a:pPr>
                <a:defRPr/>
              </a:pPr>
              <a:t>2018/2/8</a:t>
            </a:fld>
            <a:endParaRPr lang="zh-TW" altLang="en-US" dirty="0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062288" y="6303963"/>
            <a:ext cx="2895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985000" y="6329363"/>
            <a:ext cx="2133600" cy="365125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1pPr>
          </a:lstStyle>
          <a:p>
            <a:pPr>
              <a:defRPr/>
            </a:pPr>
            <a:fld id="{30003CB5-A323-4C7F-96ED-D9F70ABBB23A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60399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95536" y="191683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73BF6-4464-4A2E-A01A-E3F5A23F0E24}" type="datetime1">
              <a:rPr lang="zh-TW" altLang="en-US"/>
              <a:pPr>
                <a:defRPr/>
              </a:pPr>
              <a:t>2018/2/8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CD0CC-7D00-4F4A-866E-BBA1287D83F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59198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980728"/>
            <a:ext cx="2057400" cy="5145435"/>
          </a:xfrm>
          <a:prstGeom prst="rect">
            <a:avLst/>
          </a:prstGeo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980728"/>
            <a:ext cx="6019800" cy="514543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462A5-4B21-4646-BA22-2510E7AF3129}" type="datetime1">
              <a:rPr lang="zh-TW" altLang="en-US"/>
              <a:pPr>
                <a:defRPr/>
              </a:pPr>
              <a:t>2018/2/8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7AC0D-0C7D-4BCA-87A8-D59126AF730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31092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6305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標題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352928" cy="710952"/>
          </a:xfrm>
          <a:prstGeom prst="rect">
            <a:avLst/>
          </a:prstGeom>
        </p:spPr>
        <p:txBody>
          <a:bodyPr/>
          <a:lstStyle>
            <a:lvl1pPr>
              <a:defRPr>
                <a:latin typeface="標楷體" pitchFamily="65" charset="-120"/>
                <a:ea typeface="標楷體" pitchFamily="65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9" name="內容版面配置區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ea"/>
              <a:buAutoNum type="ea1ChtPeriod"/>
              <a:defRPr>
                <a:latin typeface="標楷體" pitchFamily="65" charset="-120"/>
                <a:ea typeface="標楷體" pitchFamily="65" charset="-120"/>
              </a:defRPr>
            </a:lvl1pPr>
            <a:lvl2pPr>
              <a:defRPr>
                <a:latin typeface="標楷體" pitchFamily="65" charset="-120"/>
                <a:ea typeface="標楷體" pitchFamily="65" charset="-120"/>
              </a:defRPr>
            </a:lvl2pPr>
            <a:lvl3pPr marL="1371600" indent="-457200">
              <a:buFont typeface="+mj-lt"/>
              <a:buAutoNum type="arabicPeriod"/>
              <a:defRPr>
                <a:latin typeface="標楷體" pitchFamily="65" charset="-120"/>
                <a:ea typeface="標楷體" pitchFamily="65" charset="-120"/>
              </a:defRPr>
            </a:lvl3pPr>
            <a:lvl4pPr marL="1828800" indent="-457200">
              <a:buFont typeface="+mj-lt"/>
              <a:buAutoNum type="arabicParenR"/>
              <a:defRPr>
                <a:latin typeface="標楷體" pitchFamily="65" charset="-120"/>
                <a:ea typeface="標楷體" pitchFamily="65" charset="-120"/>
              </a:defRPr>
            </a:lvl4pPr>
            <a:lvl5pPr marL="2286000" indent="-457200">
              <a:buFont typeface="Wingdings" pitchFamily="2" charset="2"/>
              <a:buAutoNum type="circleNumWdWhitePlain"/>
              <a:defRPr>
                <a:latin typeface="標楷體" pitchFamily="65" charset="-120"/>
                <a:ea typeface="標楷體" pitchFamily="65" charset="-120"/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>
                <a:solidFill>
                  <a:prstClr val="black"/>
                </a:solidFill>
                <a:latin typeface="標楷體" pitchFamily="65" charset="-120"/>
                <a:ea typeface="標楷體" pitchFamily="65" charset="-120"/>
              </a:defRPr>
            </a:lvl1pPr>
          </a:lstStyle>
          <a:p>
            <a:pPr>
              <a:defRPr/>
            </a:pPr>
            <a:fld id="{2AD1EE75-103A-406E-BB6A-00F03B1E95A3}" type="datetime1">
              <a:rPr lang="zh-TW" altLang="en-US"/>
              <a:pPr>
                <a:defRPr/>
              </a:pPr>
              <a:t>2018/2/8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>
                <a:solidFill>
                  <a:prstClr val="black"/>
                </a:solidFill>
                <a:latin typeface="標楷體" pitchFamily="65" charset="-120"/>
                <a:ea typeface="標楷體" pitchFamily="65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7019925" y="6381750"/>
            <a:ext cx="2133600" cy="365125"/>
          </a:xfrm>
        </p:spPr>
        <p:txBody>
          <a:bodyPr/>
          <a:lstStyle>
            <a:lvl1pPr>
              <a:defRPr sz="1600">
                <a:solidFill>
                  <a:prstClr val="black"/>
                </a:solidFill>
                <a:latin typeface="標楷體" pitchFamily="65" charset="-120"/>
                <a:ea typeface="標楷體" pitchFamily="65" charset="-120"/>
              </a:defRPr>
            </a:lvl1pPr>
          </a:lstStyle>
          <a:p>
            <a:pPr>
              <a:defRPr/>
            </a:pPr>
            <a:fld id="{DD2997F8-5AA8-4768-B4C6-7ACB3F62AE84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8963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EDCDB-F7C9-49FA-ACA6-CAD46A76687D}" type="datetime1">
              <a:rPr lang="zh-TW" altLang="en-US"/>
              <a:pPr>
                <a:defRPr/>
              </a:pPr>
              <a:t>2018/2/8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21AFC-78C0-419E-A274-618DEE4F6A0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7950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080120"/>
          </a:xfrm>
          <a:prstGeom prst="rect">
            <a:avLst/>
          </a:prstGeo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A3E111-8D94-41D2-8D16-CDEA3F8EA0EC}" type="datetime1">
              <a:rPr lang="zh-TW" altLang="en-US"/>
              <a:pPr>
                <a:defRPr/>
              </a:pPr>
              <a:t>2018/2/8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23804-19BE-45C4-BC44-ABBB040DDF4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4883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85496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700808"/>
            <a:ext cx="4040188" cy="4740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700807"/>
            <a:ext cx="4041775" cy="4740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D39E3-203D-4865-862B-049370F8C9DA}" type="datetime1">
              <a:rPr lang="zh-TW" altLang="en-US"/>
              <a:pPr>
                <a:defRPr/>
              </a:pPr>
              <a:t>2018/2/8</a:t>
            </a:fld>
            <a:endParaRPr lang="zh-TW" altLang="en-US"/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0EE00-9312-49CF-A73B-B8AA4A04497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6678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A8DC2-B0EB-473B-B585-FD671601B397}" type="datetime1">
              <a:rPr lang="zh-TW" altLang="en-US"/>
              <a:pPr>
                <a:defRPr/>
              </a:pPr>
              <a:t>2018/2/8</a:t>
            </a:fld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0C04C-AEFA-4744-AA1D-02704D3C285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7324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250825" y="6376988"/>
            <a:ext cx="2133600" cy="365125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1pPr>
          </a:lstStyle>
          <a:p>
            <a:pPr>
              <a:defRPr/>
            </a:pPr>
            <a:fld id="{E4654EC4-0DC8-47A0-AB4E-F7D38E27DA66}" type="datetime1">
              <a:rPr lang="zh-TW" altLang="en-US"/>
              <a:pPr>
                <a:defRPr/>
              </a:pPr>
              <a:t>2018/2/8</a:t>
            </a:fld>
            <a:endParaRPr lang="zh-TW" altLang="en-US"/>
          </a:p>
        </p:txBody>
      </p:sp>
      <p:sp>
        <p:nvSpPr>
          <p:cNvPr id="3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76988"/>
            <a:ext cx="2895600" cy="365125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7046913" y="6356350"/>
            <a:ext cx="2133600" cy="365125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1pPr>
          </a:lstStyle>
          <a:p>
            <a:pPr>
              <a:defRPr/>
            </a:pPr>
            <a:fld id="{D4E2C737-1F6E-49E2-9CD2-D2D92CC01E6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28574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836712"/>
            <a:ext cx="5111750" cy="528945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2132856"/>
            <a:ext cx="3008313" cy="39933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AB431-7C5F-4867-9790-A1FEDFC14F9D}" type="datetime1">
              <a:rPr lang="zh-TW" altLang="en-US"/>
              <a:pPr>
                <a:defRPr/>
              </a:pPr>
              <a:t>2018/2/8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40669-1D4D-48B9-A8EF-986F31D7DD4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33066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908719"/>
            <a:ext cx="5486400" cy="381885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2BB2C-68A5-4F5F-9C46-5E6BCF196C14}" type="datetime1">
              <a:rPr lang="zh-TW" altLang="en-US"/>
              <a:pPr>
                <a:defRPr/>
              </a:pPr>
              <a:t>2018/2/8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CC430-4D59-4253-A175-B466079578C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1315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圖片 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4000" cy="690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標題版面配置區 1"/>
          <p:cNvSpPr>
            <a:spLocks noGrp="1"/>
          </p:cNvSpPr>
          <p:nvPr>
            <p:ph type="title"/>
          </p:nvPr>
        </p:nvSpPr>
        <p:spPr bwMode="auto">
          <a:xfrm>
            <a:off x="457200" y="7016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8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84467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6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93713" y="6381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2590BA2-4713-4B27-9083-A83476387119}" type="datetime1">
              <a:rPr lang="zh-TW" altLang="en-US"/>
              <a:pPr>
                <a:defRPr/>
              </a:pPr>
              <a:t>2018/2/8</a:t>
            </a:fld>
            <a:endParaRPr lang="zh-TW" altLang="en-US"/>
          </a:p>
        </p:txBody>
      </p:sp>
      <p:sp>
        <p:nvSpPr>
          <p:cNvPr id="17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81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8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831013" y="64484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8CA025D-AFA8-4440-A6B6-36033C153AC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8" r:id="rId1"/>
    <p:sldLayoutId id="2147484049" r:id="rId2"/>
    <p:sldLayoutId id="2147484050" r:id="rId3"/>
    <p:sldLayoutId id="2147484051" r:id="rId4"/>
    <p:sldLayoutId id="2147484052" r:id="rId5"/>
    <p:sldLayoutId id="2147484053" r:id="rId6"/>
    <p:sldLayoutId id="2147484054" r:id="rId7"/>
    <p:sldLayoutId id="2147484055" r:id="rId8"/>
    <p:sldLayoutId id="2147484056" r:id="rId9"/>
    <p:sldLayoutId id="2147484057" r:id="rId10"/>
    <p:sldLayoutId id="2147484058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35943" y="2348880"/>
            <a:ext cx="7345363" cy="1905000"/>
          </a:xfrm>
        </p:spPr>
        <p:txBody>
          <a:bodyPr/>
          <a:lstStyle/>
          <a:p>
            <a:pPr eaLnBrk="1" hangingPunct="1"/>
            <a:r>
              <a:rPr lang="zh-TW" altLang="en-US" sz="3700" dirty="0"/>
              <a:t>「 </a:t>
            </a:r>
            <a:r>
              <a:rPr lang="en-US" altLang="zh-TW" sz="3700" dirty="0"/>
              <a:t>0206</a:t>
            </a:r>
            <a:r>
              <a:rPr lang="zh-TW" altLang="en-US" sz="3700" dirty="0"/>
              <a:t>花蓮震災應變處置作為」報告</a:t>
            </a:r>
            <a:endParaRPr lang="zh-TW" altLang="en-US" sz="3700" dirty="0" smtClean="0"/>
          </a:p>
        </p:txBody>
      </p:sp>
      <p:sp>
        <p:nvSpPr>
          <p:cNvPr id="54275" name="Rectangle 37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19925" y="63817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28ADFC0-5DBB-40D7-8E25-3E0F52992708}" type="slidenum">
              <a:rPr kumimoji="0" lang="en-US" altLang="zh-TW" smtClean="0">
                <a:latin typeface="標楷體" pitchFamily="65" charset="-120"/>
                <a:ea typeface="標楷體" pitchFamily="65" charset="-12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kumimoji="0" lang="en-US" altLang="zh-TW" dirty="0" smtClean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4276" name="文字方塊 3"/>
          <p:cNvSpPr txBox="1">
            <a:spLocks noChangeArrowheads="1"/>
          </p:cNvSpPr>
          <p:nvPr/>
        </p:nvSpPr>
        <p:spPr bwMode="auto">
          <a:xfrm>
            <a:off x="4317772" y="5038880"/>
            <a:ext cx="482441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hangingPunct="1"/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</a:rPr>
              <a:t>報告人：內政部消防署</a:t>
            </a:r>
            <a:endParaRPr lang="en-US" altLang="zh-TW" sz="2400" b="1" dirty="0">
              <a:latin typeface="標楷體" pitchFamily="65" charset="-120"/>
              <a:ea typeface="標楷體" pitchFamily="65" charset="-120"/>
            </a:endParaRPr>
          </a:p>
          <a:p>
            <a:pPr eaLnBrk="1" hangingPunct="1"/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	</a:t>
            </a: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</a:rPr>
              <a:t>  冷組長家宇</a:t>
            </a:r>
            <a:endParaRPr lang="en-US" altLang="zh-TW" sz="2400" b="1" dirty="0" smtClean="0">
              <a:latin typeface="標楷體" pitchFamily="65" charset="-120"/>
              <a:ea typeface="標楷體" pitchFamily="65" charset="-120"/>
            </a:endParaRPr>
          </a:p>
          <a:p>
            <a:pPr eaLnBrk="1" hangingPunct="1"/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</a:rPr>
              <a:t>日    </a:t>
            </a:r>
            <a:r>
              <a:rPr lang="zh-TW" altLang="en-US" sz="2400" b="1" dirty="0">
                <a:latin typeface="標楷體" pitchFamily="65" charset="-120"/>
                <a:ea typeface="標楷體" pitchFamily="65" charset="-120"/>
              </a:rPr>
              <a:t>期：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107</a:t>
            </a: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</a:rPr>
              <a:t>年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02</a:t>
            </a: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</a:rPr>
              <a:t>月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08</a:t>
            </a: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</a:rPr>
              <a:t>日  </a:t>
            </a:r>
            <a:endParaRPr lang="zh-TW" altLang="en-US" sz="24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2502242" y="40466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 dirty="0" smtClean="0">
                <a:latin typeface="標楷體" pitchFamily="65" charset="-120"/>
                <a:ea typeface="標楷體" pitchFamily="65" charset="-120"/>
              </a:rPr>
              <a:t>行政院第</a:t>
            </a:r>
            <a:r>
              <a:rPr lang="en-US" altLang="zh-TW" b="1" dirty="0" smtClean="0">
                <a:latin typeface="標楷體" pitchFamily="65" charset="-120"/>
                <a:ea typeface="標楷體" pitchFamily="65" charset="-120"/>
              </a:rPr>
              <a:t>3588</a:t>
            </a:r>
            <a:r>
              <a:rPr lang="zh-TW" altLang="en-US" b="1" dirty="0" smtClean="0">
                <a:latin typeface="標楷體" pitchFamily="65" charset="-120"/>
                <a:ea typeface="標楷體" pitchFamily="65" charset="-120"/>
              </a:rPr>
              <a:t>次會議</a:t>
            </a:r>
            <a:endParaRPr lang="zh-TW" altLang="en-US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5724128" y="638175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更新至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8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6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時止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1105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23528" y="908720"/>
            <a:ext cx="8229600" cy="4824536"/>
          </a:xfrm>
        </p:spPr>
        <p:txBody>
          <a:bodyPr/>
          <a:lstStyle/>
          <a:p>
            <a:pPr marL="1973263" indent="-1973263" algn="just">
              <a:spcBef>
                <a:spcPct val="0"/>
              </a:spcBef>
              <a:buNone/>
              <a:defRPr/>
            </a:pPr>
            <a:r>
              <a:rPr lang="zh-TW" altLang="en-US" sz="2400" b="1" dirty="0">
                <a:solidFill>
                  <a:srgbClr val="C00000"/>
                </a:solidFill>
              </a:rPr>
              <a:t>六、</a:t>
            </a:r>
            <a:r>
              <a:rPr lang="zh-TW" altLang="en-US" sz="2400" b="1" dirty="0" smtClean="0">
                <a:solidFill>
                  <a:srgbClr val="C00000"/>
                </a:solidFill>
              </a:rPr>
              <a:t>學校損</a:t>
            </a:r>
            <a:r>
              <a:rPr lang="zh-TW" altLang="en-US" sz="2400" b="1" dirty="0">
                <a:solidFill>
                  <a:srgbClr val="C00000"/>
                </a:solidFill>
              </a:rPr>
              <a:t>失</a:t>
            </a:r>
            <a:endParaRPr lang="en-US" altLang="zh-TW" sz="2400" b="1" dirty="0">
              <a:solidFill>
                <a:srgbClr val="C00000"/>
              </a:solidFill>
            </a:endParaRPr>
          </a:p>
          <a:p>
            <a:pPr marL="627063" indent="-360363">
              <a:buNone/>
            </a:pPr>
            <a:r>
              <a:rPr lang="en-US" altLang="zh-TW" sz="2600" dirty="0" smtClean="0"/>
              <a:t>(</a:t>
            </a:r>
            <a:r>
              <a:rPr lang="zh-TW" altLang="en-US" sz="2600" dirty="0" smtClean="0"/>
              <a:t>ㄧ</a:t>
            </a:r>
            <a:r>
              <a:rPr lang="en-US" altLang="zh-TW" sz="2600" dirty="0" smtClean="0"/>
              <a:t>)</a:t>
            </a:r>
            <a:r>
              <a:rPr lang="zh-TW" altLang="zh-TW" sz="2600" dirty="0" smtClean="0"/>
              <a:t>截至</a:t>
            </a:r>
            <a:r>
              <a:rPr lang="en-US" altLang="zh-TW" sz="2600" dirty="0"/>
              <a:t>107</a:t>
            </a:r>
            <a:r>
              <a:rPr lang="zh-TW" altLang="zh-TW" sz="2600" dirty="0"/>
              <a:t>年</a:t>
            </a:r>
            <a:r>
              <a:rPr lang="en-US" altLang="zh-TW" sz="2600" dirty="0"/>
              <a:t>02</a:t>
            </a:r>
            <a:r>
              <a:rPr lang="zh-TW" altLang="zh-TW" sz="2600" dirty="0"/>
              <a:t>月</a:t>
            </a:r>
            <a:r>
              <a:rPr lang="en-US" altLang="zh-TW" sz="2600" dirty="0"/>
              <a:t>08</a:t>
            </a:r>
            <a:r>
              <a:rPr lang="zh-TW" altLang="zh-TW" sz="2600" dirty="0"/>
              <a:t>日</a:t>
            </a:r>
            <a:r>
              <a:rPr lang="en-US" altLang="zh-TW" sz="2600" dirty="0"/>
              <a:t>7</a:t>
            </a:r>
            <a:r>
              <a:rPr lang="zh-TW" altLang="zh-TW" sz="2600" dirty="0"/>
              <a:t>時止，各受災學校共計</a:t>
            </a:r>
            <a:r>
              <a:rPr lang="en-US" altLang="zh-TW" sz="2600" dirty="0"/>
              <a:t>132</a:t>
            </a:r>
            <a:r>
              <a:rPr lang="zh-TW" altLang="zh-TW" sz="2600" dirty="0" smtClean="0"/>
              <a:t>校</a:t>
            </a:r>
            <a:r>
              <a:rPr lang="en-US" altLang="zh-TW" sz="2600" dirty="0" smtClean="0"/>
              <a:t>(</a:t>
            </a:r>
            <a:r>
              <a:rPr lang="zh-TW" altLang="zh-TW" sz="2600" dirty="0" smtClean="0"/>
              <a:t>花蓮縣</a:t>
            </a:r>
            <a:r>
              <a:rPr lang="en-US" altLang="zh-TW" sz="2600" dirty="0" smtClean="0"/>
              <a:t>44</a:t>
            </a:r>
            <a:r>
              <a:rPr lang="zh-TW" altLang="zh-TW" sz="2600" dirty="0" smtClean="0"/>
              <a:t>校較多，新</a:t>
            </a:r>
            <a:r>
              <a:rPr lang="zh-TW" altLang="zh-TW" sz="2600" dirty="0"/>
              <a:t>北市</a:t>
            </a:r>
            <a:r>
              <a:rPr lang="en-US" altLang="zh-TW" sz="2600" dirty="0"/>
              <a:t>14</a:t>
            </a:r>
            <a:r>
              <a:rPr lang="zh-TW" altLang="zh-TW" sz="2600" dirty="0" smtClean="0"/>
              <a:t>校次之，高雄市</a:t>
            </a:r>
            <a:r>
              <a:rPr lang="en-US" altLang="zh-TW" sz="2600" dirty="0"/>
              <a:t>11</a:t>
            </a:r>
            <a:r>
              <a:rPr lang="zh-TW" altLang="zh-TW" sz="2600" dirty="0" smtClean="0"/>
              <a:t>校</a:t>
            </a:r>
            <a:r>
              <a:rPr lang="en-US" altLang="zh-TW" sz="2600" dirty="0" smtClean="0"/>
              <a:t>	</a:t>
            </a:r>
            <a:r>
              <a:rPr lang="zh-TW" altLang="zh-TW" sz="2600" dirty="0" smtClean="0"/>
              <a:t>再次之</a:t>
            </a:r>
            <a:r>
              <a:rPr lang="en-US" altLang="zh-TW" sz="2600" dirty="0" smtClean="0"/>
              <a:t>)</a:t>
            </a:r>
            <a:r>
              <a:rPr lang="zh-TW" altLang="zh-TW" sz="2600" dirty="0"/>
              <a:t>。</a:t>
            </a:r>
          </a:p>
          <a:p>
            <a:pPr marL="0" indent="277813">
              <a:buNone/>
            </a:pPr>
            <a:r>
              <a:rPr lang="en-US" altLang="zh-TW" sz="2600" dirty="0" smtClean="0"/>
              <a:t>(</a:t>
            </a:r>
            <a:r>
              <a:rPr lang="zh-TW" altLang="en-US" sz="2600" dirty="0" smtClean="0"/>
              <a:t>二</a:t>
            </a:r>
            <a:r>
              <a:rPr lang="en-US" altLang="zh-TW" sz="2600" dirty="0" smtClean="0"/>
              <a:t>)</a:t>
            </a:r>
            <a:r>
              <a:rPr lang="zh-TW" altLang="zh-TW" sz="2600" dirty="0" smtClean="0"/>
              <a:t>災</a:t>
            </a:r>
            <a:r>
              <a:rPr lang="zh-TW" altLang="zh-TW" sz="2600" dirty="0"/>
              <a:t>損金額初估</a:t>
            </a:r>
            <a:r>
              <a:rPr lang="en-US" altLang="zh-TW" sz="2600" dirty="0"/>
              <a:t>6,523</a:t>
            </a:r>
            <a:r>
              <a:rPr lang="zh-TW" altLang="zh-TW" sz="2600" dirty="0"/>
              <a:t>萬餘元 </a:t>
            </a:r>
          </a:p>
          <a:p>
            <a:pPr marL="534988" indent="0">
              <a:buNone/>
            </a:pPr>
            <a:r>
              <a:rPr lang="en-US" altLang="zh-TW" sz="2600" dirty="0" smtClean="0"/>
              <a:t>1.</a:t>
            </a:r>
            <a:r>
              <a:rPr lang="zh-TW" altLang="zh-TW" sz="2600" dirty="0" smtClean="0"/>
              <a:t>以</a:t>
            </a:r>
            <a:r>
              <a:rPr lang="zh-TW" altLang="zh-TW" sz="2600" dirty="0"/>
              <a:t>縣市區分：花蓮縣災損</a:t>
            </a:r>
            <a:r>
              <a:rPr lang="en-US" altLang="zh-TW" sz="2600" dirty="0"/>
              <a:t>5,465</a:t>
            </a:r>
            <a:r>
              <a:rPr lang="zh-TW" altLang="zh-TW" sz="2600" dirty="0"/>
              <a:t>萬餘元較多，</a:t>
            </a:r>
            <a:r>
              <a:rPr lang="zh-TW" altLang="zh-TW" sz="2600" dirty="0" smtClean="0"/>
              <a:t>新</a:t>
            </a:r>
            <a:r>
              <a:rPr lang="en-US" altLang="zh-TW" sz="2600" dirty="0" smtClean="0"/>
              <a:t>	</a:t>
            </a:r>
            <a:r>
              <a:rPr lang="zh-TW" altLang="zh-TW" sz="2600" dirty="0" smtClean="0"/>
              <a:t>竹</a:t>
            </a:r>
            <a:r>
              <a:rPr lang="zh-TW" altLang="zh-TW" sz="2600" dirty="0"/>
              <a:t>市災</a:t>
            </a:r>
            <a:r>
              <a:rPr lang="zh-TW" altLang="zh-TW" sz="2600" dirty="0" smtClean="0"/>
              <a:t>損</a:t>
            </a:r>
            <a:r>
              <a:rPr lang="en-US" altLang="zh-TW" sz="2600" dirty="0" smtClean="0"/>
              <a:t>338</a:t>
            </a:r>
            <a:r>
              <a:rPr lang="zh-TW" altLang="zh-TW" sz="2600" dirty="0"/>
              <a:t>萬餘元次之，桃園市災損</a:t>
            </a:r>
            <a:r>
              <a:rPr lang="en-US" altLang="zh-TW" sz="2600" dirty="0"/>
              <a:t>301</a:t>
            </a:r>
            <a:r>
              <a:rPr lang="zh-TW" altLang="zh-TW" sz="2600" dirty="0"/>
              <a:t>萬餘</a:t>
            </a:r>
            <a:r>
              <a:rPr lang="zh-TW" altLang="zh-TW" sz="2600" dirty="0" smtClean="0"/>
              <a:t>元</a:t>
            </a:r>
            <a:r>
              <a:rPr lang="en-US" altLang="zh-TW" sz="2600" dirty="0" smtClean="0"/>
              <a:t>	</a:t>
            </a:r>
            <a:r>
              <a:rPr lang="zh-TW" altLang="zh-TW" sz="2600" dirty="0" smtClean="0"/>
              <a:t>再次</a:t>
            </a:r>
            <a:r>
              <a:rPr lang="zh-TW" altLang="zh-TW" sz="2600" dirty="0"/>
              <a:t>之</a:t>
            </a:r>
            <a:r>
              <a:rPr lang="zh-TW" altLang="zh-TW" sz="2600" dirty="0" smtClean="0"/>
              <a:t>。</a:t>
            </a:r>
            <a:endParaRPr lang="en-US" altLang="zh-TW" sz="2600" dirty="0" smtClean="0"/>
          </a:p>
          <a:p>
            <a:pPr marL="893763" indent="-369888">
              <a:buNone/>
            </a:pPr>
            <a:r>
              <a:rPr lang="en-US" altLang="zh-TW" sz="2600" dirty="0" smtClean="0"/>
              <a:t>2.</a:t>
            </a:r>
            <a:r>
              <a:rPr lang="zh-TW" altLang="zh-TW" sz="2600" dirty="0" smtClean="0"/>
              <a:t>以</a:t>
            </a:r>
            <a:r>
              <a:rPr lang="zh-TW" altLang="zh-TW" sz="2600" dirty="0"/>
              <a:t>學校區分：花蓮縣中正國小</a:t>
            </a:r>
            <a:r>
              <a:rPr lang="en-US" altLang="zh-TW" sz="2600" dirty="0"/>
              <a:t>1,633</a:t>
            </a:r>
            <a:r>
              <a:rPr lang="zh-TW" altLang="zh-TW" sz="2600" dirty="0"/>
              <a:t>萬餘元整</a:t>
            </a:r>
            <a:r>
              <a:rPr lang="zh-TW" altLang="zh-TW" sz="2600" dirty="0" smtClean="0"/>
              <a:t>較</a:t>
            </a:r>
            <a:r>
              <a:rPr lang="en-US" altLang="zh-TW" sz="2600" dirty="0" smtClean="0"/>
              <a:t>	</a:t>
            </a:r>
            <a:r>
              <a:rPr lang="zh-TW" altLang="zh-TW" sz="2600" dirty="0" smtClean="0"/>
              <a:t>多</a:t>
            </a:r>
            <a:r>
              <a:rPr lang="zh-TW" altLang="zh-TW" sz="2600" dirty="0"/>
              <a:t>，</a:t>
            </a:r>
            <a:r>
              <a:rPr lang="zh-TW" altLang="zh-TW" sz="2600" dirty="0" smtClean="0"/>
              <a:t>花蓮縣</a:t>
            </a:r>
            <a:r>
              <a:rPr lang="zh-TW" altLang="zh-TW" sz="2600" dirty="0"/>
              <a:t>明義國小</a:t>
            </a:r>
            <a:r>
              <a:rPr lang="en-US" altLang="zh-TW" sz="2600" dirty="0"/>
              <a:t>744</a:t>
            </a:r>
            <a:r>
              <a:rPr lang="zh-TW" altLang="zh-TW" sz="2600" dirty="0"/>
              <a:t>萬元整元次之，花蓮縣花蓮高工</a:t>
            </a:r>
            <a:r>
              <a:rPr lang="en-US" altLang="zh-TW" sz="2600" dirty="0"/>
              <a:t>607</a:t>
            </a:r>
            <a:r>
              <a:rPr lang="zh-TW" altLang="zh-TW" sz="2600" dirty="0"/>
              <a:t>萬餘</a:t>
            </a:r>
            <a:r>
              <a:rPr lang="zh-TW" altLang="zh-TW" sz="2600" dirty="0" smtClean="0"/>
              <a:t>元整</a:t>
            </a:r>
            <a:r>
              <a:rPr lang="zh-TW" altLang="zh-TW" sz="2600" dirty="0"/>
              <a:t>再次之。</a:t>
            </a: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615496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投影片編號版面配置區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E7B06D1-DDB8-42A7-A945-3FD23ACFE2E7}" type="slidenum">
              <a:rPr kumimoji="0" lang="en-US" altLang="zh-TW" smtClean="0">
                <a:latin typeface="標楷體" panose="03000509000000000000" pitchFamily="65" charset="-120"/>
                <a:ea typeface="標楷體" panose="03000509000000000000" pitchFamily="65" charset="-12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kumimoji="0" lang="en-US" altLang="zh-TW" dirty="0" smtClean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66800"/>
            <a:ext cx="7020272" cy="762000"/>
          </a:xfrm>
        </p:spPr>
        <p:txBody>
          <a:bodyPr/>
          <a:lstStyle/>
          <a:p>
            <a:pPr lvl="0" algn="l">
              <a:lnSpc>
                <a:spcPts val="2500"/>
              </a:lnSpc>
              <a:spcAft>
                <a:spcPts val="0"/>
              </a:spcAft>
            </a:pPr>
            <a:r>
              <a:rPr lang="zh-TW" altLang="en-US" sz="3200" b="1" dirty="0" smtClean="0"/>
              <a:t>肆、</a:t>
            </a:r>
            <a:r>
              <a:rPr lang="zh-TW" altLang="zh-TW" sz="3200" b="1" dirty="0" smtClean="0"/>
              <a:t>應變</a:t>
            </a:r>
            <a:r>
              <a:rPr lang="zh-TW" altLang="zh-TW" sz="3200" b="1" dirty="0"/>
              <a:t>處置作為</a:t>
            </a:r>
            <a:endParaRPr lang="zh-TW" altLang="zh-TW" sz="3200" kern="100" dirty="0"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5872645" y="5678627"/>
            <a:ext cx="400110" cy="3928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TW" sz="1400" dirty="0" smtClean="0"/>
              <a:t>….</a:t>
            </a:r>
            <a:endParaRPr lang="zh-TW" altLang="en-US" sz="1400" dirty="0"/>
          </a:p>
        </p:txBody>
      </p:sp>
      <p:sp>
        <p:nvSpPr>
          <p:cNvPr id="7" name="矩形 6"/>
          <p:cNvSpPr/>
          <p:nvPr/>
        </p:nvSpPr>
        <p:spPr>
          <a:xfrm>
            <a:off x="251520" y="1628800"/>
            <a:ext cx="61200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一、</a:t>
            </a:r>
            <a:r>
              <a:rPr lang="zh-TW" altLang="zh-TW" sz="2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預</a:t>
            </a:r>
            <a:r>
              <a:rPr lang="zh-TW" altLang="zh-TW" sz="22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判災情、積極應變</a:t>
            </a:r>
            <a:r>
              <a:rPr lang="en-US" altLang="zh-TW" sz="22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  <a:endParaRPr lang="zh-TW" altLang="zh-TW" sz="2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71500"/>
            <a:r>
              <a:rPr lang="zh-TW" altLang="zh-TW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本部於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地震發生</a:t>
            </a:r>
            <a:r>
              <a:rPr lang="zh-TW" altLang="zh-TW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後</a:t>
            </a:r>
            <a:r>
              <a:rPr lang="zh-TW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，隨即啟動緊急應變機制，執行災情查報措施，於發現花蓮縣發生建築物倒塌災情後，立即於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6</a:t>
            </a:r>
            <a:r>
              <a:rPr lang="zh-TW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24</a:t>
            </a:r>
            <a:r>
              <a:rPr lang="zh-TW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時，成立中央災害應變中心一級開設，通報各相關部會進駐，共同因應災害處置</a:t>
            </a:r>
            <a:r>
              <a:rPr lang="zh-TW" altLang="zh-TW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zh-TW" sz="2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r>
              <a:rPr lang="zh-TW" altLang="en-US" sz="2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zh-TW" altLang="en-US" sz="22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zh-TW" altLang="zh-TW" sz="2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陸</a:t>
            </a:r>
            <a:r>
              <a:rPr lang="zh-TW" altLang="zh-TW" sz="22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空調度，支援搶救</a:t>
            </a:r>
            <a:r>
              <a:rPr lang="en-US" altLang="zh-TW" sz="22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  <a:endParaRPr lang="zh-TW" altLang="zh-TW" sz="2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42925"/>
            <a:r>
              <a:rPr lang="zh-TW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中央災害應變中心於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7</a:t>
            </a:r>
            <a:r>
              <a:rPr lang="zh-TW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00:25</a:t>
            </a:r>
            <a:r>
              <a:rPr lang="zh-TW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啟動陸空救災調度</a:t>
            </a:r>
            <a:r>
              <a:rPr lang="zh-TW" altLang="zh-TW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陸續</a:t>
            </a:r>
            <a:r>
              <a:rPr lang="zh-TW" altLang="zh-TW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調派</a:t>
            </a:r>
            <a:r>
              <a:rPr lang="zh-TW" altLang="zh-TW" sz="2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內政部消防署特種搜救隊及臺北、新北、桃園、臺中、臺南、高雄、嘉市、彰化、</a:t>
            </a:r>
            <a:r>
              <a:rPr lang="zh-TW" altLang="zh-TW" sz="2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竹</a:t>
            </a:r>
            <a:r>
              <a:rPr lang="en-US" altLang="zh-TW" sz="2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縣</a:t>
            </a:r>
            <a:r>
              <a:rPr lang="en-US" altLang="zh-TW" sz="2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zh-TW" sz="2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市</a:t>
            </a:r>
            <a:r>
              <a:rPr lang="zh-TW" altLang="en-US" sz="2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、基隆、苗栗、屏東、臺東</a:t>
            </a:r>
            <a:r>
              <a:rPr lang="zh-TW" altLang="zh-TW" sz="2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消防</a:t>
            </a:r>
            <a:r>
              <a:rPr lang="zh-TW" altLang="zh-TW" sz="2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局等</a:t>
            </a:r>
            <a:r>
              <a:rPr lang="en-US" altLang="zh-TW" sz="2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16</a:t>
            </a:r>
            <a:r>
              <a:rPr lang="zh-TW" altLang="zh-TW" sz="2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支</a:t>
            </a:r>
            <a:r>
              <a:rPr lang="zh-TW" altLang="zh-TW" sz="2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搜救隊</a:t>
            </a:r>
            <a:r>
              <a:rPr lang="zh-TW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，以及國軍二戰區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398</a:t>
            </a:r>
            <a:r>
              <a:rPr lang="zh-TW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人支援花蓮縣，並同步調派國軍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4</a:t>
            </a:r>
            <a:r>
              <a:rPr lang="zh-TW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架直升機至屏東、清泉崗及松山機場待命，並派遣空勤總隊黑鷹直升機進行空勘。</a:t>
            </a:r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208" y="2204864"/>
            <a:ext cx="2578832" cy="15850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3040" y="4005064"/>
            <a:ext cx="2125424" cy="25650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6775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投影片編號版面配置區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E7B06D1-DDB8-42A7-A945-3FD23ACFE2E7}" type="slidenum">
              <a:rPr kumimoji="0" lang="en-US" altLang="zh-TW" smtClean="0">
                <a:latin typeface="標楷體" panose="03000509000000000000" pitchFamily="65" charset="-120"/>
                <a:ea typeface="標楷體" panose="03000509000000000000" pitchFamily="65" charset="-12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kumimoji="0" lang="en-US" altLang="zh-TW" dirty="0" smtClean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66800"/>
            <a:ext cx="7020272" cy="762000"/>
          </a:xfrm>
        </p:spPr>
        <p:txBody>
          <a:bodyPr/>
          <a:lstStyle/>
          <a:p>
            <a:pPr lvl="0" algn="l">
              <a:lnSpc>
                <a:spcPts val="2500"/>
              </a:lnSpc>
              <a:spcAft>
                <a:spcPts val="0"/>
              </a:spcAft>
            </a:pPr>
            <a:r>
              <a:rPr lang="zh-TW" altLang="en-US" sz="3200" b="1" dirty="0"/>
              <a:t>肆、</a:t>
            </a:r>
            <a:r>
              <a:rPr lang="zh-TW" altLang="zh-TW" sz="3200" b="1" dirty="0" smtClean="0"/>
              <a:t>應變</a:t>
            </a:r>
            <a:r>
              <a:rPr lang="zh-TW" altLang="zh-TW" sz="3200" b="1" dirty="0"/>
              <a:t>處置作為</a:t>
            </a:r>
            <a:endParaRPr lang="zh-TW" altLang="zh-TW" sz="3200" kern="100" dirty="0"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1556792"/>
            <a:ext cx="60727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三、先遣</a:t>
            </a:r>
            <a:r>
              <a:rPr lang="zh-TW" altLang="en-US" sz="22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協調、進駐地方</a:t>
            </a:r>
          </a:p>
          <a:p>
            <a:pPr marL="561975" lvl="0"/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為即時掌握地方災情，加強與地方政府溝通，中央災害應變中心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7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01:15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指派本部消防署指揮中心劉宏儒主任率北部特搜分隊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5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，搭乘空勤直升機往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花蓮市成立前進協調所，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後再增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派本部消防署謝副署長等</a:t>
            </a:r>
            <a:r>
              <a:rPr lang="en-US" altLang="zh-TW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5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人，強化協調整合效能。</a:t>
            </a:r>
            <a:endParaRPr lang="zh-TW" altLang="en-US" sz="2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r>
              <a:rPr lang="zh-TW" altLang="en-US" sz="2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四</a:t>
            </a:r>
            <a:r>
              <a:rPr lang="zh-TW" altLang="en-US" sz="22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zh-TW" altLang="en-US" sz="2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發布</a:t>
            </a:r>
            <a:r>
              <a:rPr lang="zh-TW" altLang="en-US" sz="22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情資、積極溝通</a:t>
            </a:r>
          </a:p>
          <a:p>
            <a:pPr marL="542925" lvl="0"/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中央災害應變中心除透過媒體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Line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群組、消防署臉書、災害情報站、新聞稿等管道發布「即時災情資訊」、「民眾宣導呼籲」及「政府應變作為」外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，計召開</a:t>
            </a:r>
            <a:r>
              <a:rPr lang="en-US" altLang="zh-TW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6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次工作會報及</a:t>
            </a:r>
            <a:r>
              <a:rPr lang="en-US" altLang="zh-TW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5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次記者會，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指派相關部會發布災害應變情資，說明救災執行與進度，透過媒體加強與民溝通。</a:t>
            </a:r>
          </a:p>
        </p:txBody>
      </p:sp>
      <p:pic>
        <p:nvPicPr>
          <p:cNvPr id="12" name="圖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121856"/>
            <a:ext cx="2556000" cy="143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圖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700" y="3756115"/>
            <a:ext cx="2556000" cy="16796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圖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3791" y="4687797"/>
            <a:ext cx="2460209" cy="1875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8956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66800"/>
            <a:ext cx="7020272" cy="762000"/>
          </a:xfrm>
        </p:spPr>
        <p:txBody>
          <a:bodyPr/>
          <a:lstStyle/>
          <a:p>
            <a:pPr lvl="0" algn="l">
              <a:lnSpc>
                <a:spcPts val="2500"/>
              </a:lnSpc>
              <a:spcAft>
                <a:spcPts val="0"/>
              </a:spcAft>
            </a:pPr>
            <a:r>
              <a:rPr lang="zh-TW" altLang="en-US" sz="3200" b="1" dirty="0"/>
              <a:t>肆、</a:t>
            </a:r>
            <a:r>
              <a:rPr lang="zh-TW" altLang="zh-TW" sz="3200" b="1" dirty="0" smtClean="0"/>
              <a:t>應變</a:t>
            </a:r>
            <a:r>
              <a:rPr lang="zh-TW" altLang="zh-TW" sz="3200" b="1" dirty="0"/>
              <a:t>處置作為</a:t>
            </a:r>
            <a:endParaRPr lang="zh-TW" altLang="zh-TW" sz="3200" kern="100" dirty="0"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5872645" y="5678627"/>
            <a:ext cx="400110" cy="3928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TW" sz="1400" dirty="0" smtClean="0"/>
              <a:t>….</a:t>
            </a:r>
            <a:endParaRPr lang="zh-TW" altLang="en-US" sz="1400" dirty="0"/>
          </a:p>
        </p:txBody>
      </p:sp>
      <p:sp>
        <p:nvSpPr>
          <p:cNvPr id="15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xfrm>
            <a:off x="6948264" y="64228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1E96F0B-FC96-482F-B4F1-7775B170E39A}" type="slidenum">
              <a:rPr kumimoji="0" lang="en-US" altLang="zh-TW" smtClean="0">
                <a:latin typeface="標楷體" pitchFamily="65" charset="-120"/>
                <a:ea typeface="標楷體" pitchFamily="65" charset="-12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kumimoji="0" lang="en-US" altLang="zh-TW" dirty="0" smtClean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2755" y="1700808"/>
            <a:ext cx="61200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2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五</a:t>
            </a:r>
            <a:r>
              <a:rPr lang="zh-TW" altLang="en-US" sz="2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、超前</a:t>
            </a:r>
            <a:r>
              <a:rPr lang="zh-TW" altLang="en-US" sz="22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部署、全面動員</a:t>
            </a:r>
          </a:p>
          <a:p>
            <a:pPr marL="557213" lvl="0"/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迄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107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8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  <a:r>
              <a:rPr lang="en-US" altLang="zh-TW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6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時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止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，已救出</a:t>
            </a:r>
            <a:r>
              <a:rPr lang="en-US" altLang="zh-TW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229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人，總計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出動國軍、消防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含義消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、警察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含義警民防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等救災人力</a:t>
            </a:r>
            <a:r>
              <a:rPr lang="en-US" altLang="zh-TW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1,336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、搜救犬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20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隻、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航空器</a:t>
            </a:r>
            <a:r>
              <a:rPr lang="en-US" altLang="zh-TW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9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架次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、消防救災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車輛</a:t>
            </a:r>
            <a:r>
              <a:rPr lang="en-US" altLang="zh-TW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322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車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、生命探測器等各類裝備機具計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38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類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146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項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endParaRPr lang="en-US" altLang="zh-TW" sz="2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六、</a:t>
            </a:r>
            <a:r>
              <a:rPr lang="zh-TW" altLang="en-US" sz="2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疏散收容、災民照護</a:t>
            </a:r>
            <a:endParaRPr lang="en-US" altLang="zh-TW" sz="2200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39750"/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截至</a:t>
            </a:r>
            <a:r>
              <a:rPr lang="en-US" altLang="zh-TW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107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8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  <a:r>
              <a:rPr lang="en-US" altLang="zh-TW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6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時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止，計有開設花蓮縣立體育館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小巨蛋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)(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收容</a:t>
            </a:r>
            <a:r>
              <a:rPr lang="en-US" altLang="zh-TW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494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、中華國小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收容</a:t>
            </a:r>
            <a:r>
              <a:rPr lang="en-US" altLang="zh-TW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329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、花蓮榮民之家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收容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等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處，共計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收容</a:t>
            </a:r>
            <a:r>
              <a:rPr lang="en-US" altLang="zh-TW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825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。收容所內禦寒衣物及飲食無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虞，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並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運用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生命線、慈濟及花蓮縣志協等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單位志工，計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100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人協助災民。</a:t>
            </a:r>
            <a:endParaRPr lang="zh-TW" altLang="en-US" sz="2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endParaRPr lang="en-US" altLang="zh-TW" sz="2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11" name="圖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242" y="2060848"/>
            <a:ext cx="2578832" cy="1451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圖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101" y="4293096"/>
            <a:ext cx="2663957" cy="1997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15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7942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628775"/>
            <a:ext cx="8713788" cy="4824413"/>
          </a:xfrm>
        </p:spPr>
        <p:txBody>
          <a:bodyPr rtlCol="0">
            <a:normAutofit fontScale="90000"/>
          </a:bodyPr>
          <a:lstStyle/>
          <a:p>
            <a:pPr algn="l" eaLnBrk="1" fontAlgn="auto">
              <a:lnSpc>
                <a:spcPts val="4200"/>
              </a:lnSpc>
              <a:spcAft>
                <a:spcPts val="0"/>
              </a:spcAft>
              <a:defRPr/>
            </a:pPr>
            <a:r>
              <a:rPr lang="zh-TW" altLang="en-US" sz="3200" dirty="0" smtClean="0"/>
              <a:t>    本</a:t>
            </a:r>
            <a:r>
              <a:rPr lang="zh-TW" altLang="en-US" sz="3200" dirty="0"/>
              <a:t>次</a:t>
            </a:r>
            <a:r>
              <a:rPr lang="en-US" altLang="zh-TW" sz="3200" dirty="0"/>
              <a:t>0206</a:t>
            </a:r>
            <a:r>
              <a:rPr lang="zh-TW" altLang="en-US" sz="3200" dirty="0"/>
              <a:t>花蓮地震應變期間，各項應變作業均有較以往更為精進的做法，如中央災害應變中心的啟動、救災人力資源的調度、跨單位機關的協調整合、情資訊息的對外發布與溝通等，有效提升中央災害應變中心的運作效能</a:t>
            </a:r>
            <a:r>
              <a:rPr lang="zh-TW" altLang="en-US" sz="3200" dirty="0" smtClean="0"/>
              <a:t>。</a:t>
            </a:r>
            <a:r>
              <a:rPr lang="en-US" altLang="zh-TW" sz="3200" dirty="0" smtClean="0"/>
              <a:t/>
            </a:r>
            <a:br>
              <a:rPr lang="en-US" altLang="zh-TW" sz="3200" dirty="0" smtClean="0"/>
            </a:br>
            <a:r>
              <a:rPr lang="zh-TW" altLang="en-US" sz="3200" dirty="0" smtClean="0"/>
              <a:t>    感謝</a:t>
            </a:r>
            <a:r>
              <a:rPr lang="zh-TW" altLang="en-US" sz="3200" dirty="0"/>
              <a:t>地震應變期間 總統、院長之視導，也謝謝各部會及各直轄市、縣（市）</a:t>
            </a:r>
            <a:r>
              <a:rPr lang="zh-TW" altLang="en-US" sz="3200" dirty="0" smtClean="0"/>
              <a:t>政府的</a:t>
            </a:r>
            <a:r>
              <a:rPr lang="zh-TW" altLang="en-US" sz="3200" dirty="0"/>
              <a:t>協助與配合，讓本次地震災害在大家共同努力下，將災害損失降至最低。</a:t>
            </a:r>
            <a:endParaRPr lang="zh-TW" altLang="en-US" sz="3200" dirty="0" smtClean="0">
              <a:cs typeface="+mn-cs"/>
            </a:endParaRPr>
          </a:p>
        </p:txBody>
      </p:sp>
      <p:sp>
        <p:nvSpPr>
          <p:cNvPr id="75779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AF4CAAB-0616-4682-8F8E-8DF8E9D48718}" type="slidenum">
              <a:rPr kumimoji="0" lang="en-US" altLang="zh-TW" smtClean="0">
                <a:latin typeface="標楷體" pitchFamily="65" charset="-120"/>
                <a:ea typeface="標楷體" pitchFamily="65" charset="-12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kumimoji="0" lang="en-US" altLang="zh-TW" dirty="0" smtClean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2884" y="866800"/>
            <a:ext cx="702027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9pPr>
          </a:lstStyle>
          <a:p>
            <a:pPr algn="l">
              <a:lnSpc>
                <a:spcPts val="2500"/>
              </a:lnSpc>
              <a:spcAft>
                <a:spcPts val="0"/>
              </a:spcAft>
            </a:pPr>
            <a:r>
              <a:rPr kumimoji="0" lang="zh-TW" altLang="en-US" sz="3200" b="1" dirty="0"/>
              <a:t>伍</a:t>
            </a:r>
            <a:r>
              <a:rPr kumimoji="0" lang="zh-TW" altLang="en-US" sz="3200" b="1" dirty="0" smtClean="0"/>
              <a:t>、結</a:t>
            </a:r>
            <a:r>
              <a:rPr kumimoji="0" lang="zh-TW" altLang="en-US" sz="3200" b="1" dirty="0"/>
              <a:t>語</a:t>
            </a:r>
            <a:endParaRPr kumimoji="0" lang="zh-TW" altLang="zh-TW" sz="3200" kern="100" dirty="0"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150" y="2708275"/>
            <a:ext cx="5791200" cy="1690688"/>
          </a:xfrm>
        </p:spPr>
        <p:txBody>
          <a:bodyPr/>
          <a:lstStyle/>
          <a:p>
            <a:pPr eaLnBrk="1" hangingPunct="1"/>
            <a:r>
              <a:rPr lang="zh-TW" altLang="en-US" sz="9600" smtClean="0"/>
              <a:t>報告完畢</a:t>
            </a:r>
          </a:p>
        </p:txBody>
      </p:sp>
      <p:sp>
        <p:nvSpPr>
          <p:cNvPr id="76803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0AA5FC7-BB49-4570-B45F-3913A76CC6A4}" type="slidenum">
              <a:rPr kumimoji="0" lang="en-US" altLang="zh-TW" smtClean="0">
                <a:latin typeface="標楷體" pitchFamily="65" charset="-120"/>
                <a:ea typeface="標楷體" pitchFamily="65" charset="-12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kumimoji="0" lang="en-US" altLang="zh-TW" dirty="0" smtClean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投影片編號版面配置區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E7B06D1-DDB8-42A7-A945-3FD23ACFE2E7}" type="slidenum">
              <a:rPr kumimoji="0" lang="en-US" altLang="zh-TW" smtClean="0">
                <a:latin typeface="標楷體" panose="03000509000000000000" pitchFamily="65" charset="-120"/>
                <a:ea typeface="標楷體" panose="03000509000000000000" pitchFamily="65" charset="-12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kumimoji="0" lang="en-US" altLang="zh-TW" dirty="0" smtClean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3347864" y="600598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8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大綱</a:t>
            </a:r>
            <a:endParaRPr lang="zh-TW" altLang="en-US" sz="48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15616" y="1772816"/>
            <a:ext cx="68407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eaLnBrk="1" hangingPunct="1">
              <a:spcBef>
                <a:spcPts val="600"/>
              </a:spcBef>
              <a:spcAft>
                <a:spcPts val="600"/>
              </a:spcAft>
              <a:buFont typeface="+mj-ea"/>
              <a:buAutoNum type="ea1ChtPeriod"/>
            </a:pPr>
            <a:r>
              <a:rPr lang="zh-TW" altLang="en-US" sz="3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地震概況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 eaLnBrk="1" hangingPunct="1">
              <a:spcBef>
                <a:spcPts val="600"/>
              </a:spcBef>
              <a:spcAft>
                <a:spcPts val="600"/>
              </a:spcAft>
              <a:buFont typeface="+mj-ea"/>
              <a:buAutoNum type="ea1ChtPeriod"/>
            </a:pPr>
            <a:r>
              <a:rPr lang="zh-TW" altLang="en-US" sz="3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各</a:t>
            </a:r>
            <a:r>
              <a:rPr lang="zh-TW" altLang="en-US" sz="32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縣市應變中心開設</a:t>
            </a:r>
            <a:r>
              <a:rPr lang="zh-TW" altLang="en-US" sz="3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情形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 eaLnBrk="1" hangingPunct="1">
              <a:spcBef>
                <a:spcPts val="600"/>
              </a:spcBef>
              <a:spcAft>
                <a:spcPts val="600"/>
              </a:spcAft>
              <a:buFont typeface="+mj-ea"/>
              <a:buAutoNum type="ea1ChtPeriod"/>
            </a:pPr>
            <a:r>
              <a:rPr lang="zh-TW" altLang="en-US" sz="3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災情概況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 eaLnBrk="1" hangingPunct="1">
              <a:spcBef>
                <a:spcPts val="600"/>
              </a:spcBef>
              <a:spcAft>
                <a:spcPts val="600"/>
              </a:spcAft>
              <a:buFont typeface="+mj-ea"/>
              <a:buAutoNum type="ea1ChtPeriod"/>
            </a:pPr>
            <a:r>
              <a:rPr lang="zh-TW" altLang="en-US" sz="3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處置作為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 eaLnBrk="1" hangingPunct="1">
              <a:spcBef>
                <a:spcPts val="600"/>
              </a:spcBef>
              <a:spcAft>
                <a:spcPts val="600"/>
              </a:spcAft>
              <a:buFont typeface="+mj-ea"/>
              <a:buAutoNum type="ea1ChtPeriod"/>
            </a:pPr>
            <a:r>
              <a:rPr lang="zh-TW" altLang="en-US" sz="32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結語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投影片編號版面配置區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E7B06D1-DDB8-42A7-A945-3FD23ACFE2E7}" type="slidenum">
              <a:rPr kumimoji="0" lang="en-US" altLang="zh-TW" smtClean="0">
                <a:latin typeface="標楷體" panose="03000509000000000000" pitchFamily="65" charset="-120"/>
                <a:ea typeface="標楷體" panose="03000509000000000000" pitchFamily="65" charset="-12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kumimoji="0" lang="en-US" altLang="zh-TW" dirty="0" smtClean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2771775" y="550639"/>
            <a:ext cx="29543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ts val="700"/>
              </a:spcBef>
              <a:buClr>
                <a:srgbClr val="DD8047"/>
              </a:buClr>
              <a:buSzPct val="60000"/>
            </a:pPr>
            <a:r>
              <a:rPr kumimoji="0" lang="zh-TW" altLang="en-US" sz="3600" b="1" dirty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壹、地震概況</a:t>
            </a:r>
            <a:endParaRPr kumimoji="0" lang="en-US" altLang="zh-TW" sz="3600" b="1" dirty="0">
              <a:solidFill>
                <a:srgbClr val="0070C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內容版面配置區 1"/>
          <p:cNvSpPr>
            <a:spLocks noGrp="1"/>
          </p:cNvSpPr>
          <p:nvPr>
            <p:ph sz="quarter" idx="1"/>
          </p:nvPr>
        </p:nvSpPr>
        <p:spPr>
          <a:xfrm>
            <a:off x="179263" y="1340768"/>
            <a:ext cx="8785225" cy="1800225"/>
          </a:xfrm>
        </p:spPr>
        <p:txBody>
          <a:bodyPr/>
          <a:lstStyle/>
          <a:p>
            <a:pPr marL="0" indent="0" algn="just">
              <a:buFont typeface="Wingdings" panose="05000000000000000000" pitchFamily="2" charset="2"/>
              <a:buNone/>
            </a:pPr>
            <a:r>
              <a:rPr lang="zh-TW" altLang="en-US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依據中央氣象局地震報告，本</a:t>
            </a:r>
            <a:r>
              <a:rPr lang="en-US" altLang="zh-TW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(107)</a:t>
            </a:r>
            <a:r>
              <a:rPr lang="zh-TW" altLang="en-US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zh-TW" altLang="en-US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6</a:t>
            </a:r>
            <a:r>
              <a:rPr lang="zh-TW" altLang="en-US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  <a:r>
              <a:rPr lang="en-US" altLang="zh-TW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23</a:t>
            </a:r>
            <a:r>
              <a:rPr lang="zh-TW" altLang="en-US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時</a:t>
            </a:r>
            <a:r>
              <a:rPr lang="en-US" altLang="zh-TW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50</a:t>
            </a:r>
            <a:r>
              <a:rPr lang="zh-TW" altLang="en-US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分花蓮縣近海</a:t>
            </a:r>
            <a:r>
              <a:rPr lang="zh-TW" altLang="zh-TW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發生芮氏規模</a:t>
            </a:r>
            <a:r>
              <a:rPr lang="en-US" altLang="zh-TW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6.0</a:t>
            </a:r>
            <a:r>
              <a:rPr lang="zh-TW" altLang="zh-TW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地震</a:t>
            </a:r>
            <a:r>
              <a:rPr lang="zh-TW" altLang="en-US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，深度</a:t>
            </a:r>
            <a:r>
              <a:rPr lang="en-US" altLang="zh-TW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10</a:t>
            </a:r>
            <a:r>
              <a:rPr lang="zh-TW" altLang="en-US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公里，震度：花蓮縣花蓮市、宜蘭縣南澳鄉</a:t>
            </a:r>
            <a:r>
              <a:rPr lang="en-US" altLang="zh-TW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7</a:t>
            </a:r>
            <a:r>
              <a:rPr lang="zh-TW" altLang="zh-TW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級</a:t>
            </a:r>
            <a:r>
              <a:rPr lang="zh-TW" altLang="en-US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；南投縣</a:t>
            </a:r>
            <a:r>
              <a:rPr lang="en-US" altLang="zh-TW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5</a:t>
            </a:r>
            <a:r>
              <a:rPr lang="zh-TW" altLang="en-US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級；臺中市</a:t>
            </a:r>
            <a:r>
              <a:rPr lang="en-US" altLang="zh-TW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4</a:t>
            </a:r>
            <a:r>
              <a:rPr lang="zh-TW" altLang="en-US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級；雲林縣</a:t>
            </a:r>
            <a:r>
              <a:rPr lang="en-US" altLang="zh-TW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4</a:t>
            </a:r>
            <a:r>
              <a:rPr lang="zh-TW" altLang="en-US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級。</a:t>
            </a:r>
          </a:p>
        </p:txBody>
      </p:sp>
      <p:sp>
        <p:nvSpPr>
          <p:cNvPr id="8" name="AutoShape 8" descr="地震報告"/>
          <p:cNvSpPr>
            <a:spLocks noChangeAspect="1" noChangeArrowheads="1"/>
          </p:cNvSpPr>
          <p:nvPr/>
        </p:nvSpPr>
        <p:spPr bwMode="auto">
          <a:xfrm>
            <a:off x="320675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  <p:sp>
        <p:nvSpPr>
          <p:cNvPr id="9" name="AutoShape 10" descr="地震報告"/>
          <p:cNvSpPr>
            <a:spLocks noChangeAspect="1" noChangeArrowheads="1"/>
          </p:cNvSpPr>
          <p:nvPr/>
        </p:nvSpPr>
        <p:spPr bwMode="auto">
          <a:xfrm>
            <a:off x="473075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  <p:pic>
        <p:nvPicPr>
          <p:cNvPr id="10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99204"/>
            <a:ext cx="5569768" cy="4176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148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投影片編號版面配置區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E7B06D1-DDB8-42A7-A945-3FD23ACFE2E7}" type="slidenum">
              <a:rPr kumimoji="0" lang="en-US" altLang="zh-TW" smtClean="0">
                <a:latin typeface="標楷體" panose="03000509000000000000" pitchFamily="65" charset="-120"/>
                <a:ea typeface="標楷體" panose="03000509000000000000" pitchFamily="65" charset="-12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kumimoji="0" lang="en-US" altLang="zh-TW" dirty="0" smtClean="0">
              <a:latin typeface="標楷體" pitchFamily="65" charset="-120"/>
              <a:ea typeface="標楷體" pitchFamily="65" charset="-120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838196"/>
              </p:ext>
            </p:extLst>
          </p:nvPr>
        </p:nvGraphicFramePr>
        <p:xfrm>
          <a:off x="899592" y="2204864"/>
          <a:ext cx="7029450" cy="397157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71252"/>
                <a:gridCol w="719980"/>
                <a:gridCol w="719980"/>
                <a:gridCol w="1295963"/>
                <a:gridCol w="3322275"/>
              </a:tblGrid>
              <a:tr h="7315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類別</a:t>
                      </a:r>
                      <a:endParaRPr lang="zh-TW" sz="2400" kern="1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新細明體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成立數</a:t>
                      </a:r>
                      <a:endParaRPr lang="zh-TW" sz="2400" kern="1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新細明體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開設</a:t>
                      </a:r>
                      <a:endParaRPr lang="en-US" altLang="zh-TW" sz="2400" kern="1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層級</a:t>
                      </a:r>
                      <a:endParaRPr lang="zh-TW" sz="2400" kern="1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新細明體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機關</a:t>
                      </a:r>
                      <a:endParaRPr lang="en-US" altLang="zh-TW" sz="2400" kern="100" dirty="0" smtClean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108000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縣市</a:t>
                      </a:r>
                      <a:endParaRPr lang="zh-TW" sz="2400" kern="1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新細明體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</a:t>
                      </a:r>
                      <a:endParaRPr lang="zh-TW" sz="2400" b="1" kern="1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新細明體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</a:t>
                      </a:r>
                      <a:endParaRPr lang="zh-TW" altLang="en-US" sz="24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一級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kern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花蓮縣</a:t>
                      </a:r>
                      <a:endParaRPr lang="en-US" altLang="zh-TW" sz="2400" kern="1200" dirty="0" smtClean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108000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000" kern="1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新細明體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000" b="1" kern="1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新細明體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</a:t>
                      </a:r>
                      <a:endParaRPr lang="zh-TW" sz="2400" b="1" kern="1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新細明體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二級</a:t>
                      </a:r>
                      <a:endParaRPr lang="zh-TW" altLang="en-US" sz="2400" dirty="0" smtClean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7938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宜蘭縣</a:t>
                      </a:r>
                      <a:endParaRPr lang="en-US" altLang="zh-TW" sz="2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marL="0" marR="0" indent="-7938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4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altLang="en-US" sz="24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已於</a:t>
                      </a:r>
                      <a:r>
                        <a:rPr lang="en-US" altLang="zh-TW" sz="24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7</a:t>
                      </a:r>
                      <a:r>
                        <a:rPr lang="zh-TW" altLang="en-US" sz="24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日</a:t>
                      </a:r>
                      <a:r>
                        <a:rPr lang="en-US" altLang="zh-TW" sz="24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19</a:t>
                      </a:r>
                      <a:r>
                        <a:rPr lang="zh-TW" altLang="en-US" sz="24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時撤除</a:t>
                      </a:r>
                      <a:r>
                        <a:rPr lang="en-US" altLang="zh-TW" sz="24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1080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港務</a:t>
                      </a:r>
                      <a:endParaRPr lang="zh-TW" sz="2400" kern="1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新細明體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</a:t>
                      </a:r>
                      <a:endParaRPr lang="zh-TW" sz="2400" b="1" kern="1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新細明體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000" kern="1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新細明體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一級</a:t>
                      </a:r>
                      <a:endParaRPr lang="zh-TW" sz="2400" kern="1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新細明體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7938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kern="120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花蓮港</a:t>
                      </a:r>
                      <a:endParaRPr lang="en-US" altLang="zh-TW" sz="2400" kern="1200" dirty="0" smtClean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矩形 2"/>
          <p:cNvSpPr>
            <a:spLocks noChangeArrowheads="1"/>
          </p:cNvSpPr>
          <p:nvPr/>
        </p:nvSpPr>
        <p:spPr bwMode="auto">
          <a:xfrm>
            <a:off x="1187624" y="1342727"/>
            <a:ext cx="61864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ts val="700"/>
              </a:spcBef>
              <a:buClr>
                <a:srgbClr val="DD8047"/>
              </a:buClr>
              <a:buSzPct val="60000"/>
            </a:pPr>
            <a:r>
              <a:rPr kumimoji="0" lang="zh-TW" altLang="en-US" sz="3600" b="1" dirty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貳、各縣市應變中心開設情形</a:t>
            </a:r>
            <a:endParaRPr kumimoji="0" lang="en-US" altLang="zh-TW" sz="3600" b="1" dirty="0">
              <a:solidFill>
                <a:srgbClr val="0070C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2096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投影片編號版面配置區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E7B06D1-DDB8-42A7-A945-3FD23ACFE2E7}" type="slidenum">
              <a:rPr kumimoji="0" lang="en-US" altLang="zh-TW" smtClean="0">
                <a:latin typeface="標楷體" panose="03000509000000000000" pitchFamily="65" charset="-120"/>
                <a:ea typeface="標楷體" panose="03000509000000000000" pitchFamily="65" charset="-12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kumimoji="0" lang="en-US" altLang="zh-TW" dirty="0" smtClean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2771775" y="406624"/>
            <a:ext cx="29543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ts val="700"/>
              </a:spcBef>
              <a:buClr>
                <a:srgbClr val="DD8047"/>
              </a:buClr>
              <a:buSzPct val="60000"/>
            </a:pPr>
            <a:r>
              <a:rPr kumimoji="0" lang="zh-TW" altLang="en-US" sz="3600" b="1" dirty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參、災情概況</a:t>
            </a:r>
            <a:endParaRPr kumimoji="0" lang="en-US" altLang="zh-TW" sz="3600" b="1" dirty="0">
              <a:solidFill>
                <a:srgbClr val="0070C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185134"/>
              </p:ext>
            </p:extLst>
          </p:nvPr>
        </p:nvGraphicFramePr>
        <p:xfrm>
          <a:off x="93942" y="1431941"/>
          <a:ext cx="8942553" cy="535321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1424817"/>
                <a:gridCol w="6508975"/>
                <a:gridCol w="1008761"/>
              </a:tblGrid>
              <a:tr h="4848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b="1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災情類別</a:t>
                      </a:r>
                      <a:endParaRPr lang="zh-TW" sz="2000" b="1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78" marR="6857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b="1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目前狀況</a:t>
                      </a:r>
                      <a:endParaRPr lang="zh-TW" sz="2000" b="1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78" marR="6857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b="1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總計</a:t>
                      </a:r>
                      <a:endParaRPr lang="zh-TW" sz="2000" b="1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78" marR="68578" marT="0" marB="0" anchor="ctr">
                    <a:solidFill>
                      <a:schemeClr val="bg1"/>
                    </a:solidFill>
                  </a:tcPr>
                </a:tc>
              </a:tr>
              <a:tr h="1231094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18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建築物</a:t>
                      </a:r>
                      <a:r>
                        <a:rPr 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倒塌</a:t>
                      </a:r>
                      <a:r>
                        <a:rPr lang="zh-TW" altLang="en-US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、</a:t>
                      </a:r>
                      <a:r>
                        <a:rPr 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傾斜</a:t>
                      </a:r>
                      <a:endParaRPr lang="zh-TW" sz="18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just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統帥</a:t>
                      </a:r>
                      <a:r>
                        <a:rPr lang="zh-TW" sz="18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飯店</a:t>
                      </a:r>
                      <a:r>
                        <a:rPr lang="en-US" sz="1800" kern="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(B1+11</a:t>
                      </a:r>
                      <a:r>
                        <a:rPr lang="zh-TW" sz="1800" kern="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樓</a:t>
                      </a:r>
                      <a:r>
                        <a:rPr lang="en-US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endParaRPr lang="en-US" sz="180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marL="342900" indent="-342900" algn="just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國盛六街</a:t>
                      </a:r>
                      <a:r>
                        <a:rPr lang="en-US" sz="18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</a:t>
                      </a:r>
                      <a:r>
                        <a:rPr lang="zh-TW" sz="18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、</a:t>
                      </a:r>
                      <a:r>
                        <a:rPr lang="en-US" sz="18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4</a:t>
                      </a:r>
                      <a:r>
                        <a:rPr lang="zh-TW" sz="18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號</a:t>
                      </a:r>
                      <a:r>
                        <a:rPr lang="en-US" sz="1800" kern="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sz="1800" kern="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白金雙星大樓</a:t>
                      </a:r>
                      <a:r>
                        <a:rPr lang="en-US" sz="1800" kern="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6</a:t>
                      </a:r>
                      <a:r>
                        <a:rPr lang="zh-TW" sz="1800" kern="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樓</a:t>
                      </a:r>
                      <a:r>
                        <a:rPr lang="en-US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endParaRPr lang="en-US" sz="180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marL="342900" indent="-342900" algn="just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國盛六街</a:t>
                      </a:r>
                      <a:r>
                        <a:rPr lang="en-US" sz="18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41</a:t>
                      </a:r>
                      <a:r>
                        <a:rPr lang="zh-TW" sz="18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號</a:t>
                      </a:r>
                      <a:r>
                        <a:rPr lang="en-US" sz="1800" kern="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sz="1800" kern="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吾居吾宿大樓</a:t>
                      </a:r>
                      <a:r>
                        <a:rPr lang="en-US" sz="1800" kern="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9</a:t>
                      </a:r>
                      <a:r>
                        <a:rPr lang="zh-TW" sz="1800" kern="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樓</a:t>
                      </a:r>
                      <a:r>
                        <a:rPr lang="en-US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endParaRPr lang="en-US" sz="180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marL="342900" indent="-342900" algn="just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商校街</a:t>
                      </a:r>
                      <a:r>
                        <a:rPr lang="en-US" sz="18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</a:t>
                      </a:r>
                      <a:r>
                        <a:rPr lang="zh-TW" sz="18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號</a:t>
                      </a:r>
                      <a:r>
                        <a:rPr lang="en-US" sz="1800" kern="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sz="1800" kern="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雲門翠堤大樓</a:t>
                      </a:r>
                      <a:r>
                        <a:rPr lang="en-US" sz="1800" kern="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B1+12</a:t>
                      </a:r>
                      <a:r>
                        <a:rPr lang="zh-TW" sz="1800" kern="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樓</a:t>
                      </a:r>
                      <a:r>
                        <a:rPr lang="en-US" sz="1800" kern="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endParaRPr lang="zh-TW" sz="18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4</a:t>
                      </a:r>
                      <a:r>
                        <a:rPr lang="zh-TW" sz="20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處</a:t>
                      </a:r>
                      <a:endParaRPr lang="zh-TW" sz="200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78" marR="68578" marT="0" marB="0" anchor="ctr">
                    <a:solidFill>
                      <a:schemeClr val="bg1"/>
                    </a:solidFill>
                  </a:tcPr>
                </a:tc>
              </a:tr>
              <a:tr h="12408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死亡</a:t>
                      </a: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78" marR="6857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just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altLang="en-US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自宅</a:t>
                      </a:r>
                      <a:r>
                        <a:rPr lang="en-US" altLang="zh-TW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</a:t>
                      </a:r>
                      <a:r>
                        <a:rPr lang="zh-TW" altLang="en-US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</a:t>
                      </a:r>
                      <a:r>
                        <a:rPr lang="zh-TW" altLang="en-US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：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林麗貞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(60</a:t>
                      </a:r>
                      <a:r>
                        <a:rPr lang="zh-TW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歲女性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、劉東騰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(66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歲男性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endParaRPr lang="en-US" altLang="zh-TW" sz="1800" kern="0" dirty="0" smtClean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zh-TW" altLang="en-US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雲門翠堤</a:t>
                      </a:r>
                      <a:r>
                        <a:rPr lang="en-US" altLang="zh-TW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6</a:t>
                      </a:r>
                      <a:r>
                        <a:rPr lang="zh-TW" altLang="en-US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</a:t>
                      </a:r>
                      <a:r>
                        <a:rPr lang="zh-TW" altLang="en-US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：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戴世璋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(39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歲男性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、楊麗蓉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(47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歲女性、大陸籍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、李楊琦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(19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歲女性、大陸籍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、余妃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(39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歲女性、大陸籍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、江振昌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男性、年籍待確認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、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名女性待確認。</a:t>
                      </a:r>
                      <a:endParaRPr lang="en-US" altLang="zh-TW" sz="1800" kern="0" dirty="0" smtClean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統帥</a:t>
                      </a:r>
                      <a:r>
                        <a:rPr lang="en-US" altLang="zh-TW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</a:t>
                      </a:r>
                      <a:r>
                        <a:rPr lang="zh-TW" altLang="en-US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：周志軒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(37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歲男性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0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9</a:t>
                      </a:r>
                      <a:r>
                        <a:rPr lang="zh-TW" sz="20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</a:t>
                      </a:r>
                      <a:endParaRPr lang="zh-TW" sz="20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</a:tr>
              <a:tr h="1171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受傷</a:t>
                      </a: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78" marR="6857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en-US" alt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1.</a:t>
                      </a:r>
                      <a:r>
                        <a:rPr 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慈</a:t>
                      </a:r>
                      <a:r>
                        <a:rPr lang="zh-TW" sz="18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濟醫院</a:t>
                      </a:r>
                      <a:r>
                        <a:rPr lang="en-US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</a:t>
                      </a:r>
                      <a:r>
                        <a:rPr lang="en-US" alt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21</a:t>
                      </a:r>
                      <a:r>
                        <a:rPr 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</a:t>
                      </a:r>
                      <a:r>
                        <a:rPr lang="zh-TW" altLang="en-US" sz="18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  </a:t>
                      </a:r>
                      <a:r>
                        <a:rPr lang="en-US" altLang="zh-TW" sz="18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2.</a:t>
                      </a:r>
                      <a:r>
                        <a:rPr 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門</a:t>
                      </a:r>
                      <a:r>
                        <a:rPr lang="zh-TW" sz="18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諾</a:t>
                      </a:r>
                      <a:r>
                        <a:rPr 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醫院</a:t>
                      </a:r>
                      <a:r>
                        <a:rPr lang="en-US" alt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82</a:t>
                      </a:r>
                      <a:r>
                        <a:rPr 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</a:t>
                      </a:r>
                      <a:endParaRPr lang="zh-TW" sz="18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marL="0" lvl="0" indent="0" algn="just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en-US" alt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3.</a:t>
                      </a:r>
                      <a:r>
                        <a:rPr 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國軍</a:t>
                      </a:r>
                      <a:r>
                        <a:rPr lang="en-US" sz="18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805</a:t>
                      </a:r>
                      <a:r>
                        <a:rPr 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醫院</a:t>
                      </a:r>
                      <a:r>
                        <a:rPr lang="en-US" alt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16</a:t>
                      </a:r>
                      <a:r>
                        <a:rPr 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</a:t>
                      </a:r>
                      <a:r>
                        <a:rPr lang="zh-TW" altLang="en-US" sz="18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</a:t>
                      </a:r>
                      <a:r>
                        <a:rPr lang="en-US" altLang="zh-TW" sz="18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4.</a:t>
                      </a:r>
                      <a:r>
                        <a:rPr 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部</a:t>
                      </a:r>
                      <a:r>
                        <a:rPr lang="zh-TW" sz="18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立花蓮</a:t>
                      </a:r>
                      <a:r>
                        <a:rPr 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醫院</a:t>
                      </a:r>
                      <a:r>
                        <a:rPr lang="en-US" alt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40</a:t>
                      </a:r>
                      <a:r>
                        <a:rPr 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</a:t>
                      </a:r>
                      <a:endParaRPr lang="en-US" altLang="zh-TW" sz="1800" kern="0" dirty="0" smtClean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marL="0" lvl="0" indent="0" algn="just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en-US" alt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5.</a:t>
                      </a:r>
                      <a:r>
                        <a:rPr lang="zh-TW" altLang="en-US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鳳林榮民醫院</a:t>
                      </a:r>
                      <a:r>
                        <a:rPr lang="en-US" alt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</a:t>
                      </a:r>
                      <a:r>
                        <a:rPr lang="zh-TW" altLang="en-US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    </a:t>
                      </a:r>
                      <a:r>
                        <a:rPr lang="en-US" alt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6.</a:t>
                      </a:r>
                      <a:r>
                        <a:rPr lang="zh-TW" altLang="en-US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玉里榮民醫院</a:t>
                      </a:r>
                      <a:r>
                        <a:rPr lang="en-US" alt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</a:t>
                      </a:r>
                      <a:r>
                        <a:rPr lang="zh-TW" altLang="en-US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      </a:t>
                      </a:r>
                      <a:endParaRPr lang="en-US" altLang="zh-TW" sz="1800" kern="0" dirty="0" smtClean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marL="0" lvl="0" indent="0" algn="just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en-US" alt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7.</a:t>
                      </a:r>
                      <a:r>
                        <a:rPr lang="zh-TW" altLang="en-US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臺東馬偕醫院</a:t>
                      </a:r>
                      <a:r>
                        <a:rPr lang="en-US" alt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</a:t>
                      </a:r>
                      <a:r>
                        <a:rPr lang="zh-TW" altLang="en-US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    </a:t>
                      </a:r>
                      <a:r>
                        <a:rPr lang="en-US" alt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8.</a:t>
                      </a:r>
                      <a:r>
                        <a:rPr lang="zh-TW" altLang="en-US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玉里慈濟醫院</a:t>
                      </a:r>
                      <a:r>
                        <a:rPr lang="en-US" altLang="zh-TW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</a:t>
                      </a:r>
                      <a:r>
                        <a:rPr lang="zh-TW" altLang="en-US" sz="1800" kern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</a:t>
                      </a:r>
                      <a:endParaRPr lang="zh-TW" sz="18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</a:t>
                      </a:r>
                      <a:r>
                        <a:rPr lang="en-US" altLang="zh-TW" sz="20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65</a:t>
                      </a:r>
                      <a:r>
                        <a:rPr lang="zh-TW" sz="20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</a:t>
                      </a:r>
                      <a:endParaRPr lang="zh-TW" sz="20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</a:tr>
              <a:tr h="1195920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失聯</a:t>
                      </a:r>
                      <a:endParaRPr lang="zh-TW" sz="18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ts val="16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國盛六街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、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4</a:t>
                      </a:r>
                      <a:r>
                        <a:rPr lang="zh-TW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號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(2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號設籍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65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戶，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67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人，已聯繫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55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人，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4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號未設籍，</a:t>
                      </a:r>
                      <a:r>
                        <a:rPr lang="zh-TW" altLang="en-US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失聯計</a:t>
                      </a:r>
                      <a:r>
                        <a:rPr lang="en-US" altLang="zh-TW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12</a:t>
                      </a:r>
                      <a:r>
                        <a:rPr lang="zh-TW" altLang="en-US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endParaRPr lang="zh-TW" altLang="zh-TW" sz="1800" kern="100" dirty="0" smtClean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marL="342900" lvl="0" indent="-342900" algn="just">
                        <a:lnSpc>
                          <a:spcPts val="16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國盛六街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41</a:t>
                      </a:r>
                      <a:r>
                        <a:rPr lang="zh-TW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號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計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21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戶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33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人，已聯繫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27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人，</a:t>
                      </a:r>
                      <a:r>
                        <a:rPr lang="zh-TW" altLang="en-US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失聯計</a:t>
                      </a:r>
                      <a:r>
                        <a:rPr lang="en-US" altLang="zh-TW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3</a:t>
                      </a:r>
                      <a:r>
                        <a:rPr lang="zh-TW" altLang="en-US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</a:t>
                      </a:r>
                      <a:r>
                        <a:rPr lang="en-US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endParaRPr lang="zh-TW" altLang="zh-TW" sz="1800" kern="100" dirty="0" smtClean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marL="342900" lvl="0" indent="-342900" algn="just">
                        <a:lnSpc>
                          <a:spcPts val="16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altLang="zh-TW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雲門翠堤大樓</a:t>
                      </a:r>
                      <a:r>
                        <a:rPr lang="en-US" altLang="zh-TW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altLang="en-US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失聯</a:t>
                      </a:r>
                      <a:r>
                        <a:rPr lang="en-US" altLang="zh-TW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37</a:t>
                      </a:r>
                      <a:r>
                        <a:rPr lang="zh-TW" altLang="zh-TW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</a:t>
                      </a:r>
                      <a:r>
                        <a:rPr lang="en-US" altLang="zh-TW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、</a:t>
                      </a:r>
                      <a:r>
                        <a:rPr lang="zh-TW" altLang="en-US" sz="18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漂亮生活旅店</a:t>
                      </a:r>
                      <a:r>
                        <a:rPr lang="en-US" altLang="zh-TW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altLang="en-US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失聯</a:t>
                      </a:r>
                      <a:r>
                        <a:rPr lang="en-US" altLang="zh-TW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10</a:t>
                      </a:r>
                      <a:r>
                        <a:rPr lang="zh-TW" altLang="en-US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</a:t>
                      </a:r>
                      <a:r>
                        <a:rPr lang="en-US" altLang="zh-TW" sz="1800" kern="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endParaRPr lang="zh-TW" altLang="zh-TW" sz="1800" kern="100" dirty="0">
                        <a:solidFill>
                          <a:srgbClr val="FF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0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62</a:t>
                      </a:r>
                      <a:r>
                        <a:rPr lang="zh-TW" sz="200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</a:t>
                      </a:r>
                      <a:endParaRPr lang="zh-TW" sz="200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矩形 2"/>
          <p:cNvSpPr>
            <a:spLocks noChangeArrowheads="1"/>
          </p:cNvSpPr>
          <p:nvPr/>
        </p:nvSpPr>
        <p:spPr bwMode="auto">
          <a:xfrm>
            <a:off x="93943" y="908720"/>
            <a:ext cx="377539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ts val="700"/>
              </a:spcBef>
              <a:buClr>
                <a:srgbClr val="DD8047"/>
              </a:buClr>
              <a:buSzPct val="60000"/>
            </a:pPr>
            <a:r>
              <a:rPr kumimoji="0" lang="zh-TW" altLang="en-US" sz="2800" b="1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一、建築物與傷亡災情</a:t>
            </a:r>
            <a:endParaRPr kumimoji="0" lang="en-US" altLang="zh-TW" sz="2800" b="1" dirty="0">
              <a:solidFill>
                <a:srgbClr val="C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4244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投影片編號版面配置區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E7B06D1-DDB8-42A7-A945-3FD23ACFE2E7}" type="slidenum">
              <a:rPr kumimoji="0" lang="en-US" altLang="zh-TW" smtClean="0">
                <a:latin typeface="標楷體" panose="03000509000000000000" pitchFamily="65" charset="-120"/>
                <a:ea typeface="標楷體" panose="03000509000000000000" pitchFamily="65" charset="-12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kumimoji="0" lang="en-US" altLang="zh-TW" dirty="0" smtClean="0">
              <a:latin typeface="標楷體" pitchFamily="65" charset="-120"/>
              <a:ea typeface="標楷體" pitchFamily="65" charset="-120"/>
            </a:endParaRPr>
          </a:p>
        </p:txBody>
      </p:sp>
      <p:grpSp>
        <p:nvGrpSpPr>
          <p:cNvPr id="8" name="群組 19"/>
          <p:cNvGrpSpPr>
            <a:grpSpLocks/>
          </p:cNvGrpSpPr>
          <p:nvPr/>
        </p:nvGrpSpPr>
        <p:grpSpPr bwMode="auto">
          <a:xfrm>
            <a:off x="250825" y="115888"/>
            <a:ext cx="8740775" cy="6694487"/>
            <a:chOff x="1365304" y="78828"/>
            <a:chExt cx="8740397" cy="6693798"/>
          </a:xfrm>
        </p:grpSpPr>
        <p:pic>
          <p:nvPicPr>
            <p:cNvPr id="9" name="圖片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948" t="11543" r="10086" b="7536"/>
            <a:stretch>
              <a:fillRect/>
            </a:stretch>
          </p:blipFill>
          <p:spPr bwMode="auto">
            <a:xfrm>
              <a:off x="4162100" y="78828"/>
              <a:ext cx="5943601" cy="6684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" name="直線單箭頭接點 9"/>
            <p:cNvCxnSpPr/>
            <p:nvPr/>
          </p:nvCxnSpPr>
          <p:spPr>
            <a:xfrm flipH="1">
              <a:off x="6059339" y="5323388"/>
              <a:ext cx="2046199" cy="26032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圖片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135" b="13004"/>
            <a:stretch>
              <a:fillRect/>
            </a:stretch>
          </p:blipFill>
          <p:spPr bwMode="auto">
            <a:xfrm>
              <a:off x="7616609" y="3463550"/>
              <a:ext cx="2276340" cy="2281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矩形 7"/>
            <p:cNvSpPr>
              <a:spLocks noChangeArrowheads="1"/>
            </p:cNvSpPr>
            <p:nvPr/>
          </p:nvSpPr>
          <p:spPr bwMode="auto">
            <a:xfrm>
              <a:off x="1365304" y="5736214"/>
              <a:ext cx="2592871" cy="954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r>
                <a:rPr lang="zh-TW" altLang="en-US" sz="1600" dirty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雲門翠堤大樓</a:t>
              </a:r>
              <a:r>
                <a:rPr lang="en-US" altLang="zh-TW" sz="1600" dirty="0" smtClean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37</a:t>
              </a:r>
              <a:r>
                <a:rPr lang="zh-TW" altLang="en-US" sz="1600" dirty="0" smtClean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人</a:t>
              </a:r>
              <a:r>
                <a:rPr lang="zh-TW" altLang="en-US" sz="1600" dirty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失聯、漂亮寶貝旅店</a:t>
              </a:r>
              <a:r>
                <a:rPr lang="en-US" altLang="zh-TW" sz="1600" dirty="0" smtClean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10</a:t>
              </a:r>
              <a:r>
                <a:rPr lang="zh-TW" altLang="en-US" sz="1600" dirty="0" smtClean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人</a:t>
              </a:r>
              <a:r>
                <a:rPr lang="zh-TW" altLang="en-US" sz="1600" dirty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失聯。</a:t>
              </a:r>
              <a:endParaRPr lang="en-US" altLang="zh-TW" sz="16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endParaRPr lang="zh-TW" alt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3" name="直線單箭頭接點 12"/>
            <p:cNvCxnSpPr/>
            <p:nvPr/>
          </p:nvCxnSpPr>
          <p:spPr>
            <a:xfrm>
              <a:off x="3041632" y="4312254"/>
              <a:ext cx="2223992" cy="30635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9"/>
            <p:cNvSpPr>
              <a:spLocks noChangeArrowheads="1"/>
            </p:cNvSpPr>
            <p:nvPr/>
          </p:nvSpPr>
          <p:spPr bwMode="auto">
            <a:xfrm>
              <a:off x="7616608" y="5695535"/>
              <a:ext cx="2276341" cy="1077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r>
                <a:rPr lang="zh-TW" altLang="en-US" sz="1600">
                  <a:latin typeface="標楷體" panose="03000509000000000000" pitchFamily="65" charset="-120"/>
                  <a:ea typeface="標楷體" panose="03000509000000000000" pitchFamily="65" charset="-120"/>
                </a:rPr>
                <a:t>統帥飯店塌陷，</a:t>
              </a:r>
              <a:r>
                <a:rPr lang="en-US" altLang="zh-TW" sz="1600">
                  <a:latin typeface="標楷體" panose="03000509000000000000" pitchFamily="65" charset="-120"/>
                  <a:ea typeface="標楷體" panose="03000509000000000000" pitchFamily="65" charset="-120"/>
                </a:rPr>
                <a:t>1</a:t>
              </a:r>
              <a:r>
                <a:rPr lang="zh-TW" altLang="en-US" sz="1600">
                  <a:latin typeface="標楷體" panose="03000509000000000000" pitchFamily="65" charset="-120"/>
                  <a:ea typeface="標楷體" panose="03000509000000000000" pitchFamily="65" charset="-120"/>
                </a:rPr>
                <a:t>樓</a:t>
              </a:r>
              <a:endParaRPr lang="en-US" altLang="zh-TW" sz="160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r>
                <a:rPr lang="zh-TW" altLang="en-US" sz="1600">
                  <a:latin typeface="標楷體" panose="03000509000000000000" pitchFamily="65" charset="-120"/>
                  <a:ea typeface="標楷體" panose="03000509000000000000" pitchFamily="65" charset="-120"/>
                </a:rPr>
                <a:t>櫃台人員</a:t>
              </a:r>
              <a:r>
                <a:rPr lang="en-US" altLang="zh-TW" sz="1600">
                  <a:latin typeface="標楷體" panose="03000509000000000000" pitchFamily="65" charset="-120"/>
                  <a:ea typeface="標楷體" panose="03000509000000000000" pitchFamily="65" charset="-120"/>
                </a:rPr>
                <a:t>2</a:t>
              </a:r>
              <a:r>
                <a:rPr lang="zh-TW" altLang="en-US" sz="1600">
                  <a:latin typeface="標楷體" panose="03000509000000000000" pitchFamily="65" charset="-120"/>
                  <a:ea typeface="標楷體" panose="03000509000000000000" pitchFamily="65" charset="-120"/>
                </a:rPr>
                <a:t>人救</a:t>
              </a:r>
              <a:r>
                <a:rPr lang="en-US" altLang="zh-TW" sz="1600">
                  <a:latin typeface="標楷體" panose="03000509000000000000" pitchFamily="65" charset="-120"/>
                  <a:ea typeface="標楷體" panose="03000509000000000000" pitchFamily="65" charset="-120"/>
                </a:rPr>
                <a:t>(17:45</a:t>
              </a:r>
              <a:r>
                <a:rPr lang="zh-TW" altLang="en-US" sz="1600">
                  <a:latin typeface="標楷體" panose="03000509000000000000" pitchFamily="65" charset="-120"/>
                  <a:ea typeface="標楷體" panose="03000509000000000000" pitchFamily="65" charset="-120"/>
                </a:rPr>
                <a:t>搜索完畢，全數支援雲門翠堤大樓搜救</a:t>
              </a:r>
              <a:r>
                <a:rPr lang="en-US" altLang="zh-TW" sz="1600">
                  <a:latin typeface="標楷體" panose="03000509000000000000" pitchFamily="65" charset="-120"/>
                  <a:ea typeface="標楷體" panose="03000509000000000000" pitchFamily="65" charset="-120"/>
                </a:rPr>
                <a:t>)</a:t>
              </a:r>
              <a:endParaRPr lang="zh-TW" altLang="en-US" sz="160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pic>
          <p:nvPicPr>
            <p:cNvPr id="15" name="Picture 2" descr="「國盛六街」的圖片搜尋結果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6597" y="108989"/>
              <a:ext cx="2745503" cy="2059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矩形 11"/>
            <p:cNvSpPr>
              <a:spLocks noChangeArrowheads="1"/>
            </p:cNvSpPr>
            <p:nvPr/>
          </p:nvSpPr>
          <p:spPr bwMode="auto">
            <a:xfrm>
              <a:off x="1414834" y="2168116"/>
              <a:ext cx="2687351" cy="954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r>
                <a:rPr lang="zh-TW" altLang="en-US" sz="1600" dirty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國盛六街</a:t>
              </a:r>
              <a:r>
                <a:rPr lang="en-US" altLang="zh-TW" sz="1600" dirty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2</a:t>
              </a:r>
              <a:r>
                <a:rPr lang="zh-TW" altLang="en-US" sz="1600" dirty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、</a:t>
              </a:r>
              <a:r>
                <a:rPr lang="en-US" altLang="zh-TW" sz="1600" dirty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4</a:t>
              </a:r>
              <a:r>
                <a:rPr lang="zh-TW" altLang="en-US" sz="1600" dirty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號 </a:t>
              </a:r>
              <a:r>
                <a:rPr lang="en-US" altLang="zh-TW" sz="1600" dirty="0" smtClean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12</a:t>
              </a:r>
              <a:r>
                <a:rPr lang="zh-TW" altLang="en-US" sz="1600" dirty="0" smtClean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人</a:t>
              </a:r>
              <a:r>
                <a:rPr lang="zh-TW" altLang="en-US" sz="1600" dirty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失聯</a:t>
              </a:r>
              <a:endParaRPr lang="en-US" altLang="zh-TW" sz="16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r>
                <a:rPr lang="zh-TW" altLang="en-US" sz="1600" dirty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國盛六街</a:t>
              </a:r>
              <a:r>
                <a:rPr lang="en-US" altLang="zh-TW" sz="1600" dirty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41</a:t>
              </a:r>
              <a:r>
                <a:rPr lang="zh-TW" altLang="en-US" sz="1600" dirty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號 </a:t>
              </a:r>
              <a:r>
                <a:rPr lang="en-US" altLang="zh-TW" sz="1600" dirty="0" smtClean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3</a:t>
              </a:r>
              <a:r>
                <a:rPr lang="zh-TW" altLang="en-US" sz="1600" dirty="0" smtClean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人</a:t>
              </a:r>
              <a:r>
                <a:rPr lang="zh-TW" altLang="en-US" sz="1600" dirty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失聯。</a:t>
              </a:r>
              <a:endParaRPr lang="en-US" altLang="zh-TW" sz="16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endParaRPr lang="zh-TW" altLang="en-US" dirty="0">
                <a:solidFill>
                  <a:srgbClr val="FFC000"/>
                </a:solidFill>
              </a:endParaRPr>
            </a:p>
          </p:txBody>
        </p:sp>
        <p:cxnSp>
          <p:nvCxnSpPr>
            <p:cNvPr id="17" name="直線單箭頭接點 16"/>
            <p:cNvCxnSpPr/>
            <p:nvPr/>
          </p:nvCxnSpPr>
          <p:spPr>
            <a:xfrm>
              <a:off x="3209899" y="2732855"/>
              <a:ext cx="2155732" cy="114764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圖片 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7390" y="3283732"/>
              <a:ext cx="1702510" cy="2420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9609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投影片編號版面配置區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E7B06D1-DDB8-42A7-A945-3FD23ACFE2E7}" type="slidenum">
              <a:rPr kumimoji="0" lang="en-US" altLang="zh-TW" smtClean="0">
                <a:latin typeface="標楷體" panose="03000509000000000000" pitchFamily="65" charset="-120"/>
                <a:ea typeface="標楷體" panose="03000509000000000000" pitchFamily="65" charset="-12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kumimoji="0" lang="en-US" altLang="zh-TW" dirty="0" smtClean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143767" y="978987"/>
            <a:ext cx="8748713" cy="5618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defRPr/>
            </a:pPr>
            <a:r>
              <a:rPr kumimoji="0" lang="zh-TW" altLang="en-US" sz="2800" b="1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二、維生管線：</a:t>
            </a:r>
            <a:endParaRPr kumimoji="0" lang="en-US" altLang="zh-TW" sz="2800" b="1" dirty="0">
              <a:solidFill>
                <a:srgbClr val="C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just">
              <a:lnSpc>
                <a:spcPts val="1200"/>
              </a:lnSpc>
              <a:defRPr/>
            </a:pPr>
            <a:endParaRPr lang="en-US" altLang="zh-TW" sz="2400" dirty="0">
              <a:solidFill>
                <a:srgbClr val="000000"/>
              </a:solidFill>
              <a:latin typeface="標楷體" pitchFamily="65" charset="-120"/>
              <a:ea typeface="標楷體" pitchFamily="65" charset="-120"/>
            </a:endParaRPr>
          </a:p>
          <a:p>
            <a:pPr marL="1074738" lvl="1" indent="-812800" algn="just">
              <a:lnSpc>
                <a:spcPct val="150000"/>
              </a:lnSpc>
              <a:defRPr/>
            </a:pPr>
            <a:r>
              <a:rPr lang="en-US" altLang="zh-TW" sz="2400" dirty="0">
                <a:solidFill>
                  <a:srgbClr val="000000"/>
                </a:solidFill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2400" dirty="0">
                <a:solidFill>
                  <a:srgbClr val="000000"/>
                </a:solidFill>
                <a:latin typeface="標楷體" pitchFamily="65" charset="-120"/>
                <a:ea typeface="標楷體" pitchFamily="65" charset="-120"/>
              </a:rPr>
              <a:t>一</a:t>
            </a:r>
            <a:r>
              <a:rPr lang="en-US" altLang="zh-TW" sz="2400" dirty="0">
                <a:solidFill>
                  <a:srgbClr val="000000"/>
                </a:solidFill>
                <a:latin typeface="標楷體" pitchFamily="65" charset="-120"/>
                <a:ea typeface="標楷體" pitchFamily="65" charset="-120"/>
              </a:rPr>
              <a:t>)</a:t>
            </a:r>
            <a:r>
              <a:rPr lang="zh-TW" altLang="en-US" sz="240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電力部分</a:t>
            </a:r>
            <a:r>
              <a:rPr lang="zh-TW" altLang="en-US" sz="2400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endParaRPr lang="en-US" altLang="zh-TW" sz="2400" dirty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895350" lvl="1">
              <a:defRPr/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停電</a:t>
            </a:r>
            <a:r>
              <a:rPr lang="en-US" altLang="zh-TW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2,008</a:t>
            </a:r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戶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已修復</a:t>
            </a:r>
            <a:r>
              <a:rPr lang="en-US" altLang="zh-TW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1,822</a:t>
            </a:r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戶</a:t>
            </a:r>
            <a:r>
              <a:rPr lang="zh-TW" altLang="en-US" sz="240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，剩餘未修復之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186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戶係屬倒塌或傾斜</a:t>
            </a:r>
            <a:r>
              <a:rPr lang="zh-TW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危樓共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4</a:t>
            </a:r>
            <a:r>
              <a:rPr lang="zh-TW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棟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無法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供電，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餘</a:t>
            </a:r>
            <a:r>
              <a:rPr lang="zh-TW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已復電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40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074738" lvl="1" indent="-812800" algn="just">
              <a:lnSpc>
                <a:spcPts val="3200"/>
              </a:lnSpc>
              <a:defRPr/>
            </a:pPr>
            <a:r>
              <a:rPr lang="en-US" altLang="zh-TW" sz="2400" dirty="0">
                <a:solidFill>
                  <a:srgbClr val="000000"/>
                </a:solidFill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240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240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40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自來水部分</a:t>
            </a:r>
            <a:r>
              <a:rPr lang="zh-TW" altLang="en-US" sz="2400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endParaRPr lang="en-US" altLang="zh-TW" sz="2400" dirty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914400" lvl="1" indent="-457200" algn="just">
              <a:lnSpc>
                <a:spcPts val="3200"/>
              </a:lnSpc>
              <a:defRPr/>
            </a:pPr>
            <a:r>
              <a:rPr lang="en-US" altLang="zh-TW" sz="240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1.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花蓮地區</a:t>
            </a:r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停水戶數</a:t>
            </a:r>
            <a:r>
              <a:rPr lang="en-US" altLang="zh-TW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40,000</a:t>
            </a:r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戶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，台水公司</a:t>
            </a:r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已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修復</a:t>
            </a:r>
            <a:r>
              <a:rPr lang="en-US" altLang="zh-TW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11,500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戶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尚待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修復</a:t>
            </a:r>
            <a:r>
              <a:rPr lang="en-US" altLang="zh-TW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28,500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戶</a:t>
            </a:r>
            <a:r>
              <a:rPr lang="zh-TW" altLang="en-US" sz="240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係因砂婆礑淨水場送往尚志淨水場之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600mm</a:t>
            </a:r>
            <a:r>
              <a:rPr lang="zh-TW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管線尚有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處破裂</a:t>
            </a:r>
            <a:r>
              <a:rPr lang="zh-TW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未修復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因位於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橋樑下方，重機具無法進入</a:t>
            </a:r>
            <a:r>
              <a:rPr lang="zh-TW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，已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加派</a:t>
            </a:r>
            <a:r>
              <a:rPr lang="zh-TW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人力搶修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目</a:t>
            </a:r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前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於</a:t>
            </a:r>
            <a:r>
              <a:rPr lang="en-US" altLang="zh-TW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8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  <a:r>
              <a:rPr lang="en-US" altLang="zh-TW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時完成修補，已微量送水，預計</a:t>
            </a:r>
            <a:r>
              <a:rPr lang="en-US" altLang="zh-TW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8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  <a:r>
              <a:rPr lang="en-US" altLang="zh-TW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16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時全面正常供水</a:t>
            </a:r>
            <a:r>
              <a:rPr lang="zh-TW" altLang="zh-TW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40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904875" lvl="1" indent="-447675" algn="just">
              <a:lnSpc>
                <a:spcPts val="3200"/>
              </a:lnSpc>
              <a:defRPr/>
            </a:pPr>
            <a:r>
              <a:rPr lang="en-US" altLang="zh-TW" sz="240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2.</a:t>
            </a:r>
            <a:r>
              <a:rPr lang="zh-TW" altLang="en-US" sz="240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市區內</a:t>
            </a:r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小口徑管線</a:t>
            </a:r>
            <a:r>
              <a:rPr lang="zh-TW" altLang="en-US" sz="240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部分，台水公司已全面巡檢</a:t>
            </a:r>
            <a:r>
              <a:rPr lang="zh-TW" altLang="en-US" sz="2400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，在</a:t>
            </a:r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未全面恢復供水前，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於市區</a:t>
            </a:r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設置</a:t>
            </a:r>
            <a:r>
              <a:rPr lang="en-US" altLang="zh-TW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</a:t>
            </a:r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處臨時取水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站，供民眾取水</a:t>
            </a:r>
            <a:r>
              <a:rPr lang="zh-TW" altLang="en-US" sz="2400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400" dirty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1" algn="just">
              <a:defRPr/>
            </a:pPr>
            <a:endParaRPr lang="en-US" altLang="zh-TW" dirty="0">
              <a:solidFill>
                <a:srgbClr val="000000"/>
              </a:solidFill>
              <a:ea typeface="標楷體" pitchFamily="65" charset="-12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71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投影片編號版面配置區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E7B06D1-DDB8-42A7-A945-3FD23ACFE2E7}" type="slidenum">
              <a:rPr kumimoji="0" lang="en-US" altLang="zh-TW" smtClean="0">
                <a:latin typeface="標楷體" panose="03000509000000000000" pitchFamily="65" charset="-120"/>
                <a:ea typeface="標楷體" panose="03000509000000000000" pitchFamily="65" charset="-12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kumimoji="0" lang="en-US" altLang="zh-TW" dirty="0" smtClean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1220167"/>
            <a:ext cx="8829675" cy="573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1074738" lvl="1" indent="-812800" algn="just">
              <a:lnSpc>
                <a:spcPct val="150000"/>
              </a:lnSpc>
              <a:defRPr/>
            </a:pPr>
            <a:r>
              <a:rPr lang="en-US" altLang="zh-TW" sz="240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三</a:t>
            </a:r>
            <a:r>
              <a:rPr lang="en-US" altLang="zh-TW" sz="240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40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供油部分</a:t>
            </a:r>
            <a:r>
              <a:rPr lang="en-US" altLang="zh-TW" sz="240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</a:p>
          <a:p>
            <a:pPr marL="914400" lvl="1" indent="-290513" algn="just">
              <a:lnSpc>
                <a:spcPct val="150000"/>
              </a:lnSpc>
              <a:tabLst>
                <a:tab pos="627063" algn="l"/>
              </a:tabLst>
              <a:defRPr/>
            </a:pPr>
            <a:r>
              <a:rPr lang="en-US" altLang="zh-TW" sz="240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中油公司位於花蓮港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#24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碼頭閥箱船用燃油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8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吋管洩漏，中間閥已關閉，地面漏油部分已完成除污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未污染海洋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928688" lvl="1" indent="-304800" algn="just">
              <a:lnSpc>
                <a:spcPct val="150000"/>
              </a:lnSpc>
              <a:defRPr/>
            </a:pP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花蓮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福容飯店柴油槽洩漏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部分，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中油公司已於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7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日下午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時前協助除污。</a:t>
            </a:r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987425" lvl="1" indent="-363538" algn="just">
              <a:lnSpc>
                <a:spcPct val="150000"/>
              </a:lnSpc>
              <a:defRPr/>
            </a:pP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中油公司各加油站已於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7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日中午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12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時前恢復供油。</a:t>
            </a:r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074738" lvl="1" indent="-468000" algn="just">
              <a:lnSpc>
                <a:spcPts val="3000"/>
              </a:lnSpc>
              <a:defRPr/>
            </a:pPr>
            <a:endParaRPr lang="en-US" altLang="zh-TW" sz="2800" dirty="0">
              <a:solidFill>
                <a:srgbClr val="000000"/>
              </a:solidFill>
              <a:ea typeface="標楷體" pitchFamily="65" charset="-120"/>
              <a:cs typeface="Times New Roman" pitchFamily="18" charset="0"/>
            </a:endParaRPr>
          </a:p>
          <a:p>
            <a:pPr lvl="1" algn="just">
              <a:defRPr/>
            </a:pPr>
            <a:endParaRPr lang="en-US" altLang="zh-TW" dirty="0">
              <a:solidFill>
                <a:srgbClr val="000000"/>
              </a:solidFill>
              <a:ea typeface="標楷體" pitchFamily="65" charset="-12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92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投影片編號版面配置區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E7B06D1-DDB8-42A7-A945-3FD23ACFE2E7}" type="slidenum">
              <a:rPr kumimoji="0" lang="en-US" altLang="zh-TW" smtClean="0">
                <a:latin typeface="標楷體" panose="03000509000000000000" pitchFamily="65" charset="-120"/>
                <a:ea typeface="標楷體" panose="03000509000000000000" pitchFamily="65" charset="-12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kumimoji="0" lang="en-US" altLang="zh-TW" dirty="0" smtClean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07505" y="836712"/>
            <a:ext cx="8640960" cy="5832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1973263" indent="-1973263" algn="just">
              <a:defRPr/>
            </a:pPr>
            <a:r>
              <a:rPr kumimoji="0" lang="zh-TW" altLang="en-US" sz="2400" b="1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三</a:t>
            </a:r>
            <a:r>
              <a:rPr kumimoji="0" lang="zh-TW" altLang="en-US" sz="2400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kumimoji="0" lang="zh-TW" altLang="en-US" sz="2400" b="1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通訊部分</a:t>
            </a:r>
            <a:r>
              <a:rPr kumimoji="0" lang="zh-TW" altLang="en-US" sz="2400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endParaRPr kumimoji="0" lang="en-US" altLang="zh-TW" sz="2400" b="1" dirty="0">
              <a:solidFill>
                <a:srgbClr val="C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61975" indent="-561975" algn="just">
              <a:tabLst>
                <a:tab pos="361950" algn="l"/>
              </a:tabLst>
              <a:defRPr/>
            </a:pPr>
            <a:r>
              <a:rPr lang="en-US" altLang="zh-TW" sz="2200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2200" dirty="0" smtClean="0">
                <a:latin typeface="標楷體" pitchFamily="65" charset="-120"/>
                <a:ea typeface="標楷體" pitchFamily="65" charset="-120"/>
              </a:rPr>
              <a:t>)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震災</a:t>
            </a:r>
            <a:r>
              <a:rPr lang="zh-TW" altLang="en-US" sz="2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受</a:t>
            </a:r>
            <a:r>
              <a:rPr lang="zh-TW" altLang="en-US" sz="2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困大樓</a:t>
            </a:r>
            <a:r>
              <a:rPr lang="zh-TW" altLang="en-US" sz="2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區域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雲門翠堤大樓、統帥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大飯店等</a:t>
            </a:r>
            <a:r>
              <a:rPr lang="en-US" altLang="zh-TW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附近</a:t>
            </a:r>
            <a:r>
              <a:rPr lang="zh-TW" altLang="en-US" sz="2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之</a:t>
            </a:r>
            <a:r>
              <a:rPr lang="zh-TW" altLang="en-US" sz="2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行動通訊</a:t>
            </a:r>
            <a:r>
              <a:rPr lang="zh-TW" altLang="en-US" sz="2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涵蓋正常，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救災單位及民眾</a:t>
            </a:r>
            <a:r>
              <a:rPr lang="zh-TW" altLang="en-US" sz="2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通訊</a:t>
            </a:r>
            <a:r>
              <a:rPr lang="zh-TW" altLang="en-US" sz="2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均</a:t>
            </a:r>
            <a:r>
              <a:rPr lang="zh-TW" altLang="en-US" sz="2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能正常</a:t>
            </a:r>
            <a:r>
              <a:rPr lang="zh-TW" altLang="en-US" sz="2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暢通使用，另電信業者已調度「</a:t>
            </a:r>
            <a:r>
              <a:rPr lang="zh-TW" altLang="en-US" sz="2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行動基地台</a:t>
            </a:r>
            <a:r>
              <a:rPr lang="zh-TW" altLang="en-US" sz="2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車</a:t>
            </a:r>
            <a:r>
              <a:rPr lang="zh-TW" altLang="en-US" sz="2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」及</a:t>
            </a:r>
            <a:r>
              <a:rPr lang="zh-TW" altLang="en-US" sz="2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發電機至救災現場待命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，隨時可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支援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通訊之需求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200" dirty="0">
              <a:latin typeface="標楷體" pitchFamily="65" charset="-120"/>
              <a:ea typeface="標楷體" pitchFamily="65" charset="-120"/>
            </a:endParaRPr>
          </a:p>
          <a:p>
            <a:pPr marL="561975" indent="-561975" algn="just">
              <a:tabLst>
                <a:tab pos="266700" algn="l"/>
              </a:tabLst>
              <a:defRPr/>
            </a:pPr>
            <a:r>
              <a:rPr lang="en-US" altLang="zh-TW" sz="2200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2200" dirty="0" smtClean="0">
                <a:latin typeface="標楷體" pitchFamily="65" charset="-120"/>
                <a:ea typeface="標楷體" pitchFamily="65" charset="-120"/>
              </a:rPr>
              <a:t>二</a:t>
            </a:r>
            <a:r>
              <a:rPr lang="en-US" altLang="zh-TW" sz="2200" dirty="0" smtClean="0">
                <a:latin typeface="標楷體" pitchFamily="65" charset="-120"/>
                <a:ea typeface="標楷體" pitchFamily="65" charset="-120"/>
              </a:rPr>
              <a:t>)</a:t>
            </a:r>
            <a:r>
              <a:rPr lang="zh-TW" altLang="en-US" sz="2200" dirty="0" smtClean="0">
                <a:latin typeface="標楷體" pitchFamily="65" charset="-120"/>
                <a:ea typeface="標楷體" pitchFamily="65" charset="-120"/>
              </a:rPr>
              <a:t>通訊</a:t>
            </a:r>
            <a:r>
              <a:rPr lang="zh-TW" altLang="en-US" sz="2200" dirty="0">
                <a:latin typeface="標楷體" pitchFamily="65" charset="-120"/>
                <a:ea typeface="標楷體" pitchFamily="65" charset="-120"/>
              </a:rPr>
              <a:t>基地台</a:t>
            </a:r>
            <a:r>
              <a:rPr lang="en-US" altLang="zh-TW" sz="22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70</a:t>
            </a:r>
            <a:r>
              <a:rPr lang="zh-TW" altLang="en-US" sz="22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座受損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en-US" altLang="zh-TW" sz="2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54</a:t>
            </a:r>
            <a:r>
              <a:rPr lang="zh-TW" altLang="en-US" sz="2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座已修復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2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待</a:t>
            </a:r>
            <a:r>
              <a:rPr lang="zh-TW" altLang="zh-TW" sz="2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修復</a:t>
            </a:r>
            <a:r>
              <a:rPr lang="en-US" altLang="zh-TW" sz="2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16</a:t>
            </a:r>
            <a:r>
              <a:rPr lang="zh-TW" altLang="zh-TW" sz="2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座</a:t>
            </a:r>
            <a:r>
              <a:rPr lang="zh-TW" altLang="en-US" sz="2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，預計</a:t>
            </a:r>
            <a:r>
              <a:rPr lang="zh-TW" altLang="zh-TW" sz="2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於</a:t>
            </a:r>
            <a:r>
              <a:rPr lang="en-US" altLang="zh-TW" sz="2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zh-TW" altLang="zh-TW" sz="2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sz="2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9</a:t>
            </a:r>
            <a:r>
              <a:rPr lang="zh-TW" altLang="zh-TW" sz="2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  <a:r>
              <a:rPr lang="en-US" altLang="zh-TW" sz="2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0</a:t>
            </a:r>
            <a:r>
              <a:rPr lang="zh-TW" altLang="zh-TW" sz="2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時</a:t>
            </a:r>
            <a:r>
              <a:rPr lang="zh-TW" altLang="zh-TW" sz="2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前</a:t>
            </a:r>
            <a:r>
              <a:rPr lang="zh-TW" altLang="en-US" sz="2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修復</a:t>
            </a:r>
            <a:r>
              <a:rPr lang="zh-TW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完成</a:t>
            </a:r>
            <a:r>
              <a:rPr lang="zh-TW" altLang="zh-TW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28650" indent="-628650" algn="just">
              <a:tabLst>
                <a:tab pos="266700" algn="l"/>
              </a:tabLst>
              <a:defRPr/>
            </a:pPr>
            <a:r>
              <a:rPr kumimoji="0" lang="zh-TW" altLang="en-US" sz="2400" b="1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四、交通災情</a:t>
            </a:r>
            <a:r>
              <a:rPr kumimoji="0" lang="zh-TW" altLang="en-US" sz="2400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狀況：</a:t>
            </a:r>
            <a:endParaRPr kumimoji="0" lang="en-US" altLang="zh-TW" sz="2400" b="1" dirty="0">
              <a:solidFill>
                <a:srgbClr val="C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61938" indent="-261938" algn="just"/>
            <a:r>
              <a:rPr lang="en-US" altLang="zh-TW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</a:t>
            </a:r>
            <a:r>
              <a:rPr lang="en-US" altLang="zh-TW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2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公路</a:t>
            </a:r>
            <a:r>
              <a:rPr lang="en-US" altLang="zh-TW" sz="2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</a:t>
            </a:r>
            <a:r>
              <a:rPr lang="zh-TW" altLang="en-US" sz="2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處</a:t>
            </a:r>
            <a:r>
              <a:rPr lang="en-US" altLang="zh-TW" sz="2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2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endParaRPr lang="en-US" altLang="zh-TW" sz="2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771525" indent="-228600" algn="just"/>
            <a:r>
              <a:rPr lang="en-US" altLang="zh-TW" sz="2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2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花</a:t>
            </a:r>
            <a:r>
              <a:rPr lang="en-US" altLang="zh-TW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193</a:t>
            </a:r>
            <a:r>
              <a:rPr lang="zh-TW" altLang="en-US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線月眉段</a:t>
            </a:r>
            <a:r>
              <a:rPr lang="en-US" altLang="zh-TW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23K-25K</a:t>
            </a:r>
            <a:r>
              <a:rPr lang="zh-TW" altLang="en-US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封閉通行，</a:t>
            </a:r>
            <a:r>
              <a:rPr lang="en-US" altLang="zh-TW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29.5K</a:t>
            </a:r>
            <a:r>
              <a:rPr lang="zh-TW" altLang="en-US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落石坍方單線通車。</a:t>
            </a:r>
            <a:endParaRPr lang="en-US" altLang="zh-TW" sz="2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771525" indent="-228600" algn="just"/>
            <a:r>
              <a:rPr lang="en-US" altLang="zh-TW" sz="2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kumimoji="0" lang="zh-TW" altLang="en-US" sz="2200" dirty="0">
                <a:solidFill>
                  <a:prstClr val="black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</a:t>
            </a:r>
            <a:r>
              <a:rPr kumimoji="0" lang="en-US" altLang="zh-TW" sz="2200" dirty="0">
                <a:solidFill>
                  <a:prstClr val="black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8</a:t>
            </a:r>
            <a:r>
              <a:rPr kumimoji="0" lang="zh-TW" altLang="en-US" sz="2200" dirty="0">
                <a:solidFill>
                  <a:prstClr val="black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線天祥至閣口實施道路封閉</a:t>
            </a:r>
            <a:r>
              <a:rPr kumimoji="0" lang="zh-TW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已於</a:t>
            </a:r>
            <a:r>
              <a:rPr kumimoji="0" lang="en-US" altLang="zh-TW" sz="2200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7</a:t>
            </a:r>
            <a:r>
              <a:rPr kumimoji="0" lang="zh-TW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日</a:t>
            </a:r>
            <a:r>
              <a:rPr kumimoji="0" lang="en-US" altLang="zh-TW" sz="2200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11</a:t>
            </a:r>
            <a:r>
              <a:rPr kumimoji="0" lang="zh-TW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時</a:t>
            </a:r>
            <a:r>
              <a:rPr kumimoji="0" lang="en-US" altLang="zh-TW" sz="2200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04</a:t>
            </a:r>
            <a:r>
              <a:rPr kumimoji="0" lang="zh-TW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分搶通，又因落石於</a:t>
            </a:r>
            <a:r>
              <a:rPr kumimoji="0" lang="en-US" altLang="zh-TW" sz="2200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17</a:t>
            </a:r>
            <a:r>
              <a:rPr kumimoji="0" lang="zh-TW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時預警性封閉，預計</a:t>
            </a:r>
            <a:r>
              <a:rPr kumimoji="0" lang="en-US" altLang="zh-TW" sz="2200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kumimoji="0" lang="zh-TW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月</a:t>
            </a:r>
            <a:r>
              <a:rPr kumimoji="0" lang="en-US" altLang="zh-TW" sz="2200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8</a:t>
            </a:r>
            <a:r>
              <a:rPr kumimoji="0" lang="zh-TW" altLang="en-US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日</a:t>
            </a:r>
            <a:r>
              <a:rPr kumimoji="0" lang="en-US" altLang="zh-TW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7</a:t>
            </a:r>
            <a:r>
              <a:rPr kumimoji="0" lang="zh-TW" altLang="en-US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時</a:t>
            </a:r>
            <a:r>
              <a:rPr kumimoji="0" lang="zh-TW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開放</a:t>
            </a:r>
            <a:r>
              <a:rPr kumimoji="0" lang="zh-TW" altLang="en-US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通行。</a:t>
            </a:r>
            <a:endParaRPr kumimoji="0" lang="en-US" altLang="zh-TW" sz="2200" dirty="0">
              <a:solidFill>
                <a:prstClr val="black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771525" indent="-228600" algn="just"/>
            <a:r>
              <a:rPr lang="en-US" altLang="zh-TW" sz="2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kumimoji="0" lang="zh-TW" altLang="en-US" sz="2200" dirty="0">
                <a:solidFill>
                  <a:prstClr val="black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</a:t>
            </a:r>
            <a:r>
              <a:rPr kumimoji="0" lang="en-US" altLang="zh-TW" sz="2200" dirty="0">
                <a:solidFill>
                  <a:prstClr val="black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11</a:t>
            </a:r>
            <a:r>
              <a:rPr kumimoji="0" lang="zh-TW" altLang="en-US" sz="2200" dirty="0">
                <a:solidFill>
                  <a:prstClr val="black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線花蓮大橋伸縮縫錯動突起，</a:t>
            </a:r>
            <a:r>
              <a:rPr kumimoji="0" lang="zh-TW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北上線封閉，南下線採戒護管制通行</a:t>
            </a:r>
            <a:r>
              <a:rPr kumimoji="0" lang="zh-TW" altLang="en-US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kumimoji="0" lang="en-US" altLang="zh-TW" sz="2200" dirty="0" smtClean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771525" indent="-228600" algn="just"/>
            <a:r>
              <a:rPr lang="en-US" altLang="zh-TW" sz="2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4.193</a:t>
            </a:r>
            <a:r>
              <a:rPr lang="zh-TW" altLang="en-US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縣道</a:t>
            </a:r>
            <a:r>
              <a:rPr lang="en-US" altLang="zh-TW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花蓮縣政府轄管</a:t>
            </a:r>
            <a:r>
              <a:rPr lang="en-US" altLang="zh-TW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中斷</a:t>
            </a:r>
            <a:r>
              <a:rPr lang="en-US" altLang="zh-TW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altLang="en-US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處</a:t>
            </a:r>
            <a:r>
              <a:rPr lang="en-US" altLang="zh-TW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七星潭</a:t>
            </a:r>
            <a:r>
              <a:rPr lang="zh-TW" altLang="en-US" sz="2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橋及</a:t>
            </a:r>
            <a:r>
              <a:rPr lang="zh-TW" altLang="en-US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月眉路段</a:t>
            </a:r>
            <a:r>
              <a:rPr lang="en-US" altLang="zh-TW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封閉</a:t>
            </a:r>
            <a:r>
              <a:rPr lang="zh-TW" altLang="en-US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中</a:t>
            </a:r>
            <a:endParaRPr lang="zh-TW" altLang="en-US" sz="2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261938" indent="-261938" algn="just"/>
            <a:r>
              <a:rPr lang="en-US" altLang="zh-TW" sz="2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二</a:t>
            </a:r>
            <a:r>
              <a:rPr lang="en-US" altLang="zh-TW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橋梁</a:t>
            </a:r>
            <a:r>
              <a:rPr lang="zh-TW" altLang="en-US" sz="2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封閉</a:t>
            </a:r>
            <a:r>
              <a:rPr lang="en-US" altLang="zh-TW" sz="2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</a:t>
            </a:r>
            <a:r>
              <a:rPr lang="zh-TW" altLang="en-US" sz="2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處</a:t>
            </a:r>
            <a:r>
              <a:rPr lang="en-US" altLang="zh-TW" sz="2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2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en-US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七</a:t>
            </a:r>
            <a:r>
              <a:rPr lang="zh-TW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星潭大橋</a:t>
            </a:r>
            <a:r>
              <a:rPr lang="zh-TW" altLang="en-US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待技師檢測後評估是否</a:t>
            </a:r>
            <a:r>
              <a:rPr lang="zh-TW" altLang="en-US" sz="2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開放</a:t>
            </a:r>
            <a:r>
              <a:rPr lang="zh-TW" altLang="en-US" sz="2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通行。</a:t>
            </a:r>
          </a:p>
          <a:p>
            <a:pPr marL="628650" indent="-628650" algn="just">
              <a:tabLst>
                <a:tab pos="266700" algn="l"/>
              </a:tabLst>
              <a:defRPr/>
            </a:pPr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1884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古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34598</TotalTime>
  <Words>2017</Words>
  <Application>Microsoft Office PowerPoint</Application>
  <PresentationFormat>如螢幕大小 (4:3)</PresentationFormat>
  <Paragraphs>154</Paragraphs>
  <Slides>15</Slides>
  <Notes>14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23" baseType="lpstr">
      <vt:lpstr>微軟正黑體</vt:lpstr>
      <vt:lpstr>新細明體</vt:lpstr>
      <vt:lpstr>標楷體</vt:lpstr>
      <vt:lpstr>Arial</vt:lpstr>
      <vt:lpstr>Calibri</vt:lpstr>
      <vt:lpstr>Times New Roman</vt:lpstr>
      <vt:lpstr>Wingdings</vt:lpstr>
      <vt:lpstr>1_Office 佈景主題</vt:lpstr>
      <vt:lpstr>「 0206花蓮震災應變處置作為」報告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肆、應變處置作為</vt:lpstr>
      <vt:lpstr>肆、應變處置作為</vt:lpstr>
      <vt:lpstr>肆、應變處置作為</vt:lpstr>
      <vt:lpstr>    本次0206花蓮地震應變期間，各項應變作業均有較以往更為精進的做法，如中央災害應變中心的啟動、救災人力資源的調度、跨單位機關的協調整合、情資訊息的對外發布與溝通等，有效提升中央災害應變中心的運作效能。     感謝地震應變期間 總統、院長之視導，也謝謝各部會及各直轄市、縣（市）政府的協助與配合，讓本次地震災害在大家共同努力下，將災害損失降至最低。</vt:lpstr>
      <vt:lpstr>報告完畢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周晶晶</dc:creator>
  <cp:lastModifiedBy>江尚書</cp:lastModifiedBy>
  <cp:revision>1201</cp:revision>
  <cp:lastPrinted>2018-02-08T01:02:24Z</cp:lastPrinted>
  <dcterms:created xsi:type="dcterms:W3CDTF">2011-08-18T02:06:43Z</dcterms:created>
  <dcterms:modified xsi:type="dcterms:W3CDTF">2018-02-08T01:07:14Z</dcterms:modified>
</cp:coreProperties>
</file>